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62" r:id="rId3"/>
    <p:sldId id="257" r:id="rId4"/>
    <p:sldId id="259" r:id="rId5"/>
    <p:sldId id="260" r:id="rId6"/>
    <p:sldId id="264" r:id="rId7"/>
    <p:sldId id="261" r:id="rId8"/>
    <p:sldId id="258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AB29C-E07A-46CF-A19B-83E09010F6CA}" type="datetime1">
              <a:rPr lang="en-US" smtClean="0"/>
              <a:t>10/16/2019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5B925-9170-456E-AD7C-C15068836045}" type="datetime1">
              <a:rPr lang="en-US" smtClean="0"/>
              <a:t>10/16/2019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E756-B571-4367-86F7-53ABE7F5E926}" type="datetime1">
              <a:rPr lang="en-US" smtClean="0"/>
              <a:t>10/16/2019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4EC47-D9EF-46FE-AFBA-4088B9CD1E25}" type="datetime1">
              <a:rPr lang="en-US" smtClean="0"/>
              <a:t>10/16/2019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9F2A8-E1FD-49AF-873C-09BC3F048694}" type="datetime1">
              <a:rPr lang="en-US" smtClean="0"/>
              <a:t>10/16/2019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A9ABB-20B3-42AB-A2F6-4D0515507D10}" type="datetime1">
              <a:rPr lang="en-US" smtClean="0"/>
              <a:t>10/16/2019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6837E-B376-4ABA-8C1B-ED24B6CF7EDA}" type="datetime1">
              <a:rPr lang="en-US" smtClean="0"/>
              <a:t>10/16/2019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73AC2-FDC5-4D9E-B3B2-D4092E3DCD7E}" type="datetime1">
              <a:rPr lang="en-US" smtClean="0"/>
              <a:t>10/16/2019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.ch/demander-permis-sejour-activite-lucrative" TargetMode="External"/><Relationship Id="rId2" Type="http://schemas.openxmlformats.org/officeDocument/2006/relationships/hyperlink" Target="https://www.ge.ch/organisation/office-cantonal-population-migrations-ocpm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www.lausanne.ch/de/officiel/administration/securite-et-economie/controle-des-habitants.html#secteur-suisse-et-permis-c-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HR-cards.support@cern.ch" TargetMode="External"/><Relationship Id="rId2" Type="http://schemas.openxmlformats.org/officeDocument/2006/relationships/hyperlink" Target="mailto:maria.quintas@cern.ch" TargetMode="Externa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17.10.2019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69335" y="583987"/>
            <a:ext cx="3209193" cy="56780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2400" dirty="0" smtClean="0"/>
              <a:t>SUMMARY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33786" y="2141367"/>
            <a:ext cx="844587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smtClean="0"/>
              <a:t>Restitution of Swiss and French Cards.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/>
              <a:t>The 3 month courtesy period (after </a:t>
            </a:r>
            <a:r>
              <a:rPr lang="en-GB" b="1" dirty="0"/>
              <a:t>the end of the </a:t>
            </a:r>
            <a:r>
              <a:rPr lang="en-GB" b="1" dirty="0" smtClean="0"/>
              <a:t>contract).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err="1" smtClean="0"/>
              <a:t>When</a:t>
            </a:r>
            <a:r>
              <a:rPr lang="fr-CH" b="1" dirty="0" smtClean="0"/>
              <a:t> to </a:t>
            </a:r>
            <a:r>
              <a:rPr lang="fr-CH" b="1" dirty="0" err="1" smtClean="0"/>
              <a:t>start</a:t>
            </a:r>
            <a:r>
              <a:rPr lang="fr-CH" b="1" dirty="0" smtClean="0"/>
              <a:t> the </a:t>
            </a:r>
            <a:r>
              <a:rPr lang="fr-CH" b="1" dirty="0" err="1" smtClean="0"/>
              <a:t>formalities</a:t>
            </a:r>
            <a:r>
              <a:rPr lang="fr-CH" b="1" dirty="0" smtClean="0"/>
              <a:t> for a B or a C Swiss Permit?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err="1" smtClean="0"/>
              <a:t>Useful</a:t>
            </a:r>
            <a:r>
              <a:rPr lang="fr-CH" b="1" dirty="0" smtClean="0"/>
              <a:t> links for </a:t>
            </a:r>
            <a:r>
              <a:rPr lang="fr-CH" b="1" dirty="0" err="1" smtClean="0"/>
              <a:t>further</a:t>
            </a:r>
            <a:r>
              <a:rPr lang="fr-CH" b="1" smtClean="0"/>
              <a:t> information.</a:t>
            </a:r>
            <a:endParaRPr lang="fr-CH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GB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536366" y="5642546"/>
            <a:ext cx="2147688" cy="419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Maria QUINTAS for the Cards Office</a:t>
            </a:r>
          </a:p>
          <a:p>
            <a:r>
              <a:rPr lang="fr-CH" dirty="0" smtClean="0"/>
              <a:t>17 Octobre 2019</a:t>
            </a:r>
            <a:endParaRPr lang="en-GB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 rot="20450021">
            <a:off x="697039" y="5241755"/>
            <a:ext cx="554389" cy="4789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199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17.10.2019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3142" y="604102"/>
            <a:ext cx="7685914" cy="354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Restitution of Swiss and French Cards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end of your contract, your Swiss and French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those of your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family (if applicable)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must be returned to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Office in the HR Department. </a:t>
            </a:r>
            <a:endParaRPr lang="fr-CH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certified copy will be given to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you, in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particular to facilitate an application for a residence permit in Switzerland if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wish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reside there.</a:t>
            </a:r>
          </a:p>
        </p:txBody>
      </p:sp>
      <p:sp>
        <p:nvSpPr>
          <p:cNvPr id="7" name="Wave 6"/>
          <p:cNvSpPr/>
          <p:nvPr/>
        </p:nvSpPr>
        <p:spPr>
          <a:xfrm>
            <a:off x="3316600" y="1725064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32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17.10.2019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7164" y="630825"/>
            <a:ext cx="7888924" cy="407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3 month courtesy period (after the end of the contract)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Employees who are retiring may apply for a three-month courtesy period for them and their family members to organize their final departure from Switzerland or to regularize the remainder of their stay in Switzerland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formality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must be requested by the staff member while still at CERN. A "courtesy period" form must be submitted to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Office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which will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then be forwarded to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Swiss Mission in Geneva.</a:t>
            </a:r>
          </a:p>
        </p:txBody>
      </p:sp>
      <p:sp>
        <p:nvSpPr>
          <p:cNvPr id="6" name="Wave 5"/>
          <p:cNvSpPr/>
          <p:nvPr/>
        </p:nvSpPr>
        <p:spPr>
          <a:xfrm>
            <a:off x="3388659" y="1575227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17.10.2019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1374" y="1928068"/>
            <a:ext cx="7599510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the expiry of the courtesy period, the holders of 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Diplomatic Swiss Card must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return the CD registration plates of their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vehicle(s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competent cantonal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their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same time,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families holding a Ci permit must also return it to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competent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antonal service of their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Staff members who have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given up their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 permit when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taking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employment at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will also have to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a demand via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competent cantonal office.</a:t>
            </a:r>
          </a:p>
        </p:txBody>
      </p:sp>
      <p:sp>
        <p:nvSpPr>
          <p:cNvPr id="6" name="Wave 5"/>
          <p:cNvSpPr/>
          <p:nvPr/>
        </p:nvSpPr>
        <p:spPr>
          <a:xfrm>
            <a:off x="3230398" y="766335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3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854EC47-D9EF-46FE-AFBA-4088B9CD1E25}" type="datetime1">
              <a:rPr lang="en-US" smtClean="0"/>
              <a:t>10/16/2019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37506" y="790586"/>
            <a:ext cx="8538359" cy="4712124"/>
          </a:xfrm>
        </p:spPr>
        <p:txBody>
          <a:bodyPr>
            <a:normAutofit fontScale="4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r>
              <a:rPr lang="en-GB" sz="6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</a:t>
            </a:r>
            <a:r>
              <a:rPr lang="en-GB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start the formalities for a </a:t>
            </a:r>
            <a:r>
              <a:rPr lang="en-GB" sz="6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 or a C </a:t>
            </a:r>
            <a:r>
              <a:rPr lang="en-GB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Swiss Permit? </a:t>
            </a: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endParaRPr lang="fr-CH" sz="51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Applications can be submitted at </a:t>
            </a: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least 2-3 months before the end of </a:t>
            </a: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contract at CERN.</a:t>
            </a:r>
            <a:endParaRPr lang="en-GB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permit will only be delivered once the Swiss Card would have been cancelled by the Swiss </a:t>
            </a: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Mission.</a:t>
            </a:r>
            <a:endParaRPr lang="fr-CH" sz="4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6400" dirty="0"/>
          </a:p>
        </p:txBody>
      </p:sp>
      <p:sp>
        <p:nvSpPr>
          <p:cNvPr id="7" name="Wave 6"/>
          <p:cNvSpPr/>
          <p:nvPr/>
        </p:nvSpPr>
        <p:spPr>
          <a:xfrm>
            <a:off x="3451319" y="2473672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25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17.10.2019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01252" y="354022"/>
            <a:ext cx="465435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</a:t>
            </a:r>
            <a:r>
              <a:rPr lang="fr-CH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links for </a:t>
            </a:r>
            <a:r>
              <a:rPr lang="fr-CH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</a:t>
            </a:r>
            <a:r>
              <a:rPr lang="fr-CH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information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Wave 5"/>
          <p:cNvSpPr/>
          <p:nvPr/>
        </p:nvSpPr>
        <p:spPr>
          <a:xfrm>
            <a:off x="3265714" y="1371599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44062" y="2736503"/>
            <a:ext cx="7649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17685" y="2342333"/>
            <a:ext cx="604031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www.ge.ch/organisation/office-cantonal-population-migrations-ocpm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www.ge.ch/demander-permis-sejour-activite-lucrative</a:t>
            </a: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4"/>
              </a:rPr>
              <a:t>https://www.lausanne.ch/de/officiel/administration/securite-et-economie/controle-des-habitants.html#secteur-suisse-et-permis-c-0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fr-CH" dirty="0"/>
          </a:p>
          <a:p>
            <a:endParaRPr lang="en-GB" dirty="0" smtClean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940777" y="1818410"/>
            <a:ext cx="1890346" cy="355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OCPM Geneva :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40776" y="4064040"/>
            <a:ext cx="3859824" cy="5831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H" dirty="0" err="1" smtClean="0"/>
              <a:t>Competent</a:t>
            </a:r>
            <a:r>
              <a:rPr lang="fr-CH" dirty="0" smtClean="0"/>
              <a:t> </a:t>
            </a:r>
            <a:r>
              <a:rPr lang="fr-CH" dirty="0" err="1" smtClean="0"/>
              <a:t>authority</a:t>
            </a:r>
            <a:r>
              <a:rPr lang="fr-CH" dirty="0" smtClean="0"/>
              <a:t> in Lausanne 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918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17.10.2019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1569" y="400720"/>
            <a:ext cx="7823676" cy="4810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Office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at your disposal for any questions </a:t>
            </a:r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further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information.</a:t>
            </a:r>
            <a:endParaRPr lang="fr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CH" i="1" dirty="0" err="1" smtClean="0"/>
              <a:t>Human</a:t>
            </a:r>
            <a:r>
              <a:rPr lang="fr-CH" i="1" dirty="0" smtClean="0"/>
              <a:t> Resources Department</a:t>
            </a:r>
            <a:endParaRPr lang="en-GB" dirty="0"/>
          </a:p>
          <a:p>
            <a:pPr algn="ctr"/>
            <a:r>
              <a:rPr lang="fr-CH" i="1" dirty="0" smtClean="0"/>
              <a:t>Office</a:t>
            </a:r>
            <a:r>
              <a:rPr lang="fr-CH" i="1" dirty="0"/>
              <a:t> : </a:t>
            </a:r>
            <a:r>
              <a:rPr lang="fr-CH" i="1" dirty="0" smtClean="0"/>
              <a:t>33/1-024</a:t>
            </a:r>
          </a:p>
          <a:p>
            <a:pPr algn="ctr"/>
            <a:endParaRPr lang="en-GB" dirty="0"/>
          </a:p>
          <a:p>
            <a:pPr algn="ctr"/>
            <a:r>
              <a:rPr lang="fr-CH" i="1" dirty="0" smtClean="0"/>
              <a:t>Open </a:t>
            </a:r>
            <a:r>
              <a:rPr lang="fr-CH" i="1" dirty="0" err="1" smtClean="0"/>
              <a:t>every</a:t>
            </a:r>
            <a:r>
              <a:rPr lang="fr-CH" i="1" dirty="0" smtClean="0"/>
              <a:t> </a:t>
            </a:r>
            <a:r>
              <a:rPr lang="fr-CH" i="1" dirty="0" err="1" smtClean="0"/>
              <a:t>morning</a:t>
            </a:r>
            <a:r>
              <a:rPr lang="fr-CH" i="1" dirty="0" smtClean="0"/>
              <a:t> </a:t>
            </a:r>
            <a:r>
              <a:rPr lang="fr-CH" i="1" dirty="0" err="1" smtClean="0"/>
              <a:t>from</a:t>
            </a:r>
            <a:r>
              <a:rPr lang="fr-CH" i="1" dirty="0" smtClean="0"/>
              <a:t> 8:30 to 12:30 </a:t>
            </a:r>
            <a:endParaRPr lang="fr-CH" i="1" dirty="0"/>
          </a:p>
          <a:p>
            <a:pPr algn="ctr"/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CH" i="1" dirty="0">
                <a:solidFill>
                  <a:srgbClr val="00B050"/>
                </a:solidFill>
                <a:sym typeface="Wingdings" panose="05000000000000000000" pitchFamily="2" charset="2"/>
              </a:rPr>
              <a:t>o</a:t>
            </a:r>
            <a:r>
              <a:rPr lang="fr-CH" i="1" dirty="0" smtClean="0">
                <a:solidFill>
                  <a:srgbClr val="00B050"/>
                </a:solidFill>
              </a:rPr>
              <a:t>pen all </a:t>
            </a:r>
            <a:r>
              <a:rPr lang="fr-CH" i="1" dirty="0" err="1" smtClean="0">
                <a:solidFill>
                  <a:srgbClr val="00B050"/>
                </a:solidFill>
              </a:rPr>
              <a:t>day</a:t>
            </a:r>
            <a:r>
              <a:rPr lang="fr-CH" i="1" dirty="0" smtClean="0">
                <a:solidFill>
                  <a:srgbClr val="00B050"/>
                </a:solidFill>
              </a:rPr>
              <a:t> the first 2 </a:t>
            </a:r>
            <a:r>
              <a:rPr lang="fr-CH" i="1" dirty="0" err="1" smtClean="0">
                <a:solidFill>
                  <a:srgbClr val="00B050"/>
                </a:solidFill>
              </a:rPr>
              <a:t>working</a:t>
            </a:r>
            <a:r>
              <a:rPr lang="fr-CH" i="1" dirty="0" smtClean="0">
                <a:solidFill>
                  <a:srgbClr val="00B050"/>
                </a:solidFill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</a:rPr>
              <a:t>days</a:t>
            </a:r>
            <a:r>
              <a:rPr lang="fr-CH" i="1" dirty="0" smtClean="0">
                <a:solidFill>
                  <a:srgbClr val="00B050"/>
                </a:solidFill>
              </a:rPr>
              <a:t> of </a:t>
            </a:r>
            <a:r>
              <a:rPr lang="fr-CH" i="1" dirty="0" err="1" smtClean="0">
                <a:solidFill>
                  <a:srgbClr val="00B050"/>
                </a:solidFill>
              </a:rPr>
              <a:t>each</a:t>
            </a:r>
            <a:r>
              <a:rPr lang="fr-CH" i="1" dirty="0" smtClean="0">
                <a:solidFill>
                  <a:srgbClr val="00B050"/>
                </a:solidFill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</a:rPr>
              <a:t>month</a:t>
            </a:r>
            <a:r>
              <a:rPr lang="fr-CH" i="1" dirty="0" smtClean="0">
                <a:solidFill>
                  <a:srgbClr val="00B050"/>
                </a:solidFill>
              </a:rPr>
              <a:t> .</a:t>
            </a:r>
            <a:endParaRPr lang="en-GB" dirty="0">
              <a:solidFill>
                <a:srgbClr val="00B050"/>
              </a:solidFill>
            </a:endParaRPr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en-GB" dirty="0"/>
          </a:p>
          <a:p>
            <a:pPr algn="ctr">
              <a:spcAft>
                <a:spcPts val="600"/>
              </a:spcAft>
            </a:pP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maria.quintas@cern.ch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</a:p>
          <a:p>
            <a:pPr algn="ctr">
              <a:spcAft>
                <a:spcPts val="600"/>
              </a:spcAft>
            </a:pP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E-mail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HR-cards.support@cern.ch</a:t>
            </a:r>
            <a:endParaRPr lang="fr-CH" sz="1400" u="sng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Phone no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79494</a:t>
            </a:r>
          </a:p>
        </p:txBody>
      </p:sp>
    </p:spTree>
    <p:extLst>
      <p:ext uri="{BB962C8B-B14F-4D97-AF65-F5344CB8AC3E}">
        <p14:creationId xmlns:p14="http://schemas.microsoft.com/office/powerpoint/2010/main" val="90038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17.10.2019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01639" y="967163"/>
            <a:ext cx="6649738" cy="1969770"/>
          </a:xfrm>
          <a:prstGeom prst="rect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CH" sz="2000" dirty="0" smtClean="0"/>
          </a:p>
          <a:p>
            <a:pPr algn="ctr"/>
            <a:r>
              <a:rPr lang="fr-CH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</a:t>
            </a:r>
            <a:r>
              <a:rPr lang="fr-CH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fr-CH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 </a:t>
            </a:r>
            <a:endParaRPr lang="fr-CH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CH" sz="2000" dirty="0" smtClean="0"/>
          </a:p>
          <a:p>
            <a:pPr algn="ctr"/>
            <a:endParaRPr lang="fr-CH" dirty="0" smtClean="0"/>
          </a:p>
          <a:p>
            <a:pPr algn="ctr"/>
            <a:r>
              <a:rPr lang="fr-CH" dirty="0" smtClean="0"/>
              <a:t>  </a:t>
            </a:r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HAVE ANY QUESTIONS?</a:t>
            </a:r>
            <a:endParaRPr lang="fr-CH" dirty="0"/>
          </a:p>
          <a:p>
            <a:endParaRPr lang="fr-CH" dirty="0" smtClean="0"/>
          </a:p>
        </p:txBody>
      </p:sp>
      <p:pic>
        <p:nvPicPr>
          <p:cNvPr id="6" name="Picture 5" descr="Carte suiss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4862" y="3706084"/>
            <a:ext cx="1270781" cy="87029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24000"/>
              </a:srgbClr>
            </a:outerShdw>
          </a:effectLst>
          <a:scene3d>
            <a:camera prst="perspectiveFront" fov="6600000">
              <a:rot lat="21390502" lon="20565540" rev="849810"/>
            </a:camera>
            <a:lightRig rig="harsh" dir="t">
              <a:rot lat="0" lon="0" rev="3600000"/>
            </a:lightRig>
          </a:scene3d>
          <a:sp3d contourW="19050" prstMaterial="translucentPowder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6" descr="carte francais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79831">
            <a:off x="4375245" y="3772465"/>
            <a:ext cx="1191607" cy="918699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cxnSp>
        <p:nvCxnSpPr>
          <p:cNvPr id="8" name="Straight Connector 7"/>
          <p:cNvCxnSpPr/>
          <p:nvPr/>
        </p:nvCxnSpPr>
        <p:spPr>
          <a:xfrm flipV="1">
            <a:off x="4160903" y="4035722"/>
            <a:ext cx="402305" cy="105508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26508" y="4090441"/>
            <a:ext cx="376427" cy="217790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81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594</TotalTime>
  <Words>428</Words>
  <Application>Microsoft Office PowerPoint</Application>
  <PresentationFormat>On-screen Show (4:3)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Optima</vt:lpstr>
      <vt:lpstr>Times New Roman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Quintas Rodriguez</cp:lastModifiedBy>
  <cp:revision>66</cp:revision>
  <dcterms:created xsi:type="dcterms:W3CDTF">2012-11-30T11:04:26Z</dcterms:created>
  <dcterms:modified xsi:type="dcterms:W3CDTF">2019-10-16T08:21:26Z</dcterms:modified>
</cp:coreProperties>
</file>