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66" r:id="rId9"/>
    <p:sldId id="264" r:id="rId10"/>
    <p:sldId id="265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720" y="-864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AF8DE-56D9-46A1-86E0-128D9ADC4646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009C7-7E75-4F8A-A567-BF345EE37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798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fr" b="0" i="0" u="none" baseline="0"/>
              <a:t>http://cds.cern.ch/record/1995621/files/WYLC_fr.pdf </a:t>
            </a:r>
            <a:endParaRPr lang="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DA3009C7-7E75-4F8A-A567-BF345EE37D4E}" type="slidenum">
              <a:rPr/>
              <a:t>6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468902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fr" b="0" i="0" u="none" baseline="0"/>
              <a:t>https://account.cern.ch/account/Management/MyAccounts.aspx </a:t>
            </a:r>
            <a:endParaRPr lang="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DA3009C7-7E75-4F8A-A567-BF345EE37D4E}" type="slidenum">
              <a:rPr/>
              <a:t>7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2450857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05</a:t>
            </a:r>
            <a:r>
              <a:rPr lang="en-US" baseline="30000" dirty="0" smtClean="0"/>
              <a:t>th</a:t>
            </a:r>
            <a:r>
              <a:rPr lang="en-US" dirty="0" smtClean="0"/>
              <a:t> December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Departure Formalities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lumni.cern/" TargetMode="External"/><Relationship Id="rId2" Type="http://schemas.openxmlformats.org/officeDocument/2006/relationships/hyperlink" Target="http://admin-eguide.web.cern.ch/procedure/formalites-de-depart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Formalités de départ 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10</a:t>
            </a:fld>
            <a:endParaRPr lang="fr" dirty="0"/>
          </a:p>
        </p:txBody>
      </p:sp>
      <p:pic>
        <p:nvPicPr>
          <p:cNvPr id="3074" name="Picture 2" descr="Provide your clients with answers before they ask their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165" y="417443"/>
            <a:ext cx="5327374" cy="366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07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348" y="733680"/>
            <a:ext cx="8226854" cy="705332"/>
          </a:xfrm>
        </p:spPr>
        <p:txBody>
          <a:bodyPr>
            <a:normAutofit/>
          </a:bodyPr>
          <a:lstStyle/>
          <a:p>
            <a:pPr algn="ctr" rtl="0"/>
            <a:r>
              <a:rPr lang="fr" sz="4000" b="0" i="0" u="none" baseline="0" dirty="0" smtClean="0"/>
              <a:t>Leaving CERN</a:t>
            </a:r>
            <a:r>
              <a:rPr lang="fr" sz="4000" b="0" i="0" u="none" dirty="0" smtClean="0"/>
              <a:t> / Quitter le CERN</a:t>
            </a:r>
            <a:endParaRPr lang="fr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Formalités de départ</a:t>
            </a:r>
            <a:endParaRPr lang="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2</a:t>
            </a:fld>
            <a:endParaRPr lang="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96348" y="1820024"/>
            <a:ext cx="8044069" cy="743197"/>
          </a:xfrm>
        </p:spPr>
        <p:txBody>
          <a:bodyPr>
            <a:noAutofit/>
          </a:bodyPr>
          <a:lstStyle/>
          <a:p>
            <a:pPr algn="ctr" rtl="0"/>
            <a:r>
              <a:rPr lang="fr" sz="4000" b="1" i="0" u="none" baseline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FORMALITÉS DE DÉPART </a:t>
            </a:r>
            <a:endParaRPr lang="fr" sz="40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879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rtl="0"/>
            <a:r>
              <a:rPr lang="fr" sz="3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fr" sz="3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" sz="3400" b="1" i="0" u="none" baseline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FORMALITÉS DE DÉPART </a:t>
            </a:r>
            <a:r>
              <a:rPr lang="fr" sz="3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fr" sz="3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fr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7074310" cy="3203145"/>
          </a:xfrm>
        </p:spPr>
        <p:txBody>
          <a:bodyPr>
            <a:normAutofit/>
          </a:bodyPr>
          <a:lstStyle/>
          <a:p>
            <a:pPr marL="625475" lvl="0" indent="0" algn="l" rtl="0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  <a:defRPr/>
            </a:pPr>
            <a:endParaRPr lang="fr" sz="1600" kern="0" dirty="0"/>
          </a:p>
          <a:p>
            <a:pPr marL="342900" indent="-342900" defTabSz="625475" fontAlgn="base">
              <a:lnSpc>
                <a:spcPct val="80000"/>
              </a:lnSpc>
              <a:spcAft>
                <a:spcPct val="0"/>
              </a:spcAft>
              <a:buClrTx/>
              <a:buSzTx/>
              <a:defRPr/>
            </a:pPr>
            <a:r>
              <a:rPr lang="fr" sz="2800" b="1" i="0" u="none" kern="0" baseline="0" dirty="0" smtClean="0"/>
              <a:t>Formalités </a:t>
            </a:r>
            <a:r>
              <a:rPr lang="fr" sz="2800" b="1" i="0" u="none" kern="0" baseline="0" dirty="0"/>
              <a:t>de </a:t>
            </a:r>
            <a:r>
              <a:rPr lang="fr" sz="2800" b="1" i="0" u="none" kern="0" baseline="0" dirty="0" smtClean="0"/>
              <a:t>départ</a:t>
            </a:r>
            <a:endParaRPr lang="fr" sz="2800" b="1" i="0" u="none" kern="0" baseline="0" dirty="0"/>
          </a:p>
          <a:p>
            <a:pPr marL="0" indent="0" defTabSz="625475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  <a:defRPr/>
            </a:pPr>
            <a:r>
              <a:rPr lang="fr" sz="2000" kern="0" dirty="0"/>
              <a:t>	</a:t>
            </a:r>
            <a:r>
              <a:rPr lang="fr" sz="2000" b="1" i="1" u="none" kern="0" baseline="0" dirty="0" smtClean="0">
                <a:solidFill>
                  <a:srgbClr val="00B050"/>
                </a:solidFill>
              </a:rPr>
              <a:t>Admin</a:t>
            </a:r>
            <a:r>
              <a:rPr lang="fr" sz="2000" b="1" i="1" u="none" kern="0" dirty="0" smtClean="0">
                <a:solidFill>
                  <a:srgbClr val="00B050"/>
                </a:solidFill>
              </a:rPr>
              <a:t> eguide</a:t>
            </a:r>
          </a:p>
          <a:p>
            <a:pPr marL="342900" indent="-342900" fontAlgn="base">
              <a:lnSpc>
                <a:spcPct val="80000"/>
              </a:lnSpc>
              <a:spcAft>
                <a:spcPct val="0"/>
              </a:spcAft>
              <a:buClrTx/>
              <a:buSzTx/>
              <a:defRPr/>
            </a:pPr>
            <a:r>
              <a:rPr lang="fr" sz="2800" b="1" kern="0" dirty="0" smtClean="0"/>
              <a:t>Brochure service social</a:t>
            </a:r>
            <a:endParaRPr lang="fr" sz="2800" b="1" kern="0" dirty="0"/>
          </a:p>
          <a:p>
            <a:pPr marL="625475" indent="0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  <a:defRPr/>
            </a:pPr>
            <a:r>
              <a:rPr lang="fr" sz="2000" b="1" i="1" kern="0" dirty="0" smtClean="0">
                <a:solidFill>
                  <a:srgbClr val="00B050"/>
                </a:solidFill>
              </a:rPr>
              <a:t>Quand </a:t>
            </a:r>
            <a:r>
              <a:rPr lang="fr" sz="2000" b="1" i="1" kern="0" dirty="0">
                <a:solidFill>
                  <a:srgbClr val="00B050"/>
                </a:solidFill>
              </a:rPr>
              <a:t>vous quittez le CERN </a:t>
            </a:r>
            <a:endParaRPr lang="fr" sz="2800" b="1" kern="0" dirty="0">
              <a:solidFill>
                <a:srgbClr val="00B050"/>
              </a:solidFill>
            </a:endParaRPr>
          </a:p>
          <a:p>
            <a:pPr marL="342900" indent="-342900" fontAlgn="base">
              <a:lnSpc>
                <a:spcPct val="80000"/>
              </a:lnSpc>
              <a:spcAft>
                <a:spcPct val="0"/>
              </a:spcAft>
              <a:buClrTx/>
              <a:buSzTx/>
              <a:defRPr/>
            </a:pPr>
            <a:r>
              <a:rPr lang="fr" sz="2800" b="1" i="0" u="none" kern="0" baseline="0" dirty="0"/>
              <a:t>Accès à votre compte </a:t>
            </a:r>
            <a:r>
              <a:rPr lang="fr" sz="2800" b="1" i="0" u="none" kern="0" baseline="0" dirty="0" smtClean="0"/>
              <a:t>informatique</a:t>
            </a:r>
          </a:p>
          <a:p>
            <a:pPr marL="342900" indent="-342900" fontAlgn="base">
              <a:lnSpc>
                <a:spcPct val="80000"/>
              </a:lnSpc>
              <a:spcAft>
                <a:spcPct val="0"/>
              </a:spcAft>
              <a:buClrTx/>
              <a:buSzTx/>
              <a:defRPr/>
            </a:pPr>
            <a:r>
              <a:rPr lang="fr" sz="2800" b="1" kern="0" dirty="0" smtClean="0"/>
              <a:t>Alumni</a:t>
            </a:r>
            <a:r>
              <a:rPr lang="fr" sz="2000" kern="0" dirty="0">
                <a:solidFill>
                  <a:srgbClr val="0055A0"/>
                </a:solidFill>
              </a:rPr>
              <a:t>	</a:t>
            </a:r>
            <a:endParaRPr lang="fr" sz="2800" b="1" kern="0" dirty="0"/>
          </a:p>
          <a:p>
            <a:pPr marL="342900" indent="-342900" fontAlgn="base">
              <a:lnSpc>
                <a:spcPct val="80000"/>
              </a:lnSpc>
              <a:spcAft>
                <a:spcPct val="0"/>
              </a:spcAft>
              <a:buClrTx/>
              <a:buSzTx/>
              <a:defRPr/>
            </a:pPr>
            <a:r>
              <a:rPr lang="fr" sz="2800" b="1" i="0" u="none" kern="0" baseline="0" dirty="0"/>
              <a:t>Autres conseils et assistance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Formalités de départ 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3</a:t>
            </a:fld>
            <a:endParaRPr lang="fr" dirty="0"/>
          </a:p>
        </p:txBody>
      </p:sp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2104" y="2345635"/>
            <a:ext cx="2188407" cy="201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31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fr" sz="3200" b="1" i="0" u="none" baseline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FORMALITÉS DE DÉPART (1)</a:t>
            </a:r>
            <a:r>
              <a:rPr lang="fr" sz="320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fr" sz="320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" sz="1800" b="0" i="0" u="none" baseline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</a:t>
            </a:r>
            <a:r>
              <a:rPr lang="fr" sz="1800" b="1" i="0" u="none" baseline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ORMALITÉS DE DÉPART PERSONNALISÉES</a:t>
            </a:r>
            <a:endParaRPr lang="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 algn="l" rtl="0">
              <a:buNone/>
            </a:pPr>
            <a:r>
              <a:rPr lang="fr" sz="2000" b="0" i="0" u="none" baseline="0" dirty="0"/>
              <a:t>Courriel de départ </a:t>
            </a:r>
            <a:endParaRPr lang="fr" sz="2000" dirty="0"/>
          </a:p>
          <a:p>
            <a:pPr marL="36576" indent="0" algn="l" rtl="0">
              <a:buNone/>
            </a:pPr>
            <a:r>
              <a:rPr lang="fr" sz="2000" b="0" i="0" u="none" baseline="0" dirty="0" smtClean="0"/>
              <a:t>	</a:t>
            </a:r>
            <a:r>
              <a:rPr lang="fr" sz="1600" b="0" i="0" u="none" baseline="0" dirty="0" smtClean="0"/>
              <a:t>3 </a:t>
            </a:r>
            <a:r>
              <a:rPr lang="fr" sz="1600" b="0" i="0" u="none" baseline="0" dirty="0"/>
              <a:t>mois avant la fin du contrat, ou </a:t>
            </a:r>
            <a:endParaRPr lang="fr" sz="1600" b="0" i="0" u="none" baseline="0" dirty="0" smtClean="0"/>
          </a:p>
          <a:p>
            <a:pPr marL="36576" indent="0" algn="l" rtl="0">
              <a:buNone/>
            </a:pPr>
            <a:r>
              <a:rPr lang="fr" sz="1600" dirty="0"/>
              <a:t>	</a:t>
            </a:r>
            <a:r>
              <a:rPr lang="fr" sz="1600" b="0" i="0" u="none" baseline="0" dirty="0" smtClean="0"/>
              <a:t>plus </a:t>
            </a:r>
            <a:r>
              <a:rPr lang="fr" sz="1600" b="0" i="0" u="none" baseline="0" dirty="0"/>
              <a:t>tôt si la personne a beaucoup de congés à prendre. </a:t>
            </a:r>
            <a:endParaRPr lang="fr" sz="1600" b="0" i="0" u="none" baseline="0" dirty="0" smtClean="0"/>
          </a:p>
          <a:p>
            <a:pPr marL="36576" indent="0" algn="l" rtl="0">
              <a:buNone/>
            </a:pPr>
            <a:endParaRPr lang="fr" sz="1600" dirty="0" smtClean="0"/>
          </a:p>
          <a:p>
            <a:pPr marL="36576" indent="0" algn="l" rtl="0">
              <a:buNone/>
            </a:pPr>
            <a:r>
              <a:rPr lang="fr" sz="2000" b="0" i="0" u="none" baseline="0" dirty="0"/>
              <a:t>Lettre sur les formalités de départ </a:t>
            </a:r>
            <a:endParaRPr lang="fr" sz="2000" b="0" i="0" u="none" baseline="0" dirty="0" smtClean="0"/>
          </a:p>
          <a:p>
            <a:pPr marL="36576" indent="0">
              <a:buNone/>
            </a:pPr>
            <a:r>
              <a:rPr lang="fr" sz="2000" dirty="0"/>
              <a:t>	</a:t>
            </a:r>
            <a:r>
              <a:rPr lang="fr" sz="1600" dirty="0" smtClean="0"/>
              <a:t>PDF génér</a:t>
            </a:r>
            <a:r>
              <a:rPr lang="fr" sz="1600" dirty="0"/>
              <a:t>é</a:t>
            </a:r>
            <a:r>
              <a:rPr lang="fr" sz="1600" dirty="0" smtClean="0"/>
              <a:t>e depuis </a:t>
            </a:r>
            <a:r>
              <a:rPr lang="fr" sz="1600" b="0" i="0" u="none" baseline="0" dirty="0" smtClean="0"/>
              <a:t>lien </a:t>
            </a:r>
            <a:r>
              <a:rPr lang="fr" sz="1600" b="0" i="0" u="none" baseline="0" dirty="0"/>
              <a:t>reçu </a:t>
            </a:r>
            <a:r>
              <a:rPr lang="fr" sz="1600" b="0" i="0" u="none" baseline="0" dirty="0" smtClean="0"/>
              <a:t>dans </a:t>
            </a:r>
            <a:r>
              <a:rPr lang="fr" sz="1600" b="0" i="0" u="none" baseline="0" dirty="0"/>
              <a:t>courriel. </a:t>
            </a:r>
            <a:r>
              <a:rPr lang="fr" sz="1600" b="0" i="0" u="none" baseline="0" dirty="0" smtClean="0"/>
              <a:t/>
            </a:r>
            <a:br>
              <a:rPr lang="fr" sz="1600" b="0" i="0" u="none" baseline="0" dirty="0" smtClean="0"/>
            </a:br>
            <a:r>
              <a:rPr lang="fr" sz="1600" b="0" i="0" u="none" baseline="0" dirty="0" smtClean="0"/>
              <a:t>	personnalisée </a:t>
            </a:r>
            <a:r>
              <a:rPr lang="fr" sz="1600" b="0" i="0" u="none" baseline="0" dirty="0"/>
              <a:t>en fonction de votre situation, afin de faciliter votre départ.</a:t>
            </a:r>
          </a:p>
          <a:p>
            <a:pPr marL="36576" indent="0" algn="l" rtl="0">
              <a:buNone/>
            </a:pPr>
            <a:endParaRPr lang="fr" sz="2000" dirty="0" smtClean="0"/>
          </a:p>
          <a:p>
            <a:pPr marL="36576" indent="0" algn="l" rtl="0">
              <a:buNone/>
            </a:pPr>
            <a:r>
              <a:rPr lang="fr" sz="2000" b="0" i="0" u="none" baseline="0" dirty="0"/>
              <a:t>Fiche de départ </a:t>
            </a:r>
            <a:endParaRPr lang="fr" sz="2000" dirty="0"/>
          </a:p>
          <a:p>
            <a:pPr marL="36576" indent="0" algn="l" rtl="0">
              <a:buNone/>
            </a:pPr>
            <a:r>
              <a:rPr lang="fr" sz="2000" b="0" i="0" u="none" baseline="0" dirty="0" smtClean="0"/>
              <a:t>	</a:t>
            </a:r>
            <a:r>
              <a:rPr lang="fr" sz="1600" b="0" i="0" u="none" baseline="0" dirty="0" smtClean="0"/>
              <a:t>document </a:t>
            </a:r>
            <a:r>
              <a:rPr lang="fr" sz="1600" b="0" i="0" u="none" baseline="0" dirty="0"/>
              <a:t>EDH personnalisé indiquant les procédures à </a:t>
            </a:r>
            <a:r>
              <a:rPr lang="fr" sz="1600" b="0" i="0" u="none" baseline="0" dirty="0" smtClean="0"/>
              <a:t>suivre</a:t>
            </a:r>
            <a:endParaRPr lang="fr" dirty="0" smtClean="0"/>
          </a:p>
          <a:p>
            <a:endParaRPr lang="fr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Formalités de départ 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4</a:t>
            </a:fld>
            <a:endParaRPr lang="fr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89835" y="1432850"/>
            <a:ext cx="0" cy="3710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058557" y="2779238"/>
            <a:ext cx="0" cy="3710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6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fr" sz="3200" b="0" i="0" u="none" baseline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FORMALITÉS DE DÉPART (2)</a:t>
            </a:r>
            <a:r>
              <a:rPr lang="fr" sz="320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fr" sz="320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" sz="1800" b="0" i="0" u="none" baseline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FORMALITÉS DE DÉPART PERSONNALISÉES</a:t>
            </a:r>
            <a:endParaRPr lang="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3547"/>
            <a:ext cx="5121966" cy="3143803"/>
          </a:xfrm>
        </p:spPr>
        <p:txBody>
          <a:bodyPr>
            <a:normAutofit fontScale="55000" lnSpcReduction="20000"/>
          </a:bodyPr>
          <a:lstStyle/>
          <a:p>
            <a:pPr marL="36576" lvl="0" indent="0" algn="l" rtl="0">
              <a:buClr>
                <a:srgbClr val="0055A0"/>
              </a:buClr>
              <a:buNone/>
            </a:pPr>
            <a:endParaRPr lang="fr" sz="2300" dirty="0" smtClean="0">
              <a:solidFill>
                <a:srgbClr val="0055A0"/>
              </a:solidFill>
            </a:endParaRPr>
          </a:p>
          <a:p>
            <a:pPr marL="36576" lvl="0" indent="0" algn="l" rtl="0">
              <a:buClr>
                <a:srgbClr val="0055A0"/>
              </a:buClr>
              <a:buNone/>
            </a:pPr>
            <a:r>
              <a:rPr lang="fr-FR" sz="2500" b="0" i="0" u="sng" baseline="0" dirty="0" smtClean="0">
                <a:solidFill>
                  <a:srgbClr val="0055A0"/>
                </a:solidFill>
              </a:rPr>
              <a:t>Important</a:t>
            </a:r>
            <a:r>
              <a:rPr lang="fr-FR" sz="2500" b="0" i="0" u="none" baseline="0" dirty="0" smtClean="0">
                <a:solidFill>
                  <a:srgbClr val="0055A0"/>
                </a:solidFill>
              </a:rPr>
              <a:t> : Cliquez sur le lien figurant dans votre courriel de départ pour produire la Fiche de départ EDH.</a:t>
            </a:r>
          </a:p>
          <a:p>
            <a:pPr marL="36576" lvl="0" indent="0" algn="l" rtl="0">
              <a:buClr>
                <a:srgbClr val="0055A0"/>
              </a:buClr>
              <a:buNone/>
            </a:pPr>
            <a:endParaRPr lang="fr-FR" sz="2100" dirty="0" smtClean="0">
              <a:solidFill>
                <a:srgbClr val="0055A0"/>
              </a:solidFill>
            </a:endParaRPr>
          </a:p>
          <a:p>
            <a:pPr marL="36576" lvl="0" indent="0" algn="l" rtl="0">
              <a:buClr>
                <a:srgbClr val="0055A0"/>
              </a:buClr>
              <a:buNone/>
            </a:pPr>
            <a:endParaRPr lang="fr-FR" sz="1700" b="0" i="0" u="none" baseline="0" dirty="0" smtClean="0">
              <a:solidFill>
                <a:srgbClr val="0055A0"/>
              </a:solidFill>
            </a:endParaRPr>
          </a:p>
          <a:p>
            <a:pPr marL="36576" lvl="0" indent="0" algn="l" rtl="0">
              <a:buClr>
                <a:srgbClr val="0055A0"/>
              </a:buClr>
              <a:buNone/>
            </a:pPr>
            <a:r>
              <a:rPr lang="fr-FR" sz="2500" dirty="0" smtClean="0"/>
              <a:t>Suivez les procédures dans les délais imparties :</a:t>
            </a:r>
          </a:p>
          <a:p>
            <a:pPr lvl="0" algn="l" rtl="0">
              <a:buClr>
                <a:srgbClr val="0055A0"/>
              </a:buClr>
              <a:buFontTx/>
              <a:buChar char="-"/>
            </a:pPr>
            <a:r>
              <a:rPr lang="fr-FR" sz="2500" dirty="0" smtClean="0"/>
              <a:t>Avant le dernier jour de travail</a:t>
            </a:r>
          </a:p>
          <a:p>
            <a:pPr lvl="0" algn="l" rtl="0">
              <a:buClr>
                <a:srgbClr val="0055A0"/>
              </a:buClr>
              <a:buFontTx/>
              <a:buChar char="-"/>
            </a:pPr>
            <a:r>
              <a:rPr lang="fr-FR" sz="2500" dirty="0" smtClean="0"/>
              <a:t>Avant le dernier jour de contrat </a:t>
            </a:r>
          </a:p>
          <a:p>
            <a:pPr marL="448056" lvl="1" indent="0">
              <a:buClr>
                <a:srgbClr val="0055A0"/>
              </a:buClr>
              <a:buNone/>
            </a:pPr>
            <a:r>
              <a:rPr lang="fr-FR" sz="2100" dirty="0" smtClean="0"/>
              <a:t>	possibilité de faire certain procédures à distance </a:t>
            </a:r>
            <a:br>
              <a:rPr lang="fr-FR" sz="2100" dirty="0" smtClean="0"/>
            </a:br>
            <a:r>
              <a:rPr lang="fr-FR" sz="2100" dirty="0" smtClean="0"/>
              <a:t>	(par exemple retourner plaques vertes par courrier)</a:t>
            </a:r>
          </a:p>
          <a:p>
            <a:pPr marL="36576" indent="0" algn="l" rtl="0">
              <a:buNone/>
            </a:pPr>
            <a:endParaRPr lang="fr-FR" sz="2300" b="0" i="0" u="none" baseline="0" dirty="0" smtClean="0"/>
          </a:p>
          <a:p>
            <a:pPr marL="36576" indent="0" algn="l" rtl="0">
              <a:buNone/>
            </a:pPr>
            <a:r>
              <a:rPr lang="fr-FR" sz="2900" b="0" i="0" u="none" baseline="0" dirty="0" smtClean="0"/>
              <a:t>Important aussi :  </a:t>
            </a:r>
            <a:endParaRPr lang="fr-FR" sz="3300" dirty="0" smtClean="0"/>
          </a:p>
          <a:p>
            <a:pPr algn="l" rtl="0">
              <a:buFont typeface="+mj-lt"/>
              <a:buAutoNum type="arabicPeriod"/>
            </a:pPr>
            <a:r>
              <a:rPr lang="fr-FR" sz="2200" b="0" i="0" u="none" baseline="0" dirty="0" smtClean="0"/>
              <a:t>indiquez votre adresse privée dans la Fiche de départ EDH </a:t>
            </a:r>
            <a:endParaRPr lang="fr-FR" sz="2200" dirty="0" smtClean="0"/>
          </a:p>
          <a:p>
            <a:pPr algn="l" rtl="0">
              <a:buFont typeface="+mj-lt"/>
              <a:buAutoNum type="arabicPeriod"/>
            </a:pPr>
            <a:r>
              <a:rPr lang="fr-FR" sz="2200" b="0" i="0" u="none" baseline="0" dirty="0" smtClean="0"/>
              <a:t>accomplissez </a:t>
            </a:r>
            <a:r>
              <a:rPr lang="fr-FR" sz="2200" b="0" i="0" u="sng" baseline="0" dirty="0" smtClean="0"/>
              <a:t>toutes</a:t>
            </a:r>
            <a:r>
              <a:rPr lang="fr-FR" sz="2200" b="0" i="0" u="sng" dirty="0" smtClean="0"/>
              <a:t> les</a:t>
            </a:r>
            <a:r>
              <a:rPr lang="fr-FR" sz="2200" b="0" i="0" u="sng" baseline="0" dirty="0" smtClean="0"/>
              <a:t> démarches </a:t>
            </a:r>
            <a:r>
              <a:rPr lang="fr-FR" sz="2200" b="0" i="0" u="none" baseline="0" dirty="0" smtClean="0"/>
              <a:t>indiquées, même si</a:t>
            </a:r>
            <a:r>
              <a:rPr lang="fr-FR" sz="2200" b="0" i="0" u="none" dirty="0" smtClean="0"/>
              <a:t> </a:t>
            </a:r>
            <a:r>
              <a:rPr lang="fr-FR" sz="2200" b="0" i="0" u="none" baseline="0" dirty="0" smtClean="0"/>
              <a:t>vous restez au CERN comme utilisateur</a:t>
            </a:r>
            <a:endParaRPr lang="fr-FR" sz="2200" dirty="0" smtClean="0"/>
          </a:p>
          <a:p>
            <a:pPr algn="l" rtl="0">
              <a:buFont typeface="+mj-lt"/>
              <a:buAutoNum type="arabicPeriod"/>
            </a:pPr>
            <a:r>
              <a:rPr lang="fr-FR" sz="2200" b="0" i="0" u="none" baseline="0" dirty="0" smtClean="0"/>
              <a:t>dernière étape : Bureau des salaires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Formalités de départ 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5</a:t>
            </a:fld>
            <a:endParaRPr lang="fr" dirty="0"/>
          </a:p>
        </p:txBody>
      </p:sp>
      <p:pic>
        <p:nvPicPr>
          <p:cNvPr id="8" name="Picture 7" descr="EDHTOT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9165" y="940086"/>
            <a:ext cx="3107635" cy="346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010"/>
            <a:ext cx="8226854" cy="762000"/>
          </a:xfrm>
        </p:spPr>
        <p:txBody>
          <a:bodyPr>
            <a:normAutofit fontScale="90000"/>
          </a:bodyPr>
          <a:lstStyle/>
          <a:p>
            <a:pPr algn="ctr" rtl="0"/>
            <a:r>
              <a:rPr lang="fr" sz="3200" b="0" i="0" u="none" baseline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QUAND VOUS QUITTEZ LE CERN </a:t>
            </a:r>
            <a:r>
              <a:rPr lang="fr" sz="320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fr" sz="320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" sz="1800" b="0" i="0" u="none" baseline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Sommaire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Formalités de départ 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6</a:t>
            </a:fld>
            <a:endParaRPr lang="fr" dirty="0"/>
          </a:p>
        </p:txBody>
      </p:sp>
      <p:sp>
        <p:nvSpPr>
          <p:cNvPr id="8" name="TextBox 7"/>
          <p:cNvSpPr txBox="1"/>
          <p:nvPr/>
        </p:nvSpPr>
        <p:spPr>
          <a:xfrm>
            <a:off x="3876261" y="880452"/>
            <a:ext cx="526773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2326" indent="-285750" algn="l" defTabSz="354013" rtl="0">
              <a:buFont typeface="Arial" panose="020B0604020202020204" pitchFamily="34" charset="0"/>
              <a:buChar char="•"/>
            </a:pPr>
            <a:r>
              <a:rPr lang="fr" sz="1300" b="0" i="0" u="none" baseline="0"/>
              <a:t>Questions administratives - Fiche de départ, derniers paiements, Caisse de pensions, assurance maladie, etc. </a:t>
            </a:r>
          </a:p>
          <a:p>
            <a:pPr marL="36576" algn="l" defTabSz="354013" rtl="0"/>
            <a:endParaRPr lang="fr" sz="1300" dirty="0" smtClean="0"/>
          </a:p>
          <a:p>
            <a:pPr marL="322326" indent="-285750" algn="l" defTabSz="354013" rtl="0">
              <a:buFont typeface="Arial" panose="020B0604020202020204" pitchFamily="34" charset="0"/>
              <a:buChar char="•"/>
            </a:pPr>
            <a:r>
              <a:rPr lang="fr" sz="1300" b="0" i="0" u="none" baseline="0"/>
              <a:t>Questions personnelles - Liens avec le CERN, pensionnés, véhicules, résiliation du bail, services publics, polices d'assurance, comptes en banque, impôts, sécurité sociale  </a:t>
            </a:r>
          </a:p>
          <a:p>
            <a:pPr marL="322326" indent="-285750" algn="l" defTabSz="354013" rtl="0">
              <a:buFont typeface="Arial" panose="020B0604020202020204" pitchFamily="34" charset="0"/>
              <a:buChar char="•"/>
            </a:pPr>
            <a:endParaRPr lang="fr" sz="1300" dirty="0"/>
          </a:p>
        </p:txBody>
      </p:sp>
      <p:pic>
        <p:nvPicPr>
          <p:cNvPr id="1028" name="Picture 4" descr="Future of airports - Self-service airports - Government 202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130" y="2272749"/>
            <a:ext cx="2481608" cy="196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tudynet Group | Services for Student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122" y="2272748"/>
            <a:ext cx="2567746" cy="196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647797" y="496562"/>
            <a:ext cx="2820505" cy="3913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32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591" y="137948"/>
            <a:ext cx="8226854" cy="705332"/>
          </a:xfrm>
        </p:spPr>
        <p:txBody>
          <a:bodyPr>
            <a:normAutofit/>
          </a:bodyPr>
          <a:lstStyle/>
          <a:p>
            <a:pPr marL="625475" lvl="0" indent="-625475" algn="ctr" rtl="0" fontAlgn="base">
              <a:lnSpc>
                <a:spcPct val="80000"/>
              </a:lnSpc>
              <a:spcAft>
                <a:spcPct val="0"/>
              </a:spcAft>
              <a:defRPr/>
            </a:pPr>
            <a:r>
              <a:rPr lang="fr" sz="2900" b="0" i="0" u="none" baseline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Accès à votre compte informatique</a:t>
            </a:r>
            <a:endParaRPr lang="fr" sz="4800" b="1" kern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Formalités de départ 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7</a:t>
            </a:fld>
            <a:endParaRPr lang="fr" dirty="0"/>
          </a:p>
        </p:txBody>
      </p:sp>
      <p:sp>
        <p:nvSpPr>
          <p:cNvPr id="13" name="TextBox 12"/>
          <p:cNvSpPr txBox="1"/>
          <p:nvPr/>
        </p:nvSpPr>
        <p:spPr>
          <a:xfrm>
            <a:off x="563217" y="753028"/>
            <a:ext cx="800228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0">
              <a:buFont typeface="Wingdings" panose="05000000000000000000" pitchFamily="2" charset="2"/>
              <a:buChar char="Ø"/>
            </a:pPr>
            <a:r>
              <a:rPr lang="fr" sz="1600" b="0" i="0" u="none" baseline="0" dirty="0"/>
              <a:t>Votre compte informatique </a:t>
            </a:r>
            <a:r>
              <a:rPr lang="fr" sz="1600" b="0" i="0" u="none" baseline="0" dirty="0" smtClean="0"/>
              <a:t>reste accessible </a:t>
            </a:r>
            <a:r>
              <a:rPr lang="fr" sz="1600" b="0" i="0" u="none" baseline="0" dirty="0"/>
              <a:t>pendant </a:t>
            </a:r>
            <a:r>
              <a:rPr lang="fr" sz="1600" b="0" i="0" u="none" baseline="0" dirty="0" smtClean="0"/>
              <a:t>60 jours après </a:t>
            </a:r>
            <a:r>
              <a:rPr lang="fr" sz="1600" b="0" i="0" u="none" baseline="0" dirty="0"/>
              <a:t>la fin de votre contrat. </a:t>
            </a:r>
          </a:p>
          <a:p>
            <a:pPr marL="285750" indent="-285750" algn="just" rtl="0">
              <a:buFont typeface="Wingdings" panose="05000000000000000000" pitchFamily="2" charset="2"/>
              <a:buChar char="Ø"/>
            </a:pPr>
            <a:r>
              <a:rPr lang="fr" sz="1600" b="0" i="0" u="none" baseline="0" dirty="0"/>
              <a:t>Après </a:t>
            </a:r>
            <a:r>
              <a:rPr lang="fr" sz="1600" b="0" i="0" u="none" baseline="0" dirty="0" smtClean="0"/>
              <a:t>60 jours, </a:t>
            </a:r>
            <a:r>
              <a:rPr lang="fr" sz="1600" b="0" i="0" u="none" baseline="0" dirty="0"/>
              <a:t>le compte est automatiquement </a:t>
            </a:r>
            <a:r>
              <a:rPr lang="fr" sz="1600" b="0" i="0" u="sng" baseline="0" dirty="0"/>
              <a:t>désactivé.</a:t>
            </a:r>
            <a:r>
              <a:rPr lang="fr" sz="1600" b="0" i="0" u="none" baseline="0" dirty="0"/>
              <a:t>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" sz="1600" dirty="0"/>
              <a:t>Après </a:t>
            </a:r>
            <a:r>
              <a:rPr lang="fr" sz="1600" dirty="0" smtClean="0"/>
              <a:t>180 </a:t>
            </a:r>
            <a:r>
              <a:rPr lang="fr" sz="1600" dirty="0"/>
              <a:t>jours, </a:t>
            </a:r>
            <a:r>
              <a:rPr lang="fr" sz="1600" b="0" i="0" u="none" baseline="0" dirty="0"/>
              <a:t>votre compte est automatiquement </a:t>
            </a:r>
            <a:r>
              <a:rPr lang="fr" sz="1600" b="0" i="0" u="sng" baseline="0" dirty="0"/>
              <a:t>supprimé</a:t>
            </a:r>
            <a:r>
              <a:rPr lang="fr" sz="1600" b="0" i="0" u="none" baseline="0" dirty="0"/>
              <a:t>. </a:t>
            </a:r>
          </a:p>
          <a:p>
            <a:endParaRPr lang="fr" sz="1000" dirty="0" smtClean="0"/>
          </a:p>
          <a:p>
            <a:pPr algn="l" rtl="0"/>
            <a:r>
              <a:rPr lang="fr" sz="1600" b="0" i="0" u="sng" baseline="0" dirty="0"/>
              <a:t>Après la fin de votre contrat :</a:t>
            </a:r>
          </a:p>
          <a:p>
            <a:pPr marL="285750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/>
              <a:t>saisissez votre adresse électronique privée dans le portail de gestion des comptes via la page </a:t>
            </a:r>
            <a:r>
              <a:rPr lang="fr" sz="1600" b="1" i="0" u="none" baseline="0" dirty="0"/>
              <a:t>Manage my Accounts </a:t>
            </a:r>
            <a:r>
              <a:rPr lang="fr" sz="1600" b="0" i="0" u="none" baseline="0" dirty="0"/>
              <a:t>(https://account.cern.ch/account/Management/MyAccounts.aspx )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fr" sz="1000" dirty="0" smtClean="0"/>
          </a:p>
          <a:p>
            <a:pPr marL="285750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/>
              <a:t>Deux mois après la fin du contrat, un compte extérieur sera créé automatiquement (suivre les instructions reçues à votre adresse électronique privée pour créer le compte extérieur).  </a:t>
            </a:r>
            <a:r>
              <a:rPr lang="fr" sz="1600" b="0" i="0" u="none" baseline="0" dirty="0" smtClean="0"/>
              <a:t/>
            </a:r>
            <a:br>
              <a:rPr lang="fr" sz="1600" b="0" i="0" u="none" baseline="0" dirty="0" smtClean="0"/>
            </a:br>
            <a:endParaRPr lang="fr" sz="1000" dirty="0" smtClean="0"/>
          </a:p>
          <a:p>
            <a:pPr algn="l" rtl="0"/>
            <a:r>
              <a:rPr lang="fr" sz="1400" b="0" i="0" u="none" baseline="0" dirty="0"/>
              <a:t>Note : Lorsque l'attestation d'imposition interne est produite (en mars de chaque année), un courriel sera expédié à votre </a:t>
            </a:r>
            <a:r>
              <a:rPr lang="fr" sz="1400" b="0" i="0" u="sng" baseline="0" dirty="0"/>
              <a:t>adresse électronique privée</a:t>
            </a:r>
            <a:r>
              <a:rPr lang="fr" sz="1400" b="0" i="0" u="none" baseline="0" dirty="0"/>
              <a:t>, afin que vous puissiez y accéder. </a:t>
            </a:r>
            <a:endParaRPr lang="fr" sz="1400" dirty="0"/>
          </a:p>
        </p:txBody>
      </p:sp>
    </p:spTree>
    <p:extLst>
      <p:ext uri="{BB962C8B-B14F-4D97-AF65-F5344CB8AC3E}">
        <p14:creationId xmlns:p14="http://schemas.microsoft.com/office/powerpoint/2010/main" val="283811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CERN Alumni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fr-FR" dirty="0" smtClean="0"/>
              <a:t>Vous pouvez joindre à tout moment</a:t>
            </a:r>
          </a:p>
          <a:p>
            <a:pPr marL="36576" indent="0">
              <a:buNone/>
            </a:pPr>
            <a:endParaRPr lang="fr-FR" dirty="0"/>
          </a:p>
          <a:p>
            <a:pPr marL="36576" indent="0">
              <a:buNone/>
            </a:pPr>
            <a:r>
              <a:rPr lang="fr-FR" dirty="0" smtClean="0"/>
              <a:t>Permet de garder contact avec le CERN </a:t>
            </a:r>
            <a:br>
              <a:rPr lang="fr-FR" dirty="0" smtClean="0"/>
            </a:br>
            <a:r>
              <a:rPr lang="fr-FR" dirty="0" smtClean="0"/>
              <a:t>	(News, visite, …)</a:t>
            </a:r>
          </a:p>
          <a:p>
            <a:pPr marL="36576" indent="0">
              <a:buNone/>
            </a:pPr>
            <a:r>
              <a:rPr lang="fr-FR" dirty="0" smtClean="0"/>
              <a:t>Possibilité de s’investir </a:t>
            </a:r>
          </a:p>
          <a:p>
            <a:pPr lvl="1"/>
            <a:r>
              <a:rPr lang="fr-FR" dirty="0" smtClean="0"/>
              <a:t>Présentations du CERN (ambassadeurs)</a:t>
            </a:r>
          </a:p>
          <a:p>
            <a:pPr lvl="1"/>
            <a:r>
              <a:rPr lang="fr-FR" dirty="0" smtClean="0"/>
              <a:t>Réseaux régionaux</a:t>
            </a:r>
          </a:p>
          <a:p>
            <a:pPr lvl="1"/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dirty="0"/>
              <a:t>Formalités de départ 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29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fr" sz="2900" b="0" i="0" u="none" baseline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Services à contacter : conseils et assistance 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 dirty="0"/>
              <a:t>Formalités de départ 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9</a:t>
            </a:fld>
            <a:endParaRPr lang="fr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698805"/>
              </p:ext>
            </p:extLst>
          </p:nvPr>
        </p:nvGraphicFramePr>
        <p:xfrm>
          <a:off x="1166191" y="880452"/>
          <a:ext cx="6672470" cy="35148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3322">
                  <a:extLst>
                    <a:ext uri="{9D8B030D-6E8A-4147-A177-3AD203B41FA5}">
                      <a16:colId xmlns:a16="http://schemas.microsoft.com/office/drawing/2014/main" val="1057504447"/>
                    </a:ext>
                  </a:extLst>
                </a:gridCol>
                <a:gridCol w="3949148">
                  <a:extLst>
                    <a:ext uri="{9D8B030D-6E8A-4147-A177-3AD203B41FA5}">
                      <a16:colId xmlns:a16="http://schemas.microsoft.com/office/drawing/2014/main" val="1141621338"/>
                    </a:ext>
                  </a:extLst>
                </a:gridCol>
              </a:tblGrid>
              <a:tr h="483502">
                <a:tc>
                  <a:txBody>
                    <a:bodyPr/>
                    <a:lstStyle/>
                    <a:p>
                      <a:pPr algn="l" rtl="0"/>
                      <a:r>
                        <a:rPr lang="fr" sz="1400" b="0" i="0" u="none" baseline="0"/>
                        <a:t>Secrétariat départemental (DAO)  </a:t>
                      </a:r>
                    </a:p>
                    <a:p>
                      <a:pPr algn="l" rtl="0"/>
                      <a:r>
                        <a:rPr lang="fr" sz="1400" b="0" i="0" u="none" baseline="0"/>
                        <a:t>Admin e-guide </a:t>
                      </a:r>
                      <a:endParaRPr lang="fr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" sz="1400" b="0" i="0" u="none" baseline="0" dirty="0"/>
                        <a:t>Questions générales</a:t>
                      </a:r>
                    </a:p>
                    <a:p>
                      <a:pPr algn="l" rtl="0"/>
                      <a:r>
                        <a:rPr lang="fr" sz="1000" b="0" i="0" u="none" baseline="0" dirty="0">
                          <a:hlinkClick r:id="rId2"/>
                        </a:rPr>
                        <a:t>http://</a:t>
                      </a:r>
                      <a:r>
                        <a:rPr lang="fr" sz="1000" b="0" i="0" u="none" baseline="0" dirty="0" smtClean="0">
                          <a:hlinkClick r:id="rId2"/>
                        </a:rPr>
                        <a:t>admin-eguide.web.cern.ch/procedure/formalites-de-depart</a:t>
                      </a:r>
                      <a:r>
                        <a:rPr lang="fr" sz="1000" b="0" i="0" u="none" baseline="0" dirty="0" smtClean="0"/>
                        <a:t>  </a:t>
                      </a:r>
                      <a:endParaRPr lang="fr" sz="1000" b="0" i="0" u="none" baseline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9353678"/>
                  </a:ext>
                </a:extLst>
              </a:tr>
              <a:tr h="497297">
                <a:tc>
                  <a:txBody>
                    <a:bodyPr/>
                    <a:lstStyle/>
                    <a:p>
                      <a:pPr algn="l" rtl="0"/>
                      <a:r>
                        <a:rPr lang="fr" sz="1400" b="0" i="0" u="none" baseline="0"/>
                        <a:t>Service des affaires sociales</a:t>
                      </a:r>
                    </a:p>
                    <a:p>
                      <a:pPr algn="l" rtl="0"/>
                      <a:r>
                        <a:rPr lang="fr" sz="1400" b="0" i="0" u="none" baseline="0"/>
                        <a:t>Courriel : social.affairs@cern.ch</a:t>
                      </a:r>
                      <a:endParaRPr lang="fr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" sz="1400" b="0" i="0" u="none" baseline="0"/>
                        <a:t>Brochure « Quand vous quittez le CERN »  </a:t>
                      </a:r>
                      <a:endParaRPr lang="fr" sz="14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1066072"/>
                  </a:ext>
                </a:extLst>
              </a:tr>
              <a:tr h="497297">
                <a:tc>
                  <a:txBody>
                    <a:bodyPr/>
                    <a:lstStyle/>
                    <a:p>
                      <a:pPr algn="l" rtl="0"/>
                      <a:r>
                        <a:rPr lang="fr" sz="1400" b="0" i="0" u="none" baseline="0"/>
                        <a:t>Bureau des dossiers</a:t>
                      </a:r>
                    </a:p>
                    <a:p>
                      <a:pPr algn="l" rtl="0"/>
                      <a:r>
                        <a:rPr lang="fr" sz="1400" b="0" i="0" u="none" baseline="0"/>
                        <a:t>Courriel : records.office@cern.ch</a:t>
                      </a:r>
                      <a:endParaRPr lang="fr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" sz="1400" b="0" i="0" u="none" baseline="0"/>
                        <a:t>Formalités de départ </a:t>
                      </a:r>
                      <a:endParaRPr lang="fr" sz="14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5838402"/>
                  </a:ext>
                </a:extLst>
              </a:tr>
              <a:tr h="497297">
                <a:tc>
                  <a:txBody>
                    <a:bodyPr/>
                    <a:lstStyle/>
                    <a:p>
                      <a:pPr algn="l" rtl="0"/>
                      <a:r>
                        <a:rPr lang="fr" sz="1400" b="0" i="0" u="none" baseline="0"/>
                        <a:t>Support informatique</a:t>
                      </a:r>
                    </a:p>
                    <a:p>
                      <a:pPr algn="l" rtl="0"/>
                      <a:r>
                        <a:rPr lang="fr" sz="1400" b="0" i="0" u="none" baseline="0"/>
                        <a:t>Courriel : service-desk@cern.ch</a:t>
                      </a:r>
                      <a:endParaRPr lang="fr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" sz="1400" b="0" i="0" u="none" baseline="0" dirty="0"/>
                        <a:t>Comptes informatiques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8198230"/>
                  </a:ext>
                </a:extLst>
              </a:tr>
              <a:tr h="497297">
                <a:tc>
                  <a:txBody>
                    <a:bodyPr/>
                    <a:lstStyle/>
                    <a:p>
                      <a:pPr algn="l" rtl="0"/>
                      <a:r>
                        <a:rPr lang="fr" sz="1400" noProof="0" dirty="0" smtClean="0"/>
                        <a:t>CERN Alumni</a:t>
                      </a:r>
                      <a:endParaRPr lang="fr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" sz="1400" b="0" i="0" u="none" baseline="0" dirty="0" smtClean="0">
                          <a:hlinkClick r:id="rId3"/>
                        </a:rPr>
                        <a:t>https://alumni.cern</a:t>
                      </a:r>
                      <a:r>
                        <a:rPr lang="fr" sz="1400" b="0" i="0" u="none" baseline="0" dirty="0" smtClean="0"/>
                        <a:t> </a:t>
                      </a:r>
                      <a:endParaRPr lang="fr" sz="1400" b="0" i="0" u="none" baseline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6378852"/>
                  </a:ext>
                </a:extLst>
              </a:tr>
              <a:tr h="497297">
                <a:tc>
                  <a:txBody>
                    <a:bodyPr/>
                    <a:lstStyle/>
                    <a:p>
                      <a:pPr algn="l" rtl="0"/>
                      <a:r>
                        <a:rPr lang="fr" sz="1400" b="0" i="0" u="none" baseline="0"/>
                        <a:t>Association du personnel </a:t>
                      </a:r>
                      <a:endParaRPr lang="fr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" sz="1400" b="0" i="0" u="none" baseline="0" dirty="0"/>
                        <a:t>https://home.cern/fr/cern-people/staff-association </a:t>
                      </a:r>
                      <a:r>
                        <a:rPr lang="fr" sz="1400" b="0" i="0" u="none" baseline="0" dirty="0" smtClean="0"/>
                        <a:t> </a:t>
                      </a:r>
                      <a:endParaRPr lang="fr" sz="1400" b="0" i="0" u="none" baseline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11457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357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498</TotalTime>
  <Words>232</Words>
  <Application>Microsoft Office PowerPoint</Application>
  <PresentationFormat>On-screen Show (16:9)</PresentationFormat>
  <Paragraphs>97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Optima</vt:lpstr>
      <vt:lpstr>Wingdings</vt:lpstr>
      <vt:lpstr>CERNCorporate16-9</vt:lpstr>
      <vt:lpstr>PowerPoint Presentation</vt:lpstr>
      <vt:lpstr>Leaving CERN / Quitter le CERN</vt:lpstr>
      <vt:lpstr> FORMALITÉS DE DÉPART  </vt:lpstr>
      <vt:lpstr>FORMALITÉS DE DÉPART (1) FORMALITÉS DE DÉPART PERSONNALISÉES</vt:lpstr>
      <vt:lpstr>FORMALITÉS DE DÉPART (2) FORMALITÉS DE DÉPART PERSONNALISÉES</vt:lpstr>
      <vt:lpstr>QUAND VOUS QUITTEZ LE CERN  Sommaire</vt:lpstr>
      <vt:lpstr>Accès à votre compte informatique</vt:lpstr>
      <vt:lpstr>CERN Alumni</vt:lpstr>
      <vt:lpstr>Services à contacter : conseils et assistance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Erwin Mosselmans</cp:lastModifiedBy>
  <cp:revision>54</cp:revision>
  <dcterms:created xsi:type="dcterms:W3CDTF">2012-11-30T11:04:26Z</dcterms:created>
  <dcterms:modified xsi:type="dcterms:W3CDTF">2019-10-21T07:59:59Z</dcterms:modified>
</cp:coreProperties>
</file>