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23"/>
  </p:notesMasterIdLst>
  <p:handoutMasterIdLst>
    <p:handoutMasterId r:id="rId24"/>
  </p:handoutMasterIdLst>
  <p:sldIdLst>
    <p:sldId id="256" r:id="rId2"/>
    <p:sldId id="257" r:id="rId3"/>
    <p:sldId id="258" r:id="rId4"/>
    <p:sldId id="259" r:id="rId5"/>
    <p:sldId id="280" r:id="rId6"/>
    <p:sldId id="273" r:id="rId7"/>
    <p:sldId id="270" r:id="rId8"/>
    <p:sldId id="267" r:id="rId9"/>
    <p:sldId id="281" r:id="rId10"/>
    <p:sldId id="282" r:id="rId11"/>
    <p:sldId id="274" r:id="rId12"/>
    <p:sldId id="262" r:id="rId13"/>
    <p:sldId id="277" r:id="rId14"/>
    <p:sldId id="275" r:id="rId15"/>
    <p:sldId id="272" r:id="rId16"/>
    <p:sldId id="260" r:id="rId17"/>
    <p:sldId id="283" r:id="rId18"/>
    <p:sldId id="268" r:id="rId19"/>
    <p:sldId id="269" r:id="rId20"/>
    <p:sldId id="276" r:id="rId21"/>
    <p:sldId id="266" r:id="rId22"/>
  </p:sldIdLst>
  <p:sldSz cx="9144000" cy="5143500" type="screen16x9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9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994" autoAdjust="0"/>
    <p:restoredTop sz="94660"/>
  </p:normalViewPr>
  <p:slideViewPr>
    <p:cSldViewPr snapToGrid="0" snapToObjects="1">
      <p:cViewPr varScale="1">
        <p:scale>
          <a:sx n="153" d="100"/>
          <a:sy n="153" d="100"/>
        </p:scale>
        <p:origin x="138" y="594"/>
      </p:cViewPr>
      <p:guideLst>
        <p:guide orient="horz" pos="1620"/>
        <p:guide pos="2896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111" d="100"/>
          <a:sy n="111" d="100"/>
        </p:scale>
        <p:origin x="3246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8645CA-AEBA-4F0E-8E0D-3678F5BA5832}" type="datetimeFigureOut">
              <a:rPr lang="en-GB" smtClean="0"/>
              <a:t>17/10/2019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377363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377363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E4C364-8FA9-4185-B96D-E9C9E9381DB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17813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38E7C2-6D24-4933-82D8-5FA94611C3C9}" type="datetimeFigureOut">
              <a:rPr lang="en-GB" smtClean="0"/>
              <a:t>17/10/2019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6563" y="1233488"/>
            <a:ext cx="5924550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51220"/>
            <a:ext cx="5438140" cy="38873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8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7318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522E45-65CC-45AD-8B4F-9F45E88ADD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62850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522E45-65CC-45AD-8B4F-9F45E88ADDAF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484372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522E45-65CC-45AD-8B4F-9F45E88ADDAF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501078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522E45-65CC-45AD-8B4F-9F45E88ADDAF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95804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522E45-65CC-45AD-8B4F-9F45E88ADDAF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460210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522E45-65CC-45AD-8B4F-9F45E88ADDAF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277530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522E45-65CC-45AD-8B4F-9F45E88ADDAF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499418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522E45-65CC-45AD-8B4F-9F45E88ADDAF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947615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522E45-65CC-45AD-8B4F-9F45E88ADDAF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255836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522E45-65CC-45AD-8B4F-9F45E88ADDAF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66874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522E45-65CC-45AD-8B4F-9F45E88ADDAF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728075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522E45-65CC-45AD-8B4F-9F45E88ADDAF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96400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522E45-65CC-45AD-8B4F-9F45E88ADDAF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11157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522E45-65CC-45AD-8B4F-9F45E88ADDAF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05115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522E45-65CC-45AD-8B4F-9F45E88ADDAF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09990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522E45-65CC-45AD-8B4F-9F45E88ADDAF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226266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522E45-65CC-45AD-8B4F-9F45E88ADDAF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727936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522E45-65CC-45AD-8B4F-9F45E88ADDAF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382374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522E45-65CC-45AD-8B4F-9F45E88ADDAF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673513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522E45-65CC-45AD-8B4F-9F45E88ADDAF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274583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522E45-65CC-45AD-8B4F-9F45E88ADDAF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14709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17-Oct-19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60818"/>
            <a:ext cx="2743200" cy="6858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17-Oct-19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17-Oct-19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9440" y="180511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17-Oct-19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17-Oct-19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17-Oct-19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17-Oct-19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42648"/>
            <a:ext cx="9144000" cy="707202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17-Oct-19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Image 7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25351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tabLst>
                <a:tab pos="8072438" algn="r"/>
              </a:tabLst>
            </a:pPr>
            <a:r>
              <a:rPr lang="en-GB" b="1" i="1" spc="-30" dirty="0"/>
              <a:t>What does</a:t>
            </a:r>
            <a:r>
              <a:rPr lang="en-GB" b="1" i="1" spc="-30" dirty="0" smtClean="0"/>
              <a:t> </a:t>
            </a:r>
            <a:r>
              <a:rPr lang="en-GB" sz="4000" b="1" i="1" spc="-30" dirty="0" smtClean="0"/>
              <a:t>&amp;</a:t>
            </a:r>
            <a:r>
              <a:rPr lang="en-GB" b="1" i="1" spc="-30" dirty="0" smtClean="0"/>
              <a:t> </a:t>
            </a:r>
            <a:r>
              <a:rPr lang="en-GB" b="1" i="1" u="sng" spc="-30" dirty="0">
                <a:solidFill>
                  <a:srgbClr val="FF0000"/>
                </a:solidFill>
              </a:rPr>
              <a:t>does not </a:t>
            </a:r>
            <a:r>
              <a:rPr lang="en-GB" b="1" i="1" spc="-30" dirty="0" smtClean="0"/>
              <a:t>change</a:t>
            </a:r>
            <a:r>
              <a:rPr lang="en-GB" dirty="0" smtClean="0"/>
              <a:t>	</a:t>
            </a:r>
            <a:r>
              <a:rPr lang="en-GB" sz="4800" dirty="0">
                <a:solidFill>
                  <a:srgbClr val="0055A0"/>
                </a:solidFill>
                <a:sym typeface="Wingdings 2" panose="05020102010507070707" pitchFamily="18" charset="2"/>
              </a:rPr>
              <a:t> </a:t>
            </a:r>
            <a:r>
              <a:rPr lang="en-GB" sz="4800" b="1" dirty="0" smtClean="0">
                <a:solidFill>
                  <a:srgbClr val="0055A0"/>
                </a:solidFill>
                <a:sym typeface="Wingdings 2" panose="05020102010507070707" pitchFamily="18" charset="2"/>
              </a:rPr>
              <a:t>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57188" indent="-357188" algn="just">
              <a:buSzPct val="70000"/>
              <a:buFont typeface="Wingdings 2" panose="05020102010507070707" pitchFamily="18" charset="2"/>
              <a:buChar char=""/>
            </a:pPr>
            <a:r>
              <a:rPr lang="en-GB" spc="-40" dirty="0" smtClean="0"/>
              <a:t>You </a:t>
            </a:r>
            <a:r>
              <a:rPr lang="en-US" spc="-40" dirty="0" smtClean="0"/>
              <a:t>have to remember to ask, fill-in and send back a </a:t>
            </a:r>
            <a:r>
              <a:rPr lang="en-US" b="1" spc="-40" dirty="0" smtClean="0">
                <a:solidFill>
                  <a:srgbClr val="FF0000"/>
                </a:solidFill>
                <a:latin typeface="Agency FB" panose="020B0503020202020204" pitchFamily="34" charset="0"/>
              </a:rPr>
              <a:t>SHIPID</a:t>
            </a:r>
            <a:r>
              <a:rPr lang="en-US" spc="-40" dirty="0" smtClean="0"/>
              <a:t> every time there’s a change</a:t>
            </a:r>
          </a:p>
          <a:p>
            <a:pPr marL="768668" lvl="1" indent="-357188" algn="just">
              <a:buSzPct val="70000"/>
              <a:buFont typeface="Wingdings 2" panose="05020102010507070707" pitchFamily="18" charset="2"/>
              <a:buChar char=""/>
            </a:pPr>
            <a:r>
              <a:rPr lang="en-US" spc="-20" dirty="0" smtClean="0"/>
              <a:t>your spouse retirees : her/his income drops, your supplementary contribution may drop too</a:t>
            </a:r>
          </a:p>
          <a:p>
            <a:pPr marL="768668" lvl="1" indent="-357188" algn="just">
              <a:buSzPct val="70000"/>
              <a:buFont typeface="Wingdings 2" panose="05020102010507070707" pitchFamily="18" charset="2"/>
              <a:buChar char=""/>
            </a:pPr>
            <a:r>
              <a:rPr lang="en-US" spc="-20" dirty="0" smtClean="0"/>
              <a:t>your spouse reaches retirement age after a period without work &amp; income : his/her income increases, your supplementary contribution may increase too</a:t>
            </a:r>
            <a:endParaRPr lang="en-GB" spc="-20" dirty="0"/>
          </a:p>
          <a:p>
            <a:pPr marL="357188" indent="-357188" algn="just">
              <a:buSzPct val="70000"/>
              <a:buFont typeface="Wingdings 2" panose="05020102010507070707" pitchFamily="18" charset="2"/>
              <a:buChar char=""/>
            </a:pPr>
            <a:endParaRPr lang="en-GB" spc="-5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17 October 2019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Preparation for Retirement Seminar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chemeClr val="bg1"/>
                </a:solidFill>
              </a:rPr>
              <a:pPr/>
              <a:t>10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0915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i="1" dirty="0" smtClean="0"/>
              <a:t>Topics</a:t>
            </a:r>
            <a:endParaRPr lang="en-GB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357188" indent="-357188">
              <a:buSzPct val="70000"/>
              <a:buFont typeface="Wingdings 2" panose="05020102010507070707" pitchFamily="18" charset="2"/>
              <a:buChar char=""/>
            </a:pPr>
            <a:r>
              <a:rPr lang="en-GB" spc="-40" dirty="0"/>
              <a:t>Keeping the CHIS: What you must </a:t>
            </a:r>
            <a:r>
              <a:rPr lang="en-GB" spc="-40" dirty="0" smtClean="0"/>
              <a:t>do &amp; </a:t>
            </a:r>
            <a:r>
              <a:rPr lang="en-GB" spc="-40" dirty="0"/>
              <a:t>when</a:t>
            </a:r>
          </a:p>
          <a:p>
            <a:pPr marL="357188" indent="-357188">
              <a:buSzPct val="70000"/>
              <a:buFont typeface="Wingdings 2" panose="05020102010507070707" pitchFamily="18" charset="2"/>
              <a:buChar char=""/>
            </a:pPr>
            <a:r>
              <a:rPr lang="en-GB" spc="-40" dirty="0"/>
              <a:t>What does and does </a:t>
            </a:r>
            <a:r>
              <a:rPr lang="en-GB" i="1" spc="-40" dirty="0"/>
              <a:t>not</a:t>
            </a:r>
            <a:r>
              <a:rPr lang="en-GB" spc="-40" dirty="0"/>
              <a:t> change</a:t>
            </a:r>
          </a:p>
          <a:p>
            <a:pPr marL="357188" indent="-357188">
              <a:buSzPct val="70000"/>
              <a:buFont typeface="Wingdings 2" panose="05020102010507070707" pitchFamily="18" charset="2"/>
              <a:buChar char=""/>
            </a:pPr>
            <a:r>
              <a:rPr lang="en-GB" spc="-40" dirty="0"/>
              <a:t>Obtaining information</a:t>
            </a:r>
          </a:p>
          <a:p>
            <a:pPr marL="357188" indent="-357188">
              <a:buSzPct val="70000"/>
              <a:buFont typeface="Wingdings 2" panose="05020102010507070707" pitchFamily="18" charset="2"/>
              <a:buChar char=""/>
            </a:pPr>
            <a:r>
              <a:rPr lang="en-GB" spc="-40" dirty="0"/>
              <a:t>Good to know </a:t>
            </a:r>
            <a:r>
              <a:rPr lang="en-GB" spc="-40" dirty="0" smtClean="0"/>
              <a:t>tips</a:t>
            </a:r>
          </a:p>
          <a:p>
            <a:pPr marL="955802" lvl="2" indent="-357188">
              <a:buSzPct val="70000"/>
              <a:buFont typeface="Wingdings 2" panose="05020102010507070707" pitchFamily="18" charset="2"/>
              <a:buChar char=""/>
            </a:pPr>
            <a:endParaRPr lang="en-GB" sz="2400" spc="-40" dirty="0"/>
          </a:p>
          <a:p>
            <a:pPr marL="357188" indent="-357188">
              <a:buSzPct val="70000"/>
              <a:buFont typeface="Wingdings 2" panose="05020102010507070707" pitchFamily="18" charset="2"/>
              <a:buChar char=""/>
            </a:pPr>
            <a:r>
              <a:rPr lang="en-GB" spc="-40" dirty="0"/>
              <a:t>Questions &amp; answers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17 October 2019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Preparation for Retirement Seminar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chemeClr val="bg1"/>
                </a:solidFill>
              </a:rPr>
              <a:pPr/>
              <a:t>11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57200" y="2116896"/>
            <a:ext cx="8054236" cy="501041"/>
          </a:xfrm>
          <a:prstGeom prst="rect">
            <a:avLst/>
          </a:prstGeom>
          <a:noFill/>
          <a:ln w="31750"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3984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tabLst>
                <a:tab pos="8072438" algn="r"/>
              </a:tabLst>
            </a:pPr>
            <a:r>
              <a:rPr lang="en-GB" sz="4100" b="1" i="1" dirty="0" smtClean="0"/>
              <a:t>Obtaining Information</a:t>
            </a:r>
            <a:r>
              <a:rPr lang="en-GB" sz="4100" dirty="0" smtClean="0"/>
              <a:t>	</a:t>
            </a:r>
            <a:r>
              <a:rPr lang="en-GB" sz="4100" dirty="0">
                <a:solidFill>
                  <a:srgbClr val="0055A0"/>
                </a:solidFill>
                <a:sym typeface="Wingdings 2" panose="05020102010507070707" pitchFamily="18" charset="2"/>
              </a:rPr>
              <a:t> </a:t>
            </a:r>
            <a:r>
              <a:rPr lang="en-GB" sz="4100" b="1" dirty="0">
                <a:solidFill>
                  <a:srgbClr val="0055A0"/>
                </a:solidFill>
                <a:sym typeface="Wingdings 2" panose="05020102010507070707" pitchFamily="18" charset="2"/>
              </a:rPr>
              <a:t></a:t>
            </a:r>
            <a:endParaRPr lang="en-GB" sz="41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4205"/>
            <a:ext cx="5436029" cy="3203145"/>
          </a:xfrm>
        </p:spPr>
        <p:txBody>
          <a:bodyPr>
            <a:normAutofit lnSpcReduction="10000"/>
          </a:bodyPr>
          <a:lstStyle/>
          <a:p>
            <a:pPr marL="0" indent="0" algn="just">
              <a:buSzPct val="70000"/>
              <a:buNone/>
            </a:pPr>
            <a:r>
              <a:rPr lang="en-GB" spc="-20" dirty="0" smtClean="0"/>
              <a:t>General questions, claims, …</a:t>
            </a:r>
          </a:p>
          <a:p>
            <a:pPr marL="269875" indent="0">
              <a:buSzPct val="70000"/>
              <a:buNone/>
            </a:pPr>
            <a:r>
              <a:rPr lang="en-GB" sz="1800" spc="-20" dirty="0" smtClean="0">
                <a:solidFill>
                  <a:srgbClr val="0055A0"/>
                </a:solidFill>
                <a:sym typeface="Wingdings 3" panose="05040102010807070707" pitchFamily="18" charset="2"/>
              </a:rPr>
              <a:t></a:t>
            </a:r>
            <a:r>
              <a:rPr lang="en-GB" sz="1600" spc="-20" dirty="0" smtClean="0">
                <a:solidFill>
                  <a:srgbClr val="0055A0"/>
                </a:solidFill>
                <a:sym typeface="Wingdings 3" panose="05040102010807070707" pitchFamily="18" charset="2"/>
              </a:rPr>
              <a:t> </a:t>
            </a:r>
            <a:r>
              <a:rPr lang="en-GB" sz="2200" spc="-100" dirty="0" smtClean="0">
                <a:latin typeface="Courier New" panose="02070309020205020404" pitchFamily="49" charset="0"/>
                <a:cs typeface="Courier New" panose="02070309020205020404" pitchFamily="49" charset="0"/>
                <a:sym typeface="Wingdings 3" panose="05040102010807070707" pitchFamily="18" charset="2"/>
              </a:rPr>
              <a:t>uniqa</a:t>
            </a:r>
            <a:r>
              <a:rPr lang="en-GB" sz="1800" spc="-20" dirty="0" smtClean="0">
                <a:solidFill>
                  <a:srgbClr val="0055A0"/>
                </a:solidFill>
                <a:sym typeface="Wingdings 3" panose="05040102010807070707" pitchFamily="18" charset="2"/>
              </a:rPr>
              <a:t>@</a:t>
            </a:r>
            <a:r>
              <a:rPr lang="en-GB" sz="2200" spc="-100" dirty="0" smtClean="0">
                <a:latin typeface="Courier New" panose="02070309020205020404" pitchFamily="49" charset="0"/>
                <a:cs typeface="Courier New" panose="02070309020205020404" pitchFamily="49" charset="0"/>
                <a:sym typeface="Wingdings 3" panose="05040102010807070707" pitchFamily="18" charset="2"/>
              </a:rPr>
              <a:t>cern.ch  </a:t>
            </a:r>
            <a:r>
              <a:rPr lang="en-GB" sz="1800" spc="-20" dirty="0">
                <a:solidFill>
                  <a:srgbClr val="0055A0"/>
                </a:solidFill>
                <a:sym typeface="Wingdings 3" panose="05040102010807070707" pitchFamily="18" charset="2"/>
              </a:rPr>
              <a:t></a:t>
            </a:r>
            <a:r>
              <a:rPr lang="en-GB" sz="2000" spc="-20" dirty="0">
                <a:solidFill>
                  <a:srgbClr val="0055A0"/>
                </a:solidFill>
                <a:sym typeface="Wingdings 3" panose="05040102010807070707" pitchFamily="18" charset="2"/>
              </a:rPr>
              <a:t> </a:t>
            </a:r>
            <a:r>
              <a:rPr lang="en-GB" sz="1800" spc="-20" dirty="0">
                <a:solidFill>
                  <a:srgbClr val="0055A0"/>
                </a:solidFill>
                <a:sym typeface="Wingdings 3" panose="05040102010807070707" pitchFamily="18" charset="2"/>
              </a:rPr>
              <a:t>022.767</a:t>
            </a:r>
            <a:r>
              <a:rPr lang="en-GB" sz="2000" spc="-20" dirty="0">
                <a:solidFill>
                  <a:srgbClr val="0055A0"/>
                </a:solidFill>
                <a:sym typeface="Wingdings 3" panose="05040102010807070707" pitchFamily="18" charset="2"/>
              </a:rPr>
              <a:t> </a:t>
            </a:r>
            <a:r>
              <a:rPr lang="en-GB" sz="1800" spc="-20" dirty="0">
                <a:solidFill>
                  <a:srgbClr val="0055A0"/>
                </a:solidFill>
                <a:sym typeface="Wingdings 3" panose="05040102010807070707" pitchFamily="18" charset="2"/>
              </a:rPr>
              <a:t>27</a:t>
            </a:r>
            <a:r>
              <a:rPr lang="en-GB" sz="2000" spc="-20" dirty="0">
                <a:solidFill>
                  <a:srgbClr val="0055A0"/>
                </a:solidFill>
                <a:sym typeface="Wingdings 3" panose="05040102010807070707" pitchFamily="18" charset="2"/>
              </a:rPr>
              <a:t> </a:t>
            </a:r>
            <a:r>
              <a:rPr lang="en-GB" sz="1800" spc="-20" dirty="0">
                <a:solidFill>
                  <a:srgbClr val="0055A0"/>
                </a:solidFill>
                <a:sym typeface="Wingdings 3" panose="05040102010807070707" pitchFamily="18" charset="2"/>
              </a:rPr>
              <a:t>30    </a:t>
            </a:r>
            <a:r>
              <a:rPr lang="en-GB" sz="1800" spc="-20" dirty="0" smtClean="0">
                <a:solidFill>
                  <a:srgbClr val="0055A0"/>
                </a:solidFill>
                <a:sym typeface="Wingdings 3" panose="05040102010807070707" pitchFamily="18" charset="2"/>
              </a:rPr>
              <a:t>   UNIQA offices: CERN or downtown Geneva</a:t>
            </a:r>
          </a:p>
          <a:p>
            <a:pPr marL="0" indent="0" algn="just">
              <a:buSzPct val="70000"/>
              <a:buNone/>
            </a:pPr>
            <a:r>
              <a:rPr lang="en-GB" spc="-20" dirty="0" smtClean="0">
                <a:sym typeface="Wingdings 3" panose="05040102010807070707" pitchFamily="18" charset="2"/>
              </a:rPr>
              <a:t>Medical assistance &amp; </a:t>
            </a:r>
            <a:r>
              <a:rPr lang="en-GB" i="1" spc="-20" dirty="0" err="1" smtClean="0">
                <a:sym typeface="Wingdings 3" panose="05040102010807070707" pitchFamily="18" charset="2"/>
              </a:rPr>
              <a:t>Medgate</a:t>
            </a:r>
            <a:endParaRPr lang="en-GB" i="1" spc="-20" dirty="0">
              <a:sym typeface="Wingdings 3" panose="05040102010807070707" pitchFamily="18" charset="2"/>
            </a:endParaRPr>
          </a:p>
          <a:p>
            <a:pPr marL="0" indent="0" algn="just">
              <a:buSzPct val="70000"/>
              <a:buNone/>
            </a:pPr>
            <a:r>
              <a:rPr lang="en-GB" sz="1800" spc="-20" dirty="0" smtClean="0">
                <a:solidFill>
                  <a:srgbClr val="0055A0"/>
                </a:solidFill>
                <a:sym typeface="Wingdings 3" panose="05040102010807070707" pitchFamily="18" charset="2"/>
              </a:rPr>
              <a:t>     </a:t>
            </a:r>
            <a:r>
              <a:rPr lang="en-GB" sz="1800" spc="-20" dirty="0">
                <a:solidFill>
                  <a:srgbClr val="0055A0"/>
                </a:solidFill>
              </a:rPr>
              <a:t>+</a:t>
            </a:r>
            <a:r>
              <a:rPr lang="en-GB" sz="1800" spc="-20" dirty="0" smtClean="0">
                <a:solidFill>
                  <a:srgbClr val="0055A0"/>
                </a:solidFill>
              </a:rPr>
              <a:t>41.22.819.44.77 (esp. when travelling)</a:t>
            </a:r>
          </a:p>
          <a:p>
            <a:pPr marL="0" indent="0" algn="just">
              <a:buSzPct val="70000"/>
              <a:buNone/>
            </a:pPr>
            <a:r>
              <a:rPr lang="en-GB" spc="-20" dirty="0" smtClean="0"/>
              <a:t>CHIS Rules</a:t>
            </a:r>
            <a:r>
              <a:rPr lang="en-GB" spc="-20" dirty="0"/>
              <a:t>, general advice</a:t>
            </a:r>
          </a:p>
          <a:p>
            <a:pPr marL="0" indent="0" algn="just">
              <a:buSzPct val="70000"/>
              <a:buNone/>
            </a:pPr>
            <a:r>
              <a:rPr lang="en-GB" sz="1800" spc="-20" dirty="0" smtClean="0">
                <a:solidFill>
                  <a:srgbClr val="0055A0"/>
                </a:solidFill>
                <a:sym typeface="Wingdings 3" panose="05040102010807070707" pitchFamily="18" charset="2"/>
              </a:rPr>
              <a:t>     </a:t>
            </a:r>
            <a:r>
              <a:rPr lang="en-GB" sz="2000" spc="-100" dirty="0" smtClean="0">
                <a:latin typeface="Courier New" panose="02070309020205020404" pitchFamily="49" charset="0"/>
                <a:cs typeface="Courier New" panose="02070309020205020404" pitchFamily="49" charset="0"/>
                <a:sym typeface="Wingdings 3" panose="05040102010807070707" pitchFamily="18" charset="2"/>
              </a:rPr>
              <a:t>www.cern.ch/chis</a:t>
            </a:r>
          </a:p>
          <a:p>
            <a:pPr marL="627063" indent="0" algn="just">
              <a:buSzPct val="70000"/>
              <a:buNone/>
            </a:pPr>
            <a:r>
              <a:rPr lang="en-GB" sz="200" spc="-20" dirty="0" smtClean="0">
                <a:solidFill>
                  <a:srgbClr val="0055A0"/>
                </a:solidFill>
                <a:sym typeface="Wingdings 3" panose="05040102010807070707" pitchFamily="18" charset="2"/>
              </a:rPr>
              <a:t> </a:t>
            </a:r>
            <a:r>
              <a:rPr lang="en-GB" sz="1100" spc="-20" dirty="0" smtClean="0">
                <a:solidFill>
                  <a:srgbClr val="0055A0"/>
                </a:solidFill>
                <a:sym typeface="Wingdings 3" panose="05040102010807070707" pitchFamily="18" charset="2"/>
              </a:rPr>
              <a:t> </a:t>
            </a:r>
            <a:r>
              <a:rPr lang="en-GB" sz="1200" spc="-20" dirty="0" smtClean="0">
                <a:solidFill>
                  <a:srgbClr val="0055A0"/>
                </a:solidFill>
                <a:sym typeface="Wingdings 3" panose="05040102010807070707" pitchFamily="18" charset="2"/>
              </a:rPr>
              <a:t>(</a:t>
            </a:r>
            <a:r>
              <a:rPr lang="en-GB" sz="1200" spc="-20" dirty="0">
                <a:solidFill>
                  <a:srgbClr val="0055A0"/>
                </a:solidFill>
                <a:sym typeface="Wingdings 3" panose="05040102010807070707" pitchFamily="18" charset="2"/>
              </a:rPr>
              <a:t>no admin e-guide access </a:t>
            </a:r>
            <a:r>
              <a:rPr lang="en-GB" sz="1200" spc="-20" dirty="0" smtClean="0">
                <a:solidFill>
                  <a:srgbClr val="0055A0"/>
                </a:solidFill>
                <a:sym typeface="Wingdings 3" panose="05040102010807070707" pitchFamily="18" charset="2"/>
              </a:rPr>
              <a:t>anymore – let’s hope this changes soon)</a:t>
            </a:r>
            <a:endParaRPr lang="en-GB" sz="1200" spc="-20" dirty="0">
              <a:solidFill>
                <a:srgbClr val="0055A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17 October 2019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Preparation for Retirement Seminar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chemeClr val="bg1"/>
                </a:solidFill>
              </a:rPr>
              <a:pPr/>
              <a:t>12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93229" y="839787"/>
            <a:ext cx="2790825" cy="3357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0867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5381" y="818847"/>
            <a:ext cx="2146995" cy="303163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tabLst>
                <a:tab pos="8072438" algn="r"/>
              </a:tabLst>
            </a:pPr>
            <a:r>
              <a:rPr lang="en-GB" sz="4100" b="1" i="1" dirty="0" smtClean="0"/>
              <a:t>Obtaining Information</a:t>
            </a:r>
            <a:r>
              <a:rPr lang="en-GB" sz="4100" dirty="0" smtClean="0"/>
              <a:t>	</a:t>
            </a:r>
            <a:r>
              <a:rPr lang="en-GB" sz="4100" dirty="0">
                <a:solidFill>
                  <a:srgbClr val="0055A0"/>
                </a:solidFill>
                <a:sym typeface="Wingdings 2" panose="05020102010507070707" pitchFamily="18" charset="2"/>
              </a:rPr>
              <a:t> </a:t>
            </a:r>
            <a:r>
              <a:rPr lang="en-GB" sz="4100" b="1" dirty="0">
                <a:sym typeface="Wingdings 2" panose="05020102010507070707" pitchFamily="18" charset="2"/>
              </a:rPr>
              <a:t></a:t>
            </a:r>
            <a:endParaRPr lang="en-GB" sz="4100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17 October 2019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Preparation for Retirement Seminar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chemeClr val="bg1"/>
                </a:solidFill>
              </a:rPr>
              <a:pPr/>
              <a:t>13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269277" y="2430966"/>
            <a:ext cx="2243499" cy="166374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45064" y="3273622"/>
            <a:ext cx="2770481" cy="1040425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994206"/>
            <a:ext cx="6969513" cy="3206088"/>
          </a:xfrm>
        </p:spPr>
        <p:txBody>
          <a:bodyPr>
            <a:normAutofit/>
          </a:bodyPr>
          <a:lstStyle/>
          <a:p>
            <a:pPr marL="0" indent="0" algn="just">
              <a:buSzPct val="70000"/>
              <a:buNone/>
            </a:pPr>
            <a:r>
              <a:rPr lang="en-GB" b="1" i="1" spc="-20" dirty="0" smtClean="0"/>
              <a:t>CHIS Bull’</a:t>
            </a:r>
          </a:p>
          <a:p>
            <a:pPr marL="768668" lvl="1" indent="-357188">
              <a:buSzPct val="70000"/>
              <a:buFont typeface="Wingdings 2" panose="05020102010507070707" pitchFamily="18" charset="2"/>
              <a:buChar char=""/>
            </a:pPr>
            <a:r>
              <a:rPr lang="en-GB" spc="-40" dirty="0" smtClean="0">
                <a:sym typeface="Wingdings 3" panose="05040102010807070707" pitchFamily="18" charset="2"/>
              </a:rPr>
              <a:t>newsletter: general info, news, tips</a:t>
            </a:r>
          </a:p>
          <a:p>
            <a:pPr marL="768668" lvl="1" indent="-357188">
              <a:buSzPct val="70000"/>
              <a:buFont typeface="Wingdings 2" panose="05020102010507070707" pitchFamily="18" charset="2"/>
              <a:buChar char=""/>
            </a:pPr>
            <a:r>
              <a:rPr lang="en-GB" spc="-40" dirty="0" smtClean="0">
                <a:sym typeface="Wingdings 3" panose="05040102010807070707" pitchFamily="18" charset="2"/>
              </a:rPr>
              <a:t>sent </a:t>
            </a:r>
            <a:r>
              <a:rPr lang="en-GB" spc="-40" dirty="0">
                <a:sym typeface="Wingdings 3" panose="05040102010807070707" pitchFamily="18" charset="2"/>
              </a:rPr>
              <a:t>by postal mail to your home</a:t>
            </a:r>
          </a:p>
          <a:p>
            <a:pPr marL="768668" lvl="1" indent="-357188">
              <a:buSzPct val="70000"/>
              <a:buFont typeface="Wingdings 2" panose="05020102010507070707" pitchFamily="18" charset="2"/>
              <a:buChar char=""/>
            </a:pPr>
            <a:endParaRPr lang="en-GB" sz="1000" spc="-40" dirty="0" smtClean="0">
              <a:sym typeface="Wingdings 3" panose="05040102010807070707" pitchFamily="18" charset="2"/>
            </a:endParaRPr>
          </a:p>
          <a:p>
            <a:pPr marL="0" indent="0" algn="just">
              <a:buSzPct val="70000"/>
              <a:buNone/>
            </a:pPr>
            <a:r>
              <a:rPr lang="en-GB" spc="-20" dirty="0" smtClean="0">
                <a:sym typeface="Wingdings 3" panose="05040102010807070707" pitchFamily="18" charset="2"/>
              </a:rPr>
              <a:t>CERN’s </a:t>
            </a:r>
            <a:r>
              <a:rPr lang="en-GB" b="1" i="1" spc="-20" dirty="0" smtClean="0">
                <a:sym typeface="Wingdings 3" panose="05040102010807070707" pitchFamily="18" charset="2"/>
              </a:rPr>
              <a:t>Official </a:t>
            </a:r>
            <a:r>
              <a:rPr lang="en-GB" b="1" i="1" spc="-20" dirty="0" smtClean="0">
                <a:sym typeface="Wingdings 3" panose="05040102010807070707" pitchFamily="18" charset="2"/>
              </a:rPr>
              <a:t>new</a:t>
            </a:r>
            <a:r>
              <a:rPr lang="en-GB" b="1" i="1" spc="-20" dirty="0" smtClean="0">
                <a:sym typeface="Wingdings 3" panose="05040102010807070707" pitchFamily="18" charset="2"/>
              </a:rPr>
              <a:t>s</a:t>
            </a:r>
            <a:endParaRPr lang="en-GB" b="1" i="1" spc="-20" dirty="0">
              <a:sym typeface="Wingdings 3" panose="05040102010807070707" pitchFamily="18" charset="2"/>
            </a:endParaRPr>
          </a:p>
          <a:p>
            <a:pPr marL="768668" lvl="1" indent="-357188">
              <a:buSzPct val="70000"/>
              <a:buFont typeface="Wingdings 2" panose="05020102010507070707" pitchFamily="18" charset="2"/>
              <a:buChar char=""/>
            </a:pPr>
            <a:r>
              <a:rPr lang="en-GB" spc="-40" dirty="0"/>
              <a:t>formal </a:t>
            </a:r>
            <a:r>
              <a:rPr lang="en-GB" spc="-40" dirty="0" smtClean="0"/>
              <a:t>notices, </a:t>
            </a:r>
            <a:r>
              <a:rPr lang="en-GB" spc="-40" dirty="0"/>
              <a:t>major changes</a:t>
            </a:r>
          </a:p>
          <a:p>
            <a:pPr marL="768668" lvl="1" indent="-357188">
              <a:buSzPct val="70000"/>
              <a:buFont typeface="Wingdings 2" panose="05020102010507070707" pitchFamily="18" charset="2"/>
              <a:buChar char=""/>
            </a:pPr>
            <a:r>
              <a:rPr lang="en-GB" sz="2400" spc="-1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home.cern</a:t>
            </a:r>
            <a:r>
              <a:rPr lang="en-GB" sz="2400" spc="-1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/</a:t>
            </a:r>
            <a:r>
              <a:rPr lang="en-GB" sz="2400" spc="-1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cern</a:t>
            </a:r>
            <a:r>
              <a:rPr lang="en-GB" sz="2400" spc="-1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-people</a:t>
            </a:r>
            <a:endParaRPr lang="en-GB" spc="-40" dirty="0" smtClean="0"/>
          </a:p>
        </p:txBody>
      </p:sp>
    </p:spTree>
    <p:extLst>
      <p:ext uri="{BB962C8B-B14F-4D97-AF65-F5344CB8AC3E}">
        <p14:creationId xmlns:p14="http://schemas.microsoft.com/office/powerpoint/2010/main" val="25517160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i="1" dirty="0" smtClean="0"/>
              <a:t>Topics</a:t>
            </a:r>
            <a:endParaRPr lang="en-GB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357188" indent="-357188">
              <a:buSzPct val="70000"/>
              <a:buFont typeface="Wingdings 2" panose="05020102010507070707" pitchFamily="18" charset="2"/>
              <a:buChar char=""/>
            </a:pPr>
            <a:r>
              <a:rPr lang="en-GB" spc="-40" dirty="0"/>
              <a:t>Keeping the CHIS: What you must </a:t>
            </a:r>
            <a:r>
              <a:rPr lang="en-GB" spc="-40" dirty="0" smtClean="0"/>
              <a:t>do &amp; </a:t>
            </a:r>
            <a:r>
              <a:rPr lang="en-GB" spc="-40" dirty="0"/>
              <a:t>when</a:t>
            </a:r>
          </a:p>
          <a:p>
            <a:pPr marL="357188" indent="-357188">
              <a:buSzPct val="70000"/>
              <a:buFont typeface="Wingdings 2" panose="05020102010507070707" pitchFamily="18" charset="2"/>
              <a:buChar char=""/>
            </a:pPr>
            <a:r>
              <a:rPr lang="en-GB" spc="-40" dirty="0"/>
              <a:t>What does and does </a:t>
            </a:r>
            <a:r>
              <a:rPr lang="en-GB" i="1" spc="-40" dirty="0"/>
              <a:t>not</a:t>
            </a:r>
            <a:r>
              <a:rPr lang="en-GB" spc="-40" dirty="0"/>
              <a:t> change</a:t>
            </a:r>
          </a:p>
          <a:p>
            <a:pPr marL="357188" indent="-357188">
              <a:buSzPct val="70000"/>
              <a:buFont typeface="Wingdings 2" panose="05020102010507070707" pitchFamily="18" charset="2"/>
              <a:buChar char=""/>
            </a:pPr>
            <a:r>
              <a:rPr lang="en-GB" spc="-40" dirty="0"/>
              <a:t>Obtaining information</a:t>
            </a:r>
          </a:p>
          <a:p>
            <a:pPr marL="357188" indent="-357188">
              <a:buSzPct val="70000"/>
              <a:buFont typeface="Wingdings 2" panose="05020102010507070707" pitchFamily="18" charset="2"/>
              <a:buChar char=""/>
            </a:pPr>
            <a:r>
              <a:rPr lang="en-GB" spc="-40" dirty="0"/>
              <a:t>Good to know </a:t>
            </a:r>
            <a:r>
              <a:rPr lang="en-GB" spc="-40" dirty="0" smtClean="0"/>
              <a:t>tips</a:t>
            </a:r>
          </a:p>
          <a:p>
            <a:pPr marL="955802" lvl="2" indent="-357188">
              <a:buSzPct val="70000"/>
              <a:buFont typeface="Wingdings 2" panose="05020102010507070707" pitchFamily="18" charset="2"/>
              <a:buChar char=""/>
            </a:pPr>
            <a:endParaRPr lang="en-GB" sz="2400" spc="-40" dirty="0"/>
          </a:p>
          <a:p>
            <a:pPr marL="357188" indent="-357188">
              <a:buSzPct val="70000"/>
              <a:buFont typeface="Wingdings 2" panose="05020102010507070707" pitchFamily="18" charset="2"/>
              <a:buChar char=""/>
            </a:pPr>
            <a:r>
              <a:rPr lang="en-GB" spc="-40" dirty="0"/>
              <a:t>Questions &amp; answers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17 October 2019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Preparation for Retirement Seminar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chemeClr val="bg1"/>
                </a:solidFill>
              </a:rPr>
              <a:pPr/>
              <a:t>14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57200" y="2661777"/>
            <a:ext cx="8054236" cy="501041"/>
          </a:xfrm>
          <a:prstGeom prst="rect">
            <a:avLst/>
          </a:prstGeom>
          <a:noFill/>
          <a:ln w="31750"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1876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tabLst>
                <a:tab pos="8072438" algn="r"/>
              </a:tabLst>
            </a:pPr>
            <a:r>
              <a:rPr lang="en-GB" sz="4100" b="1" i="1" dirty="0"/>
              <a:t>Good to know tips</a:t>
            </a:r>
            <a:r>
              <a:rPr lang="en-GB" sz="4100" dirty="0"/>
              <a:t>	</a:t>
            </a:r>
            <a:r>
              <a:rPr lang="en-GB" sz="4100" b="1" dirty="0">
                <a:sym typeface="Wingdings 2" panose="05020102010507070707" pitchFamily="18" charset="2"/>
              </a:rPr>
              <a:t></a:t>
            </a:r>
            <a:endParaRPr lang="en-GB" sz="41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SzPct val="70000"/>
              <a:buNone/>
            </a:pPr>
            <a:r>
              <a:rPr lang="en-GB" spc="-20" dirty="0"/>
              <a:t>Long Term Care </a:t>
            </a:r>
            <a:r>
              <a:rPr lang="en-GB" spc="-20" dirty="0" smtClean="0"/>
              <a:t>(LTC) benefits </a:t>
            </a:r>
            <a:r>
              <a:rPr lang="en-GB" spc="-20" dirty="0"/>
              <a:t>are there to help when dependency impacts daily life</a:t>
            </a:r>
          </a:p>
          <a:p>
            <a:pPr marL="627063" lvl="1" indent="-269875">
              <a:buSzPct val="95000"/>
              <a:buFont typeface="Wingdings" panose="05000000000000000000" pitchFamily="2" charset="2"/>
              <a:buChar char="§"/>
            </a:pPr>
            <a:r>
              <a:rPr lang="en-GB" spc="-20" dirty="0" smtClean="0"/>
              <a:t>contact CERN Social Service and ask for guidance</a:t>
            </a:r>
          </a:p>
          <a:p>
            <a:pPr marL="627063" lvl="1" indent="-269875">
              <a:buSzPct val="95000"/>
              <a:buFont typeface="Wingdings" panose="05000000000000000000" pitchFamily="2" charset="2"/>
              <a:buChar char="§"/>
            </a:pPr>
            <a:r>
              <a:rPr lang="en-GB" spc="-20" dirty="0" smtClean="0"/>
              <a:t>ask relative to help with procedure when needed</a:t>
            </a:r>
          </a:p>
          <a:p>
            <a:pPr marL="627063" lvl="1" indent="-269875">
              <a:buSzPct val="95000"/>
              <a:buFont typeface="Wingdings" panose="05000000000000000000" pitchFamily="2" charset="2"/>
              <a:buChar char="§"/>
            </a:pPr>
            <a:r>
              <a:rPr lang="en-GB" spc="-20" dirty="0" smtClean="0"/>
              <a:t>three dependency levels (low, medium, severe)</a:t>
            </a:r>
          </a:p>
          <a:p>
            <a:pPr marL="627063" lvl="1" indent="-269875">
              <a:buSzPct val="95000"/>
              <a:buFont typeface="Wingdings" panose="05000000000000000000" pitchFamily="2" charset="2"/>
              <a:buChar char="§"/>
            </a:pPr>
            <a:r>
              <a:rPr lang="en-GB" spc="-20" dirty="0" smtClean="0"/>
              <a:t>do not wait for </a:t>
            </a:r>
            <a:r>
              <a:rPr lang="en-GB" b="1" i="1" spc="-20" dirty="0" smtClean="0"/>
              <a:t>severe</a:t>
            </a:r>
            <a:r>
              <a:rPr lang="en-GB" spc="-20" dirty="0" smtClean="0"/>
              <a:t> dependency to act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17 October 2019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Preparation for Retirement Seminar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chemeClr val="bg1"/>
                </a:solidFill>
              </a:rPr>
              <a:pPr/>
              <a:t>15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6310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tabLst>
                <a:tab pos="8072438" algn="r"/>
              </a:tabLst>
            </a:pPr>
            <a:r>
              <a:rPr lang="en-GB" sz="4100" b="1" i="1" dirty="0"/>
              <a:t>Good to know </a:t>
            </a:r>
            <a:r>
              <a:rPr lang="en-GB" sz="4100" b="1" i="1" dirty="0" smtClean="0"/>
              <a:t>tips</a:t>
            </a:r>
            <a:r>
              <a:rPr lang="en-GB" sz="4100" dirty="0" smtClean="0"/>
              <a:t>	</a:t>
            </a:r>
            <a:r>
              <a:rPr lang="en-GB" sz="4100" b="1" dirty="0" smtClean="0">
                <a:sym typeface="Wingdings 2" panose="05020102010507070707" pitchFamily="18" charset="2"/>
              </a:rPr>
              <a:t></a:t>
            </a:r>
            <a:endParaRPr lang="en-GB" sz="41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4205"/>
            <a:ext cx="4645735" cy="3203145"/>
          </a:xfrm>
        </p:spPr>
        <p:txBody>
          <a:bodyPr>
            <a:normAutofit lnSpcReduction="10000"/>
          </a:bodyPr>
          <a:lstStyle/>
          <a:p>
            <a:pPr marL="0" indent="0" algn="just">
              <a:buSzPct val="70000"/>
              <a:buNone/>
            </a:pPr>
            <a:r>
              <a:rPr lang="en-GB" u="sng" spc="-40" dirty="0">
                <a:uFill>
                  <a:solidFill>
                    <a:schemeClr val="tx1"/>
                  </a:solidFill>
                </a:uFill>
              </a:rPr>
              <a:t>Bonus</a:t>
            </a:r>
            <a:r>
              <a:rPr lang="en-GB" spc="-20" dirty="0" smtClean="0"/>
              <a:t>: Go </a:t>
            </a:r>
            <a:r>
              <a:rPr lang="en-GB" spc="-20" dirty="0"/>
              <a:t>to France or </a:t>
            </a:r>
            <a:r>
              <a:rPr lang="en-GB" spc="-20" dirty="0" smtClean="0"/>
              <a:t>18 </a:t>
            </a:r>
            <a:r>
              <a:rPr lang="en-GB" spc="-20" dirty="0"/>
              <a:t>other Member States (all, except </a:t>
            </a:r>
            <a:r>
              <a:rPr lang="en-GB" spc="-20" dirty="0" smtClean="0"/>
              <a:t>DK, NO and CH) </a:t>
            </a:r>
            <a:r>
              <a:rPr lang="en-GB" spc="-20" dirty="0"/>
              <a:t>to </a:t>
            </a:r>
            <a:r>
              <a:rPr lang="en-GB" spc="-60" dirty="0" smtClean="0"/>
              <a:t>see doctor</a:t>
            </a:r>
            <a:r>
              <a:rPr lang="en-GB" spc="-60" dirty="0"/>
              <a:t>, buy medication</a:t>
            </a:r>
            <a:r>
              <a:rPr lang="en-GB" spc="-20" dirty="0"/>
              <a:t>, have tests or scans, </a:t>
            </a:r>
            <a:r>
              <a:rPr lang="en-GB" spc="-20" dirty="0" smtClean="0"/>
              <a:t>and get reimbursed 80% 85% or 90% 95%</a:t>
            </a:r>
            <a:endParaRPr lang="en-GB" spc="-2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17 October 2019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Preparation for Retirement Seminar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chemeClr val="bg1"/>
                </a:solidFill>
              </a:rPr>
              <a:pPr/>
              <a:t>16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58019" y="828220"/>
            <a:ext cx="3688080" cy="3048953"/>
          </a:xfrm>
          <a:prstGeom prst="rect">
            <a:avLst/>
          </a:prstGeom>
        </p:spPr>
      </p:pic>
      <p:cxnSp>
        <p:nvCxnSpPr>
          <p:cNvPr id="9" name="Straight Connector 8"/>
          <p:cNvCxnSpPr/>
          <p:nvPr/>
        </p:nvCxnSpPr>
        <p:spPr>
          <a:xfrm flipV="1">
            <a:off x="3271024" y="3092605"/>
            <a:ext cx="706244" cy="364273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947853" y="3512900"/>
            <a:ext cx="706244" cy="364273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19803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tabLst>
                <a:tab pos="8072438" algn="r"/>
              </a:tabLst>
            </a:pPr>
            <a:r>
              <a:rPr lang="en-GB" sz="4100" b="1" i="1" dirty="0"/>
              <a:t>Good to know tips</a:t>
            </a:r>
            <a:r>
              <a:rPr lang="en-GB" sz="4100" dirty="0"/>
              <a:t>	</a:t>
            </a:r>
            <a:r>
              <a:rPr lang="en-GB" sz="4100" b="1" dirty="0" smtClean="0">
                <a:sym typeface="Wingdings 2" panose="05020102010507070707" pitchFamily="18" charset="2"/>
              </a:rPr>
              <a:t></a:t>
            </a:r>
            <a:endParaRPr lang="en-GB" sz="41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357188" indent="-357188" algn="just">
              <a:buSzPct val="70000"/>
              <a:buFont typeface="Wingdings 2" panose="05020102010507070707" pitchFamily="18" charset="2"/>
              <a:buChar char=""/>
            </a:pPr>
            <a:r>
              <a:rPr lang="en-GB" spc="-40" dirty="0"/>
              <a:t>New</a:t>
            </a:r>
            <a:r>
              <a:rPr lang="en-GB" spc="-40" dirty="0"/>
              <a:t> CHIS Rules provide for representation</a:t>
            </a:r>
          </a:p>
          <a:p>
            <a:pPr marL="0" indent="0" algn="just">
              <a:buSzPct val="70000"/>
              <a:buNone/>
            </a:pPr>
            <a:endParaRPr lang="en-GB" sz="4300" spc="-20" dirty="0"/>
          </a:p>
          <a:p>
            <a:pPr marL="627063" lvl="1" indent="-269875">
              <a:buSzPct val="95000"/>
              <a:buFont typeface="Wingdings" panose="05000000000000000000" pitchFamily="2" charset="2"/>
              <a:buChar char="§"/>
            </a:pPr>
            <a:r>
              <a:rPr lang="en-GB" spc="-20" dirty="0" smtClean="0"/>
              <a:t> </a:t>
            </a:r>
          </a:p>
          <a:p>
            <a:pPr marL="627063" lvl="1" indent="-269875">
              <a:buSzPct val="95000"/>
              <a:buFont typeface="Wingdings" panose="05000000000000000000" pitchFamily="2" charset="2"/>
              <a:buChar char="§"/>
            </a:pPr>
            <a:r>
              <a:rPr lang="en-GB" spc="-20" dirty="0" smtClean="0"/>
              <a:t>ask relative to help, but inform the CHIS</a:t>
            </a:r>
          </a:p>
          <a:p>
            <a:pPr marL="627063" lvl="1" indent="-269875">
              <a:buSzPct val="95000"/>
              <a:buFont typeface="Wingdings" panose="05000000000000000000" pitchFamily="2" charset="2"/>
              <a:buChar char="§"/>
            </a:pPr>
            <a:r>
              <a:rPr lang="en-GB" spc="-20" dirty="0"/>
              <a:t>l</a:t>
            </a:r>
            <a:r>
              <a:rPr lang="en-GB" spc="-20" dirty="0" smtClean="0"/>
              <a:t>ater formalize, before it’s too </a:t>
            </a:r>
            <a:r>
              <a:rPr lang="en-GB" spc="-20" dirty="0" smtClean="0"/>
              <a:t>late</a:t>
            </a:r>
          </a:p>
          <a:p>
            <a:pPr marL="627063" lvl="1" indent="-269875">
              <a:buSzPct val="95000"/>
              <a:buFont typeface="Wingdings" panose="05000000000000000000" pitchFamily="2" charset="2"/>
              <a:buChar char="§"/>
            </a:pPr>
            <a:endParaRPr lang="en-GB" sz="1300" spc="-20" dirty="0" smtClean="0"/>
          </a:p>
          <a:p>
            <a:pPr marL="357188" indent="-357188" algn="just">
              <a:buSzPct val="70000"/>
              <a:buFont typeface="Wingdings 2" panose="05020102010507070707" pitchFamily="18" charset="2"/>
              <a:buChar char=""/>
            </a:pPr>
            <a:r>
              <a:rPr lang="en-GB" spc="-40" dirty="0" smtClean="0"/>
              <a:t>Check “</a:t>
            </a:r>
            <a:r>
              <a:rPr lang="en-GB" i="1" spc="-80" dirty="0" smtClean="0"/>
              <a:t>Information </a:t>
            </a:r>
            <a:r>
              <a:rPr lang="en-GB" i="1" spc="-80" dirty="0"/>
              <a:t>on compulsory health insurance </a:t>
            </a:r>
            <a:r>
              <a:rPr lang="en-GB" i="1" spc="-40" dirty="0"/>
              <a:t>in </a:t>
            </a:r>
            <a:r>
              <a:rPr lang="en-GB" i="1" spc="-40" dirty="0" smtClean="0"/>
              <a:t>Switzerland</a:t>
            </a:r>
            <a:r>
              <a:rPr lang="en-GB" spc="-40" dirty="0" smtClean="0"/>
              <a:t>” on CHIS Website</a:t>
            </a:r>
            <a:endParaRPr lang="en-GB" spc="-4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17 October 2019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Preparation for Retirement Seminar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chemeClr val="bg1"/>
                </a:solidFill>
              </a:rPr>
              <a:pPr/>
              <a:t>17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2053" y="1431977"/>
            <a:ext cx="7970555" cy="8740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0191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tabLst>
                <a:tab pos="8072438" algn="r"/>
              </a:tabLst>
            </a:pPr>
            <a:r>
              <a:rPr lang="en-GB" sz="4100" b="1" i="1" dirty="0"/>
              <a:t>Good to know </a:t>
            </a:r>
            <a:r>
              <a:rPr lang="en-GB" sz="4100" b="1" i="1" dirty="0" smtClean="0"/>
              <a:t>tips</a:t>
            </a:r>
            <a:r>
              <a:rPr lang="en-GB" sz="4100" dirty="0" smtClean="0"/>
              <a:t>	</a:t>
            </a:r>
            <a:r>
              <a:rPr lang="en-GB" sz="4100" dirty="0" smtClean="0">
                <a:sym typeface="Wingdings 2" panose="05020102010507070707" pitchFamily="18" charset="2"/>
              </a:rPr>
              <a:t></a:t>
            </a:r>
            <a:endParaRPr lang="en-GB" sz="41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SzPct val="70000"/>
              <a:buNone/>
            </a:pPr>
            <a:r>
              <a:rPr lang="en-GB" spc="-20" dirty="0" smtClean="0"/>
              <a:t>Using CHIS as complementary insurance</a:t>
            </a:r>
          </a:p>
          <a:p>
            <a:pPr marL="768668" lvl="1" indent="-357188" algn="just">
              <a:buSzPct val="70000"/>
              <a:buFont typeface="Wingdings 2" panose="05020102010507070707" pitchFamily="18" charset="2"/>
              <a:buChar char=""/>
            </a:pPr>
            <a:r>
              <a:rPr lang="en-GB" spc="-90" dirty="0" smtClean="0"/>
              <a:t>if you or your spouse/partner or your child(</a:t>
            </a:r>
            <a:r>
              <a:rPr lang="en-GB" spc="-90" dirty="0" err="1" smtClean="0"/>
              <a:t>ren</a:t>
            </a:r>
            <a:r>
              <a:rPr lang="en-GB" spc="-90" dirty="0" smtClean="0"/>
              <a:t>) have another insurance </a:t>
            </a:r>
            <a:r>
              <a:rPr lang="en-GB" sz="2000" spc="-90" dirty="0" smtClean="0"/>
              <a:t>(</a:t>
            </a:r>
            <a:r>
              <a:rPr lang="en-GB" sz="2000" i="1" spc="-90" dirty="0" err="1" smtClean="0"/>
              <a:t>Sécurité</a:t>
            </a:r>
            <a:r>
              <a:rPr lang="en-GB" sz="2000" i="1" spc="-90" dirty="0" smtClean="0"/>
              <a:t> </a:t>
            </a:r>
            <a:r>
              <a:rPr lang="en-GB" sz="2000" i="1" spc="-90" dirty="0" err="1" smtClean="0"/>
              <a:t>sociale</a:t>
            </a:r>
            <a:r>
              <a:rPr lang="en-GB" sz="2000" spc="-90" dirty="0" smtClean="0"/>
              <a:t>, NHS, …)</a:t>
            </a:r>
            <a:endParaRPr lang="en-GB" spc="-90" dirty="0" smtClean="0"/>
          </a:p>
          <a:p>
            <a:pPr marL="768668" lvl="1" indent="-357188" algn="just">
              <a:buSzPct val="70000"/>
              <a:buFont typeface="Wingdings 2" panose="05020102010507070707" pitchFamily="18" charset="2"/>
              <a:buChar char=""/>
            </a:pPr>
            <a:r>
              <a:rPr lang="en-GB" spc="-20" dirty="0" smtClean="0"/>
              <a:t>use other insurance first, submit other insurance’s reimbursement statement to UNIQA</a:t>
            </a:r>
          </a:p>
          <a:p>
            <a:pPr marL="411480" lvl="1" indent="0" algn="just">
              <a:buSzPct val="70000"/>
              <a:buNone/>
              <a:tabLst>
                <a:tab pos="770400" algn="l"/>
              </a:tabLst>
            </a:pPr>
            <a:r>
              <a:rPr lang="en-GB" sz="2400" spc="-20" dirty="0" smtClean="0">
                <a:sym typeface="Wingdings" panose="05000000000000000000" pitchFamily="2" charset="2"/>
              </a:rPr>
              <a:t></a:t>
            </a:r>
            <a:r>
              <a:rPr lang="en-GB" spc="-20" dirty="0" smtClean="0">
                <a:sym typeface="Wingdings" panose="05000000000000000000" pitchFamily="2" charset="2"/>
              </a:rPr>
              <a:t>	</a:t>
            </a:r>
            <a:r>
              <a:rPr lang="en-GB" spc="-20" dirty="0" smtClean="0"/>
              <a:t>get much better overall reimbursement rate</a:t>
            </a:r>
            <a:endParaRPr lang="en-GB" spc="-2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17 October 2019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Preparation for Retirement Seminar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chemeClr val="bg1"/>
                </a:solidFill>
              </a:rPr>
              <a:pPr/>
              <a:t>18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6868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tabLst>
                <a:tab pos="8072438" algn="r"/>
              </a:tabLst>
            </a:pPr>
            <a:r>
              <a:rPr lang="en-GB" sz="4100" b="1" i="1" dirty="0"/>
              <a:t>Good to know </a:t>
            </a:r>
            <a:r>
              <a:rPr lang="en-GB" sz="4100" b="1" i="1" dirty="0" smtClean="0"/>
              <a:t>tips</a:t>
            </a:r>
            <a:r>
              <a:rPr lang="en-GB" sz="4100" dirty="0" smtClean="0"/>
              <a:t>	</a:t>
            </a:r>
            <a:r>
              <a:rPr lang="en-GB" sz="4100" dirty="0" smtClean="0">
                <a:sym typeface="Wingdings 2" panose="05020102010507070707" pitchFamily="18" charset="2"/>
              </a:rPr>
              <a:t></a:t>
            </a:r>
            <a:endParaRPr lang="en-GB" sz="41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357188" indent="-357188" algn="just">
              <a:buSzPct val="70000"/>
              <a:buFont typeface="Wingdings 2" panose="05020102010507070707" pitchFamily="18" charset="2"/>
              <a:buChar char=""/>
            </a:pPr>
            <a:r>
              <a:rPr lang="en-GB" spc="-40" dirty="0"/>
              <a:t>Send your </a:t>
            </a:r>
            <a:r>
              <a:rPr lang="en-GB" u="sng" spc="-40" dirty="0">
                <a:uFill>
                  <a:solidFill>
                    <a:schemeClr val="tx1"/>
                  </a:solidFill>
                </a:uFill>
              </a:rPr>
              <a:t>claims</a:t>
            </a:r>
            <a:r>
              <a:rPr lang="en-GB" spc="-40" dirty="0"/>
              <a:t> by postal </a:t>
            </a:r>
            <a:r>
              <a:rPr lang="en-GB" spc="-40" dirty="0" smtClean="0"/>
              <a:t>mail or drop them in UNIQA’s office mailbox </a:t>
            </a:r>
            <a:r>
              <a:rPr lang="en-GB" sz="2400" spc="-40" dirty="0" smtClean="0"/>
              <a:t>(</a:t>
            </a:r>
            <a:r>
              <a:rPr lang="en-GB" sz="2400" spc="-50" dirty="0" smtClean="0"/>
              <a:t>it’s safe, no need to enter</a:t>
            </a:r>
            <a:r>
              <a:rPr lang="en-GB" sz="2400" spc="-40" dirty="0" smtClean="0"/>
              <a:t>) </a:t>
            </a:r>
            <a:r>
              <a:rPr lang="en-GB" spc="-40" dirty="0"/>
              <a:t>having checked you attached proof of </a:t>
            </a:r>
            <a:r>
              <a:rPr lang="en-GB" spc="-40" dirty="0" smtClean="0"/>
              <a:t>payment</a:t>
            </a:r>
          </a:p>
          <a:p>
            <a:pPr marL="357188" indent="-357188" algn="just">
              <a:buSzPct val="70000"/>
              <a:buFont typeface="Wingdings 2" panose="05020102010507070707" pitchFamily="18" charset="2"/>
              <a:buChar char=""/>
            </a:pPr>
            <a:endParaRPr lang="en-GB" sz="2400" spc="-40" dirty="0"/>
          </a:p>
          <a:p>
            <a:pPr marL="357188" indent="-357188" algn="just">
              <a:buSzPct val="70000"/>
              <a:buFont typeface="Wingdings 2" panose="05020102010507070707" pitchFamily="18" charset="2"/>
              <a:buChar char=""/>
            </a:pPr>
            <a:r>
              <a:rPr lang="en-GB" spc="-40" dirty="0" smtClean="0"/>
              <a:t>Get </a:t>
            </a:r>
            <a:r>
              <a:rPr lang="en-GB" u="sng" spc="-40" dirty="0" smtClean="0">
                <a:uFill>
                  <a:solidFill>
                    <a:schemeClr val="tx1"/>
                  </a:solidFill>
                </a:uFill>
              </a:rPr>
              <a:t>attestations</a:t>
            </a:r>
            <a:r>
              <a:rPr lang="en-GB" spc="-40" dirty="0" smtClean="0"/>
              <a:t> and other personal documents through your account </a:t>
            </a:r>
            <a:r>
              <a:rPr lang="en-GB" spc="-40" dirty="0"/>
              <a:t>at </a:t>
            </a:r>
            <a:r>
              <a:rPr lang="en-GB" sz="2800" spc="-23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extranet.uniqa.net (</a:t>
            </a:r>
            <a:r>
              <a:rPr lang="en-GB" sz="2400" spc="-50" dirty="0"/>
              <a:t>set it up </a:t>
            </a:r>
            <a:r>
              <a:rPr lang="en-GB" sz="2400" i="1" spc="-50" dirty="0"/>
              <a:t>before</a:t>
            </a:r>
            <a:r>
              <a:rPr lang="en-GB" sz="2400" spc="-50" dirty="0"/>
              <a:t> you retire)</a:t>
            </a:r>
          </a:p>
          <a:p>
            <a:pPr marL="357188" indent="-357188" algn="just">
              <a:buSzPct val="70000"/>
              <a:buFont typeface="Wingdings 2" panose="05020102010507070707" pitchFamily="18" charset="2"/>
              <a:buChar char=""/>
            </a:pPr>
            <a:endParaRPr lang="en-GB" spc="-4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17 October 2019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Preparation for Retirement Seminar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chemeClr val="bg1"/>
                </a:solidFill>
              </a:rPr>
              <a:pPr/>
              <a:t>19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1970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63678"/>
            <a:ext cx="8226854" cy="121647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Preparing Your Retirement – CHIS</a:t>
            </a:r>
            <a:br>
              <a:rPr lang="en-GB" dirty="0" smtClean="0"/>
            </a:br>
            <a:r>
              <a:rPr lang="en-GB" sz="3600" dirty="0" smtClean="0"/>
              <a:t>(CERN Health Insurance Scheme)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17 October 2019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Preparation for Retirement Seminar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chemeClr val="bg1"/>
                </a:solidFill>
              </a:rPr>
              <a:pPr/>
              <a:t>2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457199" y="2543343"/>
            <a:ext cx="3501025" cy="314740"/>
          </a:xfrm>
        </p:spPr>
        <p:txBody>
          <a:bodyPr>
            <a:normAutofit/>
          </a:bodyPr>
          <a:lstStyle/>
          <a:p>
            <a:r>
              <a:rPr lang="en-GB" dirty="0" smtClean="0"/>
              <a:t>Jean-Pol MATHEYS (</a:t>
            </a:r>
            <a:r>
              <a:rPr lang="en-GB" dirty="0" smtClean="0"/>
              <a:t>HR-CB-CMO)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92084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i="1" dirty="0" smtClean="0"/>
              <a:t>Topics</a:t>
            </a:r>
            <a:endParaRPr lang="en-GB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357188" indent="-357188">
              <a:buSzPct val="70000"/>
              <a:buFont typeface="Wingdings 2" panose="05020102010507070707" pitchFamily="18" charset="2"/>
              <a:buChar char=""/>
            </a:pPr>
            <a:r>
              <a:rPr lang="en-GB" spc="-40" dirty="0"/>
              <a:t>Keeping the CHIS: What you must </a:t>
            </a:r>
            <a:r>
              <a:rPr lang="en-GB" spc="-40" dirty="0" smtClean="0"/>
              <a:t>do &amp; </a:t>
            </a:r>
            <a:r>
              <a:rPr lang="en-GB" spc="-40" dirty="0"/>
              <a:t>when</a:t>
            </a:r>
          </a:p>
          <a:p>
            <a:pPr marL="357188" indent="-357188">
              <a:buSzPct val="70000"/>
              <a:buFont typeface="Wingdings 2" panose="05020102010507070707" pitchFamily="18" charset="2"/>
              <a:buChar char=""/>
            </a:pPr>
            <a:r>
              <a:rPr lang="en-GB" spc="-40" dirty="0"/>
              <a:t>What does and does </a:t>
            </a:r>
            <a:r>
              <a:rPr lang="en-GB" i="1" spc="-40" dirty="0"/>
              <a:t>not</a:t>
            </a:r>
            <a:r>
              <a:rPr lang="en-GB" spc="-40" dirty="0"/>
              <a:t> change</a:t>
            </a:r>
          </a:p>
          <a:p>
            <a:pPr marL="357188" indent="-357188">
              <a:buSzPct val="70000"/>
              <a:buFont typeface="Wingdings 2" panose="05020102010507070707" pitchFamily="18" charset="2"/>
              <a:buChar char=""/>
            </a:pPr>
            <a:r>
              <a:rPr lang="en-GB" spc="-40" dirty="0"/>
              <a:t>Obtaining information</a:t>
            </a:r>
          </a:p>
          <a:p>
            <a:pPr marL="357188" indent="-357188">
              <a:buSzPct val="70000"/>
              <a:buFont typeface="Wingdings 2" panose="05020102010507070707" pitchFamily="18" charset="2"/>
              <a:buChar char=""/>
            </a:pPr>
            <a:r>
              <a:rPr lang="en-GB" spc="-40" dirty="0"/>
              <a:t>Good to know </a:t>
            </a:r>
            <a:r>
              <a:rPr lang="en-GB" spc="-40" dirty="0" smtClean="0"/>
              <a:t>tips</a:t>
            </a:r>
          </a:p>
          <a:p>
            <a:pPr marL="955802" lvl="2" indent="-357188">
              <a:buSzPct val="70000"/>
              <a:buFont typeface="Wingdings 2" panose="05020102010507070707" pitchFamily="18" charset="2"/>
              <a:buChar char=""/>
            </a:pPr>
            <a:endParaRPr lang="en-GB" sz="2400" spc="-40" dirty="0"/>
          </a:p>
          <a:p>
            <a:pPr marL="357188" indent="-357188">
              <a:buSzPct val="70000"/>
              <a:buFont typeface="Wingdings 2" panose="05020102010507070707" pitchFamily="18" charset="2"/>
              <a:buChar char=""/>
            </a:pPr>
            <a:r>
              <a:rPr lang="en-GB" spc="-40" dirty="0"/>
              <a:t>Questions &amp; answers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17 October 2019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Preparation for Retirement Seminar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chemeClr val="bg1"/>
                </a:solidFill>
              </a:rPr>
              <a:pPr/>
              <a:t>20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57200" y="3657594"/>
            <a:ext cx="8054236" cy="501041"/>
          </a:xfrm>
          <a:prstGeom prst="rect">
            <a:avLst/>
          </a:prstGeom>
          <a:noFill/>
          <a:ln w="31750"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387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48668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i="1" dirty="0" smtClean="0"/>
              <a:t>Topics</a:t>
            </a:r>
            <a:endParaRPr lang="en-GB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357188" indent="-357188">
              <a:buSzPct val="70000"/>
              <a:buFont typeface="Wingdings 2" panose="05020102010507070707" pitchFamily="18" charset="2"/>
              <a:buChar char=""/>
            </a:pPr>
            <a:r>
              <a:rPr lang="en-GB" spc="-40" dirty="0"/>
              <a:t>Keeping the CHIS: What you must </a:t>
            </a:r>
            <a:r>
              <a:rPr lang="en-GB" spc="-40" dirty="0" smtClean="0"/>
              <a:t>do &amp; </a:t>
            </a:r>
            <a:r>
              <a:rPr lang="en-GB" spc="-40" dirty="0"/>
              <a:t>when</a:t>
            </a:r>
          </a:p>
          <a:p>
            <a:pPr marL="357188" indent="-357188">
              <a:buSzPct val="70000"/>
              <a:buFont typeface="Wingdings 2" panose="05020102010507070707" pitchFamily="18" charset="2"/>
              <a:buChar char=""/>
            </a:pPr>
            <a:r>
              <a:rPr lang="en-GB" spc="-40" dirty="0"/>
              <a:t>What does and does </a:t>
            </a:r>
            <a:r>
              <a:rPr lang="en-GB" i="1" spc="-40" dirty="0"/>
              <a:t>not</a:t>
            </a:r>
            <a:r>
              <a:rPr lang="en-GB" spc="-40" dirty="0"/>
              <a:t> change</a:t>
            </a:r>
          </a:p>
          <a:p>
            <a:pPr marL="357188" indent="-357188">
              <a:buSzPct val="70000"/>
              <a:buFont typeface="Wingdings 2" panose="05020102010507070707" pitchFamily="18" charset="2"/>
              <a:buChar char=""/>
            </a:pPr>
            <a:r>
              <a:rPr lang="en-GB" spc="-40" dirty="0"/>
              <a:t>Obtaining information</a:t>
            </a:r>
          </a:p>
          <a:p>
            <a:pPr marL="357188" indent="-357188">
              <a:buSzPct val="70000"/>
              <a:buFont typeface="Wingdings 2" panose="05020102010507070707" pitchFamily="18" charset="2"/>
              <a:buChar char=""/>
            </a:pPr>
            <a:r>
              <a:rPr lang="en-GB" spc="-40" dirty="0"/>
              <a:t>Good to know </a:t>
            </a:r>
            <a:r>
              <a:rPr lang="en-GB" spc="-40" dirty="0" smtClean="0"/>
              <a:t>tips</a:t>
            </a:r>
          </a:p>
          <a:p>
            <a:pPr marL="955802" lvl="2" indent="-357188">
              <a:buSzPct val="70000"/>
              <a:buFont typeface="Wingdings 2" panose="05020102010507070707" pitchFamily="18" charset="2"/>
              <a:buChar char=""/>
            </a:pPr>
            <a:endParaRPr lang="en-GB" sz="2400" spc="-40" dirty="0"/>
          </a:p>
          <a:p>
            <a:pPr marL="357188" indent="-357188">
              <a:buSzPct val="70000"/>
              <a:buFont typeface="Wingdings 2" panose="05020102010507070707" pitchFamily="18" charset="2"/>
              <a:buChar char=""/>
            </a:pPr>
            <a:r>
              <a:rPr lang="en-GB" spc="-40" dirty="0"/>
              <a:t>Questions &amp; answers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17 October 2019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Preparation for Retirement Seminar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chemeClr val="bg1"/>
                </a:solidFill>
              </a:rPr>
              <a:pPr/>
              <a:t>3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57200" y="1045923"/>
            <a:ext cx="8054236" cy="501041"/>
          </a:xfrm>
          <a:prstGeom prst="rect">
            <a:avLst/>
          </a:prstGeom>
          <a:noFill/>
          <a:ln w="31750"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34988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tabLst>
                <a:tab pos="8072438" algn="r"/>
              </a:tabLst>
            </a:pPr>
            <a:r>
              <a:rPr lang="en-GB" b="1" i="1" dirty="0" smtClean="0"/>
              <a:t>To keep the CHIS	</a:t>
            </a:r>
            <a:r>
              <a:rPr lang="en-GB" b="1" dirty="0" smtClean="0">
                <a:sym typeface="Wingdings" panose="05000000000000000000" pitchFamily="2" charset="2"/>
              </a:rPr>
              <a:t>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SzPct val="70000"/>
              <a:buNone/>
            </a:pPr>
            <a:r>
              <a:rPr lang="en-GB" spc="-40" dirty="0" smtClean="0"/>
              <a:t>Inform Pension Fund if </a:t>
            </a:r>
            <a:r>
              <a:rPr lang="en-GB" spc="-20" dirty="0" smtClean="0"/>
              <a:t>you </a:t>
            </a:r>
            <a:r>
              <a:rPr lang="en-GB" spc="-20" dirty="0"/>
              <a:t>want to </a:t>
            </a:r>
            <a:r>
              <a:rPr lang="en-GB" spc="-20" dirty="0" smtClean="0"/>
              <a:t>keep </a:t>
            </a:r>
            <a:r>
              <a:rPr lang="en-GB" spc="-20" dirty="0"/>
              <a:t>the </a:t>
            </a:r>
            <a:r>
              <a:rPr lang="en-GB" spc="-20" dirty="0" smtClean="0"/>
              <a:t>CHIS, </a:t>
            </a:r>
            <a:r>
              <a:rPr lang="en-GB" i="1" spc="-20" dirty="0" smtClean="0"/>
              <a:t>within </a:t>
            </a:r>
            <a:r>
              <a:rPr lang="en-GB" i="1" spc="-20" dirty="0"/>
              <a:t>30 calendar days of retiring</a:t>
            </a:r>
            <a:endParaRPr lang="en-GB" i="1" spc="-20" dirty="0" smtClean="0"/>
          </a:p>
          <a:p>
            <a:pPr marL="768668" lvl="1" indent="-357188" algn="just">
              <a:buSzPct val="70000"/>
              <a:buNone/>
            </a:pPr>
            <a:r>
              <a:rPr lang="en-GB" b="1" spc="-20" dirty="0" smtClean="0">
                <a:solidFill>
                  <a:srgbClr val="FF0000"/>
                </a:solidFill>
              </a:rPr>
              <a:t>!!</a:t>
            </a:r>
            <a:r>
              <a:rPr lang="en-GB" spc="-20" dirty="0"/>
              <a:t>	</a:t>
            </a:r>
            <a:r>
              <a:rPr lang="en-GB" spc="-20" dirty="0" smtClean="0"/>
              <a:t>by default, your CHIS cover ends on the last day of your employment </a:t>
            </a:r>
            <a:r>
              <a:rPr lang="en-GB" u="sng" spc="-20" dirty="0" smtClean="0"/>
              <a:t>contract</a:t>
            </a:r>
            <a:r>
              <a:rPr lang="en-GB" spc="-20" dirty="0" smtClean="0"/>
              <a:t> at 24:00</a:t>
            </a:r>
          </a:p>
          <a:p>
            <a:pPr marL="768668" lvl="1" indent="-357188" algn="just">
              <a:buSzPct val="70000"/>
              <a:buNone/>
            </a:pPr>
            <a:r>
              <a:rPr lang="en-GB" b="1" spc="-20" dirty="0" smtClean="0">
                <a:solidFill>
                  <a:srgbClr val="FF0000"/>
                </a:solidFill>
              </a:rPr>
              <a:t>!!</a:t>
            </a:r>
            <a:r>
              <a:rPr lang="en-GB" spc="-20" dirty="0" smtClean="0"/>
              <a:t>	</a:t>
            </a:r>
            <a:r>
              <a:rPr lang="en-GB" spc="-20" dirty="0"/>
              <a:t>if you </a:t>
            </a:r>
            <a:r>
              <a:rPr lang="en-GB" spc="-20" dirty="0" smtClean="0"/>
              <a:t>quit, </a:t>
            </a:r>
            <a:r>
              <a:rPr lang="en-GB" spc="-20" dirty="0"/>
              <a:t>you will </a:t>
            </a:r>
            <a:r>
              <a:rPr lang="en-GB" i="1" spc="-20" dirty="0"/>
              <a:t>never</a:t>
            </a:r>
            <a:r>
              <a:rPr lang="en-GB" spc="-20" dirty="0"/>
              <a:t> be allowed </a:t>
            </a:r>
            <a:r>
              <a:rPr lang="en-GB" spc="-20" dirty="0" smtClean="0"/>
              <a:t>back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17 October 2019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Preparation for Retirement Seminar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chemeClr val="bg1"/>
                </a:solidFill>
              </a:rPr>
              <a:pPr/>
              <a:t>4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1662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tabLst>
                <a:tab pos="8072438" algn="r"/>
              </a:tabLst>
            </a:pPr>
            <a:r>
              <a:rPr lang="en-GB" b="1" i="1" dirty="0" smtClean="0"/>
              <a:t>To keep the CHIS	</a:t>
            </a:r>
            <a:r>
              <a:rPr lang="en-GB" b="1" dirty="0" smtClean="0">
                <a:sym typeface="Wingdings" panose="05000000000000000000" pitchFamily="2" charset="2"/>
              </a:rPr>
              <a:t>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SzPct val="70000"/>
              <a:buNone/>
            </a:pPr>
            <a:r>
              <a:rPr lang="en-GB" spc="-40" dirty="0" smtClean="0"/>
              <a:t>However, if your spouse is an MPE then you </a:t>
            </a:r>
            <a:r>
              <a:rPr lang="en-GB" u="sng" spc="-40" dirty="0" smtClean="0"/>
              <a:t>have to</a:t>
            </a:r>
            <a:r>
              <a:rPr lang="en-GB" spc="-40" dirty="0" smtClean="0"/>
              <a:t> keep the CHIS as a </a:t>
            </a:r>
            <a:r>
              <a:rPr lang="en-GB" u="sng" spc="-40" dirty="0" smtClean="0"/>
              <a:t>Main Member</a:t>
            </a:r>
            <a:endParaRPr lang="en-GB" u="sng" spc="-20" dirty="0" smtClean="0"/>
          </a:p>
          <a:p>
            <a:pPr marL="768668" lvl="1" indent="-357188" algn="just">
              <a:buSzPct val="70000"/>
              <a:buNone/>
            </a:pPr>
            <a:endParaRPr lang="en-GB" sz="1600" spc="-20" dirty="0"/>
          </a:p>
          <a:p>
            <a:pPr marL="480060" lvl="3" indent="0" algn="just">
              <a:buSzPct val="70000"/>
              <a:buNone/>
              <a:tabLst>
                <a:tab pos="720725" algn="l"/>
              </a:tabLst>
            </a:pPr>
            <a:r>
              <a:rPr lang="en-US" sz="3200" spc="-40" dirty="0" smtClean="0"/>
              <a:t>Later, when your spouse also retires, both of you may then leave the CHIS (</a:t>
            </a:r>
            <a:r>
              <a:rPr lang="en-US" sz="3200" spc="-40" dirty="0" smtClean="0"/>
              <a:t>forever</a:t>
            </a:r>
            <a:r>
              <a:rPr lang="en-US" sz="3200" spc="-40" dirty="0" smtClean="0"/>
              <a:t>); if not, you </a:t>
            </a:r>
            <a:r>
              <a:rPr lang="en-US" sz="3200" u="sng" spc="-40" dirty="0" smtClean="0"/>
              <a:t>both</a:t>
            </a:r>
            <a:r>
              <a:rPr lang="en-US" sz="3200" spc="-40" dirty="0" smtClean="0"/>
              <a:t> remain </a:t>
            </a:r>
            <a:r>
              <a:rPr lang="en-US" sz="3200" u="sng" spc="-40" dirty="0" smtClean="0"/>
              <a:t>Main Members</a:t>
            </a:r>
            <a:endParaRPr lang="en-GB" sz="3200" u="sng" spc="-4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17 October 2019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Preparation for Retirement Seminar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chemeClr val="bg1"/>
                </a:solidFill>
              </a:rPr>
              <a:pPr/>
              <a:t>5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9931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i="1" dirty="0" smtClean="0"/>
              <a:t>Topics</a:t>
            </a:r>
            <a:endParaRPr lang="en-GB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357188" indent="-357188">
              <a:buSzPct val="70000"/>
              <a:buFont typeface="Wingdings 2" panose="05020102010507070707" pitchFamily="18" charset="2"/>
              <a:buChar char=""/>
            </a:pPr>
            <a:r>
              <a:rPr lang="en-GB" spc="-40" dirty="0"/>
              <a:t>Keeping the CHIS: What you must </a:t>
            </a:r>
            <a:r>
              <a:rPr lang="en-GB" spc="-40" dirty="0" smtClean="0"/>
              <a:t>do &amp; </a:t>
            </a:r>
            <a:r>
              <a:rPr lang="en-GB" spc="-40" dirty="0"/>
              <a:t>when</a:t>
            </a:r>
          </a:p>
          <a:p>
            <a:pPr marL="357188" indent="-357188">
              <a:buSzPct val="70000"/>
              <a:buFont typeface="Wingdings 2" panose="05020102010507070707" pitchFamily="18" charset="2"/>
              <a:buChar char=""/>
            </a:pPr>
            <a:r>
              <a:rPr lang="en-GB" spc="-40" dirty="0"/>
              <a:t>What does and does </a:t>
            </a:r>
            <a:r>
              <a:rPr lang="en-GB" i="1" spc="-40" dirty="0"/>
              <a:t>not</a:t>
            </a:r>
            <a:r>
              <a:rPr lang="en-GB" spc="-40" dirty="0"/>
              <a:t> change</a:t>
            </a:r>
          </a:p>
          <a:p>
            <a:pPr marL="357188" indent="-357188">
              <a:buSzPct val="70000"/>
              <a:buFont typeface="Wingdings 2" panose="05020102010507070707" pitchFamily="18" charset="2"/>
              <a:buChar char=""/>
            </a:pPr>
            <a:r>
              <a:rPr lang="en-GB" spc="-40" dirty="0"/>
              <a:t>Obtaining information</a:t>
            </a:r>
          </a:p>
          <a:p>
            <a:pPr marL="357188" indent="-357188">
              <a:buSzPct val="70000"/>
              <a:buFont typeface="Wingdings 2" panose="05020102010507070707" pitchFamily="18" charset="2"/>
              <a:buChar char=""/>
            </a:pPr>
            <a:r>
              <a:rPr lang="en-GB" spc="-40" dirty="0"/>
              <a:t>Good to know </a:t>
            </a:r>
            <a:r>
              <a:rPr lang="en-GB" spc="-40" dirty="0" smtClean="0"/>
              <a:t>tips</a:t>
            </a:r>
          </a:p>
          <a:p>
            <a:pPr marL="955802" lvl="2" indent="-357188">
              <a:buSzPct val="70000"/>
              <a:buFont typeface="Wingdings 2" panose="05020102010507070707" pitchFamily="18" charset="2"/>
              <a:buChar char=""/>
            </a:pPr>
            <a:endParaRPr lang="en-GB" sz="2400" spc="-40" dirty="0"/>
          </a:p>
          <a:p>
            <a:pPr marL="357188" indent="-357188">
              <a:buSzPct val="70000"/>
              <a:buFont typeface="Wingdings 2" panose="05020102010507070707" pitchFamily="18" charset="2"/>
              <a:buChar char=""/>
            </a:pPr>
            <a:r>
              <a:rPr lang="en-GB" spc="-40" dirty="0"/>
              <a:t>Questions &amp; answers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17 October 2019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Preparation for Retirement Seminar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chemeClr val="bg1"/>
                </a:solidFill>
              </a:rPr>
              <a:pPr/>
              <a:t>6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57200" y="1578278"/>
            <a:ext cx="8054236" cy="501041"/>
          </a:xfrm>
          <a:prstGeom prst="rect">
            <a:avLst/>
          </a:prstGeom>
          <a:noFill/>
          <a:ln w="31750"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2951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tabLst>
                <a:tab pos="8072438" algn="r"/>
              </a:tabLst>
            </a:pPr>
            <a:r>
              <a:rPr lang="en-GB" b="1" i="1" spc="-30" dirty="0"/>
              <a:t>What </a:t>
            </a:r>
            <a:r>
              <a:rPr lang="en-GB" b="1" i="1" u="sng" spc="-30" dirty="0" smtClean="0">
                <a:solidFill>
                  <a:srgbClr val="FF0000"/>
                </a:solidFill>
              </a:rPr>
              <a:t>does</a:t>
            </a:r>
            <a:r>
              <a:rPr lang="en-GB" b="1" i="1" spc="-30" dirty="0" smtClean="0"/>
              <a:t> </a:t>
            </a:r>
            <a:r>
              <a:rPr lang="en-GB" sz="4000" b="1" i="1" spc="-30" dirty="0" smtClean="0"/>
              <a:t>&amp;</a:t>
            </a:r>
            <a:r>
              <a:rPr lang="en-GB" b="1" i="1" spc="-30" dirty="0" smtClean="0"/>
              <a:t> does not change</a:t>
            </a:r>
            <a:r>
              <a:rPr lang="en-GB" dirty="0" smtClean="0"/>
              <a:t>	</a:t>
            </a:r>
            <a:r>
              <a:rPr lang="en-GB" sz="4800" dirty="0">
                <a:solidFill>
                  <a:srgbClr val="0055A0"/>
                </a:solidFill>
                <a:sym typeface="Wingdings 2" panose="05020102010507070707" pitchFamily="18" charset="2"/>
              </a:rPr>
              <a:t> </a:t>
            </a:r>
            <a:r>
              <a:rPr lang="en-GB" sz="4800" b="1" dirty="0" smtClean="0">
                <a:solidFill>
                  <a:srgbClr val="0055A0"/>
                </a:solidFill>
                <a:sym typeface="Wingdings 2" panose="05020102010507070707" pitchFamily="18" charset="2"/>
              </a:rPr>
              <a:t>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57188" indent="-357188" algn="just">
              <a:buSzPct val="70000"/>
              <a:buFont typeface="Wingdings 2" panose="05020102010507070707" pitchFamily="18" charset="2"/>
              <a:buChar char=""/>
            </a:pPr>
            <a:r>
              <a:rPr lang="en-GB" spc="-40" dirty="0" smtClean="0"/>
              <a:t>Your CHIS contributions will be </a:t>
            </a:r>
            <a:r>
              <a:rPr lang="en-GB" spc="-40" dirty="0"/>
              <a:t>adjusted when </a:t>
            </a:r>
            <a:r>
              <a:rPr lang="en-GB" spc="-50" dirty="0" smtClean="0"/>
              <a:t>your pension is adjusted </a:t>
            </a:r>
            <a:r>
              <a:rPr lang="en-GB" sz="2400" spc="-50" dirty="0" smtClean="0"/>
              <a:t>(no more when salaries are adjusted)</a:t>
            </a:r>
            <a:r>
              <a:rPr lang="en-GB" spc="-50" dirty="0" smtClean="0"/>
              <a:t>, LPP mechanism taken into account </a:t>
            </a:r>
            <a:r>
              <a:rPr lang="en-GB" sz="2400" spc="-50" dirty="0" smtClean="0"/>
              <a:t>(8</a:t>
            </a:r>
            <a:r>
              <a:rPr lang="en-GB" sz="2400" spc="-50" dirty="0"/>
              <a:t>% </a:t>
            </a:r>
            <a:r>
              <a:rPr lang="en-GB" sz="2400" spc="-50" dirty="0" smtClean="0"/>
              <a:t>loss of purchasing </a:t>
            </a:r>
            <a:r>
              <a:rPr lang="en-GB" sz="2400" spc="-50" dirty="0" smtClean="0"/>
              <a:t>power)</a:t>
            </a:r>
            <a:endParaRPr lang="en-GB" sz="2400" spc="-50" dirty="0" smtClean="0"/>
          </a:p>
          <a:p>
            <a:pPr marL="357188" indent="-357188" algn="just">
              <a:buSzPct val="70000"/>
              <a:buFont typeface="Wingdings 2" panose="05020102010507070707" pitchFamily="18" charset="2"/>
              <a:buChar char=""/>
            </a:pPr>
            <a:endParaRPr lang="en-GB" sz="2400" spc="-50" dirty="0" smtClean="0"/>
          </a:p>
          <a:p>
            <a:pPr marL="357188" indent="-357188" algn="just">
              <a:buSzPct val="70000"/>
              <a:buFont typeface="Wingdings 2" panose="05020102010507070707" pitchFamily="18" charset="2"/>
              <a:buChar char=""/>
            </a:pPr>
            <a:r>
              <a:rPr lang="en-US" spc="-20" dirty="0" smtClean="0"/>
              <a:t>Y</a:t>
            </a:r>
            <a:r>
              <a:rPr lang="en-US" spc="-40" dirty="0" smtClean="0"/>
              <a:t>ou become a </a:t>
            </a:r>
            <a:r>
              <a:rPr lang="en-US" spc="-40" dirty="0"/>
              <a:t>“</a:t>
            </a:r>
            <a:r>
              <a:rPr lang="en-US" u="sng" spc="-50" dirty="0"/>
              <a:t>Post-compulsory</a:t>
            </a:r>
            <a:r>
              <a:rPr lang="en-US" spc="-50" dirty="0"/>
              <a:t> Member</a:t>
            </a:r>
            <a:r>
              <a:rPr lang="en-US" spc="-40" dirty="0"/>
              <a:t>”</a:t>
            </a:r>
            <a:endParaRPr lang="en-GB" spc="-20" dirty="0"/>
          </a:p>
          <a:p>
            <a:pPr marL="357188" indent="-357188" algn="just">
              <a:buSzPct val="70000"/>
              <a:buFont typeface="Wingdings 2" panose="05020102010507070707" pitchFamily="18" charset="2"/>
              <a:buChar char=""/>
            </a:pPr>
            <a:endParaRPr lang="en-GB" spc="-5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17 October 2019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Preparation for Retirement Seminar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chemeClr val="bg1"/>
                </a:solidFill>
              </a:rPr>
              <a:pPr/>
              <a:t>7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5508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tabLst>
                <a:tab pos="8072438" algn="r"/>
              </a:tabLst>
            </a:pPr>
            <a:r>
              <a:rPr lang="en-GB" b="1" i="1" spc="-30" dirty="0"/>
              <a:t>What </a:t>
            </a:r>
            <a:r>
              <a:rPr lang="en-GB" b="1" i="1" spc="-30" dirty="0" smtClean="0"/>
              <a:t>does </a:t>
            </a:r>
            <a:r>
              <a:rPr lang="en-GB" sz="4000" b="1" i="1" spc="-30" dirty="0" smtClean="0"/>
              <a:t>&amp;</a:t>
            </a:r>
            <a:r>
              <a:rPr lang="en-GB" b="1" i="1" spc="-30" dirty="0" smtClean="0"/>
              <a:t> </a:t>
            </a:r>
            <a:r>
              <a:rPr lang="en-GB" b="1" i="1" u="sng" spc="-30" dirty="0">
                <a:solidFill>
                  <a:srgbClr val="FF0000"/>
                </a:solidFill>
              </a:rPr>
              <a:t>does not </a:t>
            </a:r>
            <a:r>
              <a:rPr lang="en-GB" b="1" i="1" spc="-30" dirty="0" smtClean="0"/>
              <a:t>change</a:t>
            </a:r>
            <a:r>
              <a:rPr lang="en-GB" dirty="0" smtClean="0"/>
              <a:t>	</a:t>
            </a:r>
            <a:r>
              <a:rPr lang="en-GB" sz="4100" dirty="0">
                <a:solidFill>
                  <a:srgbClr val="0055A0"/>
                </a:solidFill>
                <a:sym typeface="Wingdings 2" panose="05020102010507070707" pitchFamily="18" charset="2"/>
              </a:rPr>
              <a:t> </a:t>
            </a:r>
            <a:r>
              <a:rPr lang="en-GB" b="1" dirty="0" smtClean="0">
                <a:solidFill>
                  <a:srgbClr val="0055A0"/>
                </a:solidFill>
                <a:sym typeface="Wingdings" panose="05000000000000000000" pitchFamily="2" charset="2"/>
              </a:rPr>
              <a:t>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357188" indent="-357188">
              <a:buSzPct val="70000"/>
              <a:buFont typeface="Wingdings 2" panose="05020102010507070707" pitchFamily="18" charset="2"/>
              <a:buChar char=""/>
            </a:pPr>
            <a:r>
              <a:rPr lang="en-GB" spc="-40" dirty="0" smtClean="0"/>
              <a:t>Spouse and dependent children fully covered</a:t>
            </a:r>
          </a:p>
          <a:p>
            <a:pPr marL="768668" lvl="1" indent="-357188" algn="just">
              <a:buSzPct val="70000"/>
              <a:buNone/>
            </a:pPr>
            <a:r>
              <a:rPr lang="en-GB" b="1" spc="-20" dirty="0">
                <a:solidFill>
                  <a:srgbClr val="FF0000"/>
                </a:solidFill>
              </a:rPr>
              <a:t>!!</a:t>
            </a:r>
            <a:r>
              <a:rPr lang="en-GB" spc="-20" dirty="0"/>
              <a:t>	</a:t>
            </a:r>
            <a:r>
              <a:rPr lang="en-GB" spc="-40" dirty="0"/>
              <a:t>Keep PF informed of any change in </a:t>
            </a:r>
            <a:r>
              <a:rPr lang="en-GB" spc="-40" dirty="0" smtClean="0"/>
              <a:t>family situation</a:t>
            </a:r>
            <a:endParaRPr lang="en-GB" spc="-40" dirty="0"/>
          </a:p>
          <a:p>
            <a:pPr marL="357188" indent="-357188" algn="just">
              <a:buSzPct val="70000"/>
              <a:buFont typeface="Wingdings 2" panose="05020102010507070707" pitchFamily="18" charset="2"/>
              <a:buChar char=""/>
            </a:pPr>
            <a:r>
              <a:rPr lang="en-GB" spc="-40" dirty="0" smtClean="0"/>
              <a:t>Supplementary contribution required for spouse or partner with income from professional activity </a:t>
            </a:r>
            <a:r>
              <a:rPr lang="en-GB" sz="2400" spc="-40" dirty="0" smtClean="0"/>
              <a:t>(or retirement pension) </a:t>
            </a:r>
            <a:r>
              <a:rPr lang="en-GB" spc="-40" dirty="0" smtClean="0"/>
              <a:t>and no other adequate insurance; use </a:t>
            </a:r>
            <a:r>
              <a:rPr lang="en-GB" i="1" spc="-40" dirty="0" smtClean="0"/>
              <a:t>paper</a:t>
            </a:r>
            <a:r>
              <a:rPr lang="en-GB" spc="-40" dirty="0" smtClean="0"/>
              <a:t> </a:t>
            </a:r>
            <a:r>
              <a:rPr lang="en-GB" b="1" spc="-40" dirty="0" smtClean="0">
                <a:solidFill>
                  <a:srgbClr val="FF0000"/>
                </a:solidFill>
                <a:latin typeface="Agency FB" panose="020B0503020202020204" pitchFamily="34" charset="0"/>
              </a:rPr>
              <a:t>SHIPID</a:t>
            </a:r>
            <a:r>
              <a:rPr lang="en-GB" spc="-40" dirty="0" smtClean="0"/>
              <a:t> to keep CHIS informed of your spouse’s situation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17 October 2019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Preparation for Retirement Seminar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chemeClr val="bg1"/>
                </a:solidFill>
              </a:rPr>
              <a:pPr/>
              <a:t>8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1734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tabLst>
                <a:tab pos="8072438" algn="r"/>
              </a:tabLst>
            </a:pPr>
            <a:r>
              <a:rPr lang="en-GB" b="1" i="1" spc="-30" dirty="0" smtClean="0">
                <a:latin typeface="Agency FB" panose="020B0503020202020204" pitchFamily="34" charset="0"/>
              </a:rPr>
              <a:t>SHIPID</a:t>
            </a:r>
            <a:endParaRPr lang="en-GB" b="1" dirty="0">
              <a:latin typeface="Agency FB" panose="020B0503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095994" y="994205"/>
            <a:ext cx="1590805" cy="3203145"/>
          </a:xfrm>
        </p:spPr>
        <p:txBody>
          <a:bodyPr>
            <a:normAutofit/>
          </a:bodyPr>
          <a:lstStyle/>
          <a:p>
            <a:pPr marL="0" indent="0" algn="ctr">
              <a:buSzPct val="70000"/>
              <a:buNone/>
            </a:pPr>
            <a:r>
              <a:rPr lang="en-US" spc="-40" dirty="0" smtClean="0"/>
              <a:t>Sorry !</a:t>
            </a:r>
          </a:p>
          <a:p>
            <a:pPr marL="0" indent="0" algn="ctr">
              <a:buSzPct val="70000"/>
              <a:buNone/>
            </a:pPr>
            <a:r>
              <a:rPr lang="en-US" spc="-40" dirty="0" smtClean="0"/>
              <a:t>Exists </a:t>
            </a:r>
            <a:r>
              <a:rPr lang="en-US" spc="-40" dirty="0" smtClean="0">
                <a:solidFill>
                  <a:srgbClr val="FF0000"/>
                </a:solidFill>
              </a:rPr>
              <a:t>only on paper </a:t>
            </a:r>
            <a:r>
              <a:rPr lang="en-US" spc="-40" dirty="0" smtClean="0"/>
              <a:t>for retirees</a:t>
            </a:r>
            <a:endParaRPr lang="en-GB" spc="-4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17 October 2019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Preparation for Retirement Seminar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chemeClr val="bg1"/>
                </a:solidFill>
              </a:rPr>
              <a:pPr/>
              <a:t>9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880452"/>
            <a:ext cx="6359778" cy="3383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450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CERNCorporate16-9</Template>
  <TotalTime>17589</TotalTime>
  <Words>834</Words>
  <Application>Microsoft Office PowerPoint</Application>
  <PresentationFormat>On-screen Show (16:9)</PresentationFormat>
  <Paragraphs>178</Paragraphs>
  <Slides>21</Slides>
  <Notes>20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9" baseType="lpstr">
      <vt:lpstr>Agency FB</vt:lpstr>
      <vt:lpstr>Arial</vt:lpstr>
      <vt:lpstr>Calibri</vt:lpstr>
      <vt:lpstr>Courier New</vt:lpstr>
      <vt:lpstr>Wingdings</vt:lpstr>
      <vt:lpstr>Wingdings 2</vt:lpstr>
      <vt:lpstr>Wingdings 3</vt:lpstr>
      <vt:lpstr>CERNCorporate16-9</vt:lpstr>
      <vt:lpstr>PowerPoint Presentation</vt:lpstr>
      <vt:lpstr>Preparing Your Retirement – CHIS (CERN Health Insurance Scheme)</vt:lpstr>
      <vt:lpstr>Topics</vt:lpstr>
      <vt:lpstr>To keep the CHIS </vt:lpstr>
      <vt:lpstr>To keep the CHIS </vt:lpstr>
      <vt:lpstr>Topics</vt:lpstr>
      <vt:lpstr>What does &amp; does not change  </vt:lpstr>
      <vt:lpstr>What does &amp; does not change  </vt:lpstr>
      <vt:lpstr>SHIPID</vt:lpstr>
      <vt:lpstr>What does &amp; does not change  </vt:lpstr>
      <vt:lpstr>Topics</vt:lpstr>
      <vt:lpstr>Obtaining Information  </vt:lpstr>
      <vt:lpstr>Obtaining Information  </vt:lpstr>
      <vt:lpstr>Topics</vt:lpstr>
      <vt:lpstr>Good to know tips </vt:lpstr>
      <vt:lpstr>Good to know tips </vt:lpstr>
      <vt:lpstr>Good to know tips </vt:lpstr>
      <vt:lpstr>Good to know tips </vt:lpstr>
      <vt:lpstr>Good to know tips </vt:lpstr>
      <vt:lpstr>Topics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Jean-Pol Matheys</dc:creator>
  <cp:lastModifiedBy>Jean-Pol Matheys</cp:lastModifiedBy>
  <cp:revision>74</cp:revision>
  <cp:lastPrinted>2017-12-02T09:04:25Z</cp:lastPrinted>
  <dcterms:created xsi:type="dcterms:W3CDTF">2015-07-27T13:39:36Z</dcterms:created>
  <dcterms:modified xsi:type="dcterms:W3CDTF">2019-10-17T06:34:17Z</dcterms:modified>
</cp:coreProperties>
</file>