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7"/>
  </p:notesMasterIdLst>
  <p:handoutMasterIdLst>
    <p:handoutMasterId r:id="rId48"/>
  </p:handoutMasterIdLst>
  <p:sldIdLst>
    <p:sldId id="256" r:id="rId2"/>
    <p:sldId id="485" r:id="rId3"/>
    <p:sldId id="580" r:id="rId4"/>
    <p:sldId id="581" r:id="rId5"/>
    <p:sldId id="606" r:id="rId6"/>
    <p:sldId id="607" r:id="rId7"/>
    <p:sldId id="591" r:id="rId8"/>
    <p:sldId id="579" r:id="rId9"/>
    <p:sldId id="615" r:id="rId10"/>
    <p:sldId id="614" r:id="rId11"/>
    <p:sldId id="616" r:id="rId12"/>
    <p:sldId id="620" r:id="rId13"/>
    <p:sldId id="619" r:id="rId14"/>
    <p:sldId id="617" r:id="rId15"/>
    <p:sldId id="618" r:id="rId16"/>
    <p:sldId id="588" r:id="rId17"/>
    <p:sldId id="605" r:id="rId18"/>
    <p:sldId id="610" r:id="rId19"/>
    <p:sldId id="611" r:id="rId20"/>
    <p:sldId id="621" r:id="rId21"/>
    <p:sldId id="585" r:id="rId22"/>
    <p:sldId id="572" r:id="rId23"/>
    <p:sldId id="629" r:id="rId24"/>
    <p:sldId id="630" r:id="rId25"/>
    <p:sldId id="627" r:id="rId26"/>
    <p:sldId id="631" r:id="rId27"/>
    <p:sldId id="628" r:id="rId28"/>
    <p:sldId id="574" r:id="rId29"/>
    <p:sldId id="595" r:id="rId30"/>
    <p:sldId id="559" r:id="rId31"/>
    <p:sldId id="598" r:id="rId32"/>
    <p:sldId id="593" r:id="rId33"/>
    <p:sldId id="599" r:id="rId34"/>
    <p:sldId id="600" r:id="rId35"/>
    <p:sldId id="601" r:id="rId36"/>
    <p:sldId id="602" r:id="rId37"/>
    <p:sldId id="603" r:id="rId38"/>
    <p:sldId id="604" r:id="rId39"/>
    <p:sldId id="562" r:id="rId40"/>
    <p:sldId id="632" r:id="rId41"/>
    <p:sldId id="561" r:id="rId42"/>
    <p:sldId id="560" r:id="rId43"/>
    <p:sldId id="564" r:id="rId44"/>
    <p:sldId id="563" r:id="rId45"/>
    <p:sldId id="535"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25" autoAdjust="0"/>
    <p:restoredTop sz="99850" autoAdjust="0"/>
  </p:normalViewPr>
  <p:slideViewPr>
    <p:cSldViewPr snapToGrid="0" snapToObjects="1">
      <p:cViewPr varScale="1">
        <p:scale>
          <a:sx n="109" d="100"/>
          <a:sy n="109" d="100"/>
        </p:scale>
        <p:origin x="-82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6" d="100"/>
          <a:sy n="86" d="100"/>
        </p:scale>
        <p:origin x="-1936"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F637A2-0CB2-2E4E-8719-AE06C58428F4}" type="datetimeFigureOut">
              <a:rPr lang="en-US" smtClean="0"/>
              <a:t>13.08.19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EA324BA-DE2D-1E41-87E1-85AC2C94EB3E}" type="slidenum">
              <a:rPr lang="en-US" smtClean="0"/>
              <a:t>‹#›</a:t>
            </a:fld>
            <a:endParaRPr lang="en-US"/>
          </a:p>
        </p:txBody>
      </p:sp>
    </p:spTree>
    <p:extLst>
      <p:ext uri="{BB962C8B-B14F-4D97-AF65-F5344CB8AC3E}">
        <p14:creationId xmlns:p14="http://schemas.microsoft.com/office/powerpoint/2010/main" val="3111517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1DD07A-CD3B-A44C-B12F-FEA21F8C572C}" type="datetimeFigureOut">
              <a:rPr lang="en-US" smtClean="0"/>
              <a:t>13.08.19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B365AB-B789-7F43-B26E-2149D3DDD8B7}" type="slidenum">
              <a:rPr lang="en-US" smtClean="0"/>
              <a:t>‹#›</a:t>
            </a:fld>
            <a:endParaRPr lang="en-US"/>
          </a:p>
        </p:txBody>
      </p:sp>
    </p:spTree>
    <p:extLst>
      <p:ext uri="{BB962C8B-B14F-4D97-AF65-F5344CB8AC3E}">
        <p14:creationId xmlns:p14="http://schemas.microsoft.com/office/powerpoint/2010/main" val="5840359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Click to edit Master subtitle style</a:t>
            </a:r>
            <a:endParaRPr lang="en-US"/>
          </a:p>
        </p:txBody>
      </p:sp>
      <p:sp>
        <p:nvSpPr>
          <p:cNvPr id="5" name="Footer Placeholder 4"/>
          <p:cNvSpPr>
            <a:spLocks noGrp="1"/>
          </p:cNvSpPr>
          <p:nvPr>
            <p:ph type="ftr" sz="quarter" idx="11"/>
          </p:nvPr>
        </p:nvSpPr>
        <p:spPr/>
        <p:txBody>
          <a:bodyPr/>
          <a:lstStyle>
            <a:lvl1pPr>
              <a:defRPr sz="1400"/>
            </a:lvl1pPr>
          </a:lstStyle>
          <a:p>
            <a:r>
              <a:rPr lang="en-US" smtClean="0"/>
              <a:t>Electron cloud meeting 17.07.2017</a:t>
            </a:r>
            <a:endParaRPr lang="en-US" dirty="0"/>
          </a:p>
        </p:txBody>
      </p:sp>
    </p:spTree>
    <p:extLst>
      <p:ext uri="{BB962C8B-B14F-4D97-AF65-F5344CB8AC3E}">
        <p14:creationId xmlns:p14="http://schemas.microsoft.com/office/powerpoint/2010/main" val="3645989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Date Placeholder 3"/>
          <p:cNvSpPr>
            <a:spLocks noGrp="1"/>
          </p:cNvSpPr>
          <p:nvPr>
            <p:ph type="dt" sz="half" idx="10"/>
          </p:nvPr>
        </p:nvSpPr>
        <p:spPr/>
        <p:txBody>
          <a:bodyPr/>
          <a:lstStyle/>
          <a:p>
            <a:fld id="{588E02F0-EA4A-6E4B-9930-4D12CF8EC515}" type="datetime1">
              <a:rPr lang="en-US" smtClean="0"/>
              <a:t>13.08.19</a:t>
            </a:fld>
            <a:endParaRPr lang="en-US"/>
          </a:p>
        </p:txBody>
      </p:sp>
      <p:sp>
        <p:nvSpPr>
          <p:cNvPr id="5" name="Footer Placeholder 4"/>
          <p:cNvSpPr>
            <a:spLocks noGrp="1"/>
          </p:cNvSpPr>
          <p:nvPr>
            <p:ph type="ftr" sz="quarter" idx="11"/>
          </p:nvPr>
        </p:nvSpPr>
        <p:spPr/>
        <p:txBody>
          <a:bodyPr/>
          <a:lstStyle/>
          <a:p>
            <a:r>
              <a:rPr lang="en-US" smtClean="0"/>
              <a:t>Electron cloud meeting 17.07.2017</a:t>
            </a:r>
            <a:endParaRPr lang="en-US"/>
          </a:p>
        </p:txBody>
      </p:sp>
      <p:sp>
        <p:nvSpPr>
          <p:cNvPr id="6" name="Slide Number Placeholder 5"/>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129349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i-FI"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Date Placeholder 3"/>
          <p:cNvSpPr>
            <a:spLocks noGrp="1"/>
          </p:cNvSpPr>
          <p:nvPr>
            <p:ph type="dt" sz="half" idx="10"/>
          </p:nvPr>
        </p:nvSpPr>
        <p:spPr/>
        <p:txBody>
          <a:bodyPr/>
          <a:lstStyle/>
          <a:p>
            <a:fld id="{9C2813D7-40F5-6143-9BD7-CA31E67312F4}" type="datetime1">
              <a:rPr lang="en-US" smtClean="0"/>
              <a:t>13.08.19</a:t>
            </a:fld>
            <a:endParaRPr lang="en-US"/>
          </a:p>
        </p:txBody>
      </p:sp>
      <p:sp>
        <p:nvSpPr>
          <p:cNvPr id="5" name="Footer Placeholder 4"/>
          <p:cNvSpPr>
            <a:spLocks noGrp="1"/>
          </p:cNvSpPr>
          <p:nvPr>
            <p:ph type="ftr" sz="quarter" idx="11"/>
          </p:nvPr>
        </p:nvSpPr>
        <p:spPr/>
        <p:txBody>
          <a:bodyPr/>
          <a:lstStyle/>
          <a:p>
            <a:r>
              <a:rPr lang="en-US" smtClean="0"/>
              <a:t>Electron cloud meeting 17.07.2017</a:t>
            </a:r>
            <a:endParaRPr lang="en-US"/>
          </a:p>
        </p:txBody>
      </p:sp>
      <p:sp>
        <p:nvSpPr>
          <p:cNvPr id="6" name="Slide Number Placeholder 5"/>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1746551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Content Placeholder 2"/>
          <p:cNvSpPr>
            <a:spLocks noGrp="1"/>
          </p:cNvSpPr>
          <p:nvPr>
            <p:ph idx="1"/>
          </p:nvPr>
        </p:nvSpPr>
        <p:spPr/>
        <p:txBody>
          <a:bodyPr/>
          <a:lstStyle>
            <a:lvl1pPr>
              <a:defRPr sz="1700"/>
            </a:lvl1pPr>
            <a:lvl2pPr>
              <a:defRPr sz="1700"/>
            </a:lvl2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smtClean="0"/>
              <a:t>Second </a:t>
            </a:r>
            <a:r>
              <a:rPr lang="fi-FI" dirty="0" err="1" smtClean="0"/>
              <a:t>level</a:t>
            </a:r>
            <a:endParaRPr lang="fi-FI" dirty="0" smtClean="0"/>
          </a:p>
          <a:p>
            <a:pPr lvl="2"/>
            <a:r>
              <a:rPr lang="fi-FI" dirty="0" smtClean="0"/>
              <a:t>Third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en-US" dirty="0"/>
          </a:p>
        </p:txBody>
      </p:sp>
      <p:sp>
        <p:nvSpPr>
          <p:cNvPr id="4" name="Date Placeholder 3"/>
          <p:cNvSpPr>
            <a:spLocks noGrp="1"/>
          </p:cNvSpPr>
          <p:nvPr>
            <p:ph type="dt" sz="half" idx="10"/>
          </p:nvPr>
        </p:nvSpPr>
        <p:spPr/>
        <p:txBody>
          <a:bodyPr/>
          <a:lstStyle/>
          <a:p>
            <a:fld id="{3152B8C2-218B-DC44-A861-62511AFC3BD2}" type="datetime1">
              <a:rPr lang="en-US" smtClean="0"/>
              <a:t>13.08.19</a:t>
            </a:fld>
            <a:endParaRPr lang="en-US"/>
          </a:p>
        </p:txBody>
      </p:sp>
      <p:sp>
        <p:nvSpPr>
          <p:cNvPr id="5" name="Footer Placeholder 4"/>
          <p:cNvSpPr>
            <a:spLocks noGrp="1"/>
          </p:cNvSpPr>
          <p:nvPr>
            <p:ph type="ftr" sz="quarter" idx="11"/>
          </p:nvPr>
        </p:nvSpPr>
        <p:spPr/>
        <p:txBody>
          <a:bodyPr/>
          <a:lstStyle/>
          <a:p>
            <a:r>
              <a:rPr lang="en-US" smtClean="0"/>
              <a:t>Electron cloud meeting 17.07.2017</a:t>
            </a:r>
            <a:endParaRPr lang="en-US"/>
          </a:p>
        </p:txBody>
      </p:sp>
      <p:sp>
        <p:nvSpPr>
          <p:cNvPr id="6" name="Slide Number Placeholder 5"/>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1955020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i-FI"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Click to edit Master text styles</a:t>
            </a:r>
          </a:p>
        </p:txBody>
      </p:sp>
      <p:sp>
        <p:nvSpPr>
          <p:cNvPr id="4" name="Date Placeholder 3"/>
          <p:cNvSpPr>
            <a:spLocks noGrp="1"/>
          </p:cNvSpPr>
          <p:nvPr>
            <p:ph type="dt" sz="half" idx="10"/>
          </p:nvPr>
        </p:nvSpPr>
        <p:spPr/>
        <p:txBody>
          <a:bodyPr/>
          <a:lstStyle/>
          <a:p>
            <a:fld id="{95ED95D6-F3DA-A440-96B1-50014E97712C}" type="datetime1">
              <a:rPr lang="en-US" smtClean="0"/>
              <a:t>13.08.19</a:t>
            </a:fld>
            <a:endParaRPr lang="en-US"/>
          </a:p>
        </p:txBody>
      </p:sp>
      <p:sp>
        <p:nvSpPr>
          <p:cNvPr id="5" name="Footer Placeholder 4"/>
          <p:cNvSpPr>
            <a:spLocks noGrp="1"/>
          </p:cNvSpPr>
          <p:nvPr>
            <p:ph type="ftr" sz="quarter" idx="11"/>
          </p:nvPr>
        </p:nvSpPr>
        <p:spPr/>
        <p:txBody>
          <a:bodyPr/>
          <a:lstStyle/>
          <a:p>
            <a:r>
              <a:rPr lang="en-US" smtClean="0"/>
              <a:t>Electron cloud meeting 17.07.2017</a:t>
            </a:r>
            <a:endParaRPr lang="en-US"/>
          </a:p>
        </p:txBody>
      </p:sp>
      <p:sp>
        <p:nvSpPr>
          <p:cNvPr id="6" name="Slide Number Placeholder 5"/>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3342767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5" name="Date Placeholder 4"/>
          <p:cNvSpPr>
            <a:spLocks noGrp="1"/>
          </p:cNvSpPr>
          <p:nvPr>
            <p:ph type="dt" sz="half" idx="10"/>
          </p:nvPr>
        </p:nvSpPr>
        <p:spPr/>
        <p:txBody>
          <a:bodyPr/>
          <a:lstStyle/>
          <a:p>
            <a:fld id="{8B6EB1BD-C6C8-C440-A401-290334B07032}" type="datetime1">
              <a:rPr lang="en-US" smtClean="0"/>
              <a:t>13.08.19</a:t>
            </a:fld>
            <a:endParaRPr lang="en-US"/>
          </a:p>
        </p:txBody>
      </p:sp>
      <p:sp>
        <p:nvSpPr>
          <p:cNvPr id="6" name="Footer Placeholder 5"/>
          <p:cNvSpPr>
            <a:spLocks noGrp="1"/>
          </p:cNvSpPr>
          <p:nvPr>
            <p:ph type="ftr" sz="quarter" idx="11"/>
          </p:nvPr>
        </p:nvSpPr>
        <p:spPr/>
        <p:txBody>
          <a:bodyPr/>
          <a:lstStyle/>
          <a:p>
            <a:r>
              <a:rPr lang="en-US" smtClean="0"/>
              <a:t>Electron cloud meeting 17.07.2017</a:t>
            </a:r>
            <a:endParaRPr lang="en-US"/>
          </a:p>
        </p:txBody>
      </p:sp>
      <p:sp>
        <p:nvSpPr>
          <p:cNvPr id="7" name="Slide Number Placeholder 6"/>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3080431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i-FI"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7" name="Date Placeholder 6"/>
          <p:cNvSpPr>
            <a:spLocks noGrp="1"/>
          </p:cNvSpPr>
          <p:nvPr>
            <p:ph type="dt" sz="half" idx="10"/>
          </p:nvPr>
        </p:nvSpPr>
        <p:spPr/>
        <p:txBody>
          <a:bodyPr/>
          <a:lstStyle/>
          <a:p>
            <a:fld id="{90F1D855-15BF-4A4F-81B0-B7650A289231}" type="datetime1">
              <a:rPr lang="en-US" smtClean="0"/>
              <a:t>13.08.19</a:t>
            </a:fld>
            <a:endParaRPr lang="en-US"/>
          </a:p>
        </p:txBody>
      </p:sp>
      <p:sp>
        <p:nvSpPr>
          <p:cNvPr id="8" name="Footer Placeholder 7"/>
          <p:cNvSpPr>
            <a:spLocks noGrp="1"/>
          </p:cNvSpPr>
          <p:nvPr>
            <p:ph type="ftr" sz="quarter" idx="11"/>
          </p:nvPr>
        </p:nvSpPr>
        <p:spPr/>
        <p:txBody>
          <a:bodyPr/>
          <a:lstStyle/>
          <a:p>
            <a:r>
              <a:rPr lang="en-US" smtClean="0"/>
              <a:t>Electron cloud meeting 17.07.2017</a:t>
            </a:r>
            <a:endParaRPr lang="en-US"/>
          </a:p>
        </p:txBody>
      </p:sp>
      <p:sp>
        <p:nvSpPr>
          <p:cNvPr id="9" name="Slide Number Placeholder 8"/>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2114724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Date Placeholder 2"/>
          <p:cNvSpPr>
            <a:spLocks noGrp="1"/>
          </p:cNvSpPr>
          <p:nvPr>
            <p:ph type="dt" sz="half" idx="10"/>
          </p:nvPr>
        </p:nvSpPr>
        <p:spPr/>
        <p:txBody>
          <a:bodyPr/>
          <a:lstStyle/>
          <a:p>
            <a:fld id="{EB950885-E95A-C34F-A77D-B4C4350C6669}" type="datetime1">
              <a:rPr lang="en-US" smtClean="0"/>
              <a:t>13.08.19</a:t>
            </a:fld>
            <a:endParaRPr lang="en-US"/>
          </a:p>
        </p:txBody>
      </p:sp>
      <p:sp>
        <p:nvSpPr>
          <p:cNvPr id="4" name="Footer Placeholder 3"/>
          <p:cNvSpPr>
            <a:spLocks noGrp="1"/>
          </p:cNvSpPr>
          <p:nvPr>
            <p:ph type="ftr" sz="quarter" idx="11"/>
          </p:nvPr>
        </p:nvSpPr>
        <p:spPr/>
        <p:txBody>
          <a:bodyPr/>
          <a:lstStyle/>
          <a:p>
            <a:r>
              <a:rPr lang="en-US" smtClean="0"/>
              <a:t>Electron cloud meeting 17.07.2017</a:t>
            </a:r>
            <a:endParaRPr lang="en-US"/>
          </a:p>
        </p:txBody>
      </p:sp>
      <p:sp>
        <p:nvSpPr>
          <p:cNvPr id="5" name="Slide Number Placeholder 4"/>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1046710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D3594F-7086-384A-8ACF-258C4D5AE18F}" type="datetime1">
              <a:rPr lang="en-US" smtClean="0"/>
              <a:t>13.08.19</a:t>
            </a:fld>
            <a:endParaRPr lang="en-US"/>
          </a:p>
        </p:txBody>
      </p:sp>
      <p:sp>
        <p:nvSpPr>
          <p:cNvPr id="3" name="Footer Placeholder 2"/>
          <p:cNvSpPr>
            <a:spLocks noGrp="1"/>
          </p:cNvSpPr>
          <p:nvPr>
            <p:ph type="ftr" sz="quarter" idx="11"/>
          </p:nvPr>
        </p:nvSpPr>
        <p:spPr/>
        <p:txBody>
          <a:bodyPr/>
          <a:lstStyle/>
          <a:p>
            <a:r>
              <a:rPr lang="en-US" smtClean="0"/>
              <a:t>Electron cloud meeting 17.07.2017</a:t>
            </a:r>
            <a:endParaRPr lang="en-US"/>
          </a:p>
        </p:txBody>
      </p:sp>
      <p:sp>
        <p:nvSpPr>
          <p:cNvPr id="4" name="Slide Number Placeholder 3"/>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130390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i-FI"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Click to edit Master text styles</a:t>
            </a:r>
          </a:p>
        </p:txBody>
      </p:sp>
      <p:sp>
        <p:nvSpPr>
          <p:cNvPr id="5" name="Date Placeholder 4"/>
          <p:cNvSpPr>
            <a:spLocks noGrp="1"/>
          </p:cNvSpPr>
          <p:nvPr>
            <p:ph type="dt" sz="half" idx="10"/>
          </p:nvPr>
        </p:nvSpPr>
        <p:spPr/>
        <p:txBody>
          <a:bodyPr/>
          <a:lstStyle/>
          <a:p>
            <a:fld id="{399D9023-7C88-6446-96AC-9ED93C6A7990}" type="datetime1">
              <a:rPr lang="en-US" smtClean="0"/>
              <a:t>13.08.19</a:t>
            </a:fld>
            <a:endParaRPr lang="en-US"/>
          </a:p>
        </p:txBody>
      </p:sp>
      <p:sp>
        <p:nvSpPr>
          <p:cNvPr id="6" name="Footer Placeholder 5"/>
          <p:cNvSpPr>
            <a:spLocks noGrp="1"/>
          </p:cNvSpPr>
          <p:nvPr>
            <p:ph type="ftr" sz="quarter" idx="11"/>
          </p:nvPr>
        </p:nvSpPr>
        <p:spPr/>
        <p:txBody>
          <a:bodyPr/>
          <a:lstStyle/>
          <a:p>
            <a:r>
              <a:rPr lang="en-US" smtClean="0"/>
              <a:t>Electron cloud meeting 17.07.2017</a:t>
            </a:r>
            <a:endParaRPr lang="en-US"/>
          </a:p>
        </p:txBody>
      </p:sp>
      <p:sp>
        <p:nvSpPr>
          <p:cNvPr id="7" name="Slide Number Placeholder 6"/>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249032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i-FI"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Click to edit Master text styles</a:t>
            </a:r>
          </a:p>
        </p:txBody>
      </p:sp>
      <p:sp>
        <p:nvSpPr>
          <p:cNvPr id="5" name="Date Placeholder 4"/>
          <p:cNvSpPr>
            <a:spLocks noGrp="1"/>
          </p:cNvSpPr>
          <p:nvPr>
            <p:ph type="dt" sz="half" idx="10"/>
          </p:nvPr>
        </p:nvSpPr>
        <p:spPr/>
        <p:txBody>
          <a:bodyPr/>
          <a:lstStyle/>
          <a:p>
            <a:fld id="{12C5DD08-41F4-C44C-90BA-B0B7FA920935}" type="datetime1">
              <a:rPr lang="en-US" smtClean="0"/>
              <a:t>13.08.19</a:t>
            </a:fld>
            <a:endParaRPr lang="en-US"/>
          </a:p>
        </p:txBody>
      </p:sp>
      <p:sp>
        <p:nvSpPr>
          <p:cNvPr id="6" name="Footer Placeholder 5"/>
          <p:cNvSpPr>
            <a:spLocks noGrp="1"/>
          </p:cNvSpPr>
          <p:nvPr>
            <p:ph type="ftr" sz="quarter" idx="11"/>
          </p:nvPr>
        </p:nvSpPr>
        <p:spPr/>
        <p:txBody>
          <a:bodyPr/>
          <a:lstStyle/>
          <a:p>
            <a:r>
              <a:rPr lang="en-US" smtClean="0"/>
              <a:t>Electron cloud meeting 17.07.2017</a:t>
            </a:r>
            <a:endParaRPr lang="en-US"/>
          </a:p>
        </p:txBody>
      </p:sp>
      <p:sp>
        <p:nvSpPr>
          <p:cNvPr id="7" name="Slide Number Placeholder 6"/>
          <p:cNvSpPr>
            <a:spLocks noGrp="1"/>
          </p:cNvSpPr>
          <p:nvPr>
            <p:ph type="sldNum" sz="quarter" idx="12"/>
          </p:nvPr>
        </p:nvSpPr>
        <p:spPr/>
        <p:txBody>
          <a:bodyPr/>
          <a:lstStyle/>
          <a:p>
            <a:fld id="{2AC3B2E6-27D2-1240-A515-2DF3A0B1185F}" type="slidenum">
              <a:rPr lang="en-US" smtClean="0"/>
              <a:t>‹#›</a:t>
            </a:fld>
            <a:endParaRPr lang="en-US"/>
          </a:p>
        </p:txBody>
      </p:sp>
    </p:spTree>
    <p:extLst>
      <p:ext uri="{BB962C8B-B14F-4D97-AF65-F5344CB8AC3E}">
        <p14:creationId xmlns:p14="http://schemas.microsoft.com/office/powerpoint/2010/main" val="41616632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75251"/>
            <a:ext cx="8229600" cy="509449"/>
          </a:xfrm>
          <a:prstGeom prst="rect">
            <a:avLst/>
          </a:prstGeom>
        </p:spPr>
        <p:txBody>
          <a:bodyPr vert="horz" lIns="91440" tIns="45720" rIns="91440" bIns="45720" rtlCol="0" anchor="ctr">
            <a:noAutofit/>
          </a:body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3" name="Text Placeholder 2"/>
          <p:cNvSpPr>
            <a:spLocks noGrp="1"/>
          </p:cNvSpPr>
          <p:nvPr>
            <p:ph type="body" idx="1"/>
          </p:nvPr>
        </p:nvSpPr>
        <p:spPr>
          <a:xfrm>
            <a:off x="457200" y="905566"/>
            <a:ext cx="8229600" cy="5220598"/>
          </a:xfrm>
          <a:prstGeom prst="rect">
            <a:avLst/>
          </a:prstGeom>
        </p:spPr>
        <p:txBody>
          <a:bodyPr vert="horz" lIns="91440" tIns="45720" rIns="91440" bIns="45720" rtlCol="0">
            <a:normAutofit/>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smtClean="0"/>
              <a:t>Second </a:t>
            </a:r>
            <a:r>
              <a:rPr lang="fi-FI" dirty="0" err="1" smtClean="0"/>
              <a:t>level</a:t>
            </a:r>
            <a:endParaRPr lang="fi-FI" dirty="0" smtClean="0"/>
          </a:p>
          <a:p>
            <a:pPr lvl="2"/>
            <a:r>
              <a:rPr lang="fi-FI" dirty="0" smtClean="0"/>
              <a:t>Third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en-US" dirty="0"/>
          </a:p>
        </p:txBody>
      </p:sp>
      <p:sp>
        <p:nvSpPr>
          <p:cNvPr id="4" name="Date Placeholder 3"/>
          <p:cNvSpPr>
            <a:spLocks noGrp="1"/>
          </p:cNvSpPr>
          <p:nvPr>
            <p:ph type="dt" sz="half" idx="2"/>
          </p:nvPr>
        </p:nvSpPr>
        <p:spPr>
          <a:xfrm>
            <a:off x="457200" y="64336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279207-16FE-124E-A159-AC571AE46426}" type="datetime1">
              <a:rPr lang="en-US" smtClean="0"/>
              <a:t>13.08.19</a:t>
            </a:fld>
            <a:endParaRPr lang="en-US"/>
          </a:p>
        </p:txBody>
      </p:sp>
      <p:sp>
        <p:nvSpPr>
          <p:cNvPr id="5" name="Footer Placeholder 4"/>
          <p:cNvSpPr>
            <a:spLocks noGrp="1"/>
          </p:cNvSpPr>
          <p:nvPr>
            <p:ph type="ftr" sz="quarter" idx="3"/>
          </p:nvPr>
        </p:nvSpPr>
        <p:spPr>
          <a:xfrm>
            <a:off x="3124200" y="64336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Electron cloud meeting 17.07.2017</a:t>
            </a:r>
            <a:endParaRPr lang="en-US"/>
          </a:p>
        </p:txBody>
      </p:sp>
      <p:sp>
        <p:nvSpPr>
          <p:cNvPr id="6" name="Slide Number Placeholder 5"/>
          <p:cNvSpPr>
            <a:spLocks noGrp="1"/>
          </p:cNvSpPr>
          <p:nvPr>
            <p:ph type="sldNum" sz="quarter" idx="4"/>
          </p:nvPr>
        </p:nvSpPr>
        <p:spPr>
          <a:xfrm>
            <a:off x="6935304" y="64336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C3B2E6-27D2-1240-A515-2DF3A0B1185F}" type="slidenum">
              <a:rPr lang="en-US" smtClean="0"/>
              <a:t>‹#›</a:t>
            </a:fld>
            <a:endParaRPr lang="en-US"/>
          </a:p>
        </p:txBody>
      </p:sp>
    </p:spTree>
    <p:extLst>
      <p:ext uri="{BB962C8B-B14F-4D97-AF65-F5344CB8AC3E}">
        <p14:creationId xmlns:p14="http://schemas.microsoft.com/office/powerpoint/2010/main" val="3357558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hf hdr="0" ftr="0" dt="0"/>
  <p:txStyles>
    <p:titleStyle>
      <a:lvl1pPr algn="ctr" defTabSz="457200" rtl="0" eaLnBrk="1" latinLnBrk="0" hangingPunct="1">
        <a:spcBef>
          <a:spcPct val="0"/>
        </a:spcBef>
        <a:buNone/>
        <a:defRPr sz="3200" kern="1200">
          <a:solidFill>
            <a:schemeClr val="tx2">
              <a:lumMod val="7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19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9.emf"/><Relationship Id="rId5" Type="http://schemas.openxmlformats.org/officeDocument/2006/relationships/image" Target="../media/image10.emf"/><Relationship Id="rId6" Type="http://schemas.openxmlformats.org/officeDocument/2006/relationships/image" Target="../media/image11.emf"/><Relationship Id="rId7"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9.emf"/><Relationship Id="rId5" Type="http://schemas.openxmlformats.org/officeDocument/2006/relationships/image" Target="../media/image15.emf"/><Relationship Id="rId6" Type="http://schemas.openxmlformats.org/officeDocument/2006/relationships/image" Target="../media/image10.emf"/><Relationship Id="rId7" Type="http://schemas.openxmlformats.org/officeDocument/2006/relationships/image" Target="../media/image11.emf"/><Relationship Id="rId8"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5" Type="http://schemas.openxmlformats.org/officeDocument/2006/relationships/image" Target="../media/image9.emf"/><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image" Target="../media/image10.emf"/><Relationship Id="rId5"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0.emf"/><Relationship Id="rId5" Type="http://schemas.openxmlformats.org/officeDocument/2006/relationships/image" Target="../media/image11.emf"/><Relationship Id="rId6" Type="http://schemas.openxmlformats.org/officeDocument/2006/relationships/image" Target="../media/image19.emf"/><Relationship Id="rId7"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20.emf"/><Relationship Id="rId5" Type="http://schemas.openxmlformats.org/officeDocument/2006/relationships/image" Target="../media/image10.emf"/><Relationship Id="rId6" Type="http://schemas.openxmlformats.org/officeDocument/2006/relationships/image" Target="../media/image11.emf"/><Relationship Id="rId7" Type="http://schemas.openxmlformats.org/officeDocument/2006/relationships/image" Target="../media/image19.emf"/><Relationship Id="rId8"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hyperlink" Target="https://indico.cern.ch/event/811014/"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hyperlink" Target="https://indico.cern.ch/event/811014/"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811014/" TargetMode="Externa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811014/" TargetMode="External"/><Relationship Id="rId3"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650384/"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5972" y="2434380"/>
            <a:ext cx="8132057" cy="1470025"/>
          </a:xfrm>
        </p:spPr>
        <p:txBody>
          <a:bodyPr>
            <a:noAutofit/>
          </a:bodyPr>
          <a:lstStyle/>
          <a:p>
            <a:r>
              <a:rPr lang="en-US" sz="2800" dirty="0" smtClean="0"/>
              <a:t>Implementation of cross-species ionization in </a:t>
            </a:r>
            <a:r>
              <a:rPr lang="en-US" sz="2800" dirty="0" err="1" smtClean="0"/>
              <a:t>PyECLOUD</a:t>
            </a:r>
            <a:endParaRPr lang="en-US" sz="2800" dirty="0"/>
          </a:p>
        </p:txBody>
      </p:sp>
      <p:sp>
        <p:nvSpPr>
          <p:cNvPr id="3" name="Subtitle 2"/>
          <p:cNvSpPr>
            <a:spLocks noGrp="1"/>
          </p:cNvSpPr>
          <p:nvPr>
            <p:ph type="subTitle" idx="1"/>
          </p:nvPr>
        </p:nvSpPr>
        <p:spPr>
          <a:xfrm>
            <a:off x="503175" y="3904405"/>
            <a:ext cx="8230498" cy="952591"/>
          </a:xfrm>
        </p:spPr>
        <p:txBody>
          <a:bodyPr>
            <a:normAutofit lnSpcReduction="10000"/>
          </a:bodyPr>
          <a:lstStyle/>
          <a:p>
            <a:r>
              <a:rPr lang="en-US" sz="1800" dirty="0" smtClean="0">
                <a:solidFill>
                  <a:schemeClr val="tx1">
                    <a:lumMod val="50000"/>
                    <a:lumOff val="50000"/>
                  </a:schemeClr>
                </a:solidFill>
              </a:rPr>
              <a:t>L</a:t>
            </a:r>
            <a:r>
              <a:rPr lang="en-US" sz="1800" dirty="0">
                <a:solidFill>
                  <a:schemeClr val="tx1">
                    <a:lumMod val="50000"/>
                    <a:lumOff val="50000"/>
                  </a:schemeClr>
                </a:solidFill>
              </a:rPr>
              <a:t>. </a:t>
            </a:r>
            <a:r>
              <a:rPr lang="en-US" sz="1800" dirty="0" smtClean="0">
                <a:solidFill>
                  <a:schemeClr val="tx1">
                    <a:lumMod val="50000"/>
                    <a:lumOff val="50000"/>
                  </a:schemeClr>
                </a:solidFill>
              </a:rPr>
              <a:t>Mether, G</a:t>
            </a:r>
            <a:r>
              <a:rPr lang="en-US" sz="1800" dirty="0">
                <a:solidFill>
                  <a:schemeClr val="tx1">
                    <a:lumMod val="50000"/>
                    <a:lumOff val="50000"/>
                  </a:schemeClr>
                </a:solidFill>
              </a:rPr>
              <a:t>. </a:t>
            </a:r>
            <a:r>
              <a:rPr lang="en-US" sz="1800" dirty="0" err="1" smtClean="0">
                <a:solidFill>
                  <a:schemeClr val="tx1">
                    <a:lumMod val="50000"/>
                    <a:lumOff val="50000"/>
                  </a:schemeClr>
                </a:solidFill>
              </a:rPr>
              <a:t>Iadarola</a:t>
            </a:r>
            <a:r>
              <a:rPr lang="en-US" sz="1800" dirty="0" smtClean="0">
                <a:solidFill>
                  <a:schemeClr val="tx1">
                    <a:lumMod val="50000"/>
                    <a:lumOff val="50000"/>
                  </a:schemeClr>
                </a:solidFill>
              </a:rPr>
              <a:t/>
            </a:r>
            <a:br>
              <a:rPr lang="en-US" sz="1800" dirty="0" smtClean="0">
                <a:solidFill>
                  <a:schemeClr val="tx1">
                    <a:lumMod val="50000"/>
                    <a:lumOff val="50000"/>
                  </a:schemeClr>
                </a:solidFill>
              </a:rPr>
            </a:br>
            <a:endParaRPr lang="en-US" sz="1800" dirty="0" smtClean="0">
              <a:solidFill>
                <a:schemeClr val="tx1">
                  <a:lumMod val="50000"/>
                  <a:lumOff val="50000"/>
                </a:schemeClr>
              </a:solidFill>
            </a:endParaRPr>
          </a:p>
          <a:p>
            <a:r>
              <a:rPr lang="en-US" sz="1800" dirty="0" smtClean="0">
                <a:solidFill>
                  <a:schemeClr val="tx1">
                    <a:lumMod val="50000"/>
                    <a:lumOff val="50000"/>
                  </a:schemeClr>
                </a:solidFill>
              </a:rPr>
              <a:t>Acknowledgements: K. Poland, G. </a:t>
            </a:r>
            <a:r>
              <a:rPr lang="en-US" sz="1800" dirty="0" err="1" smtClean="0">
                <a:solidFill>
                  <a:schemeClr val="tx1">
                    <a:lumMod val="50000"/>
                    <a:lumOff val="50000"/>
                  </a:schemeClr>
                </a:solidFill>
              </a:rPr>
              <a:t>Rumolo</a:t>
            </a:r>
            <a:endParaRPr lang="en-US" sz="1600" dirty="0">
              <a:solidFill>
                <a:schemeClr val="bg1">
                  <a:lumMod val="50000"/>
                </a:schemeClr>
              </a:solidFill>
            </a:endParaRPr>
          </a:p>
        </p:txBody>
      </p:sp>
      <p:sp>
        <p:nvSpPr>
          <p:cNvPr id="8" name="Footer Placeholder 4"/>
          <p:cNvSpPr>
            <a:spLocks noGrp="1"/>
          </p:cNvSpPr>
          <p:nvPr>
            <p:ph type="ftr" sz="quarter" idx="11"/>
          </p:nvPr>
        </p:nvSpPr>
        <p:spPr>
          <a:xfrm>
            <a:off x="1632225" y="5469690"/>
            <a:ext cx="5879551" cy="1152195"/>
          </a:xfrm>
        </p:spPr>
        <p:txBody>
          <a:bodyPr/>
          <a:lstStyle/>
          <a:p>
            <a:r>
              <a:rPr lang="en-GB" sz="1600" dirty="0" smtClean="0">
                <a:solidFill>
                  <a:schemeClr val="tx2"/>
                </a:solidFill>
              </a:rPr>
              <a:t>e-cloud meeting</a:t>
            </a:r>
            <a:r>
              <a:rPr lang="en-US" sz="1600" dirty="0" smtClean="0">
                <a:solidFill>
                  <a:schemeClr val="tx2"/>
                </a:solidFill>
                <a:latin typeface="Calibri Light"/>
                <a:cs typeface="Calibri Light"/>
              </a:rPr>
              <a:t/>
            </a:r>
            <a:br>
              <a:rPr lang="en-US" sz="1600" dirty="0" smtClean="0">
                <a:solidFill>
                  <a:schemeClr val="tx2"/>
                </a:solidFill>
                <a:latin typeface="Calibri Light"/>
                <a:cs typeface="Calibri Light"/>
              </a:rPr>
            </a:br>
            <a:r>
              <a:rPr lang="en-US" sz="1600" dirty="0" smtClean="0">
                <a:solidFill>
                  <a:schemeClr val="tx2"/>
                </a:solidFill>
                <a:latin typeface="Calibri Light"/>
                <a:cs typeface="Calibri Light"/>
              </a:rPr>
              <a:t>14 August, 2019</a:t>
            </a:r>
            <a:endParaRPr lang="en-US" sz="1600" dirty="0">
              <a:solidFill>
                <a:schemeClr val="tx2"/>
              </a:solidFill>
              <a:latin typeface="Calibri Light"/>
              <a:cs typeface="Calibri Light"/>
            </a:endParaRPr>
          </a:p>
        </p:txBody>
      </p:sp>
    </p:spTree>
    <p:extLst>
      <p:ext uri="{BB962C8B-B14F-4D97-AF65-F5344CB8AC3E}">
        <p14:creationId xmlns:p14="http://schemas.microsoft.com/office/powerpoint/2010/main" val="285810852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Beam-induced gas </a:t>
            </a:r>
            <a:r>
              <a:rPr lang="en-GB" dirty="0" smtClean="0"/>
              <a:t>ionization</a:t>
            </a:r>
            <a:endParaRPr lang="en-GB" dirty="0"/>
          </a:p>
        </p:txBody>
      </p:sp>
      <p:sp>
        <p:nvSpPr>
          <p:cNvPr id="3" name="Content Placeholder 2"/>
          <p:cNvSpPr>
            <a:spLocks noGrp="1"/>
          </p:cNvSpPr>
          <p:nvPr>
            <p:ph idx="1"/>
          </p:nvPr>
        </p:nvSpPr>
        <p:spPr/>
        <p:txBody>
          <a:bodyPr>
            <a:normAutofit/>
          </a:bodyPr>
          <a:lstStyle/>
          <a:p>
            <a:pPr marL="0" indent="0">
              <a:buNone/>
            </a:pPr>
            <a:r>
              <a:rPr lang="en-GB" sz="1800" dirty="0" smtClean="0"/>
              <a:t>The rate of gas ionization events is determined by the ionization cross-</a:t>
            </a:r>
            <a:r>
              <a:rPr lang="en-GB" sz="1800" dirty="0" smtClean="0"/>
              <a:t>section     </a:t>
            </a:r>
            <a:r>
              <a:rPr lang="en-GB" sz="1800" dirty="0" smtClean="0"/>
              <a:t>and the gas </a:t>
            </a:r>
            <a:r>
              <a:rPr lang="en-GB" sz="1800" dirty="0" smtClean="0"/>
              <a:t>density </a:t>
            </a:r>
            <a:endParaRPr lang="en-GB" sz="1800" dirty="0" smtClean="0"/>
          </a:p>
          <a:p>
            <a:pPr lvl="1"/>
            <a:endParaRPr lang="en-GB" sz="1800" dirty="0" smtClean="0"/>
          </a:p>
          <a:p>
            <a:pPr marL="0" indent="0">
              <a:buNone/>
            </a:pPr>
            <a:r>
              <a:rPr lang="en-GB" sz="1800" dirty="0" smtClean="0"/>
              <a:t>		</a:t>
            </a:r>
          </a:p>
          <a:p>
            <a:endParaRPr lang="en-GB" sz="1800" dirty="0" smtClean="0"/>
          </a:p>
          <a:p>
            <a:r>
              <a:rPr lang="en-GB" sz="1800" dirty="0" smtClean="0"/>
              <a:t>If the projectile is a beam particle, </a:t>
            </a:r>
            <a:r>
              <a:rPr lang="en-GB" sz="1800" dirty="0"/>
              <a:t>the path length </a:t>
            </a:r>
            <a:endParaRPr lang="en-GB" sz="1800" dirty="0" smtClean="0"/>
          </a:p>
          <a:p>
            <a:pPr marL="0" indent="0">
              <a:buNone/>
            </a:pPr>
            <a:r>
              <a:rPr lang="en-GB" sz="1800" dirty="0"/>
              <a:t> </a:t>
            </a:r>
            <a:r>
              <a:rPr lang="en-GB" sz="1800" dirty="0" smtClean="0"/>
              <a:t>      </a:t>
            </a:r>
            <a:r>
              <a:rPr lang="en-GB" sz="1800" dirty="0" smtClean="0"/>
              <a:t>and </a:t>
            </a:r>
            <a:r>
              <a:rPr lang="en-GB" sz="1800" dirty="0" smtClean="0"/>
              <a:t>with </a:t>
            </a:r>
            <a:r>
              <a:rPr lang="en-GB" sz="1800" dirty="0" smtClean="0"/>
              <a:t>          </a:t>
            </a:r>
            <a:r>
              <a:rPr lang="fi-FI" sz="1800" dirty="0" err="1" smtClean="0"/>
              <a:t>beam</a:t>
            </a:r>
            <a:r>
              <a:rPr lang="fi-FI" sz="1800" dirty="0" smtClean="0"/>
              <a:t> </a:t>
            </a:r>
            <a:r>
              <a:rPr lang="fi-FI" sz="1800" dirty="0" err="1" smtClean="0"/>
              <a:t>particles</a:t>
            </a:r>
            <a:r>
              <a:rPr lang="fi-FI" sz="1800" dirty="0" smtClean="0"/>
              <a:t>, </a:t>
            </a:r>
            <a:r>
              <a:rPr lang="en-GB" sz="1800" dirty="0" smtClean="0"/>
              <a:t> </a:t>
            </a:r>
            <a:r>
              <a:rPr lang="en-GB" sz="1800" dirty="0" smtClean="0"/>
              <a:t>we get </a:t>
            </a:r>
          </a:p>
          <a:p>
            <a:endParaRPr lang="en-GB" sz="1800" dirty="0"/>
          </a:p>
          <a:p>
            <a:endParaRPr lang="en-GB" sz="1800" dirty="0" smtClean="0"/>
          </a:p>
          <a:p>
            <a:endParaRPr lang="en-GB" sz="1800" dirty="0" smtClean="0"/>
          </a:p>
        </p:txBody>
      </p:sp>
      <p:sp>
        <p:nvSpPr>
          <p:cNvPr id="4" name="Slide Number Placeholder 3"/>
          <p:cNvSpPr>
            <a:spLocks noGrp="1"/>
          </p:cNvSpPr>
          <p:nvPr>
            <p:ph type="sldNum" sz="quarter" idx="12"/>
          </p:nvPr>
        </p:nvSpPr>
        <p:spPr/>
        <p:txBody>
          <a:bodyPr/>
          <a:lstStyle/>
          <a:p>
            <a:fld id="{2AC3B2E6-27D2-1240-A515-2DF3A0B1185F}" type="slidenum">
              <a:rPr lang="en-US" smtClean="0"/>
              <a:t>10</a:t>
            </a:fld>
            <a:endParaRPr lang="en-US"/>
          </a:p>
        </p:txBody>
      </p:sp>
      <p:pic>
        <p:nvPicPr>
          <p:cNvPr id="7" name="Picture 6"/>
          <p:cNvPicPr>
            <a:picLocks noChangeAspect="1"/>
          </p:cNvPicPr>
          <p:nvPr/>
        </p:nvPicPr>
        <p:blipFill>
          <a:blip r:embed="rId2"/>
          <a:stretch>
            <a:fillRect/>
          </a:stretch>
        </p:blipFill>
        <p:spPr>
          <a:xfrm>
            <a:off x="5625212" y="2557131"/>
            <a:ext cx="1517833" cy="287999"/>
          </a:xfrm>
          <a:prstGeom prst="rect">
            <a:avLst/>
          </a:prstGeom>
        </p:spPr>
      </p:pic>
      <p:pic>
        <p:nvPicPr>
          <p:cNvPr id="10" name="Picture 9"/>
          <p:cNvPicPr>
            <a:picLocks noChangeAspect="1"/>
          </p:cNvPicPr>
          <p:nvPr/>
        </p:nvPicPr>
        <p:blipFill>
          <a:blip r:embed="rId3"/>
          <a:stretch>
            <a:fillRect/>
          </a:stretch>
        </p:blipFill>
        <p:spPr>
          <a:xfrm>
            <a:off x="2997944" y="3411643"/>
            <a:ext cx="3003568" cy="324000"/>
          </a:xfrm>
          <a:prstGeom prst="rect">
            <a:avLst/>
          </a:prstGeom>
        </p:spPr>
      </p:pic>
      <p:pic>
        <p:nvPicPr>
          <p:cNvPr id="9" name="Picture 8"/>
          <p:cNvPicPr>
            <a:picLocks noChangeAspect="1"/>
          </p:cNvPicPr>
          <p:nvPr/>
        </p:nvPicPr>
        <p:blipFill>
          <a:blip r:embed="rId4"/>
          <a:stretch>
            <a:fillRect/>
          </a:stretch>
        </p:blipFill>
        <p:spPr>
          <a:xfrm>
            <a:off x="2997944" y="1462561"/>
            <a:ext cx="3436359" cy="755999"/>
          </a:xfrm>
          <a:prstGeom prst="rect">
            <a:avLst/>
          </a:prstGeom>
        </p:spPr>
      </p:pic>
      <p:pic>
        <p:nvPicPr>
          <p:cNvPr id="11" name="Picture 10"/>
          <p:cNvPicPr>
            <a:picLocks noChangeAspect="1"/>
          </p:cNvPicPr>
          <p:nvPr/>
        </p:nvPicPr>
        <p:blipFill>
          <a:blip r:embed="rId5"/>
          <a:stretch>
            <a:fillRect/>
          </a:stretch>
        </p:blipFill>
        <p:spPr>
          <a:xfrm>
            <a:off x="7810049" y="1042216"/>
            <a:ext cx="180000" cy="144000"/>
          </a:xfrm>
          <a:prstGeom prst="rect">
            <a:avLst/>
          </a:prstGeom>
        </p:spPr>
      </p:pic>
      <p:pic>
        <p:nvPicPr>
          <p:cNvPr id="13" name="Picture 12"/>
          <p:cNvPicPr>
            <a:picLocks noChangeAspect="1"/>
          </p:cNvPicPr>
          <p:nvPr/>
        </p:nvPicPr>
        <p:blipFill>
          <a:blip r:embed="rId6"/>
          <a:stretch>
            <a:fillRect/>
          </a:stretch>
        </p:blipFill>
        <p:spPr>
          <a:xfrm>
            <a:off x="2035360" y="1323714"/>
            <a:ext cx="480000" cy="216000"/>
          </a:xfrm>
          <a:prstGeom prst="rect">
            <a:avLst/>
          </a:prstGeom>
        </p:spPr>
      </p:pic>
      <p:pic>
        <p:nvPicPr>
          <p:cNvPr id="14" name="Picture 13"/>
          <p:cNvPicPr>
            <a:picLocks noChangeAspect="1"/>
          </p:cNvPicPr>
          <p:nvPr/>
        </p:nvPicPr>
        <p:blipFill>
          <a:blip r:embed="rId7"/>
          <a:stretch>
            <a:fillRect/>
          </a:stretch>
        </p:blipFill>
        <p:spPr>
          <a:xfrm>
            <a:off x="1801267" y="2905699"/>
            <a:ext cx="418500" cy="216000"/>
          </a:xfrm>
          <a:prstGeom prst="rect">
            <a:avLst/>
          </a:prstGeom>
        </p:spPr>
      </p:pic>
    </p:spTree>
    <p:extLst>
      <p:ext uri="{BB962C8B-B14F-4D97-AF65-F5344CB8AC3E}">
        <p14:creationId xmlns:p14="http://schemas.microsoft.com/office/powerpoint/2010/main" val="240723672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Beam-induced gas ionization</a:t>
            </a:r>
            <a:endParaRPr lang="en-GB" dirty="0"/>
          </a:p>
        </p:txBody>
      </p:sp>
      <p:sp>
        <p:nvSpPr>
          <p:cNvPr id="3" name="Content Placeholder 2"/>
          <p:cNvSpPr>
            <a:spLocks noGrp="1"/>
          </p:cNvSpPr>
          <p:nvPr>
            <p:ph idx="1"/>
          </p:nvPr>
        </p:nvSpPr>
        <p:spPr/>
        <p:txBody>
          <a:bodyPr>
            <a:normAutofit/>
          </a:bodyPr>
          <a:lstStyle/>
          <a:p>
            <a:pPr marL="0" indent="0">
              <a:buNone/>
            </a:pPr>
            <a:r>
              <a:rPr lang="en-GB" sz="1800" dirty="0" smtClean="0"/>
              <a:t>The rate of gas ionization events is determined by the ionization cross-</a:t>
            </a:r>
            <a:r>
              <a:rPr lang="en-GB" sz="1800" dirty="0" smtClean="0"/>
              <a:t>section     </a:t>
            </a:r>
            <a:r>
              <a:rPr lang="en-GB" sz="1800" dirty="0" smtClean="0"/>
              <a:t>and the gas </a:t>
            </a:r>
            <a:r>
              <a:rPr lang="en-GB" sz="1800" dirty="0" smtClean="0"/>
              <a:t>density </a:t>
            </a:r>
            <a:endParaRPr lang="en-GB" sz="1800" dirty="0" smtClean="0"/>
          </a:p>
          <a:p>
            <a:pPr lvl="1"/>
            <a:endParaRPr lang="en-GB" sz="1800" dirty="0" smtClean="0"/>
          </a:p>
          <a:p>
            <a:pPr marL="0" indent="0">
              <a:buNone/>
            </a:pPr>
            <a:r>
              <a:rPr lang="en-GB" sz="1800" dirty="0" smtClean="0"/>
              <a:t>		</a:t>
            </a:r>
          </a:p>
          <a:p>
            <a:endParaRPr lang="en-GB" sz="1800" dirty="0" smtClean="0"/>
          </a:p>
          <a:p>
            <a:r>
              <a:rPr lang="en-GB" sz="1800" dirty="0" smtClean="0"/>
              <a:t>If the projectile is a beam particle, </a:t>
            </a:r>
            <a:r>
              <a:rPr lang="en-GB" sz="1800" dirty="0"/>
              <a:t>the path length </a:t>
            </a:r>
            <a:endParaRPr lang="en-GB" sz="1800" dirty="0" smtClean="0"/>
          </a:p>
          <a:p>
            <a:pPr marL="0" indent="0">
              <a:buNone/>
            </a:pPr>
            <a:r>
              <a:rPr lang="en-GB" sz="1800" dirty="0"/>
              <a:t> </a:t>
            </a:r>
            <a:r>
              <a:rPr lang="en-GB" sz="1800" dirty="0" smtClean="0"/>
              <a:t>      </a:t>
            </a:r>
            <a:r>
              <a:rPr lang="en-GB" sz="1800" dirty="0" smtClean="0"/>
              <a:t>and </a:t>
            </a:r>
            <a:r>
              <a:rPr lang="en-GB" sz="1800" dirty="0" smtClean="0"/>
              <a:t>with </a:t>
            </a:r>
            <a:r>
              <a:rPr lang="en-GB" sz="1800" dirty="0" smtClean="0"/>
              <a:t>          </a:t>
            </a:r>
            <a:r>
              <a:rPr lang="fi-FI" sz="1800" dirty="0" err="1" smtClean="0"/>
              <a:t>beam</a:t>
            </a:r>
            <a:r>
              <a:rPr lang="fi-FI" sz="1800" dirty="0" smtClean="0"/>
              <a:t> </a:t>
            </a:r>
            <a:r>
              <a:rPr lang="fi-FI" sz="1800" dirty="0" err="1" smtClean="0"/>
              <a:t>particles</a:t>
            </a:r>
            <a:r>
              <a:rPr lang="fi-FI" sz="1800" dirty="0" smtClean="0"/>
              <a:t>, </a:t>
            </a:r>
            <a:r>
              <a:rPr lang="en-GB" sz="1800" dirty="0" smtClean="0"/>
              <a:t> </a:t>
            </a:r>
            <a:r>
              <a:rPr lang="en-GB" sz="1800" dirty="0" smtClean="0"/>
              <a:t>we get </a:t>
            </a:r>
          </a:p>
          <a:p>
            <a:endParaRPr lang="en-GB" sz="1800" dirty="0"/>
          </a:p>
          <a:p>
            <a:endParaRPr lang="en-GB" sz="1800" dirty="0" smtClean="0"/>
          </a:p>
          <a:p>
            <a:endParaRPr lang="en-GB" sz="1800" dirty="0" smtClean="0"/>
          </a:p>
          <a:p>
            <a:r>
              <a:rPr lang="en-GB" sz="1800" dirty="0" smtClean="0"/>
              <a:t>In a 2D code, we deal with line densities instead of numbers</a:t>
            </a:r>
          </a:p>
        </p:txBody>
      </p:sp>
      <p:sp>
        <p:nvSpPr>
          <p:cNvPr id="4" name="Slide Number Placeholder 3"/>
          <p:cNvSpPr>
            <a:spLocks noGrp="1"/>
          </p:cNvSpPr>
          <p:nvPr>
            <p:ph type="sldNum" sz="quarter" idx="12"/>
          </p:nvPr>
        </p:nvSpPr>
        <p:spPr/>
        <p:txBody>
          <a:bodyPr/>
          <a:lstStyle/>
          <a:p>
            <a:fld id="{2AC3B2E6-27D2-1240-A515-2DF3A0B1185F}" type="slidenum">
              <a:rPr lang="en-US" smtClean="0"/>
              <a:t>11</a:t>
            </a:fld>
            <a:endParaRPr lang="en-US"/>
          </a:p>
        </p:txBody>
      </p:sp>
      <p:pic>
        <p:nvPicPr>
          <p:cNvPr id="7" name="Picture 6"/>
          <p:cNvPicPr>
            <a:picLocks noChangeAspect="1"/>
          </p:cNvPicPr>
          <p:nvPr/>
        </p:nvPicPr>
        <p:blipFill>
          <a:blip r:embed="rId2"/>
          <a:stretch>
            <a:fillRect/>
          </a:stretch>
        </p:blipFill>
        <p:spPr>
          <a:xfrm>
            <a:off x="5625212" y="2557131"/>
            <a:ext cx="1517833" cy="287999"/>
          </a:xfrm>
          <a:prstGeom prst="rect">
            <a:avLst/>
          </a:prstGeom>
        </p:spPr>
      </p:pic>
      <p:pic>
        <p:nvPicPr>
          <p:cNvPr id="10" name="Picture 9"/>
          <p:cNvPicPr>
            <a:picLocks noChangeAspect="1"/>
          </p:cNvPicPr>
          <p:nvPr/>
        </p:nvPicPr>
        <p:blipFill>
          <a:blip r:embed="rId3"/>
          <a:stretch>
            <a:fillRect/>
          </a:stretch>
        </p:blipFill>
        <p:spPr>
          <a:xfrm>
            <a:off x="2997944" y="3411643"/>
            <a:ext cx="3003568" cy="324000"/>
          </a:xfrm>
          <a:prstGeom prst="rect">
            <a:avLst/>
          </a:prstGeom>
        </p:spPr>
      </p:pic>
      <p:pic>
        <p:nvPicPr>
          <p:cNvPr id="9" name="Picture 8"/>
          <p:cNvPicPr>
            <a:picLocks noChangeAspect="1"/>
          </p:cNvPicPr>
          <p:nvPr/>
        </p:nvPicPr>
        <p:blipFill>
          <a:blip r:embed="rId4"/>
          <a:stretch>
            <a:fillRect/>
          </a:stretch>
        </p:blipFill>
        <p:spPr>
          <a:xfrm>
            <a:off x="2997944" y="1462561"/>
            <a:ext cx="3436359" cy="755999"/>
          </a:xfrm>
          <a:prstGeom prst="rect">
            <a:avLst/>
          </a:prstGeom>
        </p:spPr>
      </p:pic>
      <p:pic>
        <p:nvPicPr>
          <p:cNvPr id="12" name="Picture 11"/>
          <p:cNvPicPr>
            <a:picLocks noChangeAspect="1"/>
          </p:cNvPicPr>
          <p:nvPr/>
        </p:nvPicPr>
        <p:blipFill>
          <a:blip r:embed="rId5"/>
          <a:stretch>
            <a:fillRect/>
          </a:stretch>
        </p:blipFill>
        <p:spPr>
          <a:xfrm>
            <a:off x="2997944" y="4707094"/>
            <a:ext cx="3075840" cy="648000"/>
          </a:xfrm>
          <a:prstGeom prst="rect">
            <a:avLst/>
          </a:prstGeom>
        </p:spPr>
      </p:pic>
      <p:pic>
        <p:nvPicPr>
          <p:cNvPr id="11" name="Picture 10"/>
          <p:cNvPicPr>
            <a:picLocks noChangeAspect="1"/>
          </p:cNvPicPr>
          <p:nvPr/>
        </p:nvPicPr>
        <p:blipFill>
          <a:blip r:embed="rId6"/>
          <a:stretch>
            <a:fillRect/>
          </a:stretch>
        </p:blipFill>
        <p:spPr>
          <a:xfrm>
            <a:off x="7810049" y="1042216"/>
            <a:ext cx="180000" cy="144000"/>
          </a:xfrm>
          <a:prstGeom prst="rect">
            <a:avLst/>
          </a:prstGeom>
        </p:spPr>
      </p:pic>
      <p:pic>
        <p:nvPicPr>
          <p:cNvPr id="13" name="Picture 12"/>
          <p:cNvPicPr>
            <a:picLocks noChangeAspect="1"/>
          </p:cNvPicPr>
          <p:nvPr/>
        </p:nvPicPr>
        <p:blipFill>
          <a:blip r:embed="rId7"/>
          <a:stretch>
            <a:fillRect/>
          </a:stretch>
        </p:blipFill>
        <p:spPr>
          <a:xfrm>
            <a:off x="2035360" y="1323714"/>
            <a:ext cx="480000" cy="216000"/>
          </a:xfrm>
          <a:prstGeom prst="rect">
            <a:avLst/>
          </a:prstGeom>
        </p:spPr>
      </p:pic>
      <p:pic>
        <p:nvPicPr>
          <p:cNvPr id="14" name="Picture 13"/>
          <p:cNvPicPr>
            <a:picLocks noChangeAspect="1"/>
          </p:cNvPicPr>
          <p:nvPr/>
        </p:nvPicPr>
        <p:blipFill>
          <a:blip r:embed="rId8"/>
          <a:stretch>
            <a:fillRect/>
          </a:stretch>
        </p:blipFill>
        <p:spPr>
          <a:xfrm>
            <a:off x="1801267" y="2905699"/>
            <a:ext cx="418500" cy="216000"/>
          </a:xfrm>
          <a:prstGeom prst="rect">
            <a:avLst/>
          </a:prstGeom>
        </p:spPr>
      </p:pic>
    </p:spTree>
    <p:extLst>
      <p:ext uri="{BB962C8B-B14F-4D97-AF65-F5344CB8AC3E}">
        <p14:creationId xmlns:p14="http://schemas.microsoft.com/office/powerpoint/2010/main" val="18949374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Cross-species gas ionization</a:t>
            </a:r>
            <a:endParaRPr lang="en-GB" dirty="0"/>
          </a:p>
        </p:txBody>
      </p:sp>
      <p:sp>
        <p:nvSpPr>
          <p:cNvPr id="3" name="Content Placeholder 2"/>
          <p:cNvSpPr>
            <a:spLocks noGrp="1"/>
          </p:cNvSpPr>
          <p:nvPr>
            <p:ph idx="1"/>
          </p:nvPr>
        </p:nvSpPr>
        <p:spPr/>
        <p:txBody>
          <a:bodyPr>
            <a:normAutofit/>
          </a:bodyPr>
          <a:lstStyle/>
          <a:p>
            <a:pPr marL="0" indent="0">
              <a:buNone/>
            </a:pPr>
            <a:r>
              <a:rPr lang="en-GB" sz="1800" dirty="0"/>
              <a:t>The rate of gas ionization events is determined by the ionization cross-section     and the gas density </a:t>
            </a:r>
          </a:p>
          <a:p>
            <a:pPr marL="457200" lvl="1" indent="0">
              <a:buNone/>
            </a:pPr>
            <a:endParaRPr lang="en-GB" sz="1800" dirty="0" smtClean="0"/>
          </a:p>
          <a:p>
            <a:pPr marL="0" indent="0">
              <a:buNone/>
            </a:pPr>
            <a:r>
              <a:rPr lang="en-GB" sz="1800" dirty="0" smtClean="0"/>
              <a:t>		</a:t>
            </a:r>
          </a:p>
          <a:p>
            <a:endParaRPr lang="en-GB" sz="1800" dirty="0" smtClean="0"/>
          </a:p>
          <a:p>
            <a:r>
              <a:rPr lang="en-GB" sz="1800" dirty="0" smtClean="0"/>
              <a:t>If the projectile is a cloud particle, </a:t>
            </a:r>
            <a:r>
              <a:rPr lang="en-GB" sz="1800" dirty="0"/>
              <a:t>the path length </a:t>
            </a:r>
            <a:r>
              <a:rPr lang="en-GB" sz="1800" dirty="0" smtClean="0"/>
              <a:t/>
            </a:r>
            <a:br>
              <a:rPr lang="en-GB" sz="1800" dirty="0" smtClean="0"/>
            </a:br>
            <a:endParaRPr lang="en-GB" sz="1800" dirty="0"/>
          </a:p>
          <a:p>
            <a:endParaRPr lang="en-GB" sz="1800" dirty="0" smtClean="0"/>
          </a:p>
          <a:p>
            <a:pPr marL="0" indent="0">
              <a:buNone/>
            </a:pPr>
            <a:endParaRPr lang="en-GB" sz="1800" dirty="0" smtClean="0"/>
          </a:p>
        </p:txBody>
      </p:sp>
      <p:sp>
        <p:nvSpPr>
          <p:cNvPr id="4" name="Slide Number Placeholder 3"/>
          <p:cNvSpPr>
            <a:spLocks noGrp="1"/>
          </p:cNvSpPr>
          <p:nvPr>
            <p:ph type="sldNum" sz="quarter" idx="12"/>
          </p:nvPr>
        </p:nvSpPr>
        <p:spPr/>
        <p:txBody>
          <a:bodyPr/>
          <a:lstStyle/>
          <a:p>
            <a:fld id="{2AC3B2E6-27D2-1240-A515-2DF3A0B1185F}" type="slidenum">
              <a:rPr lang="en-US" smtClean="0"/>
              <a:t>12</a:t>
            </a:fld>
            <a:endParaRPr lang="en-US"/>
          </a:p>
        </p:txBody>
      </p:sp>
      <p:pic>
        <p:nvPicPr>
          <p:cNvPr id="12" name="Picture 11"/>
          <p:cNvPicPr>
            <a:picLocks noChangeAspect="1"/>
          </p:cNvPicPr>
          <p:nvPr/>
        </p:nvPicPr>
        <p:blipFill>
          <a:blip r:embed="rId2"/>
          <a:stretch>
            <a:fillRect/>
          </a:stretch>
        </p:blipFill>
        <p:spPr>
          <a:xfrm>
            <a:off x="5625212" y="2565071"/>
            <a:ext cx="1945946" cy="288000"/>
          </a:xfrm>
          <a:prstGeom prst="rect">
            <a:avLst/>
          </a:prstGeom>
        </p:spPr>
      </p:pic>
      <p:pic>
        <p:nvPicPr>
          <p:cNvPr id="10" name="Picture 9"/>
          <p:cNvPicPr>
            <a:picLocks noChangeAspect="1"/>
          </p:cNvPicPr>
          <p:nvPr/>
        </p:nvPicPr>
        <p:blipFill>
          <a:blip r:embed="rId3"/>
          <a:stretch>
            <a:fillRect/>
          </a:stretch>
        </p:blipFill>
        <p:spPr>
          <a:xfrm>
            <a:off x="7810049" y="1042216"/>
            <a:ext cx="180000" cy="144000"/>
          </a:xfrm>
          <a:prstGeom prst="rect">
            <a:avLst/>
          </a:prstGeom>
        </p:spPr>
      </p:pic>
      <p:pic>
        <p:nvPicPr>
          <p:cNvPr id="11" name="Picture 10"/>
          <p:cNvPicPr>
            <a:picLocks noChangeAspect="1"/>
          </p:cNvPicPr>
          <p:nvPr/>
        </p:nvPicPr>
        <p:blipFill>
          <a:blip r:embed="rId4"/>
          <a:stretch>
            <a:fillRect/>
          </a:stretch>
        </p:blipFill>
        <p:spPr>
          <a:xfrm>
            <a:off x="2035360" y="1323714"/>
            <a:ext cx="480000" cy="216000"/>
          </a:xfrm>
          <a:prstGeom prst="rect">
            <a:avLst/>
          </a:prstGeom>
        </p:spPr>
      </p:pic>
      <p:pic>
        <p:nvPicPr>
          <p:cNvPr id="9" name="Picture 8"/>
          <p:cNvPicPr>
            <a:picLocks noChangeAspect="1"/>
          </p:cNvPicPr>
          <p:nvPr/>
        </p:nvPicPr>
        <p:blipFill>
          <a:blip r:embed="rId5"/>
          <a:stretch>
            <a:fillRect/>
          </a:stretch>
        </p:blipFill>
        <p:spPr>
          <a:xfrm>
            <a:off x="2997944" y="1462561"/>
            <a:ext cx="3436359" cy="755999"/>
          </a:xfrm>
          <a:prstGeom prst="rect">
            <a:avLst/>
          </a:prstGeom>
        </p:spPr>
      </p:pic>
      <p:sp>
        <p:nvSpPr>
          <p:cNvPr id="13" name="Rectangle 12"/>
          <p:cNvSpPr/>
          <p:nvPr/>
        </p:nvSpPr>
        <p:spPr>
          <a:xfrm>
            <a:off x="5033501" y="1392488"/>
            <a:ext cx="1546869" cy="8577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818628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Cross-species gas ionization</a:t>
            </a:r>
            <a:endParaRPr lang="en-GB" dirty="0"/>
          </a:p>
        </p:txBody>
      </p:sp>
      <p:sp>
        <p:nvSpPr>
          <p:cNvPr id="3" name="Content Placeholder 2"/>
          <p:cNvSpPr>
            <a:spLocks noGrp="1"/>
          </p:cNvSpPr>
          <p:nvPr>
            <p:ph idx="1"/>
          </p:nvPr>
        </p:nvSpPr>
        <p:spPr/>
        <p:txBody>
          <a:bodyPr>
            <a:normAutofit/>
          </a:bodyPr>
          <a:lstStyle/>
          <a:p>
            <a:pPr marL="0" indent="0">
              <a:buNone/>
            </a:pPr>
            <a:r>
              <a:rPr lang="en-GB" sz="1800" dirty="0"/>
              <a:t>The rate of gas ionization events is determined by the ionization cross-section     and the gas density </a:t>
            </a:r>
          </a:p>
          <a:p>
            <a:pPr marL="457200" lvl="1" indent="0">
              <a:buNone/>
            </a:pPr>
            <a:endParaRPr lang="en-GB" sz="1800" dirty="0" smtClean="0"/>
          </a:p>
          <a:p>
            <a:pPr marL="0" indent="0">
              <a:buNone/>
            </a:pPr>
            <a:r>
              <a:rPr lang="en-GB" sz="1800" dirty="0" smtClean="0"/>
              <a:t>		</a:t>
            </a:r>
          </a:p>
          <a:p>
            <a:endParaRPr lang="en-GB" sz="1800" dirty="0" smtClean="0"/>
          </a:p>
          <a:p>
            <a:r>
              <a:rPr lang="en-GB" sz="1800" dirty="0" smtClean="0"/>
              <a:t>If the projectile is a cloud particle, </a:t>
            </a:r>
            <a:r>
              <a:rPr lang="en-GB" sz="1800" dirty="0"/>
              <a:t>the path length </a:t>
            </a:r>
            <a:r>
              <a:rPr lang="en-GB" sz="1800" dirty="0" smtClean="0"/>
              <a:t/>
            </a:r>
            <a:br>
              <a:rPr lang="en-GB" sz="1800" dirty="0" smtClean="0"/>
            </a:br>
            <a:endParaRPr lang="en-GB" sz="1800" dirty="0"/>
          </a:p>
          <a:p>
            <a:endParaRPr lang="en-GB" sz="1800" dirty="0" smtClean="0"/>
          </a:p>
          <a:p>
            <a:pPr marL="0" indent="0">
              <a:buNone/>
            </a:pPr>
            <a:endParaRPr lang="en-GB" sz="1800" dirty="0" smtClean="0"/>
          </a:p>
        </p:txBody>
      </p:sp>
      <p:sp>
        <p:nvSpPr>
          <p:cNvPr id="4" name="Slide Number Placeholder 3"/>
          <p:cNvSpPr>
            <a:spLocks noGrp="1"/>
          </p:cNvSpPr>
          <p:nvPr>
            <p:ph type="sldNum" sz="quarter" idx="12"/>
          </p:nvPr>
        </p:nvSpPr>
        <p:spPr/>
        <p:txBody>
          <a:bodyPr/>
          <a:lstStyle/>
          <a:p>
            <a:fld id="{2AC3B2E6-27D2-1240-A515-2DF3A0B1185F}" type="slidenum">
              <a:rPr lang="en-US" smtClean="0"/>
              <a:t>13</a:t>
            </a:fld>
            <a:endParaRPr lang="en-US"/>
          </a:p>
        </p:txBody>
      </p:sp>
      <p:pic>
        <p:nvPicPr>
          <p:cNvPr id="12" name="Picture 11"/>
          <p:cNvPicPr>
            <a:picLocks noChangeAspect="1"/>
          </p:cNvPicPr>
          <p:nvPr/>
        </p:nvPicPr>
        <p:blipFill>
          <a:blip r:embed="rId2"/>
          <a:stretch>
            <a:fillRect/>
          </a:stretch>
        </p:blipFill>
        <p:spPr>
          <a:xfrm>
            <a:off x="5625212" y="2565071"/>
            <a:ext cx="1945946" cy="288000"/>
          </a:xfrm>
          <a:prstGeom prst="rect">
            <a:avLst/>
          </a:prstGeom>
        </p:spPr>
      </p:pic>
      <p:pic>
        <p:nvPicPr>
          <p:cNvPr id="9" name="Picture 8"/>
          <p:cNvPicPr>
            <a:picLocks noChangeAspect="1"/>
          </p:cNvPicPr>
          <p:nvPr/>
        </p:nvPicPr>
        <p:blipFill>
          <a:blip r:embed="rId3"/>
          <a:stretch>
            <a:fillRect/>
          </a:stretch>
        </p:blipFill>
        <p:spPr>
          <a:xfrm>
            <a:off x="2999988" y="1496492"/>
            <a:ext cx="2820706" cy="720000"/>
          </a:xfrm>
          <a:prstGeom prst="rect">
            <a:avLst/>
          </a:prstGeom>
        </p:spPr>
      </p:pic>
      <p:pic>
        <p:nvPicPr>
          <p:cNvPr id="10" name="Picture 9"/>
          <p:cNvPicPr>
            <a:picLocks noChangeAspect="1"/>
          </p:cNvPicPr>
          <p:nvPr/>
        </p:nvPicPr>
        <p:blipFill>
          <a:blip r:embed="rId4"/>
          <a:stretch>
            <a:fillRect/>
          </a:stretch>
        </p:blipFill>
        <p:spPr>
          <a:xfrm>
            <a:off x="7810049" y="1042216"/>
            <a:ext cx="180000" cy="144000"/>
          </a:xfrm>
          <a:prstGeom prst="rect">
            <a:avLst/>
          </a:prstGeom>
        </p:spPr>
      </p:pic>
      <p:pic>
        <p:nvPicPr>
          <p:cNvPr id="11" name="Picture 10"/>
          <p:cNvPicPr>
            <a:picLocks noChangeAspect="1"/>
          </p:cNvPicPr>
          <p:nvPr/>
        </p:nvPicPr>
        <p:blipFill>
          <a:blip r:embed="rId5"/>
          <a:stretch>
            <a:fillRect/>
          </a:stretch>
        </p:blipFill>
        <p:spPr>
          <a:xfrm>
            <a:off x="2035360" y="1323714"/>
            <a:ext cx="480000" cy="216000"/>
          </a:xfrm>
          <a:prstGeom prst="rect">
            <a:avLst/>
          </a:prstGeom>
        </p:spPr>
      </p:pic>
    </p:spTree>
    <p:extLst>
      <p:ext uri="{BB962C8B-B14F-4D97-AF65-F5344CB8AC3E}">
        <p14:creationId xmlns:p14="http://schemas.microsoft.com/office/powerpoint/2010/main" val="66120192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Cross-species gas ionization</a:t>
            </a:r>
            <a:endParaRPr lang="en-GB" dirty="0"/>
          </a:p>
        </p:txBody>
      </p:sp>
      <p:sp>
        <p:nvSpPr>
          <p:cNvPr id="3" name="Content Placeholder 2"/>
          <p:cNvSpPr>
            <a:spLocks noGrp="1"/>
          </p:cNvSpPr>
          <p:nvPr>
            <p:ph idx="1"/>
          </p:nvPr>
        </p:nvSpPr>
        <p:spPr/>
        <p:txBody>
          <a:bodyPr>
            <a:normAutofit/>
          </a:bodyPr>
          <a:lstStyle/>
          <a:p>
            <a:pPr marL="0" indent="0">
              <a:buNone/>
            </a:pPr>
            <a:r>
              <a:rPr lang="en-GB" sz="1800" dirty="0"/>
              <a:t>The rate of gas ionization events is determined by the ionization cross-section     and the gas density </a:t>
            </a:r>
          </a:p>
          <a:p>
            <a:pPr marL="457200" lvl="1" indent="0">
              <a:buNone/>
            </a:pPr>
            <a:endParaRPr lang="en-GB" sz="1800" dirty="0" smtClean="0"/>
          </a:p>
          <a:p>
            <a:pPr marL="0" indent="0">
              <a:buNone/>
            </a:pPr>
            <a:r>
              <a:rPr lang="en-GB" sz="1800" dirty="0" smtClean="0"/>
              <a:t>		</a:t>
            </a:r>
          </a:p>
          <a:p>
            <a:endParaRPr lang="en-GB" sz="1800" dirty="0" smtClean="0"/>
          </a:p>
          <a:p>
            <a:r>
              <a:rPr lang="en-GB" sz="1800" dirty="0" smtClean="0"/>
              <a:t>If the projectile is a cloud particle, </a:t>
            </a:r>
            <a:r>
              <a:rPr lang="en-GB" sz="1800" dirty="0"/>
              <a:t>the path length </a:t>
            </a:r>
            <a:r>
              <a:rPr lang="en-GB" sz="1800" dirty="0"/>
              <a:t/>
            </a:r>
            <a:br>
              <a:rPr lang="en-GB" sz="1800" dirty="0"/>
            </a:br>
            <a:r>
              <a:rPr lang="en-GB" sz="1800" dirty="0" smtClean="0"/>
              <a:t>and with        </a:t>
            </a:r>
            <a:r>
              <a:rPr lang="fi-FI" sz="1800" dirty="0" smtClean="0"/>
              <a:t>        </a:t>
            </a:r>
            <a:r>
              <a:rPr lang="fi-FI" sz="1800" dirty="0" err="1" smtClean="0"/>
              <a:t>projectiles</a:t>
            </a:r>
            <a:r>
              <a:rPr lang="en-GB" sz="1800" dirty="0"/>
              <a:t> </a:t>
            </a:r>
            <a:r>
              <a:rPr lang="en-GB" sz="1800" dirty="0" smtClean="0"/>
              <a:t>we </a:t>
            </a:r>
            <a:r>
              <a:rPr lang="en-GB" sz="1800" dirty="0" smtClean="0"/>
              <a:t>get </a:t>
            </a:r>
          </a:p>
          <a:p>
            <a:endParaRPr lang="en-GB" sz="1800" dirty="0"/>
          </a:p>
          <a:p>
            <a:endParaRPr lang="en-GB" sz="1800" dirty="0" smtClean="0"/>
          </a:p>
          <a:p>
            <a:pPr marL="0" indent="0">
              <a:buNone/>
            </a:pPr>
            <a:endParaRPr lang="en-GB" sz="1800" dirty="0" smtClean="0"/>
          </a:p>
        </p:txBody>
      </p:sp>
      <p:sp>
        <p:nvSpPr>
          <p:cNvPr id="4" name="Slide Number Placeholder 3"/>
          <p:cNvSpPr>
            <a:spLocks noGrp="1"/>
          </p:cNvSpPr>
          <p:nvPr>
            <p:ph type="sldNum" sz="quarter" idx="12"/>
          </p:nvPr>
        </p:nvSpPr>
        <p:spPr/>
        <p:txBody>
          <a:bodyPr/>
          <a:lstStyle/>
          <a:p>
            <a:fld id="{2AC3B2E6-27D2-1240-A515-2DF3A0B1185F}" type="slidenum">
              <a:rPr lang="en-US" smtClean="0"/>
              <a:t>14</a:t>
            </a:fld>
            <a:endParaRPr lang="en-US"/>
          </a:p>
        </p:txBody>
      </p:sp>
      <p:pic>
        <p:nvPicPr>
          <p:cNvPr id="12" name="Picture 11"/>
          <p:cNvPicPr>
            <a:picLocks noChangeAspect="1"/>
          </p:cNvPicPr>
          <p:nvPr/>
        </p:nvPicPr>
        <p:blipFill>
          <a:blip r:embed="rId2"/>
          <a:stretch>
            <a:fillRect/>
          </a:stretch>
        </p:blipFill>
        <p:spPr>
          <a:xfrm>
            <a:off x="5625212" y="2565071"/>
            <a:ext cx="1945946" cy="288000"/>
          </a:xfrm>
          <a:prstGeom prst="rect">
            <a:avLst/>
          </a:prstGeom>
        </p:spPr>
      </p:pic>
      <p:pic>
        <p:nvPicPr>
          <p:cNvPr id="13" name="Picture 12"/>
          <p:cNvPicPr>
            <a:picLocks noChangeAspect="1"/>
          </p:cNvPicPr>
          <p:nvPr/>
        </p:nvPicPr>
        <p:blipFill>
          <a:blip r:embed="rId3"/>
          <a:stretch>
            <a:fillRect/>
          </a:stretch>
        </p:blipFill>
        <p:spPr>
          <a:xfrm>
            <a:off x="2953380" y="3402192"/>
            <a:ext cx="4612737" cy="324000"/>
          </a:xfrm>
          <a:prstGeom prst="rect">
            <a:avLst/>
          </a:prstGeom>
        </p:spPr>
      </p:pic>
      <p:pic>
        <p:nvPicPr>
          <p:cNvPr id="10" name="Picture 9"/>
          <p:cNvPicPr>
            <a:picLocks noChangeAspect="1"/>
          </p:cNvPicPr>
          <p:nvPr/>
        </p:nvPicPr>
        <p:blipFill>
          <a:blip r:embed="rId4"/>
          <a:stretch>
            <a:fillRect/>
          </a:stretch>
        </p:blipFill>
        <p:spPr>
          <a:xfrm>
            <a:off x="7810049" y="1042216"/>
            <a:ext cx="180000" cy="144000"/>
          </a:xfrm>
          <a:prstGeom prst="rect">
            <a:avLst/>
          </a:prstGeom>
        </p:spPr>
      </p:pic>
      <p:pic>
        <p:nvPicPr>
          <p:cNvPr id="11" name="Picture 10"/>
          <p:cNvPicPr>
            <a:picLocks noChangeAspect="1"/>
          </p:cNvPicPr>
          <p:nvPr/>
        </p:nvPicPr>
        <p:blipFill>
          <a:blip r:embed="rId5"/>
          <a:stretch>
            <a:fillRect/>
          </a:stretch>
        </p:blipFill>
        <p:spPr>
          <a:xfrm>
            <a:off x="2035360" y="1323714"/>
            <a:ext cx="480000" cy="216000"/>
          </a:xfrm>
          <a:prstGeom prst="rect">
            <a:avLst/>
          </a:prstGeom>
        </p:spPr>
      </p:pic>
      <p:pic>
        <p:nvPicPr>
          <p:cNvPr id="6" name="Picture 5"/>
          <p:cNvPicPr>
            <a:picLocks noChangeAspect="1"/>
          </p:cNvPicPr>
          <p:nvPr/>
        </p:nvPicPr>
        <p:blipFill>
          <a:blip r:embed="rId6"/>
          <a:stretch>
            <a:fillRect/>
          </a:stretch>
        </p:blipFill>
        <p:spPr>
          <a:xfrm>
            <a:off x="1779958" y="2853071"/>
            <a:ext cx="653838" cy="252000"/>
          </a:xfrm>
          <a:prstGeom prst="rect">
            <a:avLst/>
          </a:prstGeom>
        </p:spPr>
      </p:pic>
      <p:pic>
        <p:nvPicPr>
          <p:cNvPr id="14" name="Picture 13"/>
          <p:cNvPicPr>
            <a:picLocks noChangeAspect="1"/>
          </p:cNvPicPr>
          <p:nvPr/>
        </p:nvPicPr>
        <p:blipFill>
          <a:blip r:embed="rId7"/>
          <a:stretch>
            <a:fillRect/>
          </a:stretch>
        </p:blipFill>
        <p:spPr>
          <a:xfrm>
            <a:off x="2999988" y="1496492"/>
            <a:ext cx="2820706" cy="720000"/>
          </a:xfrm>
          <a:prstGeom prst="rect">
            <a:avLst/>
          </a:prstGeom>
        </p:spPr>
      </p:pic>
    </p:spTree>
    <p:extLst>
      <p:ext uri="{BB962C8B-B14F-4D97-AF65-F5344CB8AC3E}">
        <p14:creationId xmlns:p14="http://schemas.microsoft.com/office/powerpoint/2010/main" val="214781500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Cross-species gas ionization</a:t>
            </a:r>
            <a:endParaRPr lang="en-GB" dirty="0"/>
          </a:p>
        </p:txBody>
      </p:sp>
      <p:sp>
        <p:nvSpPr>
          <p:cNvPr id="3" name="Content Placeholder 2"/>
          <p:cNvSpPr>
            <a:spLocks noGrp="1"/>
          </p:cNvSpPr>
          <p:nvPr>
            <p:ph idx="1"/>
          </p:nvPr>
        </p:nvSpPr>
        <p:spPr/>
        <p:txBody>
          <a:bodyPr>
            <a:normAutofit/>
          </a:bodyPr>
          <a:lstStyle/>
          <a:p>
            <a:pPr marL="0" indent="0">
              <a:buNone/>
            </a:pPr>
            <a:r>
              <a:rPr lang="en-GB" sz="1800" dirty="0"/>
              <a:t>The rate of gas ionization events is determined by the ionization cross-section     and the gas density </a:t>
            </a:r>
          </a:p>
          <a:p>
            <a:pPr marL="457200" lvl="1" indent="0">
              <a:buNone/>
            </a:pPr>
            <a:endParaRPr lang="en-GB" sz="1800" dirty="0" smtClean="0"/>
          </a:p>
          <a:p>
            <a:pPr marL="0" indent="0">
              <a:buNone/>
            </a:pPr>
            <a:r>
              <a:rPr lang="en-GB" sz="1800" dirty="0" smtClean="0"/>
              <a:t>		</a:t>
            </a:r>
          </a:p>
          <a:p>
            <a:endParaRPr lang="en-GB" sz="1800" dirty="0" smtClean="0"/>
          </a:p>
          <a:p>
            <a:r>
              <a:rPr lang="en-GB" sz="1800" dirty="0" smtClean="0"/>
              <a:t>If the projectile is a cloud particle, </a:t>
            </a:r>
            <a:r>
              <a:rPr lang="en-GB" sz="1800" dirty="0"/>
              <a:t>the path length </a:t>
            </a:r>
            <a:r>
              <a:rPr lang="en-GB" sz="1800" dirty="0" smtClean="0"/>
              <a:t/>
            </a:r>
            <a:br>
              <a:rPr lang="en-GB" sz="1800" dirty="0" smtClean="0"/>
            </a:br>
            <a:r>
              <a:rPr lang="en-GB" sz="1800" dirty="0" smtClean="0"/>
              <a:t>and with        </a:t>
            </a:r>
            <a:r>
              <a:rPr lang="fi-FI" sz="1800" dirty="0" smtClean="0"/>
              <a:t>        </a:t>
            </a:r>
            <a:r>
              <a:rPr lang="fi-FI" sz="1800" dirty="0" err="1" smtClean="0"/>
              <a:t>projectiles</a:t>
            </a:r>
            <a:r>
              <a:rPr lang="en-GB" sz="1800" dirty="0" smtClean="0"/>
              <a:t> </a:t>
            </a:r>
            <a:r>
              <a:rPr lang="en-GB" sz="1800" dirty="0" smtClean="0"/>
              <a:t>we get </a:t>
            </a:r>
          </a:p>
          <a:p>
            <a:endParaRPr lang="en-GB" sz="1800" dirty="0"/>
          </a:p>
          <a:p>
            <a:endParaRPr lang="en-GB" sz="1800" dirty="0" smtClean="0"/>
          </a:p>
          <a:p>
            <a:endParaRPr lang="en-GB" sz="1800" dirty="0" smtClean="0"/>
          </a:p>
          <a:p>
            <a:r>
              <a:rPr lang="en-GB" sz="1800" dirty="0" smtClean="0"/>
              <a:t>In a 2D code, we deal with line densities instead of numbers</a:t>
            </a:r>
          </a:p>
        </p:txBody>
      </p:sp>
      <p:sp>
        <p:nvSpPr>
          <p:cNvPr id="4" name="Slide Number Placeholder 3"/>
          <p:cNvSpPr>
            <a:spLocks noGrp="1"/>
          </p:cNvSpPr>
          <p:nvPr>
            <p:ph type="sldNum" sz="quarter" idx="12"/>
          </p:nvPr>
        </p:nvSpPr>
        <p:spPr/>
        <p:txBody>
          <a:bodyPr/>
          <a:lstStyle/>
          <a:p>
            <a:fld id="{2AC3B2E6-27D2-1240-A515-2DF3A0B1185F}" type="slidenum">
              <a:rPr lang="en-US" smtClean="0"/>
              <a:t>15</a:t>
            </a:fld>
            <a:endParaRPr lang="en-US"/>
          </a:p>
        </p:txBody>
      </p:sp>
      <p:pic>
        <p:nvPicPr>
          <p:cNvPr id="12" name="Picture 11"/>
          <p:cNvPicPr>
            <a:picLocks noChangeAspect="1"/>
          </p:cNvPicPr>
          <p:nvPr/>
        </p:nvPicPr>
        <p:blipFill>
          <a:blip r:embed="rId2"/>
          <a:stretch>
            <a:fillRect/>
          </a:stretch>
        </p:blipFill>
        <p:spPr>
          <a:xfrm>
            <a:off x="5625212" y="2565071"/>
            <a:ext cx="1945946" cy="288000"/>
          </a:xfrm>
          <a:prstGeom prst="rect">
            <a:avLst/>
          </a:prstGeom>
        </p:spPr>
      </p:pic>
      <p:pic>
        <p:nvPicPr>
          <p:cNvPr id="13" name="Picture 12"/>
          <p:cNvPicPr>
            <a:picLocks noChangeAspect="1"/>
          </p:cNvPicPr>
          <p:nvPr/>
        </p:nvPicPr>
        <p:blipFill>
          <a:blip r:embed="rId3"/>
          <a:stretch>
            <a:fillRect/>
          </a:stretch>
        </p:blipFill>
        <p:spPr>
          <a:xfrm>
            <a:off x="2953380" y="3402192"/>
            <a:ext cx="4612737" cy="324000"/>
          </a:xfrm>
          <a:prstGeom prst="rect">
            <a:avLst/>
          </a:prstGeom>
        </p:spPr>
      </p:pic>
      <p:pic>
        <p:nvPicPr>
          <p:cNvPr id="15" name="Picture 14"/>
          <p:cNvPicPr>
            <a:picLocks noChangeAspect="1"/>
          </p:cNvPicPr>
          <p:nvPr/>
        </p:nvPicPr>
        <p:blipFill>
          <a:blip r:embed="rId4"/>
          <a:stretch>
            <a:fillRect/>
          </a:stretch>
        </p:blipFill>
        <p:spPr>
          <a:xfrm>
            <a:off x="2953380" y="4692166"/>
            <a:ext cx="5061600" cy="684000"/>
          </a:xfrm>
          <a:prstGeom prst="rect">
            <a:avLst/>
          </a:prstGeom>
        </p:spPr>
      </p:pic>
      <p:pic>
        <p:nvPicPr>
          <p:cNvPr id="10" name="Picture 9"/>
          <p:cNvPicPr>
            <a:picLocks noChangeAspect="1"/>
          </p:cNvPicPr>
          <p:nvPr/>
        </p:nvPicPr>
        <p:blipFill>
          <a:blip r:embed="rId5"/>
          <a:stretch>
            <a:fillRect/>
          </a:stretch>
        </p:blipFill>
        <p:spPr>
          <a:xfrm>
            <a:off x="7810049" y="1042216"/>
            <a:ext cx="180000" cy="144000"/>
          </a:xfrm>
          <a:prstGeom prst="rect">
            <a:avLst/>
          </a:prstGeom>
        </p:spPr>
      </p:pic>
      <p:pic>
        <p:nvPicPr>
          <p:cNvPr id="11" name="Picture 10"/>
          <p:cNvPicPr>
            <a:picLocks noChangeAspect="1"/>
          </p:cNvPicPr>
          <p:nvPr/>
        </p:nvPicPr>
        <p:blipFill>
          <a:blip r:embed="rId6"/>
          <a:stretch>
            <a:fillRect/>
          </a:stretch>
        </p:blipFill>
        <p:spPr>
          <a:xfrm>
            <a:off x="2035360" y="1323714"/>
            <a:ext cx="480000" cy="216000"/>
          </a:xfrm>
          <a:prstGeom prst="rect">
            <a:avLst/>
          </a:prstGeom>
        </p:spPr>
      </p:pic>
      <p:pic>
        <p:nvPicPr>
          <p:cNvPr id="6" name="Picture 5"/>
          <p:cNvPicPr>
            <a:picLocks noChangeAspect="1"/>
          </p:cNvPicPr>
          <p:nvPr/>
        </p:nvPicPr>
        <p:blipFill>
          <a:blip r:embed="rId7"/>
          <a:stretch>
            <a:fillRect/>
          </a:stretch>
        </p:blipFill>
        <p:spPr>
          <a:xfrm>
            <a:off x="1779958" y="2853071"/>
            <a:ext cx="653838" cy="252000"/>
          </a:xfrm>
          <a:prstGeom prst="rect">
            <a:avLst/>
          </a:prstGeom>
        </p:spPr>
      </p:pic>
      <p:pic>
        <p:nvPicPr>
          <p:cNvPr id="14" name="Picture 13"/>
          <p:cNvPicPr>
            <a:picLocks noChangeAspect="1"/>
          </p:cNvPicPr>
          <p:nvPr/>
        </p:nvPicPr>
        <p:blipFill>
          <a:blip r:embed="rId8"/>
          <a:stretch>
            <a:fillRect/>
          </a:stretch>
        </p:blipFill>
        <p:spPr>
          <a:xfrm>
            <a:off x="2999988" y="1496492"/>
            <a:ext cx="2820706" cy="720000"/>
          </a:xfrm>
          <a:prstGeom prst="rect">
            <a:avLst/>
          </a:prstGeom>
        </p:spPr>
      </p:pic>
    </p:spTree>
    <p:extLst>
      <p:ext uri="{BB962C8B-B14F-4D97-AF65-F5344CB8AC3E}">
        <p14:creationId xmlns:p14="http://schemas.microsoft.com/office/powerpoint/2010/main" val="270287661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Electron-induced ionization</a:t>
            </a:r>
            <a:endParaRPr lang="en-GB" dirty="0"/>
          </a:p>
        </p:txBody>
      </p:sp>
      <p:sp>
        <p:nvSpPr>
          <p:cNvPr id="3" name="Content Placeholder 2"/>
          <p:cNvSpPr>
            <a:spLocks noGrp="1"/>
          </p:cNvSpPr>
          <p:nvPr>
            <p:ph idx="1"/>
          </p:nvPr>
        </p:nvSpPr>
        <p:spPr>
          <a:xfrm>
            <a:off x="457200" y="905565"/>
            <a:ext cx="8229600" cy="5711534"/>
          </a:xfrm>
        </p:spPr>
        <p:txBody>
          <a:bodyPr>
            <a:normAutofit/>
          </a:bodyPr>
          <a:lstStyle/>
          <a:p>
            <a:r>
              <a:rPr lang="en-GB" sz="1700" dirty="0" smtClean="0"/>
              <a:t>The beam-gas ionization cross-section at injection and top energy is estimated to be </a:t>
            </a:r>
            <a:br>
              <a:rPr lang="en-GB" sz="1700" dirty="0" smtClean="0"/>
            </a:br>
            <a:r>
              <a:rPr lang="en-GB" sz="1700" dirty="0" smtClean="0"/>
              <a:t>around 2 Mb = 2 × 10</a:t>
            </a:r>
            <a:r>
              <a:rPr lang="en-GB" sz="1700" baseline="30000" dirty="0" smtClean="0"/>
              <a:t>-18</a:t>
            </a:r>
            <a:r>
              <a:rPr lang="en-GB" sz="1700" dirty="0" smtClean="0"/>
              <a:t> cm</a:t>
            </a:r>
            <a:r>
              <a:rPr lang="en-GB" sz="1700" baseline="30000" dirty="0" smtClean="0"/>
              <a:t>2</a:t>
            </a:r>
          </a:p>
          <a:p>
            <a:pPr marL="0" indent="0">
              <a:buNone/>
            </a:pPr>
            <a:endParaRPr lang="en-GB" sz="1700" dirty="0" smtClean="0"/>
          </a:p>
          <a:p>
            <a:r>
              <a:rPr lang="en-GB" sz="1700" dirty="0" smtClean="0"/>
              <a:t>Electrons in the energy range of 50 – 500 </a:t>
            </a:r>
            <a:r>
              <a:rPr lang="en-GB" sz="1700" dirty="0" err="1" smtClean="0"/>
              <a:t>eV</a:t>
            </a:r>
            <a:r>
              <a:rPr lang="en-GB" sz="1700" dirty="0" smtClean="0"/>
              <a:t> have a 50 </a:t>
            </a:r>
            <a:r>
              <a:rPr lang="mr-IN" sz="1700" dirty="0" smtClean="0"/>
              <a:t>–</a:t>
            </a:r>
            <a:r>
              <a:rPr lang="en-GB" sz="1700" dirty="0" smtClean="0"/>
              <a:t> 100 times larger ionization cross section than the beam particles</a:t>
            </a:r>
          </a:p>
          <a:p>
            <a:endParaRPr lang="en-GB" sz="1700" dirty="0"/>
          </a:p>
          <a:p>
            <a:r>
              <a:rPr lang="en-GB" sz="1700" dirty="0" smtClean="0"/>
              <a:t>The amount of ionization depends on the electron energy </a:t>
            </a:r>
            <a:r>
              <a:rPr lang="en-GB" sz="1700" dirty="0" smtClean="0"/>
              <a:t>distribution during the simulations</a:t>
            </a:r>
            <a:endParaRPr lang="en-GB" sz="1700" dirty="0" smtClean="0"/>
          </a:p>
          <a:p>
            <a:pPr marL="0" indent="0">
              <a:buNone/>
            </a:pPr>
            <a:endParaRPr lang="en-GB" sz="1700" dirty="0"/>
          </a:p>
          <a:p>
            <a:pPr marL="0" indent="0">
              <a:buNone/>
            </a:pPr>
            <a:endParaRPr lang="en-GB" sz="1800" dirty="0" smtClean="0"/>
          </a:p>
          <a:p>
            <a:endParaRPr lang="en-GB" sz="1700" dirty="0" smtClean="0"/>
          </a:p>
        </p:txBody>
      </p:sp>
      <p:sp>
        <p:nvSpPr>
          <p:cNvPr id="4" name="Slide Number Placeholder 3"/>
          <p:cNvSpPr>
            <a:spLocks noGrp="1"/>
          </p:cNvSpPr>
          <p:nvPr>
            <p:ph type="sldNum" sz="quarter" idx="12"/>
          </p:nvPr>
        </p:nvSpPr>
        <p:spPr>
          <a:prstGeom prst="rect">
            <a:avLst/>
          </a:prstGeom>
        </p:spPr>
        <p:txBody>
          <a:bodyPr/>
          <a:lstStyle/>
          <a:p>
            <a:fld id="{2AC3B2E6-27D2-1240-A515-2DF3A0B1185F}" type="slidenum">
              <a:rPr lang="en-US" smtClean="0"/>
              <a:pPr/>
              <a:t>16</a:t>
            </a:fld>
            <a:endParaRPr lang="en-US"/>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2430103" y="3108538"/>
            <a:ext cx="4270892" cy="3508561"/>
          </a:xfrm>
          <a:prstGeom prst="rect">
            <a:avLst/>
          </a:prstGeom>
        </p:spPr>
      </p:pic>
      <p:sp>
        <p:nvSpPr>
          <p:cNvPr id="6" name="TextBox 5"/>
          <p:cNvSpPr txBox="1"/>
          <p:nvPr/>
        </p:nvSpPr>
        <p:spPr>
          <a:xfrm>
            <a:off x="4472507" y="3108538"/>
            <a:ext cx="1938144" cy="276999"/>
          </a:xfrm>
          <a:prstGeom prst="rect">
            <a:avLst/>
          </a:prstGeom>
          <a:noFill/>
        </p:spPr>
        <p:txBody>
          <a:bodyPr wrap="square" rtlCol="0">
            <a:spAutoFit/>
          </a:bodyPr>
          <a:lstStyle/>
          <a:p>
            <a:r>
              <a:rPr lang="en-GB" sz="1200" dirty="0">
                <a:solidFill>
                  <a:schemeClr val="tx2">
                    <a:lumMod val="60000"/>
                    <a:lumOff val="40000"/>
                  </a:schemeClr>
                </a:solidFill>
              </a:rPr>
              <a:t>BUG </a:t>
            </a:r>
            <a:r>
              <a:rPr lang="en-GB" sz="1200" i="1" dirty="0">
                <a:solidFill>
                  <a:schemeClr val="tx2">
                    <a:lumMod val="60000"/>
                    <a:lumOff val="40000"/>
                  </a:schemeClr>
                </a:solidFill>
              </a:rPr>
              <a:t>et al</a:t>
            </a:r>
            <a:r>
              <a:rPr lang="en-GB" sz="1200" dirty="0" smtClean="0">
                <a:solidFill>
                  <a:schemeClr val="tx2">
                    <a:lumMod val="60000"/>
                    <a:lumOff val="40000"/>
                  </a:schemeClr>
                </a:solidFill>
              </a:rPr>
              <a:t>.,  Phys. Rev E</a:t>
            </a:r>
            <a:r>
              <a:rPr lang="en-GB" sz="1200" dirty="0">
                <a:solidFill>
                  <a:schemeClr val="tx2">
                    <a:lumMod val="60000"/>
                    <a:lumOff val="40000"/>
                  </a:schemeClr>
                </a:solidFill>
              </a:rPr>
              <a:t>.</a:t>
            </a:r>
            <a:r>
              <a:rPr lang="en-GB" sz="1200" dirty="0" smtClean="0">
                <a:solidFill>
                  <a:schemeClr val="tx2">
                    <a:lumMod val="60000"/>
                    <a:lumOff val="40000"/>
                  </a:schemeClr>
                </a:solidFill>
              </a:rPr>
              <a:t>88</a:t>
            </a:r>
            <a:endParaRPr lang="en-GB" sz="1200" dirty="0">
              <a:solidFill>
                <a:schemeClr val="tx2">
                  <a:lumMod val="60000"/>
                  <a:lumOff val="40000"/>
                </a:schemeClr>
              </a:solidFill>
            </a:endParaRPr>
          </a:p>
        </p:txBody>
      </p:sp>
    </p:spTree>
    <p:extLst>
      <p:ext uri="{BB962C8B-B14F-4D97-AF65-F5344CB8AC3E}">
        <p14:creationId xmlns:p14="http://schemas.microsoft.com/office/powerpoint/2010/main" val="88209870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Electron energies</a:t>
            </a:r>
            <a:endParaRPr lang="en-GB" dirty="0"/>
          </a:p>
        </p:txBody>
      </p:sp>
      <p:sp>
        <p:nvSpPr>
          <p:cNvPr id="3" name="Content Placeholder 2"/>
          <p:cNvSpPr>
            <a:spLocks noGrp="1"/>
          </p:cNvSpPr>
          <p:nvPr>
            <p:ph idx="1"/>
          </p:nvPr>
        </p:nvSpPr>
        <p:spPr/>
        <p:txBody>
          <a:bodyPr/>
          <a:lstStyle/>
          <a:p>
            <a:pPr marL="0" indent="0">
              <a:buNone/>
            </a:pPr>
            <a:r>
              <a:rPr lang="en-GB" dirty="0" smtClean="0"/>
              <a:t>Electron energies during the multi-species build-up were previously analysed</a:t>
            </a:r>
          </a:p>
          <a:p>
            <a:r>
              <a:rPr lang="en-GB" dirty="0" smtClean="0"/>
              <a:t>See </a:t>
            </a:r>
            <a:r>
              <a:rPr lang="en-GB" dirty="0">
                <a:hlinkClick r:id="rId2"/>
              </a:rPr>
              <a:t>e-cloud meeting #67</a:t>
            </a:r>
            <a:endParaRPr lang="en-GB" dirty="0"/>
          </a:p>
          <a:p>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17</a:t>
            </a:fld>
            <a:endParaRPr lang="en-US"/>
          </a:p>
        </p:txBody>
      </p:sp>
      <p:pic>
        <p:nvPicPr>
          <p:cNvPr id="9" name="Picture 8"/>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6022"/>
          <a:stretch/>
        </p:blipFill>
        <p:spPr>
          <a:xfrm>
            <a:off x="3158753" y="2113651"/>
            <a:ext cx="5910151" cy="4320000"/>
          </a:xfrm>
          <a:prstGeom prst="rect">
            <a:avLst/>
          </a:prstGeom>
        </p:spPr>
      </p:pic>
      <p:pic>
        <p:nvPicPr>
          <p:cNvPr id="10" name="Picture 9" descr="Cross_section_vs_energy.pn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1300" y="1800256"/>
            <a:ext cx="3317142" cy="4643999"/>
          </a:xfrm>
          <a:prstGeom prst="rect">
            <a:avLst/>
          </a:prstGeom>
        </p:spPr>
      </p:pic>
      <p:sp>
        <p:nvSpPr>
          <p:cNvPr id="11" name="TextBox 10"/>
          <p:cNvSpPr txBox="1"/>
          <p:nvPr/>
        </p:nvSpPr>
        <p:spPr>
          <a:xfrm>
            <a:off x="6086827" y="5555047"/>
            <a:ext cx="1541413" cy="307777"/>
          </a:xfrm>
          <a:prstGeom prst="rect">
            <a:avLst/>
          </a:prstGeom>
          <a:noFill/>
        </p:spPr>
        <p:txBody>
          <a:bodyPr wrap="square" rtlCol="0">
            <a:spAutoFit/>
          </a:bodyPr>
          <a:lstStyle/>
          <a:p>
            <a:r>
              <a:rPr lang="en-GB" sz="1400" dirty="0" smtClean="0"/>
              <a:t>6.5 </a:t>
            </a:r>
            <a:r>
              <a:rPr lang="en-GB" sz="1400" dirty="0" err="1" smtClean="0"/>
              <a:t>T</a:t>
            </a:r>
            <a:r>
              <a:rPr lang="en-GB" sz="1400" dirty="0" err="1" smtClean="0"/>
              <a:t>eV</a:t>
            </a:r>
            <a:r>
              <a:rPr lang="en-GB" sz="1400" dirty="0"/>
              <a:t>, SEY=</a:t>
            </a:r>
            <a:r>
              <a:rPr lang="en-GB" sz="1400" dirty="0" smtClean="0"/>
              <a:t>1.75</a:t>
            </a:r>
            <a:endParaRPr lang="en-GB" sz="1400" dirty="0"/>
          </a:p>
        </p:txBody>
      </p:sp>
    </p:spTree>
    <p:extLst>
      <p:ext uri="{BB962C8B-B14F-4D97-AF65-F5344CB8AC3E}">
        <p14:creationId xmlns:p14="http://schemas.microsoft.com/office/powerpoint/2010/main" val="394607886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Electron </a:t>
            </a:r>
            <a:r>
              <a:rPr lang="en-GB" dirty="0" smtClean="0"/>
              <a:t>energies</a:t>
            </a:r>
            <a:endParaRPr lang="en-GB" dirty="0"/>
          </a:p>
        </p:txBody>
      </p:sp>
      <p:sp>
        <p:nvSpPr>
          <p:cNvPr id="3" name="Content Placeholder 2"/>
          <p:cNvSpPr>
            <a:spLocks noGrp="1"/>
          </p:cNvSpPr>
          <p:nvPr>
            <p:ph idx="1"/>
          </p:nvPr>
        </p:nvSpPr>
        <p:spPr/>
        <p:txBody>
          <a:bodyPr/>
          <a:lstStyle/>
          <a:p>
            <a:pPr marL="0" indent="0">
              <a:buNone/>
            </a:pPr>
            <a:r>
              <a:rPr lang="en-GB" dirty="0"/>
              <a:t>Electron energies during the multi-species build-up were previously analysed</a:t>
            </a:r>
          </a:p>
          <a:p>
            <a:r>
              <a:rPr lang="en-GB" dirty="0"/>
              <a:t>See </a:t>
            </a:r>
            <a:r>
              <a:rPr lang="en-GB" dirty="0">
                <a:hlinkClick r:id="rId2"/>
              </a:rPr>
              <a:t>e-cloud meeting #67</a:t>
            </a:r>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18</a:t>
            </a:fld>
            <a:endParaRPr lang="en-US"/>
          </a:p>
        </p:txBody>
      </p:sp>
      <p:pic>
        <p:nvPicPr>
          <p:cNvPr id="7" name="Picture 6"/>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6022"/>
          <a:stretch/>
        </p:blipFill>
        <p:spPr>
          <a:xfrm>
            <a:off x="3158753" y="2113651"/>
            <a:ext cx="5910151" cy="4320000"/>
          </a:xfrm>
          <a:prstGeom prst="rect">
            <a:avLst/>
          </a:prstGeom>
        </p:spPr>
      </p:pic>
      <p:pic>
        <p:nvPicPr>
          <p:cNvPr id="5" name="Picture 4" descr="Cross_section_vs_energy.pn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1300" y="1800256"/>
            <a:ext cx="3317142" cy="4643999"/>
          </a:xfrm>
          <a:prstGeom prst="rect">
            <a:avLst/>
          </a:prstGeom>
        </p:spPr>
      </p:pic>
      <p:sp>
        <p:nvSpPr>
          <p:cNvPr id="6" name="Rectangle 5"/>
          <p:cNvSpPr/>
          <p:nvPr/>
        </p:nvSpPr>
        <p:spPr>
          <a:xfrm>
            <a:off x="943822" y="2912720"/>
            <a:ext cx="2330423" cy="1782585"/>
          </a:xfrm>
          <a:prstGeom prst="rect">
            <a:avLst/>
          </a:prstGeom>
          <a:solidFill>
            <a:srgbClr val="F79646">
              <a:alpha val="2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3927687" y="2912720"/>
            <a:ext cx="3716103" cy="1782585"/>
          </a:xfrm>
          <a:prstGeom prst="rect">
            <a:avLst/>
          </a:prstGeom>
          <a:solidFill>
            <a:schemeClr val="accent6">
              <a:alpha val="2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2307120" y="1730350"/>
            <a:ext cx="3740333" cy="830997"/>
          </a:xfrm>
          <a:prstGeom prst="rect">
            <a:avLst/>
          </a:prstGeom>
          <a:solidFill>
            <a:schemeClr val="bg1"/>
          </a:solidFill>
          <a:ln w="28575" cmpd="sng">
            <a:solidFill>
              <a:schemeClr val="accent6"/>
            </a:solidFill>
          </a:ln>
        </p:spPr>
        <p:txBody>
          <a:bodyPr wrap="square" rtlCol="0">
            <a:spAutoFit/>
          </a:bodyPr>
          <a:lstStyle/>
          <a:p>
            <a:pPr algn="ctr"/>
            <a:r>
              <a:rPr lang="en-GB" sz="1600" dirty="0"/>
              <a:t>Energies </a:t>
            </a:r>
            <a:r>
              <a:rPr lang="en-GB" sz="1600" dirty="0" smtClean="0"/>
              <a:t>are favourable </a:t>
            </a:r>
            <a:r>
              <a:rPr lang="en-GB" sz="1600" dirty="0"/>
              <a:t>for electron impact-ionization in particular for </a:t>
            </a:r>
            <a:r>
              <a:rPr lang="en-GB" sz="1600" dirty="0" smtClean="0"/>
              <a:t>neutral gas </a:t>
            </a:r>
            <a:r>
              <a:rPr lang="en-GB" sz="1600" dirty="0"/>
              <a:t>densities </a:t>
            </a:r>
            <a:r>
              <a:rPr lang="en-GB" sz="1600" dirty="0" smtClean="0"/>
              <a:t>of 10</a:t>
            </a:r>
            <a:r>
              <a:rPr lang="en-GB" sz="1600" baseline="30000" dirty="0" smtClean="0"/>
              <a:t>20</a:t>
            </a:r>
            <a:r>
              <a:rPr lang="en-GB" sz="1600" dirty="0" smtClean="0"/>
              <a:t> </a:t>
            </a:r>
            <a:r>
              <a:rPr lang="mr-IN" sz="1600" dirty="0"/>
              <a:t>–</a:t>
            </a:r>
            <a:r>
              <a:rPr lang="en-GB" sz="1600" dirty="0"/>
              <a:t> 10</a:t>
            </a:r>
            <a:r>
              <a:rPr lang="en-GB" sz="1600" baseline="30000" dirty="0"/>
              <a:t>22</a:t>
            </a:r>
            <a:r>
              <a:rPr lang="en-GB" sz="1600" dirty="0"/>
              <a:t> N</a:t>
            </a:r>
            <a:r>
              <a:rPr lang="en-GB" sz="1600" baseline="-25000" dirty="0"/>
              <a:t>2</a:t>
            </a:r>
            <a:r>
              <a:rPr lang="en-GB" sz="1600" dirty="0"/>
              <a:t>/m</a:t>
            </a:r>
            <a:r>
              <a:rPr lang="en-GB" sz="1600" baseline="30000" dirty="0"/>
              <a:t>-3</a:t>
            </a:r>
          </a:p>
        </p:txBody>
      </p:sp>
    </p:spTree>
    <p:extLst>
      <p:ext uri="{BB962C8B-B14F-4D97-AF65-F5344CB8AC3E}">
        <p14:creationId xmlns:p14="http://schemas.microsoft.com/office/powerpoint/2010/main" val="429214439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Electron energy </a:t>
            </a:r>
            <a:r>
              <a:rPr lang="en-GB" dirty="0" smtClean="0"/>
              <a:t>spectrum</a:t>
            </a:r>
            <a:endParaRPr lang="en-GB" dirty="0"/>
          </a:p>
        </p:txBody>
      </p:sp>
      <p:sp>
        <p:nvSpPr>
          <p:cNvPr id="3" name="Content Placeholder 2"/>
          <p:cNvSpPr>
            <a:spLocks noGrp="1"/>
          </p:cNvSpPr>
          <p:nvPr>
            <p:ph idx="1"/>
          </p:nvPr>
        </p:nvSpPr>
        <p:spPr/>
        <p:txBody>
          <a:bodyPr/>
          <a:lstStyle/>
          <a:p>
            <a:pPr marL="0" indent="0">
              <a:buNone/>
            </a:pPr>
            <a:r>
              <a:rPr lang="en-GB" dirty="0"/>
              <a:t>Electron energies during the multi-species build-up were previously analysed</a:t>
            </a:r>
          </a:p>
          <a:p>
            <a:r>
              <a:rPr lang="en-GB" dirty="0"/>
              <a:t>See </a:t>
            </a:r>
            <a:r>
              <a:rPr lang="en-GB" dirty="0">
                <a:hlinkClick r:id="rId2"/>
              </a:rPr>
              <a:t>e-cloud meeting #67</a:t>
            </a: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19</a:t>
            </a:fld>
            <a:endParaRPr lang="en-US"/>
          </a:p>
        </p:txBody>
      </p:sp>
      <p:pic>
        <p:nvPicPr>
          <p:cNvPr id="5" name="Picture 4" descr="Energy_hist_average_electrons_LHC_ArcDriftReal_6500GeV_sey1.75.png"/>
          <p:cNvPicPr>
            <a:picLocks noChangeAspect="1"/>
          </p:cNvPicPr>
          <p:nvPr/>
        </p:nvPicPr>
        <p:blipFill rotWithShape="1">
          <a:blip r:embed="rId3">
            <a:extLst>
              <a:ext uri="{28A0092B-C50C-407E-A947-70E740481C1C}">
                <a14:useLocalDpi xmlns:a14="http://schemas.microsoft.com/office/drawing/2010/main" val="0"/>
              </a:ext>
            </a:extLst>
          </a:blip>
          <a:srcRect t="5383"/>
          <a:stretch/>
        </p:blipFill>
        <p:spPr>
          <a:xfrm>
            <a:off x="1235766" y="2178000"/>
            <a:ext cx="6359464" cy="4680000"/>
          </a:xfrm>
          <a:prstGeom prst="rect">
            <a:avLst/>
          </a:prstGeom>
        </p:spPr>
      </p:pic>
      <p:sp>
        <p:nvSpPr>
          <p:cNvPr id="6" name="Rectangle 5"/>
          <p:cNvSpPr/>
          <p:nvPr/>
        </p:nvSpPr>
        <p:spPr>
          <a:xfrm>
            <a:off x="2493554" y="2376780"/>
            <a:ext cx="2679987" cy="3865178"/>
          </a:xfrm>
          <a:prstGeom prst="rect">
            <a:avLst/>
          </a:prstGeom>
          <a:solidFill>
            <a:schemeClr val="accent2">
              <a:alpha val="2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4637544" y="1364673"/>
            <a:ext cx="3740333" cy="830997"/>
          </a:xfrm>
          <a:prstGeom prst="rect">
            <a:avLst/>
          </a:prstGeom>
          <a:solidFill>
            <a:schemeClr val="bg1"/>
          </a:solidFill>
          <a:ln w="28575" cmpd="sng">
            <a:solidFill>
              <a:schemeClr val="accent6"/>
            </a:solidFill>
          </a:ln>
        </p:spPr>
        <p:txBody>
          <a:bodyPr wrap="square" rtlCol="0">
            <a:spAutoFit/>
          </a:bodyPr>
          <a:lstStyle/>
          <a:p>
            <a:pPr algn="ctr"/>
            <a:r>
              <a:rPr lang="en-GB" sz="1600" dirty="0"/>
              <a:t>Energies </a:t>
            </a:r>
            <a:r>
              <a:rPr lang="en-GB" sz="1600" dirty="0" smtClean="0"/>
              <a:t>are favourable </a:t>
            </a:r>
            <a:r>
              <a:rPr lang="en-GB" sz="1600" dirty="0"/>
              <a:t>for electron impact-ionization in particular for </a:t>
            </a:r>
            <a:r>
              <a:rPr lang="en-GB" sz="1600" dirty="0" smtClean="0"/>
              <a:t>neutral gas </a:t>
            </a:r>
            <a:r>
              <a:rPr lang="en-GB" sz="1600" dirty="0"/>
              <a:t>densities </a:t>
            </a:r>
            <a:r>
              <a:rPr lang="en-GB" sz="1600" dirty="0" smtClean="0"/>
              <a:t>of 10</a:t>
            </a:r>
            <a:r>
              <a:rPr lang="en-GB" sz="1600" baseline="30000" dirty="0" smtClean="0"/>
              <a:t>20</a:t>
            </a:r>
            <a:r>
              <a:rPr lang="en-GB" sz="1600" dirty="0" smtClean="0"/>
              <a:t> </a:t>
            </a:r>
            <a:r>
              <a:rPr lang="mr-IN" sz="1600" dirty="0"/>
              <a:t>–</a:t>
            </a:r>
            <a:r>
              <a:rPr lang="en-GB" sz="1600" dirty="0"/>
              <a:t> 10</a:t>
            </a:r>
            <a:r>
              <a:rPr lang="en-GB" sz="1600" baseline="30000" dirty="0"/>
              <a:t>22</a:t>
            </a:r>
            <a:r>
              <a:rPr lang="en-GB" sz="1600" dirty="0"/>
              <a:t> N</a:t>
            </a:r>
            <a:r>
              <a:rPr lang="en-GB" sz="1600" baseline="-25000" dirty="0"/>
              <a:t>2</a:t>
            </a:r>
            <a:r>
              <a:rPr lang="en-GB" sz="1600" dirty="0"/>
              <a:t>/m</a:t>
            </a:r>
            <a:r>
              <a:rPr lang="en-GB" sz="1600" baseline="30000" dirty="0"/>
              <a:t>-3</a:t>
            </a:r>
          </a:p>
        </p:txBody>
      </p:sp>
      <p:sp>
        <p:nvSpPr>
          <p:cNvPr id="8" name="TextBox 7"/>
          <p:cNvSpPr txBox="1"/>
          <p:nvPr/>
        </p:nvSpPr>
        <p:spPr>
          <a:xfrm>
            <a:off x="2220508" y="4947558"/>
            <a:ext cx="2417036" cy="1077218"/>
          </a:xfrm>
          <a:prstGeom prst="rect">
            <a:avLst/>
          </a:prstGeom>
          <a:solidFill>
            <a:schemeClr val="bg1"/>
          </a:solidFill>
          <a:ln w="28575" cmpd="sng">
            <a:solidFill>
              <a:schemeClr val="accent2"/>
            </a:solidFill>
          </a:ln>
        </p:spPr>
        <p:txBody>
          <a:bodyPr wrap="square" rtlCol="0">
            <a:spAutoFit/>
          </a:bodyPr>
          <a:lstStyle/>
          <a:p>
            <a:pPr algn="ctr"/>
            <a:r>
              <a:rPr lang="en-GB" sz="1600" smtClean="0"/>
              <a:t>The amount of electrons in the favorable energy range increases with increasing neutral gas density</a:t>
            </a:r>
            <a:endParaRPr lang="en-GB" sz="1600" baseline="30000"/>
          </a:p>
        </p:txBody>
      </p:sp>
    </p:spTree>
    <p:extLst>
      <p:ext uri="{BB962C8B-B14F-4D97-AF65-F5344CB8AC3E}">
        <p14:creationId xmlns:p14="http://schemas.microsoft.com/office/powerpoint/2010/main" val="334339875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endParaRPr lang="en-GB" dirty="0" smtClean="0"/>
          </a:p>
          <a:p>
            <a:r>
              <a:rPr lang="en-GB" dirty="0" smtClean="0"/>
              <a:t>Introduction</a:t>
            </a:r>
            <a:endParaRPr lang="en-GB" dirty="0" smtClean="0"/>
          </a:p>
          <a:p>
            <a:pPr marL="0" indent="0">
              <a:buNone/>
            </a:pPr>
            <a:endParaRPr lang="en-GB" dirty="0"/>
          </a:p>
          <a:p>
            <a:r>
              <a:rPr lang="en-GB" dirty="0" smtClean="0"/>
              <a:t>Cross</a:t>
            </a:r>
            <a:r>
              <a:rPr lang="en-GB" dirty="0" smtClean="0"/>
              <a:t>-species ionization model and implementation</a:t>
            </a:r>
          </a:p>
          <a:p>
            <a:endParaRPr lang="en-GB" dirty="0"/>
          </a:p>
          <a:p>
            <a:r>
              <a:rPr lang="en-GB" dirty="0" smtClean="0"/>
              <a:t>First simulation results</a:t>
            </a:r>
            <a:endParaRPr lang="en-GB" dirty="0" smtClean="0"/>
          </a:p>
          <a:p>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2</a:t>
            </a:fld>
            <a:endParaRPr lang="en-US"/>
          </a:p>
        </p:txBody>
      </p:sp>
    </p:spTree>
    <p:extLst>
      <p:ext uri="{BB962C8B-B14F-4D97-AF65-F5344CB8AC3E}">
        <p14:creationId xmlns:p14="http://schemas.microsoft.com/office/powerpoint/2010/main" val="29849503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Electron energy </a:t>
            </a:r>
            <a:r>
              <a:rPr lang="en-GB" dirty="0" smtClean="0"/>
              <a:t>spectrum</a:t>
            </a:r>
            <a:endParaRPr lang="en-GB" dirty="0"/>
          </a:p>
        </p:txBody>
      </p:sp>
      <p:sp>
        <p:nvSpPr>
          <p:cNvPr id="3" name="Content Placeholder 2"/>
          <p:cNvSpPr>
            <a:spLocks noGrp="1"/>
          </p:cNvSpPr>
          <p:nvPr>
            <p:ph idx="1"/>
          </p:nvPr>
        </p:nvSpPr>
        <p:spPr/>
        <p:txBody>
          <a:bodyPr/>
          <a:lstStyle/>
          <a:p>
            <a:pPr marL="0" indent="0">
              <a:buNone/>
            </a:pPr>
            <a:r>
              <a:rPr lang="en-GB" dirty="0"/>
              <a:t>Electron energies during the multi-species build-up were previously analysed</a:t>
            </a:r>
          </a:p>
          <a:p>
            <a:r>
              <a:rPr lang="en-GB" dirty="0"/>
              <a:t>See </a:t>
            </a:r>
            <a:r>
              <a:rPr lang="en-GB" dirty="0">
                <a:hlinkClick r:id="rId2"/>
              </a:rPr>
              <a:t>e-cloud meeting #67</a:t>
            </a: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20</a:t>
            </a:fld>
            <a:endParaRPr lang="en-US"/>
          </a:p>
        </p:txBody>
      </p:sp>
      <p:pic>
        <p:nvPicPr>
          <p:cNvPr id="5" name="Picture 4" descr="Energy_hist_average_electrons_LHC_ArcDriftReal_6500GeV_sey1.75.png"/>
          <p:cNvPicPr>
            <a:picLocks noChangeAspect="1"/>
          </p:cNvPicPr>
          <p:nvPr/>
        </p:nvPicPr>
        <p:blipFill rotWithShape="1">
          <a:blip r:embed="rId3">
            <a:extLst>
              <a:ext uri="{28A0092B-C50C-407E-A947-70E740481C1C}">
                <a14:useLocalDpi xmlns:a14="http://schemas.microsoft.com/office/drawing/2010/main" val="0"/>
              </a:ext>
            </a:extLst>
          </a:blip>
          <a:srcRect t="5383"/>
          <a:stretch/>
        </p:blipFill>
        <p:spPr>
          <a:xfrm>
            <a:off x="1235766" y="2178000"/>
            <a:ext cx="6359464" cy="4680000"/>
          </a:xfrm>
          <a:prstGeom prst="rect">
            <a:avLst/>
          </a:prstGeom>
        </p:spPr>
      </p:pic>
      <p:sp>
        <p:nvSpPr>
          <p:cNvPr id="6" name="Rectangle 5"/>
          <p:cNvSpPr/>
          <p:nvPr/>
        </p:nvSpPr>
        <p:spPr>
          <a:xfrm>
            <a:off x="2493554" y="2376780"/>
            <a:ext cx="2679987" cy="3865178"/>
          </a:xfrm>
          <a:prstGeom prst="rect">
            <a:avLst/>
          </a:prstGeom>
          <a:solidFill>
            <a:schemeClr val="accent2">
              <a:alpha val="2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4637544" y="1364673"/>
            <a:ext cx="3740333" cy="830997"/>
          </a:xfrm>
          <a:prstGeom prst="rect">
            <a:avLst/>
          </a:prstGeom>
          <a:solidFill>
            <a:schemeClr val="bg1"/>
          </a:solidFill>
          <a:ln w="28575" cmpd="sng">
            <a:solidFill>
              <a:schemeClr val="accent6"/>
            </a:solidFill>
          </a:ln>
        </p:spPr>
        <p:txBody>
          <a:bodyPr wrap="square" rtlCol="0">
            <a:spAutoFit/>
          </a:bodyPr>
          <a:lstStyle/>
          <a:p>
            <a:pPr algn="ctr"/>
            <a:r>
              <a:rPr lang="en-GB" sz="1600" dirty="0"/>
              <a:t>Energies </a:t>
            </a:r>
            <a:r>
              <a:rPr lang="en-GB" sz="1600" dirty="0" smtClean="0"/>
              <a:t>are favourable </a:t>
            </a:r>
            <a:r>
              <a:rPr lang="en-GB" sz="1600" dirty="0"/>
              <a:t>for electron impact-ionization in particular for </a:t>
            </a:r>
            <a:r>
              <a:rPr lang="en-GB" sz="1600" dirty="0" smtClean="0"/>
              <a:t>neutral gas </a:t>
            </a:r>
            <a:r>
              <a:rPr lang="en-GB" sz="1600" dirty="0"/>
              <a:t>densities </a:t>
            </a:r>
            <a:r>
              <a:rPr lang="en-GB" sz="1600" dirty="0" smtClean="0"/>
              <a:t>of 10</a:t>
            </a:r>
            <a:r>
              <a:rPr lang="en-GB" sz="1600" baseline="30000" dirty="0" smtClean="0"/>
              <a:t>20</a:t>
            </a:r>
            <a:r>
              <a:rPr lang="en-GB" sz="1600" dirty="0" smtClean="0"/>
              <a:t> </a:t>
            </a:r>
            <a:r>
              <a:rPr lang="mr-IN" sz="1600" dirty="0"/>
              <a:t>–</a:t>
            </a:r>
            <a:r>
              <a:rPr lang="en-GB" sz="1600" dirty="0"/>
              <a:t> 10</a:t>
            </a:r>
            <a:r>
              <a:rPr lang="en-GB" sz="1600" baseline="30000" dirty="0"/>
              <a:t>22</a:t>
            </a:r>
            <a:r>
              <a:rPr lang="en-GB" sz="1600" dirty="0"/>
              <a:t> N</a:t>
            </a:r>
            <a:r>
              <a:rPr lang="en-GB" sz="1600" baseline="-25000" dirty="0"/>
              <a:t>2</a:t>
            </a:r>
            <a:r>
              <a:rPr lang="en-GB" sz="1600" dirty="0"/>
              <a:t>/m</a:t>
            </a:r>
            <a:r>
              <a:rPr lang="en-GB" sz="1600" baseline="30000" dirty="0"/>
              <a:t>-3</a:t>
            </a:r>
          </a:p>
        </p:txBody>
      </p:sp>
      <p:sp>
        <p:nvSpPr>
          <p:cNvPr id="8" name="TextBox 7"/>
          <p:cNvSpPr txBox="1"/>
          <p:nvPr/>
        </p:nvSpPr>
        <p:spPr>
          <a:xfrm>
            <a:off x="2220508" y="4947558"/>
            <a:ext cx="2417036" cy="1077218"/>
          </a:xfrm>
          <a:prstGeom prst="rect">
            <a:avLst/>
          </a:prstGeom>
          <a:solidFill>
            <a:schemeClr val="bg1"/>
          </a:solidFill>
          <a:ln w="28575" cmpd="sng">
            <a:solidFill>
              <a:schemeClr val="accent2"/>
            </a:solidFill>
          </a:ln>
        </p:spPr>
        <p:txBody>
          <a:bodyPr wrap="square" rtlCol="0">
            <a:spAutoFit/>
          </a:bodyPr>
          <a:lstStyle/>
          <a:p>
            <a:pPr algn="ctr"/>
            <a:r>
              <a:rPr lang="en-GB" sz="1600" smtClean="0"/>
              <a:t>The amount of electrons in the favorable energy range increases with increasing neutral gas density</a:t>
            </a:r>
            <a:endParaRPr lang="en-GB" sz="1600" baseline="30000"/>
          </a:p>
        </p:txBody>
      </p:sp>
      <p:sp>
        <p:nvSpPr>
          <p:cNvPr id="9" name="TextBox 8"/>
          <p:cNvSpPr txBox="1"/>
          <p:nvPr/>
        </p:nvSpPr>
        <p:spPr>
          <a:xfrm>
            <a:off x="6269764" y="4377603"/>
            <a:ext cx="2597498" cy="1323439"/>
          </a:xfrm>
          <a:prstGeom prst="rect">
            <a:avLst/>
          </a:prstGeom>
          <a:solidFill>
            <a:schemeClr val="bg1"/>
          </a:solidFill>
          <a:ln w="28575" cmpd="sng">
            <a:solidFill>
              <a:schemeClr val="accent1"/>
            </a:solidFill>
          </a:ln>
        </p:spPr>
        <p:txBody>
          <a:bodyPr wrap="square" rtlCol="0">
            <a:spAutoFit/>
          </a:bodyPr>
          <a:lstStyle/>
          <a:p>
            <a:pPr algn="ctr"/>
            <a:r>
              <a:rPr lang="en-GB" sz="1600" dirty="0" smtClean="0"/>
              <a:t>This gives reason to believe  that electron impact-ionization is important for the gas densities that we think occurred in 16L2</a:t>
            </a:r>
            <a:endParaRPr lang="en-GB" sz="1600" baseline="30000" dirty="0"/>
          </a:p>
        </p:txBody>
      </p:sp>
    </p:spTree>
    <p:extLst>
      <p:ext uri="{BB962C8B-B14F-4D97-AF65-F5344CB8AC3E}">
        <p14:creationId xmlns:p14="http://schemas.microsoft.com/office/powerpoint/2010/main" val="136211107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Cross-species ionization model</a:t>
            </a:r>
            <a:endParaRPr lang="en-GB" dirty="0"/>
          </a:p>
        </p:txBody>
      </p:sp>
      <p:sp>
        <p:nvSpPr>
          <p:cNvPr id="3" name="Content Placeholder 2"/>
          <p:cNvSpPr>
            <a:spLocks noGrp="1"/>
          </p:cNvSpPr>
          <p:nvPr>
            <p:ph idx="1"/>
          </p:nvPr>
        </p:nvSpPr>
        <p:spPr>
          <a:xfrm>
            <a:off x="457200" y="905566"/>
            <a:ext cx="8229600" cy="2376167"/>
          </a:xfrm>
        </p:spPr>
        <p:txBody>
          <a:bodyPr/>
          <a:lstStyle/>
          <a:p>
            <a:pPr marL="0" indent="0">
              <a:buNone/>
            </a:pPr>
            <a:r>
              <a:rPr lang="en-GB" dirty="0" smtClean="0"/>
              <a:t>For the implementation of the cross-species ionization, we want to keep the same simplifying assumptions as </a:t>
            </a:r>
            <a:r>
              <a:rPr lang="en-GB" dirty="0" smtClean="0"/>
              <a:t>are made for </a:t>
            </a:r>
            <a:r>
              <a:rPr lang="en-GB" dirty="0" smtClean="0"/>
              <a:t>the beam-induced ionization</a:t>
            </a:r>
          </a:p>
          <a:p>
            <a:endParaRPr lang="en-GB" dirty="0" smtClean="0"/>
          </a:p>
          <a:p>
            <a:r>
              <a:rPr lang="en-GB" dirty="0" smtClean="0"/>
              <a:t>Assume </a:t>
            </a:r>
            <a:r>
              <a:rPr lang="en-GB" dirty="0"/>
              <a:t>a uniform gas density in the chamber </a:t>
            </a:r>
            <a:r>
              <a:rPr lang="en-GB" dirty="0" smtClean="0"/>
              <a:t/>
            </a:r>
            <a:br>
              <a:rPr lang="en-GB" dirty="0" smtClean="0"/>
            </a:br>
            <a:r>
              <a:rPr lang="en-GB" dirty="0" smtClean="0"/>
              <a:t>(</a:t>
            </a:r>
            <a:r>
              <a:rPr lang="en-GB" dirty="0"/>
              <a:t>no </a:t>
            </a:r>
            <a:r>
              <a:rPr lang="en-GB" dirty="0" smtClean="0"/>
              <a:t>neutral</a:t>
            </a:r>
            <a:r>
              <a:rPr lang="en-GB" dirty="0" smtClean="0"/>
              <a:t> </a:t>
            </a:r>
            <a:r>
              <a:rPr lang="en-GB" dirty="0" err="1" smtClean="0"/>
              <a:t>macroparticles</a:t>
            </a:r>
            <a:r>
              <a:rPr lang="en-GB" dirty="0" smtClean="0"/>
              <a:t> </a:t>
            </a:r>
            <a:r>
              <a:rPr lang="mr-IN" dirty="0" smtClean="0"/>
              <a:t>–</a:t>
            </a:r>
            <a:r>
              <a:rPr lang="en-GB" dirty="0" smtClean="0"/>
              <a:t> we don’t want to go to full-scale plasma simulations)</a:t>
            </a:r>
            <a:endParaRPr lang="en-GB" dirty="0"/>
          </a:p>
          <a:p>
            <a:endParaRPr lang="en-GB" dirty="0" smtClean="0"/>
          </a:p>
          <a:p>
            <a:r>
              <a:rPr lang="en-GB" dirty="0" smtClean="0"/>
              <a:t>Consider s</a:t>
            </a:r>
            <a:r>
              <a:rPr lang="en-GB" dirty="0" smtClean="0"/>
              <a:t>ingle </a:t>
            </a:r>
            <a:r>
              <a:rPr lang="en-GB" dirty="0"/>
              <a:t>ionization only</a:t>
            </a:r>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21</a:t>
            </a:fld>
            <a:endParaRPr lang="en-US"/>
          </a:p>
        </p:txBody>
      </p:sp>
      <p:sp>
        <p:nvSpPr>
          <p:cNvPr id="136" name="Oval 135"/>
          <p:cNvSpPr/>
          <p:nvPr/>
        </p:nvSpPr>
        <p:spPr>
          <a:xfrm>
            <a:off x="3132503" y="4025811"/>
            <a:ext cx="2957281" cy="2187384"/>
          </a:xfrm>
          <a:prstGeom prst="ellipse">
            <a:avLst/>
          </a:prstGeom>
          <a:solidFill>
            <a:srgbClr val="FDEADA"/>
          </a:solidFill>
          <a:ln>
            <a:noFill/>
          </a:ln>
          <a:effectLst>
            <a:glow rad="101600">
              <a:schemeClr val="accent6">
                <a:lumMod val="40000"/>
                <a:lumOff val="60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5" name="Content Placeholder 6"/>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68391" y="3624775"/>
            <a:ext cx="4358307" cy="2996339"/>
          </a:xfrm>
          <a:prstGeom prst="rect">
            <a:avLst/>
          </a:prstGeom>
        </p:spPr>
      </p:pic>
      <p:sp>
        <p:nvSpPr>
          <p:cNvPr id="138" name="TextBox 137"/>
          <p:cNvSpPr txBox="1"/>
          <p:nvPr/>
        </p:nvSpPr>
        <p:spPr>
          <a:xfrm rot="16200000">
            <a:off x="3901608" y="4343554"/>
            <a:ext cx="1438306" cy="923330"/>
          </a:xfrm>
          <a:prstGeom prst="rect">
            <a:avLst/>
          </a:prstGeom>
          <a:solidFill>
            <a:srgbClr val="FDEADA"/>
          </a:solidFill>
        </p:spPr>
        <p:txBody>
          <a:bodyPr wrap="square" rtlCol="0">
            <a:spAutoFit/>
          </a:bodyPr>
          <a:lstStyle/>
          <a:p>
            <a:endParaRPr lang="en-GB" sz="5400" dirty="0"/>
          </a:p>
        </p:txBody>
      </p:sp>
      <p:sp>
        <p:nvSpPr>
          <p:cNvPr id="137" name="TextBox 136"/>
          <p:cNvSpPr txBox="1"/>
          <p:nvPr/>
        </p:nvSpPr>
        <p:spPr>
          <a:xfrm>
            <a:off x="3656130" y="4938899"/>
            <a:ext cx="2377250" cy="369332"/>
          </a:xfrm>
          <a:prstGeom prst="rect">
            <a:avLst/>
          </a:prstGeom>
          <a:solidFill>
            <a:srgbClr val="FDEADA"/>
          </a:solidFill>
        </p:spPr>
        <p:txBody>
          <a:bodyPr wrap="square" rtlCol="0">
            <a:spAutoFit/>
          </a:bodyPr>
          <a:lstStyle/>
          <a:p>
            <a:endParaRPr lang="en-GB" dirty="0"/>
          </a:p>
        </p:txBody>
      </p:sp>
      <p:sp>
        <p:nvSpPr>
          <p:cNvPr id="111" name="Oval 110"/>
          <p:cNvSpPr/>
          <p:nvPr/>
        </p:nvSpPr>
        <p:spPr>
          <a:xfrm>
            <a:off x="4477896" y="4883877"/>
            <a:ext cx="180000" cy="180000"/>
          </a:xfrm>
          <a:prstGeom prst="ellipse">
            <a:avLst/>
          </a:prstGeom>
          <a:solidFill>
            <a:schemeClr val="accent2">
              <a:lumMod val="75000"/>
            </a:schemeClr>
          </a:solidFill>
          <a:ln>
            <a:noFill/>
          </a:ln>
          <a:effectLst>
            <a:glow rad="2286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2" name="Oval 111"/>
          <p:cNvSpPr/>
          <p:nvPr/>
        </p:nvSpPr>
        <p:spPr>
          <a:xfrm>
            <a:off x="4385854" y="4785013"/>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3" name="Oval 112"/>
          <p:cNvSpPr/>
          <p:nvPr/>
        </p:nvSpPr>
        <p:spPr>
          <a:xfrm>
            <a:off x="4290510" y="5147080"/>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4" name="Oval 113"/>
          <p:cNvSpPr/>
          <p:nvPr/>
        </p:nvSpPr>
        <p:spPr>
          <a:xfrm>
            <a:off x="4674225" y="4912406"/>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5" name="Oval 114"/>
          <p:cNvSpPr/>
          <p:nvPr/>
        </p:nvSpPr>
        <p:spPr>
          <a:xfrm>
            <a:off x="4580795" y="4739258"/>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6" name="Oval 115"/>
          <p:cNvSpPr/>
          <p:nvPr/>
        </p:nvSpPr>
        <p:spPr>
          <a:xfrm>
            <a:off x="4236235" y="4898174"/>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7" name="Oval 116"/>
          <p:cNvSpPr/>
          <p:nvPr/>
        </p:nvSpPr>
        <p:spPr>
          <a:xfrm>
            <a:off x="4485030" y="5193749"/>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Oval 117"/>
          <p:cNvSpPr/>
          <p:nvPr/>
        </p:nvSpPr>
        <p:spPr>
          <a:xfrm>
            <a:off x="4674225" y="5147080"/>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Oval 118"/>
          <p:cNvSpPr/>
          <p:nvPr/>
        </p:nvSpPr>
        <p:spPr>
          <a:xfrm>
            <a:off x="4160163" y="5038083"/>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0" name="Oval 119"/>
          <p:cNvSpPr/>
          <p:nvPr/>
        </p:nvSpPr>
        <p:spPr>
          <a:xfrm>
            <a:off x="4752590" y="4804685"/>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Oval 120"/>
          <p:cNvSpPr/>
          <p:nvPr/>
        </p:nvSpPr>
        <p:spPr>
          <a:xfrm>
            <a:off x="4409777" y="5065221"/>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2" name="Oval 121"/>
          <p:cNvSpPr/>
          <p:nvPr/>
        </p:nvSpPr>
        <p:spPr>
          <a:xfrm>
            <a:off x="4877022" y="5183874"/>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3" name="Oval 122"/>
          <p:cNvSpPr/>
          <p:nvPr/>
        </p:nvSpPr>
        <p:spPr>
          <a:xfrm>
            <a:off x="4528450" y="4819487"/>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4" name="Oval 123"/>
          <p:cNvSpPr/>
          <p:nvPr/>
        </p:nvSpPr>
        <p:spPr>
          <a:xfrm>
            <a:off x="4344647" y="4958922"/>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5" name="Oval 124"/>
          <p:cNvSpPr/>
          <p:nvPr/>
        </p:nvSpPr>
        <p:spPr>
          <a:xfrm>
            <a:off x="4667635" y="5395201"/>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6" name="Oval 125"/>
          <p:cNvSpPr/>
          <p:nvPr/>
        </p:nvSpPr>
        <p:spPr>
          <a:xfrm>
            <a:off x="4353289" y="5173897"/>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7" name="Oval 126"/>
          <p:cNvSpPr/>
          <p:nvPr/>
        </p:nvSpPr>
        <p:spPr>
          <a:xfrm>
            <a:off x="4728500" y="5258325"/>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8" name="Oval 127"/>
          <p:cNvSpPr/>
          <p:nvPr/>
        </p:nvSpPr>
        <p:spPr>
          <a:xfrm>
            <a:off x="4877022" y="4992922"/>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9" name="Oval 128"/>
          <p:cNvSpPr/>
          <p:nvPr/>
        </p:nvSpPr>
        <p:spPr>
          <a:xfrm>
            <a:off x="4663042" y="4948083"/>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0" name="Oval 129"/>
          <p:cNvSpPr/>
          <p:nvPr/>
        </p:nvSpPr>
        <p:spPr>
          <a:xfrm>
            <a:off x="4695607" y="4997561"/>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1" name="Oval 130"/>
          <p:cNvSpPr/>
          <p:nvPr/>
        </p:nvSpPr>
        <p:spPr>
          <a:xfrm>
            <a:off x="4540517" y="4965783"/>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2" name="Oval 131"/>
          <p:cNvSpPr/>
          <p:nvPr/>
        </p:nvSpPr>
        <p:spPr>
          <a:xfrm>
            <a:off x="4320724" y="4756747"/>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3" name="Oval 132"/>
          <p:cNvSpPr/>
          <p:nvPr/>
        </p:nvSpPr>
        <p:spPr>
          <a:xfrm>
            <a:off x="4485030" y="5343663"/>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4" name="Oval 133"/>
          <p:cNvSpPr/>
          <p:nvPr/>
        </p:nvSpPr>
        <p:spPr>
          <a:xfrm>
            <a:off x="4230336" y="5299847"/>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2394453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Cross-species ionization in </a:t>
            </a:r>
            <a:r>
              <a:rPr lang="en-GB" dirty="0" err="1"/>
              <a:t>PyECLOUD</a:t>
            </a:r>
            <a:endParaRPr lang="en-GB" dirty="0"/>
          </a:p>
        </p:txBody>
      </p:sp>
      <p:sp>
        <p:nvSpPr>
          <p:cNvPr id="3" name="Content Placeholder 2"/>
          <p:cNvSpPr>
            <a:spLocks noGrp="1"/>
          </p:cNvSpPr>
          <p:nvPr>
            <p:ph idx="1"/>
          </p:nvPr>
        </p:nvSpPr>
        <p:spPr/>
        <p:txBody>
          <a:bodyPr/>
          <a:lstStyle/>
          <a:p>
            <a:pPr marL="0" indent="0">
              <a:buNone/>
            </a:pPr>
            <a:r>
              <a:rPr lang="en-GB" dirty="0" smtClean="0"/>
              <a:t>A new cross-species ionization module has been implemented in </a:t>
            </a:r>
            <a:r>
              <a:rPr lang="en-GB" dirty="0" err="1" smtClean="0"/>
              <a:t>PyECLOUD</a:t>
            </a:r>
            <a:endParaRPr lang="en-GB" dirty="0" smtClean="0"/>
          </a:p>
          <a:p>
            <a:r>
              <a:rPr lang="en-GB" dirty="0" smtClean="0"/>
              <a:t>Holds the necessary information on the </a:t>
            </a:r>
            <a:r>
              <a:rPr lang="en-GB" dirty="0" smtClean="0"/>
              <a:t>user defined </a:t>
            </a:r>
            <a:r>
              <a:rPr lang="en-GB" dirty="0" smtClean="0"/>
              <a:t>cross-species ionization processes</a:t>
            </a:r>
          </a:p>
          <a:p>
            <a:r>
              <a:rPr lang="en-GB" dirty="0" smtClean="0"/>
              <a:t>Handles the generation of particles through </a:t>
            </a:r>
            <a:r>
              <a:rPr lang="en-GB" dirty="0"/>
              <a:t>cross-species </a:t>
            </a:r>
            <a:r>
              <a:rPr lang="en-GB" dirty="0" smtClean="0"/>
              <a:t>ionization</a:t>
            </a:r>
          </a:p>
          <a:p>
            <a:r>
              <a:rPr lang="en-GB" dirty="0">
                <a:solidFill>
                  <a:prstClr val="black"/>
                </a:solidFill>
                <a:cs typeface="Consolas"/>
              </a:rPr>
              <a:t>Can handle multiple projectiles and any number of ionization processes per projectile</a:t>
            </a:r>
            <a:endParaRPr lang="en-GB" dirty="0" smtClean="0"/>
          </a:p>
          <a:p>
            <a:endParaRPr lang="en-GB" dirty="0"/>
          </a:p>
          <a:p>
            <a:pPr marL="0" indent="0">
              <a:buNone/>
            </a:pPr>
            <a:r>
              <a:rPr lang="en-GB" dirty="0"/>
              <a:t>O</a:t>
            </a:r>
            <a:r>
              <a:rPr lang="en-GB" dirty="0" smtClean="0"/>
              <a:t>ther </a:t>
            </a:r>
            <a:r>
              <a:rPr lang="en-GB" dirty="0" smtClean="0"/>
              <a:t>generation processes (secondary emission, photoemission, </a:t>
            </a:r>
            <a:r>
              <a:rPr lang="en-GB" dirty="0" smtClean="0"/>
              <a:t>beam-induced </a:t>
            </a:r>
            <a:r>
              <a:rPr lang="en-GB" dirty="0" smtClean="0"/>
              <a:t>ionization) </a:t>
            </a:r>
            <a:r>
              <a:rPr lang="en-GB" dirty="0" smtClean="0"/>
              <a:t>are </a:t>
            </a:r>
            <a:r>
              <a:rPr lang="en-GB" dirty="0" smtClean="0"/>
              <a:t>performed </a:t>
            </a:r>
            <a:r>
              <a:rPr lang="en-GB" dirty="0" smtClean="0"/>
              <a:t>separately for each cloud</a:t>
            </a:r>
          </a:p>
          <a:p>
            <a:r>
              <a:rPr lang="en-GB" dirty="0" smtClean="0"/>
              <a:t>Since </a:t>
            </a:r>
            <a:r>
              <a:rPr lang="en-GB" dirty="0" smtClean="0"/>
              <a:t>the </a:t>
            </a:r>
            <a:r>
              <a:rPr lang="en-GB" dirty="0" smtClean="0"/>
              <a:t>cross-species ionization </a:t>
            </a:r>
            <a:r>
              <a:rPr lang="en-GB" dirty="0" smtClean="0"/>
              <a:t>includes interactions between clouds, all </a:t>
            </a:r>
            <a:r>
              <a:rPr lang="en-GB" dirty="0" smtClean="0"/>
              <a:t>clouds </a:t>
            </a:r>
            <a:r>
              <a:rPr lang="en-GB" dirty="0" smtClean="0"/>
              <a:t>must be handled together</a:t>
            </a:r>
            <a:endParaRPr lang="en-GB" dirty="0" smtClean="0"/>
          </a:p>
          <a:p>
            <a:r>
              <a:rPr lang="en-GB" dirty="0" smtClean="0"/>
              <a:t>The generating function is </a:t>
            </a:r>
            <a:r>
              <a:rPr lang="en-GB" dirty="0" smtClean="0"/>
              <a:t>called </a:t>
            </a:r>
            <a:r>
              <a:rPr lang="en-GB" dirty="0" smtClean="0"/>
              <a:t>once per time step during build-up simulations</a:t>
            </a:r>
          </a:p>
          <a:p>
            <a:pPr marL="0" indent="0">
              <a:buNone/>
            </a:pPr>
            <a:endParaRPr lang="en-GB" dirty="0" smtClean="0"/>
          </a:p>
          <a:p>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22</a:t>
            </a:fld>
            <a:endParaRPr lang="en-US"/>
          </a:p>
        </p:txBody>
      </p:sp>
      <p:sp>
        <p:nvSpPr>
          <p:cNvPr id="5" name="Oval 4"/>
          <p:cNvSpPr/>
          <p:nvPr/>
        </p:nvSpPr>
        <p:spPr>
          <a:xfrm>
            <a:off x="3132503" y="4223878"/>
            <a:ext cx="2957281" cy="2187384"/>
          </a:xfrm>
          <a:prstGeom prst="ellipse">
            <a:avLst/>
          </a:prstGeom>
          <a:solidFill>
            <a:srgbClr val="FDEADA"/>
          </a:solidFill>
          <a:ln>
            <a:noFill/>
          </a:ln>
          <a:effectLst>
            <a:glow rad="101600">
              <a:schemeClr val="accent6">
                <a:lumMod val="40000"/>
                <a:lumOff val="60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Content Placeholder 6"/>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68391" y="3822842"/>
            <a:ext cx="4358307" cy="2996339"/>
          </a:xfrm>
          <a:prstGeom prst="rect">
            <a:avLst/>
          </a:prstGeom>
        </p:spPr>
      </p:pic>
      <p:sp>
        <p:nvSpPr>
          <p:cNvPr id="7" name="TextBox 6"/>
          <p:cNvSpPr txBox="1"/>
          <p:nvPr/>
        </p:nvSpPr>
        <p:spPr>
          <a:xfrm>
            <a:off x="3188205" y="5298691"/>
            <a:ext cx="2377250" cy="369332"/>
          </a:xfrm>
          <a:prstGeom prst="rect">
            <a:avLst/>
          </a:prstGeom>
          <a:solidFill>
            <a:srgbClr val="FDEADA"/>
          </a:solidFill>
        </p:spPr>
        <p:txBody>
          <a:bodyPr wrap="square" rtlCol="0">
            <a:spAutoFit/>
          </a:bodyPr>
          <a:lstStyle/>
          <a:p>
            <a:endParaRPr lang="en-GB" dirty="0"/>
          </a:p>
        </p:txBody>
      </p:sp>
      <p:sp>
        <p:nvSpPr>
          <p:cNvPr id="8" name="Oval 7"/>
          <p:cNvSpPr>
            <a:spLocks noChangeAspect="1"/>
          </p:cNvSpPr>
          <p:nvPr/>
        </p:nvSpPr>
        <p:spPr>
          <a:xfrm>
            <a:off x="4557378" y="5285029"/>
            <a:ext cx="36000" cy="36000"/>
          </a:xfrm>
          <a:prstGeom prst="ellipse">
            <a:avLst/>
          </a:prstGeom>
          <a:solidFill>
            <a:schemeClr val="accent2">
              <a:lumMod val="75000"/>
            </a:schemeClr>
          </a:solidFill>
          <a:ln>
            <a:noFill/>
          </a:ln>
          <a:effectLst>
            <a:glow rad="2286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3656130" y="5136966"/>
            <a:ext cx="2377250" cy="369332"/>
          </a:xfrm>
          <a:prstGeom prst="rect">
            <a:avLst/>
          </a:prstGeom>
          <a:solidFill>
            <a:srgbClr val="FDEADA"/>
          </a:solidFill>
        </p:spPr>
        <p:txBody>
          <a:bodyPr wrap="square" rtlCol="0">
            <a:spAutoFit/>
          </a:bodyPr>
          <a:lstStyle/>
          <a:p>
            <a:endParaRPr lang="en-GB" dirty="0"/>
          </a:p>
        </p:txBody>
      </p:sp>
      <p:sp>
        <p:nvSpPr>
          <p:cNvPr id="10" name="TextBox 9"/>
          <p:cNvSpPr txBox="1"/>
          <p:nvPr/>
        </p:nvSpPr>
        <p:spPr>
          <a:xfrm rot="16200000">
            <a:off x="3901608" y="4541621"/>
            <a:ext cx="1438306" cy="923330"/>
          </a:xfrm>
          <a:prstGeom prst="rect">
            <a:avLst/>
          </a:prstGeom>
          <a:solidFill>
            <a:srgbClr val="FDEADA"/>
          </a:solidFill>
        </p:spPr>
        <p:txBody>
          <a:bodyPr wrap="square" rtlCol="0">
            <a:spAutoFit/>
          </a:bodyPr>
          <a:lstStyle/>
          <a:p>
            <a:endParaRPr lang="en-GB" sz="5400" dirty="0"/>
          </a:p>
        </p:txBody>
      </p:sp>
      <p:sp>
        <p:nvSpPr>
          <p:cNvPr id="11" name="Oval 10"/>
          <p:cNvSpPr/>
          <p:nvPr/>
        </p:nvSpPr>
        <p:spPr>
          <a:xfrm>
            <a:off x="4283200" y="5086782"/>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5338744" y="4762220"/>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4159096" y="4382488"/>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a:off x="4565585" y="4843983"/>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p:cNvSpPr/>
          <p:nvPr/>
        </p:nvSpPr>
        <p:spPr>
          <a:xfrm>
            <a:off x="4159096" y="5748803"/>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p:cNvSpPr/>
          <p:nvPr/>
        </p:nvSpPr>
        <p:spPr>
          <a:xfrm>
            <a:off x="3793820" y="4466154"/>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a:off x="3493305" y="4785784"/>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p:cNvSpPr/>
          <p:nvPr/>
        </p:nvSpPr>
        <p:spPr>
          <a:xfrm>
            <a:off x="4877493" y="4955848"/>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p:cNvSpPr/>
          <p:nvPr/>
        </p:nvSpPr>
        <p:spPr>
          <a:xfrm>
            <a:off x="3591000" y="4519246"/>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a:off x="3688695" y="5935529"/>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p:cNvSpPr/>
          <p:nvPr/>
        </p:nvSpPr>
        <p:spPr>
          <a:xfrm>
            <a:off x="4512555" y="4598279"/>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p:cNvSpPr/>
          <p:nvPr/>
        </p:nvSpPr>
        <p:spPr>
          <a:xfrm>
            <a:off x="4196818" y="4988744"/>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Oval 22"/>
          <p:cNvSpPr/>
          <p:nvPr/>
        </p:nvSpPr>
        <p:spPr>
          <a:xfrm>
            <a:off x="3930999" y="5043021"/>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Oval 23"/>
          <p:cNvSpPr/>
          <p:nvPr/>
        </p:nvSpPr>
        <p:spPr>
          <a:xfrm>
            <a:off x="4427118" y="4433573"/>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Oval 24"/>
          <p:cNvSpPr/>
          <p:nvPr/>
        </p:nvSpPr>
        <p:spPr>
          <a:xfrm>
            <a:off x="4856173" y="5234680"/>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Oval 25"/>
          <p:cNvSpPr/>
          <p:nvPr/>
        </p:nvSpPr>
        <p:spPr>
          <a:xfrm>
            <a:off x="4189016" y="5537054"/>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Oval 26"/>
          <p:cNvSpPr/>
          <p:nvPr/>
        </p:nvSpPr>
        <p:spPr>
          <a:xfrm>
            <a:off x="3963564" y="5506298"/>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p:cNvCxnSpPr/>
          <p:nvPr/>
        </p:nvCxnSpPr>
        <p:spPr>
          <a:xfrm flipV="1">
            <a:off x="3817014" y="5668023"/>
            <a:ext cx="292964" cy="228678"/>
          </a:xfrm>
          <a:prstGeom prst="straightConnector1">
            <a:avLst/>
          </a:prstGeom>
          <a:ln>
            <a:solidFill>
              <a:srgbClr val="7F7F7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V="1">
            <a:off x="4340120" y="5043021"/>
            <a:ext cx="510035" cy="429932"/>
          </a:xfrm>
          <a:prstGeom prst="straightConnector1">
            <a:avLst/>
          </a:prstGeom>
          <a:ln>
            <a:solidFill>
              <a:srgbClr val="7F7F7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4050268" y="5136966"/>
            <a:ext cx="138748" cy="298332"/>
          </a:xfrm>
          <a:prstGeom prst="straightConnector1">
            <a:avLst/>
          </a:prstGeom>
          <a:ln>
            <a:solidFill>
              <a:srgbClr val="7F7F7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flipV="1">
            <a:off x="3711527" y="4680614"/>
            <a:ext cx="210973" cy="213724"/>
          </a:xfrm>
          <a:prstGeom prst="straightConnector1">
            <a:avLst/>
          </a:prstGeom>
          <a:ln>
            <a:solidFill>
              <a:srgbClr val="7F7F7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4270746" y="4583460"/>
            <a:ext cx="138748" cy="298332"/>
          </a:xfrm>
          <a:prstGeom prst="straightConnector1">
            <a:avLst/>
          </a:prstGeom>
          <a:ln>
            <a:solidFill>
              <a:srgbClr val="7F7F7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5023212" y="4689254"/>
            <a:ext cx="292964" cy="228678"/>
          </a:xfrm>
          <a:prstGeom prst="straightConnector1">
            <a:avLst/>
          </a:prstGeom>
          <a:ln>
            <a:solidFill>
              <a:srgbClr val="7F7F7F"/>
            </a:solidFill>
            <a:tailEnd type="arrow"/>
          </a:ln>
          <a:effectLst/>
        </p:spPr>
        <p:style>
          <a:lnRef idx="2">
            <a:schemeClr val="accent1"/>
          </a:lnRef>
          <a:fillRef idx="0">
            <a:schemeClr val="accent1"/>
          </a:fillRef>
          <a:effectRef idx="1">
            <a:schemeClr val="accent1"/>
          </a:effectRef>
          <a:fontRef idx="minor">
            <a:schemeClr val="tx1"/>
          </a:fontRef>
        </p:style>
      </p:cxnSp>
      <p:sp>
        <p:nvSpPr>
          <p:cNvPr id="34" name="Oval 33"/>
          <p:cNvSpPr/>
          <p:nvPr/>
        </p:nvSpPr>
        <p:spPr>
          <a:xfrm>
            <a:off x="5349599" y="4598279"/>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Oval 34"/>
          <p:cNvSpPr/>
          <p:nvPr/>
        </p:nvSpPr>
        <p:spPr>
          <a:xfrm>
            <a:off x="5085115" y="4548913"/>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6" name="Straight Arrow Connector 35"/>
          <p:cNvCxnSpPr/>
          <p:nvPr/>
        </p:nvCxnSpPr>
        <p:spPr>
          <a:xfrm>
            <a:off x="4983458" y="5321029"/>
            <a:ext cx="366141" cy="116814"/>
          </a:xfrm>
          <a:prstGeom prst="straightConnector1">
            <a:avLst/>
          </a:prstGeom>
          <a:ln>
            <a:solidFill>
              <a:srgbClr val="7F7F7F"/>
            </a:solidFill>
            <a:tailEnd type="arrow"/>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a:off x="5447294" y="5467715"/>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Oval 37"/>
          <p:cNvSpPr/>
          <p:nvPr/>
        </p:nvSpPr>
        <p:spPr>
          <a:xfrm>
            <a:off x="5306179" y="5200720"/>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Oval 38"/>
          <p:cNvSpPr/>
          <p:nvPr/>
        </p:nvSpPr>
        <p:spPr>
          <a:xfrm>
            <a:off x="5142070" y="5540159"/>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657225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1" grpId="0" animBg="1"/>
      <p:bldP spid="22" grpId="0" animBg="1"/>
      <p:bldP spid="23" grpId="0" animBg="1"/>
      <p:bldP spid="24" grpId="0" animBg="1"/>
      <p:bldP spid="25" grpId="0" animBg="1"/>
      <p:bldP spid="26" grpId="0" animBg="1"/>
      <p:bldP spid="27" grpId="0" animBg="1"/>
      <p:bldP spid="34" grpId="0" animBg="1"/>
      <p:bldP spid="35" grpId="0" animBg="1"/>
      <p:bldP spid="37" grpId="0" animBg="1"/>
      <p:bldP spid="38" grpId="0" animBg="1"/>
      <p:bldP spid="3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Generation of ionization products</a:t>
            </a:r>
            <a:endParaRPr lang="en-GB" dirty="0"/>
          </a:p>
        </p:txBody>
      </p:sp>
      <p:sp>
        <p:nvSpPr>
          <p:cNvPr id="3" name="Content Placeholder 2"/>
          <p:cNvSpPr>
            <a:spLocks noGrp="1"/>
          </p:cNvSpPr>
          <p:nvPr>
            <p:ph idx="1"/>
          </p:nvPr>
        </p:nvSpPr>
        <p:spPr>
          <a:xfrm>
            <a:off x="457200" y="1200041"/>
            <a:ext cx="4471645" cy="5406009"/>
          </a:xfrm>
          <a:solidFill>
            <a:schemeClr val="accent3">
              <a:lumMod val="20000"/>
              <a:lumOff val="80000"/>
            </a:schemeClr>
          </a:solidFill>
          <a:ln>
            <a:solidFill>
              <a:schemeClr val="accent3">
                <a:lumMod val="75000"/>
              </a:schemeClr>
            </a:solidFill>
          </a:ln>
        </p:spPr>
        <p:txBody>
          <a:bodyPr>
            <a:normAutofit/>
          </a:bodyPr>
          <a:lstStyle/>
          <a:p>
            <a:pPr marL="268288" indent="-268288"/>
            <a:r>
              <a:rPr lang="en-GB" dirty="0" smtClean="0"/>
              <a:t>Loop over projectiles</a:t>
            </a:r>
          </a:p>
          <a:p>
            <a:pPr marL="668338" lvl="1" indent="-268288"/>
            <a:r>
              <a:rPr lang="en-GB" dirty="0" smtClean="0"/>
              <a:t>Determine </a:t>
            </a:r>
            <a:r>
              <a:rPr lang="en-GB" dirty="0"/>
              <a:t>the energies of each </a:t>
            </a:r>
            <a:r>
              <a:rPr lang="en-GB" dirty="0" err="1"/>
              <a:t>macroparticle</a:t>
            </a:r>
            <a:r>
              <a:rPr lang="en-GB" dirty="0"/>
              <a:t> (MP) in the projectile </a:t>
            </a:r>
            <a:r>
              <a:rPr lang="en-GB" dirty="0" smtClean="0"/>
              <a:t>cloud</a:t>
            </a:r>
          </a:p>
          <a:p>
            <a:pPr marL="668338" lvl="1" indent="-268288"/>
            <a:r>
              <a:rPr lang="en-GB" dirty="0" smtClean="0"/>
              <a:t>Loop over processes for current projectile</a:t>
            </a:r>
          </a:p>
          <a:p>
            <a:pPr marL="1068388" lvl="2" indent="-268288"/>
            <a:r>
              <a:rPr lang="en-GB" dirty="0" smtClean="0"/>
              <a:t>Call process generation function</a:t>
            </a:r>
          </a:p>
          <a:p>
            <a:pPr marL="1068388" lvl="2" indent="-268288"/>
            <a:endParaRPr lang="en-GB" dirty="0" smtClean="0"/>
          </a:p>
          <a:p>
            <a:pPr marL="800100" lvl="2" indent="0">
              <a:buNone/>
            </a:pPr>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23</a:t>
            </a:fld>
            <a:endParaRPr lang="en-US"/>
          </a:p>
        </p:txBody>
      </p:sp>
      <p:sp>
        <p:nvSpPr>
          <p:cNvPr id="6" name="Content Placeholder 2"/>
          <p:cNvSpPr txBox="1">
            <a:spLocks/>
          </p:cNvSpPr>
          <p:nvPr/>
        </p:nvSpPr>
        <p:spPr>
          <a:xfrm>
            <a:off x="6134833" y="2982624"/>
            <a:ext cx="2551968" cy="1060231"/>
          </a:xfrm>
          <a:prstGeom prst="rect">
            <a:avLst/>
          </a:prstGeom>
          <a:solidFill>
            <a:schemeClr val="accent4">
              <a:lumMod val="20000"/>
              <a:lumOff val="80000"/>
            </a:schemeClr>
          </a:solidFill>
          <a:ln>
            <a:solidFill>
              <a:schemeClr val="accent4"/>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7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7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endParaRPr lang="en-GB" sz="1600" dirty="0" smtClean="0">
              <a:solidFill>
                <a:prstClr val="black"/>
              </a:solidFill>
              <a:latin typeface="Consolas"/>
              <a:cs typeface="Consolas"/>
            </a:endParaRPr>
          </a:p>
          <a:p>
            <a:pPr marL="0" lvl="0" indent="0" algn="ctr">
              <a:spcBef>
                <a:spcPts val="0"/>
              </a:spcBef>
              <a:buNone/>
            </a:pPr>
            <a:r>
              <a:rPr lang="en-GB" sz="1600" dirty="0" err="1" smtClean="0">
                <a:solidFill>
                  <a:prstClr val="black"/>
                </a:solidFill>
                <a:latin typeface="Consolas"/>
                <a:cs typeface="Consolas"/>
              </a:rPr>
              <a:t>Ionization_Process</a:t>
            </a:r>
            <a:r>
              <a:rPr lang="en-GB" sz="1600" dirty="0" smtClean="0">
                <a:solidFill>
                  <a:prstClr val="black"/>
                </a:solidFill>
                <a:latin typeface="Consolas"/>
                <a:cs typeface="Consolas"/>
              </a:rPr>
              <a:t>.</a:t>
            </a:r>
            <a:br>
              <a:rPr lang="en-GB" sz="1600" dirty="0" smtClean="0">
                <a:solidFill>
                  <a:prstClr val="black"/>
                </a:solidFill>
                <a:latin typeface="Consolas"/>
                <a:cs typeface="Consolas"/>
              </a:rPr>
            </a:br>
            <a:r>
              <a:rPr lang="en-GB" sz="1600" dirty="0" smtClean="0">
                <a:solidFill>
                  <a:prstClr val="black"/>
                </a:solidFill>
                <a:latin typeface="Consolas"/>
                <a:cs typeface="Consolas"/>
              </a:rPr>
              <a:t>generate</a:t>
            </a:r>
            <a:r>
              <a:rPr lang="en-GB" sz="1600" dirty="0">
                <a:solidFill>
                  <a:prstClr val="black"/>
                </a:solidFill>
                <a:latin typeface="Consolas"/>
                <a:cs typeface="Consolas"/>
              </a:rPr>
              <a:t>(</a:t>
            </a:r>
            <a:r>
              <a:rPr lang="en-GB" sz="1600" dirty="0" smtClean="0">
                <a:solidFill>
                  <a:prstClr val="black"/>
                </a:solidFill>
                <a:latin typeface="Consolas"/>
                <a:cs typeface="Consolas"/>
              </a:rPr>
              <a:t>)</a:t>
            </a:r>
          </a:p>
          <a:p>
            <a:pPr marL="0" lvl="0" indent="0" algn="ctr">
              <a:spcBef>
                <a:spcPts val="0"/>
              </a:spcBef>
              <a:buNone/>
            </a:pPr>
            <a:endParaRPr lang="en-GB" sz="1600" dirty="0">
              <a:solidFill>
                <a:prstClr val="black"/>
              </a:solidFill>
            </a:endParaRPr>
          </a:p>
        </p:txBody>
      </p:sp>
      <p:sp>
        <p:nvSpPr>
          <p:cNvPr id="7" name="Rectangle 6"/>
          <p:cNvSpPr/>
          <p:nvPr/>
        </p:nvSpPr>
        <p:spPr>
          <a:xfrm>
            <a:off x="457200" y="864983"/>
            <a:ext cx="4471645" cy="338554"/>
          </a:xfrm>
          <a:prstGeom prst="rect">
            <a:avLst/>
          </a:prstGeom>
        </p:spPr>
        <p:txBody>
          <a:bodyPr wrap="square">
            <a:spAutoFit/>
          </a:bodyPr>
          <a:lstStyle/>
          <a:p>
            <a:pPr algn="ctr"/>
            <a:r>
              <a:rPr lang="en-GB" sz="1600" dirty="0" err="1" smtClean="0">
                <a:latin typeface="Consolas"/>
                <a:cs typeface="Consolas"/>
              </a:rPr>
              <a:t>Cross_Ionization.generate</a:t>
            </a:r>
            <a:r>
              <a:rPr lang="en-GB" sz="1600" dirty="0" smtClean="0">
                <a:latin typeface="Consolas"/>
                <a:cs typeface="Consolas"/>
              </a:rPr>
              <a:t>()</a:t>
            </a:r>
            <a:endParaRPr lang="en-GB" sz="1600" dirty="0"/>
          </a:p>
        </p:txBody>
      </p:sp>
      <p:sp>
        <p:nvSpPr>
          <p:cNvPr id="12" name="Right Arrow 11"/>
          <p:cNvSpPr/>
          <p:nvPr/>
        </p:nvSpPr>
        <p:spPr>
          <a:xfrm>
            <a:off x="4835629" y="2982623"/>
            <a:ext cx="827301" cy="186415"/>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50000"/>
                  <a:lumOff val="50000"/>
                </a:schemeClr>
              </a:solidFill>
            </a:endParaRPr>
          </a:p>
        </p:txBody>
      </p:sp>
      <p:sp>
        <p:nvSpPr>
          <p:cNvPr id="15" name="TextBox 14"/>
          <p:cNvSpPr txBox="1"/>
          <p:nvPr/>
        </p:nvSpPr>
        <p:spPr>
          <a:xfrm>
            <a:off x="4299630" y="2674846"/>
            <a:ext cx="1724515" cy="307777"/>
          </a:xfrm>
          <a:prstGeom prst="rect">
            <a:avLst/>
          </a:prstGeom>
          <a:noFill/>
        </p:spPr>
        <p:txBody>
          <a:bodyPr wrap="square" rtlCol="0">
            <a:spAutoFit/>
          </a:bodyPr>
          <a:lstStyle/>
          <a:p>
            <a:pPr algn="ctr"/>
            <a:r>
              <a:rPr lang="en-GB" sz="1400" b="1" dirty="0" smtClean="0">
                <a:solidFill>
                  <a:srgbClr val="000000"/>
                </a:solidFill>
              </a:rPr>
              <a:t>Projectile MP info</a:t>
            </a:r>
            <a:endParaRPr lang="en-GB" sz="1400" b="1" dirty="0">
              <a:solidFill>
                <a:srgbClr val="000000"/>
              </a:solidFill>
            </a:endParaRPr>
          </a:p>
        </p:txBody>
      </p:sp>
      <p:sp>
        <p:nvSpPr>
          <p:cNvPr id="11" name="TextBox 10"/>
          <p:cNvSpPr txBox="1"/>
          <p:nvPr/>
        </p:nvSpPr>
        <p:spPr>
          <a:xfrm>
            <a:off x="4218065" y="882751"/>
            <a:ext cx="2516860" cy="307777"/>
          </a:xfrm>
          <a:prstGeom prst="rect">
            <a:avLst/>
          </a:prstGeom>
          <a:noFill/>
        </p:spPr>
        <p:txBody>
          <a:bodyPr wrap="square" rtlCol="0">
            <a:spAutoFit/>
          </a:bodyPr>
          <a:lstStyle/>
          <a:p>
            <a:pPr algn="ctr"/>
            <a:r>
              <a:rPr lang="en-GB" sz="1400" dirty="0" smtClean="0">
                <a:solidFill>
                  <a:schemeClr val="tx1">
                    <a:lumMod val="50000"/>
                    <a:lumOff val="50000"/>
                  </a:schemeClr>
                </a:solidFill>
              </a:rPr>
              <a:t>Called from </a:t>
            </a:r>
            <a:r>
              <a:rPr lang="en-GB" sz="1400" dirty="0" err="1" smtClean="0">
                <a:solidFill>
                  <a:schemeClr val="tx1">
                    <a:lumMod val="50000"/>
                    <a:lumOff val="50000"/>
                  </a:schemeClr>
                </a:solidFill>
              </a:rPr>
              <a:t>buildup</a:t>
            </a:r>
            <a:r>
              <a:rPr lang="en-GB" sz="1400" dirty="0" smtClean="0">
                <a:solidFill>
                  <a:schemeClr val="tx1">
                    <a:lumMod val="50000"/>
                    <a:lumOff val="50000"/>
                  </a:schemeClr>
                </a:solidFill>
              </a:rPr>
              <a:t> simulation</a:t>
            </a:r>
            <a:endParaRPr lang="en-GB" sz="1400" dirty="0">
              <a:solidFill>
                <a:schemeClr val="tx1">
                  <a:lumMod val="50000"/>
                  <a:lumOff val="50000"/>
                </a:schemeClr>
              </a:solidFill>
            </a:endParaRPr>
          </a:p>
        </p:txBody>
      </p:sp>
    </p:spTree>
    <p:extLst>
      <p:ext uri="{BB962C8B-B14F-4D97-AF65-F5344CB8AC3E}">
        <p14:creationId xmlns:p14="http://schemas.microsoft.com/office/powerpoint/2010/main" val="322916146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Generation of ionization products</a:t>
            </a:r>
          </a:p>
        </p:txBody>
      </p:sp>
      <p:sp>
        <p:nvSpPr>
          <p:cNvPr id="4" name="Slide Number Placeholder 3"/>
          <p:cNvSpPr>
            <a:spLocks noGrp="1"/>
          </p:cNvSpPr>
          <p:nvPr>
            <p:ph type="sldNum" sz="quarter" idx="12"/>
          </p:nvPr>
        </p:nvSpPr>
        <p:spPr/>
        <p:txBody>
          <a:bodyPr/>
          <a:lstStyle/>
          <a:p>
            <a:fld id="{2AC3B2E6-27D2-1240-A515-2DF3A0B1185F}" type="slidenum">
              <a:rPr lang="en-US" smtClean="0"/>
              <a:t>24</a:t>
            </a:fld>
            <a:endParaRPr lang="en-US"/>
          </a:p>
        </p:txBody>
      </p:sp>
      <p:sp>
        <p:nvSpPr>
          <p:cNvPr id="5" name="Content Placeholder 2"/>
          <p:cNvSpPr txBox="1">
            <a:spLocks/>
          </p:cNvSpPr>
          <p:nvPr/>
        </p:nvSpPr>
        <p:spPr>
          <a:xfrm>
            <a:off x="2784854" y="1328199"/>
            <a:ext cx="5907626" cy="5105451"/>
          </a:xfrm>
          <a:prstGeom prst="rect">
            <a:avLst/>
          </a:prstGeom>
          <a:solidFill>
            <a:srgbClr val="E6E0EC"/>
          </a:solidFill>
          <a:ln>
            <a:solidFill>
              <a:srgbClr val="8064A2"/>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7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7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t>Interpolate the </a:t>
            </a:r>
            <a:r>
              <a:rPr lang="en-GB" dirty="0" smtClean="0"/>
              <a:t>user input cross</a:t>
            </a:r>
            <a:r>
              <a:rPr lang="en-GB" dirty="0"/>
              <a:t>-section </a:t>
            </a:r>
            <a:r>
              <a:rPr lang="en-GB" dirty="0" smtClean="0"/>
              <a:t>to </a:t>
            </a:r>
            <a:r>
              <a:rPr lang="en-GB" dirty="0"/>
              <a:t>the </a:t>
            </a:r>
            <a:r>
              <a:rPr lang="en-GB" dirty="0" smtClean="0"/>
              <a:t>projectile MP </a:t>
            </a:r>
            <a:r>
              <a:rPr lang="en-GB" dirty="0"/>
              <a:t>energies</a:t>
            </a:r>
          </a:p>
          <a:p>
            <a:r>
              <a:rPr lang="en-GB" dirty="0"/>
              <a:t>Determine the number of product particles to be generated by each projectile </a:t>
            </a:r>
            <a:r>
              <a:rPr lang="en-GB" dirty="0" smtClean="0"/>
              <a:t>MP, </a:t>
            </a:r>
            <a:r>
              <a:rPr lang="en-GB" dirty="0"/>
              <a:t>using </a:t>
            </a:r>
            <a:r>
              <a:rPr lang="en-GB" dirty="0" smtClean="0"/>
              <a:t>their weight</a:t>
            </a:r>
          </a:p>
          <a:p>
            <a:endParaRPr lang="en-GB" dirty="0" smtClean="0"/>
          </a:p>
          <a:p>
            <a:pPr marL="0" indent="0">
              <a:buNone/>
            </a:pPr>
            <a:endParaRPr lang="en-GB" dirty="0" smtClean="0"/>
          </a:p>
          <a:p>
            <a:pPr marL="0" indent="0">
              <a:buNone/>
            </a:pPr>
            <a:endParaRPr lang="en-GB" dirty="0" smtClean="0"/>
          </a:p>
        </p:txBody>
      </p:sp>
      <p:sp>
        <p:nvSpPr>
          <p:cNvPr id="6" name="Rectangle 5"/>
          <p:cNvSpPr/>
          <p:nvPr/>
        </p:nvSpPr>
        <p:spPr>
          <a:xfrm>
            <a:off x="2784854" y="989646"/>
            <a:ext cx="5907626" cy="338554"/>
          </a:xfrm>
          <a:prstGeom prst="rect">
            <a:avLst/>
          </a:prstGeom>
        </p:spPr>
        <p:txBody>
          <a:bodyPr wrap="square">
            <a:spAutoFit/>
          </a:bodyPr>
          <a:lstStyle/>
          <a:p>
            <a:pPr algn="ctr"/>
            <a:r>
              <a:rPr lang="en-GB" sz="1600" dirty="0" err="1" smtClean="0">
                <a:latin typeface="Consolas"/>
                <a:cs typeface="Consolas"/>
              </a:rPr>
              <a:t>Ionization_Process.generate</a:t>
            </a:r>
            <a:r>
              <a:rPr lang="en-GB" sz="1600" dirty="0" smtClean="0">
                <a:latin typeface="Consolas"/>
                <a:cs typeface="Consolas"/>
              </a:rPr>
              <a:t>()</a:t>
            </a:r>
            <a:endParaRPr lang="en-GB" sz="1600" dirty="0"/>
          </a:p>
        </p:txBody>
      </p:sp>
      <p:sp>
        <p:nvSpPr>
          <p:cNvPr id="7" name="Content Placeholder 2"/>
          <p:cNvSpPr txBox="1">
            <a:spLocks/>
          </p:cNvSpPr>
          <p:nvPr/>
        </p:nvSpPr>
        <p:spPr>
          <a:xfrm>
            <a:off x="349564" y="1661224"/>
            <a:ext cx="2138161" cy="1071882"/>
          </a:xfrm>
          <a:prstGeom prst="rect">
            <a:avLst/>
          </a:prstGeom>
          <a:solidFill>
            <a:schemeClr val="accent3">
              <a:lumMod val="20000"/>
              <a:lumOff val="80000"/>
            </a:schemeClr>
          </a:solidFill>
          <a:ln>
            <a:solidFill>
              <a:schemeClr val="accent3">
                <a:lumMod val="75000"/>
              </a:schemeClr>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7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7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endParaRPr lang="en-GB" sz="1600" dirty="0" smtClean="0">
              <a:solidFill>
                <a:prstClr val="black"/>
              </a:solidFill>
              <a:latin typeface="Consolas"/>
              <a:cs typeface="Consolas"/>
            </a:endParaRPr>
          </a:p>
          <a:p>
            <a:pPr marL="0" lvl="0" indent="0" algn="ctr">
              <a:spcBef>
                <a:spcPts val="0"/>
              </a:spcBef>
              <a:buNone/>
            </a:pPr>
            <a:r>
              <a:rPr lang="en-GB" sz="1600" dirty="0" err="1" smtClean="0">
                <a:solidFill>
                  <a:prstClr val="black"/>
                </a:solidFill>
                <a:latin typeface="Consolas"/>
                <a:cs typeface="Consolas"/>
              </a:rPr>
              <a:t>Cross_Ionization</a:t>
            </a:r>
            <a:r>
              <a:rPr lang="en-GB" sz="1600" dirty="0" smtClean="0">
                <a:solidFill>
                  <a:prstClr val="black"/>
                </a:solidFill>
                <a:latin typeface="Consolas"/>
                <a:cs typeface="Consolas"/>
              </a:rPr>
              <a:t>.</a:t>
            </a:r>
            <a:br>
              <a:rPr lang="en-GB" sz="1600" dirty="0" smtClean="0">
                <a:solidFill>
                  <a:prstClr val="black"/>
                </a:solidFill>
                <a:latin typeface="Consolas"/>
                <a:cs typeface="Consolas"/>
              </a:rPr>
            </a:br>
            <a:r>
              <a:rPr lang="en-GB" sz="1600" dirty="0" smtClean="0">
                <a:solidFill>
                  <a:prstClr val="black"/>
                </a:solidFill>
                <a:latin typeface="Consolas"/>
                <a:cs typeface="Consolas"/>
              </a:rPr>
              <a:t>generate</a:t>
            </a:r>
            <a:r>
              <a:rPr lang="en-GB" sz="1600" dirty="0">
                <a:solidFill>
                  <a:prstClr val="black"/>
                </a:solidFill>
                <a:latin typeface="Consolas"/>
                <a:cs typeface="Consolas"/>
              </a:rPr>
              <a:t>()</a:t>
            </a:r>
            <a:endParaRPr lang="en-GB" sz="1600" dirty="0">
              <a:solidFill>
                <a:prstClr val="black"/>
              </a:solidFill>
            </a:endParaRPr>
          </a:p>
        </p:txBody>
      </p:sp>
      <p:sp>
        <p:nvSpPr>
          <p:cNvPr id="9" name="Right Arrow 8"/>
          <p:cNvSpPr/>
          <p:nvPr/>
        </p:nvSpPr>
        <p:spPr>
          <a:xfrm>
            <a:off x="1800247" y="1381601"/>
            <a:ext cx="827301" cy="186415"/>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1264248" y="1073824"/>
            <a:ext cx="1724515" cy="307777"/>
          </a:xfrm>
          <a:prstGeom prst="rect">
            <a:avLst/>
          </a:prstGeom>
          <a:noFill/>
        </p:spPr>
        <p:txBody>
          <a:bodyPr wrap="square" rtlCol="0">
            <a:spAutoFit/>
          </a:bodyPr>
          <a:lstStyle/>
          <a:p>
            <a:pPr algn="ctr"/>
            <a:r>
              <a:rPr lang="en-GB" sz="1400" b="1" dirty="0" smtClean="0"/>
              <a:t>Projectile MP info</a:t>
            </a:r>
            <a:endParaRPr lang="en-GB" sz="1400" b="1" dirty="0"/>
          </a:p>
        </p:txBody>
      </p:sp>
      <p:pic>
        <p:nvPicPr>
          <p:cNvPr id="16" name="Picture 15"/>
          <p:cNvPicPr>
            <a:picLocks noChangeAspect="1"/>
          </p:cNvPicPr>
          <p:nvPr/>
        </p:nvPicPr>
        <p:blipFill>
          <a:blip r:embed="rId2"/>
          <a:stretch>
            <a:fillRect/>
          </a:stretch>
        </p:blipFill>
        <p:spPr>
          <a:xfrm>
            <a:off x="3885551" y="2629960"/>
            <a:ext cx="3996000" cy="540000"/>
          </a:xfrm>
          <a:prstGeom prst="rect">
            <a:avLst/>
          </a:prstGeom>
        </p:spPr>
      </p:pic>
    </p:spTree>
    <p:extLst>
      <p:ext uri="{BB962C8B-B14F-4D97-AF65-F5344CB8AC3E}">
        <p14:creationId xmlns:p14="http://schemas.microsoft.com/office/powerpoint/2010/main" val="26026528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Generation of ionization products</a:t>
            </a:r>
          </a:p>
        </p:txBody>
      </p:sp>
      <p:sp>
        <p:nvSpPr>
          <p:cNvPr id="4" name="Slide Number Placeholder 3"/>
          <p:cNvSpPr>
            <a:spLocks noGrp="1"/>
          </p:cNvSpPr>
          <p:nvPr>
            <p:ph type="sldNum" sz="quarter" idx="12"/>
          </p:nvPr>
        </p:nvSpPr>
        <p:spPr/>
        <p:txBody>
          <a:bodyPr/>
          <a:lstStyle/>
          <a:p>
            <a:fld id="{2AC3B2E6-27D2-1240-A515-2DF3A0B1185F}" type="slidenum">
              <a:rPr lang="en-US" smtClean="0"/>
              <a:t>25</a:t>
            </a:fld>
            <a:endParaRPr lang="en-US"/>
          </a:p>
        </p:txBody>
      </p:sp>
      <p:sp>
        <p:nvSpPr>
          <p:cNvPr id="5" name="Content Placeholder 2"/>
          <p:cNvSpPr txBox="1">
            <a:spLocks/>
          </p:cNvSpPr>
          <p:nvPr/>
        </p:nvSpPr>
        <p:spPr>
          <a:xfrm>
            <a:off x="2784854" y="1328199"/>
            <a:ext cx="5907626" cy="5105451"/>
          </a:xfrm>
          <a:prstGeom prst="rect">
            <a:avLst/>
          </a:prstGeom>
          <a:solidFill>
            <a:srgbClr val="E6E0EC"/>
          </a:solidFill>
          <a:ln>
            <a:solidFill>
              <a:srgbClr val="8064A2"/>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7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7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t>Interpolate the </a:t>
            </a:r>
            <a:r>
              <a:rPr lang="en-GB" dirty="0" smtClean="0"/>
              <a:t>user input cross</a:t>
            </a:r>
            <a:r>
              <a:rPr lang="en-GB" dirty="0"/>
              <a:t>-section </a:t>
            </a:r>
            <a:r>
              <a:rPr lang="en-GB" dirty="0" smtClean="0"/>
              <a:t>to </a:t>
            </a:r>
            <a:r>
              <a:rPr lang="en-GB" dirty="0"/>
              <a:t>the </a:t>
            </a:r>
            <a:r>
              <a:rPr lang="en-GB" dirty="0" smtClean="0"/>
              <a:t>projectile MP </a:t>
            </a:r>
            <a:r>
              <a:rPr lang="en-GB" dirty="0"/>
              <a:t>energies</a:t>
            </a:r>
          </a:p>
          <a:p>
            <a:r>
              <a:rPr lang="en-GB" dirty="0"/>
              <a:t>Determine the number of product particles to be generated by each projectile </a:t>
            </a:r>
            <a:r>
              <a:rPr lang="en-GB" dirty="0" smtClean="0"/>
              <a:t>MP, </a:t>
            </a:r>
            <a:r>
              <a:rPr lang="en-GB" dirty="0"/>
              <a:t>using </a:t>
            </a:r>
            <a:r>
              <a:rPr lang="en-GB" dirty="0" smtClean="0"/>
              <a:t>their weight</a:t>
            </a:r>
          </a:p>
          <a:p>
            <a:endParaRPr lang="en-GB" dirty="0" smtClean="0"/>
          </a:p>
          <a:p>
            <a:pPr marL="0" indent="0">
              <a:buNone/>
            </a:pPr>
            <a:endParaRPr lang="en-GB" dirty="0" smtClean="0"/>
          </a:p>
          <a:p>
            <a:pPr marL="0" indent="0">
              <a:buNone/>
            </a:pPr>
            <a:endParaRPr lang="en-GB" dirty="0" smtClean="0"/>
          </a:p>
          <a:p>
            <a:r>
              <a:rPr lang="en-GB" dirty="0" smtClean="0"/>
              <a:t>Loop over products of process</a:t>
            </a:r>
          </a:p>
          <a:p>
            <a:pPr lvl="1"/>
            <a:r>
              <a:rPr lang="en-GB" dirty="0"/>
              <a:t>For each </a:t>
            </a:r>
            <a:r>
              <a:rPr lang="en-GB" dirty="0" smtClean="0"/>
              <a:t>product calculate </a:t>
            </a:r>
            <a:r>
              <a:rPr lang="en-GB" dirty="0"/>
              <a:t>the number of new MPs to produce, based on the </a:t>
            </a:r>
            <a:r>
              <a:rPr lang="en-GB" dirty="0" smtClean="0"/>
              <a:t>current default weight of the product cloud</a:t>
            </a:r>
          </a:p>
          <a:p>
            <a:pPr lvl="2"/>
            <a:r>
              <a:rPr lang="en-GB" dirty="0" smtClean="0"/>
              <a:t>Non</a:t>
            </a:r>
            <a:r>
              <a:rPr lang="en-GB" dirty="0"/>
              <a:t>-integer parts define probability to generate 1 </a:t>
            </a:r>
            <a:r>
              <a:rPr lang="en-GB" dirty="0" smtClean="0"/>
              <a:t>MP</a:t>
            </a:r>
            <a:endParaRPr lang="en-GB" dirty="0"/>
          </a:p>
        </p:txBody>
      </p:sp>
      <p:sp>
        <p:nvSpPr>
          <p:cNvPr id="6" name="Rectangle 5"/>
          <p:cNvSpPr/>
          <p:nvPr/>
        </p:nvSpPr>
        <p:spPr>
          <a:xfrm>
            <a:off x="2784854" y="989646"/>
            <a:ext cx="5907626" cy="338554"/>
          </a:xfrm>
          <a:prstGeom prst="rect">
            <a:avLst/>
          </a:prstGeom>
        </p:spPr>
        <p:txBody>
          <a:bodyPr wrap="square">
            <a:spAutoFit/>
          </a:bodyPr>
          <a:lstStyle/>
          <a:p>
            <a:pPr algn="ctr"/>
            <a:r>
              <a:rPr lang="en-GB" sz="1600" dirty="0" err="1" smtClean="0">
                <a:latin typeface="Consolas"/>
                <a:cs typeface="Consolas"/>
              </a:rPr>
              <a:t>Ionization_Process.generate</a:t>
            </a:r>
            <a:r>
              <a:rPr lang="en-GB" sz="1600" dirty="0" smtClean="0">
                <a:latin typeface="Consolas"/>
                <a:cs typeface="Consolas"/>
              </a:rPr>
              <a:t>()</a:t>
            </a:r>
            <a:endParaRPr lang="en-GB" sz="1600" dirty="0"/>
          </a:p>
        </p:txBody>
      </p:sp>
      <p:sp>
        <p:nvSpPr>
          <p:cNvPr id="7" name="Content Placeholder 2"/>
          <p:cNvSpPr txBox="1">
            <a:spLocks/>
          </p:cNvSpPr>
          <p:nvPr/>
        </p:nvSpPr>
        <p:spPr>
          <a:xfrm>
            <a:off x="349564" y="1661224"/>
            <a:ext cx="2138161" cy="1071882"/>
          </a:xfrm>
          <a:prstGeom prst="rect">
            <a:avLst/>
          </a:prstGeom>
          <a:solidFill>
            <a:schemeClr val="accent3">
              <a:lumMod val="20000"/>
              <a:lumOff val="80000"/>
            </a:schemeClr>
          </a:solidFill>
          <a:ln>
            <a:solidFill>
              <a:schemeClr val="accent3">
                <a:lumMod val="75000"/>
              </a:schemeClr>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7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7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endParaRPr lang="en-GB" sz="1600" dirty="0" smtClean="0">
              <a:solidFill>
                <a:prstClr val="black"/>
              </a:solidFill>
              <a:latin typeface="Consolas"/>
              <a:cs typeface="Consolas"/>
            </a:endParaRPr>
          </a:p>
          <a:p>
            <a:pPr marL="0" lvl="0" indent="0" algn="ctr">
              <a:spcBef>
                <a:spcPts val="0"/>
              </a:spcBef>
              <a:buNone/>
            </a:pPr>
            <a:r>
              <a:rPr lang="en-GB" sz="1600" dirty="0" err="1" smtClean="0">
                <a:solidFill>
                  <a:prstClr val="black"/>
                </a:solidFill>
                <a:latin typeface="Consolas"/>
                <a:cs typeface="Consolas"/>
              </a:rPr>
              <a:t>Cross_Ionization</a:t>
            </a:r>
            <a:r>
              <a:rPr lang="en-GB" sz="1600" dirty="0" smtClean="0">
                <a:solidFill>
                  <a:prstClr val="black"/>
                </a:solidFill>
                <a:latin typeface="Consolas"/>
                <a:cs typeface="Consolas"/>
              </a:rPr>
              <a:t>.</a:t>
            </a:r>
            <a:br>
              <a:rPr lang="en-GB" sz="1600" dirty="0" smtClean="0">
                <a:solidFill>
                  <a:prstClr val="black"/>
                </a:solidFill>
                <a:latin typeface="Consolas"/>
                <a:cs typeface="Consolas"/>
              </a:rPr>
            </a:br>
            <a:r>
              <a:rPr lang="en-GB" sz="1600" dirty="0" smtClean="0">
                <a:solidFill>
                  <a:prstClr val="black"/>
                </a:solidFill>
                <a:latin typeface="Consolas"/>
                <a:cs typeface="Consolas"/>
              </a:rPr>
              <a:t>generate</a:t>
            </a:r>
            <a:r>
              <a:rPr lang="en-GB" sz="1600" dirty="0">
                <a:solidFill>
                  <a:prstClr val="black"/>
                </a:solidFill>
                <a:latin typeface="Consolas"/>
                <a:cs typeface="Consolas"/>
              </a:rPr>
              <a:t>()</a:t>
            </a:r>
            <a:endParaRPr lang="en-GB" sz="1600" dirty="0">
              <a:solidFill>
                <a:prstClr val="black"/>
              </a:solidFill>
            </a:endParaRPr>
          </a:p>
        </p:txBody>
      </p:sp>
      <p:sp>
        <p:nvSpPr>
          <p:cNvPr id="9" name="Right Arrow 8"/>
          <p:cNvSpPr/>
          <p:nvPr/>
        </p:nvSpPr>
        <p:spPr>
          <a:xfrm>
            <a:off x="1800247" y="1381601"/>
            <a:ext cx="827301" cy="186415"/>
          </a:xfrm>
          <a:prstGeom prst="rightArrow">
            <a:avLst/>
          </a:prstGeom>
          <a:solidFill>
            <a:srgbClr val="7F7F7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1264248" y="1073824"/>
            <a:ext cx="1724515" cy="307777"/>
          </a:xfrm>
          <a:prstGeom prst="rect">
            <a:avLst/>
          </a:prstGeom>
          <a:noFill/>
        </p:spPr>
        <p:txBody>
          <a:bodyPr wrap="square" rtlCol="0">
            <a:spAutoFit/>
          </a:bodyPr>
          <a:lstStyle/>
          <a:p>
            <a:pPr algn="ctr"/>
            <a:r>
              <a:rPr lang="en-GB" sz="1400" b="1" dirty="0" smtClean="0">
                <a:solidFill>
                  <a:srgbClr val="7F7F7F"/>
                </a:solidFill>
              </a:rPr>
              <a:t>Projectile MP info</a:t>
            </a:r>
            <a:endParaRPr lang="en-GB" sz="1400" b="1" dirty="0">
              <a:solidFill>
                <a:srgbClr val="7F7F7F"/>
              </a:solidFill>
            </a:endParaRPr>
          </a:p>
        </p:txBody>
      </p:sp>
      <p:pic>
        <p:nvPicPr>
          <p:cNvPr id="16" name="Picture 15"/>
          <p:cNvPicPr>
            <a:picLocks noChangeAspect="1"/>
          </p:cNvPicPr>
          <p:nvPr/>
        </p:nvPicPr>
        <p:blipFill>
          <a:blip r:embed="rId2"/>
          <a:stretch>
            <a:fillRect/>
          </a:stretch>
        </p:blipFill>
        <p:spPr>
          <a:xfrm>
            <a:off x="3885551" y="2629960"/>
            <a:ext cx="3996000" cy="540000"/>
          </a:xfrm>
          <a:prstGeom prst="rect">
            <a:avLst/>
          </a:prstGeom>
        </p:spPr>
      </p:pic>
    </p:spTree>
    <p:extLst>
      <p:ext uri="{BB962C8B-B14F-4D97-AF65-F5344CB8AC3E}">
        <p14:creationId xmlns:p14="http://schemas.microsoft.com/office/powerpoint/2010/main" val="274360199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Generation of ionization products</a:t>
            </a:r>
          </a:p>
        </p:txBody>
      </p:sp>
      <p:sp>
        <p:nvSpPr>
          <p:cNvPr id="4" name="Slide Number Placeholder 3"/>
          <p:cNvSpPr>
            <a:spLocks noGrp="1"/>
          </p:cNvSpPr>
          <p:nvPr>
            <p:ph type="sldNum" sz="quarter" idx="12"/>
          </p:nvPr>
        </p:nvSpPr>
        <p:spPr/>
        <p:txBody>
          <a:bodyPr/>
          <a:lstStyle/>
          <a:p>
            <a:fld id="{2AC3B2E6-27D2-1240-A515-2DF3A0B1185F}" type="slidenum">
              <a:rPr lang="en-US" smtClean="0"/>
              <a:t>26</a:t>
            </a:fld>
            <a:endParaRPr lang="en-US"/>
          </a:p>
        </p:txBody>
      </p:sp>
      <p:sp>
        <p:nvSpPr>
          <p:cNvPr id="5" name="Content Placeholder 2"/>
          <p:cNvSpPr txBox="1">
            <a:spLocks/>
          </p:cNvSpPr>
          <p:nvPr/>
        </p:nvSpPr>
        <p:spPr>
          <a:xfrm>
            <a:off x="2784854" y="1328199"/>
            <a:ext cx="5907626" cy="5105451"/>
          </a:xfrm>
          <a:prstGeom prst="rect">
            <a:avLst/>
          </a:prstGeom>
          <a:solidFill>
            <a:srgbClr val="E6E0EC"/>
          </a:solidFill>
          <a:ln>
            <a:solidFill>
              <a:srgbClr val="8064A2"/>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7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7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t>Interpolate the </a:t>
            </a:r>
            <a:r>
              <a:rPr lang="en-GB" dirty="0" smtClean="0"/>
              <a:t>user input cross</a:t>
            </a:r>
            <a:r>
              <a:rPr lang="en-GB" dirty="0"/>
              <a:t>-section </a:t>
            </a:r>
            <a:r>
              <a:rPr lang="en-GB" dirty="0" smtClean="0"/>
              <a:t>to </a:t>
            </a:r>
            <a:r>
              <a:rPr lang="en-GB" dirty="0"/>
              <a:t>the </a:t>
            </a:r>
            <a:r>
              <a:rPr lang="en-GB" dirty="0" smtClean="0"/>
              <a:t>projectile MP </a:t>
            </a:r>
            <a:r>
              <a:rPr lang="en-GB" dirty="0"/>
              <a:t>energies</a:t>
            </a:r>
          </a:p>
          <a:p>
            <a:r>
              <a:rPr lang="en-GB" dirty="0"/>
              <a:t>Determine the number of product particles to be generated by each projectile </a:t>
            </a:r>
            <a:r>
              <a:rPr lang="en-GB" dirty="0" smtClean="0"/>
              <a:t>MP, </a:t>
            </a:r>
            <a:r>
              <a:rPr lang="en-GB" dirty="0"/>
              <a:t>using </a:t>
            </a:r>
            <a:r>
              <a:rPr lang="en-GB" dirty="0" smtClean="0"/>
              <a:t>their weight</a:t>
            </a:r>
          </a:p>
          <a:p>
            <a:endParaRPr lang="en-GB" dirty="0" smtClean="0"/>
          </a:p>
          <a:p>
            <a:pPr marL="0" indent="0">
              <a:buNone/>
            </a:pPr>
            <a:endParaRPr lang="en-GB" dirty="0" smtClean="0"/>
          </a:p>
          <a:p>
            <a:pPr marL="0" indent="0">
              <a:buNone/>
            </a:pPr>
            <a:endParaRPr lang="en-GB" dirty="0" smtClean="0"/>
          </a:p>
          <a:p>
            <a:r>
              <a:rPr lang="en-GB" dirty="0" smtClean="0"/>
              <a:t>Loop over products of process</a:t>
            </a:r>
          </a:p>
          <a:p>
            <a:pPr lvl="1"/>
            <a:r>
              <a:rPr lang="en-GB" dirty="0"/>
              <a:t>For each </a:t>
            </a:r>
            <a:r>
              <a:rPr lang="en-GB" dirty="0" smtClean="0"/>
              <a:t>product calculate </a:t>
            </a:r>
            <a:r>
              <a:rPr lang="en-GB" dirty="0"/>
              <a:t>the number of new MPs to produce, based on the </a:t>
            </a:r>
            <a:r>
              <a:rPr lang="en-GB" dirty="0" smtClean="0"/>
              <a:t>current default weight of the product cloud</a:t>
            </a:r>
          </a:p>
          <a:p>
            <a:pPr lvl="2"/>
            <a:r>
              <a:rPr lang="en-GB" dirty="0" smtClean="0"/>
              <a:t>Non</a:t>
            </a:r>
            <a:r>
              <a:rPr lang="en-GB" dirty="0"/>
              <a:t>-integer parts define probability to generate 1 MP</a:t>
            </a:r>
          </a:p>
          <a:p>
            <a:pPr lvl="1"/>
            <a:r>
              <a:rPr lang="en-GB" dirty="0"/>
              <a:t>Define coordinates of new MPs:</a:t>
            </a:r>
          </a:p>
          <a:p>
            <a:pPr lvl="2"/>
            <a:r>
              <a:rPr lang="en-GB" dirty="0"/>
              <a:t>Initial position corresponding to position of projectile</a:t>
            </a:r>
          </a:p>
          <a:p>
            <a:pPr lvl="2"/>
            <a:r>
              <a:rPr lang="en-GB" dirty="0"/>
              <a:t>Initial velocities according to initial energy defined by user input </a:t>
            </a:r>
          </a:p>
          <a:p>
            <a:r>
              <a:rPr lang="en-GB" dirty="0" smtClean="0"/>
              <a:t>Return information on new MPs for product clouds</a:t>
            </a:r>
            <a:endParaRPr lang="en-GB" dirty="0"/>
          </a:p>
        </p:txBody>
      </p:sp>
      <p:sp>
        <p:nvSpPr>
          <p:cNvPr id="6" name="Rectangle 5"/>
          <p:cNvSpPr/>
          <p:nvPr/>
        </p:nvSpPr>
        <p:spPr>
          <a:xfrm>
            <a:off x="2784854" y="989646"/>
            <a:ext cx="5907626" cy="338554"/>
          </a:xfrm>
          <a:prstGeom prst="rect">
            <a:avLst/>
          </a:prstGeom>
        </p:spPr>
        <p:txBody>
          <a:bodyPr wrap="square">
            <a:spAutoFit/>
          </a:bodyPr>
          <a:lstStyle/>
          <a:p>
            <a:pPr algn="ctr"/>
            <a:r>
              <a:rPr lang="en-GB" sz="1600" dirty="0" err="1" smtClean="0">
                <a:latin typeface="Consolas"/>
                <a:cs typeface="Consolas"/>
              </a:rPr>
              <a:t>Ionization_Process.generate</a:t>
            </a:r>
            <a:r>
              <a:rPr lang="en-GB" sz="1600" dirty="0" smtClean="0">
                <a:latin typeface="Consolas"/>
                <a:cs typeface="Consolas"/>
              </a:rPr>
              <a:t>()</a:t>
            </a:r>
            <a:endParaRPr lang="en-GB" sz="1600" dirty="0"/>
          </a:p>
        </p:txBody>
      </p:sp>
      <p:sp>
        <p:nvSpPr>
          <p:cNvPr id="7" name="Content Placeholder 2"/>
          <p:cNvSpPr txBox="1">
            <a:spLocks/>
          </p:cNvSpPr>
          <p:nvPr/>
        </p:nvSpPr>
        <p:spPr>
          <a:xfrm>
            <a:off x="349564" y="1661224"/>
            <a:ext cx="2138161" cy="1071882"/>
          </a:xfrm>
          <a:prstGeom prst="rect">
            <a:avLst/>
          </a:prstGeom>
          <a:solidFill>
            <a:schemeClr val="accent3">
              <a:lumMod val="20000"/>
              <a:lumOff val="80000"/>
            </a:schemeClr>
          </a:solidFill>
          <a:ln>
            <a:solidFill>
              <a:schemeClr val="accent3">
                <a:lumMod val="75000"/>
              </a:schemeClr>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7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7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endParaRPr lang="en-GB" sz="1600" dirty="0" smtClean="0">
              <a:solidFill>
                <a:prstClr val="black"/>
              </a:solidFill>
              <a:latin typeface="Consolas"/>
              <a:cs typeface="Consolas"/>
            </a:endParaRPr>
          </a:p>
          <a:p>
            <a:pPr marL="0" lvl="0" indent="0" algn="ctr">
              <a:spcBef>
                <a:spcPts val="0"/>
              </a:spcBef>
              <a:buNone/>
            </a:pPr>
            <a:r>
              <a:rPr lang="en-GB" sz="1600" dirty="0" err="1" smtClean="0">
                <a:solidFill>
                  <a:prstClr val="black"/>
                </a:solidFill>
                <a:latin typeface="Consolas"/>
                <a:cs typeface="Consolas"/>
              </a:rPr>
              <a:t>Cross_Ionization</a:t>
            </a:r>
            <a:r>
              <a:rPr lang="en-GB" sz="1600" dirty="0" smtClean="0">
                <a:solidFill>
                  <a:prstClr val="black"/>
                </a:solidFill>
                <a:latin typeface="Consolas"/>
                <a:cs typeface="Consolas"/>
              </a:rPr>
              <a:t>.</a:t>
            </a:r>
            <a:br>
              <a:rPr lang="en-GB" sz="1600" dirty="0" smtClean="0">
                <a:solidFill>
                  <a:prstClr val="black"/>
                </a:solidFill>
                <a:latin typeface="Consolas"/>
                <a:cs typeface="Consolas"/>
              </a:rPr>
            </a:br>
            <a:r>
              <a:rPr lang="en-GB" sz="1600" dirty="0" smtClean="0">
                <a:solidFill>
                  <a:prstClr val="black"/>
                </a:solidFill>
                <a:latin typeface="Consolas"/>
                <a:cs typeface="Consolas"/>
              </a:rPr>
              <a:t>generate</a:t>
            </a:r>
            <a:r>
              <a:rPr lang="en-GB" sz="1600" dirty="0">
                <a:solidFill>
                  <a:prstClr val="black"/>
                </a:solidFill>
                <a:latin typeface="Consolas"/>
                <a:cs typeface="Consolas"/>
              </a:rPr>
              <a:t>()</a:t>
            </a:r>
            <a:endParaRPr lang="en-GB" sz="1600" dirty="0">
              <a:solidFill>
                <a:prstClr val="black"/>
              </a:solidFill>
            </a:endParaRPr>
          </a:p>
        </p:txBody>
      </p:sp>
      <p:sp>
        <p:nvSpPr>
          <p:cNvPr id="9" name="Right Arrow 8"/>
          <p:cNvSpPr/>
          <p:nvPr/>
        </p:nvSpPr>
        <p:spPr>
          <a:xfrm>
            <a:off x="1800247" y="1381601"/>
            <a:ext cx="827301" cy="186415"/>
          </a:xfrm>
          <a:prstGeom prst="rightArrow">
            <a:avLst/>
          </a:prstGeom>
          <a:solidFill>
            <a:srgbClr val="7F7F7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1264248" y="1073824"/>
            <a:ext cx="1724515" cy="307777"/>
          </a:xfrm>
          <a:prstGeom prst="rect">
            <a:avLst/>
          </a:prstGeom>
          <a:noFill/>
        </p:spPr>
        <p:txBody>
          <a:bodyPr wrap="square" rtlCol="0">
            <a:spAutoFit/>
          </a:bodyPr>
          <a:lstStyle/>
          <a:p>
            <a:pPr algn="ctr"/>
            <a:r>
              <a:rPr lang="en-GB" sz="1400" b="1" dirty="0" smtClean="0">
                <a:solidFill>
                  <a:srgbClr val="7F7F7F"/>
                </a:solidFill>
              </a:rPr>
              <a:t>Projectile MP info</a:t>
            </a:r>
            <a:endParaRPr lang="en-GB" sz="1400" b="1" dirty="0">
              <a:solidFill>
                <a:srgbClr val="7F7F7F"/>
              </a:solidFill>
            </a:endParaRPr>
          </a:p>
        </p:txBody>
      </p:sp>
      <p:sp>
        <p:nvSpPr>
          <p:cNvPr id="13" name="Content Placeholder 2"/>
          <p:cNvSpPr txBox="1">
            <a:spLocks/>
          </p:cNvSpPr>
          <p:nvPr/>
        </p:nvSpPr>
        <p:spPr>
          <a:xfrm>
            <a:off x="349564" y="4675341"/>
            <a:ext cx="2138161" cy="1071882"/>
          </a:xfrm>
          <a:prstGeom prst="rect">
            <a:avLst/>
          </a:prstGeom>
          <a:solidFill>
            <a:schemeClr val="accent3">
              <a:lumMod val="20000"/>
              <a:lumOff val="80000"/>
            </a:schemeClr>
          </a:solidFill>
          <a:ln>
            <a:solidFill>
              <a:schemeClr val="accent3">
                <a:lumMod val="75000"/>
              </a:schemeClr>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7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7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endParaRPr lang="en-GB" sz="1600" dirty="0" smtClean="0">
              <a:solidFill>
                <a:prstClr val="black"/>
              </a:solidFill>
              <a:latin typeface="Consolas"/>
              <a:cs typeface="Consolas"/>
            </a:endParaRPr>
          </a:p>
          <a:p>
            <a:pPr marL="0" lvl="0" indent="0" algn="ctr">
              <a:spcBef>
                <a:spcPts val="0"/>
              </a:spcBef>
              <a:buNone/>
            </a:pPr>
            <a:r>
              <a:rPr lang="en-GB" sz="1600" dirty="0" err="1" smtClean="0">
                <a:solidFill>
                  <a:prstClr val="black"/>
                </a:solidFill>
                <a:latin typeface="Consolas"/>
                <a:cs typeface="Consolas"/>
              </a:rPr>
              <a:t>Cross_Ionization</a:t>
            </a:r>
            <a:r>
              <a:rPr lang="en-GB" sz="1600" dirty="0" smtClean="0">
                <a:solidFill>
                  <a:prstClr val="black"/>
                </a:solidFill>
                <a:latin typeface="Consolas"/>
                <a:cs typeface="Consolas"/>
              </a:rPr>
              <a:t>.</a:t>
            </a:r>
            <a:br>
              <a:rPr lang="en-GB" sz="1600" dirty="0" smtClean="0">
                <a:solidFill>
                  <a:prstClr val="black"/>
                </a:solidFill>
                <a:latin typeface="Consolas"/>
                <a:cs typeface="Consolas"/>
              </a:rPr>
            </a:br>
            <a:r>
              <a:rPr lang="en-GB" sz="1600" dirty="0" smtClean="0">
                <a:solidFill>
                  <a:prstClr val="black"/>
                </a:solidFill>
                <a:latin typeface="Consolas"/>
                <a:cs typeface="Consolas"/>
              </a:rPr>
              <a:t>generate</a:t>
            </a:r>
            <a:r>
              <a:rPr lang="en-GB" sz="1600" dirty="0">
                <a:solidFill>
                  <a:prstClr val="black"/>
                </a:solidFill>
                <a:latin typeface="Consolas"/>
                <a:cs typeface="Consolas"/>
              </a:rPr>
              <a:t>()</a:t>
            </a:r>
            <a:endParaRPr lang="en-GB" sz="1600" dirty="0">
              <a:solidFill>
                <a:prstClr val="black"/>
              </a:solidFill>
            </a:endParaRPr>
          </a:p>
        </p:txBody>
      </p:sp>
      <p:sp>
        <p:nvSpPr>
          <p:cNvPr id="14" name="Right Arrow 13"/>
          <p:cNvSpPr/>
          <p:nvPr/>
        </p:nvSpPr>
        <p:spPr>
          <a:xfrm flipH="1">
            <a:off x="1817716" y="6056034"/>
            <a:ext cx="827301" cy="186415"/>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flipH="1">
            <a:off x="1342895" y="5748257"/>
            <a:ext cx="1776943" cy="307777"/>
          </a:xfrm>
          <a:prstGeom prst="rect">
            <a:avLst/>
          </a:prstGeom>
          <a:noFill/>
        </p:spPr>
        <p:txBody>
          <a:bodyPr wrap="square" rtlCol="0">
            <a:spAutoFit/>
          </a:bodyPr>
          <a:lstStyle/>
          <a:p>
            <a:pPr algn="ctr"/>
            <a:r>
              <a:rPr lang="en-GB" sz="1400" b="1" dirty="0" smtClean="0"/>
              <a:t>New product MP info</a:t>
            </a:r>
            <a:endParaRPr lang="en-GB" sz="1400" b="1" dirty="0"/>
          </a:p>
        </p:txBody>
      </p:sp>
      <p:pic>
        <p:nvPicPr>
          <p:cNvPr id="16" name="Picture 15"/>
          <p:cNvPicPr>
            <a:picLocks noChangeAspect="1"/>
          </p:cNvPicPr>
          <p:nvPr/>
        </p:nvPicPr>
        <p:blipFill>
          <a:blip r:embed="rId2"/>
          <a:stretch>
            <a:fillRect/>
          </a:stretch>
        </p:blipFill>
        <p:spPr>
          <a:xfrm>
            <a:off x="3885551" y="2629960"/>
            <a:ext cx="3996000" cy="540000"/>
          </a:xfrm>
          <a:prstGeom prst="rect">
            <a:avLst/>
          </a:prstGeom>
        </p:spPr>
      </p:pic>
    </p:spTree>
    <p:extLst>
      <p:ext uri="{BB962C8B-B14F-4D97-AF65-F5344CB8AC3E}">
        <p14:creationId xmlns:p14="http://schemas.microsoft.com/office/powerpoint/2010/main" val="375640114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Generation of ionization products</a:t>
            </a:r>
            <a:endParaRPr lang="en-GB" dirty="0"/>
          </a:p>
        </p:txBody>
      </p:sp>
      <p:sp>
        <p:nvSpPr>
          <p:cNvPr id="3" name="Content Placeholder 2"/>
          <p:cNvSpPr>
            <a:spLocks noGrp="1"/>
          </p:cNvSpPr>
          <p:nvPr>
            <p:ph idx="1"/>
          </p:nvPr>
        </p:nvSpPr>
        <p:spPr>
          <a:xfrm>
            <a:off x="457200" y="1200041"/>
            <a:ext cx="4471645" cy="5406009"/>
          </a:xfrm>
          <a:solidFill>
            <a:schemeClr val="accent3">
              <a:lumMod val="20000"/>
              <a:lumOff val="80000"/>
            </a:schemeClr>
          </a:solidFill>
          <a:ln>
            <a:solidFill>
              <a:schemeClr val="accent3">
                <a:lumMod val="75000"/>
              </a:schemeClr>
            </a:solidFill>
          </a:ln>
        </p:spPr>
        <p:txBody>
          <a:bodyPr>
            <a:normAutofit/>
          </a:bodyPr>
          <a:lstStyle/>
          <a:p>
            <a:pPr marL="268288" indent="-268288"/>
            <a:r>
              <a:rPr lang="en-GB" dirty="0" smtClean="0"/>
              <a:t>Loop over projectiles</a:t>
            </a:r>
          </a:p>
          <a:p>
            <a:pPr marL="668338" lvl="1" indent="-268288"/>
            <a:r>
              <a:rPr lang="en-GB" dirty="0" smtClean="0"/>
              <a:t>Determine </a:t>
            </a:r>
            <a:r>
              <a:rPr lang="en-GB" dirty="0"/>
              <a:t>the energies of each </a:t>
            </a:r>
            <a:r>
              <a:rPr lang="en-GB" dirty="0" err="1"/>
              <a:t>macroparticle</a:t>
            </a:r>
            <a:r>
              <a:rPr lang="en-GB" dirty="0"/>
              <a:t> (MP) in the projectile </a:t>
            </a:r>
            <a:r>
              <a:rPr lang="en-GB" dirty="0" smtClean="0"/>
              <a:t>cloud</a:t>
            </a:r>
          </a:p>
          <a:p>
            <a:pPr marL="668338" lvl="1" indent="-268288"/>
            <a:r>
              <a:rPr lang="en-GB" dirty="0" smtClean="0"/>
              <a:t>Loop over processes for current projectile</a:t>
            </a:r>
          </a:p>
          <a:p>
            <a:pPr marL="1068388" lvl="2" indent="-268288"/>
            <a:r>
              <a:rPr lang="en-GB" dirty="0" smtClean="0"/>
              <a:t>Call process generation function</a:t>
            </a:r>
          </a:p>
          <a:p>
            <a:pPr marL="1068388" lvl="2" indent="-268288"/>
            <a:endParaRPr lang="en-GB" dirty="0" smtClean="0"/>
          </a:p>
          <a:p>
            <a:pPr marL="1068388" lvl="2" indent="-268288"/>
            <a:r>
              <a:rPr lang="en-GB" dirty="0" smtClean="0"/>
              <a:t>Add info on new MPs from process to list of new MPs for each cloud</a:t>
            </a:r>
          </a:p>
          <a:p>
            <a:pPr marL="800100" lvl="2" indent="0">
              <a:buNone/>
            </a:pPr>
            <a:endParaRPr lang="en-GB" dirty="0"/>
          </a:p>
          <a:p>
            <a:r>
              <a:rPr lang="en-GB" dirty="0"/>
              <a:t>After looping over all projectiles and processes, generate </a:t>
            </a:r>
            <a:r>
              <a:rPr lang="en-GB" dirty="0" smtClean="0"/>
              <a:t>new </a:t>
            </a:r>
            <a:r>
              <a:rPr lang="en-GB" dirty="0"/>
              <a:t>MPs in each cloud</a:t>
            </a:r>
          </a:p>
          <a:p>
            <a:r>
              <a:rPr lang="en-GB" dirty="0"/>
              <a:t>Keep </a:t>
            </a:r>
            <a:r>
              <a:rPr lang="en-GB" dirty="0" smtClean="0"/>
              <a:t>record </a:t>
            </a:r>
            <a:r>
              <a:rPr lang="en-GB" dirty="0"/>
              <a:t>of number of particles and number of MPs generated per cloud every time </a:t>
            </a:r>
            <a:r>
              <a:rPr lang="en-GB" dirty="0" smtClean="0"/>
              <a:t>step </a:t>
            </a:r>
          </a:p>
          <a:p>
            <a:pPr lvl="1"/>
            <a:r>
              <a:rPr lang="en-GB" dirty="0"/>
              <a:t>S</a:t>
            </a:r>
            <a:r>
              <a:rPr lang="en-GB" dirty="0" smtClean="0"/>
              <a:t>aved </a:t>
            </a:r>
            <a:r>
              <a:rPr lang="en-GB" dirty="0"/>
              <a:t>to output by </a:t>
            </a:r>
            <a:r>
              <a:rPr lang="en-GB" dirty="0" err="1" smtClean="0"/>
              <a:t>pyecloud_saver</a:t>
            </a:r>
            <a:endParaRPr lang="en-GB" dirty="0"/>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27</a:t>
            </a:fld>
            <a:endParaRPr lang="en-US"/>
          </a:p>
        </p:txBody>
      </p:sp>
      <p:sp>
        <p:nvSpPr>
          <p:cNvPr id="6" name="Content Placeholder 2"/>
          <p:cNvSpPr txBox="1">
            <a:spLocks/>
          </p:cNvSpPr>
          <p:nvPr/>
        </p:nvSpPr>
        <p:spPr>
          <a:xfrm>
            <a:off x="6134833" y="2982624"/>
            <a:ext cx="2551968" cy="1060231"/>
          </a:xfrm>
          <a:prstGeom prst="rect">
            <a:avLst/>
          </a:prstGeom>
          <a:solidFill>
            <a:srgbClr val="E6E0EC"/>
          </a:solidFill>
          <a:ln>
            <a:solidFill>
              <a:srgbClr val="8064A2"/>
            </a:solidFill>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7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7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endParaRPr lang="en-GB" sz="1600" dirty="0" smtClean="0">
              <a:solidFill>
                <a:prstClr val="black"/>
              </a:solidFill>
              <a:latin typeface="Consolas"/>
              <a:cs typeface="Consolas"/>
            </a:endParaRPr>
          </a:p>
          <a:p>
            <a:pPr marL="0" lvl="0" indent="0" algn="ctr">
              <a:spcBef>
                <a:spcPts val="0"/>
              </a:spcBef>
              <a:buNone/>
            </a:pPr>
            <a:r>
              <a:rPr lang="en-GB" sz="1600" dirty="0" err="1" smtClean="0">
                <a:solidFill>
                  <a:prstClr val="black"/>
                </a:solidFill>
                <a:latin typeface="Consolas"/>
                <a:cs typeface="Consolas"/>
              </a:rPr>
              <a:t>Ionization_Process</a:t>
            </a:r>
            <a:r>
              <a:rPr lang="en-GB" sz="1600" dirty="0" smtClean="0">
                <a:solidFill>
                  <a:prstClr val="black"/>
                </a:solidFill>
                <a:latin typeface="Consolas"/>
                <a:cs typeface="Consolas"/>
              </a:rPr>
              <a:t>.</a:t>
            </a:r>
            <a:br>
              <a:rPr lang="en-GB" sz="1600" dirty="0" smtClean="0">
                <a:solidFill>
                  <a:prstClr val="black"/>
                </a:solidFill>
                <a:latin typeface="Consolas"/>
                <a:cs typeface="Consolas"/>
              </a:rPr>
            </a:br>
            <a:r>
              <a:rPr lang="en-GB" sz="1600" dirty="0" smtClean="0">
                <a:solidFill>
                  <a:prstClr val="black"/>
                </a:solidFill>
                <a:latin typeface="Consolas"/>
                <a:cs typeface="Consolas"/>
              </a:rPr>
              <a:t>generate</a:t>
            </a:r>
            <a:r>
              <a:rPr lang="en-GB" sz="1600" dirty="0">
                <a:solidFill>
                  <a:prstClr val="black"/>
                </a:solidFill>
                <a:latin typeface="Consolas"/>
                <a:cs typeface="Consolas"/>
              </a:rPr>
              <a:t>(</a:t>
            </a:r>
            <a:r>
              <a:rPr lang="en-GB" sz="1600" dirty="0" smtClean="0">
                <a:solidFill>
                  <a:prstClr val="black"/>
                </a:solidFill>
                <a:latin typeface="Consolas"/>
                <a:cs typeface="Consolas"/>
              </a:rPr>
              <a:t>)</a:t>
            </a:r>
          </a:p>
          <a:p>
            <a:pPr marL="0" lvl="0" indent="0" algn="ctr">
              <a:spcBef>
                <a:spcPts val="0"/>
              </a:spcBef>
              <a:buNone/>
            </a:pPr>
            <a:endParaRPr lang="en-GB" sz="1600" dirty="0">
              <a:solidFill>
                <a:prstClr val="black"/>
              </a:solidFill>
            </a:endParaRPr>
          </a:p>
        </p:txBody>
      </p:sp>
      <p:sp>
        <p:nvSpPr>
          <p:cNvPr id="7" name="Rectangle 6"/>
          <p:cNvSpPr/>
          <p:nvPr/>
        </p:nvSpPr>
        <p:spPr>
          <a:xfrm>
            <a:off x="457200" y="864983"/>
            <a:ext cx="4471645" cy="338554"/>
          </a:xfrm>
          <a:prstGeom prst="rect">
            <a:avLst/>
          </a:prstGeom>
        </p:spPr>
        <p:txBody>
          <a:bodyPr wrap="square">
            <a:spAutoFit/>
          </a:bodyPr>
          <a:lstStyle/>
          <a:p>
            <a:pPr algn="ctr"/>
            <a:r>
              <a:rPr lang="en-GB" sz="1600" dirty="0" err="1" smtClean="0">
                <a:latin typeface="Consolas"/>
                <a:cs typeface="Consolas"/>
              </a:rPr>
              <a:t>Cross_Ionization.generate</a:t>
            </a:r>
            <a:r>
              <a:rPr lang="en-GB" sz="1600" dirty="0" smtClean="0">
                <a:latin typeface="Consolas"/>
                <a:cs typeface="Consolas"/>
              </a:rPr>
              <a:t>()</a:t>
            </a:r>
            <a:endParaRPr lang="en-GB" sz="1600" dirty="0"/>
          </a:p>
        </p:txBody>
      </p:sp>
      <p:sp>
        <p:nvSpPr>
          <p:cNvPr id="12" name="Right Arrow 11"/>
          <p:cNvSpPr/>
          <p:nvPr/>
        </p:nvSpPr>
        <p:spPr>
          <a:xfrm>
            <a:off x="4835629" y="2982623"/>
            <a:ext cx="827301" cy="186415"/>
          </a:xfrm>
          <a:prstGeom prst="rightArrow">
            <a:avLst/>
          </a:prstGeom>
          <a:solidFill>
            <a:srgbClr val="7F7F7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50000"/>
                  <a:lumOff val="50000"/>
                </a:schemeClr>
              </a:solidFill>
            </a:endParaRPr>
          </a:p>
        </p:txBody>
      </p:sp>
      <p:sp>
        <p:nvSpPr>
          <p:cNvPr id="15" name="TextBox 14"/>
          <p:cNvSpPr txBox="1"/>
          <p:nvPr/>
        </p:nvSpPr>
        <p:spPr>
          <a:xfrm>
            <a:off x="4299630" y="2674846"/>
            <a:ext cx="1724515" cy="307777"/>
          </a:xfrm>
          <a:prstGeom prst="rect">
            <a:avLst/>
          </a:prstGeom>
          <a:noFill/>
        </p:spPr>
        <p:txBody>
          <a:bodyPr wrap="square" rtlCol="0">
            <a:spAutoFit/>
          </a:bodyPr>
          <a:lstStyle/>
          <a:p>
            <a:pPr algn="ctr"/>
            <a:r>
              <a:rPr lang="en-GB" sz="1400" b="1" dirty="0" smtClean="0">
                <a:solidFill>
                  <a:schemeClr val="tx1">
                    <a:lumMod val="50000"/>
                    <a:lumOff val="50000"/>
                  </a:schemeClr>
                </a:solidFill>
              </a:rPr>
              <a:t>Projectile MP info</a:t>
            </a:r>
            <a:endParaRPr lang="en-GB" sz="1400" b="1" dirty="0">
              <a:solidFill>
                <a:schemeClr val="tx1">
                  <a:lumMod val="50000"/>
                  <a:lumOff val="50000"/>
                </a:schemeClr>
              </a:solidFill>
            </a:endParaRPr>
          </a:p>
        </p:txBody>
      </p:sp>
      <p:sp>
        <p:nvSpPr>
          <p:cNvPr id="9" name="Right Arrow 8"/>
          <p:cNvSpPr/>
          <p:nvPr/>
        </p:nvSpPr>
        <p:spPr>
          <a:xfrm flipH="1">
            <a:off x="4832711" y="3609342"/>
            <a:ext cx="827301" cy="186415"/>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flipH="1">
            <a:off x="4357890" y="3301565"/>
            <a:ext cx="1776943" cy="307777"/>
          </a:xfrm>
          <a:prstGeom prst="rect">
            <a:avLst/>
          </a:prstGeom>
          <a:noFill/>
        </p:spPr>
        <p:txBody>
          <a:bodyPr wrap="square" rtlCol="0">
            <a:spAutoFit/>
          </a:bodyPr>
          <a:lstStyle/>
          <a:p>
            <a:pPr algn="ctr"/>
            <a:r>
              <a:rPr lang="en-GB" sz="1400" b="1" dirty="0" smtClean="0"/>
              <a:t>New product MP info</a:t>
            </a:r>
            <a:endParaRPr lang="en-GB" sz="1400" b="1" dirty="0"/>
          </a:p>
        </p:txBody>
      </p:sp>
    </p:spTree>
    <p:extLst>
      <p:ext uri="{BB962C8B-B14F-4D97-AF65-F5344CB8AC3E}">
        <p14:creationId xmlns:p14="http://schemas.microsoft.com/office/powerpoint/2010/main" val="41591794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Defining the ionization processes</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Cross-species ionization is activated by adding in the </a:t>
            </a:r>
            <a:r>
              <a:rPr lang="en-GB" sz="1600" dirty="0" err="1" smtClean="0">
                <a:latin typeface="Consolas"/>
                <a:cs typeface="Consolas"/>
              </a:rPr>
              <a:t>simulation_parameters</a:t>
            </a:r>
            <a:r>
              <a:rPr lang="en-GB" dirty="0" smtClean="0"/>
              <a:t> input file a dictionary that describes the desired ionization processes:</a:t>
            </a:r>
          </a:p>
          <a:p>
            <a:pPr marL="0" indent="0">
              <a:buNone/>
            </a:pPr>
            <a:endParaRPr lang="en-GB" dirty="0" smtClean="0"/>
          </a:p>
          <a:p>
            <a:pPr marL="0" indent="0">
              <a:buNone/>
            </a:pPr>
            <a:r>
              <a:rPr lang="en-GB" sz="1500" dirty="0" err="1" smtClean="0">
                <a:solidFill>
                  <a:schemeClr val="accent1"/>
                </a:solidFill>
                <a:latin typeface="Consolas"/>
                <a:cs typeface="Consolas"/>
              </a:rPr>
              <a:t>cross_ion_definitions</a:t>
            </a:r>
            <a:r>
              <a:rPr lang="en-GB" sz="1500" dirty="0" smtClean="0">
                <a:solidFill>
                  <a:schemeClr val="accent1"/>
                </a:solidFill>
                <a:latin typeface="Consolas"/>
                <a:cs typeface="Consolas"/>
              </a:rPr>
              <a:t> = {projectile 1: {process 11: </a:t>
            </a:r>
            <a:r>
              <a:rPr lang="en-GB" sz="1500" dirty="0" err="1" smtClean="0">
                <a:solidFill>
                  <a:schemeClr val="accent1"/>
                </a:solidFill>
                <a:latin typeface="Consolas"/>
                <a:cs typeface="Consolas"/>
              </a:rPr>
              <a:t>process_definitions</a:t>
            </a:r>
            <a:r>
              <a:rPr lang="en-GB" sz="1500" dirty="0" smtClean="0">
                <a:solidFill>
                  <a:schemeClr val="accent1"/>
                </a:solidFill>
                <a:latin typeface="Consolas"/>
                <a:cs typeface="Consolas"/>
              </a:rPr>
              <a:t>,</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process 12: </a:t>
            </a:r>
            <a:r>
              <a:rPr lang="en-GB" sz="1500" dirty="0" err="1" smtClean="0">
                <a:solidFill>
                  <a:schemeClr val="accent1"/>
                </a:solidFill>
                <a:latin typeface="Consolas"/>
                <a:cs typeface="Consolas"/>
              </a:rPr>
              <a:t>process_definitions</a:t>
            </a:r>
            <a:r>
              <a:rPr lang="en-GB" sz="1500" dirty="0" smtClean="0">
                <a:solidFill>
                  <a:schemeClr val="accent1"/>
                </a:solidFill>
                <a:latin typeface="Consolas"/>
                <a:cs typeface="Consolas"/>
              </a:rPr>
              <a:t>},</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projectile 2: {process 21: </a:t>
            </a:r>
            <a:r>
              <a:rPr lang="en-GB" sz="1500" dirty="0" err="1" smtClean="0">
                <a:solidFill>
                  <a:schemeClr val="accent1"/>
                </a:solidFill>
                <a:latin typeface="Consolas"/>
                <a:cs typeface="Consolas"/>
              </a:rPr>
              <a:t>process_definitions</a:t>
            </a:r>
            <a:r>
              <a:rPr lang="en-GB" sz="1500" dirty="0" smtClean="0">
                <a:solidFill>
                  <a:schemeClr val="accent1"/>
                </a:solidFill>
                <a:latin typeface="Consolas"/>
                <a:cs typeface="Consolas"/>
              </a:rPr>
              <a:t>,</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process 22: </a:t>
            </a:r>
            <a:r>
              <a:rPr lang="en-GB" sz="1500" dirty="0" err="1" smtClean="0">
                <a:solidFill>
                  <a:schemeClr val="accent1"/>
                </a:solidFill>
                <a:latin typeface="Consolas"/>
                <a:cs typeface="Consolas"/>
              </a:rPr>
              <a:t>process_definitions</a:t>
            </a:r>
            <a:r>
              <a:rPr lang="en-GB" sz="1500" dirty="0" smtClean="0">
                <a:solidFill>
                  <a:schemeClr val="accent1"/>
                </a:solidFill>
                <a:latin typeface="Consolas"/>
                <a:cs typeface="Consolas"/>
              </a:rPr>
              <a:t>}}</a:t>
            </a:r>
          </a:p>
          <a:p>
            <a:pPr marL="0" indent="0">
              <a:buNone/>
            </a:pPr>
            <a:endParaRPr lang="en-GB" sz="1500" dirty="0" smtClean="0">
              <a:solidFill>
                <a:schemeClr val="accent1"/>
              </a:solidFill>
              <a:latin typeface="Consolas"/>
              <a:cs typeface="Consolas"/>
            </a:endParaRPr>
          </a:p>
          <a:p>
            <a:pPr marL="0" lvl="0" indent="0">
              <a:buNone/>
            </a:pPr>
            <a:r>
              <a:rPr lang="en-GB" sz="1500" dirty="0" smtClean="0">
                <a:solidFill>
                  <a:schemeClr val="accent1"/>
                </a:solidFill>
                <a:latin typeface="Consolas"/>
                <a:cs typeface="Consolas"/>
              </a:rPr>
              <a:t>process definitions = {</a:t>
            </a:r>
            <a:r>
              <a:rPr lang="en-GB" sz="1500" dirty="0" err="1" smtClean="0">
                <a:solidFill>
                  <a:schemeClr val="accent1"/>
                </a:solidFill>
                <a:latin typeface="Consolas"/>
                <a:cs typeface="Consolas"/>
              </a:rPr>
              <a:t>target_density</a:t>
            </a:r>
            <a:r>
              <a:rPr lang="en-GB" sz="1500" dirty="0" smtClean="0">
                <a:solidFill>
                  <a:schemeClr val="accent1"/>
                </a:solidFill>
                <a:latin typeface="Consolas"/>
                <a:cs typeface="Consolas"/>
              </a:rPr>
              <a:t>, products, </a:t>
            </a:r>
            <a:r>
              <a:rPr lang="en-GB" sz="1500" dirty="0" err="1" smtClean="0">
                <a:solidFill>
                  <a:schemeClr val="accent1"/>
                </a:solidFill>
                <a:latin typeface="Consolas"/>
                <a:cs typeface="Consolas"/>
              </a:rPr>
              <a:t>cross_section_file</a:t>
            </a:r>
            <a:r>
              <a:rPr lang="en-GB" sz="1500" dirty="0" smtClean="0">
                <a:solidFill>
                  <a:schemeClr val="accent1"/>
                </a:solidFill>
                <a:latin typeface="Consolas"/>
                <a:cs typeface="Consolas"/>
              </a:rPr>
              <a:t>,</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a:t>
            </a:r>
            <a:r>
              <a:rPr lang="en-GB" sz="1500" dirty="0" err="1" smtClean="0">
                <a:solidFill>
                  <a:schemeClr val="accent1"/>
                </a:solidFill>
                <a:latin typeface="Consolas"/>
                <a:cs typeface="Consolas"/>
              </a:rPr>
              <a:t>initial_product_energy</a:t>
            </a:r>
            <a:r>
              <a:rPr lang="en-GB" sz="1500" dirty="0" smtClean="0">
                <a:solidFill>
                  <a:schemeClr val="accent1"/>
                </a:solidFill>
                <a:latin typeface="Consolas"/>
                <a:cs typeface="Consolas"/>
              </a:rPr>
              <a:t>, </a:t>
            </a:r>
            <a:r>
              <a:rPr lang="en-GB" sz="1500" dirty="0" err="1" smtClean="0">
                <a:solidFill>
                  <a:schemeClr val="accent1"/>
                </a:solidFill>
                <a:latin typeface="Consolas"/>
                <a:cs typeface="Consolas"/>
              </a:rPr>
              <a:t>flag_extract_sigma</a:t>
            </a:r>
            <a:r>
              <a:rPr lang="en-GB" sz="1500" dirty="0" smtClean="0">
                <a:solidFill>
                  <a:schemeClr val="accent1"/>
                </a:solidFill>
                <a:latin typeface="Consolas"/>
                <a:cs typeface="Consolas"/>
              </a:rPr>
              <a:t>}</a:t>
            </a:r>
          </a:p>
          <a:p>
            <a:pPr marL="0" lvl="0" indent="0">
              <a:buNone/>
            </a:pPr>
            <a:endParaRPr lang="en-GB" sz="1500" dirty="0" smtClean="0">
              <a:solidFill>
                <a:prstClr val="black"/>
              </a:solidFill>
              <a:latin typeface="Consolas"/>
              <a:cs typeface="Consolas"/>
            </a:endParaRPr>
          </a:p>
          <a:p>
            <a:r>
              <a:rPr lang="en-GB" dirty="0" smtClean="0">
                <a:solidFill>
                  <a:prstClr val="black"/>
                </a:solidFill>
              </a:rPr>
              <a:t>projectiles and products must of course correspond to existing clouds</a:t>
            </a:r>
          </a:p>
          <a:p>
            <a:pPr marL="0" indent="0">
              <a:buNone/>
            </a:pPr>
            <a:r>
              <a:rPr lang="en-GB" sz="1500" dirty="0" smtClean="0">
                <a:solidFill>
                  <a:prstClr val="black"/>
                </a:solidFill>
                <a:latin typeface="Consolas"/>
                <a:cs typeface="Consolas"/>
              </a:rPr>
              <a:t/>
            </a:r>
            <a:br>
              <a:rPr lang="en-GB" sz="1500" dirty="0" smtClean="0">
                <a:solidFill>
                  <a:prstClr val="black"/>
                </a:solidFill>
                <a:latin typeface="Consolas"/>
                <a:cs typeface="Consolas"/>
              </a:rPr>
            </a:br>
            <a:endParaRPr lang="en-GB" sz="1500" dirty="0" smtClean="0">
              <a:solidFill>
                <a:prstClr val="black"/>
              </a:solidFill>
              <a:latin typeface="Consolas"/>
              <a:cs typeface="Consolas"/>
            </a:endParaRPr>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28</a:t>
            </a:fld>
            <a:endParaRPr lang="en-US"/>
          </a:p>
        </p:txBody>
      </p:sp>
    </p:spTree>
    <p:extLst>
      <p:ext uri="{BB962C8B-B14F-4D97-AF65-F5344CB8AC3E}">
        <p14:creationId xmlns:p14="http://schemas.microsoft.com/office/powerpoint/2010/main" val="380849685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Test routine</a:t>
            </a:r>
            <a:endParaRPr lang="en-GB" dirty="0"/>
          </a:p>
        </p:txBody>
      </p:sp>
      <p:sp>
        <p:nvSpPr>
          <p:cNvPr id="3" name="Content Placeholder 2"/>
          <p:cNvSpPr>
            <a:spLocks noGrp="1"/>
          </p:cNvSpPr>
          <p:nvPr>
            <p:ph idx="1"/>
          </p:nvPr>
        </p:nvSpPr>
        <p:spPr/>
        <p:txBody>
          <a:bodyPr/>
          <a:lstStyle/>
          <a:p>
            <a:pPr marL="0" indent="0">
              <a:buNone/>
            </a:pPr>
            <a:r>
              <a:rPr lang="en-GB" dirty="0" smtClean="0"/>
              <a:t>The cross-species ionization module also contains a self-test </a:t>
            </a:r>
            <a:r>
              <a:rPr lang="en-GB" dirty="0" smtClean="0"/>
              <a:t>routine, which runs by default at the beginning of a simulation, and saves a file for every process </a:t>
            </a:r>
          </a:p>
          <a:p>
            <a:r>
              <a:rPr lang="en-GB" dirty="0" smtClean="0"/>
              <a:t>The </a:t>
            </a:r>
            <a:r>
              <a:rPr lang="en-GB" dirty="0" smtClean="0"/>
              <a:t>interpolation of </a:t>
            </a:r>
            <a:r>
              <a:rPr lang="en-GB" dirty="0" smtClean="0"/>
              <a:t>the cross-section</a:t>
            </a:r>
            <a:r>
              <a:rPr lang="en-GB" dirty="0" smtClean="0"/>
              <a:t> </a:t>
            </a:r>
            <a:r>
              <a:rPr lang="en-GB" dirty="0" smtClean="0"/>
              <a:t>for an array of </a:t>
            </a:r>
            <a:r>
              <a:rPr lang="en-GB" dirty="0" smtClean="0"/>
              <a:t>energies</a:t>
            </a:r>
          </a:p>
        </p:txBody>
      </p:sp>
      <p:sp>
        <p:nvSpPr>
          <p:cNvPr id="4" name="Slide Number Placeholder 3"/>
          <p:cNvSpPr>
            <a:spLocks noGrp="1"/>
          </p:cNvSpPr>
          <p:nvPr>
            <p:ph type="sldNum" sz="quarter" idx="12"/>
          </p:nvPr>
        </p:nvSpPr>
        <p:spPr/>
        <p:txBody>
          <a:bodyPr/>
          <a:lstStyle/>
          <a:p>
            <a:fld id="{2AC3B2E6-27D2-1240-A515-2DF3A0B1185F}" type="slidenum">
              <a:rPr lang="en-US" smtClean="0"/>
              <a:t>29</a:t>
            </a:fld>
            <a:endParaRPr lang="en-US"/>
          </a:p>
        </p:txBody>
      </p:sp>
      <p:pic>
        <p:nvPicPr>
          <p:cNvPr id="5" name="Picture 4" descr="Cross_section_inter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2000" y="2235291"/>
            <a:ext cx="5280001" cy="3960000"/>
          </a:xfrm>
          <a:prstGeom prst="rect">
            <a:avLst/>
          </a:prstGeom>
        </p:spPr>
      </p:pic>
    </p:spTree>
    <p:extLst>
      <p:ext uri="{BB962C8B-B14F-4D97-AF65-F5344CB8AC3E}">
        <p14:creationId xmlns:p14="http://schemas.microsoft.com/office/powerpoint/2010/main" val="36888136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p:txBody>
          <a:bodyPr/>
          <a:lstStyle/>
          <a:p>
            <a:pPr marL="0" lvl="1" indent="0">
              <a:buNone/>
            </a:pPr>
            <a:r>
              <a:rPr lang="en-US" sz="1700" dirty="0" smtClean="0"/>
              <a:t>Throughout 2017 operation, abnormal losses were observed in the LHC </a:t>
            </a:r>
            <a:endParaRPr lang="en-US" sz="1700" dirty="0"/>
          </a:p>
          <a:p>
            <a:pPr marL="285750" lvl="1">
              <a:buFont typeface="Arial"/>
              <a:buChar char="•"/>
            </a:pPr>
            <a:r>
              <a:rPr lang="en-US" sz="1700" dirty="0" smtClean="0"/>
              <a:t>Located in the </a:t>
            </a:r>
            <a:r>
              <a:rPr lang="en-US" sz="1700" dirty="0" smtClean="0"/>
              <a:t>16</a:t>
            </a:r>
            <a:r>
              <a:rPr lang="en-US" sz="1700" baseline="30000" dirty="0" smtClean="0"/>
              <a:t>th</a:t>
            </a:r>
            <a:r>
              <a:rPr lang="en-US" sz="1700" dirty="0" smtClean="0"/>
              <a:t> half</a:t>
            </a:r>
            <a:r>
              <a:rPr lang="en-US" sz="1700" dirty="0"/>
              <a:t>-cell </a:t>
            </a:r>
            <a:r>
              <a:rPr lang="en-US" sz="1700" dirty="0"/>
              <a:t>l</a:t>
            </a:r>
            <a:r>
              <a:rPr lang="en-US" sz="1700" dirty="0" smtClean="0"/>
              <a:t>eft </a:t>
            </a:r>
            <a:r>
              <a:rPr lang="en-US" sz="1700" dirty="0" smtClean="0"/>
              <a:t>of Point 2 </a:t>
            </a:r>
            <a:r>
              <a:rPr lang="en-US" sz="1700" dirty="0" smtClean="0"/>
              <a:t>(‘16L2’)</a:t>
            </a:r>
            <a:endParaRPr lang="en-US" sz="1700" dirty="0" smtClean="0"/>
          </a:p>
          <a:p>
            <a:pPr marL="285750" lvl="1">
              <a:buFont typeface="Arial"/>
              <a:buChar char="•"/>
            </a:pPr>
            <a:endParaRPr lang="en-US" sz="1700" dirty="0" smtClean="0"/>
          </a:p>
          <a:p>
            <a:pPr marL="0" indent="0">
              <a:buNone/>
            </a:pPr>
            <a:r>
              <a:rPr lang="en-US" sz="1700" dirty="0" smtClean="0"/>
              <a:t>68 premature dumps with the following signature </a:t>
            </a:r>
            <a:r>
              <a:rPr lang="en-US" sz="1700" dirty="0"/>
              <a:t>occurred during </a:t>
            </a:r>
            <a:r>
              <a:rPr lang="en-US" sz="1700" dirty="0" smtClean="0"/>
              <a:t>2017: </a:t>
            </a:r>
          </a:p>
          <a:p>
            <a:r>
              <a:rPr lang="en-US" sz="1700" dirty="0" smtClean="0"/>
              <a:t>Sudden onset of high </a:t>
            </a:r>
            <a:r>
              <a:rPr lang="en-US" sz="1700" dirty="0"/>
              <a:t>b</a:t>
            </a:r>
            <a:r>
              <a:rPr lang="en-US" sz="1700" dirty="0" smtClean="0"/>
              <a:t>eam losses in 16L2</a:t>
            </a:r>
          </a:p>
          <a:p>
            <a:r>
              <a:rPr lang="en-GB" sz="1700" dirty="0" smtClean="0"/>
              <a:t>Coherent beam motion with extremely fast rise times </a:t>
            </a:r>
            <a:endParaRPr lang="en-GB" sz="1700" dirty="0" smtClean="0"/>
          </a:p>
          <a:p>
            <a:r>
              <a:rPr lang="en-US" sz="1700" dirty="0" smtClean="0"/>
              <a:t>Beam </a:t>
            </a:r>
            <a:r>
              <a:rPr lang="en-US" sz="1700" dirty="0" smtClean="0"/>
              <a:t>dump either due to losses on the collimation system or directly in 16L2</a:t>
            </a:r>
          </a:p>
          <a:p>
            <a:endParaRPr lang="en-US" sz="1700" dirty="0" smtClean="0"/>
          </a:p>
          <a:p>
            <a:pPr marL="0" indent="0">
              <a:buNone/>
            </a:pPr>
            <a:r>
              <a:rPr lang="en-US" sz="1700" dirty="0" smtClean="0"/>
              <a:t>To stay operational, the LHC was limited to fewer than the nominal number of bunches for most of the 2017 run. Several 16L2 events occurred also in 2018.</a:t>
            </a:r>
          </a:p>
          <a:p>
            <a:pPr marL="357188" lvl="1" indent="0">
              <a:buNone/>
            </a:pPr>
            <a:endParaRPr lang="en-US" dirty="0"/>
          </a:p>
        </p:txBody>
      </p:sp>
      <p:sp>
        <p:nvSpPr>
          <p:cNvPr id="6" name="Slide Number Placeholder 5"/>
          <p:cNvSpPr>
            <a:spLocks noGrp="1"/>
          </p:cNvSpPr>
          <p:nvPr>
            <p:ph type="sldNum" sz="quarter" idx="12"/>
          </p:nvPr>
        </p:nvSpPr>
        <p:spPr/>
        <p:txBody>
          <a:bodyPr/>
          <a:lstStyle/>
          <a:p>
            <a:fld id="{2AC3B2E6-27D2-1240-A515-2DF3A0B1185F}" type="slidenum">
              <a:rPr lang="en-US" smtClean="0"/>
              <a:t>3</a:t>
            </a:fld>
            <a:endParaRPr lang="en-US"/>
          </a:p>
        </p:txBody>
      </p:sp>
      <p:grpSp>
        <p:nvGrpSpPr>
          <p:cNvPr id="7" name="Group 6"/>
          <p:cNvGrpSpPr/>
          <p:nvPr/>
        </p:nvGrpSpPr>
        <p:grpSpPr>
          <a:xfrm>
            <a:off x="246208" y="4360120"/>
            <a:ext cx="3381277" cy="1884487"/>
            <a:chOff x="1" y="2444363"/>
            <a:chExt cx="3980347" cy="2184452"/>
          </a:xfrm>
        </p:grpSpPr>
        <p:pic>
          <p:nvPicPr>
            <p:cNvPr id="8" name="Picture 7"/>
            <p:cNvPicPr>
              <a:picLocks noChangeAspect="1"/>
            </p:cNvPicPr>
            <p:nvPr/>
          </p:nvPicPr>
          <p:blipFill rotWithShape="1">
            <a:blip r:embed="rId2"/>
            <a:srcRect r="51131"/>
            <a:stretch/>
          </p:blipFill>
          <p:spPr>
            <a:xfrm>
              <a:off x="1" y="2595827"/>
              <a:ext cx="3775286" cy="2032988"/>
            </a:xfrm>
            <a:prstGeom prst="rect">
              <a:avLst/>
            </a:prstGeom>
          </p:spPr>
        </p:pic>
        <p:pic>
          <p:nvPicPr>
            <p:cNvPr id="9" name="Picture 8"/>
            <p:cNvPicPr>
              <a:picLocks noChangeAspect="1"/>
            </p:cNvPicPr>
            <p:nvPr/>
          </p:nvPicPr>
          <p:blipFill rotWithShape="1">
            <a:blip r:embed="rId2"/>
            <a:srcRect l="98222" t="-7496" r="-183" b="47"/>
            <a:stretch/>
          </p:blipFill>
          <p:spPr>
            <a:xfrm>
              <a:off x="3692485" y="2444363"/>
              <a:ext cx="151477" cy="2184451"/>
            </a:xfrm>
            <a:prstGeom prst="rect">
              <a:avLst/>
            </a:prstGeom>
          </p:spPr>
        </p:pic>
        <p:pic>
          <p:nvPicPr>
            <p:cNvPr id="10" name="Picture 9"/>
            <p:cNvPicPr>
              <a:picLocks noChangeAspect="1"/>
            </p:cNvPicPr>
            <p:nvPr/>
          </p:nvPicPr>
          <p:blipFill rotWithShape="1">
            <a:blip r:embed="rId2"/>
            <a:srcRect l="56634" t="24184" r="-1972" b="5327"/>
            <a:stretch/>
          </p:blipFill>
          <p:spPr>
            <a:xfrm>
              <a:off x="477840" y="3087484"/>
              <a:ext cx="3502508" cy="1433058"/>
            </a:xfrm>
            <a:prstGeom prst="rect">
              <a:avLst/>
            </a:prstGeom>
          </p:spPr>
        </p:pic>
        <p:pic>
          <p:nvPicPr>
            <p:cNvPr id="11" name="Picture 10"/>
            <p:cNvPicPr>
              <a:picLocks noChangeAspect="1"/>
            </p:cNvPicPr>
            <p:nvPr/>
          </p:nvPicPr>
          <p:blipFill rotWithShape="1">
            <a:blip r:embed="rId2"/>
            <a:srcRect l="49159" t="92504" r="44657"/>
            <a:stretch/>
          </p:blipFill>
          <p:spPr>
            <a:xfrm>
              <a:off x="1677904" y="4442400"/>
              <a:ext cx="477737" cy="152400"/>
            </a:xfrm>
            <a:prstGeom prst="rect">
              <a:avLst/>
            </a:prstGeom>
          </p:spPr>
        </p:pic>
      </p:grpSp>
      <p:pic>
        <p:nvPicPr>
          <p:cNvPr id="12" name="Picture 11"/>
          <p:cNvPicPr>
            <a:picLocks noChangeAspect="1"/>
          </p:cNvPicPr>
          <p:nvPr/>
        </p:nvPicPr>
        <p:blipFill rotWithShape="1">
          <a:blip r:embed="rId3"/>
          <a:srcRect l="50987" r="-1220"/>
          <a:stretch/>
        </p:blipFill>
        <p:spPr>
          <a:xfrm>
            <a:off x="3863348" y="4240629"/>
            <a:ext cx="2962013" cy="2244850"/>
          </a:xfrm>
          <a:prstGeom prst="rect">
            <a:avLst/>
          </a:prstGeom>
        </p:spPr>
      </p:pic>
      <p:pic>
        <p:nvPicPr>
          <p:cNvPr id="13" name="Picture 12"/>
          <p:cNvPicPr>
            <a:picLocks noChangeAspect="1"/>
          </p:cNvPicPr>
          <p:nvPr/>
        </p:nvPicPr>
        <p:blipFill rotWithShape="1">
          <a:blip r:embed="rId4">
            <a:clrChange>
              <a:clrFrom>
                <a:srgbClr val="FFFFFF"/>
              </a:clrFrom>
              <a:clrTo>
                <a:srgbClr val="FFFFFF">
                  <a:alpha val="0"/>
                </a:srgbClr>
              </a:clrTo>
            </a:clrChange>
          </a:blip>
          <a:srcRect l="20458" r="18996"/>
          <a:stretch/>
        </p:blipFill>
        <p:spPr>
          <a:xfrm>
            <a:off x="6820368" y="4148843"/>
            <a:ext cx="2123838" cy="2336636"/>
          </a:xfrm>
          <a:prstGeom prst="rect">
            <a:avLst/>
          </a:prstGeom>
        </p:spPr>
      </p:pic>
      <p:sp>
        <p:nvSpPr>
          <p:cNvPr id="14" name="Rectangle 13"/>
          <p:cNvSpPr/>
          <p:nvPr/>
        </p:nvSpPr>
        <p:spPr>
          <a:xfrm>
            <a:off x="3863348" y="6460781"/>
            <a:ext cx="840019" cy="307777"/>
          </a:xfrm>
          <a:prstGeom prst="rect">
            <a:avLst/>
          </a:prstGeom>
        </p:spPr>
        <p:txBody>
          <a:bodyPr wrap="none">
            <a:spAutoFit/>
          </a:bodyPr>
          <a:lstStyle/>
          <a:p>
            <a:r>
              <a:rPr lang="en-GB" sz="1400" dirty="0" smtClean="0">
                <a:solidFill>
                  <a:srgbClr val="558ED5"/>
                </a:solidFill>
              </a:rPr>
              <a:t>X. </a:t>
            </a:r>
            <a:r>
              <a:rPr lang="en-GB" sz="1400" dirty="0" err="1" smtClean="0">
                <a:solidFill>
                  <a:srgbClr val="558ED5"/>
                </a:solidFill>
              </a:rPr>
              <a:t>Buffat</a:t>
            </a:r>
            <a:endParaRPr lang="en-GB" sz="1400" i="1" dirty="0">
              <a:solidFill>
                <a:srgbClr val="558ED5"/>
              </a:solidFill>
            </a:endParaRPr>
          </a:p>
        </p:txBody>
      </p:sp>
      <p:sp>
        <p:nvSpPr>
          <p:cNvPr id="15" name="Rectangle 14"/>
          <p:cNvSpPr/>
          <p:nvPr/>
        </p:nvSpPr>
        <p:spPr>
          <a:xfrm>
            <a:off x="7159560" y="6458215"/>
            <a:ext cx="1423373" cy="307777"/>
          </a:xfrm>
          <a:prstGeom prst="rect">
            <a:avLst/>
          </a:prstGeom>
        </p:spPr>
        <p:txBody>
          <a:bodyPr wrap="square">
            <a:spAutoFit/>
          </a:bodyPr>
          <a:lstStyle/>
          <a:p>
            <a:pPr algn="ctr"/>
            <a:r>
              <a:rPr lang="en-GB" sz="1400" dirty="0" smtClean="0">
                <a:solidFill>
                  <a:srgbClr val="558ED5"/>
                </a:solidFill>
              </a:rPr>
              <a:t>L. Ponce </a:t>
            </a:r>
            <a:r>
              <a:rPr lang="en-GB" sz="1400" i="1" dirty="0" smtClean="0">
                <a:solidFill>
                  <a:srgbClr val="558ED5"/>
                </a:solidFill>
              </a:rPr>
              <a:t>et al.</a:t>
            </a:r>
            <a:endParaRPr lang="en-GB" sz="1400" dirty="0" smtClean="0">
              <a:solidFill>
                <a:srgbClr val="558ED5"/>
              </a:solidFill>
            </a:endParaRPr>
          </a:p>
        </p:txBody>
      </p:sp>
    </p:spTree>
    <p:extLst>
      <p:ext uri="{BB962C8B-B14F-4D97-AF65-F5344CB8AC3E}">
        <p14:creationId xmlns:p14="http://schemas.microsoft.com/office/powerpoint/2010/main" val="318381044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Test routine</a:t>
            </a:r>
            <a:endParaRPr lang="en-GB" dirty="0"/>
          </a:p>
        </p:txBody>
      </p:sp>
      <p:sp>
        <p:nvSpPr>
          <p:cNvPr id="3" name="Content Placeholder 2"/>
          <p:cNvSpPr>
            <a:spLocks noGrp="1"/>
          </p:cNvSpPr>
          <p:nvPr>
            <p:ph idx="1"/>
          </p:nvPr>
        </p:nvSpPr>
        <p:spPr/>
        <p:txBody>
          <a:bodyPr/>
          <a:lstStyle/>
          <a:p>
            <a:pPr marL="0" indent="0">
              <a:buNone/>
            </a:pPr>
            <a:r>
              <a:rPr lang="en-GB" dirty="0" smtClean="0"/>
              <a:t>The cross-species ionization module also contains a self-test </a:t>
            </a:r>
            <a:r>
              <a:rPr lang="en-GB" dirty="0" smtClean="0"/>
              <a:t>routine, which runs by default at the beginning of a simulation, and saves a file for every process </a:t>
            </a:r>
          </a:p>
          <a:p>
            <a:r>
              <a:rPr lang="en-GB" dirty="0" smtClean="0"/>
              <a:t>The </a:t>
            </a:r>
            <a:r>
              <a:rPr lang="en-GB" dirty="0" smtClean="0"/>
              <a:t>interpolation of </a:t>
            </a:r>
            <a:r>
              <a:rPr lang="en-GB" dirty="0" smtClean="0"/>
              <a:t>the cross-section</a:t>
            </a:r>
            <a:r>
              <a:rPr lang="en-GB" dirty="0" smtClean="0"/>
              <a:t> </a:t>
            </a:r>
            <a:r>
              <a:rPr lang="en-GB" dirty="0" smtClean="0"/>
              <a:t>for an array of </a:t>
            </a:r>
            <a:r>
              <a:rPr lang="en-GB" dirty="0" smtClean="0"/>
              <a:t>energies</a:t>
            </a:r>
          </a:p>
        </p:txBody>
      </p:sp>
      <p:sp>
        <p:nvSpPr>
          <p:cNvPr id="4" name="Slide Number Placeholder 3"/>
          <p:cNvSpPr>
            <a:spLocks noGrp="1"/>
          </p:cNvSpPr>
          <p:nvPr>
            <p:ph type="sldNum" sz="quarter" idx="12"/>
          </p:nvPr>
        </p:nvSpPr>
        <p:spPr/>
        <p:txBody>
          <a:bodyPr/>
          <a:lstStyle/>
          <a:p>
            <a:fld id="{2AC3B2E6-27D2-1240-A515-2DF3A0B1185F}" type="slidenum">
              <a:rPr lang="en-US" smtClean="0"/>
              <a:t>30</a:t>
            </a:fld>
            <a:endParaRPr lang="en-US"/>
          </a:p>
        </p:txBody>
      </p:sp>
      <p:pic>
        <p:nvPicPr>
          <p:cNvPr id="5" name="Picture 4" descr="Cross_section_inter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2000" y="2235291"/>
            <a:ext cx="5280001" cy="3960000"/>
          </a:xfrm>
          <a:prstGeom prst="rect">
            <a:avLst/>
          </a:prstGeom>
        </p:spPr>
      </p:pic>
      <p:sp>
        <p:nvSpPr>
          <p:cNvPr id="6" name="Rectangle 5"/>
          <p:cNvSpPr/>
          <p:nvPr/>
        </p:nvSpPr>
        <p:spPr>
          <a:xfrm>
            <a:off x="2831465" y="2644751"/>
            <a:ext cx="1007998" cy="2987996"/>
          </a:xfrm>
          <a:prstGeom prst="rect">
            <a:avLst/>
          </a:prstGeom>
          <a:solidFill>
            <a:schemeClr val="accent5">
              <a:alpha val="2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a:off x="6490230" y="2644751"/>
            <a:ext cx="582606" cy="2987996"/>
          </a:xfrm>
          <a:prstGeom prst="rect">
            <a:avLst/>
          </a:prstGeom>
          <a:solidFill>
            <a:schemeClr val="accent5">
              <a:alpha val="2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Picture 7" descr="Cross_section_interp.png"/>
          <p:cNvPicPr>
            <a:picLocks noChangeAspect="1"/>
          </p:cNvPicPr>
          <p:nvPr/>
        </p:nvPicPr>
        <p:blipFill rotWithShape="1">
          <a:blip r:embed="rId2">
            <a:extLst>
              <a:ext uri="{28A0092B-C50C-407E-A947-70E740481C1C}">
                <a14:useLocalDpi xmlns:a14="http://schemas.microsoft.com/office/drawing/2010/main" val="0"/>
              </a:ext>
            </a:extLst>
          </a:blip>
          <a:srcRect l="67864" t="12082" r="8081" b="77032"/>
          <a:stretch/>
        </p:blipFill>
        <p:spPr>
          <a:xfrm>
            <a:off x="5756148" y="2714654"/>
            <a:ext cx="1270081" cy="431082"/>
          </a:xfrm>
          <a:prstGeom prst="rect">
            <a:avLst/>
          </a:prstGeom>
        </p:spPr>
      </p:pic>
      <p:sp>
        <p:nvSpPr>
          <p:cNvPr id="9" name="TextBox 8"/>
          <p:cNvSpPr txBox="1"/>
          <p:nvPr/>
        </p:nvSpPr>
        <p:spPr>
          <a:xfrm>
            <a:off x="6642974" y="3495265"/>
            <a:ext cx="2043826" cy="1323439"/>
          </a:xfrm>
          <a:prstGeom prst="rect">
            <a:avLst/>
          </a:prstGeom>
          <a:solidFill>
            <a:schemeClr val="bg1"/>
          </a:solidFill>
          <a:ln w="28575" cmpd="sng">
            <a:solidFill>
              <a:schemeClr val="accent5"/>
            </a:solidFill>
          </a:ln>
        </p:spPr>
        <p:txBody>
          <a:bodyPr wrap="square" rtlCol="0">
            <a:spAutoFit/>
          </a:bodyPr>
          <a:lstStyle/>
          <a:p>
            <a:r>
              <a:rPr lang="en-GB" sz="1600" dirty="0" smtClean="0"/>
              <a:t>The cross-section is explicitly set to zero outside the energy range given in the cross-section </a:t>
            </a:r>
            <a:r>
              <a:rPr lang="en-GB" sz="1600" dirty="0"/>
              <a:t>input file </a:t>
            </a:r>
          </a:p>
        </p:txBody>
      </p:sp>
    </p:spTree>
    <p:extLst>
      <p:ext uri="{BB962C8B-B14F-4D97-AF65-F5344CB8AC3E}">
        <p14:creationId xmlns:p14="http://schemas.microsoft.com/office/powerpoint/2010/main" val="309405765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Test routine</a:t>
            </a:r>
            <a:endParaRPr lang="en-GB" dirty="0"/>
          </a:p>
        </p:txBody>
      </p:sp>
      <p:sp>
        <p:nvSpPr>
          <p:cNvPr id="3" name="Content Placeholder 2"/>
          <p:cNvSpPr>
            <a:spLocks noGrp="1"/>
          </p:cNvSpPr>
          <p:nvPr>
            <p:ph idx="1"/>
          </p:nvPr>
        </p:nvSpPr>
        <p:spPr/>
        <p:txBody>
          <a:bodyPr/>
          <a:lstStyle/>
          <a:p>
            <a:r>
              <a:rPr lang="en-GB" dirty="0" smtClean="0"/>
              <a:t>Reconstructed cross-sections based on the generation algorithm</a:t>
            </a:r>
          </a:p>
          <a:p>
            <a:pPr lvl="1"/>
            <a:r>
              <a:rPr lang="en-GB" dirty="0" smtClean="0"/>
              <a:t>For each energy in an array of energies, a mono-energetic projectile </a:t>
            </a:r>
            <a:r>
              <a:rPr lang="en-GB" dirty="0" err="1" smtClean="0"/>
              <a:t>macroparticle</a:t>
            </a:r>
            <a:r>
              <a:rPr lang="en-GB" dirty="0" smtClean="0"/>
              <a:t> distribution is passed to the </a:t>
            </a:r>
            <a:r>
              <a:rPr lang="en-GB" sz="1600" dirty="0" smtClean="0">
                <a:latin typeface="Consolas"/>
                <a:cs typeface="Consolas"/>
              </a:rPr>
              <a:t>generate()</a:t>
            </a:r>
            <a:r>
              <a:rPr lang="en-GB" dirty="0" smtClean="0"/>
              <a:t> function</a:t>
            </a:r>
          </a:p>
          <a:p>
            <a:pPr lvl="1"/>
            <a:r>
              <a:rPr lang="en-GB" dirty="0" smtClean="0"/>
              <a:t>The cross-section at the corresponding energy is estimated based on the ratio between the total number of new particles to be generated and the total number of projectile particles initially passed to the function</a:t>
            </a:r>
            <a:endParaRPr lang="en-GB" dirty="0" smtClean="0"/>
          </a:p>
        </p:txBody>
      </p:sp>
      <p:sp>
        <p:nvSpPr>
          <p:cNvPr id="4" name="Slide Number Placeholder 3"/>
          <p:cNvSpPr>
            <a:spLocks noGrp="1"/>
          </p:cNvSpPr>
          <p:nvPr>
            <p:ph type="sldNum" sz="quarter" idx="12"/>
          </p:nvPr>
        </p:nvSpPr>
        <p:spPr/>
        <p:txBody>
          <a:bodyPr/>
          <a:lstStyle/>
          <a:p>
            <a:fld id="{2AC3B2E6-27D2-1240-A515-2DF3A0B1185F}" type="slidenum">
              <a:rPr lang="en-US" smtClean="0"/>
              <a:t>31</a:t>
            </a:fld>
            <a:endParaRPr lang="en-US"/>
          </a:p>
        </p:txBody>
      </p:sp>
      <p:pic>
        <p:nvPicPr>
          <p:cNvPr id="6" name="Picture 5" descr="Cross_section_sampl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2000" y="2838776"/>
            <a:ext cx="5280001" cy="3960000"/>
          </a:xfrm>
          <a:prstGeom prst="rect">
            <a:avLst/>
          </a:prstGeom>
        </p:spPr>
      </p:pic>
    </p:spTree>
    <p:extLst>
      <p:ext uri="{BB962C8B-B14F-4D97-AF65-F5344CB8AC3E}">
        <p14:creationId xmlns:p14="http://schemas.microsoft.com/office/powerpoint/2010/main" val="222657040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First simulation study</a:t>
            </a:r>
            <a:endParaRPr lang="en-GB" dirty="0"/>
          </a:p>
        </p:txBody>
      </p:sp>
      <p:sp>
        <p:nvSpPr>
          <p:cNvPr id="3" name="Content Placeholder 2"/>
          <p:cNvSpPr>
            <a:spLocks noGrp="1"/>
          </p:cNvSpPr>
          <p:nvPr>
            <p:ph idx="1"/>
          </p:nvPr>
        </p:nvSpPr>
        <p:spPr/>
        <p:txBody>
          <a:bodyPr/>
          <a:lstStyle/>
          <a:p>
            <a:pPr marL="0" indent="0">
              <a:buNone/>
            </a:pPr>
            <a:r>
              <a:rPr lang="en-GB" dirty="0" smtClean="0"/>
              <a:t>Considered the same simulation set-up as previously studied with multi-species build-up without cross-species ionization</a:t>
            </a:r>
          </a:p>
          <a:p>
            <a:endParaRPr lang="en-GB" dirty="0" smtClean="0"/>
          </a:p>
          <a:p>
            <a:r>
              <a:rPr lang="en-GB" dirty="0" smtClean="0"/>
              <a:t>Added electron-induced ionization</a:t>
            </a:r>
          </a:p>
          <a:p>
            <a:pPr marL="0" lvl="0" indent="0">
              <a:buNone/>
            </a:pPr>
            <a:r>
              <a:rPr lang="en-GB" sz="1500" dirty="0" err="1" smtClean="0">
                <a:solidFill>
                  <a:schemeClr val="accent1"/>
                </a:solidFill>
                <a:latin typeface="Consolas"/>
                <a:cs typeface="Consolas"/>
              </a:rPr>
              <a:t>cross_ion_definitions</a:t>
            </a:r>
            <a:r>
              <a:rPr lang="en-GB" sz="1500" dirty="0" smtClean="0">
                <a:solidFill>
                  <a:schemeClr val="accent1"/>
                </a:solidFill>
                <a:latin typeface="Consolas"/>
                <a:cs typeface="Consolas"/>
              </a:rPr>
              <a:t> = </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{'electron': </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{'electron-n2': </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a:t>
            </a:r>
            <a:r>
              <a:rPr lang="en-GB" sz="1500" dirty="0" err="1" smtClean="0">
                <a:solidFill>
                  <a:schemeClr val="accent1"/>
                </a:solidFill>
                <a:latin typeface="Consolas"/>
                <a:cs typeface="Consolas"/>
              </a:rPr>
              <a:t>target_density</a:t>
            </a:r>
            <a:r>
              <a:rPr lang="en-GB" sz="1500" dirty="0" smtClean="0">
                <a:solidFill>
                  <a:schemeClr val="accent1"/>
                </a:solidFill>
                <a:latin typeface="Consolas"/>
                <a:cs typeface="Consolas"/>
              </a:rPr>
              <a:t>': 1.00e+20,	</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'products': ['n2', 'electron'],</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'cross_section':'cross_section_n2_15.59_20000.00_N1000_log.mat’,</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a:t>
            </a:r>
            <a:r>
              <a:rPr lang="en-GB" sz="1500" dirty="0" err="1" smtClean="0">
                <a:solidFill>
                  <a:schemeClr val="accent1"/>
                </a:solidFill>
                <a:latin typeface="Consolas"/>
                <a:cs typeface="Consolas"/>
              </a:rPr>
              <a:t>E_eV_init</a:t>
            </a:r>
            <a:r>
              <a:rPr lang="en-GB" sz="1500" dirty="0" smtClean="0">
                <a:solidFill>
                  <a:schemeClr val="accent1"/>
                </a:solidFill>
                <a:latin typeface="Consolas"/>
                <a:cs typeface="Consolas"/>
              </a:rPr>
              <a:t>': 0.,</a:t>
            </a:r>
            <a:br>
              <a:rPr lang="en-GB" sz="1500" dirty="0" smtClean="0">
                <a:solidFill>
                  <a:schemeClr val="accent1"/>
                </a:solidFill>
                <a:latin typeface="Consolas"/>
                <a:cs typeface="Consolas"/>
              </a:rPr>
            </a:br>
            <a:r>
              <a:rPr lang="en-GB" sz="1500" dirty="0" smtClean="0">
                <a:solidFill>
                  <a:schemeClr val="accent1"/>
                </a:solidFill>
                <a:latin typeface="Consolas"/>
                <a:cs typeface="Consolas"/>
              </a:rPr>
              <a:t>	 '</a:t>
            </a:r>
            <a:r>
              <a:rPr lang="en-GB" sz="1500" dirty="0" err="1" smtClean="0">
                <a:solidFill>
                  <a:schemeClr val="accent1"/>
                </a:solidFill>
                <a:latin typeface="Consolas"/>
                <a:cs typeface="Consolas"/>
              </a:rPr>
              <a:t>extract_sigma</a:t>
            </a:r>
            <a:r>
              <a:rPr lang="en-GB" sz="1500" dirty="0" smtClean="0">
                <a:solidFill>
                  <a:schemeClr val="accent1"/>
                </a:solidFill>
                <a:latin typeface="Consolas"/>
                <a:cs typeface="Consolas"/>
              </a:rPr>
              <a:t>': True}}}</a:t>
            </a:r>
          </a:p>
          <a:p>
            <a:pPr marL="0" lvl="0" indent="0">
              <a:buNone/>
            </a:pPr>
            <a:endParaRPr lang="en-GB" sz="1500" dirty="0" smtClean="0">
              <a:solidFill>
                <a:schemeClr val="accent1"/>
              </a:solidFill>
              <a:latin typeface="Consolas"/>
              <a:cs typeface="Consolas"/>
            </a:endParaRPr>
          </a:p>
          <a:p>
            <a:r>
              <a:rPr lang="en-GB" dirty="0" smtClean="0">
                <a:solidFill>
                  <a:srgbClr val="000000"/>
                </a:solidFill>
                <a:cs typeface="Consolas"/>
              </a:rPr>
              <a:t>Scan over gas densities</a:t>
            </a:r>
          </a:p>
          <a:p>
            <a:pPr marL="0" indent="0">
              <a:buNone/>
            </a:pPr>
            <a:endParaRPr lang="en-GB" dirty="0">
              <a:solidFill>
                <a:srgbClr val="000000"/>
              </a:solidFill>
              <a:cs typeface="Consolas"/>
            </a:endParaRPr>
          </a:p>
        </p:txBody>
      </p:sp>
      <p:sp>
        <p:nvSpPr>
          <p:cNvPr id="4" name="Slide Number Placeholder 3"/>
          <p:cNvSpPr>
            <a:spLocks noGrp="1"/>
          </p:cNvSpPr>
          <p:nvPr>
            <p:ph type="sldNum" sz="quarter" idx="12"/>
          </p:nvPr>
        </p:nvSpPr>
        <p:spPr/>
        <p:txBody>
          <a:bodyPr/>
          <a:lstStyle/>
          <a:p>
            <a:fld id="{2AC3B2E6-27D2-1240-A515-2DF3A0B1185F}" type="slidenum">
              <a:rPr lang="en-US" smtClean="0"/>
              <a:t>32</a:t>
            </a:fld>
            <a:endParaRPr lang="en-US"/>
          </a:p>
        </p:txBody>
      </p:sp>
    </p:spTree>
    <p:extLst>
      <p:ext uri="{BB962C8B-B14F-4D97-AF65-F5344CB8AC3E}">
        <p14:creationId xmlns:p14="http://schemas.microsoft.com/office/powerpoint/2010/main" val="66000552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10</a:t>
            </a:r>
            <a:r>
              <a:rPr lang="en-GB" baseline="30000" dirty="0" smtClean="0"/>
              <a:t>18</a:t>
            </a:r>
            <a:r>
              <a:rPr lang="en-GB" dirty="0" smtClean="0"/>
              <a:t> N</a:t>
            </a:r>
            <a:r>
              <a:rPr lang="en-GB" baseline="-25000" dirty="0" smtClean="0"/>
              <a:t>2</a:t>
            </a:r>
            <a:r>
              <a:rPr lang="en-GB" dirty="0" smtClean="0"/>
              <a:t>/m</a:t>
            </a:r>
            <a:r>
              <a:rPr lang="en-GB" baseline="30000" dirty="0" smtClean="0"/>
              <a:t>3</a:t>
            </a:r>
            <a:endParaRPr lang="en-GB" dirty="0"/>
          </a:p>
        </p:txBody>
      </p:sp>
      <p:sp>
        <p:nvSpPr>
          <p:cNvPr id="3" name="Content Placeholder 2"/>
          <p:cNvSpPr>
            <a:spLocks noGrp="1"/>
          </p:cNvSpPr>
          <p:nvPr>
            <p:ph idx="1"/>
          </p:nvPr>
        </p:nvSpPr>
        <p:spPr/>
        <p:txBody>
          <a:bodyPr/>
          <a:lstStyle/>
          <a:p>
            <a:pPr marL="0" indent="0">
              <a:buNone/>
            </a:pPr>
            <a:r>
              <a:rPr lang="en-GB" dirty="0"/>
              <a:t>Comparing the </a:t>
            </a:r>
            <a:r>
              <a:rPr lang="en-GB" dirty="0" smtClean="0"/>
              <a:t>densities </a:t>
            </a:r>
            <a:r>
              <a:rPr lang="en-GB" dirty="0"/>
              <a:t>against </a:t>
            </a:r>
            <a:r>
              <a:rPr lang="en-GB" dirty="0" smtClean="0"/>
              <a:t>the equivalent simulation without cross-species ionization </a:t>
            </a:r>
          </a:p>
          <a:p>
            <a:r>
              <a:rPr lang="en-GB" dirty="0"/>
              <a:t>T</a:t>
            </a:r>
            <a:r>
              <a:rPr lang="en-GB" dirty="0" smtClean="0"/>
              <a:t>here is no impact of the electron-induced ionization</a:t>
            </a:r>
            <a:endParaRPr lang="en-GB" dirty="0"/>
          </a:p>
          <a:p>
            <a:pPr marL="0" indent="0">
              <a:buNone/>
            </a:pPr>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33</a:t>
            </a:fld>
            <a:endParaRPr lang="en-US"/>
          </a:p>
        </p:txBody>
      </p:sp>
      <p:pic>
        <p:nvPicPr>
          <p:cNvPr id="5" name="Picture 4" descr="Compare_average_density_log_LHC_ArcDriftReal_6500GeV_sey1.25_1.00e+1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2000" y="1933329"/>
            <a:ext cx="5460000" cy="4680000"/>
          </a:xfrm>
          <a:prstGeom prst="rect">
            <a:avLst/>
          </a:prstGeom>
        </p:spPr>
      </p:pic>
      <p:sp>
        <p:nvSpPr>
          <p:cNvPr id="6" name="TextBox 5"/>
          <p:cNvSpPr txBox="1"/>
          <p:nvPr/>
        </p:nvSpPr>
        <p:spPr>
          <a:xfrm>
            <a:off x="5721190" y="5706510"/>
            <a:ext cx="998185" cy="307777"/>
          </a:xfrm>
          <a:prstGeom prst="rect">
            <a:avLst/>
          </a:prstGeom>
          <a:noFill/>
        </p:spPr>
        <p:txBody>
          <a:bodyPr wrap="square" rtlCol="0">
            <a:spAutoFit/>
          </a:bodyPr>
          <a:lstStyle/>
          <a:p>
            <a:pPr algn="r"/>
            <a:r>
              <a:rPr lang="en-GB" sz="1400" b="1" dirty="0" smtClean="0"/>
              <a:t>SEY</a:t>
            </a:r>
            <a:r>
              <a:rPr lang="en-GB" sz="1400" b="1" dirty="0"/>
              <a:t>=</a:t>
            </a:r>
            <a:r>
              <a:rPr lang="en-GB" sz="1400" b="1" dirty="0" smtClean="0"/>
              <a:t>1.25</a:t>
            </a:r>
            <a:endParaRPr lang="en-GB" sz="1400" b="1" dirty="0"/>
          </a:p>
        </p:txBody>
      </p:sp>
    </p:spTree>
    <p:extLst>
      <p:ext uri="{BB962C8B-B14F-4D97-AF65-F5344CB8AC3E}">
        <p14:creationId xmlns:p14="http://schemas.microsoft.com/office/powerpoint/2010/main" val="409471991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10</a:t>
            </a:r>
            <a:r>
              <a:rPr lang="en-GB" baseline="30000" dirty="0" smtClean="0"/>
              <a:t>19</a:t>
            </a:r>
            <a:r>
              <a:rPr lang="en-GB" dirty="0" smtClean="0"/>
              <a:t> </a:t>
            </a:r>
            <a:r>
              <a:rPr lang="en-GB" dirty="0"/>
              <a:t>N</a:t>
            </a:r>
            <a:r>
              <a:rPr lang="en-GB" baseline="-25000" dirty="0"/>
              <a:t>2</a:t>
            </a:r>
            <a:r>
              <a:rPr lang="en-GB" dirty="0"/>
              <a:t>/m</a:t>
            </a:r>
            <a:r>
              <a:rPr lang="en-GB" baseline="30000" dirty="0"/>
              <a:t>3</a:t>
            </a:r>
            <a:endParaRPr lang="en-GB" dirty="0"/>
          </a:p>
        </p:txBody>
      </p:sp>
      <p:sp>
        <p:nvSpPr>
          <p:cNvPr id="3" name="Content Placeholder 2"/>
          <p:cNvSpPr>
            <a:spLocks noGrp="1"/>
          </p:cNvSpPr>
          <p:nvPr>
            <p:ph idx="1"/>
          </p:nvPr>
        </p:nvSpPr>
        <p:spPr/>
        <p:txBody>
          <a:bodyPr/>
          <a:lstStyle/>
          <a:p>
            <a:pPr marL="0" indent="0">
              <a:buNone/>
            </a:pPr>
            <a:r>
              <a:rPr lang="en-GB" dirty="0"/>
              <a:t>Comparing the </a:t>
            </a:r>
            <a:r>
              <a:rPr lang="en-GB" dirty="0" smtClean="0"/>
              <a:t>densities </a:t>
            </a:r>
            <a:r>
              <a:rPr lang="en-GB" dirty="0"/>
              <a:t>against the equivalent simulation without cross-species ionization </a:t>
            </a:r>
          </a:p>
          <a:p>
            <a:r>
              <a:rPr lang="en-GB" dirty="0"/>
              <a:t>T</a:t>
            </a:r>
            <a:r>
              <a:rPr lang="en-GB" dirty="0" smtClean="0"/>
              <a:t>here </a:t>
            </a:r>
            <a:r>
              <a:rPr lang="en-GB" dirty="0"/>
              <a:t>is </a:t>
            </a:r>
            <a:r>
              <a:rPr lang="en-GB" dirty="0" smtClean="0"/>
              <a:t>hardly any </a:t>
            </a:r>
            <a:r>
              <a:rPr lang="en-GB" dirty="0"/>
              <a:t>impact of the electron-induced ionization</a:t>
            </a:r>
          </a:p>
          <a:p>
            <a:pPr marL="0" indent="0">
              <a:buNone/>
            </a:pPr>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34</a:t>
            </a:fld>
            <a:endParaRPr lang="en-US"/>
          </a:p>
        </p:txBody>
      </p:sp>
      <p:pic>
        <p:nvPicPr>
          <p:cNvPr id="6" name="Picture 5" descr="Compare_average_density_log_LHC_ArcDriftReal_6500GeV_sey1.25_1.00e+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2000" y="1933329"/>
            <a:ext cx="5460000" cy="4680000"/>
          </a:xfrm>
          <a:prstGeom prst="rect">
            <a:avLst/>
          </a:prstGeom>
        </p:spPr>
      </p:pic>
      <p:sp>
        <p:nvSpPr>
          <p:cNvPr id="7" name="TextBox 6"/>
          <p:cNvSpPr txBox="1"/>
          <p:nvPr/>
        </p:nvSpPr>
        <p:spPr>
          <a:xfrm>
            <a:off x="5721190" y="5706510"/>
            <a:ext cx="998185" cy="307777"/>
          </a:xfrm>
          <a:prstGeom prst="rect">
            <a:avLst/>
          </a:prstGeom>
          <a:noFill/>
        </p:spPr>
        <p:txBody>
          <a:bodyPr wrap="square" rtlCol="0">
            <a:spAutoFit/>
          </a:bodyPr>
          <a:lstStyle/>
          <a:p>
            <a:pPr algn="r"/>
            <a:r>
              <a:rPr lang="en-GB" sz="1400" b="1" dirty="0" smtClean="0"/>
              <a:t>SEY</a:t>
            </a:r>
            <a:r>
              <a:rPr lang="en-GB" sz="1400" b="1" dirty="0"/>
              <a:t>=</a:t>
            </a:r>
            <a:r>
              <a:rPr lang="en-GB" sz="1400" b="1" dirty="0" smtClean="0"/>
              <a:t>1.25</a:t>
            </a:r>
            <a:endParaRPr lang="en-GB" sz="1400" b="1" dirty="0"/>
          </a:p>
        </p:txBody>
      </p:sp>
    </p:spTree>
    <p:extLst>
      <p:ext uri="{BB962C8B-B14F-4D97-AF65-F5344CB8AC3E}">
        <p14:creationId xmlns:p14="http://schemas.microsoft.com/office/powerpoint/2010/main" val="341457818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10</a:t>
            </a:r>
            <a:r>
              <a:rPr lang="en-GB" baseline="30000" dirty="0" smtClean="0"/>
              <a:t>20</a:t>
            </a:r>
            <a:r>
              <a:rPr lang="en-GB" dirty="0" smtClean="0"/>
              <a:t> </a:t>
            </a:r>
            <a:r>
              <a:rPr lang="en-GB" dirty="0"/>
              <a:t>N</a:t>
            </a:r>
            <a:r>
              <a:rPr lang="en-GB" baseline="-25000" dirty="0"/>
              <a:t>2</a:t>
            </a:r>
            <a:r>
              <a:rPr lang="en-GB" dirty="0"/>
              <a:t>/m</a:t>
            </a:r>
            <a:r>
              <a:rPr lang="en-GB" baseline="30000" dirty="0"/>
              <a:t>3</a:t>
            </a:r>
            <a:endParaRPr lang="en-GB" dirty="0"/>
          </a:p>
        </p:txBody>
      </p:sp>
      <p:sp>
        <p:nvSpPr>
          <p:cNvPr id="3" name="Content Placeholder 2"/>
          <p:cNvSpPr>
            <a:spLocks noGrp="1"/>
          </p:cNvSpPr>
          <p:nvPr>
            <p:ph idx="1"/>
          </p:nvPr>
        </p:nvSpPr>
        <p:spPr/>
        <p:txBody>
          <a:bodyPr/>
          <a:lstStyle/>
          <a:p>
            <a:pPr marL="0" indent="0">
              <a:buNone/>
            </a:pPr>
            <a:r>
              <a:rPr lang="en-GB" dirty="0"/>
              <a:t>Comparing the </a:t>
            </a:r>
            <a:r>
              <a:rPr lang="en-GB" dirty="0" smtClean="0"/>
              <a:t>densities </a:t>
            </a:r>
            <a:r>
              <a:rPr lang="en-GB" dirty="0"/>
              <a:t>against the equivalent simulation without cross-species ionization </a:t>
            </a:r>
          </a:p>
          <a:p>
            <a:r>
              <a:rPr lang="en-GB" dirty="0"/>
              <a:t>T</a:t>
            </a:r>
            <a:r>
              <a:rPr lang="en-GB" dirty="0" smtClean="0"/>
              <a:t>he densities grow significantly over the bunch train </a:t>
            </a:r>
            <a:r>
              <a:rPr lang="mr-IN" dirty="0" smtClean="0"/>
              <a:t>–</a:t>
            </a:r>
            <a:r>
              <a:rPr lang="en-GB" dirty="0" smtClean="0"/>
              <a:t> in agreement with predictions</a:t>
            </a:r>
          </a:p>
          <a:p>
            <a:r>
              <a:rPr lang="en-GB" dirty="0" smtClean="0"/>
              <a:t>Densities continue growing after the end of the bunch train (?)</a:t>
            </a:r>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35</a:t>
            </a:fld>
            <a:endParaRPr lang="en-US"/>
          </a:p>
        </p:txBody>
      </p:sp>
      <p:pic>
        <p:nvPicPr>
          <p:cNvPr id="5" name="Picture 4" descr="Compare_average_density_log_LHC_ArcDriftReal_6500GeV_sey1.25_1.00e+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2000" y="1936864"/>
            <a:ext cx="5460000" cy="4680000"/>
          </a:xfrm>
          <a:prstGeom prst="rect">
            <a:avLst/>
          </a:prstGeom>
        </p:spPr>
      </p:pic>
      <p:sp>
        <p:nvSpPr>
          <p:cNvPr id="7" name="TextBox 6"/>
          <p:cNvSpPr txBox="1"/>
          <p:nvPr/>
        </p:nvSpPr>
        <p:spPr>
          <a:xfrm>
            <a:off x="5721190" y="5706510"/>
            <a:ext cx="998185" cy="307777"/>
          </a:xfrm>
          <a:prstGeom prst="rect">
            <a:avLst/>
          </a:prstGeom>
          <a:noFill/>
        </p:spPr>
        <p:txBody>
          <a:bodyPr wrap="square" rtlCol="0">
            <a:spAutoFit/>
          </a:bodyPr>
          <a:lstStyle/>
          <a:p>
            <a:pPr algn="r"/>
            <a:r>
              <a:rPr lang="en-GB" sz="1400" b="1" dirty="0" smtClean="0"/>
              <a:t>SEY</a:t>
            </a:r>
            <a:r>
              <a:rPr lang="en-GB" sz="1400" b="1" dirty="0"/>
              <a:t>=</a:t>
            </a:r>
            <a:r>
              <a:rPr lang="en-GB" sz="1400" b="1" dirty="0" smtClean="0"/>
              <a:t>1.25</a:t>
            </a:r>
            <a:endParaRPr lang="en-GB" sz="1400" b="1" dirty="0"/>
          </a:p>
        </p:txBody>
      </p:sp>
    </p:spTree>
    <p:extLst>
      <p:ext uri="{BB962C8B-B14F-4D97-AF65-F5344CB8AC3E}">
        <p14:creationId xmlns:p14="http://schemas.microsoft.com/office/powerpoint/2010/main" val="128292145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10</a:t>
            </a:r>
            <a:r>
              <a:rPr lang="en-GB" baseline="30000" dirty="0" smtClean="0"/>
              <a:t>21</a:t>
            </a:r>
            <a:r>
              <a:rPr lang="en-GB" dirty="0" smtClean="0"/>
              <a:t> </a:t>
            </a:r>
            <a:r>
              <a:rPr lang="en-GB" dirty="0"/>
              <a:t>N</a:t>
            </a:r>
            <a:r>
              <a:rPr lang="en-GB" baseline="-25000" dirty="0"/>
              <a:t>2</a:t>
            </a:r>
            <a:r>
              <a:rPr lang="en-GB" dirty="0"/>
              <a:t>/m</a:t>
            </a:r>
            <a:r>
              <a:rPr lang="en-GB" baseline="30000" dirty="0"/>
              <a:t>3</a:t>
            </a:r>
            <a:endParaRPr lang="en-GB" dirty="0"/>
          </a:p>
        </p:txBody>
      </p:sp>
      <p:sp>
        <p:nvSpPr>
          <p:cNvPr id="3" name="Content Placeholder 2"/>
          <p:cNvSpPr>
            <a:spLocks noGrp="1"/>
          </p:cNvSpPr>
          <p:nvPr>
            <p:ph idx="1"/>
          </p:nvPr>
        </p:nvSpPr>
        <p:spPr/>
        <p:txBody>
          <a:bodyPr/>
          <a:lstStyle/>
          <a:p>
            <a:pPr marL="0" indent="0">
              <a:buNone/>
            </a:pPr>
            <a:r>
              <a:rPr lang="en-GB" dirty="0"/>
              <a:t>Comparing the densities against the equivalent simulation without cross-species ionization </a:t>
            </a:r>
          </a:p>
          <a:p>
            <a:r>
              <a:rPr lang="en-GB" dirty="0" smtClean="0"/>
              <a:t>The </a:t>
            </a:r>
            <a:r>
              <a:rPr lang="en-GB" dirty="0"/>
              <a:t>densities grow </a:t>
            </a:r>
            <a:r>
              <a:rPr lang="en-GB" dirty="0" smtClean="0"/>
              <a:t>significantly within a few bunch passages</a:t>
            </a:r>
          </a:p>
          <a:p>
            <a:r>
              <a:rPr lang="en-GB" dirty="0" smtClean="0"/>
              <a:t>Electrons very noisy</a:t>
            </a:r>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36</a:t>
            </a:fld>
            <a:endParaRPr lang="en-US"/>
          </a:p>
        </p:txBody>
      </p:sp>
      <p:pic>
        <p:nvPicPr>
          <p:cNvPr id="6" name="Picture 5" descr="Compare_average_density_log_LHC_ArcDriftReal_6500GeV_sey1.25_1.00e+2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2000" y="1936864"/>
            <a:ext cx="5460000" cy="4680000"/>
          </a:xfrm>
          <a:prstGeom prst="rect">
            <a:avLst/>
          </a:prstGeom>
        </p:spPr>
      </p:pic>
      <p:sp>
        <p:nvSpPr>
          <p:cNvPr id="8" name="TextBox 7"/>
          <p:cNvSpPr txBox="1"/>
          <p:nvPr/>
        </p:nvSpPr>
        <p:spPr>
          <a:xfrm>
            <a:off x="5721190" y="5706510"/>
            <a:ext cx="998185" cy="307777"/>
          </a:xfrm>
          <a:prstGeom prst="rect">
            <a:avLst/>
          </a:prstGeom>
          <a:noFill/>
        </p:spPr>
        <p:txBody>
          <a:bodyPr wrap="square" rtlCol="0">
            <a:spAutoFit/>
          </a:bodyPr>
          <a:lstStyle/>
          <a:p>
            <a:pPr algn="r"/>
            <a:r>
              <a:rPr lang="en-GB" sz="1400" b="1" dirty="0" smtClean="0"/>
              <a:t>SEY</a:t>
            </a:r>
            <a:r>
              <a:rPr lang="en-GB" sz="1400" b="1" dirty="0"/>
              <a:t>=</a:t>
            </a:r>
            <a:r>
              <a:rPr lang="en-GB" sz="1400" b="1" dirty="0" smtClean="0"/>
              <a:t>1.25</a:t>
            </a:r>
            <a:endParaRPr lang="en-GB" sz="1400" b="1" dirty="0"/>
          </a:p>
        </p:txBody>
      </p:sp>
    </p:spTree>
    <p:extLst>
      <p:ext uri="{BB962C8B-B14F-4D97-AF65-F5344CB8AC3E}">
        <p14:creationId xmlns:p14="http://schemas.microsoft.com/office/powerpoint/2010/main" val="260708224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10</a:t>
            </a:r>
            <a:r>
              <a:rPr lang="en-GB" baseline="30000" dirty="0" smtClean="0"/>
              <a:t>22</a:t>
            </a:r>
            <a:r>
              <a:rPr lang="en-GB" dirty="0" smtClean="0"/>
              <a:t> </a:t>
            </a:r>
            <a:r>
              <a:rPr lang="en-GB" dirty="0"/>
              <a:t>N</a:t>
            </a:r>
            <a:r>
              <a:rPr lang="en-GB" baseline="-25000" dirty="0"/>
              <a:t>2</a:t>
            </a:r>
            <a:r>
              <a:rPr lang="en-GB" dirty="0"/>
              <a:t>/m</a:t>
            </a:r>
            <a:r>
              <a:rPr lang="en-GB" baseline="30000" dirty="0"/>
              <a:t>3</a:t>
            </a:r>
            <a:endParaRPr lang="en-GB" dirty="0"/>
          </a:p>
        </p:txBody>
      </p:sp>
      <p:sp>
        <p:nvSpPr>
          <p:cNvPr id="3" name="Content Placeholder 2"/>
          <p:cNvSpPr>
            <a:spLocks noGrp="1"/>
          </p:cNvSpPr>
          <p:nvPr>
            <p:ph idx="1"/>
          </p:nvPr>
        </p:nvSpPr>
        <p:spPr/>
        <p:txBody>
          <a:bodyPr/>
          <a:lstStyle/>
          <a:p>
            <a:pPr marL="0" indent="0">
              <a:buNone/>
            </a:pPr>
            <a:r>
              <a:rPr lang="en-GB" dirty="0"/>
              <a:t>Comparing the densities against the equivalent simulation without cross-species ionization </a:t>
            </a:r>
          </a:p>
          <a:p>
            <a:r>
              <a:rPr lang="en-GB" dirty="0"/>
              <a:t>T</a:t>
            </a:r>
            <a:r>
              <a:rPr lang="en-GB" dirty="0" smtClean="0"/>
              <a:t>he </a:t>
            </a:r>
            <a:r>
              <a:rPr lang="en-GB" dirty="0"/>
              <a:t>densities </a:t>
            </a:r>
            <a:r>
              <a:rPr lang="en-GB" dirty="0" smtClean="0"/>
              <a:t>reach a saturation value within a single bunch passage</a:t>
            </a:r>
            <a:endParaRPr lang="en-GB" dirty="0"/>
          </a:p>
          <a:p>
            <a:r>
              <a:rPr lang="en-GB" dirty="0"/>
              <a:t>Electrons very noisy</a:t>
            </a:r>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37</a:t>
            </a:fld>
            <a:endParaRPr lang="en-US"/>
          </a:p>
        </p:txBody>
      </p:sp>
      <p:pic>
        <p:nvPicPr>
          <p:cNvPr id="5" name="Picture 4" descr="Compare_average_density_log_LHC_ArcDriftReal_6500GeV_sey1.25_1.00e+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2000" y="1936864"/>
            <a:ext cx="5460000" cy="4680000"/>
          </a:xfrm>
          <a:prstGeom prst="rect">
            <a:avLst/>
          </a:prstGeom>
        </p:spPr>
      </p:pic>
      <p:sp>
        <p:nvSpPr>
          <p:cNvPr id="7" name="TextBox 6"/>
          <p:cNvSpPr txBox="1"/>
          <p:nvPr/>
        </p:nvSpPr>
        <p:spPr>
          <a:xfrm>
            <a:off x="5721190" y="5706510"/>
            <a:ext cx="998185" cy="307777"/>
          </a:xfrm>
          <a:prstGeom prst="rect">
            <a:avLst/>
          </a:prstGeom>
          <a:noFill/>
        </p:spPr>
        <p:txBody>
          <a:bodyPr wrap="square" rtlCol="0">
            <a:spAutoFit/>
          </a:bodyPr>
          <a:lstStyle/>
          <a:p>
            <a:pPr algn="r"/>
            <a:r>
              <a:rPr lang="en-GB" sz="1400" b="1" dirty="0" smtClean="0"/>
              <a:t>SEY</a:t>
            </a:r>
            <a:r>
              <a:rPr lang="en-GB" sz="1400" b="1" dirty="0"/>
              <a:t>=</a:t>
            </a:r>
            <a:r>
              <a:rPr lang="en-GB" sz="1400" b="1" dirty="0" smtClean="0"/>
              <a:t>1.25</a:t>
            </a:r>
            <a:endParaRPr lang="en-GB" sz="1400" b="1" dirty="0"/>
          </a:p>
        </p:txBody>
      </p:sp>
    </p:spTree>
    <p:extLst>
      <p:ext uri="{BB962C8B-B14F-4D97-AF65-F5344CB8AC3E}">
        <p14:creationId xmlns:p14="http://schemas.microsoft.com/office/powerpoint/2010/main" val="397256615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10</a:t>
            </a:r>
            <a:r>
              <a:rPr lang="en-GB" baseline="30000" dirty="0" smtClean="0"/>
              <a:t>23</a:t>
            </a:r>
            <a:r>
              <a:rPr lang="en-GB" dirty="0" smtClean="0"/>
              <a:t> </a:t>
            </a:r>
            <a:r>
              <a:rPr lang="en-GB" dirty="0"/>
              <a:t>N</a:t>
            </a:r>
            <a:r>
              <a:rPr lang="en-GB" baseline="-25000" dirty="0"/>
              <a:t>2</a:t>
            </a:r>
            <a:r>
              <a:rPr lang="en-GB" dirty="0"/>
              <a:t>/m</a:t>
            </a:r>
            <a:r>
              <a:rPr lang="en-GB" baseline="30000" dirty="0"/>
              <a:t>3</a:t>
            </a:r>
            <a:endParaRPr lang="en-GB" dirty="0"/>
          </a:p>
        </p:txBody>
      </p:sp>
      <p:sp>
        <p:nvSpPr>
          <p:cNvPr id="3" name="Content Placeholder 2"/>
          <p:cNvSpPr>
            <a:spLocks noGrp="1"/>
          </p:cNvSpPr>
          <p:nvPr>
            <p:ph idx="1"/>
          </p:nvPr>
        </p:nvSpPr>
        <p:spPr/>
        <p:txBody>
          <a:bodyPr/>
          <a:lstStyle/>
          <a:p>
            <a:pPr marL="0" indent="0">
              <a:buNone/>
            </a:pPr>
            <a:r>
              <a:rPr lang="en-GB" dirty="0"/>
              <a:t>Comparing the densities against the equivalent simulation without cross-species ionization </a:t>
            </a:r>
          </a:p>
          <a:p>
            <a:r>
              <a:rPr lang="en-GB" dirty="0" smtClean="0"/>
              <a:t>The </a:t>
            </a:r>
            <a:r>
              <a:rPr lang="en-GB" dirty="0"/>
              <a:t>densities reach a saturation value within a single bunch passage</a:t>
            </a:r>
          </a:p>
          <a:p>
            <a:r>
              <a:rPr lang="en-GB" dirty="0"/>
              <a:t>Electrons very </a:t>
            </a:r>
            <a:r>
              <a:rPr lang="en-GB" dirty="0" smtClean="0"/>
              <a:t>noisy, ions also somewhat noisy</a:t>
            </a:r>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38</a:t>
            </a:fld>
            <a:endParaRPr lang="en-US"/>
          </a:p>
        </p:txBody>
      </p:sp>
      <p:pic>
        <p:nvPicPr>
          <p:cNvPr id="6" name="Picture 5" descr="Compare_average_density_log_LHC_ArcDriftReal_6500GeV_sey1.25_1.00e+2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2000" y="1936864"/>
            <a:ext cx="5460000" cy="4680000"/>
          </a:xfrm>
          <a:prstGeom prst="rect">
            <a:avLst/>
          </a:prstGeom>
        </p:spPr>
      </p:pic>
      <p:sp>
        <p:nvSpPr>
          <p:cNvPr id="7" name="TextBox 6"/>
          <p:cNvSpPr txBox="1"/>
          <p:nvPr/>
        </p:nvSpPr>
        <p:spPr>
          <a:xfrm>
            <a:off x="5721190" y="5706510"/>
            <a:ext cx="998185" cy="307777"/>
          </a:xfrm>
          <a:prstGeom prst="rect">
            <a:avLst/>
          </a:prstGeom>
          <a:noFill/>
        </p:spPr>
        <p:txBody>
          <a:bodyPr wrap="square" rtlCol="0">
            <a:spAutoFit/>
          </a:bodyPr>
          <a:lstStyle/>
          <a:p>
            <a:pPr algn="r"/>
            <a:r>
              <a:rPr lang="en-GB" sz="1400" b="1" dirty="0" smtClean="0"/>
              <a:t>SEY</a:t>
            </a:r>
            <a:r>
              <a:rPr lang="en-GB" sz="1400" b="1" dirty="0"/>
              <a:t>=</a:t>
            </a:r>
            <a:r>
              <a:rPr lang="en-GB" sz="1400" b="1" dirty="0" smtClean="0"/>
              <a:t>1.25</a:t>
            </a:r>
            <a:endParaRPr lang="en-GB" sz="1400" b="1" dirty="0"/>
          </a:p>
        </p:txBody>
      </p:sp>
    </p:spTree>
    <p:extLst>
      <p:ext uri="{BB962C8B-B14F-4D97-AF65-F5344CB8AC3E}">
        <p14:creationId xmlns:p14="http://schemas.microsoft.com/office/powerpoint/2010/main" val="347206314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Density dependence</a:t>
            </a: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39</a:t>
            </a:fld>
            <a:endParaRPr lang="en-US"/>
          </a:p>
        </p:txBody>
      </p:sp>
      <p:sp>
        <p:nvSpPr>
          <p:cNvPr id="3" name="Content Placeholder 2"/>
          <p:cNvSpPr>
            <a:spLocks noGrp="1"/>
          </p:cNvSpPr>
          <p:nvPr>
            <p:ph idx="1"/>
          </p:nvPr>
        </p:nvSpPr>
        <p:spPr/>
        <p:txBody>
          <a:bodyPr/>
          <a:lstStyle/>
          <a:p>
            <a:pPr marL="0" indent="0">
              <a:buNone/>
            </a:pPr>
            <a:r>
              <a:rPr lang="en-GB" dirty="0" smtClean="0"/>
              <a:t>For gas densities from </a:t>
            </a:r>
            <a:r>
              <a:rPr lang="en-GB" dirty="0"/>
              <a:t>10</a:t>
            </a:r>
            <a:r>
              <a:rPr lang="en-GB" baseline="30000" dirty="0"/>
              <a:t>20</a:t>
            </a:r>
            <a:r>
              <a:rPr lang="en-GB" dirty="0"/>
              <a:t> N</a:t>
            </a:r>
            <a:r>
              <a:rPr lang="en-GB" baseline="-25000" dirty="0"/>
              <a:t>2</a:t>
            </a:r>
            <a:r>
              <a:rPr lang="en-GB" dirty="0"/>
              <a:t>/</a:t>
            </a:r>
            <a:r>
              <a:rPr lang="en-GB" dirty="0" smtClean="0"/>
              <a:t>m</a:t>
            </a:r>
            <a:r>
              <a:rPr lang="en-GB" baseline="30000" dirty="0" smtClean="0"/>
              <a:t>3</a:t>
            </a:r>
            <a:r>
              <a:rPr lang="en-GB" dirty="0" smtClean="0"/>
              <a:t>, electron and ion densities in the range 10</a:t>
            </a:r>
            <a:r>
              <a:rPr lang="en-GB" baseline="30000" dirty="0" smtClean="0"/>
              <a:t>16</a:t>
            </a:r>
            <a:r>
              <a:rPr lang="en-GB" dirty="0" smtClean="0"/>
              <a:t> </a:t>
            </a:r>
            <a:r>
              <a:rPr lang="mr-IN" dirty="0" smtClean="0"/>
              <a:t>–</a:t>
            </a:r>
            <a:r>
              <a:rPr lang="en-GB" dirty="0" smtClean="0"/>
              <a:t> 10</a:t>
            </a:r>
            <a:r>
              <a:rPr lang="en-GB" baseline="30000" dirty="0" smtClean="0"/>
              <a:t>17</a:t>
            </a:r>
            <a:r>
              <a:rPr lang="en-GB" dirty="0" smtClean="0"/>
              <a:t> m</a:t>
            </a:r>
            <a:r>
              <a:rPr lang="en-GB" baseline="30000" dirty="0" smtClean="0"/>
              <a:t>-3</a:t>
            </a:r>
            <a:r>
              <a:rPr lang="en-GB" dirty="0" smtClean="0"/>
              <a:t> are reached. For higher gas densities, electron and ion densities are similar, but reached faster</a:t>
            </a:r>
            <a:endParaRPr lang="en-GB" dirty="0"/>
          </a:p>
        </p:txBody>
      </p:sp>
      <p:pic>
        <p:nvPicPr>
          <p:cNvPr id="8" name="Picture 7" descr="Average_density_log_LHC_ArcDriftReal_6500GeV_sey1.25.png"/>
          <p:cNvPicPr>
            <a:picLocks noChangeAspect="1"/>
          </p:cNvPicPr>
          <p:nvPr/>
        </p:nvPicPr>
        <p:blipFill rotWithShape="1">
          <a:blip r:embed="rId2">
            <a:extLst>
              <a:ext uri="{28A0092B-C50C-407E-A947-70E740481C1C}">
                <a14:useLocalDpi xmlns:a14="http://schemas.microsoft.com/office/drawing/2010/main" val="0"/>
              </a:ext>
            </a:extLst>
          </a:blip>
          <a:srcRect t="5795"/>
          <a:stretch/>
        </p:blipFill>
        <p:spPr>
          <a:xfrm>
            <a:off x="1197000" y="1770934"/>
            <a:ext cx="6750000" cy="5087066"/>
          </a:xfrm>
          <a:prstGeom prst="rect">
            <a:avLst/>
          </a:prstGeom>
        </p:spPr>
      </p:pic>
      <p:sp>
        <p:nvSpPr>
          <p:cNvPr id="7" name="TextBox 6"/>
          <p:cNvSpPr txBox="1"/>
          <p:nvPr/>
        </p:nvSpPr>
        <p:spPr>
          <a:xfrm>
            <a:off x="4136502" y="1978226"/>
            <a:ext cx="1720617" cy="307777"/>
          </a:xfrm>
          <a:prstGeom prst="rect">
            <a:avLst/>
          </a:prstGeom>
          <a:noFill/>
        </p:spPr>
        <p:txBody>
          <a:bodyPr wrap="square" rtlCol="0">
            <a:spAutoFit/>
          </a:bodyPr>
          <a:lstStyle/>
          <a:p>
            <a:pPr algn="r"/>
            <a:r>
              <a:rPr lang="en-GB" sz="1400" b="1" dirty="0" smtClean="0"/>
              <a:t>6.5</a:t>
            </a:r>
            <a:r>
              <a:rPr lang="en-GB" sz="1400" b="1" dirty="0" smtClean="0"/>
              <a:t> </a:t>
            </a:r>
            <a:r>
              <a:rPr lang="en-GB" sz="1400" b="1" dirty="0" err="1"/>
              <a:t>T</a:t>
            </a:r>
            <a:r>
              <a:rPr lang="en-GB" sz="1400" b="1" dirty="0" err="1" smtClean="0"/>
              <a:t>eV</a:t>
            </a:r>
            <a:r>
              <a:rPr lang="en-GB" sz="1400" b="1" dirty="0"/>
              <a:t>, SEY=</a:t>
            </a:r>
            <a:r>
              <a:rPr lang="en-GB" sz="1400" b="1" dirty="0" smtClean="0"/>
              <a:t>1.25</a:t>
            </a:r>
            <a:endParaRPr lang="en-GB" sz="1400" b="1" dirty="0"/>
          </a:p>
        </p:txBody>
      </p:sp>
    </p:spTree>
    <p:extLst>
      <p:ext uri="{BB962C8B-B14F-4D97-AF65-F5344CB8AC3E}">
        <p14:creationId xmlns:p14="http://schemas.microsoft.com/office/powerpoint/2010/main" val="15759470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a:t>
            </a:r>
            <a:r>
              <a:rPr lang="en-GB" dirty="0" smtClean="0"/>
              <a:t>equence of events in 16L2</a:t>
            </a:r>
            <a:endParaRPr lang="en-GB" dirty="0"/>
          </a:p>
        </p:txBody>
      </p:sp>
      <p:sp>
        <p:nvSpPr>
          <p:cNvPr id="3" name="Content Placeholder 2"/>
          <p:cNvSpPr>
            <a:spLocks noGrp="1"/>
          </p:cNvSpPr>
          <p:nvPr>
            <p:ph idx="1"/>
          </p:nvPr>
        </p:nvSpPr>
        <p:spPr/>
        <p:txBody>
          <a:bodyPr>
            <a:normAutofit/>
          </a:bodyPr>
          <a:lstStyle/>
          <a:p>
            <a:pPr marL="0" lvl="0" indent="0">
              <a:buNone/>
            </a:pPr>
            <a:r>
              <a:rPr lang="en-GB" sz="1700" dirty="0">
                <a:solidFill>
                  <a:prstClr val="black"/>
                </a:solidFill>
              </a:rPr>
              <a:t>The problems in 16L2 </a:t>
            </a:r>
            <a:r>
              <a:rPr lang="en-GB" sz="1700" dirty="0" smtClean="0">
                <a:solidFill>
                  <a:prstClr val="black"/>
                </a:solidFill>
              </a:rPr>
              <a:t>are thought to have been </a:t>
            </a:r>
            <a:r>
              <a:rPr lang="en-GB" sz="1700" dirty="0">
                <a:solidFill>
                  <a:prstClr val="black"/>
                </a:solidFill>
              </a:rPr>
              <a:t>caused by air frozen inside the beam </a:t>
            </a:r>
            <a:r>
              <a:rPr lang="en-GB" sz="1700" dirty="0" smtClean="0">
                <a:solidFill>
                  <a:prstClr val="black"/>
                </a:solidFill>
              </a:rPr>
              <a:t>chamber, </a:t>
            </a:r>
            <a:r>
              <a:rPr lang="en-GB" sz="1700" dirty="0">
                <a:solidFill>
                  <a:prstClr val="black"/>
                </a:solidFill>
              </a:rPr>
              <a:t>through the following sequence of events:</a:t>
            </a:r>
          </a:p>
          <a:p>
            <a:pPr marL="0" indent="0">
              <a:lnSpc>
                <a:spcPct val="50000"/>
              </a:lnSpc>
              <a:buNone/>
            </a:pPr>
            <a:endParaRPr lang="en-GB" sz="1000" dirty="0" smtClean="0"/>
          </a:p>
          <a:p>
            <a:pPr marL="0" indent="0">
              <a:lnSpc>
                <a:spcPct val="50000"/>
              </a:lnSpc>
              <a:buNone/>
            </a:pPr>
            <a:endParaRPr lang="en-GB" sz="1800" dirty="0" smtClean="0"/>
          </a:p>
        </p:txBody>
      </p:sp>
      <p:sp>
        <p:nvSpPr>
          <p:cNvPr id="4" name="Slide Number Placeholder 3"/>
          <p:cNvSpPr>
            <a:spLocks noGrp="1"/>
          </p:cNvSpPr>
          <p:nvPr>
            <p:ph type="sldNum" sz="quarter" idx="4294967295"/>
          </p:nvPr>
        </p:nvSpPr>
        <p:spPr>
          <a:xfrm>
            <a:off x="6935304" y="6433651"/>
            <a:ext cx="2133600" cy="365125"/>
          </a:xfrm>
          <a:prstGeom prst="rect">
            <a:avLst/>
          </a:prstGeom>
        </p:spPr>
        <p:txBody>
          <a:bodyPr/>
          <a:lstStyle/>
          <a:p>
            <a:fld id="{2AC3B2E6-27D2-1240-A515-2DF3A0B1185F}" type="slidenum">
              <a:rPr lang="en-US" smtClean="0"/>
              <a:t>4</a:t>
            </a:fld>
            <a:endParaRPr lang="en-US"/>
          </a:p>
        </p:txBody>
      </p:sp>
      <p:sp>
        <p:nvSpPr>
          <p:cNvPr id="24" name="Oval 23"/>
          <p:cNvSpPr/>
          <p:nvPr/>
        </p:nvSpPr>
        <p:spPr>
          <a:xfrm>
            <a:off x="4486123" y="1758109"/>
            <a:ext cx="2592000" cy="1907998"/>
          </a:xfrm>
          <a:prstGeom prst="ellipse">
            <a:avLst/>
          </a:prstGeom>
          <a:solidFill>
            <a:srgbClr val="FDEADA"/>
          </a:solidFill>
          <a:ln>
            <a:noFill/>
          </a:ln>
          <a:effectLst>
            <a:glow rad="101600">
              <a:schemeClr val="accent6">
                <a:lumMod val="40000"/>
                <a:lumOff val="60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9" name="Content Placeholder 6"/>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33971" y="1412606"/>
            <a:ext cx="3822542" cy="2628000"/>
          </a:xfrm>
          <a:prstGeom prst="rect">
            <a:avLst/>
          </a:prstGeom>
        </p:spPr>
      </p:pic>
      <p:sp>
        <p:nvSpPr>
          <p:cNvPr id="50" name="TextBox 49"/>
          <p:cNvSpPr txBox="1"/>
          <p:nvPr/>
        </p:nvSpPr>
        <p:spPr>
          <a:xfrm>
            <a:off x="4653784" y="2520116"/>
            <a:ext cx="2377250" cy="369332"/>
          </a:xfrm>
          <a:prstGeom prst="rect">
            <a:avLst/>
          </a:prstGeom>
          <a:solidFill>
            <a:srgbClr val="FDEADA"/>
          </a:solidFill>
        </p:spPr>
        <p:txBody>
          <a:bodyPr wrap="square" rtlCol="0">
            <a:spAutoFit/>
          </a:bodyPr>
          <a:lstStyle/>
          <a:p>
            <a:endParaRPr lang="en-GB" dirty="0"/>
          </a:p>
        </p:txBody>
      </p:sp>
      <p:sp>
        <p:nvSpPr>
          <p:cNvPr id="51" name="TextBox 50"/>
          <p:cNvSpPr txBox="1"/>
          <p:nvPr/>
        </p:nvSpPr>
        <p:spPr>
          <a:xfrm rot="16200000">
            <a:off x="5036518" y="2068212"/>
            <a:ext cx="1438306" cy="923330"/>
          </a:xfrm>
          <a:prstGeom prst="rect">
            <a:avLst/>
          </a:prstGeom>
          <a:solidFill>
            <a:srgbClr val="FDEADA"/>
          </a:solidFill>
        </p:spPr>
        <p:txBody>
          <a:bodyPr wrap="square" rtlCol="0">
            <a:spAutoFit/>
          </a:bodyPr>
          <a:lstStyle/>
          <a:p>
            <a:endParaRPr lang="en-GB" sz="5400" dirty="0"/>
          </a:p>
        </p:txBody>
      </p:sp>
      <p:sp>
        <p:nvSpPr>
          <p:cNvPr id="52" name="Explosion 1 51"/>
          <p:cNvSpPr/>
          <p:nvPr/>
        </p:nvSpPr>
        <p:spPr>
          <a:xfrm>
            <a:off x="4858206" y="1723845"/>
            <a:ext cx="362831" cy="314811"/>
          </a:xfrm>
          <a:prstGeom prst="irregularSeal1">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Explosion 1 52"/>
          <p:cNvSpPr/>
          <p:nvPr/>
        </p:nvSpPr>
        <p:spPr>
          <a:xfrm>
            <a:off x="5192021" y="1723845"/>
            <a:ext cx="362831" cy="314811"/>
          </a:xfrm>
          <a:prstGeom prst="irregularSeal1">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Explosion 1 53"/>
          <p:cNvSpPr/>
          <p:nvPr/>
        </p:nvSpPr>
        <p:spPr>
          <a:xfrm>
            <a:off x="5381601" y="1843292"/>
            <a:ext cx="362831" cy="314811"/>
          </a:xfrm>
          <a:prstGeom prst="irregularSeal1">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Explosion 1 54"/>
          <p:cNvSpPr/>
          <p:nvPr/>
        </p:nvSpPr>
        <p:spPr>
          <a:xfrm>
            <a:off x="5584726" y="1723845"/>
            <a:ext cx="362831" cy="314811"/>
          </a:xfrm>
          <a:prstGeom prst="irregularSeal1">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Explosion 1 55"/>
          <p:cNvSpPr/>
          <p:nvPr/>
        </p:nvSpPr>
        <p:spPr>
          <a:xfrm>
            <a:off x="5951443" y="1734314"/>
            <a:ext cx="362831" cy="314811"/>
          </a:xfrm>
          <a:prstGeom prst="irregularSeal1">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Explosion 1 56"/>
          <p:cNvSpPr/>
          <p:nvPr/>
        </p:nvSpPr>
        <p:spPr>
          <a:xfrm>
            <a:off x="6142647" y="1864616"/>
            <a:ext cx="362831" cy="314811"/>
          </a:xfrm>
          <a:prstGeom prst="irregularSeal1">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Explosion 1 57"/>
          <p:cNvSpPr/>
          <p:nvPr/>
        </p:nvSpPr>
        <p:spPr>
          <a:xfrm>
            <a:off x="6324062" y="1755638"/>
            <a:ext cx="362831" cy="314811"/>
          </a:xfrm>
          <a:prstGeom prst="irregularSeal1">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Explosion 1 60"/>
          <p:cNvSpPr/>
          <p:nvPr/>
        </p:nvSpPr>
        <p:spPr>
          <a:xfrm>
            <a:off x="4676790" y="1913043"/>
            <a:ext cx="362831" cy="314811"/>
          </a:xfrm>
          <a:prstGeom prst="irregularSeal1">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Oval 28"/>
          <p:cNvSpPr/>
          <p:nvPr/>
        </p:nvSpPr>
        <p:spPr>
          <a:xfrm>
            <a:off x="5701613" y="2528770"/>
            <a:ext cx="180000" cy="180000"/>
          </a:xfrm>
          <a:prstGeom prst="ellipse">
            <a:avLst/>
          </a:prstGeom>
          <a:solidFill>
            <a:schemeClr val="accent2">
              <a:lumMod val="75000"/>
            </a:schemeClr>
          </a:solidFill>
          <a:ln>
            <a:noFill/>
          </a:ln>
          <a:effectLst>
            <a:glow rad="2286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Oval 24"/>
          <p:cNvSpPr/>
          <p:nvPr/>
        </p:nvSpPr>
        <p:spPr>
          <a:xfrm>
            <a:off x="5609571" y="2429906"/>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Oval 25"/>
          <p:cNvSpPr/>
          <p:nvPr/>
        </p:nvSpPr>
        <p:spPr>
          <a:xfrm>
            <a:off x="5514227" y="2791973"/>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Oval 26"/>
          <p:cNvSpPr/>
          <p:nvPr/>
        </p:nvSpPr>
        <p:spPr>
          <a:xfrm>
            <a:off x="5897942" y="2557299"/>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Oval 27"/>
          <p:cNvSpPr/>
          <p:nvPr/>
        </p:nvSpPr>
        <p:spPr>
          <a:xfrm>
            <a:off x="5804512" y="2384151"/>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Oval 32"/>
          <p:cNvSpPr/>
          <p:nvPr/>
        </p:nvSpPr>
        <p:spPr>
          <a:xfrm>
            <a:off x="5459952" y="2543067"/>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Oval 33"/>
          <p:cNvSpPr/>
          <p:nvPr/>
        </p:nvSpPr>
        <p:spPr>
          <a:xfrm>
            <a:off x="5708747" y="2838642"/>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Oval 34"/>
          <p:cNvSpPr/>
          <p:nvPr/>
        </p:nvSpPr>
        <p:spPr>
          <a:xfrm>
            <a:off x="5897942" y="2791973"/>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Oval 35"/>
          <p:cNvSpPr/>
          <p:nvPr/>
        </p:nvSpPr>
        <p:spPr>
          <a:xfrm>
            <a:off x="5383880" y="2682976"/>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Oval 36"/>
          <p:cNvSpPr/>
          <p:nvPr/>
        </p:nvSpPr>
        <p:spPr>
          <a:xfrm>
            <a:off x="5976307" y="2449578"/>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Oval 37"/>
          <p:cNvSpPr/>
          <p:nvPr/>
        </p:nvSpPr>
        <p:spPr>
          <a:xfrm>
            <a:off x="5633494" y="2710114"/>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Oval 38"/>
          <p:cNvSpPr/>
          <p:nvPr/>
        </p:nvSpPr>
        <p:spPr>
          <a:xfrm>
            <a:off x="6100739" y="2828767"/>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Oval 39"/>
          <p:cNvSpPr/>
          <p:nvPr/>
        </p:nvSpPr>
        <p:spPr>
          <a:xfrm>
            <a:off x="5752167" y="2464380"/>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Oval 40"/>
          <p:cNvSpPr/>
          <p:nvPr/>
        </p:nvSpPr>
        <p:spPr>
          <a:xfrm>
            <a:off x="5568364" y="2603815"/>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Oval 41"/>
          <p:cNvSpPr/>
          <p:nvPr/>
        </p:nvSpPr>
        <p:spPr>
          <a:xfrm>
            <a:off x="5891352" y="3040094"/>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Oval 42"/>
          <p:cNvSpPr/>
          <p:nvPr/>
        </p:nvSpPr>
        <p:spPr>
          <a:xfrm>
            <a:off x="5577006" y="2818790"/>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Oval 43"/>
          <p:cNvSpPr/>
          <p:nvPr/>
        </p:nvSpPr>
        <p:spPr>
          <a:xfrm>
            <a:off x="5952217" y="2903218"/>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 name="Oval 44"/>
          <p:cNvSpPr/>
          <p:nvPr/>
        </p:nvSpPr>
        <p:spPr>
          <a:xfrm>
            <a:off x="6100739" y="2637815"/>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Oval 45"/>
          <p:cNvSpPr/>
          <p:nvPr/>
        </p:nvSpPr>
        <p:spPr>
          <a:xfrm>
            <a:off x="5886759" y="2592976"/>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Oval 46"/>
          <p:cNvSpPr/>
          <p:nvPr/>
        </p:nvSpPr>
        <p:spPr>
          <a:xfrm>
            <a:off x="5919324" y="2642454"/>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Oval 47"/>
          <p:cNvSpPr/>
          <p:nvPr/>
        </p:nvSpPr>
        <p:spPr>
          <a:xfrm>
            <a:off x="5764234" y="2610676"/>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Oval 58"/>
          <p:cNvSpPr/>
          <p:nvPr/>
        </p:nvSpPr>
        <p:spPr>
          <a:xfrm>
            <a:off x="5544441" y="2401640"/>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Oval 59"/>
          <p:cNvSpPr/>
          <p:nvPr/>
        </p:nvSpPr>
        <p:spPr>
          <a:xfrm>
            <a:off x="5708747" y="2988556"/>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Oval 61"/>
          <p:cNvSpPr/>
          <p:nvPr/>
        </p:nvSpPr>
        <p:spPr>
          <a:xfrm>
            <a:off x="5454053" y="2944740"/>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TextBox 66"/>
          <p:cNvSpPr txBox="1"/>
          <p:nvPr/>
        </p:nvSpPr>
        <p:spPr>
          <a:xfrm>
            <a:off x="564894" y="3394462"/>
            <a:ext cx="3081823"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sz="1600" dirty="0"/>
              <a:t>The </a:t>
            </a:r>
            <a:r>
              <a:rPr lang="en-GB" sz="1600" dirty="0" smtClean="0"/>
              <a:t>macro-particle undergoes </a:t>
            </a:r>
            <a:r>
              <a:rPr lang="en-GB" sz="1600" dirty="0"/>
              <a:t>a phase transition to a gas, leading to a a high local gas </a:t>
            </a:r>
            <a:r>
              <a:rPr lang="en-GB" sz="1600" dirty="0" smtClean="0"/>
              <a:t>density</a:t>
            </a:r>
          </a:p>
          <a:p>
            <a:pPr algn="ctr"/>
            <a:endParaRPr lang="en-GB" sz="1600" dirty="0" smtClean="0"/>
          </a:p>
        </p:txBody>
      </p:sp>
      <p:cxnSp>
        <p:nvCxnSpPr>
          <p:cNvPr id="69" name="Connettore 2 28"/>
          <p:cNvCxnSpPr>
            <a:endCxn id="67" idx="0"/>
          </p:cNvCxnSpPr>
          <p:nvPr/>
        </p:nvCxnSpPr>
        <p:spPr>
          <a:xfrm>
            <a:off x="2105806" y="2924208"/>
            <a:ext cx="0" cy="470254"/>
          </a:xfrm>
          <a:prstGeom prst="straightConnector1">
            <a:avLst/>
          </a:prstGeom>
          <a:ln w="28575">
            <a:solidFill>
              <a:schemeClr val="bg1">
                <a:lumMod val="65000"/>
              </a:schemeClr>
            </a:solidFill>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70" name="Connettore 2 28"/>
          <p:cNvCxnSpPr>
            <a:stCxn id="67" idx="2"/>
          </p:cNvCxnSpPr>
          <p:nvPr/>
        </p:nvCxnSpPr>
        <p:spPr>
          <a:xfrm>
            <a:off x="2105806" y="4471680"/>
            <a:ext cx="11140" cy="470255"/>
          </a:xfrm>
          <a:prstGeom prst="straightConnector1">
            <a:avLst/>
          </a:prstGeom>
          <a:ln w="28575">
            <a:solidFill>
              <a:schemeClr val="bg1">
                <a:lumMod val="65000"/>
              </a:schemeClr>
            </a:solidFill>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564894" y="1846990"/>
            <a:ext cx="3081823"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sz="1600" dirty="0" smtClean="0"/>
              <a:t>A macro-particle of frozen air </a:t>
            </a:r>
            <a:br>
              <a:rPr lang="en-GB" sz="1600" dirty="0" smtClean="0"/>
            </a:br>
            <a:r>
              <a:rPr lang="en-GB" sz="1600" dirty="0" smtClean="0"/>
              <a:t>(N</a:t>
            </a:r>
            <a:r>
              <a:rPr lang="en-GB" sz="1600" baseline="-25000" dirty="0" smtClean="0"/>
              <a:t>2</a:t>
            </a:r>
            <a:r>
              <a:rPr lang="en-GB" sz="1600" dirty="0" smtClean="0"/>
              <a:t>, O</a:t>
            </a:r>
            <a:r>
              <a:rPr lang="en-GB" sz="1600" baseline="-25000" dirty="0" smtClean="0"/>
              <a:t>2</a:t>
            </a:r>
            <a:r>
              <a:rPr lang="en-GB" sz="1600" dirty="0" smtClean="0"/>
              <a:t>) is detached, </a:t>
            </a:r>
          </a:p>
          <a:p>
            <a:pPr algn="ctr"/>
            <a:r>
              <a:rPr lang="en-GB" sz="1600" dirty="0" smtClean="0"/>
              <a:t>triggered </a:t>
            </a:r>
            <a:r>
              <a:rPr lang="en-GB" sz="1600" dirty="0"/>
              <a:t>by e-</a:t>
            </a:r>
            <a:r>
              <a:rPr lang="en-GB" sz="1600" dirty="0" smtClean="0"/>
              <a:t>cloud?</a:t>
            </a:r>
          </a:p>
          <a:p>
            <a:pPr algn="ctr"/>
            <a:r>
              <a:rPr lang="en-GB" sz="1600" dirty="0"/>
              <a:t>and enters the beam </a:t>
            </a:r>
          </a:p>
        </p:txBody>
      </p:sp>
      <p:sp>
        <p:nvSpPr>
          <p:cNvPr id="72" name="TextBox 71"/>
          <p:cNvSpPr txBox="1"/>
          <p:nvPr/>
        </p:nvSpPr>
        <p:spPr>
          <a:xfrm>
            <a:off x="576034" y="4941935"/>
            <a:ext cx="3081823" cy="830997"/>
          </a:xfrm>
          <a:prstGeom prst="rect">
            <a:avLst/>
          </a:prstGeom>
          <a:solidFill>
            <a:srgbClr val="FFFFFF"/>
          </a:solidFill>
          <a:ln>
            <a:solidFill>
              <a:srgbClr val="FFFFFF"/>
            </a:solidFill>
          </a:ln>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sz="1600" dirty="0"/>
              <a:t>The beam </a:t>
            </a:r>
            <a:r>
              <a:rPr lang="en-GB" sz="1600" dirty="0" smtClean="0"/>
              <a:t>ionizes </a:t>
            </a:r>
            <a:r>
              <a:rPr lang="en-GB" sz="1600" dirty="0"/>
              <a:t>some of the gas </a:t>
            </a:r>
            <a:r>
              <a:rPr lang="en-GB" sz="1600" dirty="0" smtClean="0"/>
              <a:t>in </a:t>
            </a:r>
            <a:r>
              <a:rPr lang="en-GB" sz="1600" dirty="0"/>
              <a:t>its </a:t>
            </a:r>
            <a:r>
              <a:rPr lang="en-GB" sz="1600" dirty="0" smtClean="0"/>
              <a:t>path</a:t>
            </a:r>
            <a:r>
              <a:rPr lang="en-GB" sz="1600" dirty="0" smtClean="0">
                <a:solidFill>
                  <a:srgbClr val="FFFFFF"/>
                </a:solidFill>
              </a:rPr>
              <a:t>. </a:t>
            </a:r>
            <a:r>
              <a:rPr lang="en-GB" sz="1600" dirty="0">
                <a:solidFill>
                  <a:srgbClr val="FFFFFF"/>
                </a:solidFill>
              </a:rPr>
              <a:t>I</a:t>
            </a:r>
            <a:r>
              <a:rPr lang="en-GB" sz="1600" dirty="0" smtClean="0">
                <a:solidFill>
                  <a:srgbClr val="FFFFFF"/>
                </a:solidFill>
              </a:rPr>
              <a:t>ts interaction </a:t>
            </a:r>
            <a:r>
              <a:rPr lang="en-GB" sz="1600" dirty="0">
                <a:solidFill>
                  <a:srgbClr val="FFFFFF"/>
                </a:solidFill>
              </a:rPr>
              <a:t>with </a:t>
            </a:r>
            <a:r>
              <a:rPr lang="en-GB" sz="1600" dirty="0" smtClean="0">
                <a:solidFill>
                  <a:srgbClr val="FFFFFF"/>
                </a:solidFill>
              </a:rPr>
              <a:t>the </a:t>
            </a:r>
            <a:r>
              <a:rPr lang="en-GB" sz="1600" dirty="0" smtClean="0"/>
              <a:t/>
            </a:r>
            <a:br>
              <a:rPr lang="en-GB" sz="1600" dirty="0" smtClean="0"/>
            </a:br>
            <a:endParaRPr lang="en-GB" sz="1600" dirty="0"/>
          </a:p>
        </p:txBody>
      </p:sp>
      <p:sp>
        <p:nvSpPr>
          <p:cNvPr id="63" name="TextBox 62"/>
          <p:cNvSpPr txBox="1"/>
          <p:nvPr/>
        </p:nvSpPr>
        <p:spPr>
          <a:xfrm>
            <a:off x="576034" y="4941935"/>
            <a:ext cx="3081823"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sz="1600" dirty="0"/>
              <a:t>The beam </a:t>
            </a:r>
            <a:r>
              <a:rPr lang="en-GB" sz="1600" dirty="0" smtClean="0"/>
              <a:t>ionizes </a:t>
            </a:r>
            <a:r>
              <a:rPr lang="en-GB" sz="1600" dirty="0"/>
              <a:t>some of the gas </a:t>
            </a:r>
            <a:r>
              <a:rPr lang="en-GB" sz="1600" dirty="0" smtClean="0"/>
              <a:t>in </a:t>
            </a:r>
            <a:r>
              <a:rPr lang="en-GB" sz="1600" dirty="0"/>
              <a:t>its </a:t>
            </a:r>
            <a:r>
              <a:rPr lang="en-GB" sz="1600" dirty="0" smtClean="0"/>
              <a:t>path. </a:t>
            </a:r>
            <a:r>
              <a:rPr lang="en-GB" sz="1600" dirty="0"/>
              <a:t>I</a:t>
            </a:r>
            <a:r>
              <a:rPr lang="en-GB" sz="1600" dirty="0" smtClean="0"/>
              <a:t>ts interaction </a:t>
            </a:r>
            <a:r>
              <a:rPr lang="en-GB" sz="1600" dirty="0"/>
              <a:t>with </a:t>
            </a:r>
            <a:r>
              <a:rPr lang="en-GB" sz="1600" dirty="0" smtClean="0"/>
              <a:t>the </a:t>
            </a:r>
            <a:br>
              <a:rPr lang="en-GB" sz="1600" dirty="0" smtClean="0"/>
            </a:br>
            <a:r>
              <a:rPr lang="en-GB" sz="1600" dirty="0" smtClean="0"/>
              <a:t>generated electrons/ions causes the fast instabilities</a:t>
            </a:r>
            <a:endParaRPr lang="en-GB" sz="1600" dirty="0"/>
          </a:p>
        </p:txBody>
      </p:sp>
      <p:grpSp>
        <p:nvGrpSpPr>
          <p:cNvPr id="65" name="Group 64"/>
          <p:cNvGrpSpPr/>
          <p:nvPr/>
        </p:nvGrpSpPr>
        <p:grpSpPr>
          <a:xfrm>
            <a:off x="7487624" y="1739801"/>
            <a:ext cx="1656376" cy="2260031"/>
            <a:chOff x="7642565" y="1762672"/>
            <a:chExt cx="1656376" cy="2260031"/>
          </a:xfrm>
        </p:grpSpPr>
        <p:sp>
          <p:nvSpPr>
            <p:cNvPr id="66" name="Explosion 1 65"/>
            <p:cNvSpPr/>
            <p:nvPr/>
          </p:nvSpPr>
          <p:spPr>
            <a:xfrm>
              <a:off x="7642565" y="1765136"/>
              <a:ext cx="362831" cy="314811"/>
            </a:xfrm>
            <a:prstGeom prst="irregularSeal1">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TextBox 67"/>
            <p:cNvSpPr txBox="1"/>
            <p:nvPr/>
          </p:nvSpPr>
          <p:spPr>
            <a:xfrm>
              <a:off x="8045999" y="1762672"/>
              <a:ext cx="881684" cy="307777"/>
            </a:xfrm>
            <a:prstGeom prst="rect">
              <a:avLst/>
            </a:prstGeom>
            <a:noFill/>
          </p:spPr>
          <p:txBody>
            <a:bodyPr wrap="none" rtlCol="0">
              <a:spAutoFit/>
            </a:bodyPr>
            <a:lstStyle/>
            <a:p>
              <a:r>
                <a:rPr lang="en-GB" sz="1400" dirty="0" smtClean="0"/>
                <a:t>frozen air</a:t>
              </a:r>
              <a:endParaRPr lang="en-GB" sz="1400" dirty="0"/>
            </a:p>
          </p:txBody>
        </p:sp>
        <p:sp>
          <p:nvSpPr>
            <p:cNvPr id="73" name="Oval 72"/>
            <p:cNvSpPr/>
            <p:nvPr/>
          </p:nvSpPr>
          <p:spPr>
            <a:xfrm>
              <a:off x="7733980" y="2252718"/>
              <a:ext cx="180000" cy="180000"/>
            </a:xfrm>
            <a:prstGeom prst="ellipse">
              <a:avLst/>
            </a:prstGeom>
            <a:solidFill>
              <a:schemeClr val="accent2">
                <a:lumMod val="75000"/>
              </a:schemeClr>
            </a:solidFill>
            <a:ln>
              <a:noFill/>
            </a:ln>
            <a:effectLst>
              <a:glow rad="2286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TextBox 73"/>
            <p:cNvSpPr txBox="1"/>
            <p:nvPr/>
          </p:nvSpPr>
          <p:spPr>
            <a:xfrm>
              <a:off x="8045999" y="2146967"/>
              <a:ext cx="597740" cy="338555"/>
            </a:xfrm>
            <a:prstGeom prst="rect">
              <a:avLst/>
            </a:prstGeom>
            <a:noFill/>
          </p:spPr>
          <p:txBody>
            <a:bodyPr wrap="none" rtlCol="0">
              <a:spAutoFit/>
            </a:bodyPr>
            <a:lstStyle/>
            <a:p>
              <a:r>
                <a:rPr lang="en-GB" sz="1400" dirty="0" smtClean="0"/>
                <a:t>beam</a:t>
              </a:r>
              <a:endParaRPr lang="en-GB" sz="1400" dirty="0"/>
            </a:p>
          </p:txBody>
        </p:sp>
        <p:sp>
          <p:nvSpPr>
            <p:cNvPr id="75" name="TextBox 74"/>
            <p:cNvSpPr txBox="1"/>
            <p:nvPr/>
          </p:nvSpPr>
          <p:spPr>
            <a:xfrm>
              <a:off x="8045999" y="2946335"/>
              <a:ext cx="1252942" cy="307777"/>
            </a:xfrm>
            <a:prstGeom prst="rect">
              <a:avLst/>
            </a:prstGeom>
            <a:noFill/>
          </p:spPr>
          <p:txBody>
            <a:bodyPr wrap="none" rtlCol="0">
              <a:spAutoFit/>
            </a:bodyPr>
            <a:lstStyle/>
            <a:p>
              <a:r>
                <a:rPr lang="en-GB" sz="1400" dirty="0" smtClean="0"/>
                <a:t>macro-particle</a:t>
              </a:r>
              <a:endParaRPr lang="en-GB" sz="1400" dirty="0"/>
            </a:p>
          </p:txBody>
        </p:sp>
        <p:sp>
          <p:nvSpPr>
            <p:cNvPr id="76" name="Oval 75"/>
            <p:cNvSpPr/>
            <p:nvPr/>
          </p:nvSpPr>
          <p:spPr>
            <a:xfrm>
              <a:off x="7791415" y="2737467"/>
              <a:ext cx="65130" cy="54277"/>
            </a:xfrm>
            <a:prstGeom prst="ellipse">
              <a:avLst/>
            </a:prstGeom>
            <a:solidFill>
              <a:schemeClr val="accent5">
                <a:lumMod val="60000"/>
                <a:lumOff val="40000"/>
              </a:scheme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7" name="TextBox 76"/>
            <p:cNvSpPr txBox="1"/>
            <p:nvPr/>
          </p:nvSpPr>
          <p:spPr>
            <a:xfrm>
              <a:off x="8045999" y="2562040"/>
              <a:ext cx="824627" cy="307777"/>
            </a:xfrm>
            <a:prstGeom prst="rect">
              <a:avLst/>
            </a:prstGeom>
            <a:noFill/>
          </p:spPr>
          <p:txBody>
            <a:bodyPr wrap="square" rtlCol="0">
              <a:spAutoFit/>
            </a:bodyPr>
            <a:lstStyle/>
            <a:p>
              <a:r>
                <a:rPr lang="en-GB" sz="1400" dirty="0" smtClean="0"/>
                <a:t>electron</a:t>
              </a:r>
              <a:endParaRPr lang="en-GB" sz="1400" dirty="0"/>
            </a:p>
          </p:txBody>
        </p:sp>
        <p:sp>
          <p:nvSpPr>
            <p:cNvPr id="78" name="Oval 77"/>
            <p:cNvSpPr>
              <a:spLocks noChangeAspect="1"/>
            </p:cNvSpPr>
            <p:nvPr/>
          </p:nvSpPr>
          <p:spPr>
            <a:xfrm>
              <a:off x="7733980" y="3438131"/>
              <a:ext cx="180000" cy="180000"/>
            </a:xfrm>
            <a:prstGeom prst="ellipse">
              <a:avLst/>
            </a:prstGeom>
            <a:gradFill flip="none" rotWithShape="1">
              <a:gsLst>
                <a:gs pos="0">
                  <a:schemeClr val="accent6">
                    <a:lumMod val="75000"/>
                    <a:alpha val="40000"/>
                  </a:schemeClr>
                </a:gs>
                <a:gs pos="100000">
                  <a:schemeClr val="accent6">
                    <a:lumMod val="20000"/>
                    <a:lumOff val="80000"/>
                  </a:schemeClr>
                </a:gs>
              </a:gsLst>
              <a:path path="circle">
                <a:fillToRect l="50000" t="50000" r="50000" b="50000"/>
              </a:path>
              <a:tileRect/>
            </a:gradFill>
            <a:ln>
              <a:noFill/>
            </a:ln>
            <a:effectLst>
              <a:glow rad="101600">
                <a:schemeClr val="accent6">
                  <a:lumMod val="40000"/>
                  <a:lumOff val="60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9" name="TextBox 78"/>
            <p:cNvSpPr txBox="1"/>
            <p:nvPr/>
          </p:nvSpPr>
          <p:spPr>
            <a:xfrm>
              <a:off x="8045999" y="3330630"/>
              <a:ext cx="425392" cy="307777"/>
            </a:xfrm>
            <a:prstGeom prst="rect">
              <a:avLst/>
            </a:prstGeom>
            <a:noFill/>
          </p:spPr>
          <p:txBody>
            <a:bodyPr wrap="none" rtlCol="0">
              <a:spAutoFit/>
            </a:bodyPr>
            <a:lstStyle/>
            <a:p>
              <a:r>
                <a:rPr lang="en-GB" sz="1400" dirty="0" smtClean="0"/>
                <a:t>gas</a:t>
              </a:r>
              <a:endParaRPr lang="en-GB" sz="1400" dirty="0"/>
            </a:p>
          </p:txBody>
        </p:sp>
        <p:sp>
          <p:nvSpPr>
            <p:cNvPr id="80" name="Explosion 1 79"/>
            <p:cNvSpPr/>
            <p:nvPr/>
          </p:nvSpPr>
          <p:spPr>
            <a:xfrm>
              <a:off x="7733980" y="3039614"/>
              <a:ext cx="180000" cy="180000"/>
            </a:xfrm>
            <a:prstGeom prst="irregularSeal1">
              <a:avLst/>
            </a:prstGeom>
            <a:solidFill>
              <a:srgbClr val="D9D9D9"/>
            </a:solid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Oval 80"/>
            <p:cNvSpPr/>
            <p:nvPr/>
          </p:nvSpPr>
          <p:spPr>
            <a:xfrm>
              <a:off x="7747995" y="3819483"/>
              <a:ext cx="151970" cy="147898"/>
            </a:xfrm>
            <a:prstGeom prst="ellipse">
              <a:avLst/>
            </a:prstGeom>
            <a:gradFill flip="none" rotWithShape="1">
              <a:gsLst>
                <a:gs pos="0">
                  <a:schemeClr val="accent6"/>
                </a:gs>
                <a:gs pos="100000">
                  <a:schemeClr val="accent6">
                    <a:lumMod val="20000"/>
                    <a:lumOff val="80000"/>
                  </a:schemeClr>
                </a:gs>
              </a:gsLst>
              <a:lin ang="0" scaled="1"/>
              <a:tileRect/>
            </a:gradFill>
            <a:ln>
              <a:solidFill>
                <a:schemeClr val="accent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TextBox 81"/>
            <p:cNvSpPr txBox="1"/>
            <p:nvPr/>
          </p:nvSpPr>
          <p:spPr>
            <a:xfrm>
              <a:off x="8045999" y="3714926"/>
              <a:ext cx="414872" cy="307777"/>
            </a:xfrm>
            <a:prstGeom prst="rect">
              <a:avLst/>
            </a:prstGeom>
            <a:noFill/>
          </p:spPr>
          <p:txBody>
            <a:bodyPr wrap="none" rtlCol="0">
              <a:spAutoFit/>
            </a:bodyPr>
            <a:lstStyle/>
            <a:p>
              <a:r>
                <a:rPr lang="en-GB" sz="1400" dirty="0" smtClean="0"/>
                <a:t>ion</a:t>
              </a:r>
            </a:p>
          </p:txBody>
        </p:sp>
      </p:grpSp>
      <p:pic>
        <p:nvPicPr>
          <p:cNvPr id="85" name="Picture 84"/>
          <p:cNvPicPr>
            <a:picLocks noChangeAspect="1"/>
          </p:cNvPicPr>
          <p:nvPr/>
        </p:nvPicPr>
        <p:blipFill>
          <a:blip r:embed="rId3">
            <a:clrChange>
              <a:clrFrom>
                <a:srgbClr val="FFFFFF"/>
              </a:clrFrom>
              <a:clrTo>
                <a:srgbClr val="FFFFFF">
                  <a:alpha val="0"/>
                </a:srgbClr>
              </a:clrTo>
            </a:clrChange>
          </a:blip>
          <a:stretch>
            <a:fillRect/>
          </a:stretch>
        </p:blipFill>
        <p:spPr>
          <a:xfrm>
            <a:off x="3915357" y="4251225"/>
            <a:ext cx="4929168" cy="2306156"/>
          </a:xfrm>
          <a:prstGeom prst="rect">
            <a:avLst/>
          </a:prstGeom>
        </p:spPr>
      </p:pic>
      <p:sp>
        <p:nvSpPr>
          <p:cNvPr id="86" name="Rectangle 85"/>
          <p:cNvSpPr/>
          <p:nvPr/>
        </p:nvSpPr>
        <p:spPr>
          <a:xfrm>
            <a:off x="6287379" y="4544607"/>
            <a:ext cx="2335744" cy="276999"/>
          </a:xfrm>
          <a:prstGeom prst="rect">
            <a:avLst/>
          </a:prstGeom>
        </p:spPr>
        <p:txBody>
          <a:bodyPr wrap="square">
            <a:spAutoFit/>
          </a:bodyPr>
          <a:lstStyle/>
          <a:p>
            <a:pPr algn="r"/>
            <a:r>
              <a:rPr lang="en-GB" sz="1200" dirty="0" smtClean="0">
                <a:solidFill>
                  <a:srgbClr val="558ED5"/>
                </a:solidFill>
              </a:rPr>
              <a:t>A. </a:t>
            </a:r>
            <a:r>
              <a:rPr lang="en-GB" sz="1200" dirty="0" err="1" smtClean="0">
                <a:solidFill>
                  <a:srgbClr val="558ED5"/>
                </a:solidFill>
              </a:rPr>
              <a:t>Lechner</a:t>
            </a:r>
            <a:endParaRPr lang="en-GB" sz="1200" i="1" dirty="0">
              <a:solidFill>
                <a:srgbClr val="558ED5"/>
              </a:solidFill>
            </a:endParaRPr>
          </a:p>
        </p:txBody>
      </p:sp>
    </p:spTree>
    <p:extLst>
      <p:ext uri="{BB962C8B-B14F-4D97-AF65-F5344CB8AC3E}">
        <p14:creationId xmlns:p14="http://schemas.microsoft.com/office/powerpoint/2010/main" val="180306959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450 </a:t>
            </a:r>
            <a:r>
              <a:rPr lang="en-GB" dirty="0" err="1" smtClean="0"/>
              <a:t>GeV</a:t>
            </a:r>
            <a:r>
              <a:rPr lang="en-GB" dirty="0" smtClean="0"/>
              <a:t>, SEY 1.25</a:t>
            </a: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40</a:t>
            </a:fld>
            <a:endParaRPr lang="en-US"/>
          </a:p>
        </p:txBody>
      </p:sp>
      <p:sp>
        <p:nvSpPr>
          <p:cNvPr id="3" name="Content Placeholder 2"/>
          <p:cNvSpPr>
            <a:spLocks noGrp="1"/>
          </p:cNvSpPr>
          <p:nvPr>
            <p:ph idx="1"/>
          </p:nvPr>
        </p:nvSpPr>
        <p:spPr/>
        <p:txBody>
          <a:bodyPr/>
          <a:lstStyle/>
          <a:p>
            <a:pPr marL="0" indent="0">
              <a:buNone/>
            </a:pPr>
            <a:r>
              <a:rPr lang="en-GB" dirty="0" smtClean="0"/>
              <a:t>For gas densities from </a:t>
            </a:r>
            <a:r>
              <a:rPr lang="en-GB" dirty="0"/>
              <a:t>10</a:t>
            </a:r>
            <a:r>
              <a:rPr lang="en-GB" baseline="30000" dirty="0"/>
              <a:t>20</a:t>
            </a:r>
            <a:r>
              <a:rPr lang="en-GB" dirty="0"/>
              <a:t> N</a:t>
            </a:r>
            <a:r>
              <a:rPr lang="en-GB" baseline="-25000" dirty="0"/>
              <a:t>2</a:t>
            </a:r>
            <a:r>
              <a:rPr lang="en-GB" dirty="0"/>
              <a:t>/</a:t>
            </a:r>
            <a:r>
              <a:rPr lang="en-GB" dirty="0" smtClean="0"/>
              <a:t>m</a:t>
            </a:r>
            <a:r>
              <a:rPr lang="en-GB" baseline="30000" dirty="0" smtClean="0"/>
              <a:t>3</a:t>
            </a:r>
            <a:r>
              <a:rPr lang="en-GB" dirty="0" smtClean="0"/>
              <a:t>, electron and ion densities in the range 10</a:t>
            </a:r>
            <a:r>
              <a:rPr lang="en-GB" baseline="30000" dirty="0" smtClean="0"/>
              <a:t>16</a:t>
            </a:r>
            <a:r>
              <a:rPr lang="en-GB" dirty="0" smtClean="0"/>
              <a:t> </a:t>
            </a:r>
            <a:r>
              <a:rPr lang="mr-IN" dirty="0" smtClean="0"/>
              <a:t>–</a:t>
            </a:r>
            <a:r>
              <a:rPr lang="en-GB" dirty="0" smtClean="0"/>
              <a:t> 10</a:t>
            </a:r>
            <a:r>
              <a:rPr lang="en-GB" baseline="30000" dirty="0" smtClean="0"/>
              <a:t>17</a:t>
            </a:r>
            <a:r>
              <a:rPr lang="en-GB" dirty="0" smtClean="0"/>
              <a:t> m</a:t>
            </a:r>
            <a:r>
              <a:rPr lang="en-GB" baseline="30000" dirty="0" smtClean="0"/>
              <a:t>-3</a:t>
            </a:r>
            <a:r>
              <a:rPr lang="en-GB" dirty="0" smtClean="0"/>
              <a:t> are reached. For higher gas densities, electron and ion densities are similar, but reached faster</a:t>
            </a:r>
            <a:endParaRPr lang="en-GB" dirty="0"/>
          </a:p>
        </p:txBody>
      </p:sp>
      <p:pic>
        <p:nvPicPr>
          <p:cNvPr id="5" name="Picture 4" descr="Average_density_log_LHC_ArcDriftReal_450GeV_sey1.25.png"/>
          <p:cNvPicPr>
            <a:picLocks noChangeAspect="1"/>
          </p:cNvPicPr>
          <p:nvPr/>
        </p:nvPicPr>
        <p:blipFill rotWithShape="1">
          <a:blip r:embed="rId2">
            <a:extLst>
              <a:ext uri="{28A0092B-C50C-407E-A947-70E740481C1C}">
                <a14:useLocalDpi xmlns:a14="http://schemas.microsoft.com/office/drawing/2010/main" val="0"/>
              </a:ext>
            </a:extLst>
          </a:blip>
          <a:srcRect t="6227"/>
          <a:stretch/>
        </p:blipFill>
        <p:spPr>
          <a:xfrm>
            <a:off x="1197000" y="1794236"/>
            <a:ext cx="6750000" cy="5063764"/>
          </a:xfrm>
          <a:prstGeom prst="rect">
            <a:avLst/>
          </a:prstGeom>
        </p:spPr>
      </p:pic>
      <p:sp>
        <p:nvSpPr>
          <p:cNvPr id="7" name="TextBox 6"/>
          <p:cNvSpPr txBox="1"/>
          <p:nvPr/>
        </p:nvSpPr>
        <p:spPr>
          <a:xfrm>
            <a:off x="4136502" y="1978226"/>
            <a:ext cx="1720617" cy="307777"/>
          </a:xfrm>
          <a:prstGeom prst="rect">
            <a:avLst/>
          </a:prstGeom>
          <a:noFill/>
        </p:spPr>
        <p:txBody>
          <a:bodyPr wrap="square" rtlCol="0">
            <a:spAutoFit/>
          </a:bodyPr>
          <a:lstStyle/>
          <a:p>
            <a:pPr algn="r"/>
            <a:r>
              <a:rPr lang="en-GB" sz="1400" b="1" dirty="0" smtClean="0"/>
              <a:t>450</a:t>
            </a:r>
            <a:r>
              <a:rPr lang="en-GB" sz="1400" b="1" dirty="0" smtClean="0"/>
              <a:t> </a:t>
            </a:r>
            <a:r>
              <a:rPr lang="en-GB" sz="1400" b="1" dirty="0" err="1"/>
              <a:t>G</a:t>
            </a:r>
            <a:r>
              <a:rPr lang="en-GB" sz="1400" b="1" dirty="0" err="1" smtClean="0"/>
              <a:t>eV</a:t>
            </a:r>
            <a:r>
              <a:rPr lang="en-GB" sz="1400" b="1" dirty="0"/>
              <a:t>, SEY=</a:t>
            </a:r>
            <a:r>
              <a:rPr lang="en-GB" sz="1400" b="1" dirty="0" smtClean="0"/>
              <a:t>1.25</a:t>
            </a:r>
            <a:endParaRPr lang="en-GB" sz="1400" b="1" dirty="0"/>
          </a:p>
        </p:txBody>
      </p:sp>
    </p:spTree>
    <p:extLst>
      <p:ext uri="{BB962C8B-B14F-4D97-AF65-F5344CB8AC3E}">
        <p14:creationId xmlns:p14="http://schemas.microsoft.com/office/powerpoint/2010/main" val="378799080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450 </a:t>
            </a:r>
            <a:r>
              <a:rPr lang="en-GB" dirty="0" err="1"/>
              <a:t>GeV</a:t>
            </a:r>
            <a:r>
              <a:rPr lang="en-GB" dirty="0"/>
              <a:t>, </a:t>
            </a:r>
            <a:r>
              <a:rPr lang="en-GB" dirty="0" smtClean="0"/>
              <a:t>SEY 1.0</a:t>
            </a:r>
            <a:endParaRPr lang="en-GB" dirty="0"/>
          </a:p>
        </p:txBody>
      </p:sp>
      <p:sp>
        <p:nvSpPr>
          <p:cNvPr id="3" name="Content Placeholder 2"/>
          <p:cNvSpPr>
            <a:spLocks noGrp="1"/>
          </p:cNvSpPr>
          <p:nvPr>
            <p:ph idx="1"/>
          </p:nvPr>
        </p:nvSpPr>
        <p:spPr/>
        <p:txBody>
          <a:bodyPr/>
          <a:lstStyle/>
          <a:p>
            <a:pPr marL="0" indent="0">
              <a:buNone/>
            </a:pPr>
            <a:r>
              <a:rPr lang="en-GB" dirty="0" smtClean="0"/>
              <a:t>With SEY = 1.0, the results are very similar to the previous case, mainly the behaviour of </a:t>
            </a:r>
            <a:r>
              <a:rPr lang="en-GB" dirty="0"/>
              <a:t>the 10</a:t>
            </a:r>
            <a:r>
              <a:rPr lang="en-GB" baseline="30000" dirty="0"/>
              <a:t>20</a:t>
            </a:r>
            <a:r>
              <a:rPr lang="en-GB" dirty="0"/>
              <a:t> N</a:t>
            </a:r>
            <a:r>
              <a:rPr lang="en-GB" baseline="-25000" dirty="0"/>
              <a:t>2</a:t>
            </a:r>
            <a:r>
              <a:rPr lang="en-GB" dirty="0"/>
              <a:t>/</a:t>
            </a:r>
            <a:r>
              <a:rPr lang="en-GB" dirty="0" smtClean="0"/>
              <a:t>m</a:t>
            </a:r>
            <a:r>
              <a:rPr lang="en-GB" baseline="30000" dirty="0" smtClean="0"/>
              <a:t>3</a:t>
            </a:r>
            <a:r>
              <a:rPr lang="en-GB" dirty="0" smtClean="0"/>
              <a:t> gas density is modified</a:t>
            </a: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41</a:t>
            </a:fld>
            <a:endParaRPr lang="en-US"/>
          </a:p>
        </p:txBody>
      </p:sp>
      <p:pic>
        <p:nvPicPr>
          <p:cNvPr id="5" name="Picture 4" descr="Average_density_log_LHC_ArcDriftReal_450GeV_sey1.00.png"/>
          <p:cNvPicPr>
            <a:picLocks noChangeAspect="1"/>
          </p:cNvPicPr>
          <p:nvPr/>
        </p:nvPicPr>
        <p:blipFill rotWithShape="1">
          <a:blip r:embed="rId2">
            <a:extLst>
              <a:ext uri="{28A0092B-C50C-407E-A947-70E740481C1C}">
                <a14:useLocalDpi xmlns:a14="http://schemas.microsoft.com/office/drawing/2010/main" val="0"/>
              </a:ext>
            </a:extLst>
          </a:blip>
          <a:srcRect t="4932"/>
          <a:stretch/>
        </p:blipFill>
        <p:spPr>
          <a:xfrm>
            <a:off x="1197000" y="1724330"/>
            <a:ext cx="6750000" cy="5133670"/>
          </a:xfrm>
          <a:prstGeom prst="rect">
            <a:avLst/>
          </a:prstGeom>
        </p:spPr>
      </p:pic>
      <p:sp>
        <p:nvSpPr>
          <p:cNvPr id="6" name="TextBox 5"/>
          <p:cNvSpPr txBox="1"/>
          <p:nvPr/>
        </p:nvSpPr>
        <p:spPr>
          <a:xfrm>
            <a:off x="4315706" y="1978226"/>
            <a:ext cx="1541413" cy="307777"/>
          </a:xfrm>
          <a:prstGeom prst="rect">
            <a:avLst/>
          </a:prstGeom>
          <a:noFill/>
        </p:spPr>
        <p:txBody>
          <a:bodyPr wrap="square" rtlCol="0">
            <a:spAutoFit/>
          </a:bodyPr>
          <a:lstStyle/>
          <a:p>
            <a:pPr algn="r"/>
            <a:r>
              <a:rPr lang="en-GB" sz="1400" b="1" dirty="0" smtClean="0"/>
              <a:t>450</a:t>
            </a:r>
            <a:r>
              <a:rPr lang="en-GB" sz="1400" b="1" dirty="0" smtClean="0"/>
              <a:t> </a:t>
            </a:r>
            <a:r>
              <a:rPr lang="en-GB" sz="1400" b="1" dirty="0" err="1"/>
              <a:t>G</a:t>
            </a:r>
            <a:r>
              <a:rPr lang="en-GB" sz="1400" b="1" dirty="0" err="1" smtClean="0"/>
              <a:t>eV</a:t>
            </a:r>
            <a:r>
              <a:rPr lang="en-GB" sz="1400" b="1" dirty="0"/>
              <a:t>, SEY=</a:t>
            </a:r>
            <a:r>
              <a:rPr lang="en-GB" sz="1400" b="1" dirty="0" smtClean="0"/>
              <a:t>1.0</a:t>
            </a:r>
            <a:endParaRPr lang="en-GB" sz="1400" b="1" dirty="0"/>
          </a:p>
        </p:txBody>
      </p:sp>
    </p:spTree>
    <p:extLst>
      <p:ext uri="{BB962C8B-B14F-4D97-AF65-F5344CB8AC3E}">
        <p14:creationId xmlns:p14="http://schemas.microsoft.com/office/powerpoint/2010/main" val="48341612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450 </a:t>
            </a:r>
            <a:r>
              <a:rPr lang="en-GB" dirty="0" err="1"/>
              <a:t>GeV</a:t>
            </a:r>
            <a:r>
              <a:rPr lang="en-GB" dirty="0"/>
              <a:t>, </a:t>
            </a:r>
            <a:r>
              <a:rPr lang="en-GB" dirty="0" smtClean="0"/>
              <a:t>perfect absorber</a:t>
            </a:r>
            <a:endParaRPr lang="en-GB" dirty="0"/>
          </a:p>
        </p:txBody>
      </p:sp>
      <p:sp>
        <p:nvSpPr>
          <p:cNvPr id="3" name="Content Placeholder 2"/>
          <p:cNvSpPr>
            <a:spLocks noGrp="1"/>
          </p:cNvSpPr>
          <p:nvPr>
            <p:ph idx="1"/>
          </p:nvPr>
        </p:nvSpPr>
        <p:spPr/>
        <p:txBody>
          <a:bodyPr/>
          <a:lstStyle/>
          <a:p>
            <a:pPr marL="0" indent="0">
              <a:buNone/>
            </a:pPr>
            <a:r>
              <a:rPr lang="en-GB" dirty="0" smtClean="0"/>
              <a:t>Wit perfect absorber boundary conditions, </a:t>
            </a:r>
            <a:r>
              <a:rPr lang="en-GB" dirty="0"/>
              <a:t>the results are very similar to the </a:t>
            </a:r>
            <a:r>
              <a:rPr lang="en-GB" dirty="0" smtClean="0"/>
              <a:t>case with </a:t>
            </a:r>
            <a:br>
              <a:rPr lang="en-GB" dirty="0" smtClean="0"/>
            </a:br>
            <a:r>
              <a:rPr lang="en-GB" dirty="0" smtClean="0"/>
              <a:t>SEY = 1.0</a:t>
            </a: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42</a:t>
            </a:fld>
            <a:endParaRPr lang="en-US"/>
          </a:p>
        </p:txBody>
      </p:sp>
      <p:pic>
        <p:nvPicPr>
          <p:cNvPr id="5" name="Picture 4" descr="Average_density_log_LHC_ArcDriftReal_450GeV_perfabs.png"/>
          <p:cNvPicPr>
            <a:picLocks noChangeAspect="1"/>
          </p:cNvPicPr>
          <p:nvPr/>
        </p:nvPicPr>
        <p:blipFill rotWithShape="1">
          <a:blip r:embed="rId2">
            <a:extLst>
              <a:ext uri="{28A0092B-C50C-407E-A947-70E740481C1C}">
                <a14:useLocalDpi xmlns:a14="http://schemas.microsoft.com/office/drawing/2010/main" val="0"/>
              </a:ext>
            </a:extLst>
          </a:blip>
          <a:srcRect t="5579"/>
          <a:stretch/>
        </p:blipFill>
        <p:spPr>
          <a:xfrm>
            <a:off x="1197000" y="1759282"/>
            <a:ext cx="6750000" cy="5098717"/>
          </a:xfrm>
          <a:prstGeom prst="rect">
            <a:avLst/>
          </a:prstGeom>
        </p:spPr>
      </p:pic>
      <p:sp>
        <p:nvSpPr>
          <p:cNvPr id="6" name="TextBox 5"/>
          <p:cNvSpPr txBox="1"/>
          <p:nvPr/>
        </p:nvSpPr>
        <p:spPr>
          <a:xfrm>
            <a:off x="4315706" y="1978226"/>
            <a:ext cx="1541413" cy="307777"/>
          </a:xfrm>
          <a:prstGeom prst="rect">
            <a:avLst/>
          </a:prstGeom>
          <a:noFill/>
        </p:spPr>
        <p:txBody>
          <a:bodyPr wrap="square" rtlCol="0">
            <a:spAutoFit/>
          </a:bodyPr>
          <a:lstStyle/>
          <a:p>
            <a:pPr algn="r"/>
            <a:r>
              <a:rPr lang="en-GB" sz="1400" b="1" dirty="0" smtClean="0"/>
              <a:t>450</a:t>
            </a:r>
            <a:r>
              <a:rPr lang="en-GB" sz="1400" b="1" dirty="0" smtClean="0"/>
              <a:t> </a:t>
            </a:r>
            <a:r>
              <a:rPr lang="en-GB" sz="1400" b="1" dirty="0" err="1"/>
              <a:t>G</a:t>
            </a:r>
            <a:r>
              <a:rPr lang="en-GB" sz="1400" b="1" dirty="0" err="1" smtClean="0"/>
              <a:t>eV</a:t>
            </a:r>
            <a:r>
              <a:rPr lang="en-GB" sz="1400" b="1" dirty="0"/>
              <a:t>, SEY</a:t>
            </a:r>
            <a:r>
              <a:rPr lang="en-GB" sz="1400" b="1" dirty="0" smtClean="0"/>
              <a:t>=0</a:t>
            </a:r>
            <a:endParaRPr lang="en-GB" sz="1400" b="1" dirty="0"/>
          </a:p>
        </p:txBody>
      </p:sp>
    </p:spTree>
    <p:extLst>
      <p:ext uri="{BB962C8B-B14F-4D97-AF65-F5344CB8AC3E}">
        <p14:creationId xmlns:p14="http://schemas.microsoft.com/office/powerpoint/2010/main" val="250447391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Observations</a:t>
            </a:r>
            <a:endParaRPr lang="en-GB" dirty="0"/>
          </a:p>
        </p:txBody>
      </p:sp>
      <p:sp>
        <p:nvSpPr>
          <p:cNvPr id="3" name="Content Placeholder 2"/>
          <p:cNvSpPr>
            <a:spLocks noGrp="1"/>
          </p:cNvSpPr>
          <p:nvPr>
            <p:ph idx="1"/>
          </p:nvPr>
        </p:nvSpPr>
        <p:spPr/>
        <p:txBody>
          <a:bodyPr/>
          <a:lstStyle/>
          <a:p>
            <a:pPr marL="0" indent="0">
              <a:buNone/>
            </a:pPr>
            <a:r>
              <a:rPr lang="en-GB" dirty="0" smtClean="0"/>
              <a:t>An unexpected self-sustaining behaviour is observed for a gas density of 10</a:t>
            </a:r>
            <a:r>
              <a:rPr lang="en-GB" baseline="30000" dirty="0" smtClean="0"/>
              <a:t>20</a:t>
            </a:r>
            <a:r>
              <a:rPr lang="en-GB" dirty="0" smtClean="0"/>
              <a:t> </a:t>
            </a:r>
            <a:r>
              <a:rPr lang="en-GB" dirty="0"/>
              <a:t>N</a:t>
            </a:r>
            <a:r>
              <a:rPr lang="en-GB" baseline="-25000" dirty="0"/>
              <a:t>2</a:t>
            </a:r>
            <a:r>
              <a:rPr lang="en-GB" dirty="0"/>
              <a:t>/</a:t>
            </a:r>
            <a:r>
              <a:rPr lang="en-GB" dirty="0" smtClean="0"/>
              <a:t>m</a:t>
            </a:r>
            <a:r>
              <a:rPr lang="en-GB" baseline="30000" dirty="0" smtClean="0"/>
              <a:t>3 </a:t>
            </a:r>
            <a:r>
              <a:rPr lang="mr-IN" dirty="0" smtClean="0"/>
              <a:t>–</a:t>
            </a:r>
            <a:r>
              <a:rPr lang="en-GB" dirty="0" smtClean="0"/>
              <a:t> is it physical?</a:t>
            </a:r>
          </a:p>
          <a:p>
            <a:pPr marL="0" indent="0">
              <a:buNone/>
            </a:pPr>
            <a:endParaRPr lang="en-GB" dirty="0"/>
          </a:p>
          <a:p>
            <a:r>
              <a:rPr lang="en-GB" dirty="0" smtClean="0"/>
              <a:t>Appears to be a combined effect of secondary emission and cross-species ionization </a:t>
            </a:r>
            <a:r>
              <a:rPr lang="mr-IN" dirty="0" smtClean="0"/>
              <a:t>–</a:t>
            </a:r>
            <a:r>
              <a:rPr lang="en-GB" dirty="0" smtClean="0"/>
              <a:t> it is suppressed for low or no SEY</a:t>
            </a:r>
          </a:p>
          <a:p>
            <a:endParaRPr lang="en-GB" dirty="0"/>
          </a:p>
          <a:p>
            <a:r>
              <a:rPr lang="en-GB" dirty="0" smtClean="0"/>
              <a:t>From a first look at the available output </a:t>
            </a:r>
            <a:br>
              <a:rPr lang="en-GB" dirty="0" smtClean="0"/>
            </a:br>
            <a:r>
              <a:rPr lang="en-GB" dirty="0" smtClean="0"/>
              <a:t>no clear physical inconsistency could </a:t>
            </a:r>
            <a:br>
              <a:rPr lang="en-GB" dirty="0" smtClean="0"/>
            </a:br>
            <a:r>
              <a:rPr lang="en-GB" dirty="0" smtClean="0"/>
              <a:t>be identified </a:t>
            </a:r>
            <a:endParaRPr lang="fi-FI" dirty="0"/>
          </a:p>
          <a:p>
            <a:endParaRPr lang="fi-FI" dirty="0" smtClean="0"/>
          </a:p>
          <a:p>
            <a:r>
              <a:rPr lang="fi-FI" dirty="0"/>
              <a:t>F</a:t>
            </a:r>
            <a:r>
              <a:rPr lang="en-GB" dirty="0" err="1" smtClean="0"/>
              <a:t>urther</a:t>
            </a:r>
            <a:r>
              <a:rPr lang="en-GB" dirty="0" smtClean="0"/>
              <a:t> checks, e.g. the evolution of </a:t>
            </a:r>
            <a:br>
              <a:rPr lang="en-GB" dirty="0" smtClean="0"/>
            </a:br>
            <a:r>
              <a:rPr lang="en-GB" dirty="0" smtClean="0"/>
              <a:t>the total energy in the system,  will </a:t>
            </a:r>
            <a:br>
              <a:rPr lang="en-GB" dirty="0" smtClean="0"/>
            </a:br>
            <a:r>
              <a:rPr lang="en-GB" dirty="0" smtClean="0"/>
              <a:t>be performed</a:t>
            </a:r>
            <a:endParaRPr lang="en-GB" dirty="0"/>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43</a:t>
            </a:fld>
            <a:endParaRPr lang="en-US"/>
          </a:p>
        </p:txBody>
      </p:sp>
      <p:pic>
        <p:nvPicPr>
          <p:cNvPr id="5" name="Picture 4" descr="Compare_average_density_log_LHC_ArcDriftReal_450GeV_sey1.25_1.00e+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4000" y="2473651"/>
            <a:ext cx="4620000" cy="3960000"/>
          </a:xfrm>
          <a:prstGeom prst="rect">
            <a:avLst/>
          </a:prstGeom>
        </p:spPr>
      </p:pic>
    </p:spTree>
    <p:extLst>
      <p:ext uri="{BB962C8B-B14F-4D97-AF65-F5344CB8AC3E}">
        <p14:creationId xmlns:p14="http://schemas.microsoft.com/office/powerpoint/2010/main" val="30537294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o</a:t>
            </a:r>
            <a:r>
              <a:rPr lang="en-GB" dirty="0" smtClean="0"/>
              <a:t>bservations</a:t>
            </a:r>
            <a:endParaRPr lang="en-GB" dirty="0"/>
          </a:p>
        </p:txBody>
      </p:sp>
      <p:sp>
        <p:nvSpPr>
          <p:cNvPr id="3" name="Content Placeholder 2"/>
          <p:cNvSpPr>
            <a:spLocks noGrp="1"/>
          </p:cNvSpPr>
          <p:nvPr>
            <p:ph idx="1"/>
          </p:nvPr>
        </p:nvSpPr>
        <p:spPr>
          <a:xfrm>
            <a:off x="457200" y="905565"/>
            <a:ext cx="8229600" cy="5688833"/>
          </a:xfrm>
        </p:spPr>
        <p:txBody>
          <a:bodyPr>
            <a:normAutofit/>
          </a:bodyPr>
          <a:lstStyle/>
          <a:p>
            <a:pPr marL="0" indent="0">
              <a:buNone/>
            </a:pPr>
            <a:r>
              <a:rPr lang="en-GB" dirty="0" smtClean="0"/>
              <a:t>With the cross-species ionization, the cloud densities can increase by several orders of magnitude </a:t>
            </a:r>
            <a:r>
              <a:rPr lang="en-GB" dirty="0" smtClean="0"/>
              <a:t>over a single or just a few bunch passages</a:t>
            </a:r>
          </a:p>
          <a:p>
            <a:r>
              <a:rPr lang="en-GB" dirty="0" smtClean="0"/>
              <a:t>Although </a:t>
            </a:r>
            <a:r>
              <a:rPr lang="en-GB" dirty="0" err="1" smtClean="0"/>
              <a:t>PyECLOUD</a:t>
            </a:r>
            <a:r>
              <a:rPr lang="en-GB" dirty="0" smtClean="0"/>
              <a:t> has good </a:t>
            </a:r>
            <a:r>
              <a:rPr lang="en-GB" dirty="0" err="1" smtClean="0"/>
              <a:t>macroparticle</a:t>
            </a:r>
            <a:r>
              <a:rPr lang="en-GB" dirty="0" smtClean="0"/>
              <a:t> size management for electron </a:t>
            </a:r>
            <a:r>
              <a:rPr lang="en-GB" dirty="0" err="1" smtClean="0"/>
              <a:t>multipacting</a:t>
            </a:r>
            <a:r>
              <a:rPr lang="en-GB" dirty="0" smtClean="0"/>
              <a:t>, the routines are not perfectly adapted to this case</a:t>
            </a:r>
          </a:p>
          <a:p>
            <a:endParaRPr lang="en-GB" dirty="0" smtClean="0"/>
          </a:p>
          <a:p>
            <a:pPr lvl="1"/>
            <a:r>
              <a:rPr lang="en-GB" dirty="0" smtClean="0"/>
              <a:t>Normally the </a:t>
            </a:r>
            <a:r>
              <a:rPr lang="en-GB" dirty="0" err="1" smtClean="0"/>
              <a:t>macroparticle</a:t>
            </a:r>
            <a:r>
              <a:rPr lang="en-GB" dirty="0" smtClean="0"/>
              <a:t> number is checked for, and adjusted if needed, at the end of each bunch passage</a:t>
            </a:r>
          </a:p>
          <a:p>
            <a:pPr marL="457200" lvl="1" indent="0">
              <a:buNone/>
            </a:pPr>
            <a:endParaRPr lang="en-GB" dirty="0" smtClean="0"/>
          </a:p>
          <a:p>
            <a:pPr lvl="1"/>
            <a:r>
              <a:rPr lang="en-GB" dirty="0" smtClean="0"/>
              <a:t>Asynchronous </a:t>
            </a:r>
            <a:r>
              <a:rPr lang="en-GB" dirty="0" err="1" smtClean="0"/>
              <a:t>macroparticle</a:t>
            </a:r>
            <a:r>
              <a:rPr lang="en-GB" dirty="0" smtClean="0"/>
              <a:t> regeneration has already been implemented, where their number is checked </a:t>
            </a:r>
            <a:r>
              <a:rPr lang="en-GB" dirty="0"/>
              <a:t>and adjusted if </a:t>
            </a:r>
            <a:r>
              <a:rPr lang="en-GB" dirty="0" smtClean="0"/>
              <a:t>needed, at every time step</a:t>
            </a:r>
          </a:p>
          <a:p>
            <a:pPr lvl="1"/>
            <a:endParaRPr lang="en-GB" dirty="0" smtClean="0"/>
          </a:p>
          <a:p>
            <a:pPr lvl="1"/>
            <a:r>
              <a:rPr lang="en-GB" dirty="0" smtClean="0"/>
              <a:t>Plan to implement more suitable handling of decreasing </a:t>
            </a:r>
            <a:r>
              <a:rPr lang="en-GB" dirty="0" err="1" smtClean="0"/>
              <a:t>macroparticle</a:t>
            </a:r>
            <a:r>
              <a:rPr lang="en-GB" dirty="0" smtClean="0"/>
              <a:t> numbers </a:t>
            </a:r>
            <a:r>
              <a:rPr lang="mr-IN" dirty="0" smtClean="0"/>
              <a:t>–</a:t>
            </a:r>
            <a:r>
              <a:rPr lang="en-GB" dirty="0" smtClean="0"/>
              <a:t> hope to reduce the noisiness of electron numbers</a:t>
            </a:r>
          </a:p>
          <a:p>
            <a:pPr marL="457200" lvl="1" indent="0">
              <a:buNone/>
            </a:pPr>
            <a:endParaRPr lang="en-GB" dirty="0" smtClean="0"/>
          </a:p>
          <a:p>
            <a:pPr marL="0" indent="0">
              <a:buNone/>
            </a:pPr>
            <a:r>
              <a:rPr lang="en-GB" dirty="0" smtClean="0"/>
              <a:t>Currently cross-species ionization is performed at </a:t>
            </a:r>
            <a:r>
              <a:rPr lang="en-GB" dirty="0" smtClean="0"/>
              <a:t>every simulation time step</a:t>
            </a:r>
          </a:p>
          <a:p>
            <a:r>
              <a:rPr lang="en-GB" dirty="0" smtClean="0"/>
              <a:t>If generation over this time step is small </a:t>
            </a:r>
            <a:r>
              <a:rPr lang="en-GB" dirty="0" smtClean="0">
                <a:sym typeface="Wingdings"/>
              </a:rPr>
              <a:t> </a:t>
            </a:r>
            <a:r>
              <a:rPr lang="en-GB" dirty="0" smtClean="0"/>
              <a:t>poor sampling of the cross-section</a:t>
            </a:r>
          </a:p>
          <a:p>
            <a:endParaRPr lang="en-GB" dirty="0" smtClean="0"/>
          </a:p>
          <a:p>
            <a:pPr lvl="1"/>
            <a:r>
              <a:rPr lang="en-GB" dirty="0" smtClean="0"/>
              <a:t>To be investigated if there is a need for a separate ionization time step</a:t>
            </a:r>
            <a:endParaRPr lang="en-GB" dirty="0" smtClean="0"/>
          </a:p>
          <a:p>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44</a:t>
            </a:fld>
            <a:endParaRPr lang="en-US"/>
          </a:p>
        </p:txBody>
      </p:sp>
    </p:spTree>
    <p:extLst>
      <p:ext uri="{BB962C8B-B14F-4D97-AF65-F5344CB8AC3E}">
        <p14:creationId xmlns:p14="http://schemas.microsoft.com/office/powerpoint/2010/main" val="298924180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 &amp; Outlook</a:t>
            </a:r>
            <a:endParaRPr lang="en-GB" dirty="0"/>
          </a:p>
        </p:txBody>
      </p:sp>
      <p:sp>
        <p:nvSpPr>
          <p:cNvPr id="3" name="Content Placeholder 2"/>
          <p:cNvSpPr>
            <a:spLocks noGrp="1"/>
          </p:cNvSpPr>
          <p:nvPr>
            <p:ph idx="1"/>
          </p:nvPr>
        </p:nvSpPr>
        <p:spPr/>
        <p:txBody>
          <a:bodyPr/>
          <a:lstStyle/>
          <a:p>
            <a:r>
              <a:rPr lang="en-GB" sz="1800" dirty="0" smtClean="0"/>
              <a:t>Electron-induced ionization was estimated to be important in the 16L2 events</a:t>
            </a:r>
          </a:p>
          <a:p>
            <a:endParaRPr lang="en-GB" sz="1800" dirty="0" smtClean="0"/>
          </a:p>
          <a:p>
            <a:r>
              <a:rPr lang="en-GB" sz="1800" dirty="0" smtClean="0"/>
              <a:t>A module for c</a:t>
            </a:r>
            <a:r>
              <a:rPr lang="en-GB" sz="1800" dirty="0" smtClean="0"/>
              <a:t>ross-species ionization has been implemented in </a:t>
            </a:r>
            <a:r>
              <a:rPr lang="en-GB" sz="1800" dirty="0" err="1" smtClean="0"/>
              <a:t>PyECLOUD</a:t>
            </a:r>
            <a:r>
              <a:rPr lang="en-GB" sz="1800" dirty="0" smtClean="0"/>
              <a:t> to allow for simulations including electron-induced ionization</a:t>
            </a:r>
          </a:p>
          <a:p>
            <a:endParaRPr lang="en-GB" sz="1800" dirty="0"/>
          </a:p>
          <a:p>
            <a:r>
              <a:rPr lang="en-GB" sz="1800" dirty="0" smtClean="0"/>
              <a:t>First simulation studies have been performed and show that the ionization has a significant effect for gas densities </a:t>
            </a:r>
            <a:r>
              <a:rPr lang="en-GB" sz="1800" dirty="0"/>
              <a:t>from </a:t>
            </a:r>
            <a:r>
              <a:rPr lang="en-GB" sz="1800" dirty="0" smtClean="0"/>
              <a:t>10</a:t>
            </a:r>
            <a:r>
              <a:rPr lang="en-GB" sz="1800" baseline="30000" dirty="0" smtClean="0"/>
              <a:t>20</a:t>
            </a:r>
            <a:r>
              <a:rPr lang="en-GB" sz="1800" dirty="0" smtClean="0"/>
              <a:t> </a:t>
            </a:r>
            <a:r>
              <a:rPr lang="en-GB" sz="1800" dirty="0"/>
              <a:t>N</a:t>
            </a:r>
            <a:r>
              <a:rPr lang="en-GB" sz="1800" baseline="-25000" dirty="0"/>
              <a:t>2</a:t>
            </a:r>
            <a:r>
              <a:rPr lang="en-GB" sz="1800" dirty="0"/>
              <a:t>/m</a:t>
            </a:r>
            <a:r>
              <a:rPr lang="en-GB" sz="1800" baseline="30000" dirty="0"/>
              <a:t>-</a:t>
            </a:r>
            <a:r>
              <a:rPr lang="en-GB" sz="1800" baseline="30000" dirty="0" smtClean="0"/>
              <a:t>3</a:t>
            </a:r>
            <a:r>
              <a:rPr lang="en-GB" sz="1800" dirty="0" smtClean="0"/>
              <a:t>, as was predicted</a:t>
            </a:r>
            <a:endParaRPr lang="en-GB" sz="1800" dirty="0"/>
          </a:p>
          <a:p>
            <a:endParaRPr lang="en-GB" sz="1800" dirty="0" smtClean="0"/>
          </a:p>
          <a:p>
            <a:r>
              <a:rPr lang="en-GB" sz="1800" dirty="0" smtClean="0"/>
              <a:t>In some cases, a self-sustaining behaviour is seen, where generation occurs in the absence of beam </a:t>
            </a:r>
            <a:r>
              <a:rPr lang="mr-IN" sz="1800" dirty="0" smtClean="0"/>
              <a:t>–</a:t>
            </a:r>
            <a:r>
              <a:rPr lang="en-GB" sz="1800" dirty="0" smtClean="0"/>
              <a:t> still unclear if the behaviour is physical and real</a:t>
            </a:r>
          </a:p>
          <a:p>
            <a:endParaRPr lang="en-GB" sz="1800" dirty="0" smtClean="0"/>
          </a:p>
          <a:p>
            <a:r>
              <a:rPr lang="en-GB" sz="1800" dirty="0" smtClean="0"/>
              <a:t>Further checks and small code improvements e.g. on </a:t>
            </a:r>
            <a:r>
              <a:rPr lang="en-GB" sz="1800" dirty="0" err="1" smtClean="0"/>
              <a:t>macroparticle</a:t>
            </a:r>
            <a:r>
              <a:rPr lang="en-GB" sz="1800" dirty="0" smtClean="0"/>
              <a:t> management  are required to confirm validity and improve results</a:t>
            </a:r>
          </a:p>
          <a:p>
            <a:pPr marL="0" indent="0">
              <a:buNone/>
            </a:pPr>
            <a:endParaRPr lang="en-GB" sz="1800" dirty="0"/>
          </a:p>
          <a:p>
            <a:r>
              <a:rPr lang="en-GB" sz="1800" dirty="0" smtClean="0"/>
              <a:t>Convergence scans to be performed before full-blown simulation studies</a:t>
            </a:r>
            <a:endParaRPr lang="en-GB" sz="1800" dirty="0" smtClean="0"/>
          </a:p>
          <a:p>
            <a:pPr marL="0" indent="0">
              <a:buNone/>
            </a:pPr>
            <a:endParaRPr lang="en-GB" sz="1800" dirty="0"/>
          </a:p>
          <a:p>
            <a:endParaRPr lang="en-GB" sz="1800" dirty="0" smtClean="0"/>
          </a:p>
          <a:p>
            <a:endParaRPr lang="en-GB" sz="1800" dirty="0"/>
          </a:p>
          <a:p>
            <a:endParaRPr lang="en-GB" sz="1800" dirty="0" smtClean="0"/>
          </a:p>
          <a:p>
            <a:pPr marL="0" indent="0">
              <a:buNone/>
            </a:pP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45</a:t>
            </a:fld>
            <a:endParaRPr lang="en-US"/>
          </a:p>
        </p:txBody>
      </p:sp>
    </p:spTree>
    <p:extLst>
      <p:ext uri="{BB962C8B-B14F-4D97-AF65-F5344CB8AC3E}">
        <p14:creationId xmlns:p14="http://schemas.microsoft.com/office/powerpoint/2010/main" val="396366916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a:t>
            </a:r>
            <a:r>
              <a:rPr lang="en-GB" dirty="0" smtClean="0"/>
              <a:t>equence of events in 16L2</a:t>
            </a:r>
            <a:endParaRPr lang="en-GB" dirty="0"/>
          </a:p>
        </p:txBody>
      </p:sp>
      <p:sp>
        <p:nvSpPr>
          <p:cNvPr id="3" name="Content Placeholder 2"/>
          <p:cNvSpPr>
            <a:spLocks noGrp="1"/>
          </p:cNvSpPr>
          <p:nvPr>
            <p:ph idx="1"/>
          </p:nvPr>
        </p:nvSpPr>
        <p:spPr/>
        <p:txBody>
          <a:bodyPr>
            <a:normAutofit/>
          </a:bodyPr>
          <a:lstStyle/>
          <a:p>
            <a:pPr marL="0" lvl="0" indent="0">
              <a:buNone/>
            </a:pPr>
            <a:r>
              <a:rPr lang="en-GB" sz="1700" dirty="0">
                <a:solidFill>
                  <a:prstClr val="black"/>
                </a:solidFill>
              </a:rPr>
              <a:t>The problems in 16L2 </a:t>
            </a:r>
            <a:r>
              <a:rPr lang="en-GB" sz="1700" dirty="0">
                <a:solidFill>
                  <a:prstClr val="black"/>
                </a:solidFill>
              </a:rPr>
              <a:t>are thought to have </a:t>
            </a:r>
            <a:r>
              <a:rPr lang="en-GB" sz="1700" dirty="0" smtClean="0">
                <a:solidFill>
                  <a:prstClr val="black"/>
                </a:solidFill>
              </a:rPr>
              <a:t>been </a:t>
            </a:r>
            <a:r>
              <a:rPr lang="en-GB" sz="1700" dirty="0" smtClean="0">
                <a:solidFill>
                  <a:prstClr val="black"/>
                </a:solidFill>
              </a:rPr>
              <a:t>caused by air </a:t>
            </a:r>
            <a:r>
              <a:rPr lang="en-GB" sz="1700" dirty="0">
                <a:solidFill>
                  <a:prstClr val="black"/>
                </a:solidFill>
              </a:rPr>
              <a:t>frozen inside the beam chamber, through the following sequence of events:</a:t>
            </a:r>
          </a:p>
          <a:p>
            <a:pPr marL="0" indent="0">
              <a:lnSpc>
                <a:spcPct val="50000"/>
              </a:lnSpc>
              <a:buNone/>
            </a:pPr>
            <a:endParaRPr lang="en-GB" sz="1000" dirty="0" smtClean="0"/>
          </a:p>
          <a:p>
            <a:pPr marL="0" indent="0">
              <a:lnSpc>
                <a:spcPct val="50000"/>
              </a:lnSpc>
              <a:buNone/>
            </a:pPr>
            <a:endParaRPr lang="en-GB" sz="1800" dirty="0" smtClean="0"/>
          </a:p>
        </p:txBody>
      </p:sp>
      <p:sp>
        <p:nvSpPr>
          <p:cNvPr id="4" name="Slide Number Placeholder 3"/>
          <p:cNvSpPr>
            <a:spLocks noGrp="1"/>
          </p:cNvSpPr>
          <p:nvPr>
            <p:ph type="sldNum" sz="quarter" idx="4294967295"/>
          </p:nvPr>
        </p:nvSpPr>
        <p:spPr>
          <a:xfrm>
            <a:off x="6935304" y="6433651"/>
            <a:ext cx="2133600" cy="365125"/>
          </a:xfrm>
          <a:prstGeom prst="rect">
            <a:avLst/>
          </a:prstGeom>
        </p:spPr>
        <p:txBody>
          <a:bodyPr/>
          <a:lstStyle/>
          <a:p>
            <a:fld id="{2AC3B2E6-27D2-1240-A515-2DF3A0B1185F}" type="slidenum">
              <a:rPr lang="en-US" smtClean="0"/>
              <a:t>5</a:t>
            </a:fld>
            <a:endParaRPr lang="en-US"/>
          </a:p>
        </p:txBody>
      </p:sp>
      <p:sp>
        <p:nvSpPr>
          <p:cNvPr id="67" name="TextBox 66"/>
          <p:cNvSpPr txBox="1"/>
          <p:nvPr/>
        </p:nvSpPr>
        <p:spPr>
          <a:xfrm>
            <a:off x="564894" y="3394462"/>
            <a:ext cx="3081823" cy="1077218"/>
          </a:xfrm>
          <a:prstGeom prst="rect">
            <a:avLst/>
          </a:prstGeom>
          <a:gradFill flip="none" rotWithShape="1">
            <a:gsLst>
              <a:gs pos="0">
                <a:schemeClr val="bg1">
                  <a:lumMod val="85000"/>
                </a:schemeClr>
              </a:gs>
              <a:gs pos="35000">
                <a:schemeClr val="bg1">
                  <a:lumMod val="95000"/>
                </a:schemeClr>
              </a:gs>
              <a:gs pos="100000">
                <a:schemeClr val="bg1"/>
              </a:gs>
            </a:gsLst>
            <a:lin ang="16200000" scaled="1"/>
            <a:tileRect/>
          </a:gradFill>
          <a:ln>
            <a:solidFill>
              <a:schemeClr val="bg1"/>
            </a:solid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1600" dirty="0">
                <a:solidFill>
                  <a:schemeClr val="bg1">
                    <a:lumMod val="50000"/>
                  </a:schemeClr>
                </a:solidFill>
              </a:rPr>
              <a:t>The </a:t>
            </a:r>
            <a:r>
              <a:rPr lang="en-GB" sz="1600" dirty="0" smtClean="0">
                <a:solidFill>
                  <a:schemeClr val="bg1">
                    <a:lumMod val="50000"/>
                  </a:schemeClr>
                </a:solidFill>
              </a:rPr>
              <a:t>macro-particle undergoes </a:t>
            </a:r>
            <a:r>
              <a:rPr lang="en-GB" sz="1600" dirty="0">
                <a:solidFill>
                  <a:schemeClr val="bg1">
                    <a:lumMod val="50000"/>
                  </a:schemeClr>
                </a:solidFill>
              </a:rPr>
              <a:t>a phase transition to a gas, leading to a a high local gas </a:t>
            </a:r>
            <a:r>
              <a:rPr lang="en-GB" sz="1600" dirty="0" smtClean="0">
                <a:solidFill>
                  <a:schemeClr val="bg1">
                    <a:lumMod val="50000"/>
                  </a:schemeClr>
                </a:solidFill>
              </a:rPr>
              <a:t>density</a:t>
            </a:r>
          </a:p>
          <a:p>
            <a:pPr algn="ctr"/>
            <a:endParaRPr lang="en-GB" sz="1600" dirty="0" smtClean="0">
              <a:solidFill>
                <a:schemeClr val="bg1">
                  <a:lumMod val="50000"/>
                </a:schemeClr>
              </a:solidFill>
            </a:endParaRPr>
          </a:p>
        </p:txBody>
      </p:sp>
      <p:cxnSp>
        <p:nvCxnSpPr>
          <p:cNvPr id="69" name="Connettore 2 28"/>
          <p:cNvCxnSpPr>
            <a:endCxn id="67" idx="0"/>
          </p:cNvCxnSpPr>
          <p:nvPr/>
        </p:nvCxnSpPr>
        <p:spPr>
          <a:xfrm>
            <a:off x="2105806" y="2924208"/>
            <a:ext cx="0" cy="470254"/>
          </a:xfrm>
          <a:prstGeom prst="straightConnector1">
            <a:avLst/>
          </a:prstGeom>
          <a:ln w="28575">
            <a:solidFill>
              <a:schemeClr val="bg1">
                <a:lumMod val="65000"/>
              </a:schemeClr>
            </a:solidFill>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70" name="Connettore 2 28"/>
          <p:cNvCxnSpPr>
            <a:stCxn id="67" idx="2"/>
          </p:cNvCxnSpPr>
          <p:nvPr/>
        </p:nvCxnSpPr>
        <p:spPr>
          <a:xfrm>
            <a:off x="2105806" y="4471680"/>
            <a:ext cx="11140" cy="470255"/>
          </a:xfrm>
          <a:prstGeom prst="straightConnector1">
            <a:avLst/>
          </a:prstGeom>
          <a:ln w="28575">
            <a:solidFill>
              <a:schemeClr val="bg1">
                <a:lumMod val="65000"/>
              </a:schemeClr>
            </a:solidFill>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564894" y="1846990"/>
            <a:ext cx="3081823" cy="1077218"/>
          </a:xfrm>
          <a:prstGeom prst="rect">
            <a:avLst/>
          </a:prstGeom>
          <a:gradFill flip="none" rotWithShape="1">
            <a:gsLst>
              <a:gs pos="0">
                <a:schemeClr val="bg1">
                  <a:lumMod val="85000"/>
                </a:schemeClr>
              </a:gs>
              <a:gs pos="35000">
                <a:schemeClr val="bg1">
                  <a:lumMod val="95000"/>
                </a:schemeClr>
              </a:gs>
              <a:gs pos="100000">
                <a:schemeClr val="bg1"/>
              </a:gs>
            </a:gsLst>
            <a:lin ang="16200000" scaled="1"/>
            <a:tileRect/>
          </a:gradFill>
          <a:ln>
            <a:solidFill>
              <a:schemeClr val="bg1"/>
            </a:solid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1600" dirty="0" smtClean="0">
                <a:solidFill>
                  <a:schemeClr val="bg1">
                    <a:lumMod val="50000"/>
                  </a:schemeClr>
                </a:solidFill>
              </a:rPr>
              <a:t>A macro-particle of frozen air </a:t>
            </a:r>
            <a:br>
              <a:rPr lang="en-GB" sz="1600" dirty="0" smtClean="0">
                <a:solidFill>
                  <a:schemeClr val="bg1">
                    <a:lumMod val="50000"/>
                  </a:schemeClr>
                </a:solidFill>
              </a:rPr>
            </a:br>
            <a:r>
              <a:rPr lang="en-GB" sz="1600" dirty="0" smtClean="0">
                <a:solidFill>
                  <a:schemeClr val="bg1">
                    <a:lumMod val="50000"/>
                  </a:schemeClr>
                </a:solidFill>
              </a:rPr>
              <a:t>(N</a:t>
            </a:r>
            <a:r>
              <a:rPr lang="en-GB" sz="1600" baseline="-25000" dirty="0" smtClean="0">
                <a:solidFill>
                  <a:schemeClr val="bg1">
                    <a:lumMod val="50000"/>
                  </a:schemeClr>
                </a:solidFill>
              </a:rPr>
              <a:t>2</a:t>
            </a:r>
            <a:r>
              <a:rPr lang="en-GB" sz="1600" dirty="0" smtClean="0">
                <a:solidFill>
                  <a:schemeClr val="bg1">
                    <a:lumMod val="50000"/>
                  </a:schemeClr>
                </a:solidFill>
              </a:rPr>
              <a:t>, O</a:t>
            </a:r>
            <a:r>
              <a:rPr lang="en-GB" sz="1600" baseline="-25000" dirty="0" smtClean="0">
                <a:solidFill>
                  <a:schemeClr val="bg1">
                    <a:lumMod val="50000"/>
                  </a:schemeClr>
                </a:solidFill>
              </a:rPr>
              <a:t>2</a:t>
            </a:r>
            <a:r>
              <a:rPr lang="en-GB" sz="1600" dirty="0" smtClean="0">
                <a:solidFill>
                  <a:schemeClr val="bg1">
                    <a:lumMod val="50000"/>
                  </a:schemeClr>
                </a:solidFill>
              </a:rPr>
              <a:t>) is detached, </a:t>
            </a:r>
          </a:p>
          <a:p>
            <a:pPr algn="ctr"/>
            <a:r>
              <a:rPr lang="en-GB" sz="1600" dirty="0" smtClean="0">
                <a:solidFill>
                  <a:schemeClr val="bg1">
                    <a:lumMod val="50000"/>
                  </a:schemeClr>
                </a:solidFill>
              </a:rPr>
              <a:t>triggered </a:t>
            </a:r>
            <a:r>
              <a:rPr lang="en-GB" sz="1600" dirty="0">
                <a:solidFill>
                  <a:schemeClr val="bg1">
                    <a:lumMod val="50000"/>
                  </a:schemeClr>
                </a:solidFill>
              </a:rPr>
              <a:t>by e-</a:t>
            </a:r>
            <a:r>
              <a:rPr lang="en-GB" sz="1600" dirty="0" smtClean="0">
                <a:solidFill>
                  <a:schemeClr val="bg1">
                    <a:lumMod val="50000"/>
                  </a:schemeClr>
                </a:solidFill>
              </a:rPr>
              <a:t>cloud?</a:t>
            </a:r>
          </a:p>
          <a:p>
            <a:pPr algn="ctr"/>
            <a:r>
              <a:rPr lang="en-GB" sz="1600" dirty="0">
                <a:solidFill>
                  <a:schemeClr val="bg1">
                    <a:lumMod val="50000"/>
                  </a:schemeClr>
                </a:solidFill>
              </a:rPr>
              <a:t>and enters the beam </a:t>
            </a:r>
          </a:p>
        </p:txBody>
      </p:sp>
      <p:sp>
        <p:nvSpPr>
          <p:cNvPr id="72" name="TextBox 71"/>
          <p:cNvSpPr txBox="1"/>
          <p:nvPr/>
        </p:nvSpPr>
        <p:spPr>
          <a:xfrm>
            <a:off x="576034" y="4941935"/>
            <a:ext cx="3081823" cy="830997"/>
          </a:xfrm>
          <a:prstGeom prst="rect">
            <a:avLst/>
          </a:prstGeom>
          <a:solidFill>
            <a:srgbClr val="FFFFFF"/>
          </a:solidFill>
          <a:ln>
            <a:solidFill>
              <a:srgbClr val="FFFFFF"/>
            </a:solidFill>
          </a:ln>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sz="1600" dirty="0"/>
              <a:t>The beam </a:t>
            </a:r>
            <a:r>
              <a:rPr lang="en-GB" sz="1600" dirty="0" smtClean="0"/>
              <a:t>ionizes </a:t>
            </a:r>
            <a:r>
              <a:rPr lang="en-GB" sz="1600" dirty="0"/>
              <a:t>some of the gas </a:t>
            </a:r>
            <a:r>
              <a:rPr lang="en-GB" sz="1600" dirty="0" smtClean="0"/>
              <a:t>in </a:t>
            </a:r>
            <a:r>
              <a:rPr lang="en-GB" sz="1600" dirty="0"/>
              <a:t>its </a:t>
            </a:r>
            <a:r>
              <a:rPr lang="en-GB" sz="1600" dirty="0" smtClean="0"/>
              <a:t>path</a:t>
            </a:r>
            <a:r>
              <a:rPr lang="en-GB" sz="1600" dirty="0" smtClean="0">
                <a:solidFill>
                  <a:srgbClr val="FFFFFF"/>
                </a:solidFill>
              </a:rPr>
              <a:t>. </a:t>
            </a:r>
            <a:r>
              <a:rPr lang="en-GB" sz="1600" dirty="0">
                <a:solidFill>
                  <a:srgbClr val="FFFFFF"/>
                </a:solidFill>
              </a:rPr>
              <a:t>I</a:t>
            </a:r>
            <a:r>
              <a:rPr lang="en-GB" sz="1600" dirty="0" smtClean="0">
                <a:solidFill>
                  <a:srgbClr val="FFFFFF"/>
                </a:solidFill>
              </a:rPr>
              <a:t>ts interaction </a:t>
            </a:r>
            <a:r>
              <a:rPr lang="en-GB" sz="1600" dirty="0">
                <a:solidFill>
                  <a:srgbClr val="FFFFFF"/>
                </a:solidFill>
              </a:rPr>
              <a:t>with </a:t>
            </a:r>
            <a:r>
              <a:rPr lang="en-GB" sz="1600" dirty="0" smtClean="0">
                <a:solidFill>
                  <a:srgbClr val="FFFFFF"/>
                </a:solidFill>
              </a:rPr>
              <a:t>the </a:t>
            </a:r>
            <a:r>
              <a:rPr lang="en-GB" sz="1600" dirty="0" smtClean="0"/>
              <a:t/>
            </a:r>
            <a:br>
              <a:rPr lang="en-GB" sz="1600" dirty="0" smtClean="0"/>
            </a:br>
            <a:endParaRPr lang="en-GB" sz="1600" dirty="0"/>
          </a:p>
        </p:txBody>
      </p:sp>
      <p:sp>
        <p:nvSpPr>
          <p:cNvPr id="63" name="TextBox 62"/>
          <p:cNvSpPr txBox="1"/>
          <p:nvPr/>
        </p:nvSpPr>
        <p:spPr>
          <a:xfrm>
            <a:off x="576034" y="4941935"/>
            <a:ext cx="3081823" cy="107721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600" dirty="0"/>
              <a:t>The beam </a:t>
            </a:r>
            <a:r>
              <a:rPr lang="en-GB" sz="1600" dirty="0" smtClean="0"/>
              <a:t>ionizes </a:t>
            </a:r>
            <a:r>
              <a:rPr lang="en-GB" sz="1600" dirty="0"/>
              <a:t>some of the gas </a:t>
            </a:r>
            <a:r>
              <a:rPr lang="en-GB" sz="1600" dirty="0" smtClean="0"/>
              <a:t>in </a:t>
            </a:r>
            <a:r>
              <a:rPr lang="en-GB" sz="1600" dirty="0"/>
              <a:t>its </a:t>
            </a:r>
            <a:r>
              <a:rPr lang="en-GB" sz="1600" dirty="0" smtClean="0"/>
              <a:t>path. </a:t>
            </a:r>
            <a:r>
              <a:rPr lang="en-GB" sz="1600" dirty="0"/>
              <a:t>I</a:t>
            </a:r>
            <a:r>
              <a:rPr lang="en-GB" sz="1600" dirty="0" smtClean="0"/>
              <a:t>ts interaction </a:t>
            </a:r>
            <a:r>
              <a:rPr lang="en-GB" sz="1600" dirty="0"/>
              <a:t>with </a:t>
            </a:r>
            <a:r>
              <a:rPr lang="en-GB" sz="1600" dirty="0" smtClean="0"/>
              <a:t>the </a:t>
            </a:r>
            <a:br>
              <a:rPr lang="en-GB" sz="1600" dirty="0" smtClean="0"/>
            </a:br>
            <a:r>
              <a:rPr lang="en-GB" sz="1600" dirty="0" smtClean="0"/>
              <a:t>generated electrons/ions causes the fast instabilities</a:t>
            </a:r>
            <a:endParaRPr lang="en-GB" sz="1600" dirty="0"/>
          </a:p>
        </p:txBody>
      </p:sp>
      <p:sp>
        <p:nvSpPr>
          <p:cNvPr id="5" name="TextBox 4"/>
          <p:cNvSpPr txBox="1"/>
          <p:nvPr/>
        </p:nvSpPr>
        <p:spPr>
          <a:xfrm>
            <a:off x="4113197" y="1812037"/>
            <a:ext cx="4486065" cy="4278094"/>
          </a:xfrm>
          <a:prstGeom prst="rect">
            <a:avLst/>
          </a:prstGeom>
          <a:noFill/>
          <a:ln w="19050" cmpd="sng">
            <a:solidFill>
              <a:schemeClr val="accent2"/>
            </a:solidFill>
          </a:ln>
        </p:spPr>
        <p:txBody>
          <a:bodyPr wrap="square" rtlCol="0">
            <a:spAutoFit/>
          </a:bodyPr>
          <a:lstStyle/>
          <a:p>
            <a:r>
              <a:rPr lang="en-GB" sz="1700" dirty="0"/>
              <a:t>Our aim is </a:t>
            </a:r>
            <a:r>
              <a:rPr lang="en-GB" sz="1700" dirty="0" smtClean="0"/>
              <a:t>to model the </a:t>
            </a:r>
            <a:r>
              <a:rPr lang="en-GB" sz="1700" dirty="0"/>
              <a:t>last part of </a:t>
            </a:r>
            <a:r>
              <a:rPr lang="en-GB" sz="1700" dirty="0" smtClean="0"/>
              <a:t>this </a:t>
            </a:r>
            <a:r>
              <a:rPr lang="en-GB" sz="1700" dirty="0"/>
              <a:t>sequence of </a:t>
            </a:r>
            <a:r>
              <a:rPr lang="en-GB" sz="1700" dirty="0" smtClean="0"/>
              <a:t>events:</a:t>
            </a:r>
            <a:endParaRPr lang="en-GB" sz="1700" dirty="0" smtClean="0"/>
          </a:p>
          <a:p>
            <a:pPr marL="285750" indent="-285750">
              <a:buFont typeface="Courier New"/>
              <a:buChar char="o"/>
            </a:pPr>
            <a:r>
              <a:rPr lang="en-GB" sz="1700" dirty="0" smtClean="0"/>
              <a:t>If we assume a high gas </a:t>
            </a:r>
            <a:r>
              <a:rPr lang="en-GB" sz="1700" dirty="0"/>
              <a:t>density in the beam chamber, can we reproduce </a:t>
            </a:r>
            <a:r>
              <a:rPr lang="en-GB" sz="1700" dirty="0" smtClean="0"/>
              <a:t>the observations </a:t>
            </a:r>
            <a:r>
              <a:rPr lang="en-GB" sz="1700" dirty="0"/>
              <a:t>in a consistent manner</a:t>
            </a:r>
            <a:r>
              <a:rPr lang="en-GB" sz="1700" dirty="0" smtClean="0"/>
              <a:t>?</a:t>
            </a:r>
          </a:p>
          <a:p>
            <a:pPr marL="285750" indent="-285750">
              <a:buFont typeface="Courier New"/>
              <a:buChar char="o"/>
            </a:pPr>
            <a:endParaRPr lang="en-GB" sz="1700" dirty="0"/>
          </a:p>
          <a:p>
            <a:r>
              <a:rPr lang="en-GB" sz="1700" dirty="0" smtClean="0"/>
              <a:t>Previous studies and development:</a:t>
            </a:r>
          </a:p>
          <a:p>
            <a:pPr marL="285750" indent="-285750">
              <a:buFont typeface="Wingdings" charset="2"/>
              <a:buChar char="ü"/>
            </a:pPr>
            <a:r>
              <a:rPr lang="en-GB" sz="1700" dirty="0" smtClean="0"/>
              <a:t>Implementation of multi-species simulations</a:t>
            </a:r>
          </a:p>
          <a:p>
            <a:pPr marL="285750" indent="-285750">
              <a:buFont typeface="Wingdings" charset="2"/>
              <a:buChar char="ü"/>
            </a:pPr>
            <a:r>
              <a:rPr lang="en-GB" sz="1700" dirty="0" smtClean="0"/>
              <a:t>Multi-species build-up and stability s</a:t>
            </a:r>
            <a:r>
              <a:rPr lang="en-GB" sz="1700" dirty="0" smtClean="0"/>
              <a:t>imulations with beam-induced ionization of N</a:t>
            </a:r>
            <a:r>
              <a:rPr lang="en-GB" sz="1700" baseline="-25000" dirty="0" smtClean="0"/>
              <a:t>2</a:t>
            </a:r>
            <a:r>
              <a:rPr lang="en-GB" sz="1700" dirty="0" smtClean="0"/>
              <a:t> gas</a:t>
            </a:r>
            <a:endParaRPr lang="en-GB" sz="1700" dirty="0" smtClean="0"/>
          </a:p>
          <a:p>
            <a:pPr marL="285750" indent="-285750">
              <a:buFont typeface="Courier New"/>
              <a:buChar char="o"/>
            </a:pPr>
            <a:r>
              <a:rPr lang="en-GB" sz="1700" dirty="0" smtClean="0"/>
              <a:t>See e.g. </a:t>
            </a:r>
            <a:r>
              <a:rPr lang="en-GB" sz="1700" dirty="0" smtClean="0">
                <a:hlinkClick r:id="rId2"/>
              </a:rPr>
              <a:t>LBOC #82</a:t>
            </a:r>
            <a:endParaRPr lang="en-GB" sz="1700" dirty="0" smtClean="0"/>
          </a:p>
          <a:p>
            <a:endParaRPr lang="en-GB" sz="1700" dirty="0"/>
          </a:p>
          <a:p>
            <a:r>
              <a:rPr lang="en-GB" sz="1700" dirty="0" smtClean="0"/>
              <a:t>New model ingredient:</a:t>
            </a:r>
          </a:p>
          <a:p>
            <a:pPr marL="285750" indent="-285750">
              <a:buFont typeface="Wingdings" charset="2"/>
              <a:buChar char="ü"/>
            </a:pPr>
            <a:r>
              <a:rPr lang="en-GB" sz="1700" dirty="0" smtClean="0"/>
              <a:t>Implementation of cross-species ionization</a:t>
            </a:r>
            <a:endParaRPr lang="en-GB" sz="1700" dirty="0"/>
          </a:p>
          <a:p>
            <a:endParaRPr lang="en-GB" sz="1700" dirty="0"/>
          </a:p>
        </p:txBody>
      </p:sp>
    </p:spTree>
    <p:extLst>
      <p:ext uri="{BB962C8B-B14F-4D97-AF65-F5344CB8AC3E}">
        <p14:creationId xmlns:p14="http://schemas.microsoft.com/office/powerpoint/2010/main" val="20236100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Multi-species build-up</a:t>
            </a:r>
          </a:p>
        </p:txBody>
      </p:sp>
      <p:sp>
        <p:nvSpPr>
          <p:cNvPr id="3" name="Content Placeholder 2"/>
          <p:cNvSpPr>
            <a:spLocks noGrp="1"/>
          </p:cNvSpPr>
          <p:nvPr>
            <p:ph idx="1"/>
          </p:nvPr>
        </p:nvSpPr>
        <p:spPr/>
        <p:txBody>
          <a:bodyPr/>
          <a:lstStyle/>
          <a:p>
            <a:pPr marL="0" indent="0">
              <a:buNone/>
            </a:pPr>
            <a:r>
              <a:rPr lang="en-GB" dirty="0" smtClean="0"/>
              <a:t>Multi-species simulations </a:t>
            </a:r>
            <a:r>
              <a:rPr lang="en-GB" dirty="0"/>
              <a:t>show </a:t>
            </a:r>
            <a:r>
              <a:rPr lang="en-GB" dirty="0" smtClean="0"/>
              <a:t>that electron </a:t>
            </a:r>
            <a:r>
              <a:rPr lang="en-GB" dirty="0" err="1" smtClean="0"/>
              <a:t>multipacting</a:t>
            </a:r>
            <a:r>
              <a:rPr lang="en-GB" dirty="0" smtClean="0"/>
              <a:t> becomes less important than beam-induced ionization from gas densities </a:t>
            </a:r>
            <a:r>
              <a:rPr lang="en-GB" dirty="0"/>
              <a:t>around 10</a:t>
            </a:r>
            <a:r>
              <a:rPr lang="en-GB" baseline="30000" dirty="0"/>
              <a:t>20</a:t>
            </a:r>
            <a:r>
              <a:rPr lang="en-GB" dirty="0"/>
              <a:t> N</a:t>
            </a:r>
            <a:r>
              <a:rPr lang="en-GB" baseline="-25000" dirty="0"/>
              <a:t>2</a:t>
            </a:r>
            <a:r>
              <a:rPr lang="en-GB" dirty="0"/>
              <a:t>/</a:t>
            </a:r>
            <a:r>
              <a:rPr lang="en-GB" dirty="0" smtClean="0"/>
              <a:t>m</a:t>
            </a:r>
            <a:r>
              <a:rPr lang="en-GB" baseline="30000" dirty="0" smtClean="0"/>
              <a:t>3</a:t>
            </a:r>
            <a:r>
              <a:rPr lang="en-GB" dirty="0" smtClean="0"/>
              <a:t> and the dynamics are qualitatively and quantitatively different compared to single-species simulations</a:t>
            </a: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6</a:t>
            </a:fld>
            <a:endParaRPr lang="en-US"/>
          </a:p>
        </p:txBody>
      </p:sp>
      <p:pic>
        <p:nvPicPr>
          <p:cNvPr id="5" name="Picture 4" descr="Average_density_log_LHC_ArcDriftReal_450GeV_sey1.75_nocrossion.png"/>
          <p:cNvPicPr>
            <a:picLocks noChangeAspect="1"/>
          </p:cNvPicPr>
          <p:nvPr/>
        </p:nvPicPr>
        <p:blipFill rotWithShape="1">
          <a:blip r:embed="rId2">
            <a:extLst>
              <a:ext uri="{28A0092B-C50C-407E-A947-70E740481C1C}">
                <a14:useLocalDpi xmlns:a14="http://schemas.microsoft.com/office/drawing/2010/main" val="0"/>
              </a:ext>
            </a:extLst>
          </a:blip>
          <a:srcRect t="5817"/>
          <a:stretch/>
        </p:blipFill>
        <p:spPr>
          <a:xfrm>
            <a:off x="1346896" y="1998000"/>
            <a:ext cx="6450208" cy="4860000"/>
          </a:xfrm>
          <a:prstGeom prst="rect">
            <a:avLst/>
          </a:prstGeom>
        </p:spPr>
      </p:pic>
      <p:sp>
        <p:nvSpPr>
          <p:cNvPr id="6" name="TextBox 5"/>
          <p:cNvSpPr txBox="1"/>
          <p:nvPr/>
        </p:nvSpPr>
        <p:spPr>
          <a:xfrm>
            <a:off x="4315706" y="5904573"/>
            <a:ext cx="1541413" cy="307777"/>
          </a:xfrm>
          <a:prstGeom prst="rect">
            <a:avLst/>
          </a:prstGeom>
          <a:noFill/>
        </p:spPr>
        <p:txBody>
          <a:bodyPr wrap="square" rtlCol="0">
            <a:spAutoFit/>
          </a:bodyPr>
          <a:lstStyle/>
          <a:p>
            <a:r>
              <a:rPr lang="en-GB" sz="1400" dirty="0" smtClean="0"/>
              <a:t>450</a:t>
            </a:r>
            <a:r>
              <a:rPr lang="en-GB" sz="1400" dirty="0" smtClean="0"/>
              <a:t> </a:t>
            </a:r>
            <a:r>
              <a:rPr lang="en-GB" sz="1400" dirty="0" err="1"/>
              <a:t>G</a:t>
            </a:r>
            <a:r>
              <a:rPr lang="en-GB" sz="1400" dirty="0" err="1" smtClean="0"/>
              <a:t>eV</a:t>
            </a:r>
            <a:r>
              <a:rPr lang="en-GB" sz="1400" dirty="0"/>
              <a:t>, SEY=</a:t>
            </a:r>
            <a:r>
              <a:rPr lang="en-GB" sz="1400" dirty="0" smtClean="0"/>
              <a:t>1.75</a:t>
            </a:r>
            <a:endParaRPr lang="en-GB" sz="1400" dirty="0"/>
          </a:p>
        </p:txBody>
      </p:sp>
    </p:spTree>
    <p:extLst>
      <p:ext uri="{BB962C8B-B14F-4D97-AF65-F5344CB8AC3E}">
        <p14:creationId xmlns:p14="http://schemas.microsoft.com/office/powerpoint/2010/main" val="387677483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Beam stability</a:t>
            </a:r>
            <a:endParaRPr lang="en-GB" dirty="0"/>
          </a:p>
        </p:txBody>
      </p:sp>
      <p:sp>
        <p:nvSpPr>
          <p:cNvPr id="4" name="Slide Number Placeholder 3"/>
          <p:cNvSpPr>
            <a:spLocks noGrp="1"/>
          </p:cNvSpPr>
          <p:nvPr>
            <p:ph type="sldNum" sz="quarter" idx="12"/>
          </p:nvPr>
        </p:nvSpPr>
        <p:spPr/>
        <p:txBody>
          <a:bodyPr/>
          <a:lstStyle/>
          <a:p>
            <a:fld id="{2AC3B2E6-27D2-1240-A515-2DF3A0B1185F}" type="slidenum">
              <a:rPr lang="en-US" smtClean="0"/>
              <a:t>7</a:t>
            </a:fld>
            <a:endParaRPr lang="en-US"/>
          </a:p>
        </p:txBody>
      </p:sp>
      <p:sp>
        <p:nvSpPr>
          <p:cNvPr id="7" name="Content Placeholder 2"/>
          <p:cNvSpPr txBox="1">
            <a:spLocks/>
          </p:cNvSpPr>
          <p:nvPr/>
        </p:nvSpPr>
        <p:spPr>
          <a:xfrm>
            <a:off x="457200" y="905566"/>
            <a:ext cx="4145387" cy="391789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88900" indent="0">
              <a:buNone/>
            </a:pPr>
            <a:r>
              <a:rPr lang="en-GB" sz="1700" dirty="0">
                <a:solidFill>
                  <a:srgbClr val="000000"/>
                </a:solidFill>
              </a:rPr>
              <a:t>The gas density </a:t>
            </a:r>
            <a:r>
              <a:rPr lang="en-GB" sz="1700" dirty="0" smtClean="0">
                <a:solidFill>
                  <a:srgbClr val="000000"/>
                </a:solidFill>
              </a:rPr>
              <a:t>during the 16L2 events </a:t>
            </a:r>
            <a:r>
              <a:rPr lang="en-GB" sz="1700" dirty="0" smtClean="0"/>
              <a:t>could </a:t>
            </a:r>
            <a:r>
              <a:rPr lang="en-GB" sz="1700" dirty="0"/>
              <a:t>be estimated based on the </a:t>
            </a:r>
            <a:r>
              <a:rPr lang="en-GB" sz="1700" dirty="0" smtClean="0"/>
              <a:t>observed loss rates</a:t>
            </a:r>
          </a:p>
          <a:p>
            <a:pPr marL="88900" indent="0">
              <a:buNone/>
            </a:pPr>
            <a:endParaRPr lang="en-GB" sz="1700" dirty="0" smtClean="0"/>
          </a:p>
          <a:p>
            <a:pPr marL="374650" indent="-285750"/>
            <a:r>
              <a:rPr lang="en-GB" sz="1700" dirty="0"/>
              <a:t>F</a:t>
            </a:r>
            <a:r>
              <a:rPr lang="en-GB" sz="1700" dirty="0" smtClean="0"/>
              <a:t>or the 2017 events, N</a:t>
            </a:r>
            <a:r>
              <a:rPr lang="en-GB" sz="1700" baseline="-25000" dirty="0" smtClean="0"/>
              <a:t>2</a:t>
            </a:r>
            <a:r>
              <a:rPr lang="en-GB" sz="1700" dirty="0" smtClean="0"/>
              <a:t> gas densities were estimated to 10</a:t>
            </a:r>
            <a:r>
              <a:rPr lang="en-GB" sz="1700" baseline="30000" dirty="0" smtClean="0"/>
              <a:t>19</a:t>
            </a:r>
            <a:r>
              <a:rPr lang="en-GB" sz="1700" dirty="0" smtClean="0"/>
              <a:t> – 10</a:t>
            </a:r>
            <a:r>
              <a:rPr lang="en-GB" sz="1700" baseline="30000" dirty="0" smtClean="0"/>
              <a:t>21 </a:t>
            </a:r>
            <a:r>
              <a:rPr lang="en-GB" sz="1700" i="1" dirty="0" smtClean="0"/>
              <a:t>L</a:t>
            </a:r>
            <a:r>
              <a:rPr lang="en-GB" sz="1700" baseline="30000" dirty="0" smtClean="0"/>
              <a:t>-1</a:t>
            </a:r>
            <a:r>
              <a:rPr lang="en-GB" sz="1700" dirty="0" smtClean="0"/>
              <a:t>m</a:t>
            </a:r>
            <a:r>
              <a:rPr lang="en-GB" sz="1700" baseline="30000" dirty="0" smtClean="0"/>
              <a:t>-2</a:t>
            </a:r>
            <a:r>
              <a:rPr lang="en-GB" sz="1700" dirty="0" smtClean="0"/>
              <a:t>, with the gas covering the length </a:t>
            </a:r>
            <a:r>
              <a:rPr lang="en-GB" sz="1700" i="1" dirty="0" smtClean="0"/>
              <a:t>L</a:t>
            </a:r>
            <a:endParaRPr lang="en-GB" sz="1700" dirty="0" smtClean="0"/>
          </a:p>
          <a:p>
            <a:pPr marL="0" indent="0">
              <a:buFont typeface="Arial"/>
              <a:buNone/>
            </a:pPr>
            <a:endParaRPr lang="en-GB" sz="1700" baseline="30000" dirty="0" smtClean="0"/>
          </a:p>
        </p:txBody>
      </p:sp>
      <p:pic>
        <p:nvPicPr>
          <p:cNvPr id="8" name="Picture 7"/>
          <p:cNvPicPr>
            <a:picLocks noChangeAspect="1"/>
          </p:cNvPicPr>
          <p:nvPr/>
        </p:nvPicPr>
        <p:blipFill>
          <a:blip r:embed="rId2"/>
          <a:stretch>
            <a:fillRect/>
          </a:stretch>
        </p:blipFill>
        <p:spPr>
          <a:xfrm>
            <a:off x="285104" y="3426164"/>
            <a:ext cx="4317483" cy="1800000"/>
          </a:xfrm>
          <a:prstGeom prst="rect">
            <a:avLst/>
          </a:prstGeom>
        </p:spPr>
      </p:pic>
      <p:sp>
        <p:nvSpPr>
          <p:cNvPr id="9" name="TextBox 8"/>
          <p:cNvSpPr txBox="1"/>
          <p:nvPr/>
        </p:nvSpPr>
        <p:spPr>
          <a:xfrm>
            <a:off x="1765785" y="3299315"/>
            <a:ext cx="1962439" cy="276999"/>
          </a:xfrm>
          <a:prstGeom prst="rect">
            <a:avLst/>
          </a:prstGeom>
          <a:solidFill>
            <a:schemeClr val="bg1"/>
          </a:solidFill>
        </p:spPr>
        <p:txBody>
          <a:bodyPr wrap="square" rtlCol="0">
            <a:spAutoFit/>
          </a:bodyPr>
          <a:lstStyle/>
          <a:p>
            <a:pPr algn="r"/>
            <a:r>
              <a:rPr lang="en-GB" sz="1200" dirty="0" smtClean="0">
                <a:solidFill>
                  <a:schemeClr val="tx2">
                    <a:lumMod val="60000"/>
                    <a:lumOff val="40000"/>
                  </a:schemeClr>
                </a:solidFill>
              </a:rPr>
              <a:t>A. </a:t>
            </a:r>
            <a:r>
              <a:rPr lang="en-GB" sz="1200" dirty="0" err="1" smtClean="0">
                <a:solidFill>
                  <a:schemeClr val="tx2">
                    <a:lumMod val="60000"/>
                    <a:lumOff val="40000"/>
                  </a:schemeClr>
                </a:solidFill>
              </a:rPr>
              <a:t>Lechner</a:t>
            </a:r>
            <a:r>
              <a:rPr lang="en-GB" sz="1200" dirty="0" smtClean="0">
                <a:solidFill>
                  <a:schemeClr val="tx2">
                    <a:lumMod val="60000"/>
                    <a:lumOff val="40000"/>
                  </a:schemeClr>
                </a:solidFill>
              </a:rPr>
              <a:t> et al IPAC 2018</a:t>
            </a:r>
            <a:endParaRPr lang="en-GB" sz="1200" dirty="0">
              <a:solidFill>
                <a:schemeClr val="tx2">
                  <a:lumMod val="60000"/>
                  <a:lumOff val="40000"/>
                </a:schemeClr>
              </a:solidFill>
            </a:endParaRPr>
          </a:p>
        </p:txBody>
      </p:sp>
      <p:sp>
        <p:nvSpPr>
          <p:cNvPr id="11" name="Content Placeholder 2"/>
          <p:cNvSpPr>
            <a:spLocks noGrp="1"/>
          </p:cNvSpPr>
          <p:nvPr>
            <p:ph idx="1"/>
          </p:nvPr>
        </p:nvSpPr>
        <p:spPr>
          <a:xfrm>
            <a:off x="4739497" y="905566"/>
            <a:ext cx="4145387" cy="3917899"/>
          </a:xfrm>
        </p:spPr>
        <p:txBody>
          <a:bodyPr/>
          <a:lstStyle/>
          <a:p>
            <a:pPr marL="0" indent="0">
              <a:buNone/>
            </a:pPr>
            <a:r>
              <a:rPr lang="en-GB" sz="1700" dirty="0"/>
              <a:t>F</a:t>
            </a:r>
            <a:r>
              <a:rPr lang="en-GB" sz="1700" dirty="0" smtClean="0"/>
              <a:t>irst </a:t>
            </a:r>
            <a:r>
              <a:rPr lang="en-GB" sz="1700" dirty="0" smtClean="0"/>
              <a:t>multi-species beam dynamics simulations show </a:t>
            </a:r>
            <a:r>
              <a:rPr lang="en-GB" sz="1700" dirty="0" smtClean="0"/>
              <a:t>beam instabilities for </a:t>
            </a:r>
            <a:r>
              <a:rPr lang="en-GB" sz="1700" dirty="0" smtClean="0"/>
              <a:t>gas densities </a:t>
            </a:r>
            <a:r>
              <a:rPr lang="en-GB" sz="1700" dirty="0" smtClean="0"/>
              <a:t>≥ 10</a:t>
            </a:r>
            <a:r>
              <a:rPr lang="en-GB" sz="1700" baseline="30000" dirty="0" smtClean="0"/>
              <a:t>21 </a:t>
            </a:r>
            <a:r>
              <a:rPr lang="en-GB" sz="1700" i="1" dirty="0"/>
              <a:t>L</a:t>
            </a:r>
            <a:r>
              <a:rPr lang="en-GB" sz="1700" baseline="30000" dirty="0"/>
              <a:t>-1</a:t>
            </a:r>
            <a:r>
              <a:rPr lang="en-GB" sz="1700" dirty="0"/>
              <a:t>m</a:t>
            </a:r>
            <a:r>
              <a:rPr lang="en-GB" sz="1700" baseline="30000" dirty="0"/>
              <a:t>-</a:t>
            </a:r>
            <a:r>
              <a:rPr lang="en-GB" sz="1700" baseline="30000" dirty="0" smtClean="0"/>
              <a:t>2</a:t>
            </a:r>
          </a:p>
          <a:p>
            <a:pPr marL="0" indent="0">
              <a:buNone/>
            </a:pPr>
            <a:endParaRPr lang="en-GB" sz="1700" dirty="0" smtClean="0"/>
          </a:p>
          <a:p>
            <a:r>
              <a:rPr lang="en-GB" sz="1700" dirty="0" smtClean="0"/>
              <a:t>This covers only the upper range of the observed instabilities in the machine </a:t>
            </a:r>
            <a:br>
              <a:rPr lang="en-GB" sz="1700" dirty="0" smtClean="0"/>
            </a:br>
            <a:r>
              <a:rPr lang="en-GB" sz="1700" dirty="0" smtClean="0"/>
              <a:t>(</a:t>
            </a:r>
            <a:r>
              <a:rPr lang="en-GB" sz="1700" dirty="0" smtClean="0">
                <a:solidFill>
                  <a:srgbClr val="000000"/>
                </a:solidFill>
              </a:rPr>
              <a:t>10</a:t>
            </a:r>
            <a:r>
              <a:rPr lang="en-GB" sz="1700" baseline="30000" dirty="0" smtClean="0">
                <a:solidFill>
                  <a:srgbClr val="000000"/>
                </a:solidFill>
              </a:rPr>
              <a:t>19</a:t>
            </a:r>
            <a:r>
              <a:rPr lang="en-GB" sz="1700" dirty="0" smtClean="0">
                <a:solidFill>
                  <a:srgbClr val="000000"/>
                </a:solidFill>
              </a:rPr>
              <a:t> </a:t>
            </a:r>
            <a:r>
              <a:rPr lang="en-GB" sz="1700" dirty="0">
                <a:solidFill>
                  <a:srgbClr val="000000"/>
                </a:solidFill>
              </a:rPr>
              <a:t>– 10</a:t>
            </a:r>
            <a:r>
              <a:rPr lang="en-GB" sz="1700" baseline="30000" dirty="0">
                <a:solidFill>
                  <a:srgbClr val="000000"/>
                </a:solidFill>
              </a:rPr>
              <a:t>21 </a:t>
            </a:r>
            <a:r>
              <a:rPr lang="en-GB" sz="1700" i="1" dirty="0">
                <a:solidFill>
                  <a:srgbClr val="000000"/>
                </a:solidFill>
              </a:rPr>
              <a:t>L</a:t>
            </a:r>
            <a:r>
              <a:rPr lang="en-GB" sz="1700" baseline="30000" dirty="0">
                <a:solidFill>
                  <a:srgbClr val="000000"/>
                </a:solidFill>
              </a:rPr>
              <a:t>-1</a:t>
            </a:r>
            <a:r>
              <a:rPr lang="en-GB" sz="1700" dirty="0">
                <a:solidFill>
                  <a:srgbClr val="000000"/>
                </a:solidFill>
              </a:rPr>
              <a:t>m</a:t>
            </a:r>
            <a:r>
              <a:rPr lang="en-GB" sz="1700" baseline="30000" dirty="0">
                <a:solidFill>
                  <a:srgbClr val="000000"/>
                </a:solidFill>
              </a:rPr>
              <a:t>-</a:t>
            </a:r>
            <a:r>
              <a:rPr lang="en-GB" sz="1700" baseline="30000" dirty="0" smtClean="0">
                <a:solidFill>
                  <a:srgbClr val="000000"/>
                </a:solidFill>
              </a:rPr>
              <a:t>2</a:t>
            </a:r>
            <a:r>
              <a:rPr lang="en-GB" sz="1700" dirty="0" smtClean="0">
                <a:solidFill>
                  <a:srgbClr val="000000"/>
                </a:solidFill>
              </a:rPr>
              <a:t>)</a:t>
            </a:r>
          </a:p>
          <a:p>
            <a:pPr marL="0" indent="0">
              <a:buNone/>
            </a:pPr>
            <a:endParaRPr lang="en-GB" sz="1700" dirty="0" smtClean="0">
              <a:solidFill>
                <a:srgbClr val="000000"/>
              </a:solidFill>
            </a:endParaRPr>
          </a:p>
        </p:txBody>
      </p:sp>
      <p:pic>
        <p:nvPicPr>
          <p:cNvPr id="12" name="Picture 11" descr="Full_scan_vert_centroid.png"/>
          <p:cNvPicPr>
            <a:picLocks noChangeAspect="1"/>
          </p:cNvPicPr>
          <p:nvPr/>
        </p:nvPicPr>
        <p:blipFill rotWithShape="1">
          <a:blip r:embed="rId3">
            <a:extLst>
              <a:ext uri="{28A0092B-C50C-407E-A947-70E740481C1C}">
                <a14:useLocalDpi xmlns:a14="http://schemas.microsoft.com/office/drawing/2010/main" val="0"/>
              </a:ext>
            </a:extLst>
          </a:blip>
          <a:srcRect t="14293"/>
          <a:stretch/>
        </p:blipFill>
        <p:spPr>
          <a:xfrm>
            <a:off x="4768723" y="2976164"/>
            <a:ext cx="4200358" cy="2700000"/>
          </a:xfrm>
          <a:prstGeom prst="rect">
            <a:avLst/>
          </a:prstGeom>
        </p:spPr>
      </p:pic>
      <p:sp>
        <p:nvSpPr>
          <p:cNvPr id="13" name="Content Placeholder 2"/>
          <p:cNvSpPr txBox="1">
            <a:spLocks/>
          </p:cNvSpPr>
          <p:nvPr/>
        </p:nvSpPr>
        <p:spPr>
          <a:xfrm>
            <a:off x="457200" y="5676164"/>
            <a:ext cx="8229600" cy="90658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88900" indent="0">
              <a:buNone/>
            </a:pPr>
            <a:r>
              <a:rPr lang="en-GB" sz="1700" dirty="0"/>
              <a:t>Electron-induced </a:t>
            </a:r>
            <a:r>
              <a:rPr lang="en-GB" sz="1700" dirty="0" smtClean="0"/>
              <a:t>ionization, which has been neglected here, </a:t>
            </a:r>
            <a:r>
              <a:rPr lang="en-GB" sz="1700" dirty="0"/>
              <a:t>may </a:t>
            </a:r>
            <a:r>
              <a:rPr lang="en-GB" sz="1700" dirty="0" smtClean="0"/>
              <a:t>increase </a:t>
            </a:r>
            <a:r>
              <a:rPr lang="en-GB" sz="1700" dirty="0"/>
              <a:t>the electron and ion densities for a </a:t>
            </a:r>
            <a:r>
              <a:rPr lang="en-GB" sz="1700" dirty="0" smtClean="0"/>
              <a:t>given neutral  </a:t>
            </a:r>
            <a:r>
              <a:rPr lang="en-GB" sz="1700" dirty="0"/>
              <a:t>gas </a:t>
            </a:r>
            <a:r>
              <a:rPr lang="en-GB" sz="1700" dirty="0" smtClean="0"/>
              <a:t>density, if it is important </a:t>
            </a:r>
            <a:r>
              <a:rPr lang="en-GB" sz="1700" dirty="0"/>
              <a:t>in the studied cases</a:t>
            </a:r>
            <a:endParaRPr lang="en-GB" sz="1700" dirty="0" smtClean="0">
              <a:solidFill>
                <a:srgbClr val="000000"/>
              </a:solidFill>
            </a:endParaRPr>
          </a:p>
        </p:txBody>
      </p:sp>
    </p:spTree>
    <p:extLst>
      <p:ext uri="{BB962C8B-B14F-4D97-AF65-F5344CB8AC3E}">
        <p14:creationId xmlns:p14="http://schemas.microsoft.com/office/powerpoint/2010/main" val="81267802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a:t>
            </a:r>
            <a:r>
              <a:rPr lang="en-GB" dirty="0" smtClean="0"/>
              <a:t>as </a:t>
            </a:r>
            <a:r>
              <a:rPr lang="en-GB" dirty="0" smtClean="0"/>
              <a:t>ionization</a:t>
            </a:r>
            <a:endParaRPr lang="en-GB" dirty="0"/>
          </a:p>
        </p:txBody>
      </p:sp>
      <p:sp>
        <p:nvSpPr>
          <p:cNvPr id="3" name="Content Placeholder 2"/>
          <p:cNvSpPr>
            <a:spLocks noGrp="1"/>
          </p:cNvSpPr>
          <p:nvPr>
            <p:ph idx="1"/>
          </p:nvPr>
        </p:nvSpPr>
        <p:spPr/>
        <p:txBody>
          <a:bodyPr>
            <a:normAutofit/>
          </a:bodyPr>
          <a:lstStyle/>
          <a:p>
            <a:pPr marL="0" indent="0">
              <a:buNone/>
            </a:pPr>
            <a:r>
              <a:rPr lang="en-GB" sz="1800" dirty="0" smtClean="0"/>
              <a:t>The rate of gas ionization events is determined by the ionization cross-</a:t>
            </a:r>
            <a:r>
              <a:rPr lang="en-GB" sz="1800" dirty="0" smtClean="0"/>
              <a:t>section     </a:t>
            </a:r>
            <a:r>
              <a:rPr lang="en-GB" sz="1800" dirty="0" smtClean="0"/>
              <a:t>and the gas </a:t>
            </a:r>
            <a:r>
              <a:rPr lang="en-GB" sz="1800" dirty="0" smtClean="0"/>
              <a:t>density </a:t>
            </a:r>
            <a:endParaRPr lang="en-GB" sz="1800" dirty="0" smtClean="0"/>
          </a:p>
          <a:p>
            <a:pPr lvl="1"/>
            <a:endParaRPr lang="en-GB" sz="1800" dirty="0" smtClean="0"/>
          </a:p>
          <a:p>
            <a:pPr marL="0" indent="0">
              <a:buNone/>
            </a:pPr>
            <a:r>
              <a:rPr lang="en-GB" sz="1800" dirty="0" smtClean="0"/>
              <a:t>		</a:t>
            </a:r>
          </a:p>
          <a:p>
            <a:endParaRPr lang="en-GB" sz="1800" dirty="0" smtClean="0"/>
          </a:p>
          <a:p>
            <a:endParaRPr lang="en-GB" sz="1800" dirty="0"/>
          </a:p>
          <a:p>
            <a:endParaRPr lang="en-GB" sz="1800" dirty="0" smtClean="0"/>
          </a:p>
        </p:txBody>
      </p:sp>
      <p:sp>
        <p:nvSpPr>
          <p:cNvPr id="4" name="Slide Number Placeholder 3"/>
          <p:cNvSpPr>
            <a:spLocks noGrp="1"/>
          </p:cNvSpPr>
          <p:nvPr>
            <p:ph type="sldNum" sz="quarter" idx="12"/>
          </p:nvPr>
        </p:nvSpPr>
        <p:spPr/>
        <p:txBody>
          <a:bodyPr/>
          <a:lstStyle/>
          <a:p>
            <a:fld id="{2AC3B2E6-27D2-1240-A515-2DF3A0B1185F}" type="slidenum">
              <a:rPr lang="en-US" smtClean="0"/>
              <a:t>8</a:t>
            </a:fld>
            <a:endParaRPr lang="en-US"/>
          </a:p>
        </p:txBody>
      </p:sp>
      <p:pic>
        <p:nvPicPr>
          <p:cNvPr id="9" name="Picture 8"/>
          <p:cNvPicPr>
            <a:picLocks noChangeAspect="1"/>
          </p:cNvPicPr>
          <p:nvPr/>
        </p:nvPicPr>
        <p:blipFill>
          <a:blip r:embed="rId2"/>
          <a:stretch>
            <a:fillRect/>
          </a:stretch>
        </p:blipFill>
        <p:spPr>
          <a:xfrm>
            <a:off x="2997944" y="1462561"/>
            <a:ext cx="3436359" cy="755999"/>
          </a:xfrm>
          <a:prstGeom prst="rect">
            <a:avLst/>
          </a:prstGeom>
        </p:spPr>
      </p:pic>
      <p:pic>
        <p:nvPicPr>
          <p:cNvPr id="11" name="Picture 10"/>
          <p:cNvPicPr>
            <a:picLocks noChangeAspect="1"/>
          </p:cNvPicPr>
          <p:nvPr/>
        </p:nvPicPr>
        <p:blipFill>
          <a:blip r:embed="rId3"/>
          <a:stretch>
            <a:fillRect/>
          </a:stretch>
        </p:blipFill>
        <p:spPr>
          <a:xfrm>
            <a:off x="7810049" y="1042216"/>
            <a:ext cx="180000" cy="144000"/>
          </a:xfrm>
          <a:prstGeom prst="rect">
            <a:avLst/>
          </a:prstGeom>
        </p:spPr>
      </p:pic>
      <p:pic>
        <p:nvPicPr>
          <p:cNvPr id="13" name="Picture 12"/>
          <p:cNvPicPr>
            <a:picLocks noChangeAspect="1"/>
          </p:cNvPicPr>
          <p:nvPr/>
        </p:nvPicPr>
        <p:blipFill>
          <a:blip r:embed="rId4"/>
          <a:stretch>
            <a:fillRect/>
          </a:stretch>
        </p:blipFill>
        <p:spPr>
          <a:xfrm>
            <a:off x="2035360" y="1323714"/>
            <a:ext cx="480000" cy="216000"/>
          </a:xfrm>
          <a:prstGeom prst="rect">
            <a:avLst/>
          </a:prstGeom>
        </p:spPr>
      </p:pic>
      <p:sp>
        <p:nvSpPr>
          <p:cNvPr id="15" name="Rectangle 14"/>
          <p:cNvSpPr/>
          <p:nvPr/>
        </p:nvSpPr>
        <p:spPr>
          <a:xfrm>
            <a:off x="5033501" y="1392488"/>
            <a:ext cx="1546869" cy="8577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118106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Gas </a:t>
            </a:r>
            <a:r>
              <a:rPr lang="en-GB" dirty="0" smtClean="0"/>
              <a:t>ionization</a:t>
            </a:r>
            <a:endParaRPr lang="en-GB" dirty="0"/>
          </a:p>
        </p:txBody>
      </p:sp>
      <p:sp>
        <p:nvSpPr>
          <p:cNvPr id="3" name="Content Placeholder 2"/>
          <p:cNvSpPr>
            <a:spLocks noGrp="1"/>
          </p:cNvSpPr>
          <p:nvPr>
            <p:ph idx="1"/>
          </p:nvPr>
        </p:nvSpPr>
        <p:spPr/>
        <p:txBody>
          <a:bodyPr>
            <a:normAutofit/>
          </a:bodyPr>
          <a:lstStyle/>
          <a:p>
            <a:pPr marL="0" indent="0">
              <a:buNone/>
            </a:pPr>
            <a:r>
              <a:rPr lang="en-GB" sz="1800" dirty="0" smtClean="0"/>
              <a:t>The rate of gas ionization events is determined by the ionization cross-</a:t>
            </a:r>
            <a:r>
              <a:rPr lang="en-GB" sz="1800" dirty="0" smtClean="0"/>
              <a:t>section     </a:t>
            </a:r>
            <a:r>
              <a:rPr lang="en-GB" sz="1800" dirty="0" smtClean="0"/>
              <a:t>and the gas </a:t>
            </a:r>
            <a:r>
              <a:rPr lang="en-GB" sz="1800" dirty="0" smtClean="0"/>
              <a:t>density </a:t>
            </a:r>
            <a:endParaRPr lang="en-GB" sz="1800" dirty="0" smtClean="0"/>
          </a:p>
          <a:p>
            <a:pPr lvl="1"/>
            <a:endParaRPr lang="en-GB" sz="1800" dirty="0" smtClean="0"/>
          </a:p>
          <a:p>
            <a:pPr marL="0" indent="0">
              <a:buNone/>
            </a:pPr>
            <a:r>
              <a:rPr lang="en-GB" sz="1800" dirty="0" smtClean="0"/>
              <a:t>		</a:t>
            </a:r>
          </a:p>
          <a:p>
            <a:endParaRPr lang="en-GB" sz="1800" dirty="0" smtClean="0"/>
          </a:p>
          <a:p>
            <a:endParaRPr lang="en-GB" sz="1800" dirty="0"/>
          </a:p>
          <a:p>
            <a:endParaRPr lang="en-GB" sz="1800" dirty="0" smtClean="0"/>
          </a:p>
        </p:txBody>
      </p:sp>
      <p:sp>
        <p:nvSpPr>
          <p:cNvPr id="4" name="Slide Number Placeholder 3"/>
          <p:cNvSpPr>
            <a:spLocks noGrp="1"/>
          </p:cNvSpPr>
          <p:nvPr>
            <p:ph type="sldNum" sz="quarter" idx="12"/>
          </p:nvPr>
        </p:nvSpPr>
        <p:spPr/>
        <p:txBody>
          <a:bodyPr/>
          <a:lstStyle/>
          <a:p>
            <a:fld id="{2AC3B2E6-27D2-1240-A515-2DF3A0B1185F}" type="slidenum">
              <a:rPr lang="en-US" smtClean="0"/>
              <a:t>9</a:t>
            </a:fld>
            <a:endParaRPr lang="en-US"/>
          </a:p>
        </p:txBody>
      </p:sp>
      <p:pic>
        <p:nvPicPr>
          <p:cNvPr id="9" name="Picture 8"/>
          <p:cNvPicPr>
            <a:picLocks noChangeAspect="1"/>
          </p:cNvPicPr>
          <p:nvPr/>
        </p:nvPicPr>
        <p:blipFill>
          <a:blip r:embed="rId2"/>
          <a:stretch>
            <a:fillRect/>
          </a:stretch>
        </p:blipFill>
        <p:spPr>
          <a:xfrm>
            <a:off x="2997944" y="1462561"/>
            <a:ext cx="3436359" cy="755999"/>
          </a:xfrm>
          <a:prstGeom prst="rect">
            <a:avLst/>
          </a:prstGeom>
        </p:spPr>
      </p:pic>
      <p:pic>
        <p:nvPicPr>
          <p:cNvPr id="11" name="Picture 10"/>
          <p:cNvPicPr>
            <a:picLocks noChangeAspect="1"/>
          </p:cNvPicPr>
          <p:nvPr/>
        </p:nvPicPr>
        <p:blipFill>
          <a:blip r:embed="rId3"/>
          <a:stretch>
            <a:fillRect/>
          </a:stretch>
        </p:blipFill>
        <p:spPr>
          <a:xfrm>
            <a:off x="7810049" y="1042216"/>
            <a:ext cx="180000" cy="144000"/>
          </a:xfrm>
          <a:prstGeom prst="rect">
            <a:avLst/>
          </a:prstGeom>
        </p:spPr>
      </p:pic>
      <p:pic>
        <p:nvPicPr>
          <p:cNvPr id="13" name="Picture 12"/>
          <p:cNvPicPr>
            <a:picLocks noChangeAspect="1"/>
          </p:cNvPicPr>
          <p:nvPr/>
        </p:nvPicPr>
        <p:blipFill>
          <a:blip r:embed="rId4"/>
          <a:stretch>
            <a:fillRect/>
          </a:stretch>
        </p:blipFill>
        <p:spPr>
          <a:xfrm>
            <a:off x="2035360" y="1323714"/>
            <a:ext cx="480000" cy="216000"/>
          </a:xfrm>
          <a:prstGeom prst="rect">
            <a:avLst/>
          </a:prstGeom>
        </p:spPr>
      </p:pic>
    </p:spTree>
    <p:extLst>
      <p:ext uri="{BB962C8B-B14F-4D97-AF65-F5344CB8AC3E}">
        <p14:creationId xmlns:p14="http://schemas.microsoft.com/office/powerpoint/2010/main" val="283536179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48236</TotalTime>
  <Words>2512</Words>
  <Application>Microsoft Macintosh PowerPoint</Application>
  <PresentationFormat>On-screen Show (4:3)</PresentationFormat>
  <Paragraphs>384</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Implementation of cross-species ionization in PyECLOUD</vt:lpstr>
      <vt:lpstr>Outline</vt:lpstr>
      <vt:lpstr>Motivation</vt:lpstr>
      <vt:lpstr>Sequence of events in 16L2</vt:lpstr>
      <vt:lpstr>Sequence of events in 16L2</vt:lpstr>
      <vt:lpstr>Multi-species build-up</vt:lpstr>
      <vt:lpstr>Beam stability</vt:lpstr>
      <vt:lpstr>Gas ionization</vt:lpstr>
      <vt:lpstr>Gas ionization</vt:lpstr>
      <vt:lpstr>Beam-induced gas ionization</vt:lpstr>
      <vt:lpstr>Beam-induced gas ionization</vt:lpstr>
      <vt:lpstr>Cross-species gas ionization</vt:lpstr>
      <vt:lpstr>Cross-species gas ionization</vt:lpstr>
      <vt:lpstr>Cross-species gas ionization</vt:lpstr>
      <vt:lpstr>Cross-species gas ionization</vt:lpstr>
      <vt:lpstr>Electron-induced ionization</vt:lpstr>
      <vt:lpstr>Electron energies</vt:lpstr>
      <vt:lpstr>Electron energies</vt:lpstr>
      <vt:lpstr>Electron energy spectrum</vt:lpstr>
      <vt:lpstr>Electron energy spectrum</vt:lpstr>
      <vt:lpstr>Cross-species ionization model</vt:lpstr>
      <vt:lpstr>Cross-species ionization in PyECLOUD</vt:lpstr>
      <vt:lpstr>Generation of ionization products</vt:lpstr>
      <vt:lpstr>Generation of ionization products</vt:lpstr>
      <vt:lpstr>Generation of ionization products</vt:lpstr>
      <vt:lpstr>Generation of ionization products</vt:lpstr>
      <vt:lpstr>Generation of ionization products</vt:lpstr>
      <vt:lpstr>Defining the ionization processes</vt:lpstr>
      <vt:lpstr>Test routine</vt:lpstr>
      <vt:lpstr>Test routine</vt:lpstr>
      <vt:lpstr>Test routine</vt:lpstr>
      <vt:lpstr>First simulation study</vt:lpstr>
      <vt:lpstr>1018 N2/m3</vt:lpstr>
      <vt:lpstr>1019 N2/m3</vt:lpstr>
      <vt:lpstr>1020 N2/m3</vt:lpstr>
      <vt:lpstr>1021 N2/m3</vt:lpstr>
      <vt:lpstr>1022 N2/m3</vt:lpstr>
      <vt:lpstr>1023 N2/m3</vt:lpstr>
      <vt:lpstr>Density dependence</vt:lpstr>
      <vt:lpstr>450 GeV, SEY 1.25</vt:lpstr>
      <vt:lpstr>450 GeV, SEY 1.0</vt:lpstr>
      <vt:lpstr>450 GeV, perfect absorber</vt:lpstr>
      <vt:lpstr>Observations</vt:lpstr>
      <vt:lpstr>More observations</vt:lpstr>
      <vt:lpstr>Conclusion &amp; Outlook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 ion instability investigation</dc:title>
  <dc:creator>Lotta Mether</dc:creator>
  <cp:lastModifiedBy>Lotta Mether</cp:lastModifiedBy>
  <cp:revision>562</cp:revision>
  <dcterms:created xsi:type="dcterms:W3CDTF">2017-07-07T12:54:19Z</dcterms:created>
  <dcterms:modified xsi:type="dcterms:W3CDTF">2019-08-14T08:22:18Z</dcterms:modified>
</cp:coreProperties>
</file>