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2" r:id="rId5"/>
    <p:sldId id="261" r:id="rId6"/>
    <p:sldId id="264" r:id="rId7"/>
    <p:sldId id="265" r:id="rId8"/>
    <p:sldId id="259" r:id="rId9"/>
    <p:sldId id="260" r:id="rId10"/>
    <p:sldId id="25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6" y="1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3F00D-75E5-47B2-A684-3F8C736C3D97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8256-D2C5-43BD-88A1-E832FB580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650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3F00D-75E5-47B2-A684-3F8C736C3D97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8256-D2C5-43BD-88A1-E832FB580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700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3F00D-75E5-47B2-A684-3F8C736C3D97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8256-D2C5-43BD-88A1-E832FB580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98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3F00D-75E5-47B2-A684-3F8C736C3D97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8256-D2C5-43BD-88A1-E832FB580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638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3F00D-75E5-47B2-A684-3F8C736C3D97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8256-D2C5-43BD-88A1-E832FB580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147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3F00D-75E5-47B2-A684-3F8C736C3D97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8256-D2C5-43BD-88A1-E832FB580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98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3F00D-75E5-47B2-A684-3F8C736C3D97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8256-D2C5-43BD-88A1-E832FB580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0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3F00D-75E5-47B2-A684-3F8C736C3D97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8256-D2C5-43BD-88A1-E832FB580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212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3F00D-75E5-47B2-A684-3F8C736C3D97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8256-D2C5-43BD-88A1-E832FB580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740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3F00D-75E5-47B2-A684-3F8C736C3D97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8256-D2C5-43BD-88A1-E832FB580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401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3F00D-75E5-47B2-A684-3F8C736C3D97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8256-D2C5-43BD-88A1-E832FB580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144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3F00D-75E5-47B2-A684-3F8C736C3D97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D8256-D2C5-43BD-88A1-E832FB580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68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184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Trigger? What can CITIROC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“Fast” discriminator - per channel (32 per chip) </a:t>
            </a:r>
          </a:p>
          <a:p>
            <a:pPr lvl="1"/>
            <a:r>
              <a:rPr lang="en-US" dirty="0" smtClean="0"/>
              <a:t>Discriminator per channel</a:t>
            </a:r>
          </a:p>
          <a:p>
            <a:pPr lvl="1"/>
            <a:r>
              <a:rPr lang="en-US" dirty="0" smtClean="0"/>
              <a:t>Wide dynamic range setting</a:t>
            </a:r>
          </a:p>
          <a:p>
            <a:pPr lvl="1"/>
            <a:r>
              <a:rPr lang="en-US" dirty="0" smtClean="0"/>
              <a:t>One digital output per channel</a:t>
            </a:r>
          </a:p>
          <a:p>
            <a:pPr lvl="1"/>
            <a:r>
              <a:rPr lang="en-US" dirty="0" smtClean="0"/>
              <a:t>Use FPGA resources to find “patterns” and do timing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“OR” discriminator – per chip</a:t>
            </a:r>
          </a:p>
          <a:p>
            <a:pPr lvl="1"/>
            <a:r>
              <a:rPr lang="en-US" dirty="0" smtClean="0"/>
              <a:t>Same per channel </a:t>
            </a:r>
            <a:r>
              <a:rPr lang="en-US" dirty="0" err="1" smtClean="0"/>
              <a:t>settability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703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62490" y="249972"/>
            <a:ext cx="5530873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YZ Area ~ 1900 x 600 mm = 1,140,000 mm2</a:t>
            </a:r>
          </a:p>
          <a:p>
            <a:r>
              <a:rPr lang="en-US" dirty="0" smtClean="0"/>
              <a:t># CITIROC chips </a:t>
            </a:r>
            <a:r>
              <a:rPr lang="en-US" dirty="0" smtClean="0"/>
              <a:t>need max </a:t>
            </a:r>
            <a:r>
              <a:rPr lang="en-US" dirty="0" smtClean="0"/>
              <a:t>888 per side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1284 mm2 / CITIROC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~ 36 x 36 mm available per CITIROC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CITIROC BGA package is ~ 12x12 mm2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About 90% of YZ area free for ADCs, connectors, etc.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Connections from CITIROC to FPGA:</a:t>
            </a:r>
          </a:p>
          <a:p>
            <a:pPr marL="742950" lvl="1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Trigger outputs – 32 + 1??</a:t>
            </a:r>
          </a:p>
          <a:p>
            <a:pPr marL="742950" lvl="1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Control I/O – 12+/-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Connections from FPGA to ADC – SPI (?) 4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Total connections layer 1-2 = ~ 150 – 180</a:t>
            </a:r>
            <a:r>
              <a:rPr lang="en-US" dirty="0" smtClean="0">
                <a:sym typeface="Wingdings" panose="05000000000000000000" pitchFamily="2" charset="2"/>
              </a:rPr>
              <a:t>?? </a:t>
            </a:r>
            <a:r>
              <a:rPr lang="en-US" dirty="0" smtClean="0">
                <a:sym typeface="Wingdings" panose="05000000000000000000" pitchFamily="2" charset="2"/>
              </a:rPr>
              <a:t>Per 4 CR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Instead of crates with boards || to XY axis</a:t>
            </a:r>
          </a:p>
          <a:p>
            <a:pPr marL="742950" lvl="1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Layers of boards || to YZ plane</a:t>
            </a:r>
          </a:p>
          <a:p>
            <a:pPr marL="742950" lvl="1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CITIROC and ADCs on boards closest to detector</a:t>
            </a:r>
          </a:p>
          <a:p>
            <a:pPr marL="742950" lvl="1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FPGAs, power and optics on backplane board</a:t>
            </a:r>
          </a:p>
          <a:p>
            <a:pPr marL="742950" lvl="1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Cool with Cu/Al frame in 4x3 or 4x4 shape</a:t>
            </a:r>
          </a:p>
          <a:p>
            <a:pPr marL="1200150" lvl="2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e.g. Cu 50 mm x 12 mm bolted together</a:t>
            </a:r>
          </a:p>
          <a:p>
            <a:pPr marL="1200150" lvl="2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6 mm dia. Cu tube soldered to outer face </a:t>
            </a:r>
          </a:p>
          <a:p>
            <a:pPr marL="1200150" lvl="2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Boards bolted to thermal tabs on frame</a:t>
            </a:r>
            <a:endParaRPr lang="en-US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1285" y="4628213"/>
            <a:ext cx="636937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888 CITIROC in 3x4 grid then 74 per frame</a:t>
            </a:r>
          </a:p>
          <a:p>
            <a:r>
              <a:rPr lang="en-US" dirty="0" smtClean="0"/>
              <a:t>Make CR/ADC boards with 16 CR chips each (~80 x 135) mm</a:t>
            </a:r>
          </a:p>
          <a:p>
            <a:r>
              <a:rPr lang="en-US" dirty="0" smtClean="0"/>
              <a:t>Backplane ~ 350 x 100 mm with 20 (?) ARIA 10s + power + optics</a:t>
            </a:r>
          </a:p>
          <a:p>
            <a:r>
              <a:rPr lang="en-US" dirty="0" smtClean="0"/>
              <a:t>Probably can use much shorter cables if can install CR/ADC boards</a:t>
            </a:r>
          </a:p>
          <a:p>
            <a:r>
              <a:rPr lang="en-US" dirty="0" smtClean="0"/>
              <a:t>Individually in pit(???)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071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Numerology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CITIROC –</a:t>
            </a:r>
          </a:p>
          <a:p>
            <a:r>
              <a:rPr lang="en-US" dirty="0"/>
              <a:t>YZ Area ~ 1900 x 600 mm = 1,140,000 mm2</a:t>
            </a:r>
          </a:p>
          <a:p>
            <a:r>
              <a:rPr lang="en-US" dirty="0"/>
              <a:t># CITIROC chips need max 888 per side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1284 mm2 / CITIROC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~ 36 x 36 mm available per CITIROC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CITIROC BGA package is ~ 12x12 </a:t>
            </a:r>
            <a:r>
              <a:rPr lang="en-US" dirty="0" smtClean="0">
                <a:sym typeface="Wingdings" panose="05000000000000000000" pitchFamily="2" charset="2"/>
              </a:rPr>
              <a:t>mm2 (datasheet)</a:t>
            </a: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Connections </a:t>
            </a:r>
            <a:r>
              <a:rPr lang="en-US" dirty="0">
                <a:sym typeface="Wingdings" panose="05000000000000000000" pitchFamily="2" charset="2"/>
              </a:rPr>
              <a:t>from CITIROC to FPGA:</a:t>
            </a:r>
          </a:p>
          <a:p>
            <a:pPr marL="742950" lvl="1" indent="-285750"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Trigger outputs – 32 + 1??</a:t>
            </a:r>
          </a:p>
          <a:p>
            <a:pPr marL="742950" lvl="1" indent="-285750"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Control I/O – 12+/-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Connections from FPGA to ADC – SPI (?) 4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Total connections layer 1-2 = ~ </a:t>
            </a:r>
            <a:r>
              <a:rPr lang="en-US" dirty="0" smtClean="0">
                <a:sym typeface="Wingdings" panose="05000000000000000000" pitchFamily="2" charset="2"/>
              </a:rPr>
              <a:t>50?? </a:t>
            </a:r>
            <a:r>
              <a:rPr lang="en-US" dirty="0">
                <a:sym typeface="Wingdings" panose="05000000000000000000" pitchFamily="2" charset="2"/>
              </a:rPr>
              <a:t>Per </a:t>
            </a:r>
            <a:r>
              <a:rPr lang="en-US" dirty="0" smtClean="0">
                <a:sym typeface="Wingdings" panose="05000000000000000000" pitchFamily="2" charset="2"/>
              </a:rPr>
              <a:t>CR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If 888 CITIROC in 3x4 grid then 74 per </a:t>
            </a:r>
            <a:r>
              <a:rPr lang="en-US" dirty="0" smtClean="0"/>
              <a:t>grid frame</a:t>
            </a:r>
            <a:endParaRPr lang="en-US" dirty="0"/>
          </a:p>
          <a:p>
            <a:r>
              <a:rPr lang="en-US" dirty="0" smtClean="0"/>
              <a:t>Possible </a:t>
            </a:r>
            <a:r>
              <a:rPr lang="en-US" dirty="0"/>
              <a:t>CR/ADC boards with 16 CR chips each (~80 x 135) </a:t>
            </a:r>
            <a:r>
              <a:rPr lang="en-US" dirty="0" smtClean="0"/>
              <a:t>mm – five per frame </a:t>
            </a:r>
            <a:r>
              <a:rPr lang="en-US" dirty="0" smtClean="0">
                <a:sym typeface="Wingdings" panose="05000000000000000000" pitchFamily="2" charset="2"/>
              </a:rPr>
              <a:t> 80 CR / grid frame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Needs ~800 pin connector – e.g. two </a:t>
            </a:r>
            <a:r>
              <a:rPr lang="en-US" dirty="0" err="1" smtClean="0">
                <a:sym typeface="Wingdings" panose="05000000000000000000" pitchFamily="2" charset="2"/>
              </a:rPr>
              <a:t>Samtec</a:t>
            </a:r>
            <a:r>
              <a:rPr lang="en-US" dirty="0" smtClean="0">
                <a:sym typeface="Wingdings" panose="05000000000000000000" pitchFamily="2" charset="2"/>
              </a:rPr>
              <a:t> SEAM / SEAF 40x10 connectors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For 16 chip board (~80 x 135 mm) have 10,400 mm2, need 3600 mm2 for CR, ~ 1600 mm2 for ADCs and ~ 2000 mm2 for connectors – about 70% fill so should be routable but might need blind </a:t>
            </a:r>
            <a:r>
              <a:rPr lang="en-US" dirty="0" err="1" smtClean="0">
                <a:sym typeface="Wingdings" panose="05000000000000000000" pitchFamily="2" charset="2"/>
              </a:rPr>
              <a:t>vias</a:t>
            </a:r>
            <a:endParaRPr lang="en-US" dirty="0"/>
          </a:p>
          <a:p>
            <a:r>
              <a:rPr lang="en-US" dirty="0"/>
              <a:t>Backplane ~ 350 x 100 mm with 20 (?) ARIA 10s + power + </a:t>
            </a:r>
            <a:r>
              <a:rPr lang="en-US" dirty="0" smtClean="0"/>
              <a:t>optics – clearly routable</a:t>
            </a:r>
            <a:endParaRPr lang="en-US" dirty="0"/>
          </a:p>
          <a:p>
            <a:r>
              <a:rPr lang="en-US" dirty="0" smtClean="0"/>
              <a:t>Perhaps </a:t>
            </a:r>
            <a:r>
              <a:rPr lang="en-US" dirty="0"/>
              <a:t>can use much shorter cables if can install CR/ADC </a:t>
            </a:r>
            <a:r>
              <a:rPr lang="en-US" dirty="0" smtClean="0"/>
              <a:t>boards Individually </a:t>
            </a:r>
            <a:r>
              <a:rPr lang="en-US" dirty="0"/>
              <a:t>in pit(???)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65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902" y="797289"/>
            <a:ext cx="5211601" cy="3531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53154" y="593387"/>
            <a:ext cx="5530873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YZ Area ~ 1900 x 600 mm = 1,140,000 mm2</a:t>
            </a:r>
          </a:p>
          <a:p>
            <a:r>
              <a:rPr lang="en-US" dirty="0" smtClean="0"/>
              <a:t># CITIROC chips </a:t>
            </a:r>
            <a:r>
              <a:rPr lang="en-US" dirty="0" smtClean="0"/>
              <a:t>need max </a:t>
            </a:r>
            <a:r>
              <a:rPr lang="en-US" dirty="0" smtClean="0"/>
              <a:t>888 per side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1284 mm2 / CITIROC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~ 36 x 36 mm available per CITIROC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CITIROC BGA package is ~ 12x12 mm2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About 90% of YZ area free for ADCs, connectors, etc.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Connections from CITIROC to FPGA:</a:t>
            </a:r>
          </a:p>
          <a:p>
            <a:pPr marL="742950" lvl="1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Trigger outputs – 32 + 1??</a:t>
            </a:r>
          </a:p>
          <a:p>
            <a:pPr marL="742950" lvl="1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Control I/O – 12+/-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Connections from FPGA to ADC – SPI (?) 4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Total connections layer 1-2 = ~ 150 – 180</a:t>
            </a:r>
            <a:r>
              <a:rPr lang="en-US" dirty="0" smtClean="0">
                <a:sym typeface="Wingdings" panose="05000000000000000000" pitchFamily="2" charset="2"/>
              </a:rPr>
              <a:t>?? </a:t>
            </a:r>
            <a:r>
              <a:rPr lang="en-US" dirty="0" smtClean="0">
                <a:sym typeface="Wingdings" panose="05000000000000000000" pitchFamily="2" charset="2"/>
              </a:rPr>
              <a:t>Per 4 CR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Instead of crates with boards || to XY axis</a:t>
            </a:r>
          </a:p>
          <a:p>
            <a:pPr marL="742950" lvl="1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Layers of boards || to YZ plane</a:t>
            </a:r>
          </a:p>
          <a:p>
            <a:pPr marL="742950" lvl="1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CITIROC and ADCs on boards closest to detector</a:t>
            </a:r>
          </a:p>
          <a:p>
            <a:pPr marL="742950" lvl="1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FPGAs, power and optics on backplane board</a:t>
            </a:r>
          </a:p>
          <a:p>
            <a:pPr marL="742950" lvl="1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Cool with Cu/Al frame in 4x3 or 4x4 shape</a:t>
            </a:r>
          </a:p>
          <a:p>
            <a:pPr marL="1200150" lvl="2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e.g. Cu 50 mm x 12 mm bolted together</a:t>
            </a:r>
          </a:p>
          <a:p>
            <a:pPr marL="1200150" lvl="2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6 mm dia. Cu tube soldered to outer face </a:t>
            </a:r>
          </a:p>
          <a:p>
            <a:pPr marL="1200150" lvl="2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Boards bolted to thermal tabs on frame</a:t>
            </a:r>
            <a:endParaRPr lang="en-US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9379" y="4754673"/>
            <a:ext cx="636937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888 CITIROC in 3x4 grid then 74 per frame</a:t>
            </a:r>
          </a:p>
          <a:p>
            <a:r>
              <a:rPr lang="en-US" dirty="0" smtClean="0"/>
              <a:t>Make CR/ADC boards with 16 CR chips each (~80 x 135) mm</a:t>
            </a:r>
          </a:p>
          <a:p>
            <a:r>
              <a:rPr lang="en-US" dirty="0" smtClean="0"/>
              <a:t>Backplane ~ 350 x 100 mm with 20 (?) ARIA 10s + power + optics</a:t>
            </a:r>
          </a:p>
          <a:p>
            <a:r>
              <a:rPr lang="en-US" dirty="0" smtClean="0"/>
              <a:t>Probably can use much shorter cables if can install CR/ADC boards</a:t>
            </a:r>
          </a:p>
          <a:p>
            <a:r>
              <a:rPr lang="en-US" dirty="0" smtClean="0"/>
              <a:t>Individually in pit(???)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129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659" y="894945"/>
            <a:ext cx="8023852" cy="543776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05455" y="1857983"/>
            <a:ext cx="58366" cy="12062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130357" y="2003897"/>
            <a:ext cx="55123" cy="86576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26468" y="1517515"/>
            <a:ext cx="156485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CR/ADC Board</a:t>
            </a:r>
          </a:p>
          <a:p>
            <a:endParaRPr lang="en-US" dirty="0"/>
          </a:p>
          <a:p>
            <a:r>
              <a:rPr lang="en-US" dirty="0" smtClean="0"/>
              <a:t>~ 135 x 80 mm</a:t>
            </a:r>
          </a:p>
          <a:p>
            <a:r>
              <a:rPr lang="en-US" dirty="0" smtClean="0"/>
              <a:t>16 CITIROC</a:t>
            </a:r>
          </a:p>
          <a:p>
            <a:r>
              <a:rPr lang="en-US" dirty="0" smtClean="0"/>
              <a:t>16 ADCs each</a:t>
            </a:r>
          </a:p>
          <a:p>
            <a:r>
              <a:rPr lang="en-US" dirty="0" smtClean="0"/>
              <a:t>5 per frame</a:t>
            </a:r>
          </a:p>
          <a:p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451370" y="2003897"/>
            <a:ext cx="778213" cy="1848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1165" y="1219147"/>
            <a:ext cx="198054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FPGA/Power Board</a:t>
            </a:r>
          </a:p>
          <a:p>
            <a:r>
              <a:rPr lang="en-US" dirty="0" smtClean="0"/>
              <a:t>(Backplane)</a:t>
            </a:r>
          </a:p>
          <a:p>
            <a:endParaRPr lang="en-US" dirty="0"/>
          </a:p>
          <a:p>
            <a:r>
              <a:rPr lang="en-US" dirty="0" smtClean="0"/>
              <a:t>~ 100 x 350 mm</a:t>
            </a:r>
          </a:p>
          <a:p>
            <a:r>
              <a:rPr lang="en-US" dirty="0" smtClean="0"/>
              <a:t>20 ARIA 10</a:t>
            </a:r>
          </a:p>
          <a:p>
            <a:r>
              <a:rPr lang="en-US" dirty="0" smtClean="0"/>
              <a:t>Power etc.  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070043" y="1853119"/>
            <a:ext cx="937098" cy="42315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9231876" y="4312593"/>
            <a:ext cx="103978" cy="159533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291846" y="5758774"/>
            <a:ext cx="5398852" cy="16536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291846" y="4250987"/>
            <a:ext cx="5398852" cy="16536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939283" y="4340966"/>
            <a:ext cx="103978" cy="159533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620437" y="4312593"/>
            <a:ext cx="103978" cy="159533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628447" y="4392033"/>
            <a:ext cx="103978" cy="159533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379181" y="4250987"/>
            <a:ext cx="103978" cy="159533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291846" y="4710625"/>
            <a:ext cx="5398852" cy="16536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343835" y="5216451"/>
            <a:ext cx="5398852" cy="16536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628907" y="4820065"/>
            <a:ext cx="103978" cy="159533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999484" y="4277736"/>
            <a:ext cx="630980" cy="11186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486981" y="4422893"/>
            <a:ext cx="58366" cy="12062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311883" y="4568807"/>
            <a:ext cx="55123" cy="86576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972733" y="5693868"/>
            <a:ext cx="630980" cy="11186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585411" y="4312593"/>
            <a:ext cx="47234" cy="23994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580690" y="5565788"/>
            <a:ext cx="47234" cy="23994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975194" y="6218412"/>
            <a:ext cx="7032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Frame of Cu (or Al) bars ~ 50 x 10 x 1900 (or 625) mm to make 12 regions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831063" y="4743111"/>
            <a:ext cx="265476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Bolt CR/ADC Board</a:t>
            </a:r>
          </a:p>
          <a:p>
            <a:r>
              <a:rPr lang="en-US" dirty="0"/>
              <a:t>t</a:t>
            </a:r>
            <a:r>
              <a:rPr lang="en-US" dirty="0" smtClean="0"/>
              <a:t>o frame for good thermal</a:t>
            </a:r>
          </a:p>
          <a:p>
            <a:r>
              <a:rPr lang="en-US" dirty="0"/>
              <a:t>c</a:t>
            </a:r>
            <a:r>
              <a:rPr lang="en-US" dirty="0" smtClean="0"/>
              <a:t>ontact</a:t>
            </a:r>
          </a:p>
          <a:p>
            <a:endParaRPr lang="en-US" dirty="0" smtClean="0"/>
          </a:p>
          <a:p>
            <a:r>
              <a:rPr lang="en-US" dirty="0" smtClean="0"/>
              <a:t>Solder or braze or press fit</a:t>
            </a:r>
          </a:p>
          <a:p>
            <a:r>
              <a:rPr lang="en-US" dirty="0" smtClean="0"/>
              <a:t> Cu tube to</a:t>
            </a:r>
          </a:p>
          <a:p>
            <a:r>
              <a:rPr lang="en-US" dirty="0"/>
              <a:t>f</a:t>
            </a:r>
            <a:r>
              <a:rPr lang="en-US" dirty="0" smtClean="0"/>
              <a:t>rame for coolant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317556" y="3631405"/>
            <a:ext cx="3475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Strap from frame to FPGA “</a:t>
            </a:r>
            <a:r>
              <a:rPr lang="en-US" dirty="0" err="1" smtClean="0"/>
              <a:t>tophat</a:t>
            </a:r>
            <a:r>
              <a:rPr lang="en-US" dirty="0" smtClean="0"/>
              <a:t>”</a:t>
            </a:r>
          </a:p>
          <a:p>
            <a:r>
              <a:rPr lang="en-US" dirty="0"/>
              <a:t>f</a:t>
            </a:r>
            <a:r>
              <a:rPr lang="en-US" dirty="0" smtClean="0"/>
              <a:t>or FPGA cooling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907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available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Crate Scheme (4x3)</a:t>
            </a:r>
          </a:p>
          <a:p>
            <a:pPr lvl="1"/>
            <a:r>
              <a:rPr lang="en-US" dirty="0" smtClean="0"/>
              <a:t>222 boards @ 144x170 mm</a:t>
            </a:r>
          </a:p>
          <a:p>
            <a:pPr lvl="1"/>
            <a:r>
              <a:rPr lang="en-US" dirty="0" smtClean="0"/>
              <a:t>5.4 E6 mm2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Parallel board scheme</a:t>
            </a:r>
          </a:p>
          <a:p>
            <a:pPr lvl="1"/>
            <a:r>
              <a:rPr lang="en-US" dirty="0" smtClean="0"/>
              <a:t>Five 135 x 80 / crate = 648 k mm2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717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8390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084292" y="42473"/>
            <a:ext cx="6080469" cy="7898859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CITIROC Architecture </a:t>
            </a:r>
            <a:r>
              <a:rPr lang="en-US" sz="2000" dirty="0" smtClean="0"/>
              <a:t>(from CITIROC datasheet v. 2.5)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599251" y="1690688"/>
            <a:ext cx="259891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SIPM voltage </a:t>
            </a:r>
            <a:r>
              <a:rPr lang="en-US" dirty="0" smtClean="0"/>
              <a:t>control</a:t>
            </a:r>
          </a:p>
          <a:p>
            <a:endParaRPr lang="en-US" dirty="0" smtClean="0"/>
          </a:p>
          <a:p>
            <a:r>
              <a:rPr lang="en-US" dirty="0" smtClean="0"/>
              <a:t>Preamps – two gain </a:t>
            </a:r>
            <a:r>
              <a:rPr lang="en-US" dirty="0" smtClean="0"/>
              <a:t>paths</a:t>
            </a:r>
          </a:p>
          <a:p>
            <a:r>
              <a:rPr lang="en-US" dirty="0" smtClean="0"/>
              <a:t>(High Gain, Low Gain)</a:t>
            </a:r>
          </a:p>
          <a:p>
            <a:endParaRPr lang="en-US" dirty="0" smtClean="0"/>
          </a:p>
          <a:p>
            <a:r>
              <a:rPr lang="en-US" dirty="0" smtClean="0"/>
              <a:t>Shaping – multiple </a:t>
            </a:r>
            <a:r>
              <a:rPr lang="en-US" dirty="0" smtClean="0"/>
              <a:t>ST</a:t>
            </a:r>
          </a:p>
          <a:p>
            <a:r>
              <a:rPr lang="en-US" dirty="0" smtClean="0"/>
              <a:t>(12.5—87.5 ns) LG &amp; HG</a:t>
            </a:r>
          </a:p>
          <a:p>
            <a:endParaRPr lang="en-US" dirty="0" smtClean="0"/>
          </a:p>
          <a:p>
            <a:r>
              <a:rPr lang="en-US" dirty="0" smtClean="0"/>
              <a:t>Voltage Sampler – OR </a:t>
            </a:r>
          </a:p>
          <a:p>
            <a:r>
              <a:rPr lang="en-US" dirty="0" smtClean="0"/>
              <a:t>Peak Detector</a:t>
            </a:r>
          </a:p>
          <a:p>
            <a:r>
              <a:rPr lang="en-US" dirty="0" smtClean="0"/>
              <a:t>Analog output – </a:t>
            </a:r>
            <a:r>
              <a:rPr lang="en-US" dirty="0" err="1" smtClean="0"/>
              <a:t>muxed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Trigger </a:t>
            </a:r>
            <a:r>
              <a:rPr lang="en-US" dirty="0" smtClean="0"/>
              <a:t>outputs from fast </a:t>
            </a:r>
          </a:p>
          <a:p>
            <a:r>
              <a:rPr lang="en-US" dirty="0"/>
              <a:t>s</a:t>
            </a:r>
            <a:r>
              <a:rPr lang="en-US" dirty="0" smtClean="0"/>
              <a:t>haping of preamp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79718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 - charge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Either sample and hold or peak detector per channel</a:t>
            </a:r>
          </a:p>
          <a:p>
            <a:r>
              <a:rPr lang="en-US" dirty="0" smtClean="0"/>
              <a:t>Serially </a:t>
            </a:r>
            <a:r>
              <a:rPr lang="en-US" dirty="0" err="1" smtClean="0"/>
              <a:t>muxed</a:t>
            </a:r>
            <a:r>
              <a:rPr lang="en-US" dirty="0" smtClean="0"/>
              <a:t> to single output pin into external ADC</a:t>
            </a:r>
          </a:p>
          <a:p>
            <a:r>
              <a:rPr lang="en-US" dirty="0" smtClean="0"/>
              <a:t>Settling time for 10 bit resolution is 200 ns – Baby Mind board uses 12 bit ADC</a:t>
            </a:r>
          </a:p>
          <a:p>
            <a:r>
              <a:rPr lang="en-US" dirty="0" err="1" smtClean="0"/>
              <a:t>Deadtime</a:t>
            </a:r>
            <a:r>
              <a:rPr lang="en-US" dirty="0" smtClean="0"/>
              <a:t> (for reading all samples) ~ 6 – 10+ 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Baby Mind board used ONE ADC for 3 CITIROC chips – so 30 – 50 us </a:t>
            </a:r>
            <a:r>
              <a:rPr lang="en-US" dirty="0" err="1" smtClean="0"/>
              <a:t>deadtime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085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6494</TotalTime>
  <Words>924</Words>
  <Application>Microsoft Office PowerPoint</Application>
  <PresentationFormat>Widescreen</PresentationFormat>
  <Paragraphs>127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Basic Numerology</vt:lpstr>
      <vt:lpstr>PowerPoint Presentation</vt:lpstr>
      <vt:lpstr>PowerPoint Presentation</vt:lpstr>
      <vt:lpstr>Area available</vt:lpstr>
      <vt:lpstr>PowerPoint Presentation</vt:lpstr>
      <vt:lpstr>CITIROC Architecture (from CITIROC datasheet v. 2.5)</vt:lpstr>
      <vt:lpstr>Readout - charge</vt:lpstr>
      <vt:lpstr>Trigger? What can CITIROC do?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Rick</dc:creator>
  <cp:lastModifiedBy>Rick</cp:lastModifiedBy>
  <cp:revision>27</cp:revision>
  <dcterms:created xsi:type="dcterms:W3CDTF">2019-07-01T13:30:57Z</dcterms:created>
  <dcterms:modified xsi:type="dcterms:W3CDTF">2019-07-06T20:17:42Z</dcterms:modified>
</cp:coreProperties>
</file>