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  <p:sldMasterId id="2147483660" r:id="rId2"/>
    <p:sldMasterId id="2147483662" r:id="rId3"/>
  </p:sldMasterIdLst>
  <p:notesMasterIdLst>
    <p:notesMasterId r:id="rId5"/>
  </p:notesMasterIdLst>
  <p:handoutMasterIdLst>
    <p:handoutMasterId r:id="rId6"/>
  </p:handoutMasterIdLst>
  <p:sldIdLst>
    <p:sldId id="258" r:id="rId4"/>
  </p:sldIdLst>
  <p:sldSz cx="30275213" cy="42803763"/>
  <p:notesSz cx="6858000" cy="9144000"/>
  <p:defaultTextStyle>
    <a:defPPr>
      <a:defRPr lang="fr-FR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1"/>
    <p:restoredTop sz="86418"/>
  </p:normalViewPr>
  <p:slideViewPr>
    <p:cSldViewPr snapToObjects="1" showGuides="1">
      <p:cViewPr varScale="1">
        <p:scale>
          <a:sx n="50" d="100"/>
          <a:sy n="50" d="100"/>
        </p:scale>
        <p:origin x="-2340" y="-174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94" d="100"/>
          <a:sy n="194" d="100"/>
        </p:scale>
        <p:origin x="1752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E97B2-A816-054D-80A6-1CDA87798A29}" type="datetimeFigureOut">
              <a:rPr lang="en-GB" smtClean="0"/>
              <a:t>15/07/2019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557FB-1599-6B48-BD24-0110D7E478B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1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323B4-E5A4-344D-B8B2-2ED557384D2D}" type="datetimeFigureOut">
              <a:rPr lang="en-GB" smtClean="0"/>
              <a:t>15/07/2019</a:t>
            </a:fld>
            <a:endParaRPr lang="en-GB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D79B7-1ADC-1545-8C17-859126110D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50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70188" y="11680825"/>
            <a:ext cx="67960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0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er_3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63373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20466049" y="21905913"/>
            <a:ext cx="9288463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31"/>
          </p:nvPr>
        </p:nvSpPr>
        <p:spPr>
          <a:xfrm>
            <a:off x="10456863" y="21905913"/>
            <a:ext cx="9361487" cy="173545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32"/>
          </p:nvPr>
        </p:nvSpPr>
        <p:spPr>
          <a:xfrm>
            <a:off x="520700" y="28819475"/>
            <a:ext cx="9288463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7188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25738" y="21905913"/>
            <a:ext cx="14328775" cy="871378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31274392"/>
            <a:ext cx="14328775" cy="79860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itre 3">
            <a:extLst>
              <a:ext uri="{FF2B5EF4-FFF2-40B4-BE49-F238E27FC236}">
                <a16:creationId xmlns:a16="http://schemas.microsoft.com/office/drawing/2014/main" xmlns="" id="{AC9FDC35-041B-5941-8A55-0FBBAE9F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467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3327401"/>
            <a:ext cx="14328775" cy="10225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04954" y="14201776"/>
            <a:ext cx="14328775" cy="70564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xmlns="" id="{94B0D3AC-9D10-5348-86F4-F4A544CC0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35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45552" y="3327400"/>
            <a:ext cx="14328775" cy="1019333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7500"/>
            <a:ext cx="14328775" cy="173529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4" name="Espace réservé du titre 3">
            <a:extLst>
              <a:ext uri="{FF2B5EF4-FFF2-40B4-BE49-F238E27FC236}">
                <a16:creationId xmlns:a16="http://schemas.microsoft.com/office/drawing/2014/main" xmlns="" id="{63FE9533-E78F-9F4B-9A9C-6F9225027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045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14201775"/>
            <a:ext cx="14328775" cy="250586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xmlns="" id="{3A348EA6-99E2-854F-A82D-2D593ABF2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93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0"/>
            <a:ext cx="29233813" cy="1793081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0" name="Espace réservé du titre 3">
            <a:extLst>
              <a:ext uri="{FF2B5EF4-FFF2-40B4-BE49-F238E27FC236}">
                <a16:creationId xmlns:a16="http://schemas.microsoft.com/office/drawing/2014/main" xmlns="" id="{F7963489-C578-E547-9DEA-2C389758F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5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07702" y="11680825"/>
            <a:ext cx="685857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520700" y="21905913"/>
            <a:ext cx="1432877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15407702" y="3327400"/>
            <a:ext cx="1434681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7702" y="21905913"/>
            <a:ext cx="14346811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5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143287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15406646" y="28819475"/>
            <a:ext cx="14347867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1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17930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5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24915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16562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7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9288462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9263850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10432251" y="21905913"/>
            <a:ext cx="9361487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20466050" y="21905912"/>
            <a:ext cx="9263851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8819476"/>
            <a:ext cx="9361487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8819475"/>
            <a:ext cx="9263851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9263850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2" name="Espace réservé du titre 3">
            <a:extLst>
              <a:ext uri="{FF2B5EF4-FFF2-40B4-BE49-F238E27FC236}">
                <a16:creationId xmlns:a16="http://schemas.microsoft.com/office/drawing/2014/main" xmlns="" id="{C8644E48-79E2-7F4C-B686-FF1B1B86C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44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1905913"/>
            <a:ext cx="9263851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30668"/>
            <a:ext cx="9263850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0" name="Espace réservé du titre 3">
            <a:extLst>
              <a:ext uri="{FF2B5EF4-FFF2-40B4-BE49-F238E27FC236}">
                <a16:creationId xmlns:a16="http://schemas.microsoft.com/office/drawing/2014/main" xmlns="" id="{32981B3B-2463-4148-A896-BAC7872F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5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11680825"/>
            <a:ext cx="9263851" cy="2757963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1"/>
            <a:ext cx="19297650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66050" y="3327400"/>
            <a:ext cx="926385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xmlns="" id="{22B5B27A-3615-DB41-A97D-7AA91D6D0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0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19297650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xmlns="" id="{9F74E137-B706-B44F-A627-0ED987335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65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itre 3"/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D6551AFB-8967-0D49-BAFD-9783C0AAA5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7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1" r:id="rId2"/>
    <p:sldLayoutId id="2147483680" r:id="rId3"/>
    <p:sldLayoutId id="2147483683" r:id="rId4"/>
    <p:sldLayoutId id="2147483684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9354" userDrawn="1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 userDrawn="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11" pos="4682" userDrawn="1">
          <p15:clr>
            <a:srgbClr val="F26B43"/>
          </p15:clr>
        </p15:guide>
        <p15:guide id="12" orient="horz" pos="2096" userDrawn="1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4" pos="14344" userDrawn="1">
          <p15:clr>
            <a:srgbClr val="F26B43"/>
          </p15:clr>
        </p15:guide>
        <p15:guide id="25" pos="14026" userDrawn="1">
          <p15:clr>
            <a:srgbClr val="F26B43"/>
          </p15:clr>
        </p15:guide>
        <p15:guide id="26" pos="9717" userDrawn="1">
          <p15:clr>
            <a:srgbClr val="F26B43"/>
          </p15:clr>
        </p15:guide>
        <p15:guide id="27" pos="5045" userDrawn="1">
          <p15:clr>
            <a:srgbClr val="F26B43"/>
          </p15:clr>
        </p15:guide>
        <p15:guide id="28" orient="horz" pos="2550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titre 3">
            <a:extLst>
              <a:ext uri="{FF2B5EF4-FFF2-40B4-BE49-F238E27FC236}">
                <a16:creationId xmlns:a16="http://schemas.microsoft.com/office/drawing/2014/main" xmlns="" id="{5C609CF2-1EA2-1441-8666-98C984D7A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BB35022-1E8A-3949-80A3-4DB26BF9C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3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70" r:id="rId4"/>
    <p:sldLayoutId id="2147483685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587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9" pos="6179">
          <p15:clr>
            <a:srgbClr val="F26B43"/>
          </p15:clr>
        </p15:guide>
        <p15:guide id="10" pos="12892">
          <p15:clr>
            <a:srgbClr val="F26B43"/>
          </p15:clr>
        </p15:guide>
        <p15:guide id="11" pos="12484">
          <p15:clr>
            <a:srgbClr val="F26B43"/>
          </p15:clr>
        </p15:guide>
        <p15:guide id="12" orient="horz" pos="2096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2" orient="horz" pos="2550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545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Espace réservé du titre 3">
            <a:extLst>
              <a:ext uri="{FF2B5EF4-FFF2-40B4-BE49-F238E27FC236}">
                <a16:creationId xmlns:a16="http://schemas.microsoft.com/office/drawing/2014/main" xmlns="" id="{DB7B799A-C612-2C4E-B355-A75C1028A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84738FB3-C110-5C48-926C-52CFD3CDD9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0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2" r:id="rId2"/>
    <p:sldLayoutId id="2147483667" r:id="rId3"/>
    <p:sldLayoutId id="2147483668" r:id="rId4"/>
    <p:sldLayoutId id="21474836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28">
          <p15:clr>
            <a:srgbClr val="F26B43"/>
          </p15:clr>
        </p15:guide>
        <p15:guide id="2" pos="18743">
          <p15:clr>
            <a:srgbClr val="F26B43"/>
          </p15:clr>
        </p15:guide>
        <p15:guide id="3" orient="horz" pos="1461">
          <p15:clr>
            <a:srgbClr val="F26B43"/>
          </p15:clr>
        </p15:guide>
        <p15:guide id="4" orient="horz" pos="327">
          <p15:clr>
            <a:srgbClr val="F26B43"/>
          </p15:clr>
        </p15:guide>
        <p15:guide id="5" orient="horz" pos="26636">
          <p15:clr>
            <a:srgbClr val="F26B43"/>
          </p15:clr>
        </p15:guide>
        <p15:guide id="6" pos="9717">
          <p15:clr>
            <a:srgbClr val="F26B43"/>
          </p15:clr>
        </p15:guide>
        <p15:guide id="7" pos="9354">
          <p15:clr>
            <a:srgbClr val="F26B43"/>
          </p15:clr>
        </p15:guide>
        <p15:guide id="8" orient="horz" pos="13391">
          <p15:clr>
            <a:srgbClr val="F26B43"/>
          </p15:clr>
        </p15:guide>
        <p15:guide id="9" orient="horz" pos="2096">
          <p15:clr>
            <a:srgbClr val="F26B43"/>
          </p15:clr>
        </p15:guide>
        <p15:guide id="10" orient="horz" pos="8537">
          <p15:clr>
            <a:srgbClr val="F26B43"/>
          </p15:clr>
        </p15:guide>
        <p15:guide id="11" orient="horz" pos="13799">
          <p15:clr>
            <a:srgbClr val="F26B43"/>
          </p15:clr>
        </p15:guide>
        <p15:guide id="12" orient="horz" pos="8946">
          <p15:clr>
            <a:srgbClr val="F26B43"/>
          </p15:clr>
        </p15:guide>
        <p15:guide id="13" orient="horz" pos="19288">
          <p15:clr>
            <a:srgbClr val="F26B43"/>
          </p15:clr>
        </p15:guide>
        <p15:guide id="14" orient="horz" pos="19696">
          <p15:clr>
            <a:srgbClr val="F26B43"/>
          </p15:clr>
        </p15:guide>
        <p15:guide id="15" orient="horz" pos="25184">
          <p15:clr>
            <a:srgbClr val="F26B43"/>
          </p15:clr>
        </p15:guide>
        <p15:guide id="16" orient="horz" pos="24731">
          <p15:clr>
            <a:srgbClr val="F26B43"/>
          </p15:clr>
        </p15:guide>
        <p15:guide id="17" orient="horz" pos="255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/>
          <p:cNvSpPr txBox="1"/>
          <p:nvPr/>
        </p:nvSpPr>
        <p:spPr>
          <a:xfrm>
            <a:off x="178249" y="557486"/>
            <a:ext cx="16107295" cy="547842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DETECTORS</a:t>
            </a:r>
            <a:endParaRPr lang="en-GB" sz="35000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-56082" y="141295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-56082" y="242260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GB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-56081" y="6856265"/>
            <a:ext cx="30333674" cy="231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Scintillating fibers used in the large detectors at LHC 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8400" b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Fibres scintillantes </a:t>
            </a:r>
            <a:r>
              <a:rPr lang="fr-FR" sz="8400" b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utilisées </a:t>
            </a:r>
            <a:r>
              <a:rPr lang="fr-FR" sz="8400" b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dans les expérience </a:t>
            </a:r>
            <a:r>
              <a:rPr lang="fr-FR" sz="8400" b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du </a:t>
            </a:r>
            <a:r>
              <a:rPr lang="fr-FR" sz="8400" b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LHC</a:t>
            </a:r>
            <a:endParaRPr kumimoji="0" lang="en-US" sz="8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50" name="AutoShape 57"/>
          <p:cNvSpPr>
            <a:spLocks noChangeArrowheads="1"/>
          </p:cNvSpPr>
          <p:nvPr/>
        </p:nvSpPr>
        <p:spPr bwMode="auto">
          <a:xfrm>
            <a:off x="467288" y="10191877"/>
            <a:ext cx="14525625" cy="29320887"/>
          </a:xfrm>
          <a:prstGeom prst="bevel">
            <a:avLst>
              <a:gd name="adj" fmla="val 1375"/>
            </a:avLst>
          </a:prstGeom>
          <a:gradFill rotWithShape="1">
            <a:gsLst>
              <a:gs pos="0">
                <a:srgbClr val="3161AB"/>
              </a:gs>
              <a:gs pos="100000">
                <a:srgbClr val="B6D8B8"/>
              </a:gs>
            </a:gsLst>
            <a:path path="rect">
              <a:fillToRect l="50000" t="50000" r="50000" b="50000"/>
            </a:path>
          </a:gradFill>
          <a:ln w="19050" algn="ctr">
            <a:solidFill>
              <a:srgbClr val="3161A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EEECE1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58"/>
          <p:cNvSpPr>
            <a:spLocks noChangeArrowheads="1"/>
          </p:cNvSpPr>
          <p:nvPr/>
        </p:nvSpPr>
        <p:spPr bwMode="auto">
          <a:xfrm>
            <a:off x="642418" y="10385918"/>
            <a:ext cx="14159995" cy="28940760"/>
          </a:xfrm>
          <a:prstGeom prst="rect">
            <a:avLst/>
          </a:prstGeom>
          <a:solidFill>
            <a:srgbClr val="FFFFFF"/>
          </a:solidFill>
          <a:ln w="38100" algn="in">
            <a:solidFill>
              <a:srgbClr val="3161A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2" name="Picture 59" descr="P522447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21" y="19348946"/>
            <a:ext cx="13823455" cy="1362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53" name="Text Box 60"/>
          <p:cNvSpPr txBox="1">
            <a:spLocks noChangeArrowheads="1"/>
          </p:cNvSpPr>
          <p:nvPr/>
        </p:nvSpPr>
        <p:spPr bwMode="auto">
          <a:xfrm>
            <a:off x="737668" y="10496730"/>
            <a:ext cx="14120812" cy="158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The ATLAS-ALFA detector system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5500" b="1" dirty="0">
                <a:solidFill>
                  <a:srgbClr val="0070C0"/>
                </a:solidFill>
                <a:latin typeface="Arial Rounded MT Bold" pitchFamily="34" charset="0"/>
              </a:rPr>
              <a:t>Le système de détection </a:t>
            </a:r>
            <a:r>
              <a:rPr lang="fr-FR" sz="5500" b="1" dirty="0" smtClean="0">
                <a:solidFill>
                  <a:srgbClr val="0070C0"/>
                </a:solidFill>
                <a:latin typeface="Arial Rounded MT Bold" pitchFamily="34" charset="0"/>
              </a:rPr>
              <a:t>ATLAS-ALFA</a:t>
            </a:r>
            <a:endParaRPr kumimoji="0" lang="en-US" sz="55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54" name="Text Box 65"/>
          <p:cNvSpPr txBox="1">
            <a:spLocks noChangeArrowheads="1"/>
          </p:cNvSpPr>
          <p:nvPr/>
        </p:nvSpPr>
        <p:spPr bwMode="auto">
          <a:xfrm>
            <a:off x="9865123" y="20385429"/>
            <a:ext cx="4623105" cy="189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Edgeless  tracking detector: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Scintillating fibers are fully active</a:t>
            </a:r>
            <a:r>
              <a:rPr kumimoji="0" lang="en-US" sz="2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already</a:t>
            </a:r>
            <a:r>
              <a:rPr kumimoji="0" lang="en-US" sz="2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at  ~20 </a:t>
            </a:r>
            <a:r>
              <a:rPr kumimoji="0" lang="el-GR" sz="25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μ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m from the edge.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55" name="Text Box 67"/>
          <p:cNvSpPr txBox="1">
            <a:spLocks noChangeArrowheads="1"/>
          </p:cNvSpPr>
          <p:nvPr/>
        </p:nvSpPr>
        <p:spPr bwMode="auto">
          <a:xfrm>
            <a:off x="826321" y="33444661"/>
            <a:ext cx="5902703" cy="527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Fiber staggering: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To improve detector resolution the 1280 aluminized squared scintillating are arranged in staggered layers.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b="1" i="1" dirty="0" smtClean="0">
              <a:solidFill>
                <a:srgbClr val="0070C0"/>
              </a:solidFill>
              <a:latin typeface="Arial Rounded MT Bold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fr-FR" sz="2500" b="1" i="1" dirty="0">
                <a:solidFill>
                  <a:srgbClr val="0070C0"/>
                </a:solidFill>
                <a:latin typeface="Arial Rounded MT Bold"/>
              </a:rPr>
              <a:t>Décalage des </a:t>
            </a:r>
            <a:r>
              <a:rPr lang="fr-FR" sz="2500" b="1" i="1" dirty="0" smtClean="0">
                <a:solidFill>
                  <a:srgbClr val="0070C0"/>
                </a:solidFill>
                <a:latin typeface="Arial Rounded MT Bold"/>
              </a:rPr>
              <a:t>fibres: </a:t>
            </a:r>
            <a:endParaRPr lang="fr-FR" sz="2800" dirty="0"/>
          </a:p>
          <a:p>
            <a:pPr>
              <a:lnSpc>
                <a:spcPct val="100000"/>
              </a:lnSpc>
            </a:pPr>
            <a:r>
              <a:rPr lang="fr-FR" sz="2500" dirty="0">
                <a:solidFill>
                  <a:srgbClr val="0070C0"/>
                </a:solidFill>
                <a:latin typeface="Arial Rounded MT Bold"/>
              </a:rPr>
              <a:t>Pour améliorer la </a:t>
            </a:r>
            <a:r>
              <a:rPr lang="fr-FR" sz="2500" dirty="0" smtClean="0">
                <a:solidFill>
                  <a:srgbClr val="0070C0"/>
                </a:solidFill>
                <a:latin typeface="Arial Rounded MT Bold"/>
              </a:rPr>
              <a:t>résolution</a:t>
            </a:r>
            <a:r>
              <a:rPr lang="fr-FR" sz="2800" dirty="0"/>
              <a:t> </a:t>
            </a:r>
            <a:r>
              <a:rPr lang="fr-FR" sz="2500" dirty="0" smtClean="0">
                <a:solidFill>
                  <a:srgbClr val="0070C0"/>
                </a:solidFill>
                <a:latin typeface="Arial Rounded MT Bold"/>
              </a:rPr>
              <a:t>du </a:t>
            </a:r>
            <a:r>
              <a:rPr lang="fr-FR" sz="2500" dirty="0">
                <a:solidFill>
                  <a:srgbClr val="0070C0"/>
                </a:solidFill>
                <a:latin typeface="Arial Rounded MT Bold"/>
              </a:rPr>
              <a:t>détecteur, </a:t>
            </a:r>
            <a:r>
              <a:rPr lang="fr-FR" sz="2500" dirty="0" smtClean="0">
                <a:solidFill>
                  <a:srgbClr val="0070C0"/>
                </a:solidFill>
                <a:latin typeface="Arial Rounded MT Bold"/>
              </a:rPr>
              <a:t>les </a:t>
            </a:r>
            <a:r>
              <a:rPr lang="fr-FR" sz="2500" dirty="0">
                <a:solidFill>
                  <a:srgbClr val="0070C0"/>
                </a:solidFill>
                <a:latin typeface="Arial Rounded MT Bold"/>
              </a:rPr>
              <a:t>couches </a:t>
            </a:r>
            <a:r>
              <a:rPr lang="fr-FR" sz="2500" dirty="0" smtClean="0">
                <a:solidFill>
                  <a:srgbClr val="0070C0"/>
                </a:solidFill>
                <a:latin typeface="Arial Rounded MT Bold"/>
              </a:rPr>
              <a:t>successives de 1280 fibres </a:t>
            </a:r>
            <a:r>
              <a:rPr lang="fr-FR" sz="2500" dirty="0" err="1" smtClean="0">
                <a:solidFill>
                  <a:srgbClr val="0070C0"/>
                </a:solidFill>
                <a:latin typeface="Arial Rounded MT Bold"/>
              </a:rPr>
              <a:t>aluminisées</a:t>
            </a:r>
            <a:r>
              <a:rPr lang="fr-FR" sz="2500" dirty="0" smtClean="0">
                <a:solidFill>
                  <a:srgbClr val="0070C0"/>
                </a:solidFill>
                <a:latin typeface="Arial Rounded MT Bold"/>
              </a:rPr>
              <a:t> sont décalées.</a:t>
            </a:r>
            <a:endParaRPr lang="fr-FR" sz="2800" dirty="0"/>
          </a:p>
        </p:txBody>
      </p:sp>
      <p:sp>
        <p:nvSpPr>
          <p:cNvPr id="56" name="Rectangle 71"/>
          <p:cNvSpPr>
            <a:spLocks noChangeArrowheads="1"/>
          </p:cNvSpPr>
          <p:nvPr/>
        </p:nvSpPr>
        <p:spPr bwMode="auto">
          <a:xfrm>
            <a:off x="9942826" y="26936933"/>
            <a:ext cx="1000125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72"/>
          <p:cNvSpPr>
            <a:spLocks noChangeArrowheads="1"/>
          </p:cNvSpPr>
          <p:nvPr/>
        </p:nvSpPr>
        <p:spPr bwMode="auto">
          <a:xfrm>
            <a:off x="10312713" y="27370320"/>
            <a:ext cx="998538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73"/>
          <p:cNvSpPr>
            <a:spLocks noChangeArrowheads="1"/>
          </p:cNvSpPr>
          <p:nvPr/>
        </p:nvSpPr>
        <p:spPr bwMode="auto">
          <a:xfrm>
            <a:off x="9555476" y="27844983"/>
            <a:ext cx="22955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74"/>
          <p:cNvSpPr>
            <a:spLocks noChangeArrowheads="1"/>
          </p:cNvSpPr>
          <p:nvPr/>
        </p:nvSpPr>
        <p:spPr bwMode="auto">
          <a:xfrm>
            <a:off x="9860276" y="28427595"/>
            <a:ext cx="2509837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75"/>
          <p:cNvSpPr>
            <a:spLocks noChangeArrowheads="1"/>
          </p:cNvSpPr>
          <p:nvPr/>
        </p:nvSpPr>
        <p:spPr bwMode="auto">
          <a:xfrm>
            <a:off x="8976038" y="26606733"/>
            <a:ext cx="998538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AutoShape 57"/>
          <p:cNvSpPr>
            <a:spLocks noChangeArrowheads="1"/>
          </p:cNvSpPr>
          <p:nvPr/>
        </p:nvSpPr>
        <p:spPr bwMode="auto">
          <a:xfrm>
            <a:off x="15244243" y="10192360"/>
            <a:ext cx="14525625" cy="29320400"/>
          </a:xfrm>
          <a:prstGeom prst="bevel">
            <a:avLst>
              <a:gd name="adj" fmla="val 1375"/>
            </a:avLst>
          </a:prstGeom>
          <a:gradFill rotWithShape="1">
            <a:gsLst>
              <a:gs pos="0">
                <a:srgbClr val="3161AB"/>
              </a:gs>
              <a:gs pos="100000">
                <a:srgbClr val="B6D8B8"/>
              </a:gs>
            </a:gsLst>
            <a:path path="rect">
              <a:fillToRect l="50000" t="50000" r="50000" b="50000"/>
            </a:path>
          </a:gradFill>
          <a:ln w="19050" algn="ctr">
            <a:solidFill>
              <a:srgbClr val="3161A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rgbClr val="EEECE1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58"/>
          <p:cNvSpPr>
            <a:spLocks noChangeArrowheads="1"/>
          </p:cNvSpPr>
          <p:nvPr/>
        </p:nvSpPr>
        <p:spPr bwMode="auto">
          <a:xfrm>
            <a:off x="15425219" y="10385919"/>
            <a:ext cx="14160500" cy="28953460"/>
          </a:xfrm>
          <a:prstGeom prst="rect">
            <a:avLst/>
          </a:prstGeom>
          <a:solidFill>
            <a:srgbClr val="FFFFFF"/>
          </a:solidFill>
          <a:ln w="38100" algn="in">
            <a:solidFill>
              <a:srgbClr val="3161A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400" b="1" smtClean="0">
                <a:latin typeface="Arial Rounded MT Bold" pitchFamily="34" charset="0"/>
              </a:rPr>
              <a:t> </a:t>
            </a:r>
            <a:endParaRPr lang="en-US" sz="5400" b="1" dirty="0">
              <a:latin typeface="Arial Rounded MT Bold" pitchFamily="34" charset="0"/>
            </a:endParaRPr>
          </a:p>
        </p:txBody>
      </p:sp>
      <p:sp>
        <p:nvSpPr>
          <p:cNvPr id="63" name="Text Box 6"/>
          <p:cNvSpPr txBox="1">
            <a:spLocks noChangeArrowheads="1"/>
          </p:cNvSpPr>
          <p:nvPr/>
        </p:nvSpPr>
        <p:spPr bwMode="auto">
          <a:xfrm>
            <a:off x="914712" y="12221728"/>
            <a:ext cx="661590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Aim: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Measure the absolute luminosity independent from beam parameters.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500" b="1" i="1" dirty="0">
                <a:solidFill>
                  <a:srgbClr val="0070C0"/>
                </a:solidFill>
                <a:latin typeface="Arial Rounded MT Bold" pitchFamily="34" charset="0"/>
              </a:rPr>
              <a:t>Objectif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: Mesurer la luminosité absolue indépendamment des paramètres du faisceau</a:t>
            </a:r>
            <a:r>
              <a:rPr lang="fr-FR" sz="2500" dirty="0">
                <a:solidFill>
                  <a:srgbClr val="000000"/>
                </a:solidFill>
                <a:latin typeface="Arial Rounded MT Bold" pitchFamily="34" charset="0"/>
              </a:rPr>
              <a:t>.</a:t>
            </a:r>
            <a:endParaRPr lang="fr-FR" sz="2500" dirty="0"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 Box 6"/>
          <p:cNvSpPr txBox="1">
            <a:spLocks noChangeArrowheads="1"/>
          </p:cNvSpPr>
          <p:nvPr/>
        </p:nvSpPr>
        <p:spPr bwMode="auto">
          <a:xfrm>
            <a:off x="7798074" y="12221728"/>
            <a:ext cx="675485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Requirements : </a:t>
            </a:r>
            <a:r>
              <a:rPr lang="en-US" sz="25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Edgeless tracking detector very close to the </a:t>
            </a:r>
            <a:r>
              <a:rPr lang="en-US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beam </a:t>
            </a:r>
            <a:r>
              <a:rPr lang="en-US" sz="25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at large distance from the interaction point.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fr-FR" sz="2500" b="1" i="1" dirty="0" smtClean="0">
                <a:solidFill>
                  <a:srgbClr val="0070C0"/>
                </a:solidFill>
                <a:latin typeface="Arial Rounded MT Bold" pitchFamily="34" charset="0"/>
              </a:rPr>
              <a:t>Besoins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: </a:t>
            </a:r>
            <a:r>
              <a:rPr lang="fr-FR" sz="2500" dirty="0" err="1">
                <a:solidFill>
                  <a:srgbClr val="0070C0"/>
                </a:solidFill>
                <a:latin typeface="Arial Rounded MT Bold" pitchFamily="34" charset="0"/>
              </a:rPr>
              <a:t>trajectographe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 sans zone inactive au bord, très proche du faisceau et à grande distance du point d'interaction.</a:t>
            </a:r>
            <a:endParaRPr lang="fr-FR" sz="2500" dirty="0">
              <a:latin typeface="Arial Rounded MT Bold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 Box 48"/>
          <p:cNvSpPr txBox="1">
            <a:spLocks noChangeArrowheads="1"/>
          </p:cNvSpPr>
          <p:nvPr/>
        </p:nvSpPr>
        <p:spPr bwMode="auto">
          <a:xfrm>
            <a:off x="817437" y="20385429"/>
            <a:ext cx="3931844" cy="278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Roman Pots: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Metallic vessel  separating the detector from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ultra-high beam vacuum.</a:t>
            </a:r>
          </a:p>
        </p:txBody>
      </p:sp>
      <p:pic>
        <p:nvPicPr>
          <p:cNvPr id="66" name="Picture 37" descr="Roman Pot from side2 pos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685" y="16984424"/>
            <a:ext cx="2586038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67" name="Picture 38" descr="Roman Pot from sid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860" y="17557512"/>
            <a:ext cx="258445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68" name="Picture 39" descr="Roman Pot from side2 pos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65860" y="15350887"/>
            <a:ext cx="258445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69" name="Picture 40" descr="Roman Pot from sid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73798" y="14796849"/>
            <a:ext cx="258445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70" name="Picture 41" descr="Detector from sid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123" y="16968549"/>
            <a:ext cx="2579687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71" name="Oval 42"/>
          <p:cNvSpPr>
            <a:spLocks noChangeArrowheads="1"/>
          </p:cNvSpPr>
          <p:nvPr/>
        </p:nvSpPr>
        <p:spPr bwMode="auto">
          <a:xfrm>
            <a:off x="2213373" y="16439912"/>
            <a:ext cx="381000" cy="1155700"/>
          </a:xfrm>
          <a:prstGeom prst="ellipse">
            <a:avLst/>
          </a:prstGeom>
          <a:gradFill rotWithShape="0">
            <a:gsLst>
              <a:gs pos="0">
                <a:srgbClr val="808080">
                  <a:gamma/>
                  <a:tint val="20000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 w="28575" algn="in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Oval 43"/>
          <p:cNvSpPr>
            <a:spLocks noChangeArrowheads="1"/>
          </p:cNvSpPr>
          <p:nvPr/>
        </p:nvSpPr>
        <p:spPr bwMode="auto">
          <a:xfrm>
            <a:off x="12614673" y="16446262"/>
            <a:ext cx="381000" cy="1152525"/>
          </a:xfrm>
          <a:prstGeom prst="ellipse">
            <a:avLst/>
          </a:pr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tint val="2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 algn="in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3" name="AutoShape 44"/>
          <p:cNvCxnSpPr>
            <a:cxnSpLocks noChangeShapeType="1"/>
          </p:cNvCxnSpPr>
          <p:nvPr/>
        </p:nvCxnSpPr>
        <p:spPr bwMode="auto">
          <a:xfrm>
            <a:off x="2386410" y="16446262"/>
            <a:ext cx="10418763" cy="12700"/>
          </a:xfrm>
          <a:prstGeom prst="straightConnector1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74" name="AutoShape 45"/>
          <p:cNvCxnSpPr>
            <a:cxnSpLocks noChangeShapeType="1"/>
          </p:cNvCxnSpPr>
          <p:nvPr/>
        </p:nvCxnSpPr>
        <p:spPr bwMode="auto">
          <a:xfrm>
            <a:off x="2399110" y="17589262"/>
            <a:ext cx="10401300" cy="0"/>
          </a:xfrm>
          <a:prstGeom prst="straightConnector1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pic>
        <p:nvPicPr>
          <p:cNvPr id="75" name="Picture 46" descr="Detector from sid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825435" y="14936549"/>
            <a:ext cx="25781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cxnSp>
        <p:nvCxnSpPr>
          <p:cNvPr id="76" name="AutoShape 47"/>
          <p:cNvCxnSpPr>
            <a:cxnSpLocks noChangeShapeType="1"/>
          </p:cNvCxnSpPr>
          <p:nvPr/>
        </p:nvCxnSpPr>
        <p:spPr bwMode="auto">
          <a:xfrm>
            <a:off x="2240360" y="17092374"/>
            <a:ext cx="10272713" cy="125413"/>
          </a:xfrm>
          <a:prstGeom prst="straightConnector1">
            <a:avLst/>
          </a:prstGeom>
          <a:noFill/>
          <a:ln w="19050" cap="rnd" algn="ctr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77" name="Text Box 49"/>
          <p:cNvSpPr txBox="1">
            <a:spLocks noChangeArrowheads="1"/>
          </p:cNvSpPr>
          <p:nvPr/>
        </p:nvSpPr>
        <p:spPr bwMode="auto">
          <a:xfrm>
            <a:off x="3041508" y="15162847"/>
            <a:ext cx="9223375" cy="93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Beam pipe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Tube 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de faisceau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78" name="Text Box 50"/>
          <p:cNvSpPr txBox="1">
            <a:spLocks noChangeArrowheads="1"/>
          </p:cNvSpPr>
          <p:nvPr/>
        </p:nvSpPr>
        <p:spPr bwMode="auto">
          <a:xfrm>
            <a:off x="5919219" y="18519240"/>
            <a:ext cx="3548062" cy="104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Garage position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La position de garage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79" name="Text Box 51"/>
          <p:cNvSpPr txBox="1">
            <a:spLocks noChangeArrowheads="1"/>
          </p:cNvSpPr>
          <p:nvPr/>
        </p:nvSpPr>
        <p:spPr bwMode="auto">
          <a:xfrm>
            <a:off x="5739210" y="17655143"/>
            <a:ext cx="4014788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Measuring position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Position de mesure</a:t>
            </a:r>
            <a:endParaRPr kumimoji="0" lang="fr-FR" sz="25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cxnSp>
        <p:nvCxnSpPr>
          <p:cNvPr id="80" name="AutoShape 52"/>
          <p:cNvCxnSpPr>
            <a:cxnSpLocks noChangeShapeType="1"/>
          </p:cNvCxnSpPr>
          <p:nvPr/>
        </p:nvCxnSpPr>
        <p:spPr bwMode="auto">
          <a:xfrm flipH="1" flipV="1">
            <a:off x="4954985" y="17741662"/>
            <a:ext cx="1114425" cy="317499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81" name="AutoShape 53"/>
          <p:cNvCxnSpPr>
            <a:cxnSpLocks noChangeShapeType="1"/>
          </p:cNvCxnSpPr>
          <p:nvPr/>
        </p:nvCxnSpPr>
        <p:spPr bwMode="auto">
          <a:xfrm flipV="1">
            <a:off x="9285685" y="17808338"/>
            <a:ext cx="1285875" cy="350861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82" name="AutoShape 54"/>
          <p:cNvCxnSpPr>
            <a:cxnSpLocks noChangeShapeType="1"/>
          </p:cNvCxnSpPr>
          <p:nvPr/>
        </p:nvCxnSpPr>
        <p:spPr bwMode="auto">
          <a:xfrm flipH="1" flipV="1">
            <a:off x="5342336" y="18802113"/>
            <a:ext cx="1005393" cy="136524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83" name="AutoShape 52"/>
          <p:cNvCxnSpPr>
            <a:cxnSpLocks noChangeShapeType="1"/>
          </p:cNvCxnSpPr>
          <p:nvPr/>
        </p:nvCxnSpPr>
        <p:spPr bwMode="auto">
          <a:xfrm flipH="1">
            <a:off x="5591573" y="15566911"/>
            <a:ext cx="756156" cy="912655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93" name="Rectangle 62"/>
          <p:cNvSpPr/>
          <p:nvPr/>
        </p:nvSpPr>
        <p:spPr>
          <a:xfrm>
            <a:off x="15793615" y="10496730"/>
            <a:ext cx="1379210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00" b="1" dirty="0" smtClean="0">
                <a:latin typeface="Arial Rounded MT Bold" pitchFamily="34" charset="0"/>
              </a:rPr>
              <a:t>LHCb SciFi - A </a:t>
            </a:r>
            <a:r>
              <a:rPr lang="en-US" sz="5500" b="1" dirty="0">
                <a:latin typeface="Arial Rounded MT Bold" pitchFamily="34" charset="0"/>
              </a:rPr>
              <a:t>new central </a:t>
            </a:r>
            <a:r>
              <a:rPr lang="en-US" sz="5500" b="1" dirty="0" smtClean="0">
                <a:latin typeface="Arial Rounded MT Bold" pitchFamily="34" charset="0"/>
              </a:rPr>
              <a:t>tracker</a:t>
            </a:r>
          </a:p>
          <a:p>
            <a:r>
              <a:rPr lang="fr-FR" sz="5500" b="1" dirty="0" smtClean="0">
                <a:solidFill>
                  <a:srgbClr val="0070C0"/>
                </a:solidFill>
                <a:latin typeface="Arial Rounded MT Bold" pitchFamily="34" charset="0"/>
              </a:rPr>
              <a:t>LHCb SciFi - Un nouveau </a:t>
            </a:r>
            <a:r>
              <a:rPr lang="fr-FR" sz="5500" b="1" dirty="0" err="1" smtClean="0">
                <a:solidFill>
                  <a:srgbClr val="0070C0"/>
                </a:solidFill>
                <a:latin typeface="Arial Rounded MT Bold" pitchFamily="34" charset="0"/>
              </a:rPr>
              <a:t>trajectographe</a:t>
            </a:r>
            <a:r>
              <a:rPr lang="fr-FR" sz="5500" b="1" dirty="0" smtClean="0">
                <a:solidFill>
                  <a:srgbClr val="0070C0"/>
                </a:solidFill>
                <a:latin typeface="Arial Rounded MT Bold" pitchFamily="34" charset="0"/>
              </a:rPr>
              <a:t> central</a:t>
            </a:r>
            <a:endParaRPr lang="fr-FR" sz="5500" b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grpSp>
        <p:nvGrpSpPr>
          <p:cNvPr id="94" name="Group 179"/>
          <p:cNvGrpSpPr/>
          <p:nvPr/>
        </p:nvGrpSpPr>
        <p:grpSpPr>
          <a:xfrm>
            <a:off x="22356713" y="34544208"/>
            <a:ext cx="4576875" cy="2153375"/>
            <a:chOff x="1958887" y="1215573"/>
            <a:chExt cx="4894589" cy="2397753"/>
          </a:xfrm>
        </p:grpSpPr>
        <p:pic>
          <p:nvPicPr>
            <p:cNvPr id="95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24"/>
            <a:stretch/>
          </p:blipFill>
          <p:spPr bwMode="auto">
            <a:xfrm>
              <a:off x="1958887" y="1586564"/>
              <a:ext cx="4894589" cy="2026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6" name="Oval 199"/>
            <p:cNvSpPr/>
            <p:nvPr/>
          </p:nvSpPr>
          <p:spPr>
            <a:xfrm>
              <a:off x="3505135" y="1816666"/>
              <a:ext cx="304800" cy="304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200"/>
            <p:cNvSpPr/>
            <p:nvPr/>
          </p:nvSpPr>
          <p:spPr>
            <a:xfrm>
              <a:off x="3663473" y="2097714"/>
              <a:ext cx="304800" cy="304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201"/>
            <p:cNvSpPr/>
            <p:nvPr/>
          </p:nvSpPr>
          <p:spPr>
            <a:xfrm>
              <a:off x="3820817" y="2378762"/>
              <a:ext cx="304800" cy="304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202"/>
            <p:cNvSpPr/>
            <p:nvPr/>
          </p:nvSpPr>
          <p:spPr>
            <a:xfrm>
              <a:off x="3991031" y="2647934"/>
              <a:ext cx="304800" cy="304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203"/>
            <p:cNvSpPr/>
            <p:nvPr/>
          </p:nvSpPr>
          <p:spPr>
            <a:xfrm>
              <a:off x="4149369" y="2929976"/>
              <a:ext cx="304800" cy="304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1" name="Straight Connector 204"/>
            <p:cNvCxnSpPr/>
            <p:nvPr/>
          </p:nvCxnSpPr>
          <p:spPr>
            <a:xfrm>
              <a:off x="3351043" y="1215573"/>
              <a:ext cx="1143000" cy="22098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Straight Arrow Connector 180"/>
          <p:cNvCxnSpPr/>
          <p:nvPr/>
        </p:nvCxnSpPr>
        <p:spPr>
          <a:xfrm>
            <a:off x="23460701" y="33930988"/>
            <a:ext cx="200721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81"/>
          <p:cNvCxnSpPr/>
          <p:nvPr/>
        </p:nvCxnSpPr>
        <p:spPr>
          <a:xfrm flipV="1">
            <a:off x="23460701" y="33379630"/>
            <a:ext cx="0" cy="5513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82"/>
          <p:cNvCxnSpPr/>
          <p:nvPr/>
        </p:nvCxnSpPr>
        <p:spPr>
          <a:xfrm>
            <a:off x="23732295" y="33780618"/>
            <a:ext cx="269011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83"/>
          <p:cNvCxnSpPr/>
          <p:nvPr/>
        </p:nvCxnSpPr>
        <p:spPr>
          <a:xfrm>
            <a:off x="24295317" y="33530001"/>
            <a:ext cx="269011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84"/>
          <p:cNvCxnSpPr/>
          <p:nvPr/>
        </p:nvCxnSpPr>
        <p:spPr>
          <a:xfrm>
            <a:off x="24576388" y="33880865"/>
            <a:ext cx="269011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85"/>
          <p:cNvCxnSpPr/>
          <p:nvPr/>
        </p:nvCxnSpPr>
        <p:spPr>
          <a:xfrm>
            <a:off x="24009064" y="33486077"/>
            <a:ext cx="0" cy="29454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86"/>
          <p:cNvCxnSpPr/>
          <p:nvPr/>
        </p:nvCxnSpPr>
        <p:spPr>
          <a:xfrm>
            <a:off x="24564326" y="33526868"/>
            <a:ext cx="4925" cy="353997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87"/>
          <p:cNvCxnSpPr/>
          <p:nvPr/>
        </p:nvCxnSpPr>
        <p:spPr>
          <a:xfrm>
            <a:off x="23737036" y="33780618"/>
            <a:ext cx="0" cy="15037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88"/>
          <p:cNvCxnSpPr/>
          <p:nvPr/>
        </p:nvCxnSpPr>
        <p:spPr>
          <a:xfrm>
            <a:off x="24859627" y="33880865"/>
            <a:ext cx="0" cy="5012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89"/>
          <p:cNvCxnSpPr/>
          <p:nvPr/>
        </p:nvCxnSpPr>
        <p:spPr>
          <a:xfrm>
            <a:off x="24295317" y="33476744"/>
            <a:ext cx="0" cy="5012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90"/>
          <p:cNvSpPr txBox="1"/>
          <p:nvPr/>
        </p:nvSpPr>
        <p:spPr>
          <a:xfrm>
            <a:off x="22179226" y="33314293"/>
            <a:ext cx="12814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Number of photo-electrons</a:t>
            </a:r>
            <a:endParaRPr lang="en-US" sz="2000" dirty="0"/>
          </a:p>
        </p:txBody>
      </p:sp>
      <p:cxnSp>
        <p:nvCxnSpPr>
          <p:cNvPr id="113" name="Straight Connector 195"/>
          <p:cNvCxnSpPr/>
          <p:nvPr/>
        </p:nvCxnSpPr>
        <p:spPr>
          <a:xfrm>
            <a:off x="24013805" y="33476744"/>
            <a:ext cx="291356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97"/>
          <p:cNvSpPr txBox="1"/>
          <p:nvPr/>
        </p:nvSpPr>
        <p:spPr>
          <a:xfrm rot="3600000">
            <a:off x="23036457" y="34572149"/>
            <a:ext cx="1131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Track</a:t>
            </a:r>
            <a:endParaRPr lang="en-GB" sz="2400" dirty="0"/>
          </a:p>
        </p:txBody>
      </p:sp>
      <p:sp>
        <p:nvSpPr>
          <p:cNvPr id="115" name="Can 72"/>
          <p:cNvSpPr/>
          <p:nvPr/>
        </p:nvSpPr>
        <p:spPr>
          <a:xfrm>
            <a:off x="16452057" y="27323552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Can 212"/>
          <p:cNvSpPr/>
          <p:nvPr/>
        </p:nvSpPr>
        <p:spPr>
          <a:xfrm>
            <a:off x="17106775" y="27323552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Can 213"/>
          <p:cNvSpPr/>
          <p:nvPr/>
        </p:nvSpPr>
        <p:spPr>
          <a:xfrm>
            <a:off x="17754847" y="27341373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Can 214"/>
          <p:cNvSpPr/>
          <p:nvPr/>
        </p:nvSpPr>
        <p:spPr>
          <a:xfrm>
            <a:off x="18396273" y="27353604"/>
            <a:ext cx="648072" cy="708266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Can 215"/>
          <p:cNvSpPr/>
          <p:nvPr/>
        </p:nvSpPr>
        <p:spPr>
          <a:xfrm>
            <a:off x="19044345" y="27371425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Can 216"/>
          <p:cNvSpPr/>
          <p:nvPr/>
        </p:nvSpPr>
        <p:spPr>
          <a:xfrm>
            <a:off x="16756981" y="27475592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Can 217"/>
          <p:cNvSpPr/>
          <p:nvPr/>
        </p:nvSpPr>
        <p:spPr>
          <a:xfrm>
            <a:off x="17411699" y="27475592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Can 220"/>
          <p:cNvSpPr/>
          <p:nvPr/>
        </p:nvSpPr>
        <p:spPr>
          <a:xfrm>
            <a:off x="17100129" y="27628936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Can 218"/>
          <p:cNvSpPr/>
          <p:nvPr/>
        </p:nvSpPr>
        <p:spPr>
          <a:xfrm>
            <a:off x="18059771" y="27493413"/>
            <a:ext cx="648072" cy="708266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4" name="Straight Arrow Connector 224"/>
          <p:cNvCxnSpPr/>
          <p:nvPr/>
        </p:nvCxnSpPr>
        <p:spPr>
          <a:xfrm flipV="1">
            <a:off x="18396273" y="29475744"/>
            <a:ext cx="2016224" cy="11194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an 219"/>
          <p:cNvSpPr/>
          <p:nvPr/>
        </p:nvSpPr>
        <p:spPr>
          <a:xfrm>
            <a:off x="18701197" y="27505644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Can 221"/>
          <p:cNvSpPr/>
          <p:nvPr/>
        </p:nvSpPr>
        <p:spPr>
          <a:xfrm>
            <a:off x="17754847" y="27628936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Can 222"/>
          <p:cNvSpPr/>
          <p:nvPr/>
        </p:nvSpPr>
        <p:spPr>
          <a:xfrm>
            <a:off x="18402919" y="27646757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Arrow Connector 228"/>
          <p:cNvCxnSpPr/>
          <p:nvPr/>
        </p:nvCxnSpPr>
        <p:spPr>
          <a:xfrm flipV="1">
            <a:off x="15443945" y="30631382"/>
            <a:ext cx="2586150" cy="129263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Oval 81"/>
          <p:cNvSpPr/>
          <p:nvPr/>
        </p:nvSpPr>
        <p:spPr>
          <a:xfrm>
            <a:off x="17754847" y="27628936"/>
            <a:ext cx="628960" cy="164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235"/>
          <p:cNvSpPr/>
          <p:nvPr/>
        </p:nvSpPr>
        <p:spPr>
          <a:xfrm>
            <a:off x="18068045" y="27484920"/>
            <a:ext cx="628960" cy="164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236"/>
          <p:cNvSpPr/>
          <p:nvPr/>
        </p:nvSpPr>
        <p:spPr>
          <a:xfrm>
            <a:off x="18415385" y="27353604"/>
            <a:ext cx="628960" cy="164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Explosion 1 244"/>
          <p:cNvSpPr/>
          <p:nvPr/>
        </p:nvSpPr>
        <p:spPr>
          <a:xfrm>
            <a:off x="18324265" y="29794484"/>
            <a:ext cx="761380" cy="761380"/>
          </a:xfrm>
          <a:prstGeom prst="irregularSeal1">
            <a:avLst/>
          </a:prstGeom>
          <a:solidFill>
            <a:schemeClr val="accent4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Explosion 1 243"/>
          <p:cNvSpPr/>
          <p:nvPr/>
        </p:nvSpPr>
        <p:spPr>
          <a:xfrm>
            <a:off x="17994933" y="30051808"/>
            <a:ext cx="761380" cy="761380"/>
          </a:xfrm>
          <a:prstGeom prst="irregularSeal1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Explosion 1 80"/>
          <p:cNvSpPr/>
          <p:nvPr/>
        </p:nvSpPr>
        <p:spPr>
          <a:xfrm>
            <a:off x="17700414" y="30310448"/>
            <a:ext cx="761380" cy="761380"/>
          </a:xfrm>
          <a:prstGeom prst="irregularSeal1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5" name="Straight Arrow Connector 227"/>
          <p:cNvCxnSpPr>
            <a:stCxn id="131" idx="0"/>
          </p:cNvCxnSpPr>
          <p:nvPr/>
        </p:nvCxnSpPr>
        <p:spPr>
          <a:xfrm flipV="1">
            <a:off x="18729865" y="26595424"/>
            <a:ext cx="170464" cy="7581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249"/>
          <p:cNvCxnSpPr/>
          <p:nvPr/>
        </p:nvCxnSpPr>
        <p:spPr>
          <a:xfrm flipV="1">
            <a:off x="18612297" y="26667432"/>
            <a:ext cx="0" cy="7581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251"/>
          <p:cNvCxnSpPr/>
          <p:nvPr/>
        </p:nvCxnSpPr>
        <p:spPr>
          <a:xfrm flipV="1">
            <a:off x="18873881" y="26655216"/>
            <a:ext cx="242472" cy="77890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253"/>
          <p:cNvCxnSpPr/>
          <p:nvPr/>
        </p:nvCxnSpPr>
        <p:spPr>
          <a:xfrm flipV="1">
            <a:off x="18441833" y="26773348"/>
            <a:ext cx="170464" cy="7581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254"/>
          <p:cNvCxnSpPr/>
          <p:nvPr/>
        </p:nvCxnSpPr>
        <p:spPr>
          <a:xfrm flipV="1">
            <a:off x="18324265" y="26845356"/>
            <a:ext cx="0" cy="7581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255"/>
          <p:cNvCxnSpPr/>
          <p:nvPr/>
        </p:nvCxnSpPr>
        <p:spPr>
          <a:xfrm flipV="1">
            <a:off x="18153801" y="26917364"/>
            <a:ext cx="170464" cy="7581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256"/>
          <p:cNvCxnSpPr/>
          <p:nvPr/>
        </p:nvCxnSpPr>
        <p:spPr>
          <a:xfrm flipV="1">
            <a:off x="18036233" y="26989372"/>
            <a:ext cx="0" cy="7581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an 259"/>
          <p:cNvSpPr/>
          <p:nvPr/>
        </p:nvSpPr>
        <p:spPr>
          <a:xfrm>
            <a:off x="19360843" y="27531528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Can 223"/>
          <p:cNvSpPr/>
          <p:nvPr/>
        </p:nvSpPr>
        <p:spPr>
          <a:xfrm>
            <a:off x="19044345" y="27658988"/>
            <a:ext cx="648072" cy="7082668"/>
          </a:xfrm>
          <a:prstGeom prst="can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4" name="Straight Connector 246"/>
          <p:cNvCxnSpPr/>
          <p:nvPr/>
        </p:nvCxnSpPr>
        <p:spPr>
          <a:xfrm flipV="1">
            <a:off x="18030095" y="29609861"/>
            <a:ext cx="345528" cy="82263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278"/>
          <p:cNvCxnSpPr/>
          <p:nvPr/>
        </p:nvCxnSpPr>
        <p:spPr>
          <a:xfrm flipH="1" flipV="1">
            <a:off x="17773897" y="28690509"/>
            <a:ext cx="617838" cy="92170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280"/>
          <p:cNvCxnSpPr/>
          <p:nvPr/>
        </p:nvCxnSpPr>
        <p:spPr>
          <a:xfrm flipH="1">
            <a:off x="17748201" y="27793676"/>
            <a:ext cx="490832" cy="93493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262"/>
          <p:cNvSpPr txBox="1"/>
          <p:nvPr/>
        </p:nvSpPr>
        <p:spPr>
          <a:xfrm>
            <a:off x="19955244" y="25529514"/>
            <a:ext cx="3829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 Rounded MT Bold" pitchFamily="34" charset="0"/>
              </a:rPr>
              <a:t>We need a rather special  digital </a:t>
            </a:r>
            <a:r>
              <a:rPr lang="en-GB" sz="2400" b="1" dirty="0">
                <a:latin typeface="Arial Rounded MT Bold" pitchFamily="34" charset="0"/>
              </a:rPr>
              <a:t>camera </a:t>
            </a:r>
          </a:p>
        </p:txBody>
      </p:sp>
      <p:pic>
        <p:nvPicPr>
          <p:cNvPr id="14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841296" y="29151359"/>
            <a:ext cx="6905950" cy="359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" name="Text Box 6"/>
          <p:cNvSpPr txBox="1">
            <a:spLocks noChangeArrowheads="1"/>
          </p:cNvSpPr>
          <p:nvPr/>
        </p:nvSpPr>
        <p:spPr bwMode="auto">
          <a:xfrm>
            <a:off x="15611933" y="13517872"/>
            <a:ext cx="6615905" cy="141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Aim: </a:t>
            </a:r>
            <a:r>
              <a:rPr lang="en-US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Development of </a:t>
            </a:r>
            <a:r>
              <a:rPr lang="en-US" sz="25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a new large tracker for all 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charged particles.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 Box 6"/>
          <p:cNvSpPr txBox="1">
            <a:spLocks noChangeArrowheads="1"/>
          </p:cNvSpPr>
          <p:nvPr/>
        </p:nvSpPr>
        <p:spPr bwMode="auto">
          <a:xfrm>
            <a:off x="22237608" y="13512165"/>
            <a:ext cx="6754853" cy="128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Requirements:  </a:t>
            </a:r>
            <a:r>
              <a:rPr lang="en-US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high resolution (80 </a:t>
            </a:r>
            <a:r>
              <a:rPr lang="en-US" sz="2500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m), very </a:t>
            </a:r>
            <a:r>
              <a:rPr lang="en-US" sz="25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low mass, fast (40 </a:t>
            </a:r>
            <a:r>
              <a:rPr lang="en-US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MHz</a:t>
            </a:r>
            <a:r>
              <a:rPr lang="en-US" sz="2500" dirty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) readout, cost </a:t>
            </a:r>
            <a:r>
              <a:rPr lang="en-US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effective.</a:t>
            </a:r>
            <a:endParaRPr lang="en-US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1023"/>
          <p:cNvSpPr/>
          <p:nvPr/>
        </p:nvSpPr>
        <p:spPr>
          <a:xfrm>
            <a:off x="15650765" y="21537762"/>
            <a:ext cx="6577073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Scintillating fibres are an almost ideal solution for this challenge, but we need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Very thin fibres (250 </a:t>
            </a:r>
            <a:r>
              <a:rPr lang="en-GB" sz="2500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GB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m Ø)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2.4 M pieces, about 11000 km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5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Precisely arranged in layers</a:t>
            </a:r>
            <a:endParaRPr lang="en-GB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52" name="Rectangle 322"/>
          <p:cNvSpPr/>
          <p:nvPr/>
        </p:nvSpPr>
        <p:spPr>
          <a:xfrm>
            <a:off x="22227838" y="21510760"/>
            <a:ext cx="7426029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Les fibres scintillantes représentent une solution presque idéale, mais il nous faut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des fibres de très petit diamètre (250 </a:t>
            </a:r>
            <a:r>
              <a:rPr lang="fr-FR" sz="2500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m Ø)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2.4 M pièces, longueur totale de 11000 km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un arrangement précis en couches</a:t>
            </a:r>
            <a:endParaRPr lang="fr-FR" sz="25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153" name="Rectangle 1024"/>
          <p:cNvSpPr/>
          <p:nvPr/>
        </p:nvSpPr>
        <p:spPr>
          <a:xfrm>
            <a:off x="15705832" y="24391080"/>
            <a:ext cx="8078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How to detect the scintillation light ? </a:t>
            </a:r>
            <a:endParaRPr lang="en-GB" sz="2400" dirty="0"/>
          </a:p>
        </p:txBody>
      </p:sp>
      <p:pic>
        <p:nvPicPr>
          <p:cNvPr id="154" name="Picture 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5685" y="25090626"/>
            <a:ext cx="3104724" cy="214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" name="Rectangle 324"/>
          <p:cNvSpPr/>
          <p:nvPr/>
        </p:nvSpPr>
        <p:spPr>
          <a:xfrm>
            <a:off x="22199070" y="24391080"/>
            <a:ext cx="8078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Comment détecter la  lumière scintillante ? 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156" name="Rectangle 257"/>
          <p:cNvSpPr/>
          <p:nvPr/>
        </p:nvSpPr>
        <p:spPr>
          <a:xfrm>
            <a:off x="23764098" y="30298492"/>
            <a:ext cx="252000" cy="135857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286"/>
          <p:cNvSpPr/>
          <p:nvPr/>
        </p:nvSpPr>
        <p:spPr>
          <a:xfrm>
            <a:off x="24035955" y="30300397"/>
            <a:ext cx="252000" cy="135857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Rectangle 287"/>
          <p:cNvSpPr/>
          <p:nvPr/>
        </p:nvSpPr>
        <p:spPr>
          <a:xfrm>
            <a:off x="24302655" y="30297728"/>
            <a:ext cx="252000" cy="135857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Rectangle 288"/>
          <p:cNvSpPr/>
          <p:nvPr/>
        </p:nvSpPr>
        <p:spPr>
          <a:xfrm>
            <a:off x="24569898" y="30298492"/>
            <a:ext cx="252000" cy="135857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0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51698" y="27169965"/>
            <a:ext cx="144074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Picture 6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 bwMode="auto">
          <a:xfrm>
            <a:off x="23091436" y="27170221"/>
            <a:ext cx="1430165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" name="TextBox 332"/>
          <p:cNvSpPr txBox="1"/>
          <p:nvPr/>
        </p:nvSpPr>
        <p:spPr>
          <a:xfrm>
            <a:off x="24216234" y="25543208"/>
            <a:ext cx="3829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  <a:latin typeface="Arial Rounded MT Bold" pitchFamily="34" charset="0"/>
              </a:rPr>
              <a:t>Il nous faut une camera digitale assez spéciale</a:t>
            </a:r>
            <a:endParaRPr lang="fr-FR" sz="2400" b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63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518426" y="27167708"/>
            <a:ext cx="144074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Picture 6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 bwMode="auto">
          <a:xfrm>
            <a:off x="25958164" y="27167964"/>
            <a:ext cx="1430165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96692" y="27165385"/>
            <a:ext cx="144074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224339" y="27165385"/>
            <a:ext cx="1440741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Heart 338"/>
          <p:cNvSpPr/>
          <p:nvPr/>
        </p:nvSpPr>
        <p:spPr>
          <a:xfrm rot="16447921">
            <a:off x="22969045" y="27146551"/>
            <a:ext cx="2663534" cy="103209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8" name="Straight Arrow Connector 1037"/>
          <p:cNvCxnSpPr/>
          <p:nvPr/>
        </p:nvCxnSpPr>
        <p:spPr>
          <a:xfrm>
            <a:off x="20224339" y="26845356"/>
            <a:ext cx="851886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038"/>
          <p:cNvSpPr txBox="1"/>
          <p:nvPr/>
        </p:nvSpPr>
        <p:spPr>
          <a:xfrm>
            <a:off x="23984254" y="2648276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5m</a:t>
            </a:r>
            <a:endParaRPr lang="en-GB" sz="1800" dirty="0"/>
          </a:p>
        </p:txBody>
      </p:sp>
      <p:cxnSp>
        <p:nvCxnSpPr>
          <p:cNvPr id="170" name="Straight Connector 1040"/>
          <p:cNvCxnSpPr/>
          <p:nvPr/>
        </p:nvCxnSpPr>
        <p:spPr>
          <a:xfrm>
            <a:off x="23790705" y="27000218"/>
            <a:ext cx="199899" cy="666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344"/>
          <p:cNvCxnSpPr/>
          <p:nvPr/>
        </p:nvCxnSpPr>
        <p:spPr>
          <a:xfrm>
            <a:off x="24627061" y="26989718"/>
            <a:ext cx="199899" cy="666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041"/>
          <p:cNvSpPr txBox="1"/>
          <p:nvPr/>
        </p:nvSpPr>
        <p:spPr>
          <a:xfrm>
            <a:off x="20257574" y="27735660"/>
            <a:ext cx="3864298" cy="83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 Rounded MT Bold" pitchFamily="34" charset="0"/>
              </a:rPr>
              <a:t>A 6 m long array of 20000 </a:t>
            </a:r>
            <a:r>
              <a:rPr lang="en-GB" sz="2400" dirty="0" err="1" smtClean="0">
                <a:latin typeface="Arial Rounded MT Bold" pitchFamily="34" charset="0"/>
              </a:rPr>
              <a:t>SiPM</a:t>
            </a:r>
            <a:r>
              <a:rPr lang="en-GB" sz="2400" dirty="0" smtClean="0">
                <a:latin typeface="Arial Rounded MT Bold" pitchFamily="34" charset="0"/>
              </a:rPr>
              <a:t> ‘pixels’</a:t>
            </a:r>
            <a:endParaRPr lang="en-GB" sz="2400" dirty="0">
              <a:latin typeface="Arial Rounded MT Bold" pitchFamily="34" charset="0"/>
            </a:endParaRPr>
          </a:p>
        </p:txBody>
      </p:sp>
      <p:sp>
        <p:nvSpPr>
          <p:cNvPr id="173" name="TextBox 346"/>
          <p:cNvSpPr txBox="1"/>
          <p:nvPr/>
        </p:nvSpPr>
        <p:spPr>
          <a:xfrm>
            <a:off x="25021008" y="27703448"/>
            <a:ext cx="44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Une matrice de 6 m longueur avec 20000 pixels </a:t>
            </a:r>
            <a:r>
              <a:rPr lang="fr-FR" sz="2400" dirty="0" err="1" smtClean="0">
                <a:solidFill>
                  <a:srgbClr val="0070C0"/>
                </a:solidFill>
                <a:latin typeface="Arial Rounded MT Bold" pitchFamily="34" charset="0"/>
              </a:rPr>
              <a:t>SiPM</a:t>
            </a:r>
            <a:endParaRPr lang="fr-FR" sz="24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174" name="Oval 1042"/>
          <p:cNvSpPr/>
          <p:nvPr/>
        </p:nvSpPr>
        <p:spPr>
          <a:xfrm>
            <a:off x="23049868" y="27090740"/>
            <a:ext cx="576116" cy="5761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Arrow Connector 1044"/>
          <p:cNvCxnSpPr>
            <a:stCxn id="174" idx="5"/>
          </p:cNvCxnSpPr>
          <p:nvPr/>
        </p:nvCxnSpPr>
        <p:spPr>
          <a:xfrm>
            <a:off x="23541614" y="27582486"/>
            <a:ext cx="580258" cy="23851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1046"/>
          <p:cNvSpPr/>
          <p:nvPr/>
        </p:nvSpPr>
        <p:spPr>
          <a:xfrm>
            <a:off x="21521643" y="29047793"/>
            <a:ext cx="1066268" cy="22299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Block Arc 1048"/>
          <p:cNvSpPr/>
          <p:nvPr/>
        </p:nvSpPr>
        <p:spPr>
          <a:xfrm rot="13438374">
            <a:off x="21281993" y="30085112"/>
            <a:ext cx="3694383" cy="3694383"/>
          </a:xfrm>
          <a:prstGeom prst="blockArc">
            <a:avLst>
              <a:gd name="adj1" fmla="val 16201306"/>
              <a:gd name="adj2" fmla="val 115544"/>
              <a:gd name="adj3" fmla="val 193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8" name="Oval 354"/>
          <p:cNvSpPr/>
          <p:nvPr/>
        </p:nvSpPr>
        <p:spPr>
          <a:xfrm flipV="1">
            <a:off x="27944259" y="30691138"/>
            <a:ext cx="1066268" cy="22299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Block Arc 355"/>
          <p:cNvSpPr/>
          <p:nvPr/>
        </p:nvSpPr>
        <p:spPr>
          <a:xfrm rot="18900000" flipV="1">
            <a:off x="25595232" y="28154937"/>
            <a:ext cx="3694383" cy="3694383"/>
          </a:xfrm>
          <a:prstGeom prst="blockArc">
            <a:avLst>
              <a:gd name="adj1" fmla="val 16201306"/>
              <a:gd name="adj2" fmla="val 115544"/>
              <a:gd name="adj3" fmla="val 193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80" name="Straight Connector 191"/>
          <p:cNvCxnSpPr/>
          <p:nvPr/>
        </p:nvCxnSpPr>
        <p:spPr>
          <a:xfrm>
            <a:off x="23737036" y="32744007"/>
            <a:ext cx="0" cy="1980303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92"/>
          <p:cNvCxnSpPr/>
          <p:nvPr/>
        </p:nvCxnSpPr>
        <p:spPr>
          <a:xfrm flipV="1">
            <a:off x="24016098" y="32716328"/>
            <a:ext cx="26070" cy="1899889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93"/>
          <p:cNvCxnSpPr/>
          <p:nvPr/>
        </p:nvCxnSpPr>
        <p:spPr>
          <a:xfrm>
            <a:off x="24295317" y="32744007"/>
            <a:ext cx="0" cy="1980303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94"/>
          <p:cNvCxnSpPr/>
          <p:nvPr/>
        </p:nvCxnSpPr>
        <p:spPr>
          <a:xfrm>
            <a:off x="24549499" y="32744007"/>
            <a:ext cx="12691" cy="1980303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96"/>
          <p:cNvCxnSpPr/>
          <p:nvPr/>
        </p:nvCxnSpPr>
        <p:spPr>
          <a:xfrm>
            <a:off x="24837078" y="32744007"/>
            <a:ext cx="0" cy="1948893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375"/>
          <p:cNvSpPr txBox="1"/>
          <p:nvPr/>
        </p:nvSpPr>
        <p:spPr>
          <a:xfrm>
            <a:off x="15864607" y="36104318"/>
            <a:ext cx="69553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  <a:latin typeface="Arial Rounded MT Bold" pitchFamily="34" charset="0"/>
              </a:rPr>
              <a:t>Notre ‘camera digitale’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6 m de longue, 1.5 mm de large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Seulement 20000 pixels (0.25 x 1.5 mm</a:t>
            </a:r>
            <a:r>
              <a:rPr lang="fr-FR" sz="2400" baseline="30000" dirty="0" smtClean="0">
                <a:solidFill>
                  <a:srgbClr val="0070C0"/>
                </a:solidFill>
                <a:latin typeface="Arial Rounded MT Bold" pitchFamily="34" charset="0"/>
              </a:rPr>
              <a:t>2</a:t>
            </a: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)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Amplifie le signal par 1 million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Capable de voir photons individuels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40 Million de photos par seconde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Supporte la radiation du LHC</a:t>
            </a:r>
          </a:p>
          <a:p>
            <a:pPr marL="361950" indent="-361950">
              <a:buFontTx/>
              <a:buChar char="-"/>
            </a:pPr>
            <a:r>
              <a:rPr lang="fr-FR" sz="2400" dirty="0" smtClean="0">
                <a:solidFill>
                  <a:srgbClr val="0070C0"/>
                </a:solidFill>
                <a:latin typeface="Arial Rounded MT Bold" pitchFamily="34" charset="0"/>
              </a:rPr>
              <a:t>Fonctionne a -40°C</a:t>
            </a:r>
          </a:p>
        </p:txBody>
      </p:sp>
      <p:sp>
        <p:nvSpPr>
          <p:cNvPr id="186" name="Text Box 48"/>
          <p:cNvSpPr txBox="1">
            <a:spLocks noChangeArrowheads="1"/>
          </p:cNvSpPr>
          <p:nvPr/>
        </p:nvSpPr>
        <p:spPr bwMode="auto">
          <a:xfrm>
            <a:off x="826322" y="30432498"/>
            <a:ext cx="4128664" cy="176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fr-FR" sz="2500" b="1" i="1" dirty="0" smtClean="0">
                <a:solidFill>
                  <a:srgbClr val="0070C0"/>
                </a:solidFill>
                <a:latin typeface="Arial Rounded MT Bold"/>
              </a:rPr>
              <a:t>Pots </a:t>
            </a:r>
            <a:r>
              <a:rPr lang="fr-FR" sz="2500" b="1" i="1" dirty="0">
                <a:solidFill>
                  <a:srgbClr val="0070C0"/>
                </a:solidFill>
                <a:latin typeface="Arial Rounded MT Bold"/>
              </a:rPr>
              <a:t>romains:</a:t>
            </a:r>
            <a:endParaRPr lang="fr-FR" sz="2800" dirty="0"/>
          </a:p>
          <a:p>
            <a:pPr>
              <a:lnSpc>
                <a:spcPct val="100000"/>
              </a:lnSpc>
            </a:pPr>
            <a:r>
              <a:rPr lang="fr-FR" sz="2500" dirty="0">
                <a:solidFill>
                  <a:srgbClr val="0070C0"/>
                </a:solidFill>
                <a:latin typeface="Arial Rounded MT Bold"/>
              </a:rPr>
              <a:t>Récipient métallique séparant le détecteur de l'ultravide du faisceau.</a:t>
            </a:r>
            <a:endParaRPr lang="fr-FR" sz="2800" dirty="0"/>
          </a:p>
        </p:txBody>
      </p:sp>
      <p:pic>
        <p:nvPicPr>
          <p:cNvPr id="187" name="Picture 3" descr="D:\CERN temp\Billeder\Detectors\ALFA6\05-01-2011\SJ20236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22126" r="11741"/>
          <a:stretch/>
        </p:blipFill>
        <p:spPr bwMode="auto">
          <a:xfrm>
            <a:off x="6729024" y="33476744"/>
            <a:ext cx="7911199" cy="567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8" name="Text Box 65"/>
          <p:cNvSpPr txBox="1">
            <a:spLocks noChangeArrowheads="1"/>
          </p:cNvSpPr>
          <p:nvPr/>
        </p:nvSpPr>
        <p:spPr bwMode="auto">
          <a:xfrm>
            <a:off x="9753998" y="30402972"/>
            <a:ext cx="4764070" cy="234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algn="r">
              <a:lnSpc>
                <a:spcPct val="100000"/>
              </a:lnSpc>
            </a:pPr>
            <a:r>
              <a:rPr lang="fr-FR" sz="2500" b="1" i="1" dirty="0" err="1">
                <a:solidFill>
                  <a:srgbClr val="0070C0"/>
                </a:solidFill>
                <a:latin typeface="Arial Rounded MT Bold" pitchFamily="34" charset="0"/>
              </a:rPr>
              <a:t>Trajectographe</a:t>
            </a:r>
            <a:r>
              <a:rPr lang="fr-FR" sz="2500" b="1" i="1" dirty="0">
                <a:solidFill>
                  <a:srgbClr val="0070C0"/>
                </a:solidFill>
                <a:latin typeface="Arial Rounded MT Bold" pitchFamily="34" charset="0"/>
              </a:rPr>
              <a:t> sans zone </a:t>
            </a:r>
            <a:r>
              <a:rPr lang="fr-FR" sz="2500" b="1" i="1" dirty="0" smtClean="0">
                <a:solidFill>
                  <a:srgbClr val="0070C0"/>
                </a:solidFill>
                <a:latin typeface="Arial Rounded MT Bold" pitchFamily="34" charset="0"/>
              </a:rPr>
              <a:t>inactive </a:t>
            </a:r>
            <a:r>
              <a:rPr lang="fr-FR" sz="2500" b="1" i="1" dirty="0">
                <a:solidFill>
                  <a:srgbClr val="0070C0"/>
                </a:solidFill>
                <a:latin typeface="Arial Rounded MT Bold" pitchFamily="34" charset="0"/>
              </a:rPr>
              <a:t>au bord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: Les fibres scintillantes sont déjà 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complètement 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actives 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à ~ 20 µm 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du bord. </a:t>
            </a:r>
            <a:endParaRPr lang="fr-FR" sz="2800" dirty="0">
              <a:latin typeface="Arial Rounded MT Bold" pitchFamily="34" charset="0"/>
            </a:endParaRPr>
          </a:p>
        </p:txBody>
      </p:sp>
      <p:sp>
        <p:nvSpPr>
          <p:cNvPr id="189" name="Rektangel 188"/>
          <p:cNvSpPr/>
          <p:nvPr/>
        </p:nvSpPr>
        <p:spPr>
          <a:xfrm>
            <a:off x="15835789" y="32614452"/>
            <a:ext cx="6076184" cy="3248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265"/>
          <p:cNvSpPr txBox="1"/>
          <p:nvPr/>
        </p:nvSpPr>
        <p:spPr>
          <a:xfrm>
            <a:off x="15864607" y="32709823"/>
            <a:ext cx="5657036" cy="3046988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 Rounded MT Bold" pitchFamily="34" charset="0"/>
              </a:rPr>
              <a:t>Our ‘digital camera’</a:t>
            </a:r>
          </a:p>
          <a:p>
            <a:pPr marL="361950" indent="-361950">
              <a:buFontTx/>
              <a:buChar char="-"/>
            </a:pPr>
            <a:r>
              <a:rPr lang="en-GB" sz="2400" dirty="0" smtClean="0">
                <a:latin typeface="Arial Rounded MT Bold" pitchFamily="34" charset="0"/>
              </a:rPr>
              <a:t>6 m long, 1.5 mm wide</a:t>
            </a:r>
          </a:p>
          <a:p>
            <a:pPr marL="361950" indent="-361950">
              <a:buFontTx/>
              <a:buChar char="-"/>
            </a:pPr>
            <a:r>
              <a:rPr lang="en-GB" sz="2400" dirty="0">
                <a:latin typeface="Arial Rounded MT Bold" pitchFamily="34" charset="0"/>
              </a:rPr>
              <a:t>Only 20000 </a:t>
            </a:r>
            <a:r>
              <a:rPr lang="en-GB" sz="2400" dirty="0" smtClean="0">
                <a:latin typeface="Arial Rounded MT Bold" pitchFamily="34" charset="0"/>
              </a:rPr>
              <a:t>pixels (0.25 x 1.5 mm</a:t>
            </a:r>
            <a:r>
              <a:rPr lang="en-GB" sz="2400" baseline="30000" dirty="0" smtClean="0">
                <a:latin typeface="Arial Rounded MT Bold" pitchFamily="34" charset="0"/>
              </a:rPr>
              <a:t>2</a:t>
            </a:r>
            <a:r>
              <a:rPr lang="en-GB" sz="2400" dirty="0" smtClean="0">
                <a:latin typeface="Arial Rounded MT Bold" pitchFamily="34" charset="0"/>
              </a:rPr>
              <a:t>)</a:t>
            </a:r>
            <a:endParaRPr lang="en-GB" sz="2400" dirty="0">
              <a:latin typeface="Arial Rounded MT Bold" pitchFamily="34" charset="0"/>
            </a:endParaRPr>
          </a:p>
          <a:p>
            <a:pPr marL="361950" indent="-361950">
              <a:buFontTx/>
              <a:buChar char="-"/>
            </a:pPr>
            <a:r>
              <a:rPr lang="en-GB" sz="2400" dirty="0">
                <a:latin typeface="Arial Rounded MT Bold" pitchFamily="34" charset="0"/>
              </a:rPr>
              <a:t>Amplifies </a:t>
            </a:r>
            <a:r>
              <a:rPr lang="en-GB" sz="2400" dirty="0" smtClean="0">
                <a:latin typeface="Arial Rounded MT Bold" pitchFamily="34" charset="0"/>
              </a:rPr>
              <a:t>signals </a:t>
            </a:r>
            <a:r>
              <a:rPr lang="en-GB" sz="2400" dirty="0">
                <a:latin typeface="Arial Rounded MT Bold" pitchFamily="34" charset="0"/>
              </a:rPr>
              <a:t>by 1 million</a:t>
            </a:r>
          </a:p>
          <a:p>
            <a:pPr marL="361950" indent="-361950">
              <a:buFontTx/>
              <a:buChar char="-"/>
            </a:pPr>
            <a:r>
              <a:rPr lang="en-GB" sz="2400" dirty="0" smtClean="0">
                <a:latin typeface="Arial Rounded MT Bold" pitchFamily="34" charset="0"/>
              </a:rPr>
              <a:t>Sees single photons</a:t>
            </a:r>
          </a:p>
          <a:p>
            <a:pPr marL="361950" indent="-361950">
              <a:buFontTx/>
              <a:buChar char="-"/>
            </a:pPr>
            <a:r>
              <a:rPr lang="en-GB" sz="2400" dirty="0" smtClean="0">
                <a:latin typeface="Arial Rounded MT Bold" pitchFamily="34" charset="0"/>
              </a:rPr>
              <a:t>40 Million pictures per second</a:t>
            </a:r>
          </a:p>
          <a:p>
            <a:pPr marL="361950" indent="-361950">
              <a:buFontTx/>
              <a:buChar char="-"/>
            </a:pPr>
            <a:r>
              <a:rPr lang="en-GB" sz="2400" dirty="0" smtClean="0">
                <a:latin typeface="Arial Rounded MT Bold" pitchFamily="34" charset="0"/>
              </a:rPr>
              <a:t>Withstands radiation from LHC</a:t>
            </a:r>
          </a:p>
          <a:p>
            <a:pPr marL="361950" indent="-361950">
              <a:buFontTx/>
              <a:buChar char="-"/>
            </a:pPr>
            <a:r>
              <a:rPr lang="en-GB" sz="2400" dirty="0" smtClean="0">
                <a:latin typeface="Arial Rounded MT Bold" pitchFamily="34" charset="0"/>
              </a:rPr>
              <a:t>Operates at -40°C</a:t>
            </a:r>
          </a:p>
        </p:txBody>
      </p:sp>
      <p:pic>
        <p:nvPicPr>
          <p:cNvPr id="191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4945" y="16295611"/>
            <a:ext cx="5031395" cy="4513259"/>
          </a:xfrm>
          <a:prstGeom prst="rect">
            <a:avLst/>
          </a:prstGeom>
        </p:spPr>
      </p:pic>
      <p:pic>
        <p:nvPicPr>
          <p:cNvPr id="192" name="Picture 11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5832" y="16298874"/>
            <a:ext cx="8748464" cy="4569331"/>
          </a:xfrm>
          <a:prstGeom prst="rect">
            <a:avLst/>
          </a:prstGeom>
        </p:spPr>
      </p:pic>
      <p:cxnSp>
        <p:nvCxnSpPr>
          <p:cNvPr id="193" name="Straight Connector 272"/>
          <p:cNvCxnSpPr/>
          <p:nvPr/>
        </p:nvCxnSpPr>
        <p:spPr>
          <a:xfrm>
            <a:off x="20434069" y="17283445"/>
            <a:ext cx="698508" cy="1487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302"/>
          <p:cNvCxnSpPr/>
          <p:nvPr/>
        </p:nvCxnSpPr>
        <p:spPr>
          <a:xfrm flipH="1">
            <a:off x="21091232" y="17446668"/>
            <a:ext cx="26831" cy="20499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307"/>
          <p:cNvCxnSpPr/>
          <p:nvPr/>
        </p:nvCxnSpPr>
        <p:spPr>
          <a:xfrm>
            <a:off x="20579373" y="19342174"/>
            <a:ext cx="504056" cy="1487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312"/>
          <p:cNvCxnSpPr/>
          <p:nvPr/>
        </p:nvCxnSpPr>
        <p:spPr>
          <a:xfrm flipH="1">
            <a:off x="21060569" y="17492826"/>
            <a:ext cx="26831" cy="20499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313"/>
          <p:cNvCxnSpPr/>
          <p:nvPr/>
        </p:nvCxnSpPr>
        <p:spPr>
          <a:xfrm>
            <a:off x="20556513" y="19394062"/>
            <a:ext cx="504056" cy="1487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314"/>
          <p:cNvCxnSpPr/>
          <p:nvPr/>
        </p:nvCxnSpPr>
        <p:spPr>
          <a:xfrm>
            <a:off x="20441689" y="17341190"/>
            <a:ext cx="648072" cy="1487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Curved Left Arrow 100"/>
          <p:cNvSpPr/>
          <p:nvPr/>
        </p:nvSpPr>
        <p:spPr>
          <a:xfrm rot="6043126">
            <a:off x="22159735" y="18148395"/>
            <a:ext cx="1203559" cy="4983551"/>
          </a:xfrm>
          <a:prstGeom prst="curvedLeftArrow">
            <a:avLst>
              <a:gd name="adj1" fmla="val 36068"/>
              <a:gd name="adj2" fmla="val 71395"/>
              <a:gd name="adj3" fmla="val 3258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0" name="Text Box 6"/>
          <p:cNvSpPr txBox="1">
            <a:spLocks noChangeArrowheads="1"/>
          </p:cNvSpPr>
          <p:nvPr/>
        </p:nvSpPr>
        <p:spPr bwMode="auto">
          <a:xfrm>
            <a:off x="15587961" y="14670000"/>
            <a:ext cx="661590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500" b="1" i="1" dirty="0" smtClean="0">
                <a:solidFill>
                  <a:srgbClr val="0070C0"/>
                </a:solidFill>
                <a:latin typeface="Arial Rounded MT Bold" pitchFamily="34" charset="0"/>
              </a:rPr>
              <a:t>Objectif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 : Développement d’un 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nouveau </a:t>
            </a:r>
            <a:r>
              <a:rPr lang="fr-FR" sz="2500" dirty="0" err="1">
                <a:solidFill>
                  <a:srgbClr val="0070C0"/>
                </a:solidFill>
                <a:latin typeface="Arial Rounded MT Bold" pitchFamily="34" charset="0"/>
              </a:rPr>
              <a:t>trajectographe</a:t>
            </a:r>
            <a:r>
              <a:rPr lang="fr-FR" sz="2500" dirty="0">
                <a:solidFill>
                  <a:srgbClr val="0070C0"/>
                </a:solidFill>
                <a:latin typeface="Arial Rounded MT Bold" pitchFamily="34" charset="0"/>
              </a:rPr>
              <a:t> pour 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tous les particules chargés. </a:t>
            </a:r>
            <a:endParaRPr lang="fr-FR" sz="2500" dirty="0" smtClean="0"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 smtClean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 Box 6"/>
          <p:cNvSpPr txBox="1">
            <a:spLocks noChangeArrowheads="1"/>
          </p:cNvSpPr>
          <p:nvPr/>
        </p:nvSpPr>
        <p:spPr bwMode="auto">
          <a:xfrm>
            <a:off x="22227838" y="14670000"/>
            <a:ext cx="675485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fr-FR" sz="2500" b="1" i="1" dirty="0" smtClean="0">
                <a:solidFill>
                  <a:srgbClr val="0070C0"/>
                </a:solidFill>
                <a:latin typeface="Arial Rounded MT Bold" pitchFamily="34" charset="0"/>
              </a:rPr>
              <a:t>Besoin</a:t>
            </a:r>
            <a:r>
              <a:rPr lang="fr-FR" sz="2500" i="1" dirty="0" smtClean="0">
                <a:solidFill>
                  <a:srgbClr val="0070C0"/>
                </a:solidFill>
                <a:latin typeface="Arial Rounded MT Bold" pitchFamily="34" charset="0"/>
              </a:rPr>
              <a:t>s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: haute résolution  (80 </a:t>
            </a:r>
            <a:r>
              <a:rPr lang="fr-FR" sz="2500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fr-FR" sz="2500" dirty="0" smtClean="0">
                <a:solidFill>
                  <a:srgbClr val="0070C0"/>
                </a:solidFill>
                <a:latin typeface="Arial Rounded MT Bold" pitchFamily="34" charset="0"/>
              </a:rPr>
              <a:t>m), construction très légère, lecture rapide   (40 MHz), économique.</a:t>
            </a:r>
            <a:endParaRPr lang="fr-FR" sz="2500" dirty="0">
              <a:latin typeface="Arial Rounded MT Bold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Tekstboks 201"/>
          <p:cNvSpPr txBox="1"/>
          <p:nvPr/>
        </p:nvSpPr>
        <p:spPr>
          <a:xfrm>
            <a:off x="23617291" y="39512764"/>
            <a:ext cx="622825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/>
              <a:t>S. Jakobsen &amp; C. Joram 2019</a:t>
            </a:r>
            <a:endParaRPr lang="en-US" sz="1500" dirty="0"/>
          </a:p>
        </p:txBody>
      </p:sp>
      <p:pic>
        <p:nvPicPr>
          <p:cNvPr id="203" name="Picture 4" descr="D:\CERN temp\CERN Open Days 2019\OpenDays2019_Logo 2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/>
          <a:stretch/>
        </p:blipFill>
        <p:spPr bwMode="auto">
          <a:xfrm>
            <a:off x="16850321" y="173622"/>
            <a:ext cx="12835282" cy="599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23645"/>
      </p:ext>
    </p:extLst>
  </p:cSld>
  <p:clrMapOvr>
    <a:masterClrMapping/>
  </p:clrMapOvr>
</p:sld>
</file>

<file path=ppt/theme/theme1.xml><?xml version="1.0" encoding="utf-8"?>
<a:theme xmlns:a="http://schemas.openxmlformats.org/drawingml/2006/main" name="OD_2019_A0-TEMPLATE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_2019_A0-TEMPLATE" id="{2FEE7F13-EE04-F240-8B24-87BF942B79FD}" vid="{B0AA5E58-8C93-9C45-9730-B1974712DB39}"/>
    </a:ext>
  </a:extLst>
</a:theme>
</file>

<file path=ppt/theme/theme2.xml><?xml version="1.0" encoding="utf-8"?>
<a:theme xmlns:a="http://schemas.openxmlformats.org/drawingml/2006/main" name="Poster_3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_2019_A0-TEMPLATE" id="{2FEE7F13-EE04-F240-8B24-87BF942B79FD}" vid="{0CBA44F0-DF6F-BF40-BAB3-6EF2E7BF7AE5}"/>
    </a:ext>
  </a:extLst>
</a:theme>
</file>

<file path=ppt/theme/theme3.xml><?xml version="1.0" encoding="utf-8"?>
<a:theme xmlns:a="http://schemas.openxmlformats.org/drawingml/2006/main" name="Poster_2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_2019_A0-TEMPLATE" id="{2FEE7F13-EE04-F240-8B24-87BF942B79FD}" vid="{7D3D4F3D-00BC-7A40-A309-9A4786EB6222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OD_2019_A0-TEMPLATE</Template>
  <TotalTime>6</TotalTime>
  <Words>518</Words>
  <Application>Microsoft Office PowerPoint</Application>
  <PresentationFormat>Brugerdefineret</PresentationFormat>
  <Paragraphs>82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Diastitler</vt:lpstr>
      </vt:variant>
      <vt:variant>
        <vt:i4>1</vt:i4>
      </vt:variant>
    </vt:vector>
  </HeadingPairs>
  <TitlesOfParts>
    <vt:vector size="4" baseType="lpstr">
      <vt:lpstr>OD_2019_A0-TEMPLATE</vt:lpstr>
      <vt:lpstr>Poster_3Columns</vt:lpstr>
      <vt:lpstr>Poster_2Columns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 </cp:lastModifiedBy>
  <cp:revision>2</cp:revision>
  <dcterms:created xsi:type="dcterms:W3CDTF">2019-07-15T18:19:34Z</dcterms:created>
  <dcterms:modified xsi:type="dcterms:W3CDTF">2019-07-15T18:25:44Z</dcterms:modified>
</cp:coreProperties>
</file>