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1"/>
  </p:notesMasterIdLst>
  <p:handoutMasterIdLst>
    <p:handoutMasterId r:id="rId22"/>
  </p:handoutMasterIdLst>
  <p:sldIdLst>
    <p:sldId id="263" r:id="rId5"/>
    <p:sldId id="326" r:id="rId6"/>
    <p:sldId id="328" r:id="rId7"/>
    <p:sldId id="343" r:id="rId8"/>
    <p:sldId id="318" r:id="rId9"/>
    <p:sldId id="375" r:id="rId10"/>
    <p:sldId id="362" r:id="rId11"/>
    <p:sldId id="389" r:id="rId12"/>
    <p:sldId id="348" r:id="rId13"/>
    <p:sldId id="390" r:id="rId14"/>
    <p:sldId id="355" r:id="rId15"/>
    <p:sldId id="387" r:id="rId16"/>
    <p:sldId id="342" r:id="rId17"/>
    <p:sldId id="388" r:id="rId18"/>
    <p:sldId id="391" r:id="rId19"/>
    <p:sldId id="369" r:id="rId20"/>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io Rossi" initials="LR" lastIdx="2" clrIdx="0">
    <p:extLst>
      <p:ext uri="{19B8F6BF-5375-455C-9EA6-DF929625EA0E}">
        <p15:presenceInfo xmlns:p15="http://schemas.microsoft.com/office/powerpoint/2012/main" userId="S-1-5-21-1526224874-1540688658-1361462980-200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FBB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86" d="100"/>
          <a:sy n="86" d="100"/>
        </p:scale>
        <p:origin x="720" y="5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49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3-22T19:32:27.271" idx="2">
    <p:pos x="10" y="10"/>
    <p:text>Cecile can you add a New banner with the red circle of WP18?</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09/09/2019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09/09/2019</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75715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Radiation damage</a:t>
            </a:r>
            <a:r>
              <a:rPr lang="fr-CH" baseline="0" dirty="0" smtClean="0"/>
              <a:t> and </a:t>
            </a:r>
            <a:r>
              <a:rPr lang="fr-CH" baseline="0" dirty="0" err="1" smtClean="0"/>
              <a:t>halveningtime</a:t>
            </a:r>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2211722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19615142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r>
              <a:rPr lang="en-GB" noProof="0" smtClean="0"/>
              <a:t>L. Rossi - HiLumi LHC Circuit - 2nd Internatioanl Review -CERN 9 Sept. 2019</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smtClean="0"/>
              <a:t>L. Rossi - HiLumi LHC Circuit - 2nd Internatioanl Review -CERN 9 Sept. 2019</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smtClean="0"/>
              <a:t>L. Rossi - HiLumi LHC Circuit - 2nd Internatioanl Review -CERN 9 Sept. 2019</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smtClean="0"/>
              <a:t>L. Rossi - HiLumi LHC Circuit - 2nd Internatioanl Review -CERN 9 Sept. 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smtClean="0"/>
              <a:t>L. Rossi - HiLumi LHC Circuit - 2nd Internatioanl Review -CERN 9 Sept. 2019</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smtClean="0"/>
              <a:t>L. Rossi - HiLumi LHC Circuit - 2nd Internatioanl Review -CERN 9 Sept. 2019</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4767263"/>
            <a:ext cx="6573000" cy="270000"/>
          </a:xfrm>
        </p:spPr>
        <p:txBody>
          <a:bodyPr/>
          <a:lstStyle/>
          <a:p>
            <a:r>
              <a:rPr lang="en-GB" noProof="0" smtClean="0"/>
              <a:t>L. Rossi - HiLumi LHC Circuit - 2nd Internatioanl Review -CERN 9 Sept. 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en-GB" smtClean="0"/>
              <a:t>L. Rossi - HiLumi LHC Circuit - 2nd Internatioanl Review -CERN 9 Sept. 2019</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5.xml"/><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tiff"/><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hyperlink" Target="http://www.iconarchive.com/show/flag-icons-by-gosquared/Italy-icon.html" TargetMode="External"/><Relationship Id="rId3" Type="http://schemas.openxmlformats.org/officeDocument/2006/relationships/hyperlink" Target="http://www.iconarchive.com/show/flag-icons-by-gosquared/United-States-icon.html" TargetMode="External"/><Relationship Id="rId7" Type="http://schemas.openxmlformats.org/officeDocument/2006/relationships/image" Target="../media/image18.png"/><Relationship Id="rId2" Type="http://schemas.openxmlformats.org/officeDocument/2006/relationships/image" Target="../media/image15.emf"/><Relationship Id="rId1" Type="http://schemas.openxmlformats.org/officeDocument/2006/relationships/slideLayout" Target="../slideLayouts/slideLayout4.xml"/><Relationship Id="rId6" Type="http://schemas.openxmlformats.org/officeDocument/2006/relationships/hyperlink" Target="http://www.iconarchive.com/show/flag-icons-by-gosquared/Spain-icon.html" TargetMode="External"/><Relationship Id="rId11" Type="http://schemas.openxmlformats.org/officeDocument/2006/relationships/image" Target="../media/image20.png"/><Relationship Id="rId5" Type="http://schemas.openxmlformats.org/officeDocument/2006/relationships/image" Target="../media/image17.png"/><Relationship Id="rId10" Type="http://schemas.openxmlformats.org/officeDocument/2006/relationships/hyperlink" Target="http://www.iconarchive.com/show/flag-icons-by-gosquared/Japan-icon.html" TargetMode="External"/><Relationship Id="rId4" Type="http://schemas.openxmlformats.org/officeDocument/2006/relationships/image" Target="../media/image16.png"/><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4.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1371600" y="1755150"/>
            <a:ext cx="7232848" cy="1350000"/>
          </a:xfrm>
        </p:spPr>
        <p:txBody>
          <a:bodyPr/>
          <a:lstStyle/>
          <a:p>
            <a:r>
              <a:rPr lang="fr-CH" dirty="0" smtClean="0"/>
              <a:t>Introduction to the 2th International </a:t>
            </a:r>
            <a:r>
              <a:rPr lang="fr-CH" dirty="0" err="1" smtClean="0"/>
              <a:t>Review</a:t>
            </a:r>
            <a:r>
              <a:rPr lang="fr-CH" dirty="0" smtClean="0"/>
              <a:t> of the HiLumi LHC </a:t>
            </a:r>
            <a:r>
              <a:rPr lang="fr-CH" dirty="0" err="1" smtClean="0"/>
              <a:t>Magnet</a:t>
            </a:r>
            <a:r>
              <a:rPr lang="fr-CH" dirty="0" smtClean="0"/>
              <a:t> Circuits</a:t>
            </a:r>
            <a:endParaRPr lang="en-GB" dirty="0"/>
          </a:p>
        </p:txBody>
      </p:sp>
      <p:sp>
        <p:nvSpPr>
          <p:cNvPr id="19" name="Sous-titre 18"/>
          <p:cNvSpPr>
            <a:spLocks noGrp="1"/>
          </p:cNvSpPr>
          <p:nvPr>
            <p:ph type="subTitle" idx="1"/>
          </p:nvPr>
        </p:nvSpPr>
        <p:spPr>
          <a:xfrm>
            <a:off x="1371600" y="3219822"/>
            <a:ext cx="2965961" cy="774582"/>
          </a:xfrm>
        </p:spPr>
        <p:txBody>
          <a:bodyPr>
            <a:normAutofit/>
          </a:bodyPr>
          <a:lstStyle/>
          <a:p>
            <a:r>
              <a:rPr lang="fr-CH" b="1" dirty="0" smtClean="0"/>
              <a:t>Lucio Rossi – CERN</a:t>
            </a:r>
          </a:p>
          <a:p>
            <a:r>
              <a:rPr lang="fr-CH" dirty="0" smtClean="0">
                <a:solidFill>
                  <a:schemeClr val="bg1">
                    <a:lumMod val="50000"/>
                  </a:schemeClr>
                </a:solidFill>
              </a:rPr>
              <a:t>HL-LHC Project Leader</a:t>
            </a:r>
          </a:p>
        </p:txBody>
      </p:sp>
      <p:sp>
        <p:nvSpPr>
          <p:cNvPr id="20" name="Espace réservé du texte 19"/>
          <p:cNvSpPr>
            <a:spLocks noGrp="1"/>
          </p:cNvSpPr>
          <p:nvPr>
            <p:ph type="body" sz="quarter" idx="14"/>
          </p:nvPr>
        </p:nvSpPr>
        <p:spPr/>
        <p:txBody>
          <a:bodyPr/>
          <a:lstStyle/>
          <a:p>
            <a:r>
              <a:rPr lang="fr-CH" i="0" dirty="0" smtClean="0">
                <a:solidFill>
                  <a:schemeClr val="bg2"/>
                </a:solidFill>
              </a:rPr>
              <a:t>CERN, 9-20 </a:t>
            </a:r>
            <a:r>
              <a:rPr lang="fr-CH" i="0" dirty="0" err="1" smtClean="0">
                <a:solidFill>
                  <a:schemeClr val="bg2"/>
                </a:solidFill>
              </a:rPr>
              <a:t>September</a:t>
            </a:r>
            <a:r>
              <a:rPr lang="fr-CH" i="0" dirty="0" smtClean="0">
                <a:solidFill>
                  <a:schemeClr val="bg2"/>
                </a:solidFill>
              </a:rPr>
              <a:t>  2019</a:t>
            </a:r>
            <a:endParaRPr lang="en-GB" i="0" dirty="0">
              <a:solidFill>
                <a:schemeClr val="bg2"/>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6176" y="264792"/>
            <a:ext cx="1395818" cy="1375686"/>
          </a:xfrm>
          <a:prstGeom prst="rect">
            <a:avLst/>
          </a:prstGeom>
        </p:spPr>
      </p:pic>
      <p:sp>
        <p:nvSpPr>
          <p:cNvPr id="2" name="TextBox 1"/>
          <p:cNvSpPr txBox="1"/>
          <p:nvPr/>
        </p:nvSpPr>
        <p:spPr>
          <a:xfrm>
            <a:off x="1282116" y="4066658"/>
            <a:ext cx="3793939" cy="307777"/>
          </a:xfrm>
          <a:prstGeom prst="rect">
            <a:avLst/>
          </a:prstGeom>
          <a:noFill/>
        </p:spPr>
        <p:txBody>
          <a:bodyPr wrap="square" rtlCol="0">
            <a:spAutoFit/>
          </a:bodyPr>
          <a:lstStyle/>
          <a:p>
            <a:r>
              <a:rPr lang="fr-CH" sz="1400" b="1" dirty="0">
                <a:solidFill>
                  <a:schemeClr val="bg2"/>
                </a:solidFill>
              </a:rPr>
              <a:t>2</a:t>
            </a:r>
            <a:r>
              <a:rPr lang="fr-CH" sz="1400" b="1" dirty="0" smtClean="0">
                <a:solidFill>
                  <a:schemeClr val="bg2"/>
                </a:solidFill>
              </a:rPr>
              <a:t>th International </a:t>
            </a:r>
            <a:r>
              <a:rPr lang="fr-CH" sz="1400" b="1" dirty="0" err="1" smtClean="0">
                <a:solidFill>
                  <a:schemeClr val="bg2"/>
                </a:solidFill>
              </a:rPr>
              <a:t>Review</a:t>
            </a:r>
            <a:r>
              <a:rPr lang="fr-CH" sz="1400" b="1" dirty="0" smtClean="0">
                <a:solidFill>
                  <a:schemeClr val="bg2"/>
                </a:solidFill>
              </a:rPr>
              <a:t> </a:t>
            </a:r>
            <a:r>
              <a:rPr lang="fr-CH" sz="1400" b="1" dirty="0">
                <a:solidFill>
                  <a:schemeClr val="bg2"/>
                </a:solidFill>
              </a:rPr>
              <a:t> </a:t>
            </a:r>
            <a:r>
              <a:rPr lang="fr-CH" sz="1400" b="1" dirty="0" smtClean="0">
                <a:solidFill>
                  <a:schemeClr val="bg2"/>
                </a:solidFill>
              </a:rPr>
              <a:t>HiLumi Circuits </a:t>
            </a:r>
            <a:endParaRPr lang="en-GB" sz="1400" b="1" dirty="0">
              <a:solidFill>
                <a:schemeClr val="bg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Cold </a:t>
            </a:r>
            <a:r>
              <a:rPr lang="fr-CH" dirty="0" err="1" smtClean="0"/>
              <a:t>Powering</a:t>
            </a:r>
            <a:r>
              <a:rPr lang="fr-CH" dirty="0" smtClean="0"/>
              <a:t> </a:t>
            </a:r>
            <a:r>
              <a:rPr lang="fr-CH" dirty="0" err="1" smtClean="0"/>
              <a:t>progress</a:t>
            </a:r>
            <a:r>
              <a:rPr lang="fr-CH" dirty="0" smtClean="0"/>
              <a:t>!</a:t>
            </a:r>
            <a:endParaRPr lang="en-GB" dirty="0"/>
          </a:p>
        </p:txBody>
      </p:sp>
      <p:sp>
        <p:nvSpPr>
          <p:cNvPr id="5" name="Content Placeholder 4"/>
          <p:cNvSpPr>
            <a:spLocks noGrp="1"/>
          </p:cNvSpPr>
          <p:nvPr>
            <p:ph idx="1"/>
          </p:nvPr>
        </p:nvSpPr>
        <p:spPr>
          <a:xfrm>
            <a:off x="179512" y="771550"/>
            <a:ext cx="3816424" cy="3888432"/>
          </a:xfrm>
        </p:spPr>
        <p:txBody>
          <a:bodyPr>
            <a:normAutofit fontScale="55000" lnSpcReduction="20000"/>
          </a:bodyPr>
          <a:lstStyle/>
          <a:p>
            <a:r>
              <a:rPr lang="en-GB" b="1" dirty="0" smtClean="0"/>
              <a:t>Very successful test of the system with one 60 m cable main circuit </a:t>
            </a:r>
            <a:br>
              <a:rPr lang="en-GB" b="1" dirty="0" smtClean="0"/>
            </a:br>
            <a:r>
              <a:rPr lang="en-GB" b="1" dirty="0" smtClean="0">
                <a:solidFill>
                  <a:srgbClr val="00B050"/>
                </a:solidFill>
              </a:rPr>
              <a:t>(2x20 kA, MgB</a:t>
            </a:r>
            <a:r>
              <a:rPr lang="en-GB" b="1" baseline="-25000" dirty="0" smtClean="0">
                <a:solidFill>
                  <a:srgbClr val="00B050"/>
                </a:solidFill>
              </a:rPr>
              <a:t>2</a:t>
            </a:r>
            <a:r>
              <a:rPr lang="en-GB" b="1" dirty="0" smtClean="0">
                <a:solidFill>
                  <a:srgbClr val="00B050"/>
                </a:solidFill>
              </a:rPr>
              <a:t>@25 K, REBCO@50K)</a:t>
            </a:r>
          </a:p>
          <a:p>
            <a:r>
              <a:rPr lang="fr-CH" dirty="0" smtClean="0"/>
              <a:t>Flexible 2-wall long cryostat </a:t>
            </a:r>
            <a:r>
              <a:rPr lang="fr-CH" dirty="0" err="1" smtClean="0"/>
              <a:t>validated</a:t>
            </a:r>
            <a:r>
              <a:rPr lang="fr-CH" dirty="0" smtClean="0"/>
              <a:t>!</a:t>
            </a:r>
          </a:p>
          <a:p>
            <a:r>
              <a:rPr lang="fr-CH" dirty="0" smtClean="0"/>
              <a:t>Local </a:t>
            </a:r>
            <a:r>
              <a:rPr lang="fr-CH" dirty="0" err="1" smtClean="0"/>
              <a:t>powering</a:t>
            </a:r>
            <a:r>
              <a:rPr lang="fr-CH" dirty="0" smtClean="0"/>
              <a:t> of </a:t>
            </a:r>
            <a:r>
              <a:rPr lang="fr-CH" dirty="0" err="1" smtClean="0"/>
              <a:t>low</a:t>
            </a:r>
            <a:r>
              <a:rPr lang="fr-CH" dirty="0" smtClean="0"/>
              <a:t> </a:t>
            </a:r>
            <a:r>
              <a:rPr lang="fr-CH" dirty="0" err="1" smtClean="0"/>
              <a:t>current</a:t>
            </a:r>
            <a:r>
              <a:rPr lang="fr-CH" dirty="0" smtClean="0"/>
              <a:t> circuits.</a:t>
            </a:r>
            <a:endParaRPr lang="en-GB" dirty="0" smtClean="0"/>
          </a:p>
          <a:p>
            <a:r>
              <a:rPr lang="en-GB" dirty="0" smtClean="0"/>
              <a:t>Design of the Cold Powering system is not yet finished: its validation only next year.</a:t>
            </a:r>
          </a:p>
          <a:p>
            <a:r>
              <a:rPr lang="en-GB" dirty="0" smtClean="0"/>
              <a:t>Collaborations UK and SE that require to fix design ASAP since are trying to get financed for the cold boxes while the detail design is not yet fully finished (DFX) or not yet conceptually approved (DFH).</a:t>
            </a:r>
          </a:p>
          <a:p>
            <a:r>
              <a:rPr lang="en-GB" b="1" dirty="0" smtClean="0"/>
              <a:t>Very good tender of the cabling contract: demonstrator done (see next slide). </a:t>
            </a:r>
          </a:p>
          <a:p>
            <a:r>
              <a:rPr lang="en-GB" dirty="0" smtClean="0"/>
              <a:t>MgB</a:t>
            </a:r>
            <a:r>
              <a:rPr lang="en-GB" baseline="-25000" dirty="0" smtClean="0"/>
              <a:t>2</a:t>
            </a:r>
            <a:r>
              <a:rPr lang="en-GB" dirty="0" smtClean="0"/>
              <a:t> wire production is well under way (unique supplier is always a concern)</a:t>
            </a:r>
          </a:p>
        </p:txBody>
      </p:sp>
      <p:sp>
        <p:nvSpPr>
          <p:cNvPr id="3" name="Footer Placeholder 2"/>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10</a:t>
            </a:fld>
            <a:endParaRPr lang="fr-FR"/>
          </a:p>
        </p:txBody>
      </p:sp>
      <p:pic>
        <p:nvPicPr>
          <p:cNvPr id="6" name="Picture 5"/>
          <p:cNvPicPr>
            <a:picLocks noChangeAspect="1"/>
          </p:cNvPicPr>
          <p:nvPr/>
        </p:nvPicPr>
        <p:blipFill>
          <a:blip r:embed="rId2"/>
          <a:stretch>
            <a:fillRect/>
          </a:stretch>
        </p:blipFill>
        <p:spPr>
          <a:xfrm>
            <a:off x="4067944" y="914399"/>
            <a:ext cx="5055569" cy="3370379"/>
          </a:xfrm>
          <a:prstGeom prst="rect">
            <a:avLst/>
          </a:prstGeom>
        </p:spPr>
      </p:pic>
    </p:spTree>
    <p:extLst>
      <p:ext uri="{BB962C8B-B14F-4D97-AF65-F5344CB8AC3E}">
        <p14:creationId xmlns:p14="http://schemas.microsoft.com/office/powerpoint/2010/main" val="29050777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70"/>
            <a:ext cx="9144000" cy="5130959"/>
          </a:xfrm>
          <a:prstGeom prst="rect">
            <a:avLst/>
          </a:prstGeom>
        </p:spPr>
      </p:pic>
      <p:sp>
        <p:nvSpPr>
          <p:cNvPr id="3" name="Footer Placeholder 2"/>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11</a:t>
            </a:fld>
            <a:endParaRPr lang="fr-FR"/>
          </a:p>
        </p:txBody>
      </p:sp>
      <p:sp>
        <p:nvSpPr>
          <p:cNvPr id="6" name="Up Arrow Callout 5"/>
          <p:cNvSpPr/>
          <p:nvPr/>
        </p:nvSpPr>
        <p:spPr>
          <a:xfrm>
            <a:off x="3871706" y="4093536"/>
            <a:ext cx="914400" cy="432048"/>
          </a:xfrm>
          <a:prstGeom prst="upArrow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H" sz="1200" b="1" dirty="0" smtClean="0"/>
              <a:t>Half </a:t>
            </a:r>
            <a:r>
              <a:rPr lang="fr-CH" sz="1200" b="1" dirty="0" err="1" smtClean="0"/>
              <a:t>way</a:t>
            </a:r>
            <a:endParaRPr lang="en-GB" sz="1200" b="1" dirty="0"/>
          </a:p>
        </p:txBody>
      </p:sp>
    </p:spTree>
    <p:extLst>
      <p:ext uri="{BB962C8B-B14F-4D97-AF65-F5344CB8AC3E}">
        <p14:creationId xmlns:p14="http://schemas.microsoft.com/office/powerpoint/2010/main" val="325446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12</a:t>
            </a:fld>
            <a:endParaRPr lang="fr-FR"/>
          </a:p>
        </p:txBody>
      </p:sp>
      <p:pic>
        <p:nvPicPr>
          <p:cNvPr id="5" name="Picture 4"/>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9888" b="89872" l="16727" r="94000">
                        <a14:backgroundMark x1="24955" y1="76635" x2="24955" y2="76635"/>
                      </a14:backgroundRemoval>
                    </a14:imgEffect>
                  </a14:imgLayer>
                </a14:imgProps>
              </a:ext>
              <a:ext uri="{28A0092B-C50C-407E-A947-70E740481C1C}">
                <a14:useLocalDpi xmlns:a14="http://schemas.microsoft.com/office/drawing/2010/main" val="0"/>
              </a:ext>
            </a:extLst>
          </a:blip>
          <a:srcRect l="16653" t="6946" r="5911" b="20437"/>
          <a:stretch/>
        </p:blipFill>
        <p:spPr>
          <a:xfrm>
            <a:off x="35496" y="833735"/>
            <a:ext cx="9056848" cy="3714616"/>
          </a:xfrm>
          <a:prstGeom prst="rect">
            <a:avLst/>
          </a:prstGeom>
          <a:solidFill>
            <a:schemeClr val="tx1">
              <a:lumMod val="75000"/>
              <a:lumOff val="25000"/>
            </a:schemeClr>
          </a:solidFill>
        </p:spPr>
      </p:pic>
      <p:sp>
        <p:nvSpPr>
          <p:cNvPr id="7" name="Title 1"/>
          <p:cNvSpPr txBox="1">
            <a:spLocks/>
          </p:cNvSpPr>
          <p:nvPr/>
        </p:nvSpPr>
        <p:spPr>
          <a:xfrm>
            <a:off x="612000" y="-1"/>
            <a:ext cx="7920000" cy="833735"/>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fr-CH" sz="2400" dirty="0" smtClean="0"/>
              <a:t>IT </a:t>
            </a:r>
            <a:r>
              <a:rPr lang="fr-CH" sz="2400" dirty="0" err="1" smtClean="0"/>
              <a:t>String:Test</a:t>
            </a:r>
            <a:r>
              <a:rPr lang="fr-CH" sz="2400" dirty="0" smtClean="0"/>
              <a:t> of </a:t>
            </a:r>
            <a:r>
              <a:rPr lang="fr-CH" sz="2400" dirty="0" err="1" smtClean="0"/>
              <a:t>complete</a:t>
            </a:r>
            <a:r>
              <a:rPr lang="fr-CH" sz="2400" dirty="0" smtClean="0"/>
              <a:t> circuits</a:t>
            </a:r>
          </a:p>
          <a:p>
            <a:r>
              <a:rPr lang="fr-CH" sz="2400" dirty="0" err="1" smtClean="0"/>
              <a:t>Scheduled</a:t>
            </a:r>
            <a:r>
              <a:rPr lang="fr-CH" sz="2400" dirty="0" smtClean="0"/>
              <a:t> </a:t>
            </a:r>
            <a:r>
              <a:rPr lang="fr-CH" sz="2400" dirty="0" err="1" smtClean="0"/>
              <a:t>now</a:t>
            </a:r>
            <a:r>
              <a:rPr lang="fr-CH" sz="2400" dirty="0" smtClean="0"/>
              <a:t> in 2023</a:t>
            </a:r>
            <a:endParaRPr lang="en-GB" sz="2400" dirty="0"/>
          </a:p>
        </p:txBody>
      </p:sp>
      <p:sp>
        <p:nvSpPr>
          <p:cNvPr id="9" name="TextBox 8"/>
          <p:cNvSpPr txBox="1"/>
          <p:nvPr/>
        </p:nvSpPr>
        <p:spPr>
          <a:xfrm>
            <a:off x="181620" y="987574"/>
            <a:ext cx="7702748" cy="1877437"/>
          </a:xfrm>
          <a:prstGeom prst="rect">
            <a:avLst/>
          </a:prstGeom>
          <a:noFill/>
        </p:spPr>
        <p:txBody>
          <a:bodyPr wrap="square" rtlCol="0">
            <a:spAutoFit/>
          </a:bodyPr>
          <a:lstStyle/>
          <a:p>
            <a:r>
              <a:rPr lang="en-GB" sz="1400" b="1" dirty="0">
                <a:solidFill>
                  <a:schemeClr val="bg1"/>
                </a:solidFill>
              </a:rPr>
              <a:t>HL LHC IT STRING </a:t>
            </a:r>
            <a:r>
              <a:rPr lang="en-GB" sz="1400" dirty="0">
                <a:solidFill>
                  <a:schemeClr val="bg1"/>
                </a:solidFill>
              </a:rPr>
              <a:t>is foreseen to </a:t>
            </a:r>
            <a:r>
              <a:rPr lang="en-GB" sz="1400" b="1" i="1" dirty="0">
                <a:solidFill>
                  <a:schemeClr val="bg1"/>
                </a:solidFill>
              </a:rPr>
              <a:t>study the </a:t>
            </a:r>
            <a:r>
              <a:rPr lang="en-GB" b="1" i="1" dirty="0">
                <a:solidFill>
                  <a:schemeClr val="bg1"/>
                </a:solidFill>
              </a:rPr>
              <a:t>collective behaviour </a:t>
            </a:r>
            <a:r>
              <a:rPr lang="en-GB" sz="1400" dirty="0">
                <a:solidFill>
                  <a:schemeClr val="bg1"/>
                </a:solidFill>
              </a:rPr>
              <a:t>of the IT zone</a:t>
            </a:r>
          </a:p>
          <a:p>
            <a:pPr marL="285750" indent="-285750">
              <a:buFont typeface="Wingdings" panose="05000000000000000000" pitchFamily="2" charset="2"/>
              <a:buChar char="q"/>
            </a:pPr>
            <a:r>
              <a:rPr lang="en-GB" sz="1400" dirty="0">
                <a:solidFill>
                  <a:schemeClr val="bg1"/>
                </a:solidFill>
              </a:rPr>
              <a:t>The main components are: Q1-D1 with complete cold and warm powering</a:t>
            </a:r>
          </a:p>
          <a:p>
            <a:pPr marL="285750" indent="-285750">
              <a:buFont typeface="Wingdings" panose="05000000000000000000" pitchFamily="2" charset="2"/>
              <a:buChar char="q"/>
            </a:pPr>
            <a:r>
              <a:rPr lang="en-GB" sz="1400" dirty="0">
                <a:solidFill>
                  <a:schemeClr val="bg1"/>
                </a:solidFill>
              </a:rPr>
              <a:t>The test stand will be integrated into SM18 </a:t>
            </a:r>
            <a:endParaRPr lang="en-GB" sz="1400" dirty="0" smtClean="0">
              <a:solidFill>
                <a:schemeClr val="bg1"/>
              </a:solidFill>
            </a:endParaRPr>
          </a:p>
          <a:p>
            <a:pPr marL="285750" indent="-285750">
              <a:buFont typeface="Wingdings" panose="05000000000000000000" pitchFamily="2" charset="2"/>
              <a:buChar char="q"/>
            </a:pPr>
            <a:r>
              <a:rPr lang="en-GB" sz="1400" dirty="0" smtClean="0">
                <a:solidFill>
                  <a:schemeClr val="bg1"/>
                </a:solidFill>
              </a:rPr>
              <a:t>Infrastructure </a:t>
            </a:r>
            <a:r>
              <a:rPr lang="en-GB" sz="1400" dirty="0">
                <a:solidFill>
                  <a:schemeClr val="bg1"/>
                </a:solidFill>
              </a:rPr>
              <a:t>upgrade is </a:t>
            </a:r>
            <a:r>
              <a:rPr lang="en-GB" sz="1400" dirty="0" smtClean="0">
                <a:solidFill>
                  <a:schemeClr val="bg1"/>
                </a:solidFill>
              </a:rPr>
              <a:t>well advanced</a:t>
            </a:r>
            <a:endParaRPr lang="en-GB" sz="1400" dirty="0">
              <a:solidFill>
                <a:schemeClr val="bg1"/>
              </a:solidFill>
            </a:endParaRPr>
          </a:p>
          <a:p>
            <a:pPr marL="285750" indent="-285750">
              <a:buFont typeface="Wingdings" panose="05000000000000000000" pitchFamily="2" charset="2"/>
              <a:buChar char="q"/>
            </a:pPr>
            <a:r>
              <a:rPr lang="en-GB" sz="1400" b="1" dirty="0" smtClean="0">
                <a:solidFill>
                  <a:schemeClr val="bg1"/>
                </a:solidFill>
              </a:rPr>
              <a:t>P5L</a:t>
            </a:r>
            <a:r>
              <a:rPr lang="en-GB" sz="1400" dirty="0" smtClean="0">
                <a:solidFill>
                  <a:schemeClr val="bg1"/>
                </a:solidFill>
              </a:rPr>
              <a:t> </a:t>
            </a:r>
            <a:r>
              <a:rPr lang="en-GB" sz="1400" dirty="0">
                <a:solidFill>
                  <a:schemeClr val="bg1"/>
                </a:solidFill>
              </a:rPr>
              <a:t>will be reproduced without slope</a:t>
            </a:r>
          </a:p>
          <a:p>
            <a:pPr marL="285750" indent="-285750">
              <a:buFont typeface="Wingdings" panose="05000000000000000000" pitchFamily="2" charset="2"/>
              <a:buChar char="q"/>
            </a:pPr>
            <a:r>
              <a:rPr lang="en-GB" sz="1400" b="1" dirty="0">
                <a:solidFill>
                  <a:schemeClr val="bg1"/>
                </a:solidFill>
              </a:rPr>
              <a:t>180 </a:t>
            </a:r>
            <a:r>
              <a:rPr lang="en-GB" sz="1400" b="1" dirty="0" smtClean="0">
                <a:solidFill>
                  <a:schemeClr val="bg1"/>
                </a:solidFill>
              </a:rPr>
              <a:t>quenches/or power aborts </a:t>
            </a:r>
            <a:r>
              <a:rPr lang="en-GB" sz="1400" dirty="0" smtClean="0">
                <a:solidFill>
                  <a:schemeClr val="bg1"/>
                </a:solidFill>
              </a:rPr>
              <a:t>are planned</a:t>
            </a:r>
          </a:p>
          <a:p>
            <a:pPr marL="285750" indent="-285750">
              <a:buFont typeface="Wingdings" panose="05000000000000000000" pitchFamily="2" charset="2"/>
              <a:buChar char="q"/>
            </a:pPr>
            <a:r>
              <a:rPr lang="en-GB" sz="1400" b="1" dirty="0" smtClean="0">
                <a:solidFill>
                  <a:schemeClr val="bg1"/>
                </a:solidFill>
              </a:rPr>
              <a:t>400 </a:t>
            </a:r>
            <a:r>
              <a:rPr lang="en-GB" sz="1400" b="1" dirty="0">
                <a:solidFill>
                  <a:schemeClr val="bg1"/>
                </a:solidFill>
              </a:rPr>
              <a:t>W</a:t>
            </a:r>
            <a:r>
              <a:rPr lang="en-GB" sz="1400" dirty="0">
                <a:solidFill>
                  <a:schemeClr val="bg1"/>
                </a:solidFill>
              </a:rPr>
              <a:t> heat </a:t>
            </a:r>
            <a:r>
              <a:rPr lang="en-GB" sz="1400" dirty="0" smtClean="0">
                <a:solidFill>
                  <a:schemeClr val="bg1"/>
                </a:solidFill>
              </a:rPr>
              <a:t>extraction possibility exist </a:t>
            </a:r>
            <a:endParaRPr lang="en-GB" sz="1400" dirty="0">
              <a:solidFill>
                <a:schemeClr val="bg1"/>
              </a:solidFill>
            </a:endParaRPr>
          </a:p>
          <a:p>
            <a:pPr marL="285750" indent="-285750">
              <a:buFont typeface="Wingdings" panose="05000000000000000000" pitchFamily="2" charset="2"/>
              <a:buChar char="ü"/>
            </a:pPr>
            <a:endParaRPr lang="en-GB" sz="1400" dirty="0">
              <a:solidFill>
                <a:schemeClr val="bg1"/>
              </a:solidFill>
            </a:endParaRPr>
          </a:p>
        </p:txBody>
      </p:sp>
      <p:sp>
        <p:nvSpPr>
          <p:cNvPr id="10" name="Content Placeholder 2"/>
          <p:cNvSpPr txBox="1">
            <a:spLocks/>
          </p:cNvSpPr>
          <p:nvPr/>
        </p:nvSpPr>
        <p:spPr>
          <a:xfrm>
            <a:off x="5652120" y="2787774"/>
            <a:ext cx="3181671" cy="1635685"/>
          </a:xfrm>
          <a:prstGeom prst="rect">
            <a:avLst/>
          </a:prstGeom>
          <a:solidFill>
            <a:schemeClr val="tx1">
              <a:lumMod val="65000"/>
              <a:lumOff val="35000"/>
            </a:schemeClr>
          </a:solidFill>
          <a:ln>
            <a:solidFill>
              <a:schemeClr val="bg1"/>
            </a:solidFill>
          </a:ln>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Font typeface="Wingdings" charset="2"/>
              <a:buNone/>
            </a:pPr>
            <a:r>
              <a:rPr lang="en-GB" sz="900" b="1" dirty="0">
                <a:solidFill>
                  <a:schemeClr val="bg1"/>
                </a:solidFill>
              </a:rPr>
              <a:t>ID CARD </a:t>
            </a:r>
            <a:r>
              <a:rPr lang="en-GB" sz="900" dirty="0">
                <a:solidFill>
                  <a:schemeClr val="bg1"/>
                </a:solidFill>
              </a:rPr>
              <a:t>of the TEST STAND: HL-LHC IT STRING</a:t>
            </a:r>
          </a:p>
          <a:p>
            <a:pPr marL="0" indent="0" algn="l">
              <a:buFont typeface="Wingdings" charset="2"/>
              <a:buNone/>
            </a:pPr>
            <a:endParaRPr lang="en-GB" sz="900" dirty="0">
              <a:solidFill>
                <a:schemeClr val="bg1"/>
              </a:solidFill>
            </a:endParaRPr>
          </a:p>
          <a:p>
            <a:pPr marL="0" indent="0" algn="l">
              <a:buFont typeface="Wingdings" charset="2"/>
              <a:buNone/>
            </a:pPr>
            <a:r>
              <a:rPr lang="en-GB" sz="800" dirty="0">
                <a:solidFill>
                  <a:schemeClr val="bg1"/>
                </a:solidFill>
              </a:rPr>
              <a:t>TEST Facility LOCATION: SM18 (b. 2173) </a:t>
            </a:r>
          </a:p>
          <a:p>
            <a:pPr marL="0" indent="0" algn="l">
              <a:buFont typeface="Wingdings" charset="2"/>
              <a:buNone/>
            </a:pPr>
            <a:r>
              <a:rPr lang="en-GB" sz="800" dirty="0">
                <a:solidFill>
                  <a:schemeClr val="bg1"/>
                </a:solidFill>
              </a:rPr>
              <a:t>TEST DATE: 2021-2023</a:t>
            </a:r>
          </a:p>
          <a:p>
            <a:pPr marL="0" indent="0" algn="l">
              <a:buFont typeface="Wingdings" charset="2"/>
              <a:buNone/>
            </a:pPr>
            <a:r>
              <a:rPr lang="en-GB" sz="800" dirty="0">
                <a:solidFill>
                  <a:schemeClr val="bg1"/>
                </a:solidFill>
              </a:rPr>
              <a:t>OPERATIONAL TEMPERATURE: 1.9 K</a:t>
            </a:r>
          </a:p>
          <a:p>
            <a:pPr marL="0" indent="0" algn="l">
              <a:buFont typeface="Wingdings" charset="2"/>
              <a:buNone/>
            </a:pPr>
            <a:r>
              <a:rPr lang="en-GB" sz="800" dirty="0">
                <a:solidFill>
                  <a:schemeClr val="bg1"/>
                </a:solidFill>
              </a:rPr>
              <a:t>OPERATIONAL CURRENT: Ultimate (108% </a:t>
            </a:r>
            <a:r>
              <a:rPr lang="en-GB" sz="800" dirty="0" err="1">
                <a:solidFill>
                  <a:schemeClr val="bg1"/>
                </a:solidFill>
              </a:rPr>
              <a:t>I</a:t>
            </a:r>
            <a:r>
              <a:rPr lang="en-GB" sz="800" baseline="-25000" dirty="0" err="1">
                <a:solidFill>
                  <a:schemeClr val="bg1"/>
                </a:solidFill>
              </a:rPr>
              <a:t>nominal</a:t>
            </a:r>
            <a:r>
              <a:rPr lang="en-GB" sz="800" dirty="0">
                <a:solidFill>
                  <a:schemeClr val="bg1"/>
                </a:solidFill>
              </a:rPr>
              <a:t> = 18 kA )</a:t>
            </a:r>
          </a:p>
          <a:p>
            <a:pPr marL="0" indent="0" algn="l">
              <a:buFont typeface="Wingdings" charset="2"/>
              <a:buNone/>
            </a:pPr>
            <a:r>
              <a:rPr lang="en-GB" sz="800" dirty="0">
                <a:solidFill>
                  <a:schemeClr val="bg1"/>
                </a:solidFill>
              </a:rPr>
              <a:t>MAGNETS: Q1, Q2a, Q2b, Q3, CP, D1</a:t>
            </a:r>
          </a:p>
          <a:p>
            <a:pPr marL="0" indent="0" algn="l">
              <a:buFont typeface="Wingdings" charset="2"/>
              <a:buNone/>
            </a:pPr>
            <a:r>
              <a:rPr lang="en-GB" sz="800" dirty="0">
                <a:solidFill>
                  <a:schemeClr val="bg1"/>
                </a:solidFill>
              </a:rPr>
              <a:t>COLD POWERING: SC link ,HTS leads DFH and DFX, </a:t>
            </a:r>
          </a:p>
          <a:p>
            <a:pPr marL="0" indent="0" algn="l">
              <a:buFont typeface="Wingdings" charset="2"/>
              <a:buNone/>
            </a:pPr>
            <a:r>
              <a:rPr lang="en-GB" sz="800" dirty="0">
                <a:solidFill>
                  <a:schemeClr val="bg1"/>
                </a:solidFill>
              </a:rPr>
              <a:t>WARM POWERING: 1 x PC for 18 kA + 3 Trim for Q1-Q3 + 6 x 2 kA + 1 x 12 kA + 9x 0.1 kA + WCC</a:t>
            </a:r>
          </a:p>
          <a:p>
            <a:pPr marL="0" indent="0" algn="l">
              <a:buFont typeface="Wingdings" charset="2"/>
              <a:buNone/>
            </a:pPr>
            <a:r>
              <a:rPr lang="en-GB" sz="800" dirty="0">
                <a:solidFill>
                  <a:schemeClr val="bg1"/>
                </a:solidFill>
              </a:rPr>
              <a:t>PROTECTION: CLIQ and QH ; EE where is baseline </a:t>
            </a:r>
          </a:p>
        </p:txBody>
      </p:sp>
    </p:spTree>
    <p:extLst>
      <p:ext uri="{BB962C8B-B14F-4D97-AF65-F5344CB8AC3E}">
        <p14:creationId xmlns:p14="http://schemas.microsoft.com/office/powerpoint/2010/main" val="22614655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13</a:t>
            </a:fld>
            <a:endParaRPr lang="fr-F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538" y="0"/>
            <a:ext cx="5902980" cy="2125627"/>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66744" y="23537"/>
            <a:ext cx="5161534" cy="3441023"/>
          </a:xfrm>
          <a:prstGeom prst="rect">
            <a:avLst/>
          </a:prstGeom>
        </p:spPr>
      </p:pic>
      <p:sp>
        <p:nvSpPr>
          <p:cNvPr id="8" name="Oval 7"/>
          <p:cNvSpPr/>
          <p:nvPr/>
        </p:nvSpPr>
        <p:spPr>
          <a:xfrm>
            <a:off x="35783" y="69926"/>
            <a:ext cx="5066546" cy="771550"/>
          </a:xfrm>
          <a:prstGeom prst="ellipse">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fr-CH" sz="1400" b="1" dirty="0" err="1" smtClean="0"/>
              <a:t>Hilumi</a:t>
            </a:r>
            <a:r>
              <a:rPr lang="fr-CH" sz="1400" b="1" dirty="0" smtClean="0"/>
              <a:t> Civil </a:t>
            </a:r>
            <a:r>
              <a:rPr lang="fr-CH" sz="1400" b="1" dirty="0" err="1" smtClean="0"/>
              <a:t>Engineer</a:t>
            </a:r>
            <a:r>
              <a:rPr lang="fr-CH" sz="1400" b="1" dirty="0" smtClean="0"/>
              <a:t>: 2 large </a:t>
            </a:r>
            <a:r>
              <a:rPr lang="fr-CH" sz="1400" b="1" dirty="0" err="1" smtClean="0"/>
              <a:t>shafts</a:t>
            </a:r>
            <a:r>
              <a:rPr lang="fr-CH" sz="1400" b="1" dirty="0" smtClean="0"/>
              <a:t>; 1 km of new underground; 20 new buildings; </a:t>
            </a:r>
            <a:endParaRPr lang="en-GB" sz="1400" b="1" dirty="0"/>
          </a:p>
        </p:txBody>
      </p:sp>
      <p:grpSp>
        <p:nvGrpSpPr>
          <p:cNvPr id="12" name="Group 11"/>
          <p:cNvGrpSpPr/>
          <p:nvPr/>
        </p:nvGrpSpPr>
        <p:grpSpPr>
          <a:xfrm>
            <a:off x="26180" y="1027432"/>
            <a:ext cx="4186067" cy="2784310"/>
            <a:chOff x="26180" y="1027432"/>
            <a:chExt cx="4186067" cy="2784310"/>
          </a:xfrm>
        </p:grpSpPr>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783" y="1027432"/>
              <a:ext cx="4176464" cy="2784310"/>
            </a:xfrm>
            <a:prstGeom prst="rect">
              <a:avLst/>
            </a:prstGeom>
          </p:spPr>
        </p:pic>
        <p:sp>
          <p:nvSpPr>
            <p:cNvPr id="9" name="Rectangle 8"/>
            <p:cNvSpPr/>
            <p:nvPr/>
          </p:nvSpPr>
          <p:spPr>
            <a:xfrm>
              <a:off x="26180" y="1113222"/>
              <a:ext cx="2331087" cy="261610"/>
            </a:xfrm>
            <a:prstGeom prst="rect">
              <a:avLst/>
            </a:prstGeom>
          </p:spPr>
          <p:txBody>
            <a:bodyPr wrap="none">
              <a:spAutoFit/>
            </a:bodyPr>
            <a:lstStyle/>
            <a:p>
              <a:r>
                <a:rPr lang="en-GB" sz="1100" b="1" dirty="0"/>
                <a:t>Contract T117 – JVMM </a:t>
              </a:r>
              <a:r>
                <a:rPr lang="en-GB" sz="1100" b="1" dirty="0" smtClean="0"/>
                <a:t>(LHC-P1</a:t>
              </a:r>
              <a:r>
                <a:rPr lang="en-GB" sz="1100" b="1" dirty="0"/>
                <a:t>)</a:t>
              </a:r>
            </a:p>
          </p:txBody>
        </p:sp>
      </p:grpSp>
      <p:grpSp>
        <p:nvGrpSpPr>
          <p:cNvPr id="13" name="Group 12"/>
          <p:cNvGrpSpPr/>
          <p:nvPr/>
        </p:nvGrpSpPr>
        <p:grpSpPr>
          <a:xfrm>
            <a:off x="413" y="2144458"/>
            <a:ext cx="9053345" cy="2987299"/>
            <a:chOff x="74465" y="2161858"/>
            <a:chExt cx="9053345" cy="2987299"/>
          </a:xfrm>
        </p:grpSpPr>
        <p:pic>
          <p:nvPicPr>
            <p:cNvPr id="11" name="Picture 10"/>
            <p:cNvPicPr>
              <a:picLocks noChangeAspect="1"/>
            </p:cNvPicPr>
            <p:nvPr/>
          </p:nvPicPr>
          <p:blipFill>
            <a:blip r:embed="rId5"/>
            <a:stretch>
              <a:fillRect/>
            </a:stretch>
          </p:blipFill>
          <p:spPr>
            <a:xfrm>
              <a:off x="74465" y="2161858"/>
              <a:ext cx="9053345" cy="2987299"/>
            </a:xfrm>
            <a:prstGeom prst="rect">
              <a:avLst/>
            </a:prstGeom>
          </p:spPr>
        </p:pic>
        <p:sp>
          <p:nvSpPr>
            <p:cNvPr id="10" name="Rectangle 9"/>
            <p:cNvSpPr/>
            <p:nvPr/>
          </p:nvSpPr>
          <p:spPr>
            <a:xfrm>
              <a:off x="3157008" y="4527861"/>
              <a:ext cx="2206053" cy="261610"/>
            </a:xfrm>
            <a:prstGeom prst="rect">
              <a:avLst/>
            </a:prstGeom>
          </p:spPr>
          <p:txBody>
            <a:bodyPr wrap="none">
              <a:spAutoFit/>
            </a:bodyPr>
            <a:lstStyle/>
            <a:p>
              <a:r>
                <a:rPr lang="en-GB" sz="1100" b="1" dirty="0"/>
                <a:t> Contract T118 – CIB </a:t>
              </a:r>
              <a:r>
                <a:rPr lang="en-GB" sz="1100" b="1" dirty="0" smtClean="0"/>
                <a:t>(LHC-P5</a:t>
              </a:r>
              <a:r>
                <a:rPr lang="en-GB" sz="1100" b="1" dirty="0"/>
                <a:t>)</a:t>
              </a:r>
            </a:p>
          </p:txBody>
        </p:sp>
      </p:grpSp>
    </p:spTree>
    <p:extLst>
      <p:ext uri="{BB962C8B-B14F-4D97-AF65-F5344CB8AC3E}">
        <p14:creationId xmlns:p14="http://schemas.microsoft.com/office/powerpoint/2010/main" val="210977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Charge </a:t>
            </a:r>
            <a:r>
              <a:rPr lang="fr-CH" dirty="0" err="1" smtClean="0"/>
              <a:t>overview</a:t>
            </a:r>
            <a:endParaRPr lang="en-GB" dirty="0"/>
          </a:p>
        </p:txBody>
      </p:sp>
      <p:sp>
        <p:nvSpPr>
          <p:cNvPr id="3" name="Content Placeholder 2"/>
          <p:cNvSpPr>
            <a:spLocks noGrp="1"/>
          </p:cNvSpPr>
          <p:nvPr>
            <p:ph idx="1"/>
          </p:nvPr>
        </p:nvSpPr>
        <p:spPr>
          <a:xfrm>
            <a:off x="683568" y="794700"/>
            <a:ext cx="8074800" cy="3852862"/>
          </a:xfrm>
        </p:spPr>
        <p:txBody>
          <a:bodyPr>
            <a:noAutofit/>
          </a:bodyPr>
          <a:lstStyle/>
          <a:p>
            <a:pPr marL="0" lvl="0" indent="0">
              <a:buNone/>
            </a:pPr>
            <a:r>
              <a:rPr lang="en-GB" sz="1600" dirty="0"/>
              <a:t>1. To review the final layout of the HL-LHC magnet circuits including the aspects related </a:t>
            </a:r>
            <a:r>
              <a:rPr lang="en-GB" sz="1600" dirty="0" smtClean="0"/>
              <a:t>to </a:t>
            </a:r>
            <a:r>
              <a:rPr lang="en-GB" sz="1600" dirty="0"/>
              <a:t>powering and quench protection strategies, making sure that the right choices have </a:t>
            </a:r>
            <a:r>
              <a:rPr lang="en-GB" sz="1600" dirty="0" smtClean="0"/>
              <a:t>been </a:t>
            </a:r>
            <a:r>
              <a:rPr lang="en-GB" sz="1600" dirty="0"/>
              <a:t>made both in terms of circuit optimization and protection reliability; </a:t>
            </a:r>
          </a:p>
          <a:p>
            <a:pPr marL="0" lvl="0" indent="0">
              <a:buNone/>
            </a:pPr>
            <a:r>
              <a:rPr lang="en-GB" sz="1600" dirty="0"/>
              <a:t>2. To review the adequacy of the protection of the circuits for the different </a:t>
            </a:r>
            <a:r>
              <a:rPr lang="en-GB" sz="1600" dirty="0" smtClean="0"/>
              <a:t>configurations </a:t>
            </a:r>
            <a:r>
              <a:rPr lang="en-GB" sz="1600" dirty="0"/>
              <a:t>that are adopted in order to assure safe commissioning and operation </a:t>
            </a:r>
            <a:r>
              <a:rPr lang="en-GB" sz="1600" dirty="0" smtClean="0"/>
              <a:t>with </a:t>
            </a:r>
            <a:r>
              <a:rPr lang="en-GB" sz="1600" dirty="0"/>
              <a:t>beam. This aspect includes protection in case of quenches, failures of various </a:t>
            </a:r>
            <a:r>
              <a:rPr lang="en-GB" sz="1600" dirty="0" smtClean="0"/>
              <a:t>components </a:t>
            </a:r>
            <a:r>
              <a:rPr lang="en-GB" sz="1600" dirty="0"/>
              <a:t>or of systems, effects of protection equipment to beam, protection of </a:t>
            </a:r>
            <a:r>
              <a:rPr lang="en-GB" sz="1600" dirty="0" smtClean="0"/>
              <a:t>power </a:t>
            </a:r>
            <a:r>
              <a:rPr lang="en-GB" sz="1600" dirty="0"/>
              <a:t>converters, etc.; </a:t>
            </a:r>
          </a:p>
          <a:p>
            <a:pPr marL="0" lvl="0" indent="0">
              <a:buNone/>
            </a:pPr>
            <a:r>
              <a:rPr lang="en-GB" sz="1600" dirty="0"/>
              <a:t>3. To review the integration of equipment respecting installation and maintainability </a:t>
            </a:r>
            <a:r>
              <a:rPr lang="en-GB" sz="1600" dirty="0" smtClean="0"/>
              <a:t>requirements</a:t>
            </a:r>
            <a:r>
              <a:rPr lang="en-GB" sz="1600" dirty="0"/>
              <a:t>; </a:t>
            </a:r>
          </a:p>
          <a:p>
            <a:pPr marL="0" lvl="0" indent="0">
              <a:buNone/>
            </a:pPr>
            <a:r>
              <a:rPr lang="en-GB" sz="1600" dirty="0"/>
              <a:t>4. To review the proposed instrumentation for protection and the ancillary equipment </a:t>
            </a:r>
            <a:r>
              <a:rPr lang="en-GB" sz="1600" dirty="0" smtClean="0"/>
              <a:t>(</a:t>
            </a:r>
            <a:r>
              <a:rPr lang="en-GB" sz="1600" dirty="0"/>
              <a:t>feeders, feedthroughs, etc.) and its test in operational conditions in the IT String; </a:t>
            </a:r>
          </a:p>
          <a:p>
            <a:pPr marL="0" lvl="0" indent="0">
              <a:buNone/>
            </a:pPr>
            <a:r>
              <a:rPr lang="en-GB" sz="1600" dirty="0"/>
              <a:t>5. To assess on the Electrical Quality Assurance strategy of cold/warm equipment and </a:t>
            </a:r>
            <a:r>
              <a:rPr lang="en-GB" sz="1600" dirty="0" smtClean="0"/>
              <a:t>circuits</a:t>
            </a:r>
            <a:r>
              <a:rPr lang="en-GB" sz="1600" dirty="0"/>
              <a:t>, making sure that insulation coordination is properly established. </a:t>
            </a:r>
          </a:p>
        </p:txBody>
      </p:sp>
      <p:sp>
        <p:nvSpPr>
          <p:cNvPr id="4" name="Footer Placeholder 3"/>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40457950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International </a:t>
            </a:r>
            <a:r>
              <a:rPr lang="fr-CH" dirty="0" err="1" smtClean="0"/>
              <a:t>Review</a:t>
            </a:r>
            <a:r>
              <a:rPr lang="fr-CH" dirty="0" smtClean="0"/>
              <a:t> panel </a:t>
            </a:r>
            <a:r>
              <a:rPr lang="fr-CH" dirty="0" err="1" smtClean="0"/>
              <a:t>members</a:t>
            </a:r>
            <a:endParaRPr lang="en-GB" dirty="0"/>
          </a:p>
        </p:txBody>
      </p:sp>
      <p:sp>
        <p:nvSpPr>
          <p:cNvPr id="3" name="Content Placeholder 2"/>
          <p:cNvSpPr>
            <a:spLocks noGrp="1"/>
          </p:cNvSpPr>
          <p:nvPr>
            <p:ph idx="1"/>
          </p:nvPr>
        </p:nvSpPr>
        <p:spPr/>
        <p:txBody>
          <a:bodyPr>
            <a:normAutofit fontScale="85000" lnSpcReduction="20000"/>
          </a:bodyPr>
          <a:lstStyle/>
          <a:p>
            <a:r>
              <a:rPr lang="en-GB" dirty="0"/>
              <a:t>Akira Yamamoto (KEK-CERN-Chair) </a:t>
            </a:r>
          </a:p>
          <a:p>
            <a:r>
              <a:rPr lang="en-GB" dirty="0"/>
              <a:t>Hans-</a:t>
            </a:r>
            <a:r>
              <a:rPr lang="en-GB" dirty="0" err="1"/>
              <a:t>Jörg</a:t>
            </a:r>
            <a:r>
              <a:rPr lang="en-GB" dirty="0"/>
              <a:t> Eckoldt (DESY)  </a:t>
            </a:r>
          </a:p>
          <a:p>
            <a:r>
              <a:rPr lang="en-GB" dirty="0"/>
              <a:t>Jim Strait (FNAL)  </a:t>
            </a:r>
          </a:p>
          <a:p>
            <a:r>
              <a:rPr lang="en-GB" dirty="0"/>
              <a:t>Neil Mitchell (ITER)  </a:t>
            </a:r>
          </a:p>
          <a:p>
            <a:r>
              <a:rPr lang="en-GB" dirty="0"/>
              <a:t>Paolo Fessia (CERN)  </a:t>
            </a:r>
          </a:p>
          <a:p>
            <a:r>
              <a:rPr lang="en-GB" dirty="0"/>
              <a:t>Steve Gourlay (LBNL) </a:t>
            </a:r>
          </a:p>
          <a:p>
            <a:pPr marL="0" indent="0">
              <a:buNone/>
            </a:pPr>
            <a:endParaRPr lang="en-GB" dirty="0"/>
          </a:p>
          <a:p>
            <a:endParaRPr lang="en-GB" dirty="0"/>
          </a:p>
          <a:p>
            <a:r>
              <a:rPr lang="en-GB" dirty="0"/>
              <a:t>Link person: Felix Rodriguez Mateos </a:t>
            </a:r>
          </a:p>
          <a:p>
            <a:r>
              <a:rPr lang="en-GB" dirty="0"/>
              <a:t>Scientific Secretary: Samer Yammine </a:t>
            </a:r>
          </a:p>
        </p:txBody>
      </p:sp>
      <p:sp>
        <p:nvSpPr>
          <p:cNvPr id="4" name="Footer Placeholder 3"/>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12974021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Footer Placeholder 2"/>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16</a:t>
            </a:fld>
            <a:endParaRPr lang="fr-F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10301" b="6552"/>
          <a:stretch/>
        </p:blipFill>
        <p:spPr>
          <a:xfrm>
            <a:off x="-1" y="0"/>
            <a:ext cx="9269325" cy="5143500"/>
          </a:xfrm>
          <a:prstGeom prst="rect">
            <a:avLst/>
          </a:prstGeom>
        </p:spPr>
      </p:pic>
      <p:sp>
        <p:nvSpPr>
          <p:cNvPr id="6" name="TextBox 5"/>
          <p:cNvSpPr txBox="1"/>
          <p:nvPr/>
        </p:nvSpPr>
        <p:spPr>
          <a:xfrm>
            <a:off x="7180106" y="483518"/>
            <a:ext cx="1511728" cy="1323439"/>
          </a:xfrm>
          <a:prstGeom prst="rect">
            <a:avLst/>
          </a:prstGeom>
          <a:noFill/>
        </p:spPr>
        <p:txBody>
          <a:bodyPr wrap="square" rtlCol="0">
            <a:spAutoFit/>
          </a:bodyPr>
          <a:lstStyle/>
          <a:p>
            <a:r>
              <a:rPr lang="fr-CH" sz="4000" b="1" dirty="0" smtClean="0">
                <a:solidFill>
                  <a:srgbClr val="FFFF00"/>
                </a:solidFill>
                <a:latin typeface="Blackadder ITC" panose="04020505051007020D02" pitchFamily="82" charset="0"/>
              </a:rPr>
              <a:t>Good </a:t>
            </a:r>
            <a:r>
              <a:rPr lang="fr-CH" sz="4000" b="1" dirty="0" err="1" smtClean="0">
                <a:solidFill>
                  <a:srgbClr val="FFFF00"/>
                </a:solidFill>
                <a:latin typeface="Blackadder ITC" panose="04020505051007020D02" pitchFamily="82" charset="0"/>
              </a:rPr>
              <a:t>Work</a:t>
            </a:r>
            <a:r>
              <a:rPr lang="fr-CH" sz="4000" b="1" dirty="0" smtClean="0">
                <a:solidFill>
                  <a:srgbClr val="FFFF00"/>
                </a:solidFill>
                <a:latin typeface="Blackadder ITC" panose="04020505051007020D02" pitchFamily="82" charset="0"/>
              </a:rPr>
              <a:t> </a:t>
            </a:r>
            <a:endParaRPr lang="en-GB" sz="4000" b="1" dirty="0">
              <a:solidFill>
                <a:srgbClr val="FFFF00"/>
              </a:solidFill>
              <a:latin typeface="Blackadder ITC" panose="04020505051007020D02" pitchFamily="82" charset="0"/>
            </a:endParaRPr>
          </a:p>
        </p:txBody>
      </p:sp>
    </p:spTree>
    <p:extLst>
      <p:ext uri="{BB962C8B-B14F-4D97-AF65-F5344CB8AC3E}">
        <p14:creationId xmlns:p14="http://schemas.microsoft.com/office/powerpoint/2010/main" val="37874615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27951" b="24738"/>
          <a:stretch/>
        </p:blipFill>
        <p:spPr>
          <a:xfrm>
            <a:off x="0" y="6271"/>
            <a:ext cx="6588224" cy="3861624"/>
          </a:xfrm>
          <a:prstGeom prst="rect">
            <a:avLst/>
          </a:prstGeom>
        </p:spPr>
      </p:pic>
      <p:sp>
        <p:nvSpPr>
          <p:cNvPr id="2" name="Footer Placeholder 1"/>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2</a:t>
            </a:fld>
            <a:endParaRPr lang="fr-FR"/>
          </a:p>
        </p:txBody>
      </p:sp>
      <p:sp>
        <p:nvSpPr>
          <p:cNvPr id="10" name="Oval 9"/>
          <p:cNvSpPr/>
          <p:nvPr/>
        </p:nvSpPr>
        <p:spPr>
          <a:xfrm>
            <a:off x="5850809" y="2004482"/>
            <a:ext cx="842392" cy="495260"/>
          </a:xfrm>
          <a:prstGeom prst="ellipse">
            <a:avLst/>
          </a:prstGeom>
          <a:noFill/>
          <a:ln w="25400">
            <a:solidFill>
              <a:srgbClr val="C00000"/>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p:cNvSpPr txBox="1"/>
          <p:nvPr/>
        </p:nvSpPr>
        <p:spPr>
          <a:xfrm>
            <a:off x="6798960" y="587634"/>
            <a:ext cx="2267744" cy="1938992"/>
          </a:xfrm>
          <a:prstGeom prst="rect">
            <a:avLst/>
          </a:prstGeom>
          <a:noFill/>
          <a:ln w="19050">
            <a:solidFill>
              <a:srgbClr val="C00000"/>
            </a:solidFill>
          </a:ln>
        </p:spPr>
        <p:txBody>
          <a:bodyPr wrap="square" rtlCol="0">
            <a:spAutoFit/>
          </a:bodyPr>
          <a:lstStyle/>
          <a:p>
            <a:r>
              <a:rPr lang="fr-CH" sz="1200" dirty="0" smtClean="0"/>
              <a:t>Technical limitation on  the </a:t>
            </a:r>
            <a:r>
              <a:rPr lang="fr-CH" sz="1200" dirty="0" err="1" smtClean="0"/>
              <a:t>istantaneous</a:t>
            </a:r>
            <a:r>
              <a:rPr lang="fr-CH" sz="1200" dirty="0" smtClean="0"/>
              <a:t> </a:t>
            </a:r>
            <a:r>
              <a:rPr lang="fr-CH" sz="1200" dirty="0" err="1" smtClean="0"/>
              <a:t>lumi</a:t>
            </a:r>
            <a:r>
              <a:rPr lang="fr-CH" sz="1200" dirty="0" smtClean="0"/>
              <a:t>: </a:t>
            </a:r>
            <a:br>
              <a:rPr lang="fr-CH" sz="1200" dirty="0" smtClean="0"/>
            </a:br>
            <a:r>
              <a:rPr lang="fr-CH" sz="1200" dirty="0" smtClean="0"/>
              <a:t>1. </a:t>
            </a:r>
            <a:r>
              <a:rPr lang="fr-CH" sz="1200" b="1" dirty="0" err="1" smtClean="0">
                <a:solidFill>
                  <a:srgbClr val="C00000"/>
                </a:solidFill>
              </a:rPr>
              <a:t>Collider</a:t>
            </a:r>
            <a:r>
              <a:rPr lang="fr-CH" sz="1200" dirty="0" smtClean="0"/>
              <a:t> (</a:t>
            </a:r>
            <a:r>
              <a:rPr lang="fr-CH" sz="1200" dirty="0" err="1" smtClean="0"/>
              <a:t>cryolimit</a:t>
            </a:r>
            <a:r>
              <a:rPr lang="fr-CH" sz="1200" dirty="0" smtClean="0"/>
              <a:t> in the triplet </a:t>
            </a:r>
            <a:r>
              <a:rPr lang="fr-CH" sz="1200" dirty="0" err="1" smtClean="0"/>
              <a:t>region</a:t>
            </a:r>
            <a:r>
              <a:rPr lang="fr-CH" sz="1200" dirty="0" smtClean="0"/>
              <a:t>) at 2</a:t>
            </a:r>
            <a:r>
              <a:rPr lang="fr-CH" sz="1200" dirty="0" smtClean="0">
                <a:sym typeface="Symbol" panose="05050102010706020507" pitchFamily="18" charset="2"/>
              </a:rPr>
              <a:t></a:t>
            </a:r>
            <a:r>
              <a:rPr lang="fr-CH" sz="1200" dirty="0" smtClean="0"/>
              <a:t>10</a:t>
            </a:r>
            <a:r>
              <a:rPr lang="fr-CH" sz="1200" baseline="30000" dirty="0" smtClean="0"/>
              <a:t>34</a:t>
            </a:r>
            <a:r>
              <a:rPr lang="fr-CH" sz="1200" dirty="0" smtClean="0"/>
              <a:t> cm</a:t>
            </a:r>
            <a:r>
              <a:rPr lang="fr-CH" sz="1200" baseline="30000" dirty="0" smtClean="0"/>
              <a:t>-2</a:t>
            </a:r>
            <a:r>
              <a:rPr lang="fr-CH" sz="1200" dirty="0" smtClean="0"/>
              <a:t>s</a:t>
            </a:r>
            <a:r>
              <a:rPr lang="fr-CH" sz="1200" baseline="30000" dirty="0" smtClean="0"/>
              <a:t>-1 </a:t>
            </a:r>
            <a:r>
              <a:rPr lang="fr-CH" sz="1200" dirty="0" smtClean="0"/>
              <a:t> </a:t>
            </a:r>
            <a:r>
              <a:rPr lang="fr-CH" sz="1200" dirty="0" err="1" smtClean="0"/>
              <a:t>twice</a:t>
            </a:r>
            <a:r>
              <a:rPr lang="fr-CH" sz="1200" dirty="0" smtClean="0"/>
              <a:t> the nominal design </a:t>
            </a:r>
            <a:r>
              <a:rPr lang="fr-CH" sz="1200" dirty="0" err="1" smtClean="0"/>
              <a:t>luminosity</a:t>
            </a:r>
            <a:r>
              <a:rPr lang="fr-CH" sz="1200" dirty="0" smtClean="0"/>
              <a:t>)</a:t>
            </a:r>
          </a:p>
          <a:p>
            <a:r>
              <a:rPr lang="fr-CH" sz="1200" dirty="0" smtClean="0"/>
              <a:t>2. </a:t>
            </a:r>
            <a:r>
              <a:rPr lang="fr-CH" sz="1200" b="1" dirty="0" err="1" smtClean="0">
                <a:solidFill>
                  <a:srgbClr val="C00000"/>
                </a:solidFill>
              </a:rPr>
              <a:t>Experiments</a:t>
            </a:r>
            <a:r>
              <a:rPr lang="fr-CH" sz="1200" dirty="0" smtClean="0"/>
              <a:t> (pile up in the detectors). </a:t>
            </a:r>
            <a:r>
              <a:rPr lang="fr-CH" sz="1200" dirty="0" err="1" smtClean="0"/>
              <a:t>Designed</a:t>
            </a:r>
            <a:r>
              <a:rPr lang="fr-CH" sz="1200" dirty="0" smtClean="0"/>
              <a:t> for PU 40 </a:t>
            </a:r>
            <a:r>
              <a:rPr lang="fr-CH" sz="1200" dirty="0" err="1" smtClean="0"/>
              <a:t>they</a:t>
            </a:r>
            <a:r>
              <a:rPr lang="fr-CH" sz="1200" dirty="0" smtClean="0"/>
              <a:t> are </a:t>
            </a:r>
            <a:r>
              <a:rPr lang="fr-CH" sz="1200" dirty="0" err="1" smtClean="0"/>
              <a:t>actually</a:t>
            </a:r>
            <a:r>
              <a:rPr lang="fr-CH" sz="1200" dirty="0" smtClean="0"/>
              <a:t> </a:t>
            </a:r>
            <a:r>
              <a:rPr lang="fr-CH" sz="1200" dirty="0" err="1" smtClean="0"/>
              <a:t>dealing</a:t>
            </a:r>
            <a:r>
              <a:rPr lang="fr-CH" sz="1200" dirty="0" smtClean="0"/>
              <a:t> </a:t>
            </a:r>
            <a:r>
              <a:rPr lang="fr-CH" sz="1200" dirty="0" err="1" smtClean="0"/>
              <a:t>with</a:t>
            </a:r>
            <a:r>
              <a:rPr lang="fr-CH" sz="1200" dirty="0" smtClean="0"/>
              <a:t> 60 (</a:t>
            </a:r>
            <a:r>
              <a:rPr lang="fr-CH" sz="1200" dirty="0" err="1" smtClean="0"/>
              <a:t>average</a:t>
            </a:r>
            <a:r>
              <a:rPr lang="fr-CH" sz="1200" dirty="0" smtClean="0"/>
              <a:t>)!</a:t>
            </a:r>
          </a:p>
        </p:txBody>
      </p:sp>
      <p:sp>
        <p:nvSpPr>
          <p:cNvPr id="13" name="Oval 12"/>
          <p:cNvSpPr/>
          <p:nvPr/>
        </p:nvSpPr>
        <p:spPr>
          <a:xfrm>
            <a:off x="5865068" y="2633934"/>
            <a:ext cx="842392" cy="417852"/>
          </a:xfrm>
          <a:prstGeom prst="ellipse">
            <a:avLst/>
          </a:prstGeom>
          <a:noFill/>
          <a:ln w="25400">
            <a:solidFill>
              <a:srgbClr val="002060"/>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6813828" y="2633934"/>
            <a:ext cx="2267744" cy="1384995"/>
          </a:xfrm>
          <a:prstGeom prst="rect">
            <a:avLst/>
          </a:prstGeom>
          <a:noFill/>
          <a:ln w="19050">
            <a:solidFill>
              <a:srgbClr val="002060"/>
            </a:solidFill>
          </a:ln>
        </p:spPr>
        <p:txBody>
          <a:bodyPr wrap="square" rtlCol="0">
            <a:spAutoFit/>
          </a:bodyPr>
          <a:lstStyle/>
          <a:p>
            <a:r>
              <a:rPr lang="fr-CH" sz="1200" dirty="0" smtClean="0"/>
              <a:t>Technical limitation on </a:t>
            </a:r>
            <a:r>
              <a:rPr lang="fr-CH" sz="1200" dirty="0" err="1" smtClean="0"/>
              <a:t>integrated</a:t>
            </a:r>
            <a:r>
              <a:rPr lang="fr-CH" sz="1200" dirty="0" smtClean="0"/>
              <a:t> </a:t>
            </a:r>
            <a:r>
              <a:rPr lang="fr-CH" sz="1200" dirty="0" err="1" smtClean="0"/>
              <a:t>lumi</a:t>
            </a:r>
            <a:r>
              <a:rPr lang="fr-CH" sz="1200" dirty="0" smtClean="0"/>
              <a:t>: </a:t>
            </a:r>
            <a:br>
              <a:rPr lang="fr-CH" sz="1200" dirty="0" smtClean="0"/>
            </a:br>
            <a:r>
              <a:rPr lang="fr-CH" sz="1200" dirty="0" smtClean="0"/>
              <a:t>1. </a:t>
            </a:r>
            <a:r>
              <a:rPr lang="fr-CH" sz="1200" b="1" dirty="0" err="1" smtClean="0">
                <a:solidFill>
                  <a:srgbClr val="002060"/>
                </a:solidFill>
              </a:rPr>
              <a:t>Collider</a:t>
            </a:r>
            <a:r>
              <a:rPr lang="fr-CH" sz="1200" dirty="0" smtClean="0"/>
              <a:t> (radiation damage to the IT </a:t>
            </a:r>
            <a:r>
              <a:rPr lang="fr-CH" sz="1200" dirty="0" err="1" smtClean="0"/>
              <a:t>magnets</a:t>
            </a:r>
            <a:r>
              <a:rPr lang="fr-CH" sz="1200" dirty="0" smtClean="0"/>
              <a:t> – correctors and </a:t>
            </a:r>
            <a:r>
              <a:rPr lang="fr-CH" sz="1200" dirty="0" err="1" smtClean="0"/>
              <a:t>quadrupoles</a:t>
            </a:r>
            <a:r>
              <a:rPr lang="fr-CH" sz="1200" dirty="0" smtClean="0"/>
              <a:t>)</a:t>
            </a:r>
          </a:p>
          <a:p>
            <a:r>
              <a:rPr lang="fr-CH" sz="1200" dirty="0" smtClean="0"/>
              <a:t>2. </a:t>
            </a:r>
            <a:r>
              <a:rPr lang="fr-CH" sz="1200" b="1" dirty="0" err="1" smtClean="0">
                <a:solidFill>
                  <a:srgbClr val="002060"/>
                </a:solidFill>
              </a:rPr>
              <a:t>Experiments</a:t>
            </a:r>
            <a:r>
              <a:rPr lang="fr-CH" sz="1200" dirty="0" smtClean="0"/>
              <a:t> (radiation damage in the </a:t>
            </a:r>
            <a:r>
              <a:rPr lang="fr-CH" sz="1200" dirty="0" err="1" smtClean="0"/>
              <a:t>Inner</a:t>
            </a:r>
            <a:r>
              <a:rPr lang="fr-CH" sz="1200" dirty="0" smtClean="0"/>
              <a:t> </a:t>
            </a:r>
            <a:r>
              <a:rPr lang="fr-CH" sz="1200" dirty="0" err="1" smtClean="0"/>
              <a:t>Tracker</a:t>
            </a:r>
            <a:r>
              <a:rPr lang="fr-CH" sz="1200" dirty="0" smtClean="0"/>
              <a:t>)</a:t>
            </a:r>
          </a:p>
        </p:txBody>
      </p:sp>
      <p:grpSp>
        <p:nvGrpSpPr>
          <p:cNvPr id="15" name="Group 14"/>
          <p:cNvGrpSpPr/>
          <p:nvPr/>
        </p:nvGrpSpPr>
        <p:grpSpPr>
          <a:xfrm>
            <a:off x="373051" y="2552207"/>
            <a:ext cx="856259" cy="958480"/>
            <a:chOff x="5617928" y="-46412"/>
            <a:chExt cx="976549" cy="1291636"/>
          </a:xfrm>
        </p:grpSpPr>
        <p:pic>
          <p:nvPicPr>
            <p:cNvPr id="4" name="Picture 3"/>
            <p:cNvPicPr>
              <a:picLocks noChangeAspect="1"/>
            </p:cNvPicPr>
            <p:nvPr/>
          </p:nvPicPr>
          <p:blipFill>
            <a:blip r:embed="rId4"/>
            <a:stretch>
              <a:fillRect/>
            </a:stretch>
          </p:blipFill>
          <p:spPr>
            <a:xfrm>
              <a:off x="5636566" y="-46412"/>
              <a:ext cx="837621" cy="1172671"/>
            </a:xfrm>
            <a:prstGeom prst="ellipse">
              <a:avLst/>
            </a:prstGeom>
            <a:ln>
              <a:noFill/>
            </a:ln>
            <a:effectLst>
              <a:softEdge rad="112500"/>
            </a:effectLst>
          </p:spPr>
        </p:pic>
        <p:sp>
          <p:nvSpPr>
            <p:cNvPr id="12" name="TextBox 11"/>
            <p:cNvSpPr txBox="1"/>
            <p:nvPr/>
          </p:nvSpPr>
          <p:spPr>
            <a:xfrm>
              <a:off x="5617928" y="999003"/>
              <a:ext cx="976549" cy="246221"/>
            </a:xfrm>
            <a:prstGeom prst="rect">
              <a:avLst/>
            </a:prstGeom>
            <a:noFill/>
          </p:spPr>
          <p:txBody>
            <a:bodyPr wrap="none" rtlCol="0">
              <a:spAutoFit/>
            </a:bodyPr>
            <a:lstStyle/>
            <a:p>
              <a:r>
                <a:rPr lang="fr-CH" sz="1000" b="1" dirty="0" err="1" smtClean="0"/>
                <a:t>Higgs</a:t>
              </a:r>
              <a:r>
                <a:rPr lang="fr-CH" sz="1000" b="1" dirty="0" smtClean="0"/>
                <a:t> </a:t>
              </a:r>
              <a:r>
                <a:rPr lang="fr-CH" sz="1000" b="1" dirty="0" err="1" smtClean="0"/>
                <a:t>found</a:t>
              </a:r>
              <a:r>
                <a:rPr lang="fr-CH" sz="1000" b="1" dirty="0" smtClean="0"/>
                <a:t>!</a:t>
              </a:r>
              <a:endParaRPr lang="en-GB" sz="1000" b="1" dirty="0"/>
            </a:p>
          </p:txBody>
        </p:sp>
      </p:grpSp>
      <p:sp>
        <p:nvSpPr>
          <p:cNvPr id="16" name="TextBox 15"/>
          <p:cNvSpPr txBox="1"/>
          <p:nvPr/>
        </p:nvSpPr>
        <p:spPr>
          <a:xfrm>
            <a:off x="309423" y="3954585"/>
            <a:ext cx="6527948"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CH" sz="1600" b="1" dirty="0" smtClean="0"/>
              <a:t>LHC </a:t>
            </a:r>
            <a:r>
              <a:rPr lang="fr-CH" sz="1600" b="1" dirty="0" err="1" smtClean="0"/>
              <a:t>is</a:t>
            </a:r>
            <a:r>
              <a:rPr lang="fr-CH" sz="1600" b="1" dirty="0" smtClean="0"/>
              <a:t> at 93% of the design </a:t>
            </a:r>
            <a:r>
              <a:rPr lang="fr-CH" sz="1600" b="1" dirty="0" err="1" smtClean="0"/>
              <a:t>energy</a:t>
            </a:r>
            <a:r>
              <a:rPr lang="fr-CH" sz="1600" b="1" dirty="0" smtClean="0"/>
              <a:t> (</a:t>
            </a:r>
            <a:r>
              <a:rPr lang="fr-CH" sz="1600" b="1" dirty="0" err="1" smtClean="0"/>
              <a:t>now</a:t>
            </a:r>
            <a:r>
              <a:rPr lang="fr-CH" sz="1600" b="1" dirty="0" smtClean="0"/>
              <a:t> </a:t>
            </a:r>
            <a:r>
              <a:rPr lang="fr-CH" sz="1600" b="1" dirty="0" err="1" smtClean="0"/>
              <a:t>planned</a:t>
            </a:r>
            <a:r>
              <a:rPr lang="fr-CH" sz="1600" b="1" dirty="0" smtClean="0"/>
              <a:t> for 2021-23)</a:t>
            </a:r>
          </a:p>
          <a:p>
            <a:r>
              <a:rPr lang="fr-CH" sz="1600" b="1" dirty="0" smtClean="0"/>
              <a:t>LHC </a:t>
            </a:r>
            <a:r>
              <a:rPr lang="fr-CH" sz="1600" b="1" dirty="0" err="1" smtClean="0"/>
              <a:t>is</a:t>
            </a:r>
            <a:r>
              <a:rPr lang="fr-CH" sz="1600" b="1" dirty="0" smtClean="0"/>
              <a:t> 20%  </a:t>
            </a:r>
            <a:r>
              <a:rPr lang="fr-CH" sz="1600" b="1" dirty="0" err="1" smtClean="0"/>
              <a:t>above</a:t>
            </a:r>
            <a:r>
              <a:rPr lang="fr-CH" sz="1600" b="1" dirty="0" smtClean="0"/>
              <a:t> </a:t>
            </a:r>
            <a:r>
              <a:rPr lang="fr-CH" sz="1600" b="1" dirty="0" err="1" smtClean="0"/>
              <a:t>planned</a:t>
            </a:r>
            <a:r>
              <a:rPr lang="fr-CH" sz="1600" b="1" dirty="0" smtClean="0"/>
              <a:t> </a:t>
            </a:r>
            <a:r>
              <a:rPr lang="fr-CH" sz="1600" b="1" dirty="0" err="1" smtClean="0"/>
              <a:t>luminosity</a:t>
            </a:r>
            <a:r>
              <a:rPr lang="fr-CH" sz="1600" b="1" dirty="0" smtClean="0"/>
              <a:t> (</a:t>
            </a:r>
            <a:r>
              <a:rPr lang="fr-CH" sz="1600" b="1" dirty="0" err="1" smtClean="0"/>
              <a:t>number</a:t>
            </a:r>
            <a:r>
              <a:rPr lang="fr-CH" sz="1600" b="1" dirty="0" smtClean="0"/>
              <a:t> of collisions)</a:t>
            </a:r>
            <a:endParaRPr lang="en-GB" sz="1600" b="1" dirty="0"/>
          </a:p>
        </p:txBody>
      </p:sp>
    </p:spTree>
    <p:extLst>
      <p:ext uri="{BB962C8B-B14F-4D97-AF65-F5344CB8AC3E}">
        <p14:creationId xmlns:p14="http://schemas.microsoft.com/office/powerpoint/2010/main" val="913760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Goal of HL-LHC</a:t>
            </a:r>
            <a:endParaRPr lang="en-GB" dirty="0"/>
          </a:p>
        </p:txBody>
      </p:sp>
      <p:sp>
        <p:nvSpPr>
          <p:cNvPr id="3" name="Footer Placeholder 2"/>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3</a:t>
            </a:fld>
            <a:endParaRPr lang="fr-FR"/>
          </a:p>
        </p:txBody>
      </p:sp>
      <p:sp>
        <p:nvSpPr>
          <p:cNvPr id="8" name="TextBox 7"/>
          <p:cNvSpPr txBox="1"/>
          <p:nvPr/>
        </p:nvSpPr>
        <p:spPr>
          <a:xfrm>
            <a:off x="530352" y="1041762"/>
            <a:ext cx="8339328" cy="2431435"/>
          </a:xfrm>
          <a:prstGeom prst="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defTabSz="914400">
              <a:defRPr/>
            </a:pPr>
            <a:r>
              <a:rPr lang="en-GB" sz="1600" kern="0" dirty="0">
                <a:solidFill>
                  <a:prstClr val="black"/>
                </a:solidFill>
                <a:latin typeface="Calibri"/>
              </a:rPr>
              <a:t>The main objective of HiLumi LHC Design Study is to determine a hardware configuration and a set of beam parameters that will allow the LHC to reach the following targets</a:t>
            </a:r>
            <a:r>
              <a:rPr lang="en-GB" sz="1600" kern="0" dirty="0" smtClean="0">
                <a:solidFill>
                  <a:prstClr val="black"/>
                </a:solidFill>
                <a:latin typeface="Calibri"/>
              </a:rPr>
              <a:t>:</a:t>
            </a:r>
            <a:endParaRPr lang="en-GB" sz="1600" kern="0" dirty="0">
              <a:solidFill>
                <a:prstClr val="black"/>
              </a:solidFill>
              <a:latin typeface="Calibri"/>
            </a:endParaRPr>
          </a:p>
          <a:p>
            <a:pPr defTabSz="914400">
              <a:defRPr/>
            </a:pPr>
            <a:r>
              <a:rPr lang="en-GB" sz="2400" kern="0" dirty="0">
                <a:solidFill>
                  <a:prstClr val="black"/>
                </a:solidFill>
                <a:latin typeface="Calibri"/>
              </a:rPr>
              <a:t>A peak luminosity of </a:t>
            </a:r>
            <a:r>
              <a:rPr lang="en-GB" sz="2400" kern="0" dirty="0" err="1">
                <a:solidFill>
                  <a:prstClr val="black"/>
                </a:solidFill>
                <a:latin typeface="Calibri"/>
              </a:rPr>
              <a:t>L</a:t>
            </a:r>
            <a:r>
              <a:rPr lang="en-GB" sz="2400" kern="0" baseline="-25000" dirty="0" err="1">
                <a:solidFill>
                  <a:prstClr val="black"/>
                </a:solidFill>
                <a:latin typeface="Calibri"/>
              </a:rPr>
              <a:t>peak</a:t>
            </a:r>
            <a:r>
              <a:rPr lang="en-GB" sz="2400" kern="0" dirty="0">
                <a:solidFill>
                  <a:prstClr val="black"/>
                </a:solidFill>
                <a:latin typeface="Calibri"/>
              </a:rPr>
              <a:t> = </a:t>
            </a:r>
            <a:r>
              <a:rPr lang="en-GB" sz="2400" b="1" kern="0" dirty="0">
                <a:solidFill>
                  <a:prstClr val="black"/>
                </a:solidFill>
                <a:latin typeface="Calibri"/>
              </a:rPr>
              <a:t>5×10</a:t>
            </a:r>
            <a:r>
              <a:rPr lang="en-GB" sz="2400" b="1" kern="0" baseline="30000" dirty="0">
                <a:solidFill>
                  <a:prstClr val="black"/>
                </a:solidFill>
                <a:latin typeface="Calibri"/>
              </a:rPr>
              <a:t>34</a:t>
            </a:r>
            <a:r>
              <a:rPr lang="en-GB" sz="2400" b="1" kern="0" dirty="0">
                <a:solidFill>
                  <a:prstClr val="black"/>
                </a:solidFill>
                <a:latin typeface="Calibri"/>
              </a:rPr>
              <a:t> cm</a:t>
            </a:r>
            <a:r>
              <a:rPr lang="en-GB" sz="2400" b="1" kern="0" baseline="30000" dirty="0">
                <a:solidFill>
                  <a:prstClr val="black"/>
                </a:solidFill>
                <a:latin typeface="Calibri"/>
              </a:rPr>
              <a:t>-2</a:t>
            </a:r>
            <a:r>
              <a:rPr lang="en-GB" sz="2400" b="1" kern="0" dirty="0">
                <a:solidFill>
                  <a:prstClr val="black"/>
                </a:solidFill>
                <a:latin typeface="Calibri"/>
              </a:rPr>
              <a:t>s</a:t>
            </a:r>
            <a:r>
              <a:rPr lang="en-GB" sz="2400" b="1" kern="0" baseline="30000" dirty="0">
                <a:solidFill>
                  <a:prstClr val="black"/>
                </a:solidFill>
                <a:latin typeface="Calibri"/>
              </a:rPr>
              <a:t>-1</a:t>
            </a:r>
            <a:r>
              <a:rPr lang="en-GB" sz="2400" b="1" kern="0" dirty="0">
                <a:solidFill>
                  <a:prstClr val="black"/>
                </a:solidFill>
                <a:latin typeface="Calibri"/>
              </a:rPr>
              <a:t> with levelling</a:t>
            </a:r>
            <a:r>
              <a:rPr lang="en-GB" sz="2400" kern="0" dirty="0">
                <a:solidFill>
                  <a:prstClr val="black"/>
                </a:solidFill>
                <a:latin typeface="Calibri"/>
              </a:rPr>
              <a:t>, allowing</a:t>
            </a:r>
            <a:r>
              <a:rPr lang="en-GB" sz="2400" kern="0" dirty="0" smtClean="0">
                <a:solidFill>
                  <a:prstClr val="black"/>
                </a:solidFill>
                <a:latin typeface="Calibri"/>
              </a:rPr>
              <a:t>:</a:t>
            </a:r>
            <a:r>
              <a:rPr lang="en-GB" sz="2400" kern="0" dirty="0">
                <a:solidFill>
                  <a:prstClr val="black"/>
                </a:solidFill>
                <a:latin typeface="Calibri"/>
              </a:rPr>
              <a:t/>
            </a:r>
            <a:br>
              <a:rPr lang="en-GB" sz="2400" kern="0" dirty="0">
                <a:solidFill>
                  <a:prstClr val="black"/>
                </a:solidFill>
                <a:latin typeface="Calibri"/>
              </a:rPr>
            </a:br>
            <a:r>
              <a:rPr lang="en-GB" sz="2400" kern="0" dirty="0">
                <a:solidFill>
                  <a:prstClr val="black"/>
                </a:solidFill>
                <a:latin typeface="Calibri"/>
              </a:rPr>
              <a:t>An integrated luminosity of </a:t>
            </a:r>
            <a:r>
              <a:rPr lang="en-GB" sz="2400" b="1" kern="0" dirty="0">
                <a:solidFill>
                  <a:prstClr val="black"/>
                </a:solidFill>
                <a:latin typeface="Calibri"/>
              </a:rPr>
              <a:t>250 fb</a:t>
            </a:r>
            <a:r>
              <a:rPr lang="en-GB" sz="2400" b="1" kern="0" baseline="30000" dirty="0">
                <a:solidFill>
                  <a:prstClr val="black"/>
                </a:solidFill>
                <a:latin typeface="Calibri"/>
              </a:rPr>
              <a:t>-1</a:t>
            </a:r>
            <a:r>
              <a:rPr lang="en-GB" sz="2400" b="1" kern="0" dirty="0">
                <a:solidFill>
                  <a:prstClr val="black"/>
                </a:solidFill>
                <a:latin typeface="Calibri"/>
              </a:rPr>
              <a:t> per year</a:t>
            </a:r>
            <a:r>
              <a:rPr lang="en-GB" sz="2400" kern="0" dirty="0">
                <a:solidFill>
                  <a:prstClr val="black"/>
                </a:solidFill>
                <a:latin typeface="Calibri"/>
              </a:rPr>
              <a:t>, enabling the goal of </a:t>
            </a:r>
            <a:r>
              <a:rPr lang="en-GB" sz="2400" b="1" kern="0" dirty="0">
                <a:solidFill>
                  <a:prstClr val="black"/>
                </a:solidFill>
                <a:latin typeface="Calibri"/>
              </a:rPr>
              <a:t>L</a:t>
            </a:r>
            <a:r>
              <a:rPr lang="en-GB" sz="2400" b="1" kern="0" baseline="-25000" dirty="0">
                <a:solidFill>
                  <a:prstClr val="black"/>
                </a:solidFill>
                <a:latin typeface="Calibri"/>
              </a:rPr>
              <a:t>int</a:t>
            </a:r>
            <a:r>
              <a:rPr lang="en-GB" sz="2400" b="1" kern="0" dirty="0">
                <a:solidFill>
                  <a:prstClr val="black"/>
                </a:solidFill>
                <a:latin typeface="Calibri"/>
              </a:rPr>
              <a:t> = 3000 fb</a:t>
            </a:r>
            <a:r>
              <a:rPr lang="en-GB" sz="2400" b="1" kern="0" baseline="30000" dirty="0">
                <a:solidFill>
                  <a:prstClr val="black"/>
                </a:solidFill>
                <a:latin typeface="Calibri"/>
              </a:rPr>
              <a:t>-1</a:t>
            </a:r>
            <a:r>
              <a:rPr lang="en-GB" sz="2400" kern="0" dirty="0">
                <a:solidFill>
                  <a:prstClr val="black"/>
                </a:solidFill>
                <a:latin typeface="Calibri"/>
              </a:rPr>
              <a:t> twelve years after the upgrade. </a:t>
            </a:r>
            <a:br>
              <a:rPr lang="en-GB" sz="2400" kern="0" dirty="0">
                <a:solidFill>
                  <a:prstClr val="black"/>
                </a:solidFill>
                <a:latin typeface="Calibri"/>
              </a:rPr>
            </a:br>
            <a:r>
              <a:rPr lang="en-GB" sz="2400" kern="0" dirty="0">
                <a:solidFill>
                  <a:prstClr val="black"/>
                </a:solidFill>
                <a:latin typeface="Calibri"/>
              </a:rPr>
              <a:t>This luminosity is more than ten times the luminosity reach of the first 10 years of the LHC lifetime.</a:t>
            </a:r>
          </a:p>
        </p:txBody>
      </p:sp>
      <p:sp>
        <p:nvSpPr>
          <p:cNvPr id="9" name="TextBox 8"/>
          <p:cNvSpPr txBox="1"/>
          <p:nvPr/>
        </p:nvSpPr>
        <p:spPr>
          <a:xfrm>
            <a:off x="2322576" y="685280"/>
            <a:ext cx="5705808" cy="369332"/>
          </a:xfrm>
          <a:prstGeom prst="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defTabSz="914400">
              <a:defRPr/>
            </a:pPr>
            <a:r>
              <a:rPr lang="fr-CH" kern="0" dirty="0" err="1">
                <a:solidFill>
                  <a:prstClr val="black"/>
                </a:solidFill>
                <a:latin typeface="Calibri"/>
              </a:rPr>
              <a:t>From</a:t>
            </a:r>
            <a:r>
              <a:rPr lang="fr-CH" kern="0" dirty="0">
                <a:solidFill>
                  <a:prstClr val="black"/>
                </a:solidFill>
                <a:latin typeface="Calibri"/>
              </a:rPr>
              <a:t> </a:t>
            </a:r>
            <a:r>
              <a:rPr lang="fr-CH" kern="0" dirty="0" smtClean="0">
                <a:solidFill>
                  <a:prstClr val="black"/>
                </a:solidFill>
                <a:latin typeface="Calibri"/>
              </a:rPr>
              <a:t>EC-FP7 </a:t>
            </a:r>
            <a:r>
              <a:rPr lang="fr-CH" kern="0" dirty="0">
                <a:solidFill>
                  <a:prstClr val="black"/>
                </a:solidFill>
                <a:latin typeface="Calibri"/>
              </a:rPr>
              <a:t>HiLumi LHC Design </a:t>
            </a:r>
            <a:r>
              <a:rPr lang="fr-CH" kern="0" dirty="0" err="1">
                <a:solidFill>
                  <a:prstClr val="black"/>
                </a:solidFill>
                <a:latin typeface="Calibri"/>
              </a:rPr>
              <a:t>Study</a:t>
            </a:r>
            <a:r>
              <a:rPr lang="fr-CH" kern="0" dirty="0">
                <a:solidFill>
                  <a:prstClr val="black"/>
                </a:solidFill>
                <a:latin typeface="Calibri"/>
              </a:rPr>
              <a:t> </a:t>
            </a:r>
            <a:r>
              <a:rPr lang="fr-CH" kern="0" dirty="0" smtClean="0">
                <a:solidFill>
                  <a:prstClr val="black"/>
                </a:solidFill>
                <a:latin typeface="Calibri"/>
              </a:rPr>
              <a:t>application of 2010</a:t>
            </a:r>
            <a:endParaRPr lang="en-GB" kern="0" dirty="0">
              <a:solidFill>
                <a:prstClr val="black"/>
              </a:solidFill>
              <a:latin typeface="Calibri"/>
            </a:endParaRPr>
          </a:p>
        </p:txBody>
      </p:sp>
      <p:sp>
        <p:nvSpPr>
          <p:cNvPr id="10" name="TextBox 9"/>
          <p:cNvSpPr txBox="1"/>
          <p:nvPr/>
        </p:nvSpPr>
        <p:spPr>
          <a:xfrm>
            <a:off x="847588" y="3391546"/>
            <a:ext cx="7704856" cy="1200329"/>
          </a:xfrm>
          <a:prstGeom prst="rect">
            <a:avLst/>
          </a:prstGeom>
          <a:ln/>
        </p:spPr>
        <p:style>
          <a:lnRef idx="1">
            <a:schemeClr val="accent2"/>
          </a:lnRef>
          <a:fillRef idx="1002">
            <a:schemeClr val="lt2"/>
          </a:fillRef>
          <a:effectRef idx="1">
            <a:schemeClr val="accent2"/>
          </a:effectRef>
          <a:fontRef idx="minor">
            <a:schemeClr val="dk1"/>
          </a:fontRef>
        </p:style>
        <p:txBody>
          <a:bodyPr wrap="square" rtlCol="0">
            <a:spAutoFit/>
          </a:bodyPr>
          <a:lstStyle/>
          <a:p>
            <a:pPr algn="ctr" defTabSz="914400">
              <a:defRPr/>
            </a:pPr>
            <a:r>
              <a:rPr lang="fr-CH" b="1" kern="0" dirty="0">
                <a:solidFill>
                  <a:prstClr val="black"/>
                </a:solidFill>
                <a:latin typeface="Calibri"/>
              </a:rPr>
              <a:t>U</a:t>
            </a:r>
            <a:r>
              <a:rPr lang="fr-CH" b="1" kern="0" dirty="0" err="1">
                <a:solidFill>
                  <a:prstClr val="black"/>
                </a:solidFill>
                <a:latin typeface="Calibri"/>
              </a:rPr>
              <a:t>ltimate</a:t>
            </a:r>
            <a:r>
              <a:rPr lang="fr-CH" kern="0" dirty="0">
                <a:solidFill>
                  <a:prstClr val="black"/>
                </a:solidFill>
                <a:latin typeface="Calibri"/>
              </a:rPr>
              <a:t> performance </a:t>
            </a:r>
            <a:r>
              <a:rPr lang="fr-CH" kern="0" dirty="0" err="1">
                <a:solidFill>
                  <a:prstClr val="black"/>
                </a:solidFill>
                <a:latin typeface="Calibri"/>
              </a:rPr>
              <a:t>established</a:t>
            </a:r>
            <a:r>
              <a:rPr lang="fr-CH" kern="0" dirty="0">
                <a:solidFill>
                  <a:prstClr val="black"/>
                </a:solidFill>
                <a:latin typeface="Calibri"/>
              </a:rPr>
              <a:t> 2015-2016: </a:t>
            </a:r>
            <a:r>
              <a:rPr lang="fr-CH" kern="0" dirty="0" err="1">
                <a:solidFill>
                  <a:prstClr val="black"/>
                </a:solidFill>
                <a:latin typeface="Calibri"/>
              </a:rPr>
              <a:t>with</a:t>
            </a:r>
            <a:r>
              <a:rPr lang="fr-CH" kern="0" dirty="0">
                <a:solidFill>
                  <a:prstClr val="black"/>
                </a:solidFill>
                <a:latin typeface="Calibri"/>
              </a:rPr>
              <a:t> </a:t>
            </a:r>
            <a:r>
              <a:rPr lang="fr-CH" kern="0" dirty="0" err="1">
                <a:solidFill>
                  <a:prstClr val="black"/>
                </a:solidFill>
                <a:latin typeface="Calibri"/>
              </a:rPr>
              <a:t>same</a:t>
            </a:r>
            <a:r>
              <a:rPr lang="fr-CH" kern="0" dirty="0">
                <a:solidFill>
                  <a:prstClr val="black"/>
                </a:solidFill>
                <a:latin typeface="Calibri"/>
              </a:rPr>
              <a:t> hardware </a:t>
            </a:r>
            <a:br>
              <a:rPr lang="fr-CH" kern="0" dirty="0">
                <a:solidFill>
                  <a:prstClr val="black"/>
                </a:solidFill>
                <a:latin typeface="Calibri"/>
              </a:rPr>
            </a:br>
            <a:r>
              <a:rPr lang="fr-CH" kern="0" dirty="0">
                <a:solidFill>
                  <a:prstClr val="black"/>
                </a:solidFill>
                <a:latin typeface="Calibri"/>
              </a:rPr>
              <a:t>and </a:t>
            </a:r>
            <a:r>
              <a:rPr lang="fr-CH" kern="0" dirty="0" err="1">
                <a:solidFill>
                  <a:prstClr val="black"/>
                </a:solidFill>
                <a:latin typeface="Calibri"/>
              </a:rPr>
              <a:t>same</a:t>
            </a:r>
            <a:r>
              <a:rPr lang="fr-CH" kern="0" dirty="0">
                <a:solidFill>
                  <a:prstClr val="black"/>
                </a:solidFill>
                <a:latin typeface="Calibri"/>
              </a:rPr>
              <a:t> </a:t>
            </a:r>
            <a:r>
              <a:rPr lang="fr-CH" kern="0" dirty="0" err="1">
                <a:solidFill>
                  <a:prstClr val="black"/>
                </a:solidFill>
                <a:latin typeface="Calibri"/>
              </a:rPr>
              <a:t>beam</a:t>
            </a:r>
            <a:r>
              <a:rPr lang="fr-CH" kern="0" dirty="0">
                <a:solidFill>
                  <a:prstClr val="black"/>
                </a:solidFill>
                <a:latin typeface="Calibri"/>
              </a:rPr>
              <a:t> </a:t>
            </a:r>
            <a:r>
              <a:rPr lang="fr-CH" kern="0" dirty="0" err="1">
                <a:solidFill>
                  <a:prstClr val="black"/>
                </a:solidFill>
                <a:latin typeface="Calibri"/>
              </a:rPr>
              <a:t>parameters</a:t>
            </a:r>
            <a:r>
              <a:rPr lang="fr-CH" kern="0" dirty="0">
                <a:solidFill>
                  <a:prstClr val="black"/>
                </a:solidFill>
                <a:latin typeface="Calibri"/>
              </a:rPr>
              <a:t>: use of </a:t>
            </a:r>
            <a:r>
              <a:rPr lang="fr-CH" b="1" kern="0" dirty="0">
                <a:solidFill>
                  <a:prstClr val="black"/>
                </a:solidFill>
                <a:latin typeface="Calibri"/>
              </a:rPr>
              <a:t>engineering </a:t>
            </a:r>
            <a:r>
              <a:rPr lang="fr-CH" b="1" kern="0" dirty="0" err="1">
                <a:solidFill>
                  <a:prstClr val="black"/>
                </a:solidFill>
                <a:latin typeface="Calibri"/>
              </a:rPr>
              <a:t>margins</a:t>
            </a:r>
            <a:r>
              <a:rPr lang="fr-CH" b="1" kern="0" dirty="0">
                <a:solidFill>
                  <a:prstClr val="black"/>
                </a:solidFill>
                <a:latin typeface="Calibri"/>
              </a:rPr>
              <a:t>:</a:t>
            </a:r>
          </a:p>
          <a:p>
            <a:pPr algn="ctr" defTabSz="914400">
              <a:defRPr/>
            </a:pPr>
            <a:r>
              <a:rPr lang="fr-CH" b="1" kern="0" dirty="0" err="1">
                <a:solidFill>
                  <a:prstClr val="black"/>
                </a:solidFill>
                <a:latin typeface="Calibri"/>
              </a:rPr>
              <a:t>L</a:t>
            </a:r>
            <a:r>
              <a:rPr lang="fr-CH" b="1" kern="0" baseline="-25000" dirty="0" err="1">
                <a:solidFill>
                  <a:prstClr val="black"/>
                </a:solidFill>
                <a:latin typeface="Calibri"/>
              </a:rPr>
              <a:t>peak</a:t>
            </a:r>
            <a:r>
              <a:rPr lang="fr-CH" b="1" kern="0" baseline="-25000" dirty="0">
                <a:solidFill>
                  <a:prstClr val="black"/>
                </a:solidFill>
                <a:latin typeface="Calibri"/>
              </a:rPr>
              <a:t> </a:t>
            </a:r>
            <a:r>
              <a:rPr lang="fr-CH" b="1" kern="0" baseline="-25000" dirty="0" err="1">
                <a:solidFill>
                  <a:prstClr val="black"/>
                </a:solidFill>
                <a:latin typeface="Calibri"/>
              </a:rPr>
              <a:t>ult</a:t>
            </a:r>
            <a:r>
              <a:rPr lang="fr-CH" b="1" kern="0" dirty="0">
                <a:solidFill>
                  <a:prstClr val="black"/>
                </a:solidFill>
                <a:latin typeface="Calibri"/>
              </a:rPr>
              <a:t> </a:t>
            </a:r>
            <a:r>
              <a:rPr lang="fr-CH" b="1" kern="0" dirty="0">
                <a:solidFill>
                  <a:prstClr val="black"/>
                </a:solidFill>
                <a:latin typeface="Calibri"/>
                <a:sym typeface="Symbol"/>
              </a:rPr>
              <a:t> 7.5 10</a:t>
            </a:r>
            <a:r>
              <a:rPr lang="fr-CH" b="1" kern="0" baseline="30000" dirty="0">
                <a:solidFill>
                  <a:prstClr val="black"/>
                </a:solidFill>
                <a:latin typeface="Calibri"/>
                <a:sym typeface="Symbol"/>
              </a:rPr>
              <a:t>34</a:t>
            </a:r>
            <a:r>
              <a:rPr lang="fr-CH" b="1" kern="0" dirty="0">
                <a:solidFill>
                  <a:prstClr val="black"/>
                </a:solidFill>
                <a:latin typeface="Calibri"/>
                <a:sym typeface="Symbol"/>
              </a:rPr>
              <a:t> cm</a:t>
            </a:r>
            <a:r>
              <a:rPr lang="fr-CH" b="1" kern="0" baseline="30000" dirty="0">
                <a:solidFill>
                  <a:prstClr val="black"/>
                </a:solidFill>
                <a:latin typeface="Calibri"/>
                <a:sym typeface="Symbol"/>
              </a:rPr>
              <a:t>-2</a:t>
            </a:r>
            <a:r>
              <a:rPr lang="fr-CH" b="1" kern="0" dirty="0">
                <a:solidFill>
                  <a:prstClr val="black"/>
                </a:solidFill>
                <a:latin typeface="Calibri"/>
                <a:sym typeface="Symbol"/>
              </a:rPr>
              <a:t>s</a:t>
            </a:r>
            <a:r>
              <a:rPr lang="fr-CH" b="1" kern="0" baseline="30000" dirty="0">
                <a:solidFill>
                  <a:prstClr val="black"/>
                </a:solidFill>
                <a:latin typeface="Calibri"/>
                <a:sym typeface="Symbol"/>
              </a:rPr>
              <a:t>-1</a:t>
            </a:r>
            <a:r>
              <a:rPr lang="fr-CH" kern="0" dirty="0">
                <a:solidFill>
                  <a:prstClr val="black"/>
                </a:solidFill>
                <a:latin typeface="Calibri"/>
                <a:sym typeface="Symbol"/>
              </a:rPr>
              <a:t>  and   </a:t>
            </a:r>
            <a:r>
              <a:rPr lang="fr-CH" b="1" kern="0" dirty="0" err="1">
                <a:solidFill>
                  <a:prstClr val="black"/>
                </a:solidFill>
                <a:latin typeface="Calibri"/>
                <a:sym typeface="Symbol"/>
              </a:rPr>
              <a:t>Ultimate</a:t>
            </a:r>
            <a:r>
              <a:rPr lang="fr-CH" b="1" kern="0" dirty="0">
                <a:solidFill>
                  <a:prstClr val="black"/>
                </a:solidFill>
                <a:latin typeface="Calibri"/>
                <a:sym typeface="Symbol"/>
              </a:rPr>
              <a:t> Integrated L</a:t>
            </a:r>
            <a:r>
              <a:rPr lang="fr-CH" b="1" kern="0" baseline="-25000" dirty="0">
                <a:solidFill>
                  <a:prstClr val="black"/>
                </a:solidFill>
                <a:latin typeface="Calibri"/>
                <a:sym typeface="Symbol"/>
              </a:rPr>
              <a:t>int </a:t>
            </a:r>
            <a:r>
              <a:rPr lang="fr-CH" b="1" kern="0" baseline="-25000" dirty="0" err="1">
                <a:solidFill>
                  <a:prstClr val="black"/>
                </a:solidFill>
                <a:latin typeface="Calibri"/>
                <a:sym typeface="Symbol"/>
              </a:rPr>
              <a:t>ult</a:t>
            </a:r>
            <a:r>
              <a:rPr lang="fr-CH" b="1" kern="0" dirty="0">
                <a:solidFill>
                  <a:prstClr val="black"/>
                </a:solidFill>
                <a:latin typeface="Calibri"/>
                <a:sym typeface="Symbol"/>
              </a:rPr>
              <a:t>  4000 fb</a:t>
            </a:r>
            <a:r>
              <a:rPr lang="fr-CH" b="1" kern="0" baseline="30000" dirty="0">
                <a:solidFill>
                  <a:prstClr val="black"/>
                </a:solidFill>
                <a:latin typeface="Calibri"/>
                <a:sym typeface="Symbol"/>
              </a:rPr>
              <a:t>-1</a:t>
            </a:r>
            <a:r>
              <a:rPr lang="fr-CH" b="1" kern="0" dirty="0">
                <a:solidFill>
                  <a:prstClr val="black"/>
                </a:solidFill>
                <a:latin typeface="Calibri"/>
                <a:sym typeface="Symbol"/>
              </a:rPr>
              <a:t> </a:t>
            </a:r>
            <a:r>
              <a:rPr lang="fr-CH" kern="0" dirty="0">
                <a:solidFill>
                  <a:prstClr val="black"/>
                </a:solidFill>
                <a:latin typeface="Calibri"/>
                <a:sym typeface="Symbol"/>
              </a:rPr>
              <a:t> </a:t>
            </a:r>
          </a:p>
          <a:p>
            <a:pPr algn="ctr" defTabSz="914400">
              <a:defRPr/>
            </a:pPr>
            <a:r>
              <a:rPr lang="fr-CH" kern="0" dirty="0">
                <a:solidFill>
                  <a:prstClr val="black"/>
                </a:solidFill>
                <a:latin typeface="Calibri"/>
                <a:sym typeface="Symbol"/>
              </a:rPr>
              <a:t>LHC </a:t>
            </a:r>
            <a:r>
              <a:rPr lang="fr-CH" kern="0" dirty="0" err="1">
                <a:solidFill>
                  <a:prstClr val="black"/>
                </a:solidFill>
                <a:latin typeface="Calibri"/>
                <a:sym typeface="Symbol"/>
              </a:rPr>
              <a:t>should</a:t>
            </a:r>
            <a:r>
              <a:rPr lang="fr-CH" kern="0" dirty="0">
                <a:solidFill>
                  <a:prstClr val="black"/>
                </a:solidFill>
                <a:latin typeface="Calibri"/>
                <a:sym typeface="Symbol"/>
              </a:rPr>
              <a:t> not </a:t>
            </a:r>
            <a:r>
              <a:rPr lang="fr-CH" kern="0" dirty="0" err="1">
                <a:solidFill>
                  <a:prstClr val="black"/>
                </a:solidFill>
                <a:latin typeface="Calibri"/>
                <a:sym typeface="Symbol"/>
              </a:rPr>
              <a:t>be</a:t>
            </a:r>
            <a:r>
              <a:rPr lang="fr-CH" kern="0" dirty="0">
                <a:solidFill>
                  <a:prstClr val="black"/>
                </a:solidFill>
                <a:latin typeface="Calibri"/>
                <a:sym typeface="Symbol"/>
              </a:rPr>
              <a:t> the </a:t>
            </a:r>
            <a:r>
              <a:rPr lang="fr-CH" kern="0" dirty="0" err="1">
                <a:solidFill>
                  <a:prstClr val="black"/>
                </a:solidFill>
                <a:latin typeface="Calibri"/>
                <a:sym typeface="Symbol"/>
              </a:rPr>
              <a:t>limit</a:t>
            </a:r>
            <a:r>
              <a:rPr lang="fr-CH" kern="0" dirty="0">
                <a:solidFill>
                  <a:prstClr val="black"/>
                </a:solidFill>
                <a:latin typeface="Calibri"/>
                <a:sym typeface="Symbol"/>
              </a:rPr>
              <a:t>, </a:t>
            </a:r>
            <a:r>
              <a:rPr lang="fr-CH" kern="0" dirty="0" err="1">
                <a:solidFill>
                  <a:prstClr val="black"/>
                </a:solidFill>
                <a:latin typeface="Calibri"/>
                <a:sym typeface="Symbol"/>
              </a:rPr>
              <a:t>would</a:t>
            </a:r>
            <a:r>
              <a:rPr lang="fr-CH" kern="0" dirty="0">
                <a:solidFill>
                  <a:prstClr val="black"/>
                </a:solidFill>
                <a:latin typeface="Calibri"/>
                <a:sym typeface="Symbol"/>
              </a:rPr>
              <a:t> </a:t>
            </a:r>
            <a:r>
              <a:rPr lang="fr-CH" kern="0" dirty="0" err="1">
                <a:solidFill>
                  <a:prstClr val="black"/>
                </a:solidFill>
                <a:latin typeface="Calibri"/>
                <a:sym typeface="Symbol"/>
              </a:rPr>
              <a:t>Physics</a:t>
            </a:r>
            <a:r>
              <a:rPr lang="fr-CH" kern="0" dirty="0">
                <a:solidFill>
                  <a:prstClr val="black"/>
                </a:solidFill>
                <a:latin typeface="Calibri"/>
                <a:sym typeface="Symbol"/>
              </a:rPr>
              <a:t> </a:t>
            </a:r>
            <a:r>
              <a:rPr lang="fr-CH" kern="0" dirty="0" err="1">
                <a:solidFill>
                  <a:prstClr val="black"/>
                </a:solidFill>
                <a:latin typeface="Calibri"/>
                <a:sym typeface="Symbol"/>
              </a:rPr>
              <a:t>require</a:t>
            </a:r>
            <a:r>
              <a:rPr lang="fr-CH" kern="0" dirty="0">
                <a:solidFill>
                  <a:prstClr val="black"/>
                </a:solidFill>
                <a:latin typeface="Calibri"/>
                <a:sym typeface="Symbol"/>
              </a:rPr>
              <a:t> more…</a:t>
            </a:r>
            <a:endParaRPr lang="en-GB" kern="0" dirty="0">
              <a:solidFill>
                <a:prstClr val="black"/>
              </a:solidFill>
              <a:latin typeface="Calibri"/>
            </a:endParaRPr>
          </a:p>
        </p:txBody>
      </p:sp>
      <p:sp>
        <p:nvSpPr>
          <p:cNvPr id="6" name="Oval 5"/>
          <p:cNvSpPr/>
          <p:nvPr/>
        </p:nvSpPr>
        <p:spPr>
          <a:xfrm>
            <a:off x="5868144" y="3829679"/>
            <a:ext cx="2324260" cy="553676"/>
          </a:xfrm>
          <a:prstGeom prst="ellipse">
            <a:avLst/>
          </a:prstGeom>
          <a:no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p:cNvSpPr txBox="1"/>
          <p:nvPr/>
        </p:nvSpPr>
        <p:spPr>
          <a:xfrm>
            <a:off x="5196172" y="4297133"/>
            <a:ext cx="3466689"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b="1" dirty="0" err="1" smtClean="0"/>
              <a:t>Experiment</a:t>
            </a:r>
            <a:r>
              <a:rPr lang="fr-CH" sz="1400" b="1" dirty="0" smtClean="0"/>
              <a:t> are </a:t>
            </a:r>
            <a:r>
              <a:rPr lang="fr-CH" sz="1400" b="1" dirty="0" err="1" smtClean="0"/>
              <a:t>designing</a:t>
            </a:r>
            <a:r>
              <a:rPr lang="fr-CH" sz="1400" b="1" dirty="0" smtClean="0"/>
              <a:t> for </a:t>
            </a:r>
            <a:r>
              <a:rPr lang="fr-CH" sz="1400" b="1" dirty="0" err="1" smtClean="0"/>
              <a:t>this</a:t>
            </a:r>
            <a:r>
              <a:rPr lang="fr-CH" sz="1400" b="1" dirty="0" smtClean="0"/>
              <a:t> goal.  </a:t>
            </a:r>
            <a:r>
              <a:rPr lang="fr-CH" sz="1400" b="1" dirty="0" err="1" smtClean="0"/>
              <a:t>We</a:t>
            </a:r>
            <a:r>
              <a:rPr lang="fr-CH" sz="1400" b="1" dirty="0" smtClean="0"/>
              <a:t> </a:t>
            </a:r>
            <a:r>
              <a:rPr lang="fr-CH" sz="1400" b="1" dirty="0" err="1" smtClean="0"/>
              <a:t>need</a:t>
            </a:r>
            <a:r>
              <a:rPr lang="fr-CH" sz="1400" b="1" dirty="0" smtClean="0"/>
              <a:t> to </a:t>
            </a:r>
            <a:r>
              <a:rPr lang="fr-CH" sz="1400" b="1" dirty="0" err="1" smtClean="0"/>
              <a:t>be</a:t>
            </a:r>
            <a:r>
              <a:rPr lang="fr-CH" sz="1400" b="1" dirty="0" smtClean="0"/>
              <a:t> compatible </a:t>
            </a:r>
            <a:r>
              <a:rPr lang="fr-CH" sz="1400" b="1" dirty="0" err="1" smtClean="0"/>
              <a:t>with</a:t>
            </a:r>
            <a:r>
              <a:rPr lang="fr-CH" sz="1400" b="1" dirty="0" smtClean="0"/>
              <a:t> </a:t>
            </a:r>
            <a:r>
              <a:rPr lang="fr-CH" sz="1400" b="1" dirty="0" err="1" smtClean="0"/>
              <a:t>it!</a:t>
            </a:r>
            <a:endParaRPr lang="en-GB" sz="1400" b="1" dirty="0"/>
          </a:p>
        </p:txBody>
      </p:sp>
    </p:spTree>
    <p:extLst>
      <p:ext uri="{BB962C8B-B14F-4D97-AF65-F5344CB8AC3E}">
        <p14:creationId xmlns:p14="http://schemas.microsoft.com/office/powerpoint/2010/main" val="29380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35000"/>
            <a:ext cx="8208472" cy="540000"/>
          </a:xfrm>
        </p:spPr>
        <p:txBody>
          <a:bodyPr/>
          <a:lstStyle/>
          <a:p>
            <a:r>
              <a:rPr lang="fr-CH" sz="2400" dirty="0" err="1" smtClean="0"/>
              <a:t>Luminosity</a:t>
            </a:r>
            <a:r>
              <a:rPr lang="fr-CH" sz="2400" dirty="0" smtClean="0"/>
              <a:t>: collision rate per unit cross section</a:t>
            </a:r>
            <a:br>
              <a:rPr lang="fr-CH" sz="2400" dirty="0" smtClean="0"/>
            </a:br>
            <a:r>
              <a:rPr lang="fr-CH" sz="2400" dirty="0" err="1" smtClean="0"/>
              <a:t>which</a:t>
            </a:r>
            <a:r>
              <a:rPr lang="fr-CH" sz="2400" dirty="0" smtClean="0"/>
              <a:t> </a:t>
            </a:r>
            <a:r>
              <a:rPr lang="fr-CH" sz="2400" dirty="0" err="1" smtClean="0"/>
              <a:t>parameters</a:t>
            </a:r>
            <a:r>
              <a:rPr lang="fr-CH" sz="2400" dirty="0" smtClean="0"/>
              <a:t> count for LHC?</a:t>
            </a:r>
            <a:endParaRPr lang="en-GB" sz="2400" dirty="0"/>
          </a:p>
        </p:txBody>
      </p:sp>
      <p:sp>
        <p:nvSpPr>
          <p:cNvPr id="3" name="Footer Placeholder 2"/>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4</a:t>
            </a:fld>
            <a:endParaRPr lang="fr-FR"/>
          </a:p>
        </p:txBody>
      </p:sp>
      <p:pic>
        <p:nvPicPr>
          <p:cNvPr id="1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127" y="1363990"/>
            <a:ext cx="2671813"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6818" y="1377723"/>
            <a:ext cx="2354389"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Oval 21"/>
          <p:cNvSpPr/>
          <p:nvPr/>
        </p:nvSpPr>
        <p:spPr>
          <a:xfrm>
            <a:off x="1876308" y="1859534"/>
            <a:ext cx="809067" cy="457200"/>
          </a:xfrm>
          <a:prstGeom prst="ellipse">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23" name="Oval 22"/>
          <p:cNvSpPr/>
          <p:nvPr/>
        </p:nvSpPr>
        <p:spPr>
          <a:xfrm>
            <a:off x="2840744" y="1592114"/>
            <a:ext cx="413774"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Connector 23"/>
          <p:cNvCxnSpPr>
            <a:stCxn id="23" idx="7"/>
            <a:endCxn id="26" idx="1"/>
          </p:cNvCxnSpPr>
          <p:nvPr/>
        </p:nvCxnSpPr>
        <p:spPr>
          <a:xfrm flipV="1">
            <a:off x="3193922" y="1296005"/>
            <a:ext cx="1542685" cy="36306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3" idx="5"/>
          </p:cNvCxnSpPr>
          <p:nvPr/>
        </p:nvCxnSpPr>
        <p:spPr>
          <a:xfrm>
            <a:off x="3193922" y="1982359"/>
            <a:ext cx="1376995" cy="22300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4355976" y="1089691"/>
            <a:ext cx="2599114" cy="14088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1756521" y="2343512"/>
            <a:ext cx="1364172" cy="369332"/>
          </a:xfrm>
          <a:prstGeom prst="rect">
            <a:avLst/>
          </a:prstGeom>
          <a:solidFill>
            <a:schemeClr val="accent1">
              <a:lumMod val="5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lang="fr-CH" b="1" dirty="0" err="1" smtClean="0"/>
              <a:t>Beam</a:t>
            </a:r>
            <a:r>
              <a:rPr lang="fr-CH" b="1" dirty="0" smtClean="0"/>
              <a:t> size</a:t>
            </a:r>
            <a:endParaRPr lang="en-GB"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4493" y="2568971"/>
            <a:ext cx="3041377" cy="2128964"/>
          </a:xfrm>
          <a:prstGeom prst="rect">
            <a:avLst/>
          </a:prstGeom>
        </p:spPr>
      </p:pic>
      <p:pic>
        <p:nvPicPr>
          <p:cNvPr id="29"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62149" y="982366"/>
            <a:ext cx="2189845" cy="1298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093580" y="2690188"/>
            <a:ext cx="2365025" cy="1382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32">
            <a:extLst>
              <a:ext uri="{FF2B5EF4-FFF2-40B4-BE49-F238E27FC236}">
                <a16:creationId xmlns:a16="http://schemas.microsoft.com/office/drawing/2014/main" id="{B4E439EA-19CB-F544-944B-30CDC31D53AE}"/>
              </a:ext>
            </a:extLst>
          </p:cNvPr>
          <p:cNvPicPr>
            <a:picLocks noChangeAspect="1"/>
          </p:cNvPicPr>
          <p:nvPr/>
        </p:nvPicPr>
        <p:blipFill rotWithShape="1">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55257" y="2593494"/>
            <a:ext cx="4623821" cy="2389606"/>
          </a:xfrm>
          <a:prstGeom prst="rect">
            <a:avLst/>
          </a:prstGeom>
        </p:spPr>
      </p:pic>
    </p:spTree>
    <p:extLst>
      <p:ext uri="{BB962C8B-B14F-4D97-AF65-F5344CB8AC3E}">
        <p14:creationId xmlns:p14="http://schemas.microsoft.com/office/powerpoint/2010/main" val="2816718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arn(inVertical)">
                                      <p:cBhvr>
                                        <p:cTn id="10" dur="500"/>
                                        <p:tgtEl>
                                          <p:spTgt spid="28"/>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barn(inVertical)">
                                      <p:cBhvr>
                                        <p:cTn id="15" dur="5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down)">
                                      <p:cBhvr>
                                        <p:cTn id="20" dur="500"/>
                                        <p:tgtEl>
                                          <p:spTgt spid="23"/>
                                        </p:tgtEl>
                                      </p:cBhvr>
                                    </p:animEffect>
                                  </p:childTnLst>
                                </p:cTn>
                              </p:par>
                              <p:par>
                                <p:cTn id="21" presetID="22" presetClass="entr" presetSubtype="4"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par>
                                <p:cTn id="24" presetID="22" presetClass="entr" presetSubtype="4"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down)">
                                      <p:cBhvr>
                                        <p:cTn id="26" dur="500"/>
                                        <p:tgtEl>
                                          <p:spTgt spid="2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par>
                                <p:cTn id="30" presetID="22" presetClass="entr" presetSubtype="4"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down)">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down)">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barn(inVertical)">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barn(inVertical)">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129" y="0"/>
            <a:ext cx="7923740" cy="5178795"/>
          </a:xfrm>
          <a:prstGeom prst="rect">
            <a:avLst/>
          </a:prstGeom>
        </p:spPr>
      </p:pic>
      <p:sp>
        <p:nvSpPr>
          <p:cNvPr id="2" name="Footer Placeholder 1"/>
          <p:cNvSpPr>
            <a:spLocks noGrp="1"/>
          </p:cNvSpPr>
          <p:nvPr>
            <p:ph type="ftr" sz="quarter" idx="11"/>
          </p:nvPr>
        </p:nvSpPr>
        <p:spPr/>
        <p:txBody>
          <a:bodyPr/>
          <a:lstStyle/>
          <a:p>
            <a:r>
              <a:rPr lang="en-GB" noProof="0" smtClean="0"/>
              <a:t>L. Rossi - HiLumi LHC Circuit - 2nd Internatioanl Review -CERN 9 Sept. 2019</a:t>
            </a:r>
            <a:endParaRPr lang="en-GB" noProof="0"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5</a:t>
            </a:fld>
            <a:endParaRPr lang="fr-FR"/>
          </a:p>
        </p:txBody>
      </p:sp>
      <p:cxnSp>
        <p:nvCxnSpPr>
          <p:cNvPr id="22" name="Straight Arrow Connector 21"/>
          <p:cNvCxnSpPr/>
          <p:nvPr/>
        </p:nvCxnSpPr>
        <p:spPr>
          <a:xfrm>
            <a:off x="1972590" y="669587"/>
            <a:ext cx="1777348" cy="113702"/>
          </a:xfrm>
          <a:prstGeom prst="straightConnector1">
            <a:avLst/>
          </a:prstGeom>
          <a:ln w="15875" cap="flat" cmpd="sng" algn="ctr">
            <a:solidFill>
              <a:schemeClr val="tx2"/>
            </a:solidFill>
            <a:prstDash val="dash"/>
            <a:round/>
            <a:headEnd type="triangle" w="med" len="med"/>
            <a:tailEnd type="triangle" w="med" len="med"/>
          </a:ln>
        </p:spPr>
        <p:style>
          <a:lnRef idx="0">
            <a:scrgbClr r="0" g="0" b="0"/>
          </a:lnRef>
          <a:fillRef idx="0">
            <a:scrgbClr r="0" g="0" b="0"/>
          </a:fillRef>
          <a:effectRef idx="0">
            <a:scrgbClr r="0" g="0" b="0"/>
          </a:effectRef>
          <a:fontRef idx="minor">
            <a:schemeClr val="tx1"/>
          </a:fontRef>
        </p:style>
      </p:cxnSp>
      <p:sp>
        <p:nvSpPr>
          <p:cNvPr id="19" name="TextBox 18"/>
          <p:cNvSpPr txBox="1"/>
          <p:nvPr/>
        </p:nvSpPr>
        <p:spPr>
          <a:xfrm>
            <a:off x="3782286" y="682022"/>
            <a:ext cx="1356684"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CH" sz="1200" b="1" dirty="0" smtClean="0"/>
              <a:t>Mr Circuit</a:t>
            </a:r>
          </a:p>
          <a:p>
            <a:pPr algn="ctr"/>
            <a:r>
              <a:rPr lang="fr-CH" sz="1200" b="1" dirty="0" err="1" smtClean="0"/>
              <a:t>Magnet</a:t>
            </a:r>
            <a:r>
              <a:rPr lang="fr-CH" sz="1200" b="1" dirty="0" smtClean="0"/>
              <a:t> Circuit Forum</a:t>
            </a:r>
            <a:endParaRPr lang="en-GB" sz="1200" b="1" dirty="0"/>
          </a:p>
        </p:txBody>
      </p:sp>
      <p:cxnSp>
        <p:nvCxnSpPr>
          <p:cNvPr id="5" name="Straight Arrow Connector 4"/>
          <p:cNvCxnSpPr/>
          <p:nvPr/>
        </p:nvCxnSpPr>
        <p:spPr>
          <a:xfrm>
            <a:off x="4294342" y="435380"/>
            <a:ext cx="0" cy="347909"/>
          </a:xfrm>
          <a:prstGeom prst="straightConnector1">
            <a:avLst/>
          </a:prstGeom>
          <a:ln w="12700" cap="flat" cmpd="sng" algn="ctr">
            <a:solidFill>
              <a:schemeClr val="accent3"/>
            </a:solidFill>
            <a:prstDash val="solid"/>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21" name="Straight Arrow Connector 20"/>
          <p:cNvCxnSpPr/>
          <p:nvPr/>
        </p:nvCxnSpPr>
        <p:spPr>
          <a:xfrm flipH="1" flipV="1">
            <a:off x="5012026" y="843558"/>
            <a:ext cx="2152262" cy="360401"/>
          </a:xfrm>
          <a:prstGeom prst="straightConnector1">
            <a:avLst/>
          </a:prstGeom>
          <a:ln w="12700" cap="flat" cmpd="sng" algn="ctr">
            <a:solidFill>
              <a:schemeClr val="accent3"/>
            </a:solidFill>
            <a:prstDash val="solid"/>
            <a:round/>
            <a:headEnd type="triangle" w="med" len="med"/>
            <a:tailEnd type="triangle" w="med" len="med"/>
          </a:ln>
        </p:spPr>
        <p:style>
          <a:lnRef idx="0">
            <a:scrgbClr r="0" g="0" b="0"/>
          </a:lnRef>
          <a:fillRef idx="0">
            <a:scrgbClr r="0" g="0" b="0"/>
          </a:fillRef>
          <a:effectRef idx="0">
            <a:scrgbClr r="0" g="0" b="0"/>
          </a:effectRef>
          <a:fontRef idx="minor">
            <a:schemeClr val="tx1"/>
          </a:fontRef>
        </p:style>
      </p:cxnSp>
      <p:cxnSp>
        <p:nvCxnSpPr>
          <p:cNvPr id="20" name="Straight Arrow Connector 19"/>
          <p:cNvCxnSpPr/>
          <p:nvPr/>
        </p:nvCxnSpPr>
        <p:spPr>
          <a:xfrm flipH="1">
            <a:off x="1949151" y="890292"/>
            <a:ext cx="1972493" cy="300042"/>
          </a:xfrm>
          <a:prstGeom prst="straightConnector1">
            <a:avLst/>
          </a:prstGeom>
          <a:ln w="12700" cap="flat" cmpd="sng" algn="ctr">
            <a:solidFill>
              <a:schemeClr val="accent3"/>
            </a:solidFill>
            <a:prstDash val="solid"/>
            <a:round/>
            <a:headEnd type="triangle" w="med" len="med"/>
            <a:tailEnd type="triangle" w="med" len="med"/>
          </a:ln>
        </p:spPr>
        <p:style>
          <a:lnRef idx="0">
            <a:scrgbClr r="0" g="0" b="0"/>
          </a:lnRef>
          <a:fillRef idx="0">
            <a:scrgbClr r="0" g="0" b="0"/>
          </a:fillRef>
          <a:effectRef idx="0">
            <a:scrgbClr r="0" g="0" b="0"/>
          </a:effectRef>
          <a:fontRef idx="minor">
            <a:schemeClr val="tx1"/>
          </a:fontRef>
        </p:style>
      </p:cxnSp>
      <p:cxnSp>
        <p:nvCxnSpPr>
          <p:cNvPr id="18" name="Straight Arrow Connector 17"/>
          <p:cNvCxnSpPr/>
          <p:nvPr/>
        </p:nvCxnSpPr>
        <p:spPr>
          <a:xfrm flipH="1" flipV="1">
            <a:off x="4544999" y="1005188"/>
            <a:ext cx="2766600" cy="1998610"/>
          </a:xfrm>
          <a:prstGeom prst="straightConnector1">
            <a:avLst/>
          </a:prstGeom>
          <a:ln w="15875" cap="flat" cmpd="sng" algn="ctr">
            <a:solidFill>
              <a:schemeClr val="tx2"/>
            </a:solidFill>
            <a:prstDash val="dash"/>
            <a:round/>
            <a:headEnd type="triangle" w="med" len="med"/>
            <a:tailEnd type="triangle" w="med" len="med"/>
          </a:ln>
        </p:spPr>
        <p:style>
          <a:lnRef idx="0">
            <a:scrgbClr r="0" g="0" b="0"/>
          </a:lnRef>
          <a:fillRef idx="0">
            <a:scrgbClr r="0" g="0" b="0"/>
          </a:fillRef>
          <a:effectRef idx="0">
            <a:scrgbClr r="0" g="0" b="0"/>
          </a:effectRef>
          <a:fontRef idx="minor">
            <a:schemeClr val="tx1"/>
          </a:fontRef>
        </p:style>
      </p:cxnSp>
      <p:cxnSp>
        <p:nvCxnSpPr>
          <p:cNvPr id="26" name="Straight Arrow Connector 25"/>
          <p:cNvCxnSpPr/>
          <p:nvPr/>
        </p:nvCxnSpPr>
        <p:spPr>
          <a:xfrm flipH="1">
            <a:off x="1740897" y="1152834"/>
            <a:ext cx="2246229" cy="1393920"/>
          </a:xfrm>
          <a:prstGeom prst="straightConnector1">
            <a:avLst/>
          </a:prstGeom>
          <a:ln w="12700" cap="flat" cmpd="sng" algn="ctr">
            <a:solidFill>
              <a:schemeClr val="accent3"/>
            </a:solidFill>
            <a:prstDash val="solid"/>
            <a:round/>
            <a:headEnd type="triangle" w="med" len="med"/>
            <a:tailEnd type="triangle" w="med" len="med"/>
          </a:ln>
        </p:spPr>
        <p:style>
          <a:lnRef idx="0">
            <a:scrgbClr r="0" g="0" b="0"/>
          </a:lnRef>
          <a:fillRef idx="0">
            <a:scrgbClr r="0" g="0" b="0"/>
          </a:fillRef>
          <a:effectRef idx="0">
            <a:scrgbClr r="0" g="0" b="0"/>
          </a:effectRef>
          <a:fontRef idx="minor">
            <a:schemeClr val="tx1"/>
          </a:fontRef>
        </p:style>
      </p:cxnSp>
      <p:cxnSp>
        <p:nvCxnSpPr>
          <p:cNvPr id="28" name="Straight Arrow Connector 27"/>
          <p:cNvCxnSpPr/>
          <p:nvPr/>
        </p:nvCxnSpPr>
        <p:spPr>
          <a:xfrm flipH="1">
            <a:off x="1672001" y="1173272"/>
            <a:ext cx="2477081" cy="1850361"/>
          </a:xfrm>
          <a:prstGeom prst="straightConnector1">
            <a:avLst/>
          </a:prstGeom>
          <a:ln w="12700" cap="flat" cmpd="sng" algn="ctr">
            <a:solidFill>
              <a:schemeClr val="accent3"/>
            </a:solidFill>
            <a:prstDash val="solid"/>
            <a:round/>
            <a:headEnd type="triangle" w="med" len="med"/>
            <a:tailEnd type="triangle" w="med" len="med"/>
          </a:ln>
        </p:spPr>
        <p:style>
          <a:lnRef idx="0">
            <a:scrgbClr r="0" g="0" b="0"/>
          </a:lnRef>
          <a:fillRef idx="0">
            <a:scrgbClr r="0" g="0" b="0"/>
          </a:fillRef>
          <a:effectRef idx="0">
            <a:scrgbClr r="0" g="0" b="0"/>
          </a:effectRef>
          <a:fontRef idx="minor">
            <a:schemeClr val="tx1"/>
          </a:fontRef>
        </p:style>
      </p:cxnSp>
      <p:cxnSp>
        <p:nvCxnSpPr>
          <p:cNvPr id="7" name="Straight Arrow Connector 6"/>
          <p:cNvCxnSpPr/>
          <p:nvPr/>
        </p:nvCxnSpPr>
        <p:spPr>
          <a:xfrm flipH="1" flipV="1">
            <a:off x="4644008" y="1068368"/>
            <a:ext cx="2520280" cy="2367478"/>
          </a:xfrm>
          <a:prstGeom prst="straightConnector1">
            <a:avLst/>
          </a:prstGeom>
          <a:ln w="15875" cap="flat" cmpd="sng" algn="ctr">
            <a:solidFill>
              <a:schemeClr val="tx2"/>
            </a:solidFill>
            <a:prstDash val="dash"/>
            <a:round/>
            <a:headEnd type="triangle" w="med" len="med"/>
            <a:tailEnd type="triangle" w="med" len="med"/>
          </a:ln>
        </p:spPr>
        <p:style>
          <a:lnRef idx="0">
            <a:scrgbClr r="0" g="0" b="0"/>
          </a:lnRef>
          <a:fillRef idx="0">
            <a:scrgbClr r="0" g="0" b="0"/>
          </a:fillRef>
          <a:effectRef idx="0">
            <a:scrgbClr r="0" g="0" b="0"/>
          </a:effectRef>
          <a:fontRef idx="minor">
            <a:schemeClr val="tx1"/>
          </a:fontRef>
        </p:style>
      </p:cxnSp>
      <p:cxnSp>
        <p:nvCxnSpPr>
          <p:cNvPr id="9" name="Straight Arrow Connector 8"/>
          <p:cNvCxnSpPr/>
          <p:nvPr/>
        </p:nvCxnSpPr>
        <p:spPr>
          <a:xfrm flipV="1">
            <a:off x="2112716" y="1262800"/>
            <a:ext cx="2179404" cy="3139353"/>
          </a:xfrm>
          <a:prstGeom prst="straightConnector1">
            <a:avLst/>
          </a:prstGeom>
          <a:ln w="15875" cap="flat" cmpd="sng" algn="ctr">
            <a:solidFill>
              <a:schemeClr val="tx2"/>
            </a:solidFill>
            <a:prstDash val="dash"/>
            <a:round/>
            <a:headEnd type="triangle" w="med" len="med"/>
            <a:tailEnd type="triangle" w="med" len="med"/>
          </a:ln>
        </p:spPr>
        <p:style>
          <a:lnRef idx="0">
            <a:scrgbClr r="0" g="0" b="0"/>
          </a:lnRef>
          <a:fillRef idx="0">
            <a:scrgbClr r="0" g="0" b="0"/>
          </a:fillRef>
          <a:effectRef idx="0">
            <a:scrgbClr r="0" g="0" b="0"/>
          </a:effectRef>
          <a:fontRef idx="minor">
            <a:schemeClr val="tx1"/>
          </a:fontRef>
        </p:style>
      </p:cxnSp>
      <p:cxnSp>
        <p:nvCxnSpPr>
          <p:cNvPr id="30" name="Straight Arrow Connector 29"/>
          <p:cNvCxnSpPr/>
          <p:nvPr/>
        </p:nvCxnSpPr>
        <p:spPr>
          <a:xfrm flipH="1">
            <a:off x="1828591" y="1225085"/>
            <a:ext cx="2382153" cy="2166730"/>
          </a:xfrm>
          <a:prstGeom prst="straightConnector1">
            <a:avLst/>
          </a:prstGeom>
          <a:ln w="25400" cap="flat" cmpd="sng" algn="ctr">
            <a:solidFill>
              <a:schemeClr val="accent3"/>
            </a:solidFill>
            <a:prstDash val="solid"/>
            <a:round/>
            <a:headEnd type="triangle" w="med" len="med"/>
            <a:tailEnd type="triangl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51186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arn(inVertical)">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arn(inVertical)">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barn(inVertical)">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barn(inVertical)">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barn(inVertical)">
                                      <p:cBhvr>
                                        <p:cTn id="32" dur="500"/>
                                        <p:tgtEl>
                                          <p:spTgt spid="22"/>
                                        </p:tgtEl>
                                      </p:cBhvr>
                                    </p:animEffect>
                                  </p:childTnLst>
                                </p:cTn>
                              </p:par>
                              <p:par>
                                <p:cTn id="33" presetID="16" presetClass="entr" presetSubtype="21"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arn(inVertical)">
                                      <p:cBhvr>
                                        <p:cTn id="35" dur="500"/>
                                        <p:tgtEl>
                                          <p:spTgt spid="9"/>
                                        </p:tgtEl>
                                      </p:cBhvr>
                                    </p:animEffect>
                                  </p:childTnLst>
                                </p:cTn>
                              </p:par>
                              <p:par>
                                <p:cTn id="36" presetID="16" presetClass="entr" presetSubtype="21"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barn(inVertical)">
                                      <p:cBhvr>
                                        <p:cTn id="38" dur="500"/>
                                        <p:tgtEl>
                                          <p:spTgt spid="7"/>
                                        </p:tgtEl>
                                      </p:cBhvr>
                                    </p:animEffect>
                                  </p:childTnLst>
                                </p:cTn>
                              </p:par>
                              <p:par>
                                <p:cTn id="39" presetID="16" presetClass="entr" presetSubtype="21"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barn(inVertical)">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6</a:t>
            </a:fld>
            <a:endParaRPr lang="fr-FR"/>
          </a:p>
        </p:txBody>
      </p:sp>
      <p:pic>
        <p:nvPicPr>
          <p:cNvPr id="4" name="Picture 3"/>
          <p:cNvPicPr>
            <a:picLocks noChangeAspect="1"/>
          </p:cNvPicPr>
          <p:nvPr/>
        </p:nvPicPr>
        <p:blipFill>
          <a:blip r:embed="rId2"/>
          <a:stretch>
            <a:fillRect/>
          </a:stretch>
        </p:blipFill>
        <p:spPr>
          <a:xfrm>
            <a:off x="1560189" y="17013"/>
            <a:ext cx="6934606" cy="5126487"/>
          </a:xfrm>
          <a:prstGeom prst="rect">
            <a:avLst/>
          </a:prstGeom>
        </p:spPr>
      </p:pic>
      <p:sp>
        <p:nvSpPr>
          <p:cNvPr id="5" name="TextBox 4"/>
          <p:cNvSpPr txBox="1"/>
          <p:nvPr/>
        </p:nvSpPr>
        <p:spPr>
          <a:xfrm>
            <a:off x="7019858" y="483518"/>
            <a:ext cx="1576680" cy="246221"/>
          </a:xfrm>
          <a:prstGeom prst="rect">
            <a:avLst/>
          </a:prstGeom>
        </p:spPr>
        <p:style>
          <a:lnRef idx="1">
            <a:schemeClr val="accent1"/>
          </a:lnRef>
          <a:fillRef idx="2">
            <a:schemeClr val="accent1"/>
          </a:fillRef>
          <a:effectRef idx="1">
            <a:schemeClr val="accent1"/>
          </a:effectRef>
          <a:fontRef idx="minor">
            <a:schemeClr val="dk1"/>
          </a:fontRef>
        </p:style>
        <p:txBody>
          <a:bodyPr wrap="square" lIns="45720" rIns="45720" rtlCol="0">
            <a:spAutoFit/>
          </a:bodyPr>
          <a:lstStyle/>
          <a:p>
            <a:r>
              <a:rPr lang="fr-CH" sz="1000" b="1" dirty="0" err="1" smtClean="0">
                <a:latin typeface="Tahoma" panose="020B0604030504040204" pitchFamily="34" charset="0"/>
                <a:ea typeface="Tahoma" panose="020B0604030504040204" pitchFamily="34" charset="0"/>
                <a:cs typeface="Tahoma" panose="020B0604030504040204" pitchFamily="34" charset="0"/>
              </a:rPr>
              <a:t>Technology</a:t>
            </a:r>
            <a:r>
              <a:rPr lang="fr-CH" sz="1000" b="1" dirty="0" smtClean="0">
                <a:latin typeface="Tahoma" panose="020B0604030504040204" pitchFamily="34" charset="0"/>
                <a:ea typeface="Tahoma" panose="020B0604030504040204" pitchFamily="34" charset="0"/>
                <a:cs typeface="Tahoma" panose="020B0604030504040204" pitchFamily="34" charset="0"/>
              </a:rPr>
              <a:t> </a:t>
            </a:r>
            <a:r>
              <a:rPr lang="fr-CH" sz="1000" b="1" dirty="0" err="1" smtClean="0">
                <a:latin typeface="Tahoma" panose="020B0604030504040204" pitchFamily="34" charset="0"/>
                <a:ea typeface="Tahoma" panose="020B0604030504040204" pitchFamily="34" charset="0"/>
                <a:cs typeface="Tahoma" panose="020B0604030504040204" pitchFamily="34" charset="0"/>
              </a:rPr>
              <a:t>landmarks</a:t>
            </a:r>
            <a:endParaRPr lang="en-GB" sz="1000" b="1" dirty="0">
              <a:latin typeface="Tahoma" panose="020B0604030504040204" pitchFamily="34" charset="0"/>
              <a:ea typeface="Tahoma" panose="020B0604030504040204" pitchFamily="34" charset="0"/>
              <a:cs typeface="Tahoma" panose="020B0604030504040204" pitchFamily="34" charset="0"/>
            </a:endParaRPr>
          </a:p>
        </p:txBody>
      </p:sp>
      <p:sp>
        <p:nvSpPr>
          <p:cNvPr id="11" name="Oval 10"/>
          <p:cNvSpPr/>
          <p:nvPr/>
        </p:nvSpPr>
        <p:spPr>
          <a:xfrm>
            <a:off x="5796136" y="843558"/>
            <a:ext cx="2232248" cy="1296144"/>
          </a:xfrm>
          <a:prstGeom prst="ellipse">
            <a:avLst/>
          </a:prstGeom>
          <a:noFill/>
          <a:ln w="254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7462624" y="1306964"/>
            <a:ext cx="158417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fr-CH" dirty="0" smtClean="0"/>
              <a:t>LS2 (2020!)</a:t>
            </a:r>
            <a:endParaRPr lang="en-GB" dirty="0"/>
          </a:p>
        </p:txBody>
      </p:sp>
    </p:spTree>
    <p:extLst>
      <p:ext uri="{BB962C8B-B14F-4D97-AF65-F5344CB8AC3E}">
        <p14:creationId xmlns:p14="http://schemas.microsoft.com/office/powerpoint/2010/main" val="3035493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58106"/>
            <a:ext cx="8507248" cy="975166"/>
          </a:xfrm>
        </p:spPr>
        <p:txBody>
          <a:bodyPr/>
          <a:lstStyle/>
          <a:p>
            <a:r>
              <a:rPr lang="fr-CH" sz="2400" dirty="0" smtClean="0"/>
              <a:t>High </a:t>
            </a:r>
            <a:r>
              <a:rPr lang="fr-CH" sz="2400" dirty="0" err="1" smtClean="0"/>
              <a:t>Luminosity</a:t>
            </a:r>
            <a:r>
              <a:rPr lang="fr-CH" sz="2400" dirty="0" smtClean="0"/>
              <a:t> LHC </a:t>
            </a:r>
            <a:r>
              <a:rPr lang="fr-CH" sz="2400" dirty="0"/>
              <a:t> </a:t>
            </a:r>
            <a:r>
              <a:rPr lang="fr-CH" sz="2400" dirty="0" smtClean="0"/>
              <a:t>IT </a:t>
            </a:r>
            <a:r>
              <a:rPr lang="fr-CH" sz="2400" dirty="0" err="1" smtClean="0"/>
              <a:t>region</a:t>
            </a:r>
            <a:r>
              <a:rPr lang="fr-CH" sz="2400" dirty="0" smtClean="0"/>
              <a:t>: 50% in-</a:t>
            </a:r>
            <a:r>
              <a:rPr lang="fr-CH" sz="2400" dirty="0" err="1" smtClean="0"/>
              <a:t>kind</a:t>
            </a:r>
            <a:r>
              <a:rPr lang="fr-CH" sz="2400" dirty="0" smtClean="0"/>
              <a:t> </a:t>
            </a:r>
            <a:r>
              <a:rPr lang="fr-CH" sz="2400" dirty="0" err="1" smtClean="0"/>
              <a:t>from</a:t>
            </a:r>
            <a:r>
              <a:rPr lang="fr-CH" sz="2400" dirty="0" smtClean="0"/>
              <a:t> USA</a:t>
            </a:r>
            <a:r>
              <a:rPr lang="fr-CH" sz="2400" dirty="0"/>
              <a:t/>
            </a:r>
            <a:br>
              <a:rPr lang="fr-CH" sz="2400" dirty="0"/>
            </a:br>
            <a:r>
              <a:rPr lang="fr-CH" sz="2400" dirty="0" err="1" smtClean="0"/>
              <a:t>Fundamental</a:t>
            </a:r>
            <a:r>
              <a:rPr lang="fr-CH" sz="2400" dirty="0" smtClean="0"/>
              <a:t> </a:t>
            </a:r>
            <a:r>
              <a:rPr lang="fr-CH" sz="2400" dirty="0" err="1" smtClean="0"/>
              <a:t>role</a:t>
            </a:r>
            <a:r>
              <a:rPr lang="fr-CH" sz="2400" dirty="0" smtClean="0"/>
              <a:t> of US for R&amp;D and Design</a:t>
            </a:r>
            <a:endParaRPr lang="en-GB" sz="2400" dirty="0"/>
          </a:p>
        </p:txBody>
      </p:sp>
      <p:sp>
        <p:nvSpPr>
          <p:cNvPr id="3" name="Footer Placeholder 2"/>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7</a:t>
            </a:fld>
            <a:endParaRPr lang="fr-FR"/>
          </a:p>
        </p:txBody>
      </p:sp>
      <p:pic>
        <p:nvPicPr>
          <p:cNvPr id="5" name="Picture 4"/>
          <p:cNvPicPr>
            <a:picLocks noChangeAspect="1"/>
          </p:cNvPicPr>
          <p:nvPr/>
        </p:nvPicPr>
        <p:blipFill>
          <a:blip r:embed="rId2"/>
          <a:stretch>
            <a:fillRect/>
          </a:stretch>
        </p:blipFill>
        <p:spPr>
          <a:xfrm>
            <a:off x="1392023" y="1221600"/>
            <a:ext cx="6407088" cy="3235487"/>
          </a:xfrm>
          <a:prstGeom prst="rect">
            <a:avLst/>
          </a:prstGeom>
        </p:spPr>
      </p:pic>
      <p:sp>
        <p:nvSpPr>
          <p:cNvPr id="6" name="TextBox 5"/>
          <p:cNvSpPr txBox="1"/>
          <p:nvPr/>
        </p:nvSpPr>
        <p:spPr>
          <a:xfrm>
            <a:off x="2452517" y="2850056"/>
            <a:ext cx="682257" cy="230832"/>
          </a:xfrm>
          <a:prstGeom prst="rect">
            <a:avLst/>
          </a:prstGeom>
          <a:noFill/>
        </p:spPr>
        <p:txBody>
          <a:bodyPr wrap="square" rtlCol="0">
            <a:spAutoFit/>
          </a:bodyPr>
          <a:lstStyle/>
          <a:p>
            <a:r>
              <a:rPr lang="fr-CH" sz="900" b="1" dirty="0">
                <a:solidFill>
                  <a:srgbClr val="FFFF00"/>
                </a:solidFill>
              </a:rPr>
              <a:t>SC Links</a:t>
            </a:r>
          </a:p>
        </p:txBody>
      </p:sp>
      <p:cxnSp>
        <p:nvCxnSpPr>
          <p:cNvPr id="7" name="Straight Arrow Connector 6"/>
          <p:cNvCxnSpPr/>
          <p:nvPr/>
        </p:nvCxnSpPr>
        <p:spPr>
          <a:xfrm flipH="1" flipV="1">
            <a:off x="2344505" y="2618507"/>
            <a:ext cx="357210" cy="216024"/>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stCxn id="6" idx="2"/>
          </p:cNvCxnSpPr>
          <p:nvPr/>
        </p:nvCxnSpPr>
        <p:spPr>
          <a:xfrm flipH="1">
            <a:off x="2580904" y="3057804"/>
            <a:ext cx="212741" cy="486054"/>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318628" y="3597865"/>
            <a:ext cx="332142" cy="230832"/>
          </a:xfrm>
          <a:prstGeom prst="rect">
            <a:avLst/>
          </a:prstGeom>
          <a:noFill/>
        </p:spPr>
        <p:txBody>
          <a:bodyPr wrap="none" rtlCol="0">
            <a:spAutoFit/>
          </a:bodyPr>
          <a:lstStyle/>
          <a:p>
            <a:r>
              <a:rPr lang="fr-CH" sz="900" b="1" dirty="0">
                <a:solidFill>
                  <a:srgbClr val="FFFF00"/>
                </a:solidFill>
              </a:rPr>
              <a:t>D1</a:t>
            </a:r>
            <a:endParaRPr lang="en-GB" sz="900" b="1" dirty="0">
              <a:solidFill>
                <a:srgbClr val="FFFF00"/>
              </a:solidFill>
            </a:endParaRPr>
          </a:p>
        </p:txBody>
      </p:sp>
      <p:sp>
        <p:nvSpPr>
          <p:cNvPr id="10" name="TextBox 9"/>
          <p:cNvSpPr txBox="1"/>
          <p:nvPr/>
        </p:nvSpPr>
        <p:spPr>
          <a:xfrm>
            <a:off x="2765442" y="3651871"/>
            <a:ext cx="415498" cy="230832"/>
          </a:xfrm>
          <a:prstGeom prst="rect">
            <a:avLst/>
          </a:prstGeom>
          <a:noFill/>
        </p:spPr>
        <p:txBody>
          <a:bodyPr wrap="none" rtlCol="0">
            <a:spAutoFit/>
          </a:bodyPr>
          <a:lstStyle/>
          <a:p>
            <a:r>
              <a:rPr lang="fr-CH" sz="900" b="1" dirty="0">
                <a:solidFill>
                  <a:srgbClr val="FFFF00"/>
                </a:solidFill>
              </a:rPr>
              <a:t>DFX</a:t>
            </a:r>
            <a:endParaRPr lang="en-GB" sz="900" b="1" dirty="0">
              <a:solidFill>
                <a:srgbClr val="FFFF00"/>
              </a:solidFill>
            </a:endParaRPr>
          </a:p>
        </p:txBody>
      </p:sp>
      <p:sp>
        <p:nvSpPr>
          <p:cNvPr id="11" name="TextBox 10"/>
          <p:cNvSpPr txBox="1"/>
          <p:nvPr/>
        </p:nvSpPr>
        <p:spPr>
          <a:xfrm>
            <a:off x="4223018" y="3491415"/>
            <a:ext cx="344966" cy="230832"/>
          </a:xfrm>
          <a:prstGeom prst="rect">
            <a:avLst/>
          </a:prstGeom>
          <a:noFill/>
        </p:spPr>
        <p:txBody>
          <a:bodyPr wrap="none" rtlCol="0">
            <a:spAutoFit/>
          </a:bodyPr>
          <a:lstStyle/>
          <a:p>
            <a:r>
              <a:rPr lang="fr-CH" sz="900" b="1" dirty="0">
                <a:solidFill>
                  <a:srgbClr val="FFFF00"/>
                </a:solidFill>
              </a:rPr>
              <a:t>CP</a:t>
            </a:r>
            <a:endParaRPr lang="en-GB" sz="900" b="1" dirty="0">
              <a:solidFill>
                <a:srgbClr val="FFFF00"/>
              </a:solidFill>
            </a:endParaRPr>
          </a:p>
        </p:txBody>
      </p:sp>
      <p:sp>
        <p:nvSpPr>
          <p:cNvPr id="12" name="TextBox 11"/>
          <p:cNvSpPr txBox="1"/>
          <p:nvPr/>
        </p:nvSpPr>
        <p:spPr>
          <a:xfrm>
            <a:off x="4983166" y="3393593"/>
            <a:ext cx="338554" cy="230832"/>
          </a:xfrm>
          <a:prstGeom prst="rect">
            <a:avLst/>
          </a:prstGeom>
          <a:noFill/>
        </p:spPr>
        <p:txBody>
          <a:bodyPr wrap="none" rtlCol="0">
            <a:spAutoFit/>
          </a:bodyPr>
          <a:lstStyle/>
          <a:p>
            <a:r>
              <a:rPr lang="fr-CH" sz="900" b="1" dirty="0">
                <a:solidFill>
                  <a:srgbClr val="FFFF00"/>
                </a:solidFill>
              </a:rPr>
              <a:t>Q3</a:t>
            </a:r>
            <a:endParaRPr lang="en-GB" sz="900" b="1" dirty="0">
              <a:solidFill>
                <a:srgbClr val="FFFF00"/>
              </a:solidFill>
            </a:endParaRPr>
          </a:p>
        </p:txBody>
      </p:sp>
      <p:sp>
        <p:nvSpPr>
          <p:cNvPr id="13" name="TextBox 12"/>
          <p:cNvSpPr txBox="1"/>
          <p:nvPr/>
        </p:nvSpPr>
        <p:spPr>
          <a:xfrm>
            <a:off x="5800888" y="3276844"/>
            <a:ext cx="409086" cy="230832"/>
          </a:xfrm>
          <a:prstGeom prst="rect">
            <a:avLst/>
          </a:prstGeom>
          <a:noFill/>
        </p:spPr>
        <p:txBody>
          <a:bodyPr wrap="none" rtlCol="0">
            <a:spAutoFit/>
          </a:bodyPr>
          <a:lstStyle/>
          <a:p>
            <a:r>
              <a:rPr lang="fr-CH" sz="900" b="1" dirty="0">
                <a:solidFill>
                  <a:srgbClr val="FFFF00"/>
                </a:solidFill>
              </a:rPr>
              <a:t>Q2b</a:t>
            </a:r>
            <a:endParaRPr lang="en-GB" sz="900" b="1" dirty="0">
              <a:solidFill>
                <a:srgbClr val="FFFF00"/>
              </a:solidFill>
            </a:endParaRPr>
          </a:p>
        </p:txBody>
      </p:sp>
      <p:sp>
        <p:nvSpPr>
          <p:cNvPr id="14" name="TextBox 13"/>
          <p:cNvSpPr txBox="1"/>
          <p:nvPr/>
        </p:nvSpPr>
        <p:spPr>
          <a:xfrm>
            <a:off x="6416506" y="3185843"/>
            <a:ext cx="402674" cy="230832"/>
          </a:xfrm>
          <a:prstGeom prst="rect">
            <a:avLst/>
          </a:prstGeom>
          <a:noFill/>
        </p:spPr>
        <p:txBody>
          <a:bodyPr wrap="none" rtlCol="0">
            <a:spAutoFit/>
          </a:bodyPr>
          <a:lstStyle/>
          <a:p>
            <a:r>
              <a:rPr lang="fr-CH" sz="900" b="1" dirty="0">
                <a:solidFill>
                  <a:srgbClr val="FFFF00"/>
                </a:solidFill>
              </a:rPr>
              <a:t>Q2a</a:t>
            </a:r>
            <a:endParaRPr lang="en-GB" sz="900" b="1" dirty="0">
              <a:solidFill>
                <a:srgbClr val="FFFF00"/>
              </a:solidFill>
            </a:endParaRPr>
          </a:p>
        </p:txBody>
      </p:sp>
      <p:sp>
        <p:nvSpPr>
          <p:cNvPr id="15" name="TextBox 14"/>
          <p:cNvSpPr txBox="1"/>
          <p:nvPr/>
        </p:nvSpPr>
        <p:spPr>
          <a:xfrm>
            <a:off x="7032124" y="3111811"/>
            <a:ext cx="338554" cy="230832"/>
          </a:xfrm>
          <a:prstGeom prst="rect">
            <a:avLst/>
          </a:prstGeom>
          <a:noFill/>
        </p:spPr>
        <p:txBody>
          <a:bodyPr wrap="none" rtlCol="0">
            <a:spAutoFit/>
          </a:bodyPr>
          <a:lstStyle/>
          <a:p>
            <a:r>
              <a:rPr lang="fr-CH" sz="900" b="1" dirty="0">
                <a:solidFill>
                  <a:srgbClr val="FFFF00"/>
                </a:solidFill>
              </a:rPr>
              <a:t>Q1</a:t>
            </a:r>
            <a:endParaRPr lang="en-GB" sz="900" b="1" dirty="0">
              <a:solidFill>
                <a:srgbClr val="FFFF00"/>
              </a:solidFill>
            </a:endParaRPr>
          </a:p>
        </p:txBody>
      </p:sp>
      <p:sp>
        <p:nvSpPr>
          <p:cNvPr id="16" name="TextBox 15"/>
          <p:cNvSpPr txBox="1"/>
          <p:nvPr/>
        </p:nvSpPr>
        <p:spPr>
          <a:xfrm>
            <a:off x="3370619" y="1869673"/>
            <a:ext cx="1458162" cy="230832"/>
          </a:xfrm>
          <a:prstGeom prst="rect">
            <a:avLst/>
          </a:prstGeom>
          <a:noFill/>
        </p:spPr>
        <p:txBody>
          <a:bodyPr wrap="square" rtlCol="0">
            <a:spAutoFit/>
          </a:bodyPr>
          <a:lstStyle/>
          <a:p>
            <a:r>
              <a:rPr lang="fr-CH" sz="900" b="1" dirty="0">
                <a:solidFill>
                  <a:srgbClr val="FFFF00"/>
                </a:solidFill>
              </a:rPr>
              <a:t>Service </a:t>
            </a:r>
            <a:r>
              <a:rPr lang="fr-CH" sz="900" b="1" dirty="0" err="1">
                <a:solidFill>
                  <a:srgbClr val="FFFF00"/>
                </a:solidFill>
              </a:rPr>
              <a:t>gallery</a:t>
            </a:r>
            <a:r>
              <a:rPr lang="fr-CH" sz="900" b="1" dirty="0">
                <a:solidFill>
                  <a:srgbClr val="FFFF00"/>
                </a:solidFill>
              </a:rPr>
              <a:t> (UR)</a:t>
            </a:r>
          </a:p>
        </p:txBody>
      </p:sp>
      <p:sp>
        <p:nvSpPr>
          <p:cNvPr id="17" name="TextBox 16"/>
          <p:cNvSpPr txBox="1"/>
          <p:nvPr/>
        </p:nvSpPr>
        <p:spPr>
          <a:xfrm>
            <a:off x="1534416" y="1761661"/>
            <a:ext cx="1517065" cy="230832"/>
          </a:xfrm>
          <a:prstGeom prst="rect">
            <a:avLst/>
          </a:prstGeom>
          <a:noFill/>
        </p:spPr>
        <p:txBody>
          <a:bodyPr wrap="square" rtlCol="0">
            <a:spAutoFit/>
          </a:bodyPr>
          <a:lstStyle/>
          <a:p>
            <a:r>
              <a:rPr lang="fr-CH" sz="900" b="1" dirty="0">
                <a:solidFill>
                  <a:srgbClr val="FFFF00"/>
                </a:solidFill>
              </a:rPr>
              <a:t>Connection to LHC (UL)</a:t>
            </a:r>
          </a:p>
        </p:txBody>
      </p:sp>
      <p:sp>
        <p:nvSpPr>
          <p:cNvPr id="18" name="TextBox 17"/>
          <p:cNvSpPr txBox="1"/>
          <p:nvPr/>
        </p:nvSpPr>
        <p:spPr>
          <a:xfrm>
            <a:off x="7402153" y="3111811"/>
            <a:ext cx="492443" cy="230832"/>
          </a:xfrm>
          <a:prstGeom prst="rect">
            <a:avLst/>
          </a:prstGeom>
          <a:noFill/>
        </p:spPr>
        <p:txBody>
          <a:bodyPr wrap="none" rtlCol="0">
            <a:spAutoFit/>
          </a:bodyPr>
          <a:lstStyle/>
          <a:p>
            <a:r>
              <a:rPr lang="fr-CH" sz="900" b="1" dirty="0">
                <a:solidFill>
                  <a:srgbClr val="FFFF00"/>
                </a:solidFill>
              </a:rPr>
              <a:t>TAXS</a:t>
            </a:r>
            <a:endParaRPr lang="en-GB" sz="900" b="1" dirty="0">
              <a:solidFill>
                <a:srgbClr val="FFFF00"/>
              </a:solidFill>
            </a:endParaRPr>
          </a:p>
        </p:txBody>
      </p:sp>
      <p:sp>
        <p:nvSpPr>
          <p:cNvPr id="19" name="TextBox 18"/>
          <p:cNvSpPr txBox="1"/>
          <p:nvPr/>
        </p:nvSpPr>
        <p:spPr>
          <a:xfrm>
            <a:off x="1567623" y="3870045"/>
            <a:ext cx="434734" cy="230832"/>
          </a:xfrm>
          <a:prstGeom prst="rect">
            <a:avLst/>
          </a:prstGeom>
          <a:noFill/>
        </p:spPr>
        <p:txBody>
          <a:bodyPr wrap="none" rtlCol="0">
            <a:spAutoFit/>
          </a:bodyPr>
          <a:lstStyle/>
          <a:p>
            <a:r>
              <a:rPr lang="fr-CH" sz="900" b="1" dirty="0">
                <a:solidFill>
                  <a:srgbClr val="FFFF00"/>
                </a:solidFill>
              </a:rPr>
              <a:t>DFM</a:t>
            </a:r>
            <a:endParaRPr lang="en-GB" sz="900" b="1" dirty="0">
              <a:solidFill>
                <a:srgbClr val="FFFF00"/>
              </a:solidFill>
            </a:endParaRPr>
          </a:p>
        </p:txBody>
      </p:sp>
      <p:pic>
        <p:nvPicPr>
          <p:cNvPr id="20" name="Picture 54" descr="United States icon">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032124" y="2776452"/>
            <a:ext cx="261554" cy="26155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8"/>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470488" y="2834825"/>
            <a:ext cx="241061" cy="241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62" descr="Spain icon">
            <a:hlinkClick r:id="rId6"/>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087089" y="2875780"/>
            <a:ext cx="289746" cy="28974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8"/>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428295" y="2683320"/>
            <a:ext cx="236199" cy="236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28"/>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738746" y="2919519"/>
            <a:ext cx="241061" cy="241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54" descr="United States icon">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929816" y="3021787"/>
            <a:ext cx="261554" cy="261554"/>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2" descr="Spain icon">
            <a:hlinkClick r:id="rId6"/>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312426" y="3051037"/>
            <a:ext cx="289746" cy="28974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4" descr="Italy icon">
            <a:hlinkClick r:id="rId8"/>
          </p:cNvPr>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976944" y="3105395"/>
            <a:ext cx="288197" cy="28819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6" descr="Japan icon">
            <a:hlinkClick r:id="rId10"/>
          </p:cNvPr>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3385372" y="3198199"/>
            <a:ext cx="285167" cy="285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3408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63"/>
          <p:cNvGrpSpPr/>
          <p:nvPr/>
        </p:nvGrpSpPr>
        <p:grpSpPr>
          <a:xfrm>
            <a:off x="0" y="30057"/>
            <a:ext cx="8816192" cy="5083269"/>
            <a:chOff x="-158223" y="-169861"/>
            <a:chExt cx="8816192" cy="5083269"/>
          </a:xfrm>
        </p:grpSpPr>
        <p:grpSp>
          <p:nvGrpSpPr>
            <p:cNvPr id="51" name="Group 50"/>
            <p:cNvGrpSpPr/>
            <p:nvPr/>
          </p:nvGrpSpPr>
          <p:grpSpPr>
            <a:xfrm>
              <a:off x="-158223" y="-169861"/>
              <a:ext cx="8816192" cy="5083269"/>
              <a:chOff x="-183917" y="-220631"/>
              <a:chExt cx="8816192" cy="5083269"/>
            </a:xfrm>
          </p:grpSpPr>
          <p:pic>
            <p:nvPicPr>
              <p:cNvPr id="27" name="Picture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726" y="280862"/>
                <a:ext cx="8120549" cy="4581776"/>
              </a:xfrm>
              <a:prstGeom prst="rect">
                <a:avLst/>
              </a:prstGeom>
            </p:spPr>
            <p:style>
              <a:lnRef idx="2">
                <a:schemeClr val="dk1"/>
              </a:lnRef>
              <a:fillRef idx="1">
                <a:schemeClr val="lt1"/>
              </a:fillRef>
              <a:effectRef idx="0">
                <a:schemeClr val="dk1"/>
              </a:effectRef>
              <a:fontRef idx="minor">
                <a:schemeClr val="dk1"/>
              </a:fontRef>
            </p:style>
          </p:pic>
          <p:pic>
            <p:nvPicPr>
              <p:cNvPr id="3" name="Picture 2"/>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6252" b="80088" l="3924" r="99835">
                            <a14:foregroundMark x1="6609" y1="67423" x2="97315" y2="30015"/>
                            <a14:foregroundMark x1="9128" y1="39531" x2="91037" y2="25256"/>
                            <a14:foregroundMark x1="3924" y1="80088" x2="57084" y2="62006"/>
                            <a14:foregroundMark x1="52251" y1="67130" x2="99835" y2="48682"/>
                          </a14:backgroundRemoval>
                        </a14:imgEffect>
                      </a14:imgLayer>
                    </a14:imgProps>
                  </a:ext>
                  <a:ext uri="{28A0092B-C50C-407E-A947-70E740481C1C}">
                    <a14:useLocalDpi xmlns:a14="http://schemas.microsoft.com/office/drawing/2010/main" val="0"/>
                  </a:ext>
                </a:extLst>
              </a:blip>
              <a:srcRect t="9409" b="22100"/>
              <a:stretch/>
            </p:blipFill>
            <p:spPr>
              <a:xfrm>
                <a:off x="-183917" y="-220631"/>
                <a:ext cx="4227137" cy="1633798"/>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3534564" y="1683891"/>
                <a:ext cx="509303" cy="207749"/>
              </a:xfrm>
              <a:prstGeom prst="rect">
                <a:avLst/>
              </a:prstGeom>
              <a:solidFill>
                <a:srgbClr val="FFC000"/>
              </a:solidFill>
              <a:ln w="12700">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750" dirty="0"/>
                  <a:t>DFHM</a:t>
                </a:r>
                <a:endParaRPr lang="fr-FR" sz="788" dirty="0"/>
              </a:p>
            </p:txBody>
          </p:sp>
          <p:cxnSp>
            <p:nvCxnSpPr>
              <p:cNvPr id="6" name="Straight Arrow Connector 5"/>
              <p:cNvCxnSpPr>
                <a:stCxn id="5" idx="2"/>
              </p:cNvCxnSpPr>
              <p:nvPr/>
            </p:nvCxnSpPr>
            <p:spPr>
              <a:xfrm>
                <a:off x="3789216" y="1868557"/>
                <a:ext cx="23989" cy="399950"/>
              </a:xfrm>
              <a:prstGeom prst="straightConnector1">
                <a:avLst/>
              </a:prstGeom>
              <a:ln w="95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534818" y="1510767"/>
                <a:ext cx="527408" cy="196208"/>
              </a:xfrm>
              <a:prstGeom prst="rect">
                <a:avLst/>
              </a:prstGeom>
              <a:solidFill>
                <a:srgbClr val="FFC000"/>
              </a:solidFill>
              <a:ln w="12700">
                <a:noFill/>
              </a:ln>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GB" sz="675" dirty="0"/>
                  <a:t>DFHX_1</a:t>
                </a:r>
                <a:endParaRPr lang="fr-FR" sz="675" dirty="0"/>
              </a:p>
            </p:txBody>
          </p:sp>
          <p:cxnSp>
            <p:nvCxnSpPr>
              <p:cNvPr id="8" name="Straight Arrow Connector 7"/>
              <p:cNvCxnSpPr>
                <a:stCxn id="7" idx="2"/>
              </p:cNvCxnSpPr>
              <p:nvPr/>
            </p:nvCxnSpPr>
            <p:spPr>
              <a:xfrm>
                <a:off x="4798522" y="1683891"/>
                <a:ext cx="11915" cy="320674"/>
              </a:xfrm>
              <a:prstGeom prst="straightConnector1">
                <a:avLst/>
              </a:prstGeom>
              <a:ln w="95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709041" y="3636774"/>
                <a:ext cx="386919" cy="207749"/>
              </a:xfrm>
              <a:prstGeom prst="rect">
                <a:avLst/>
              </a:prstGeom>
              <a:solidFill>
                <a:srgbClr val="FFC000"/>
              </a:solidFill>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750" dirty="0"/>
                  <a:t>DFX</a:t>
                </a:r>
                <a:endParaRPr lang="fr-FR" sz="750" dirty="0"/>
              </a:p>
            </p:txBody>
          </p:sp>
          <p:cxnSp>
            <p:nvCxnSpPr>
              <p:cNvPr id="10" name="Straight Arrow Connector 9"/>
              <p:cNvCxnSpPr>
                <a:stCxn id="9" idx="0"/>
              </p:cNvCxnSpPr>
              <p:nvPr/>
            </p:nvCxnSpPr>
            <p:spPr>
              <a:xfrm flipH="1" flipV="1">
                <a:off x="5810725" y="3348405"/>
                <a:ext cx="91775" cy="28836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683294" y="2631613"/>
                <a:ext cx="635634" cy="300082"/>
              </a:xfrm>
              <a:prstGeom prst="rect">
                <a:avLst/>
              </a:prstGeom>
              <a:solidFill>
                <a:schemeClr val="tx2">
                  <a:lumMod val="60000"/>
                  <a:lumOff val="40000"/>
                </a:schemeClr>
              </a:solidFill>
              <a:ln>
                <a:solidFill>
                  <a:schemeClr val="dk1"/>
                </a:solidFill>
              </a:ln>
            </p:spPr>
            <p:txBody>
              <a:bodyPr wrap="square" rtlCol="0">
                <a:spAutoFit/>
              </a:bodyPr>
              <a:lstStyle/>
              <a:p>
                <a:r>
                  <a:rPr lang="en-GB" sz="675" dirty="0"/>
                  <a:t>VALVES</a:t>
                </a:r>
              </a:p>
              <a:p>
                <a:r>
                  <a:rPr lang="en-GB" sz="675" dirty="0"/>
                  <a:t> BOX</a:t>
                </a:r>
                <a:endParaRPr lang="fr-FR" sz="675" dirty="0"/>
              </a:p>
            </p:txBody>
          </p:sp>
          <p:cxnSp>
            <p:nvCxnSpPr>
              <p:cNvPr id="12" name="Straight Arrow Connector 11"/>
              <p:cNvCxnSpPr>
                <a:stCxn id="11" idx="0"/>
              </p:cNvCxnSpPr>
              <p:nvPr/>
            </p:nvCxnSpPr>
            <p:spPr>
              <a:xfrm flipV="1">
                <a:off x="4083500" y="2350610"/>
                <a:ext cx="245796" cy="281003"/>
              </a:xfrm>
              <a:prstGeom prst="straightConnector1">
                <a:avLst/>
              </a:prstGeom>
              <a:ln w="95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536959" y="2462183"/>
                <a:ext cx="559001" cy="207749"/>
              </a:xfrm>
              <a:prstGeom prst="rect">
                <a:avLst/>
              </a:prstGeom>
              <a:solidFill>
                <a:srgbClr val="FFC000"/>
              </a:solidFill>
            </p:spPr>
            <p:txBody>
              <a:bodyPr wrap="square" rtlCol="0">
                <a:spAutoFit/>
              </a:bodyPr>
              <a:lstStyle/>
              <a:p>
                <a:r>
                  <a:rPr lang="en-GB" sz="750" dirty="0"/>
                  <a:t>SCLINK</a:t>
                </a:r>
                <a:endParaRPr lang="fr-FR" sz="750" dirty="0"/>
              </a:p>
            </p:txBody>
          </p:sp>
          <p:cxnSp>
            <p:nvCxnSpPr>
              <p:cNvPr id="14" name="Straight Arrow Connector 13"/>
              <p:cNvCxnSpPr>
                <a:stCxn id="13" idx="1"/>
              </p:cNvCxnSpPr>
              <p:nvPr/>
            </p:nvCxnSpPr>
            <p:spPr>
              <a:xfrm flipH="1">
                <a:off x="5446375" y="2566058"/>
                <a:ext cx="90584" cy="221818"/>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rot="20974381">
                <a:off x="2687096" y="3234132"/>
                <a:ext cx="426179" cy="207749"/>
              </a:xfrm>
              <a:prstGeom prst="rect">
                <a:avLst/>
              </a:prstGeom>
              <a:ln w="12700">
                <a:solidFill>
                  <a:schemeClr val="accent1"/>
                </a:solidFill>
              </a:ln>
              <a:effectLst>
                <a:glow rad="101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750" dirty="0"/>
                  <a:t>UA57</a:t>
                </a:r>
                <a:endParaRPr lang="fr-FR" sz="750" dirty="0"/>
              </a:p>
            </p:txBody>
          </p:sp>
          <p:sp>
            <p:nvSpPr>
              <p:cNvPr id="18" name="TextBox 17"/>
              <p:cNvSpPr txBox="1"/>
              <p:nvPr/>
            </p:nvSpPr>
            <p:spPr>
              <a:xfrm>
                <a:off x="1799796" y="2083658"/>
                <a:ext cx="477039" cy="207749"/>
              </a:xfrm>
              <a:prstGeom prst="rect">
                <a:avLst/>
              </a:prstGeom>
              <a:ln w="12700">
                <a:solidFill>
                  <a:schemeClr val="accent1"/>
                </a:solidFill>
              </a:ln>
              <a:effectLst>
                <a:glow rad="228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750" dirty="0"/>
                  <a:t>US57</a:t>
                </a:r>
                <a:endParaRPr lang="fr-FR" sz="750" dirty="0"/>
              </a:p>
            </p:txBody>
          </p:sp>
          <p:sp>
            <p:nvSpPr>
              <p:cNvPr id="19" name="TextBox 18"/>
              <p:cNvSpPr txBox="1"/>
              <p:nvPr/>
            </p:nvSpPr>
            <p:spPr>
              <a:xfrm rot="20934991">
                <a:off x="2827130" y="2148321"/>
                <a:ext cx="442454" cy="207749"/>
              </a:xfrm>
              <a:prstGeom prst="rect">
                <a:avLst/>
              </a:prstGeom>
              <a:ln w="12700">
                <a:solidFill>
                  <a:schemeClr val="accent1"/>
                </a:solidFill>
              </a:ln>
              <a:effectLst>
                <a:glow rad="101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750" dirty="0"/>
                  <a:t>UR55</a:t>
                </a:r>
                <a:endParaRPr lang="fr-FR" sz="750" dirty="0"/>
              </a:p>
            </p:txBody>
          </p:sp>
          <p:sp>
            <p:nvSpPr>
              <p:cNvPr id="20" name="TextBox 19"/>
              <p:cNvSpPr txBox="1"/>
              <p:nvPr/>
            </p:nvSpPr>
            <p:spPr>
              <a:xfrm rot="2124292">
                <a:off x="4913899" y="2331874"/>
                <a:ext cx="557332" cy="207749"/>
              </a:xfrm>
              <a:prstGeom prst="rect">
                <a:avLst/>
              </a:prstGeom>
              <a:ln w="12700">
                <a:solidFill>
                  <a:schemeClr val="accent1"/>
                </a:solidFill>
              </a:ln>
              <a:effectLst>
                <a:glow rad="101600">
                  <a:srgbClr val="BFCEDF">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750" dirty="0"/>
                  <a:t>UL57</a:t>
                </a:r>
                <a:endParaRPr lang="fr-FR" sz="750" dirty="0"/>
              </a:p>
            </p:txBody>
          </p:sp>
          <p:sp>
            <p:nvSpPr>
              <p:cNvPr id="21" name="TextBox 20"/>
              <p:cNvSpPr txBox="1"/>
              <p:nvPr/>
            </p:nvSpPr>
            <p:spPr>
              <a:xfrm rot="20833461">
                <a:off x="3965230" y="3384835"/>
                <a:ext cx="422921" cy="207749"/>
              </a:xfrm>
              <a:prstGeom prst="rect">
                <a:avLst/>
              </a:prstGeom>
              <a:effectLst>
                <a:glow rad="76200">
                  <a:schemeClr val="bg1">
                    <a:alpha val="41000"/>
                  </a:schemeClr>
                </a:glow>
              </a:effectLst>
            </p:spPr>
            <p:style>
              <a:lnRef idx="0">
                <a:scrgbClr r="0" g="0" b="0"/>
              </a:lnRef>
              <a:fillRef idx="1003">
                <a:schemeClr val="lt1"/>
              </a:fillRef>
              <a:effectRef idx="0">
                <a:scrgbClr r="0" g="0" b="0"/>
              </a:effectRef>
              <a:fontRef idx="major"/>
            </p:style>
            <p:txBody>
              <a:bodyPr wrap="square" rtlCol="0">
                <a:spAutoFit/>
              </a:bodyPr>
              <a:lstStyle>
                <a:defPPr>
                  <a:defRPr lang="fr-FR"/>
                </a:defPPr>
                <a:lvl1pPr algn="ctr">
                  <a:defRPr sz="1400">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GB" sz="750" dirty="0"/>
                  <a:t>R571</a:t>
                </a:r>
                <a:endParaRPr lang="fr-FR" sz="750" dirty="0"/>
              </a:p>
            </p:txBody>
          </p:sp>
          <p:sp>
            <p:nvSpPr>
              <p:cNvPr id="22" name="TextBox 21"/>
              <p:cNvSpPr txBox="1"/>
              <p:nvPr/>
            </p:nvSpPr>
            <p:spPr>
              <a:xfrm>
                <a:off x="1492308" y="3628820"/>
                <a:ext cx="409234" cy="207749"/>
              </a:xfrm>
              <a:prstGeom prst="rect">
                <a:avLst/>
              </a:prstGeom>
              <a:ln w="12700">
                <a:solidFill>
                  <a:schemeClr val="accent1"/>
                </a:solidFill>
              </a:ln>
              <a:effectLst>
                <a:glow rad="101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750" dirty="0"/>
                  <a:t>UPR</a:t>
                </a:r>
                <a:endParaRPr lang="fr-FR" sz="750" dirty="0"/>
              </a:p>
            </p:txBody>
          </p:sp>
          <p:sp>
            <p:nvSpPr>
              <p:cNvPr id="23" name="TextBox 22"/>
              <p:cNvSpPr txBox="1"/>
              <p:nvPr/>
            </p:nvSpPr>
            <p:spPr>
              <a:xfrm rot="20833461">
                <a:off x="4765530" y="3131497"/>
                <a:ext cx="429926" cy="207749"/>
              </a:xfrm>
              <a:prstGeom prst="rect">
                <a:avLst/>
              </a:prstGeom>
              <a:effectLst>
                <a:glow rad="76200">
                  <a:schemeClr val="bg1">
                    <a:alpha val="41000"/>
                  </a:schemeClr>
                </a:glow>
              </a:effectLst>
            </p:spPr>
            <p:style>
              <a:lnRef idx="0">
                <a:scrgbClr r="0" g="0" b="0"/>
              </a:lnRef>
              <a:fillRef idx="1003">
                <a:schemeClr val="lt1"/>
              </a:fillRef>
              <a:effectRef idx="0">
                <a:scrgbClr r="0" g="0" b="0"/>
              </a:effectRef>
              <a:fontRef idx="major"/>
            </p:style>
            <p:txBody>
              <a:bodyPr wrap="square" rtlCol="0">
                <a:spAutoFit/>
              </a:bodyPr>
              <a:lstStyle/>
              <a:p>
                <a:pPr algn="ctr"/>
                <a:r>
                  <a:rPr lang="en-GB" sz="750" dirty="0"/>
                  <a:t>UJ57</a:t>
                </a:r>
                <a:endParaRPr lang="fr-FR" sz="750" dirty="0"/>
              </a:p>
            </p:txBody>
          </p:sp>
          <p:sp>
            <p:nvSpPr>
              <p:cNvPr id="24" name="TextBox 23"/>
              <p:cNvSpPr txBox="1"/>
              <p:nvPr/>
            </p:nvSpPr>
            <p:spPr>
              <a:xfrm>
                <a:off x="2731387" y="2763367"/>
                <a:ext cx="554040" cy="323165"/>
              </a:xfrm>
              <a:prstGeom prst="rect">
                <a:avLst/>
              </a:prstGeom>
              <a:solidFill>
                <a:schemeClr val="tx2">
                  <a:lumMod val="60000"/>
                  <a:lumOff val="40000"/>
                </a:schemeClr>
              </a:solidFill>
              <a:ln>
                <a:solidFill>
                  <a:schemeClr val="tx1"/>
                </a:solidFill>
              </a:ln>
            </p:spPr>
            <p:txBody>
              <a:bodyPr wrap="square" rtlCol="0">
                <a:spAutoFit/>
              </a:bodyPr>
              <a:lstStyle/>
              <a:p>
                <a:pPr algn="ctr"/>
                <a:r>
                  <a:rPr lang="en-GB" sz="750" dirty="0"/>
                  <a:t>COLD BOX</a:t>
                </a:r>
                <a:endParaRPr lang="fr-FR" sz="750" dirty="0"/>
              </a:p>
            </p:txBody>
          </p:sp>
          <p:cxnSp>
            <p:nvCxnSpPr>
              <p:cNvPr id="25" name="Straight Arrow Connector 24"/>
              <p:cNvCxnSpPr>
                <a:stCxn id="24" idx="1"/>
              </p:cNvCxnSpPr>
              <p:nvPr/>
            </p:nvCxnSpPr>
            <p:spPr>
              <a:xfrm flipH="1" flipV="1">
                <a:off x="2233453" y="2336384"/>
                <a:ext cx="19394" cy="327699"/>
              </a:xfrm>
              <a:prstGeom prst="straightConnector1">
                <a:avLst/>
              </a:prstGeom>
              <a:ln w="95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5325584" y="1334423"/>
                <a:ext cx="527408" cy="196208"/>
              </a:xfrm>
              <a:prstGeom prst="rect">
                <a:avLst/>
              </a:prstGeom>
              <a:solidFill>
                <a:srgbClr val="FFC000"/>
              </a:solidFill>
              <a:ln w="12700">
                <a:noFill/>
              </a:ln>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GB" sz="675" dirty="0"/>
                  <a:t>DFHX_2</a:t>
                </a:r>
                <a:endParaRPr lang="fr-FR" sz="675" dirty="0"/>
              </a:p>
            </p:txBody>
          </p:sp>
          <p:cxnSp>
            <p:nvCxnSpPr>
              <p:cNvPr id="35" name="Straight Arrow Connector 34"/>
              <p:cNvCxnSpPr>
                <a:stCxn id="33" idx="2"/>
              </p:cNvCxnSpPr>
              <p:nvPr/>
            </p:nvCxnSpPr>
            <p:spPr>
              <a:xfrm>
                <a:off x="5589288" y="1507547"/>
                <a:ext cx="23032" cy="361010"/>
              </a:xfrm>
              <a:prstGeom prst="straightConnector1">
                <a:avLst/>
              </a:prstGeom>
              <a:ln w="95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rot="20905595">
                <a:off x="7928140" y="2922809"/>
                <a:ext cx="308487" cy="196208"/>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675" dirty="0">
                    <a:solidFill>
                      <a:srgbClr val="FF0000"/>
                    </a:solidFill>
                  </a:rPr>
                  <a:t>Q1</a:t>
                </a:r>
                <a:endParaRPr lang="fr-FR" sz="675" dirty="0">
                  <a:solidFill>
                    <a:srgbClr val="FF0000"/>
                  </a:solidFill>
                </a:endParaRPr>
              </a:p>
            </p:txBody>
          </p:sp>
          <p:sp>
            <p:nvSpPr>
              <p:cNvPr id="34" name="TextBox 33"/>
              <p:cNvSpPr txBox="1"/>
              <p:nvPr/>
            </p:nvSpPr>
            <p:spPr>
              <a:xfrm rot="20992354">
                <a:off x="7470630" y="3013961"/>
                <a:ext cx="433269" cy="196208"/>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GB" sz="675" dirty="0"/>
                  <a:t>Q2A</a:t>
                </a:r>
                <a:endParaRPr lang="fr-FR" sz="675" dirty="0"/>
              </a:p>
            </p:txBody>
          </p:sp>
          <p:sp>
            <p:nvSpPr>
              <p:cNvPr id="36" name="TextBox 35"/>
              <p:cNvSpPr txBox="1"/>
              <p:nvPr/>
            </p:nvSpPr>
            <p:spPr>
              <a:xfrm rot="20905595">
                <a:off x="7032408" y="3112628"/>
                <a:ext cx="369008" cy="196208"/>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GB" sz="675" dirty="0"/>
                  <a:t>Q2B</a:t>
                </a:r>
                <a:endParaRPr lang="fr-FR" sz="675" dirty="0"/>
              </a:p>
            </p:txBody>
          </p:sp>
          <p:sp>
            <p:nvSpPr>
              <p:cNvPr id="37" name="TextBox 36"/>
              <p:cNvSpPr txBox="1"/>
              <p:nvPr/>
            </p:nvSpPr>
            <p:spPr>
              <a:xfrm rot="20905595">
                <a:off x="6669114" y="3196514"/>
                <a:ext cx="339373" cy="196208"/>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GB" sz="675" dirty="0"/>
                  <a:t>Q3</a:t>
                </a:r>
                <a:endParaRPr lang="fr-FR" sz="675" dirty="0"/>
              </a:p>
            </p:txBody>
          </p:sp>
          <p:cxnSp>
            <p:nvCxnSpPr>
              <p:cNvPr id="38" name="Straight Arrow Connector 37"/>
              <p:cNvCxnSpPr/>
              <p:nvPr/>
            </p:nvCxnSpPr>
            <p:spPr>
              <a:xfrm>
                <a:off x="1492309" y="1113409"/>
                <a:ext cx="760538" cy="668976"/>
              </a:xfrm>
              <a:prstGeom prst="straightConnector1">
                <a:avLst/>
              </a:prstGeom>
              <a:ln>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1298066" y="638587"/>
                <a:ext cx="797718" cy="300082"/>
              </a:xfrm>
              <a:prstGeom prst="rect">
                <a:avLst/>
              </a:prstGeom>
              <a:noFill/>
            </p:spPr>
            <p:txBody>
              <a:bodyPr wrap="square" rtlCol="0">
                <a:spAutoFit/>
              </a:bodyPr>
              <a:lstStyle/>
              <a:p>
                <a:r>
                  <a:rPr lang="en-GB" sz="1350" dirty="0"/>
                  <a:t>P5</a:t>
                </a:r>
              </a:p>
            </p:txBody>
          </p:sp>
          <p:cxnSp>
            <p:nvCxnSpPr>
              <p:cNvPr id="41" name="Straight Arrow Connector 40"/>
              <p:cNvCxnSpPr/>
              <p:nvPr/>
            </p:nvCxnSpPr>
            <p:spPr>
              <a:xfrm flipH="1" flipV="1">
                <a:off x="2276836" y="2845627"/>
                <a:ext cx="454551" cy="79322"/>
              </a:xfrm>
              <a:prstGeom prst="straightConnector1">
                <a:avLst/>
              </a:prstGeom>
              <a:ln w="95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6327243" y="1113409"/>
                <a:ext cx="527408" cy="215444"/>
              </a:xfrm>
              <a:prstGeom prst="rect">
                <a:avLst/>
              </a:prstGeom>
              <a:solidFill>
                <a:srgbClr val="92D050"/>
              </a:solidFill>
              <a:ln w="12700">
                <a:noFill/>
              </a:ln>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sz="800" dirty="0" smtClean="0"/>
                  <a:t>QDS</a:t>
                </a:r>
                <a:endParaRPr lang="fr-FR" sz="800" dirty="0"/>
              </a:p>
            </p:txBody>
          </p:sp>
          <p:cxnSp>
            <p:nvCxnSpPr>
              <p:cNvPr id="43" name="Straight Arrow Connector 42"/>
              <p:cNvCxnSpPr>
                <a:stCxn id="42" idx="2"/>
              </p:cNvCxnSpPr>
              <p:nvPr/>
            </p:nvCxnSpPr>
            <p:spPr>
              <a:xfrm>
                <a:off x="6590947" y="1328853"/>
                <a:ext cx="70395" cy="201778"/>
              </a:xfrm>
              <a:prstGeom prst="straightConnector1">
                <a:avLst/>
              </a:prstGeom>
              <a:ln w="95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4549619" y="1062253"/>
                <a:ext cx="1089026" cy="215444"/>
              </a:xfrm>
              <a:prstGeom prst="rect">
                <a:avLst/>
              </a:prstGeom>
              <a:solidFill>
                <a:srgbClr val="92D050"/>
              </a:solidFill>
              <a:ln w="12700">
                <a:noFill/>
              </a:ln>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sz="800" dirty="0" smtClean="0"/>
                  <a:t>Power Converters</a:t>
                </a:r>
                <a:endParaRPr lang="fr-FR" sz="800" dirty="0"/>
              </a:p>
            </p:txBody>
          </p:sp>
          <p:cxnSp>
            <p:nvCxnSpPr>
              <p:cNvPr id="45" name="Straight Arrow Connector 44"/>
              <p:cNvCxnSpPr/>
              <p:nvPr/>
            </p:nvCxnSpPr>
            <p:spPr>
              <a:xfrm>
                <a:off x="5112778" y="1258461"/>
                <a:ext cx="58544" cy="593626"/>
              </a:xfrm>
              <a:prstGeom prst="straightConnector1">
                <a:avLst/>
              </a:prstGeom>
              <a:ln w="95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7" name="Elbow Connector 46"/>
              <p:cNvCxnSpPr/>
              <p:nvPr/>
            </p:nvCxnSpPr>
            <p:spPr>
              <a:xfrm>
                <a:off x="5638645" y="1160357"/>
                <a:ext cx="475003" cy="448514"/>
              </a:xfrm>
              <a:prstGeom prst="bentConnector3">
                <a:avLst>
                  <a:gd name="adj1" fmla="val 97753"/>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52" name="TextBox 51"/>
            <p:cNvSpPr txBox="1"/>
            <p:nvPr/>
          </p:nvSpPr>
          <p:spPr>
            <a:xfrm>
              <a:off x="511726" y="3486610"/>
              <a:ext cx="681772" cy="438582"/>
            </a:xfrm>
            <a:prstGeom prst="rect">
              <a:avLst/>
            </a:prstGeom>
            <a:solidFill>
              <a:schemeClr val="accent1">
                <a:lumMod val="40000"/>
                <a:lumOff val="60000"/>
              </a:schemeClr>
            </a:solidFill>
            <a:ln>
              <a:solidFill>
                <a:schemeClr val="dk1"/>
              </a:solidFill>
            </a:ln>
          </p:spPr>
          <p:txBody>
            <a:bodyPr wrap="square" rtlCol="0">
              <a:spAutoFit/>
            </a:bodyPr>
            <a:lstStyle/>
            <a:p>
              <a:pPr algn="ctr"/>
              <a:r>
                <a:rPr lang="en-GB" sz="750" dirty="0" smtClean="0"/>
                <a:t>Cooling and Ventilation</a:t>
              </a:r>
              <a:endParaRPr lang="fr-FR" sz="750" dirty="0"/>
            </a:p>
          </p:txBody>
        </p:sp>
        <p:cxnSp>
          <p:nvCxnSpPr>
            <p:cNvPr id="53" name="Straight Arrow Connector 52"/>
            <p:cNvCxnSpPr/>
            <p:nvPr/>
          </p:nvCxnSpPr>
          <p:spPr>
            <a:xfrm flipV="1">
              <a:off x="827584" y="2998027"/>
              <a:ext cx="72008" cy="480705"/>
            </a:xfrm>
            <a:prstGeom prst="straightConnector1">
              <a:avLst/>
            </a:prstGeom>
            <a:ln w="95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rot="20905595">
              <a:off x="6318850" y="3335477"/>
              <a:ext cx="339373" cy="196208"/>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US" sz="675" dirty="0" smtClean="0"/>
                <a:t>CP</a:t>
              </a:r>
              <a:endParaRPr lang="fr-FR" sz="675" dirty="0"/>
            </a:p>
          </p:txBody>
        </p:sp>
        <p:sp>
          <p:nvSpPr>
            <p:cNvPr id="58" name="TextBox 57"/>
            <p:cNvSpPr txBox="1"/>
            <p:nvPr/>
          </p:nvSpPr>
          <p:spPr>
            <a:xfrm rot="20905595">
              <a:off x="5971596" y="3433415"/>
              <a:ext cx="339373" cy="196208"/>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US" sz="675" dirty="0" smtClean="0"/>
                <a:t>D1</a:t>
              </a:r>
              <a:endParaRPr lang="fr-FR" sz="675" dirty="0"/>
            </a:p>
          </p:txBody>
        </p:sp>
        <p:sp>
          <p:nvSpPr>
            <p:cNvPr id="59" name="TextBox 58"/>
            <p:cNvSpPr txBox="1"/>
            <p:nvPr/>
          </p:nvSpPr>
          <p:spPr>
            <a:xfrm rot="20905595">
              <a:off x="4157464" y="3803471"/>
              <a:ext cx="513981" cy="196208"/>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US" sz="675" dirty="0" smtClean="0"/>
                <a:t>TAXN</a:t>
              </a:r>
              <a:endParaRPr lang="fr-FR" sz="675" dirty="0"/>
            </a:p>
          </p:txBody>
        </p:sp>
        <p:sp>
          <p:nvSpPr>
            <p:cNvPr id="60" name="TextBox 59"/>
            <p:cNvSpPr txBox="1"/>
            <p:nvPr/>
          </p:nvSpPr>
          <p:spPr>
            <a:xfrm rot="20905595">
              <a:off x="2928840" y="4071414"/>
              <a:ext cx="614157" cy="300082"/>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US" sz="675" dirty="0" smtClean="0"/>
                <a:t>CRAB CAVIITIES</a:t>
              </a:r>
              <a:endParaRPr lang="fr-FR" sz="675" dirty="0"/>
            </a:p>
          </p:txBody>
        </p:sp>
        <p:sp>
          <p:nvSpPr>
            <p:cNvPr id="61" name="TextBox 60"/>
            <p:cNvSpPr txBox="1"/>
            <p:nvPr/>
          </p:nvSpPr>
          <p:spPr>
            <a:xfrm rot="20905595">
              <a:off x="2367595" y="4322945"/>
              <a:ext cx="468952" cy="196208"/>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US" sz="675" dirty="0" smtClean="0"/>
                <a:t>Q4</a:t>
              </a:r>
              <a:endParaRPr lang="fr-FR" sz="675" dirty="0"/>
            </a:p>
          </p:txBody>
        </p:sp>
        <p:sp>
          <p:nvSpPr>
            <p:cNvPr id="62" name="TextBox 61"/>
            <p:cNvSpPr txBox="1"/>
            <p:nvPr/>
          </p:nvSpPr>
          <p:spPr>
            <a:xfrm rot="20905595">
              <a:off x="1249407" y="4475345"/>
              <a:ext cx="468952" cy="196208"/>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US" sz="675" dirty="0" smtClean="0"/>
                <a:t>Q5</a:t>
              </a:r>
              <a:endParaRPr lang="fr-FR" sz="675" dirty="0"/>
            </a:p>
          </p:txBody>
        </p:sp>
        <p:sp>
          <p:nvSpPr>
            <p:cNvPr id="63" name="TextBox 62"/>
            <p:cNvSpPr txBox="1"/>
            <p:nvPr/>
          </p:nvSpPr>
          <p:spPr>
            <a:xfrm rot="20905595">
              <a:off x="3609706" y="3988136"/>
              <a:ext cx="513981" cy="196208"/>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US" sz="675" dirty="0" smtClean="0"/>
                <a:t>D2</a:t>
              </a:r>
              <a:endParaRPr lang="fr-FR" sz="675" dirty="0"/>
            </a:p>
          </p:txBody>
        </p:sp>
      </p:grpSp>
      <p:sp>
        <p:nvSpPr>
          <p:cNvPr id="2" name="Title 1"/>
          <p:cNvSpPr>
            <a:spLocks noGrp="1"/>
          </p:cNvSpPr>
          <p:nvPr>
            <p:ph type="title"/>
          </p:nvPr>
        </p:nvSpPr>
        <p:spPr>
          <a:xfrm>
            <a:off x="3091846" y="17733"/>
            <a:ext cx="6035632" cy="540000"/>
          </a:xfrm>
          <a:solidFill>
            <a:schemeClr val="bg1"/>
          </a:solidFill>
        </p:spPr>
        <p:txBody>
          <a:bodyPr/>
          <a:lstStyle/>
          <a:p>
            <a:r>
              <a:rPr lang="fr-CH" sz="2000" dirty="0" err="1" smtClean="0"/>
              <a:t>Integration</a:t>
            </a:r>
            <a:r>
              <a:rPr lang="fr-CH" sz="2000" dirty="0" smtClean="0"/>
              <a:t> </a:t>
            </a:r>
            <a:r>
              <a:rPr lang="fr-CH" sz="2000" dirty="0" err="1" smtClean="0"/>
              <a:t>much</a:t>
            </a:r>
            <a:r>
              <a:rPr lang="fr-CH" sz="2000" dirty="0" smtClean="0"/>
              <a:t> </a:t>
            </a:r>
            <a:r>
              <a:rPr lang="fr-CH" sz="2000" dirty="0" err="1" smtClean="0"/>
              <a:t>advanced</a:t>
            </a:r>
            <a:r>
              <a:rPr lang="fr-CH" sz="2000" dirty="0"/>
              <a:t> </a:t>
            </a:r>
            <a:r>
              <a:rPr lang="fr-CH" sz="2000" dirty="0" smtClean="0"/>
              <a:t>and </a:t>
            </a:r>
            <a:r>
              <a:rPr lang="fr-CH" sz="2000" dirty="0" err="1" smtClean="0"/>
              <a:t>detailed</a:t>
            </a:r>
            <a:r>
              <a:rPr lang="fr-CH" sz="2000" dirty="0" smtClean="0"/>
              <a:t> </a:t>
            </a:r>
            <a:br>
              <a:rPr lang="fr-CH" sz="2000" dirty="0" smtClean="0"/>
            </a:br>
            <a:r>
              <a:rPr lang="fr-CH" sz="2000" dirty="0" smtClean="0"/>
              <a:t>(DFBH/</a:t>
            </a:r>
            <a:r>
              <a:rPr lang="fr-CH" sz="2000" dirty="0" err="1" smtClean="0"/>
              <a:t>Disconnectors</a:t>
            </a:r>
            <a:r>
              <a:rPr lang="fr-CH" sz="2000" dirty="0" smtClean="0"/>
              <a:t> last </a:t>
            </a:r>
            <a:r>
              <a:rPr lang="fr-CH" sz="2000" dirty="0" err="1" smtClean="0"/>
              <a:t>big</a:t>
            </a:r>
            <a:r>
              <a:rPr lang="fr-CH" sz="2000" dirty="0" smtClean="0"/>
              <a:t> </a:t>
            </a:r>
            <a:r>
              <a:rPr lang="fr-CH" sz="2000" dirty="0" err="1" smtClean="0"/>
              <a:t>piece</a:t>
            </a:r>
            <a:r>
              <a:rPr lang="fr-CH" sz="2000" dirty="0" smtClean="0"/>
              <a:t> of the puzzle)</a:t>
            </a:r>
            <a:endParaRPr lang="en-GB" sz="2000" dirty="0"/>
          </a:p>
        </p:txBody>
      </p:sp>
      <p:sp>
        <p:nvSpPr>
          <p:cNvPr id="4" name="TextBox 3"/>
          <p:cNvSpPr txBox="1"/>
          <p:nvPr/>
        </p:nvSpPr>
        <p:spPr>
          <a:xfrm>
            <a:off x="4517688" y="4344413"/>
            <a:ext cx="4313347"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CH" sz="1200" b="1" dirty="0" smtClean="0"/>
              <a:t>All </a:t>
            </a:r>
            <a:r>
              <a:rPr lang="fr-CH" sz="1200" b="1" dirty="0" err="1" smtClean="0"/>
              <a:t>SMRs</a:t>
            </a:r>
            <a:r>
              <a:rPr lang="fr-CH" sz="1200" b="1" dirty="0" smtClean="0"/>
              <a:t> (change of C.E. </a:t>
            </a:r>
            <a:r>
              <a:rPr lang="fr-CH" sz="1200" b="1" dirty="0" err="1" smtClean="0"/>
              <a:t>layouts</a:t>
            </a:r>
            <a:r>
              <a:rPr lang="fr-CH" sz="1200" b="1" dirty="0" smtClean="0"/>
              <a:t>) </a:t>
            </a:r>
            <a:r>
              <a:rPr lang="fr-CH" sz="1200" b="1" dirty="0" err="1" smtClean="0"/>
              <a:t>treated</a:t>
            </a:r>
            <a:r>
              <a:rPr lang="fr-CH" sz="1200" b="1" dirty="0" smtClean="0"/>
              <a:t> to 90% - </a:t>
            </a:r>
            <a:r>
              <a:rPr lang="fr-CH" sz="1200" b="1" dirty="0" err="1" smtClean="0"/>
              <a:t>only</a:t>
            </a:r>
            <a:r>
              <a:rPr lang="fr-CH" sz="1200" b="1" dirty="0" smtClean="0"/>
              <a:t> a few </a:t>
            </a:r>
            <a:r>
              <a:rPr lang="fr-CH" sz="1200" b="1" dirty="0" err="1" smtClean="0"/>
              <a:t>buldings</a:t>
            </a:r>
            <a:r>
              <a:rPr lang="fr-CH" sz="1200" b="1" dirty="0" smtClean="0"/>
              <a:t> TBD. No MORE room to </a:t>
            </a:r>
            <a:r>
              <a:rPr lang="fr-CH" sz="1200" b="1" dirty="0" err="1" smtClean="0"/>
              <a:t>make</a:t>
            </a:r>
            <a:r>
              <a:rPr lang="fr-CH" sz="1200" b="1" dirty="0" smtClean="0"/>
              <a:t> changes!</a:t>
            </a:r>
            <a:endParaRPr lang="en-GB" sz="1200" b="1" dirty="0"/>
          </a:p>
        </p:txBody>
      </p:sp>
      <p:sp>
        <p:nvSpPr>
          <p:cNvPr id="15" name="Footer Placeholder 14"/>
          <p:cNvSpPr>
            <a:spLocks noGrp="1"/>
          </p:cNvSpPr>
          <p:nvPr>
            <p:ph type="ftr" sz="quarter" idx="11"/>
          </p:nvPr>
        </p:nvSpPr>
        <p:spPr/>
        <p:txBody>
          <a:bodyPr/>
          <a:lstStyle/>
          <a:p>
            <a:r>
              <a:rPr lang="en-GB" noProof="0" smtClean="0"/>
              <a:t>L. Rossi - HiLumi LHC Circuit - 2nd Internatioanl Review -CERN 9 Sept. 2019</a:t>
            </a:r>
            <a:endParaRPr lang="en-GB" noProof="0" dirty="0"/>
          </a:p>
        </p:txBody>
      </p:sp>
      <p:sp>
        <p:nvSpPr>
          <p:cNvPr id="16" name="Slide Number Placeholder 15"/>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1362356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35000"/>
            <a:ext cx="8003232" cy="540000"/>
          </a:xfrm>
        </p:spPr>
        <p:txBody>
          <a:bodyPr/>
          <a:lstStyle/>
          <a:p>
            <a:r>
              <a:rPr lang="fr-CH" sz="2400" dirty="0" smtClean="0"/>
              <a:t>Construction of the 1</a:t>
            </a:r>
            <a:r>
              <a:rPr lang="fr-CH" sz="2400" baseline="30000" dirty="0" smtClean="0"/>
              <a:t>st</a:t>
            </a:r>
            <a:r>
              <a:rPr lang="fr-CH" sz="2400" dirty="0" smtClean="0"/>
              <a:t> and 2</a:t>
            </a:r>
            <a:r>
              <a:rPr lang="fr-CH" sz="2400" baseline="30000" dirty="0" smtClean="0"/>
              <a:t>nd</a:t>
            </a:r>
            <a:r>
              <a:rPr lang="fr-CH" sz="2400" dirty="0" smtClean="0"/>
              <a:t> long (7.5 m!) IT Quad in CERN; in USA </a:t>
            </a:r>
            <a:r>
              <a:rPr lang="fr-CH" sz="2400" dirty="0" err="1" smtClean="0"/>
              <a:t>winding</a:t>
            </a:r>
            <a:r>
              <a:rPr lang="fr-CH" sz="2400" dirty="0" smtClean="0"/>
              <a:t> 4</a:t>
            </a:r>
            <a:r>
              <a:rPr lang="fr-CH" sz="2400" baseline="30000" dirty="0" smtClean="0"/>
              <a:t>th</a:t>
            </a:r>
            <a:r>
              <a:rPr lang="fr-CH" sz="2400" dirty="0" smtClean="0"/>
              <a:t> long </a:t>
            </a:r>
            <a:r>
              <a:rPr lang="fr-CH" sz="2400" dirty="0" err="1" smtClean="0"/>
              <a:t>magnet</a:t>
            </a:r>
            <a:endParaRPr lang="en-GB" sz="2400" dirty="0"/>
          </a:p>
        </p:txBody>
      </p:sp>
      <p:sp>
        <p:nvSpPr>
          <p:cNvPr id="3" name="Footer Placeholder 2"/>
          <p:cNvSpPr>
            <a:spLocks noGrp="1"/>
          </p:cNvSpPr>
          <p:nvPr>
            <p:ph type="ftr" sz="quarter" idx="11"/>
          </p:nvPr>
        </p:nvSpPr>
        <p:spPr/>
        <p:txBody>
          <a:bodyPr/>
          <a:lstStyle/>
          <a:p>
            <a:r>
              <a:rPr lang="en-GB" noProof="0" smtClean="0"/>
              <a:t>L. Rossi - HiLumi LHC Circuit - 2nd Internatioanl Review -CERN 9 Sept. 2019</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5092944" y="2144551"/>
            <a:ext cx="4219032" cy="1566393"/>
          </a:xfrm>
          <a:prstGeom prst="rect">
            <a:avLst/>
          </a:prstGeom>
        </p:spPr>
      </p:pic>
      <p:pic>
        <p:nvPicPr>
          <p:cNvPr id="6" name="Picture 5"/>
          <p:cNvPicPr>
            <a:picLocks noChangeAspect="1"/>
          </p:cNvPicPr>
          <p:nvPr/>
        </p:nvPicPr>
        <p:blipFill>
          <a:blip r:embed="rId3"/>
          <a:stretch>
            <a:fillRect/>
          </a:stretch>
        </p:blipFill>
        <p:spPr>
          <a:xfrm>
            <a:off x="683568" y="3005148"/>
            <a:ext cx="2772295" cy="2079222"/>
          </a:xfrm>
          <a:prstGeom prst="rect">
            <a:avLst/>
          </a:prstGeom>
        </p:spPr>
      </p:pic>
      <p:pic>
        <p:nvPicPr>
          <p:cNvPr id="7" name="Picture 6"/>
          <p:cNvPicPr>
            <a:picLocks noChangeAspect="1"/>
          </p:cNvPicPr>
          <p:nvPr/>
        </p:nvPicPr>
        <p:blipFill>
          <a:blip r:embed="rId4"/>
          <a:stretch>
            <a:fillRect/>
          </a:stretch>
        </p:blipFill>
        <p:spPr>
          <a:xfrm>
            <a:off x="3511263" y="2959805"/>
            <a:ext cx="2764737" cy="2077458"/>
          </a:xfrm>
          <a:prstGeom prst="rect">
            <a:avLst/>
          </a:prstGeom>
        </p:spPr>
      </p:pic>
      <p:pic>
        <p:nvPicPr>
          <p:cNvPr id="8" name="Picture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2218" y="843558"/>
            <a:ext cx="2736379" cy="2157787"/>
          </a:xfrm>
          <a:prstGeom prst="rect">
            <a:avLst/>
          </a:prstGeom>
        </p:spPr>
      </p:pic>
      <p:pic>
        <p:nvPicPr>
          <p:cNvPr id="9" name="Content Placeholder 7"/>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3502358" y="843558"/>
            <a:ext cx="2882119" cy="216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8020443" y="1563638"/>
            <a:ext cx="1123557" cy="2031325"/>
          </a:xfrm>
          <a:prstGeom prst="rect">
            <a:avLst/>
          </a:prstGeom>
          <a:noFill/>
        </p:spPr>
        <p:txBody>
          <a:bodyPr wrap="square" rtlCol="0">
            <a:spAutoFit/>
          </a:bodyPr>
          <a:lstStyle/>
          <a:p>
            <a:r>
              <a:rPr lang="fr-CH" dirty="0" smtClean="0"/>
              <a:t>QH issue</a:t>
            </a:r>
          </a:p>
          <a:p>
            <a:r>
              <a:rPr lang="fr-CH" dirty="0" smtClean="0"/>
              <a:t>Voltage test </a:t>
            </a:r>
          </a:p>
          <a:p>
            <a:r>
              <a:rPr lang="fr-CH" dirty="0" err="1" smtClean="0"/>
              <a:t>Need</a:t>
            </a:r>
            <a:r>
              <a:rPr lang="fr-CH" dirty="0" smtClean="0"/>
              <a:t> to </a:t>
            </a:r>
            <a:r>
              <a:rPr lang="fr-CH" dirty="0" err="1" smtClean="0"/>
              <a:t>be</a:t>
            </a:r>
            <a:r>
              <a:rPr lang="fr-CH" dirty="0" smtClean="0"/>
              <a:t> </a:t>
            </a:r>
            <a:r>
              <a:rPr lang="fr-CH" dirty="0" err="1" smtClean="0"/>
              <a:t>defined</a:t>
            </a:r>
            <a:r>
              <a:rPr lang="fr-CH" dirty="0" smtClean="0"/>
              <a:t> ASAP</a:t>
            </a:r>
            <a:endParaRPr lang="en-GB" dirty="0"/>
          </a:p>
        </p:txBody>
      </p:sp>
    </p:spTree>
    <p:extLst>
      <p:ext uri="{BB962C8B-B14F-4D97-AF65-F5344CB8AC3E}">
        <p14:creationId xmlns:p14="http://schemas.microsoft.com/office/powerpoint/2010/main" val="10752521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16:9 format</Description0>
    <Note xmlns="8946e33d-fd2f-4ae4-8ee9-d90c129cdf9e">https://edms.cern.ch/document/1586446/</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E9E49B-3FD6-4C9C-9B49-2AADA36A41AB}">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8946e33d-fd2f-4ae4-8ee9-d90c129cdf9e"/>
    <ds:schemaRef ds:uri="http://www.w3.org/XML/1998/namespace"/>
    <ds:schemaRef ds:uri="http://purl.org/dc/dcmitype/"/>
  </ds:schemaRefs>
</ds:datastoreItem>
</file>

<file path=customXml/itemProps2.xml><?xml version="1.0" encoding="utf-8"?>
<ds:datastoreItem xmlns:ds="http://schemas.openxmlformats.org/officeDocument/2006/customXml" ds:itemID="{6ACB8F96-6440-465A-9018-CAFFD9879937}">
  <ds:schemaRefs>
    <ds:schemaRef ds:uri="http://schemas.microsoft.com/sharepoint/v3/contenttype/forms"/>
  </ds:schemaRefs>
</ds:datastoreItem>
</file>

<file path=customXml/itemProps3.xml><?xml version="1.0" encoding="utf-8"?>
<ds:datastoreItem xmlns:ds="http://schemas.openxmlformats.org/officeDocument/2006/customXml" ds:itemID="{A2566E74-C3EA-4CA3-8046-63336AAEE2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5127</TotalTime>
  <Words>1028</Words>
  <Application>Microsoft Office PowerPoint</Application>
  <PresentationFormat>On-screen Show (16:9)</PresentationFormat>
  <Paragraphs>158</Paragraphs>
  <Slides>16</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Blackadder ITC</vt:lpstr>
      <vt:lpstr>Calibri</vt:lpstr>
      <vt:lpstr>Symbol</vt:lpstr>
      <vt:lpstr>Tahoma</vt:lpstr>
      <vt:lpstr>Wingdings</vt:lpstr>
      <vt:lpstr>Thème Office</vt:lpstr>
      <vt:lpstr>Introduction to the 2th International Review of the HiLumi LHC Magnet Circuits</vt:lpstr>
      <vt:lpstr>PowerPoint Presentation</vt:lpstr>
      <vt:lpstr>Goal of HL-LHC</vt:lpstr>
      <vt:lpstr>Luminosity: collision rate per unit cross section which parameters count for LHC?</vt:lpstr>
      <vt:lpstr>PowerPoint Presentation</vt:lpstr>
      <vt:lpstr>PowerPoint Presentation</vt:lpstr>
      <vt:lpstr>High Luminosity LHC  IT region: 50% in-kind from USA Fundamental role of US for R&amp;D and Design</vt:lpstr>
      <vt:lpstr>Integration much advanced and detailed  (DFBH/Disconnectors last big piece of the puzzle)</vt:lpstr>
      <vt:lpstr>Construction of the 1st and 2nd long (7.5 m!) IT Quad in CERN; in USA winding 4th long magnet</vt:lpstr>
      <vt:lpstr>Cold Powering progress!</vt:lpstr>
      <vt:lpstr>PowerPoint Presentation</vt:lpstr>
      <vt:lpstr>PowerPoint Presentation</vt:lpstr>
      <vt:lpstr>PowerPoint Presentation</vt:lpstr>
      <vt:lpstr>Charge overview</vt:lpstr>
      <vt:lpstr>International Review panel members</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Lucio Rossi</cp:lastModifiedBy>
  <cp:revision>171</cp:revision>
  <dcterms:created xsi:type="dcterms:W3CDTF">2016-02-11T10:47:23Z</dcterms:created>
  <dcterms:modified xsi:type="dcterms:W3CDTF">2019-09-09T06:35:38Z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