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455" r:id="rId3"/>
    <p:sldId id="446" r:id="rId4"/>
    <p:sldId id="445" r:id="rId5"/>
    <p:sldId id="466" r:id="rId6"/>
    <p:sldId id="468" r:id="rId7"/>
    <p:sldId id="467" r:id="rId8"/>
    <p:sldId id="432" r:id="rId9"/>
    <p:sldId id="448" r:id="rId10"/>
    <p:sldId id="447" r:id="rId11"/>
    <p:sldId id="449" r:id="rId12"/>
    <p:sldId id="450" r:id="rId13"/>
    <p:sldId id="452" r:id="rId14"/>
    <p:sldId id="451" r:id="rId15"/>
    <p:sldId id="453" r:id="rId16"/>
    <p:sldId id="454" r:id="rId17"/>
    <p:sldId id="456" r:id="rId18"/>
    <p:sldId id="457" r:id="rId19"/>
    <p:sldId id="459" r:id="rId20"/>
    <p:sldId id="460" r:id="rId21"/>
    <p:sldId id="461" r:id="rId22"/>
    <p:sldId id="464" r:id="rId23"/>
    <p:sldId id="463" r:id="rId24"/>
    <p:sldId id="465" r:id="rId25"/>
    <p:sldId id="462" r:id="rId26"/>
    <p:sldId id="443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6" autoAdjust="0"/>
    <p:restoredTop sz="94660"/>
  </p:normalViewPr>
  <p:slideViewPr>
    <p:cSldViewPr snapToObjects="1" showGuides="1">
      <p:cViewPr varScale="1">
        <p:scale>
          <a:sx n="95" d="100"/>
          <a:sy n="95" d="100"/>
        </p:scale>
        <p:origin x="102" y="7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80000"/>
            <a:ext cx="7920000" cy="584704"/>
          </a:xfrm>
        </p:spPr>
        <p:txBody>
          <a:bodyPr anchor="ctr" anchorCtr="1"/>
          <a:lstStyle>
            <a:lvl1pPr>
              <a:defRPr sz="2800" b="0"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80728"/>
            <a:ext cx="7920000" cy="5145435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520880" cy="89763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Quick overview on the HL LHC magnets characteristics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93015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Todesco</a:t>
            </a:r>
          </a:p>
          <a:p>
            <a:endParaRPr lang="en-GB" sz="18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Thanks to 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Ravaioli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F. Rodriguez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Mateos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S.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Izquiredo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Bermudez, and </a:t>
            </a:r>
            <a:r>
              <a:rPr lang="en-GB" sz="1800" smtClean="0">
                <a:solidFill>
                  <a:schemeClr val="tx1"/>
                </a:solidFill>
                <a:latin typeface="Book Antiqua" panose="02040602050305030304" pitchFamily="18" charset="0"/>
              </a:rPr>
              <a:t>all collaborations</a:t>
            </a:r>
            <a:endParaRPr lang="en-GB" sz="18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388364"/>
            <a:ext cx="6480000" cy="349250"/>
          </a:xfrm>
        </p:spPr>
        <p:txBody>
          <a:bodyPr/>
          <a:lstStyle/>
          <a:p>
            <a:r>
              <a:rPr lang="en-GB" dirty="0">
                <a:latin typeface="Book Antiqua" panose="02040602050305030304" pitchFamily="18" charset="0"/>
              </a:rPr>
              <a:t>9</a:t>
            </a:r>
            <a:r>
              <a:rPr lang="en-GB" dirty="0" smtClean="0">
                <a:latin typeface="Book Antiqua" panose="02040602050305030304" pitchFamily="18" charset="0"/>
              </a:rPr>
              <a:t> September 2019 - CERN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341" y="5873148"/>
            <a:ext cx="1131846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83" y="5642312"/>
            <a:ext cx="969999" cy="92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282" y="5679940"/>
            <a:ext cx="1635847" cy="956764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030" y="5739471"/>
            <a:ext cx="1457923" cy="78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849" y="5855432"/>
            <a:ext cx="1656184" cy="683505"/>
          </a:xfrm>
          <a:prstGeom prst="rect">
            <a:avLst/>
          </a:prstGeom>
        </p:spPr>
      </p:pic>
      <p:pic>
        <p:nvPicPr>
          <p:cNvPr id="11" name="Picture 10" descr="IHE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626" y="4581128"/>
            <a:ext cx="975656" cy="975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TRIPLET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The circuit: all four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in </a:t>
            </a:r>
            <a:r>
              <a:rPr lang="fr-CH" sz="2400" dirty="0" err="1" smtClean="0"/>
              <a:t>series</a:t>
            </a:r>
            <a:endParaRPr lang="fr-CH" sz="2400" dirty="0" smtClean="0"/>
          </a:p>
          <a:p>
            <a:pPr lvl="1"/>
            <a:r>
              <a:rPr lang="fr-CH" sz="2000" dirty="0" smtClean="0"/>
              <a:t>2 kA </a:t>
            </a:r>
            <a:r>
              <a:rPr lang="fr-CH" sz="2000" dirty="0" err="1"/>
              <a:t>t</a:t>
            </a:r>
            <a:r>
              <a:rPr lang="fr-CH" sz="2000" dirty="0" err="1" smtClean="0"/>
              <a:t>rims</a:t>
            </a:r>
            <a:r>
              <a:rPr lang="fr-CH" sz="2000" dirty="0" smtClean="0"/>
              <a:t> on Q1 and Q3 </a:t>
            </a:r>
            <a:r>
              <a:rPr lang="fr-CH" sz="2000" dirty="0" err="1" smtClean="0"/>
              <a:t>necessary</a:t>
            </a:r>
            <a:r>
              <a:rPr lang="fr-CH" sz="2000" dirty="0" smtClean="0"/>
              <a:t> to tune the </a:t>
            </a:r>
            <a:r>
              <a:rPr lang="fr-CH" sz="2000" dirty="0" err="1" smtClean="0"/>
              <a:t>optics</a:t>
            </a:r>
            <a:endParaRPr lang="fr-CH" sz="2000" dirty="0" smtClean="0"/>
          </a:p>
          <a:p>
            <a:pPr lvl="2"/>
            <a:r>
              <a:rPr lang="fr-CH" sz="1800" dirty="0" smtClean="0"/>
              <a:t>Once </a:t>
            </a:r>
            <a:r>
              <a:rPr lang="fr-CH" sz="1800" dirty="0" err="1" smtClean="0"/>
              <a:t>established</a:t>
            </a:r>
            <a:r>
              <a:rPr lang="fr-CH" sz="1800" dirty="0" smtClean="0"/>
              <a:t> in </a:t>
            </a:r>
            <a:r>
              <a:rPr lang="fr-CH" sz="1800" dirty="0" err="1" smtClean="0"/>
              <a:t>commissioning</a:t>
            </a:r>
            <a:r>
              <a:rPr lang="fr-CH" sz="1800" dirty="0" smtClean="0"/>
              <a:t>, </a:t>
            </a:r>
            <a:r>
              <a:rPr lang="fr-CH" sz="1800" dirty="0" err="1" smtClean="0"/>
              <a:t>same</a:t>
            </a:r>
            <a:r>
              <a:rPr lang="fr-CH" sz="1800" dirty="0" smtClean="0"/>
              <a:t> settings at </a:t>
            </a:r>
            <a:r>
              <a:rPr lang="fr-CH" sz="1800" dirty="0" err="1" smtClean="0"/>
              <a:t>every</a:t>
            </a:r>
            <a:r>
              <a:rPr lang="fr-CH" sz="1800" dirty="0" smtClean="0"/>
              <a:t> </a:t>
            </a:r>
            <a:r>
              <a:rPr lang="fr-CH" sz="1800" dirty="0" err="1" smtClean="0"/>
              <a:t>run</a:t>
            </a:r>
            <a:endParaRPr lang="fr-CH" sz="1800" dirty="0" smtClean="0"/>
          </a:p>
          <a:p>
            <a:pPr lvl="1"/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326863" y="6186790"/>
            <a:ext cx="473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Triplet circuit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F. Rodriguez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Mateos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71" y="3253150"/>
            <a:ext cx="7458075" cy="27432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713443" y="3861048"/>
            <a:ext cx="1226840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516216" y="3933056"/>
            <a:ext cx="1226840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00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TRIPLET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The circuit: all four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in </a:t>
            </a:r>
            <a:r>
              <a:rPr lang="fr-CH" sz="2400" dirty="0" err="1" smtClean="0"/>
              <a:t>series</a:t>
            </a:r>
            <a:endParaRPr lang="fr-CH" sz="2400" dirty="0" smtClean="0"/>
          </a:p>
          <a:p>
            <a:pPr lvl="1"/>
            <a:r>
              <a:rPr lang="fr-CH" sz="2000" dirty="0" smtClean="0"/>
              <a:t>35 A </a:t>
            </a:r>
            <a:r>
              <a:rPr lang="fr-CH" sz="2000" dirty="0" err="1" smtClean="0"/>
              <a:t>trim</a:t>
            </a:r>
            <a:r>
              <a:rPr lang="fr-CH" sz="2000" dirty="0" smtClean="0"/>
              <a:t> on Q1a</a:t>
            </a:r>
          </a:p>
          <a:p>
            <a:pPr lvl="2"/>
            <a:r>
              <a:rPr lang="fr-CH" sz="1800" dirty="0" smtClean="0"/>
              <a:t>To </a:t>
            </a:r>
            <a:r>
              <a:rPr lang="fr-CH" sz="1800" dirty="0" err="1" smtClean="0"/>
              <a:t>be</a:t>
            </a:r>
            <a:r>
              <a:rPr lang="fr-CH" sz="1800" dirty="0" smtClean="0"/>
              <a:t> </a:t>
            </a:r>
            <a:r>
              <a:rPr lang="fr-CH" sz="1800" dirty="0" err="1" smtClean="0"/>
              <a:t>used</a:t>
            </a:r>
            <a:r>
              <a:rPr lang="fr-CH" sz="1800" dirty="0" smtClean="0"/>
              <a:t> </a:t>
            </a:r>
            <a:r>
              <a:rPr lang="fr-CH" sz="1800" dirty="0" err="1" smtClean="0"/>
              <a:t>only</a:t>
            </a:r>
            <a:r>
              <a:rPr lang="fr-CH" sz="1800" dirty="0" smtClean="0"/>
              <a:t> </a:t>
            </a:r>
            <a:r>
              <a:rPr lang="fr-CH" sz="1800" dirty="0" err="1" smtClean="0"/>
              <a:t>during</a:t>
            </a:r>
            <a:r>
              <a:rPr lang="fr-CH" sz="1800" dirty="0" smtClean="0"/>
              <a:t> </a:t>
            </a:r>
            <a:r>
              <a:rPr lang="fr-CH" sz="1800" dirty="0" smtClean="0">
                <a:latin typeface="Symbol" panose="05050102010706020507" pitchFamily="18" charset="2"/>
              </a:rPr>
              <a:t>b</a:t>
            </a:r>
            <a:r>
              <a:rPr lang="fr-CH" sz="1800" dirty="0" smtClean="0"/>
              <a:t>* </a:t>
            </a:r>
            <a:r>
              <a:rPr lang="fr-CH" sz="1800" dirty="0" err="1" smtClean="0"/>
              <a:t>measurements</a:t>
            </a:r>
            <a:r>
              <a:rPr lang="fr-CH" sz="1800" dirty="0" smtClean="0"/>
              <a:t> in </a:t>
            </a:r>
            <a:r>
              <a:rPr lang="fr-CH" sz="1800" dirty="0" err="1" smtClean="0"/>
              <a:t>special</a:t>
            </a:r>
            <a:r>
              <a:rPr lang="fr-CH" sz="1800" dirty="0" smtClean="0"/>
              <a:t> sessions (k-</a:t>
            </a:r>
            <a:r>
              <a:rPr lang="fr-CH" sz="1800" dirty="0" err="1" smtClean="0"/>
              <a:t>mod</a:t>
            </a:r>
            <a:r>
              <a:rPr lang="fr-CH" sz="1800" dirty="0" smtClean="0"/>
              <a:t> technique)</a:t>
            </a:r>
          </a:p>
          <a:p>
            <a:pPr lvl="1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26863" y="6187073"/>
            <a:ext cx="473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Triplet circuit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F. Rodriguez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Mateos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71" y="3253150"/>
            <a:ext cx="7458075" cy="2743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47664" y="4437112"/>
            <a:ext cx="1008112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70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TRIPLET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Magnet</a:t>
            </a:r>
            <a:r>
              <a:rPr lang="fr-CH" sz="2400" dirty="0" smtClean="0"/>
              <a:t> protection</a:t>
            </a:r>
          </a:p>
          <a:p>
            <a:pPr lvl="1"/>
            <a:r>
              <a:rPr lang="fr-CH" sz="2000" dirty="0" err="1" smtClean="0"/>
              <a:t>Based</a:t>
            </a:r>
            <a:r>
              <a:rPr lang="fr-CH" sz="2000" dirty="0" smtClean="0"/>
              <a:t> on </a:t>
            </a:r>
            <a:r>
              <a:rPr lang="fr-CH" sz="2000" dirty="0" err="1" smtClean="0"/>
              <a:t>outer</a:t>
            </a:r>
            <a:r>
              <a:rPr lang="fr-CH" sz="2000" dirty="0" smtClean="0"/>
              <a:t> layer </a:t>
            </a:r>
            <a:r>
              <a:rPr lang="fr-CH" sz="2000" dirty="0" err="1" smtClean="0"/>
              <a:t>quench</a:t>
            </a:r>
            <a:r>
              <a:rPr lang="fr-CH" sz="2000" dirty="0" smtClean="0"/>
              <a:t> </a:t>
            </a:r>
            <a:r>
              <a:rPr lang="fr-CH" sz="2000" dirty="0" err="1" smtClean="0"/>
              <a:t>heaters</a:t>
            </a:r>
            <a:r>
              <a:rPr lang="fr-CH" sz="2000" dirty="0" smtClean="0"/>
              <a:t> </a:t>
            </a:r>
          </a:p>
          <a:p>
            <a:pPr marL="457200" lvl="1" indent="0">
              <a:buNone/>
            </a:pPr>
            <a:r>
              <a:rPr lang="fr-CH" sz="2000" dirty="0" smtClean="0"/>
              <a:t>	and CLIQ </a:t>
            </a:r>
          </a:p>
          <a:p>
            <a:pPr lvl="1"/>
            <a:r>
              <a:rPr lang="fr-CH" sz="2000" dirty="0" smtClean="0"/>
              <a:t>No energy extraction</a:t>
            </a:r>
          </a:p>
          <a:p>
            <a:r>
              <a:rPr lang="fr-CH" sz="2400" dirty="0" smtClean="0"/>
              <a:t>Max. hotspot 350 K</a:t>
            </a:r>
          </a:p>
          <a:p>
            <a:pPr lvl="1"/>
            <a:r>
              <a:rPr lang="fr-CH" sz="2000" dirty="0" smtClean="0"/>
              <a:t>Around 270 K in case of no failures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49249"/>
            <a:ext cx="3142672" cy="2544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01915" y="3113794"/>
            <a:ext cx="28117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MQXF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(P.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Ferracin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G.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Ambrosio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6863" y="6330806"/>
            <a:ext cx="473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Triplet circuit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F. Rodriguez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Mateos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71" y="3253150"/>
            <a:ext cx="7458075" cy="27432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589998" y="5663639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681877" y="5679396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673889" y="5677408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695208" y="5684792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979845" y="5663639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7031085" y="5663639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SEPARATION DIPOLE 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Main </a:t>
            </a:r>
            <a:r>
              <a:rPr lang="fr-CH" sz="2400" dirty="0" err="1" smtClean="0"/>
              <a:t>function</a:t>
            </a:r>
            <a:endParaRPr lang="fr-CH" sz="2400" dirty="0" smtClean="0"/>
          </a:p>
          <a:p>
            <a:pPr lvl="1"/>
            <a:r>
              <a:rPr lang="fr-CH" sz="2000" dirty="0" err="1" smtClean="0"/>
              <a:t>Separating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the IP </a:t>
            </a:r>
            <a:r>
              <a:rPr lang="fr-CH" sz="2000" dirty="0" err="1" smtClean="0"/>
              <a:t>towards</a:t>
            </a:r>
            <a:r>
              <a:rPr lang="fr-CH" sz="2000" dirty="0" smtClean="0"/>
              <a:t> the arc</a:t>
            </a:r>
          </a:p>
          <a:p>
            <a:r>
              <a:rPr lang="fr-CH" sz="2400" dirty="0" err="1" smtClean="0"/>
              <a:t>Operational</a:t>
            </a:r>
            <a:r>
              <a:rPr lang="fr-CH" sz="2400" dirty="0" smtClean="0"/>
              <a:t> mode</a:t>
            </a:r>
          </a:p>
          <a:p>
            <a:pPr lvl="1"/>
            <a:r>
              <a:rPr lang="fr-CH" sz="2000" dirty="0" err="1" smtClean="0"/>
              <a:t>Ramps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main </a:t>
            </a:r>
            <a:r>
              <a:rPr lang="fr-CH" sz="2000" dirty="0" err="1" smtClean="0"/>
              <a:t>bending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450 </a:t>
            </a:r>
            <a:r>
              <a:rPr lang="fr-CH" sz="2000" dirty="0" err="1" smtClean="0"/>
              <a:t>GeV</a:t>
            </a:r>
            <a:r>
              <a:rPr lang="fr-CH" sz="2000" dirty="0" smtClean="0"/>
              <a:t> to 7 </a:t>
            </a:r>
            <a:r>
              <a:rPr lang="fr-CH" sz="2000" dirty="0" err="1" smtClean="0"/>
              <a:t>TeV</a:t>
            </a:r>
            <a:endParaRPr lang="fr-CH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563888" y="4581128"/>
            <a:ext cx="576064" cy="836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8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SEPARATION DIPOLE 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Individually powered, </a:t>
            </a:r>
            <a:r>
              <a:rPr lang="fr-CH" sz="2400" dirty="0">
                <a:sym typeface="Symbol"/>
              </a:rPr>
              <a:t></a:t>
            </a:r>
            <a:r>
              <a:rPr lang="fr-CH" sz="2400" dirty="0" smtClean="0"/>
              <a:t>12 kA nominal</a:t>
            </a:r>
          </a:p>
          <a:p>
            <a:pPr lvl="1"/>
            <a:r>
              <a:rPr lang="fr-CH" sz="2000" dirty="0" smtClean="0"/>
              <a:t>Nb-Ti Rutherford cable</a:t>
            </a:r>
          </a:p>
          <a:p>
            <a:pPr lvl="2"/>
            <a:r>
              <a:rPr lang="fr-CH" sz="1800" dirty="0" smtClean="0"/>
              <a:t>Same cable as MB LHC outer layer</a:t>
            </a:r>
          </a:p>
          <a:p>
            <a:r>
              <a:rPr lang="fr-CH" sz="2400" dirty="0" smtClean="0"/>
              <a:t>Protection</a:t>
            </a:r>
          </a:p>
          <a:p>
            <a:pPr lvl="1"/>
            <a:r>
              <a:rPr lang="fr-CH" sz="2000" dirty="0" err="1" smtClean="0"/>
              <a:t>Quench</a:t>
            </a:r>
            <a:r>
              <a:rPr lang="fr-CH" sz="2000" dirty="0" smtClean="0"/>
              <a:t> </a:t>
            </a:r>
            <a:r>
              <a:rPr lang="fr-CH" sz="2000" dirty="0" err="1" smtClean="0"/>
              <a:t>heaters</a:t>
            </a:r>
            <a:endParaRPr lang="fr-CH" sz="2000" dirty="0" smtClean="0"/>
          </a:p>
          <a:p>
            <a:pPr lvl="1"/>
            <a:r>
              <a:rPr lang="fr-CH" sz="2000" dirty="0"/>
              <a:t>No energy </a:t>
            </a:r>
            <a:r>
              <a:rPr lang="fr-CH" sz="2000" dirty="0" smtClean="0"/>
              <a:t>extraction</a:t>
            </a:r>
          </a:p>
          <a:p>
            <a:r>
              <a:rPr lang="fr-CH" sz="2400" dirty="0" smtClean="0"/>
              <a:t>Max. hotspot set to 300 K</a:t>
            </a:r>
            <a:endParaRPr lang="fr-CH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563888" y="4581128"/>
            <a:ext cx="576064" cy="836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764704"/>
            <a:ext cx="3292648" cy="24694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86788" y="3245040"/>
            <a:ext cx="2842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D1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(T.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Nakamoto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M. Sugano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233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RECOMBINATION DIPOLE 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Main </a:t>
            </a:r>
            <a:r>
              <a:rPr lang="fr-CH" sz="2400" dirty="0" err="1" smtClean="0"/>
              <a:t>function</a:t>
            </a:r>
            <a:endParaRPr lang="fr-CH" sz="2400" dirty="0" smtClean="0"/>
          </a:p>
          <a:p>
            <a:pPr lvl="1"/>
            <a:r>
              <a:rPr lang="fr-CH" sz="2000" dirty="0" err="1" smtClean="0"/>
              <a:t>Making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parallel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the IP </a:t>
            </a:r>
            <a:r>
              <a:rPr lang="fr-CH" sz="2000" dirty="0" err="1" smtClean="0"/>
              <a:t>towards</a:t>
            </a:r>
            <a:r>
              <a:rPr lang="fr-CH" sz="2000" dirty="0" smtClean="0"/>
              <a:t> the arc</a:t>
            </a:r>
          </a:p>
          <a:p>
            <a:r>
              <a:rPr lang="fr-CH" sz="2400" dirty="0" err="1" smtClean="0"/>
              <a:t>Operational</a:t>
            </a:r>
            <a:r>
              <a:rPr lang="fr-CH" sz="2400" dirty="0" smtClean="0"/>
              <a:t> mode</a:t>
            </a:r>
          </a:p>
          <a:p>
            <a:pPr lvl="1"/>
            <a:r>
              <a:rPr lang="fr-CH" sz="2000" dirty="0" err="1" smtClean="0"/>
              <a:t>Both</a:t>
            </a:r>
            <a:r>
              <a:rPr lang="fr-CH" sz="2000" dirty="0" smtClean="0"/>
              <a:t> apertures </a:t>
            </a:r>
            <a:r>
              <a:rPr lang="fr-CH" sz="2000" dirty="0" err="1" smtClean="0"/>
              <a:t>ramp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main </a:t>
            </a:r>
            <a:r>
              <a:rPr lang="fr-CH" sz="2000" dirty="0" err="1" smtClean="0"/>
              <a:t>bending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450 </a:t>
            </a:r>
            <a:r>
              <a:rPr lang="fr-CH" sz="2000" dirty="0" err="1" smtClean="0"/>
              <a:t>GeV</a:t>
            </a:r>
            <a:r>
              <a:rPr lang="fr-CH" sz="2000" dirty="0" smtClean="0"/>
              <a:t> to 7 </a:t>
            </a:r>
            <a:r>
              <a:rPr lang="fr-CH" sz="2000" dirty="0" err="1" smtClean="0"/>
              <a:t>TeV</a:t>
            </a:r>
            <a:endParaRPr lang="fr-CH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300192" y="4581128"/>
            <a:ext cx="576064" cy="836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6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RECOMBINATION DIPOLE 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Individually powered, </a:t>
            </a:r>
            <a:r>
              <a:rPr lang="fr-CH" sz="2400" dirty="0">
                <a:sym typeface="Symbol"/>
              </a:rPr>
              <a:t></a:t>
            </a:r>
            <a:r>
              <a:rPr lang="fr-CH" sz="2400" dirty="0" smtClean="0"/>
              <a:t>12 kA nominal </a:t>
            </a:r>
          </a:p>
          <a:p>
            <a:r>
              <a:rPr lang="fr-CH" sz="2000" dirty="0" smtClean="0"/>
              <a:t>Nb-Ti Rutherford cable</a:t>
            </a:r>
          </a:p>
          <a:p>
            <a:pPr lvl="2"/>
            <a:r>
              <a:rPr lang="fr-CH" sz="1800" dirty="0" err="1" smtClean="0"/>
              <a:t>Same</a:t>
            </a:r>
            <a:r>
              <a:rPr lang="fr-CH" sz="1800" dirty="0" smtClean="0"/>
              <a:t> </a:t>
            </a:r>
            <a:r>
              <a:rPr lang="fr-CH" sz="1800" dirty="0" err="1" smtClean="0"/>
              <a:t>cable</a:t>
            </a:r>
            <a:r>
              <a:rPr lang="fr-CH" sz="1800" dirty="0" smtClean="0"/>
              <a:t> as MB LHC </a:t>
            </a:r>
            <a:r>
              <a:rPr lang="fr-CH" sz="1800" dirty="0" err="1" smtClean="0"/>
              <a:t>outer</a:t>
            </a:r>
            <a:r>
              <a:rPr lang="fr-CH" sz="1800" dirty="0" smtClean="0"/>
              <a:t> layer</a:t>
            </a:r>
          </a:p>
          <a:p>
            <a:pPr lvl="1"/>
            <a:r>
              <a:rPr lang="fr-CH" sz="2000" dirty="0" smtClean="0"/>
              <a:t>Apertures in </a:t>
            </a:r>
            <a:r>
              <a:rPr lang="fr-CH" sz="2000" dirty="0" err="1" smtClean="0"/>
              <a:t>series</a:t>
            </a:r>
            <a:endParaRPr lang="fr-CH" sz="2000" dirty="0" smtClean="0"/>
          </a:p>
          <a:p>
            <a:r>
              <a:rPr lang="fr-CH" sz="2400" dirty="0" smtClean="0"/>
              <a:t>Protection</a:t>
            </a:r>
          </a:p>
          <a:p>
            <a:pPr lvl="1"/>
            <a:r>
              <a:rPr lang="fr-CH" sz="2000" dirty="0" err="1" smtClean="0"/>
              <a:t>Quench</a:t>
            </a:r>
            <a:r>
              <a:rPr lang="fr-CH" sz="2000" dirty="0" smtClean="0"/>
              <a:t> </a:t>
            </a:r>
            <a:r>
              <a:rPr lang="fr-CH" sz="2000" dirty="0" err="1" smtClean="0"/>
              <a:t>heaters</a:t>
            </a:r>
            <a:endParaRPr lang="fr-CH" sz="2000" dirty="0" smtClean="0"/>
          </a:p>
          <a:p>
            <a:pPr lvl="1"/>
            <a:r>
              <a:rPr lang="fr-CH" sz="2000" dirty="0"/>
              <a:t>No energy </a:t>
            </a:r>
            <a:r>
              <a:rPr lang="fr-CH" sz="2000" dirty="0" smtClean="0"/>
              <a:t>extraction</a:t>
            </a:r>
          </a:p>
          <a:p>
            <a:r>
              <a:rPr lang="fr-CH" sz="2400" dirty="0" smtClean="0"/>
              <a:t>Max. hotspot set to 300 K</a:t>
            </a:r>
            <a:endParaRPr lang="fr-CH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299631" y="4570877"/>
            <a:ext cx="576064" cy="836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979" y="954385"/>
            <a:ext cx="2835821" cy="24276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27931" y="3245040"/>
            <a:ext cx="29597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D2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(P.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Fabbricatore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S.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Farinon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054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Main </a:t>
            </a: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magnets</a:t>
            </a:r>
            <a:endParaRPr lang="fr-CH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Triplet</a:t>
            </a:r>
          </a:p>
          <a:p>
            <a:pPr lvl="1"/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D1</a:t>
            </a:r>
          </a:p>
          <a:p>
            <a:pPr lvl="1"/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D2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CH" dirty="0" smtClean="0"/>
              <a:t>Correctors</a:t>
            </a:r>
          </a:p>
          <a:p>
            <a:pPr lvl="1"/>
            <a:r>
              <a:rPr lang="fr-CH" dirty="0" err="1" smtClean="0"/>
              <a:t>Nested</a:t>
            </a:r>
            <a:r>
              <a:rPr lang="fr-CH" dirty="0" smtClean="0"/>
              <a:t> correctors</a:t>
            </a:r>
          </a:p>
          <a:p>
            <a:pPr lvl="1"/>
            <a:r>
              <a:rPr lang="fr-CH" dirty="0" smtClean="0"/>
              <a:t>High </a:t>
            </a:r>
            <a:r>
              <a:rPr lang="fr-CH" dirty="0" err="1" smtClean="0"/>
              <a:t>order</a:t>
            </a:r>
            <a:r>
              <a:rPr lang="fr-CH" dirty="0" smtClean="0"/>
              <a:t> correctors</a:t>
            </a:r>
          </a:p>
          <a:p>
            <a:pPr lvl="1"/>
            <a:r>
              <a:rPr lang="fr-CH" dirty="0" smtClean="0"/>
              <a:t>D2 correctors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749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NESTED CORRECTOR MCBXF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Main </a:t>
            </a:r>
            <a:r>
              <a:rPr lang="fr-CH" sz="2400" dirty="0" err="1" smtClean="0"/>
              <a:t>function</a:t>
            </a:r>
            <a:endParaRPr lang="fr-CH" sz="2400" dirty="0" smtClean="0"/>
          </a:p>
          <a:p>
            <a:pPr lvl="1"/>
            <a:r>
              <a:rPr lang="fr-CH" sz="2000" dirty="0" err="1" smtClean="0"/>
              <a:t>Opening</a:t>
            </a:r>
            <a:r>
              <a:rPr lang="fr-CH" sz="2000" dirty="0" smtClean="0"/>
              <a:t>/</a:t>
            </a:r>
            <a:r>
              <a:rPr lang="fr-CH" sz="2000" dirty="0" err="1" smtClean="0"/>
              <a:t>closing</a:t>
            </a:r>
            <a:r>
              <a:rPr lang="fr-CH" sz="2000" dirty="0" smtClean="0"/>
              <a:t> </a:t>
            </a:r>
            <a:r>
              <a:rPr lang="fr-CH" sz="2000" dirty="0" err="1" smtClean="0"/>
              <a:t>crossing</a:t>
            </a:r>
            <a:r>
              <a:rPr lang="fr-CH" sz="2000" dirty="0" smtClean="0"/>
              <a:t> angle</a:t>
            </a:r>
          </a:p>
          <a:p>
            <a:pPr lvl="1"/>
            <a:r>
              <a:rPr lang="fr-CH" sz="2000" dirty="0" err="1" smtClean="0"/>
              <a:t>Opening</a:t>
            </a:r>
            <a:r>
              <a:rPr lang="fr-CH" sz="2000" dirty="0" smtClean="0"/>
              <a:t>/</a:t>
            </a:r>
            <a:r>
              <a:rPr lang="fr-CH" sz="2000" dirty="0" err="1" smtClean="0"/>
              <a:t>closing</a:t>
            </a:r>
            <a:r>
              <a:rPr lang="fr-CH" sz="2000" dirty="0" smtClean="0"/>
              <a:t> </a:t>
            </a:r>
            <a:r>
              <a:rPr lang="fr-CH" sz="2000" dirty="0" err="1" smtClean="0"/>
              <a:t>separation</a:t>
            </a:r>
            <a:r>
              <a:rPr lang="fr-CH" sz="2000" dirty="0" smtClean="0"/>
              <a:t> </a:t>
            </a:r>
            <a:r>
              <a:rPr lang="fr-CH" sz="2000" dirty="0" err="1" smtClean="0"/>
              <a:t>bump</a:t>
            </a:r>
            <a:endParaRPr lang="fr-CH" sz="2000" dirty="0" smtClean="0"/>
          </a:p>
          <a:p>
            <a:pPr lvl="1"/>
            <a:r>
              <a:rPr lang="fr-CH" sz="2000" dirty="0" smtClean="0"/>
              <a:t>Correct triplet misalignment</a:t>
            </a:r>
          </a:p>
          <a:p>
            <a:pPr lvl="1"/>
            <a:endParaRPr lang="fr-CH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979712" y="4437112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71360" y="4445470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397784" y="4504628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78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NESTED CORRECTOR MCBXF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Operational</a:t>
            </a:r>
            <a:r>
              <a:rPr lang="fr-CH" sz="2400" dirty="0" smtClean="0"/>
              <a:t> mode</a:t>
            </a:r>
          </a:p>
          <a:p>
            <a:pPr lvl="1"/>
            <a:r>
              <a:rPr lang="fr-CH" sz="2000" dirty="0" err="1" smtClean="0"/>
              <a:t>Ramps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MB </a:t>
            </a:r>
            <a:r>
              <a:rPr lang="fr-CH" sz="2000" dirty="0" err="1" smtClean="0"/>
              <a:t>from</a:t>
            </a:r>
            <a:r>
              <a:rPr lang="fr-CH" sz="2000" dirty="0" smtClean="0"/>
              <a:t> 450 </a:t>
            </a:r>
            <a:r>
              <a:rPr lang="fr-CH" sz="2000" dirty="0" err="1" smtClean="0"/>
              <a:t>GeV</a:t>
            </a:r>
            <a:r>
              <a:rPr lang="fr-CH" sz="2000" dirty="0" smtClean="0"/>
              <a:t> to 7 </a:t>
            </a:r>
            <a:r>
              <a:rPr lang="fr-CH" sz="2000" dirty="0" err="1" smtClean="0"/>
              <a:t>TeV</a:t>
            </a:r>
            <a:endParaRPr lang="fr-CH" sz="2000" dirty="0" smtClean="0"/>
          </a:p>
          <a:p>
            <a:pPr lvl="1"/>
            <a:r>
              <a:rPr lang="fr-CH" sz="2000" dirty="0" err="1" smtClean="0"/>
              <a:t>Then</a:t>
            </a:r>
            <a:r>
              <a:rPr lang="fr-CH" sz="2000" dirty="0" smtClean="0"/>
              <a:t> </a:t>
            </a:r>
            <a:r>
              <a:rPr lang="fr-CH" sz="2000" dirty="0" err="1" smtClean="0"/>
              <a:t>during</a:t>
            </a:r>
            <a:r>
              <a:rPr lang="fr-CH" sz="2000" dirty="0" smtClean="0"/>
              <a:t>/</a:t>
            </a:r>
            <a:r>
              <a:rPr lang="fr-CH" sz="2000" dirty="0" err="1" smtClean="0"/>
              <a:t>after</a:t>
            </a:r>
            <a:r>
              <a:rPr lang="fr-CH" sz="2000" dirty="0" smtClean="0"/>
              <a:t> squeeze </a:t>
            </a:r>
            <a:r>
              <a:rPr lang="fr-CH" sz="2000" dirty="0" err="1" smtClean="0"/>
              <a:t>it</a:t>
            </a:r>
            <a:r>
              <a:rPr lang="fr-CH" sz="2000" dirty="0" smtClean="0"/>
              <a:t> </a:t>
            </a:r>
            <a:r>
              <a:rPr lang="fr-CH" sz="2000" dirty="0" err="1" smtClean="0"/>
              <a:t>covers</a:t>
            </a:r>
            <a:r>
              <a:rPr lang="fr-CH" sz="2000" dirty="0" smtClean="0"/>
              <a:t> </a:t>
            </a:r>
            <a:r>
              <a:rPr lang="fr-CH" sz="2000" dirty="0" err="1" smtClean="0"/>
              <a:t>its</a:t>
            </a:r>
            <a:r>
              <a:rPr lang="fr-CH" sz="2000" dirty="0" smtClean="0"/>
              <a:t> main </a:t>
            </a:r>
            <a:r>
              <a:rPr lang="fr-CH" sz="2000" dirty="0" err="1" smtClean="0"/>
              <a:t>optical</a:t>
            </a:r>
            <a:r>
              <a:rPr lang="fr-CH" sz="2000" dirty="0" smtClean="0"/>
              <a:t> </a:t>
            </a:r>
            <a:r>
              <a:rPr lang="fr-CH" sz="2000" dirty="0" err="1" smtClean="0"/>
              <a:t>task</a:t>
            </a:r>
            <a:endParaRPr lang="fr-CH" sz="2000" dirty="0" smtClean="0"/>
          </a:p>
          <a:p>
            <a:pPr lvl="1"/>
            <a:r>
              <a:rPr lang="fr-CH" sz="2000" dirty="0"/>
              <a:t>Settings values are </a:t>
            </a:r>
            <a:r>
              <a:rPr lang="fr-CH" sz="2000" dirty="0" err="1"/>
              <a:t>fixed</a:t>
            </a:r>
            <a:r>
              <a:rPr lang="fr-CH" sz="2000" dirty="0"/>
              <a:t> </a:t>
            </a:r>
            <a:r>
              <a:rPr lang="fr-CH" sz="2000" dirty="0" err="1"/>
              <a:t>after</a:t>
            </a:r>
            <a:r>
              <a:rPr lang="fr-CH" sz="2000" dirty="0"/>
              <a:t> </a:t>
            </a:r>
            <a:r>
              <a:rPr lang="fr-CH" sz="2000" dirty="0" err="1"/>
              <a:t>optics</a:t>
            </a:r>
            <a:r>
              <a:rPr lang="fr-CH" sz="2000" dirty="0"/>
              <a:t> </a:t>
            </a:r>
            <a:r>
              <a:rPr lang="fr-CH" sz="2000" dirty="0" err="1" smtClean="0"/>
              <a:t>commissioning</a:t>
            </a:r>
            <a:endParaRPr lang="fr-CH" sz="2000" dirty="0" smtClean="0"/>
          </a:p>
          <a:p>
            <a:pPr lvl="1"/>
            <a:r>
              <a:rPr lang="fr-CH" sz="2000" dirty="0" smtClean="0"/>
              <a:t>1.6 kA nominal </a:t>
            </a:r>
            <a:r>
              <a:rPr lang="fr-CH" sz="2000" dirty="0" err="1" smtClean="0"/>
              <a:t>current</a:t>
            </a:r>
            <a:endParaRPr lang="fr-CH" sz="2000" dirty="0"/>
          </a:p>
          <a:p>
            <a:pPr lvl="1"/>
            <a:endParaRPr lang="fr-CH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979712" y="4437112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71360" y="4445470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397784" y="4504628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6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Few general remarks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Main magnets</a:t>
            </a:r>
          </a:p>
          <a:p>
            <a:pPr lvl="1"/>
            <a:r>
              <a:rPr lang="fr-CH" dirty="0" smtClean="0"/>
              <a:t>Triplet</a:t>
            </a:r>
          </a:p>
          <a:p>
            <a:pPr lvl="1"/>
            <a:r>
              <a:rPr lang="fr-CH" dirty="0" smtClean="0"/>
              <a:t>D1</a:t>
            </a:r>
          </a:p>
          <a:p>
            <a:pPr lvl="1"/>
            <a:r>
              <a:rPr lang="fr-CH" dirty="0" smtClean="0"/>
              <a:t>D2</a:t>
            </a:r>
            <a:endParaRPr lang="fr-CH" dirty="0"/>
          </a:p>
          <a:p>
            <a:r>
              <a:rPr lang="fr-CH" dirty="0" smtClean="0"/>
              <a:t>Correctors</a:t>
            </a:r>
          </a:p>
          <a:p>
            <a:pPr lvl="1"/>
            <a:r>
              <a:rPr lang="fr-CH" dirty="0" err="1" smtClean="0"/>
              <a:t>Nested</a:t>
            </a:r>
            <a:r>
              <a:rPr lang="fr-CH" dirty="0" smtClean="0"/>
              <a:t> correctors</a:t>
            </a:r>
          </a:p>
          <a:p>
            <a:pPr lvl="1"/>
            <a:r>
              <a:rPr lang="fr-CH" dirty="0" smtClean="0"/>
              <a:t>High </a:t>
            </a:r>
            <a:r>
              <a:rPr lang="fr-CH" dirty="0" err="1" smtClean="0"/>
              <a:t>order</a:t>
            </a:r>
            <a:r>
              <a:rPr lang="fr-CH" dirty="0" smtClean="0"/>
              <a:t> correctors</a:t>
            </a:r>
          </a:p>
          <a:p>
            <a:pPr lvl="1"/>
            <a:r>
              <a:rPr lang="fr-CH" dirty="0" smtClean="0"/>
              <a:t>D2 correctors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070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NESTED CORRECTOR MCBXF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Magnet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nested</a:t>
            </a:r>
            <a:r>
              <a:rPr lang="fr-CH" sz="2400" dirty="0" smtClean="0"/>
              <a:t> (H and V </a:t>
            </a:r>
            <a:r>
              <a:rPr lang="fr-CH" sz="2400" dirty="0" err="1" smtClean="0"/>
              <a:t>dipoles</a:t>
            </a:r>
            <a:r>
              <a:rPr lang="fr-CH" sz="2400" dirty="0" smtClean="0"/>
              <a:t>)</a:t>
            </a:r>
          </a:p>
          <a:p>
            <a:pPr lvl="1"/>
            <a:r>
              <a:rPr lang="fr-CH" sz="1800" dirty="0" err="1" smtClean="0"/>
              <a:t>Each</a:t>
            </a:r>
            <a:r>
              <a:rPr lang="fr-CH" sz="1800" dirty="0" smtClean="0"/>
              <a:t> </a:t>
            </a:r>
            <a:r>
              <a:rPr lang="fr-CH" sz="1800" dirty="0" err="1" smtClean="0"/>
              <a:t>dipole</a:t>
            </a:r>
            <a:r>
              <a:rPr lang="fr-CH" sz="1800" dirty="0" smtClean="0"/>
              <a:t> has </a:t>
            </a:r>
            <a:r>
              <a:rPr lang="fr-CH" sz="1800" dirty="0" err="1" smtClean="0"/>
              <a:t>individual</a:t>
            </a:r>
            <a:r>
              <a:rPr lang="fr-CH" sz="1800" dirty="0" smtClean="0"/>
              <a:t> </a:t>
            </a:r>
            <a:r>
              <a:rPr lang="fr-CH" sz="1800" dirty="0" err="1" smtClean="0"/>
              <a:t>powering</a:t>
            </a:r>
            <a:endParaRPr lang="fr-CH" sz="1800" dirty="0" smtClean="0"/>
          </a:p>
          <a:p>
            <a:pPr lvl="1"/>
            <a:r>
              <a:rPr lang="fr-CH" sz="1800" dirty="0" smtClean="0"/>
              <a:t>Nb-Ti Rutherford cable, impregnated</a:t>
            </a:r>
          </a:p>
          <a:p>
            <a:pPr lvl="1"/>
            <a:r>
              <a:rPr lang="fr-CH" sz="1800" dirty="0" smtClean="0"/>
              <a:t>Nominal current </a:t>
            </a:r>
            <a:r>
              <a:rPr lang="fr-CH" sz="1800" dirty="0" smtClean="0">
                <a:sym typeface="Symbol"/>
              </a:rPr>
              <a:t>1.6 kA</a:t>
            </a:r>
            <a:endParaRPr lang="fr-CH" sz="1800" dirty="0"/>
          </a:p>
          <a:p>
            <a:r>
              <a:rPr lang="fr-CH" sz="2400" dirty="0" err="1" smtClean="0"/>
              <a:t>Magnets</a:t>
            </a:r>
            <a:r>
              <a:rPr lang="fr-CH" sz="2400" dirty="0" smtClean="0"/>
              <a:t> has 2 </a:t>
            </a:r>
            <a:r>
              <a:rPr lang="fr-CH" sz="2400" dirty="0" err="1" smtClean="0"/>
              <a:t>different</a:t>
            </a:r>
            <a:r>
              <a:rPr lang="fr-CH" sz="2400" dirty="0" smtClean="0"/>
              <a:t> </a:t>
            </a:r>
            <a:r>
              <a:rPr lang="fr-CH" sz="2400" dirty="0" err="1" smtClean="0"/>
              <a:t>strenghts</a:t>
            </a:r>
            <a:endParaRPr lang="fr-CH" sz="2400" dirty="0" smtClean="0"/>
          </a:p>
          <a:p>
            <a:pPr lvl="1"/>
            <a:r>
              <a:rPr lang="fr-CH" sz="1800" dirty="0" smtClean="0"/>
              <a:t>4.5 T m (MCBXFA, 2.5 m long)</a:t>
            </a:r>
          </a:p>
          <a:p>
            <a:pPr lvl="1"/>
            <a:r>
              <a:rPr lang="fr-CH" sz="1800" dirty="0" smtClean="0"/>
              <a:t>2.5 T m (MCBXFB, 1.5 m long)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979712" y="4437112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71360" y="4445470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397784" y="4504628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903" y="881000"/>
            <a:ext cx="3059832" cy="2196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93030" y="3245040"/>
            <a:ext cx="24295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MCBXF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(F.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J. C. Perez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038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NESTED CORRECTOR MCBXF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MCBXFA protection </a:t>
            </a:r>
          </a:p>
          <a:p>
            <a:pPr lvl="1"/>
            <a:r>
              <a:rPr lang="fr-CH" sz="2000" dirty="0" smtClean="0"/>
              <a:t>Via </a:t>
            </a:r>
            <a:r>
              <a:rPr lang="fr-CH" sz="2000" dirty="0" err="1" smtClean="0"/>
              <a:t>energy</a:t>
            </a:r>
            <a:r>
              <a:rPr lang="fr-CH" sz="2000" dirty="0" smtClean="0"/>
              <a:t> extraction</a:t>
            </a:r>
          </a:p>
          <a:p>
            <a:pPr lvl="1"/>
            <a:r>
              <a:rPr lang="fr-CH" sz="2000" dirty="0" smtClean="0"/>
              <a:t>No </a:t>
            </a:r>
            <a:r>
              <a:rPr lang="fr-CH" sz="2000" dirty="0" err="1" smtClean="0"/>
              <a:t>quench</a:t>
            </a:r>
            <a:r>
              <a:rPr lang="fr-CH" sz="2000" dirty="0" smtClean="0"/>
              <a:t> </a:t>
            </a:r>
            <a:r>
              <a:rPr lang="fr-CH" sz="2000" dirty="0" err="1" smtClean="0"/>
              <a:t>heaters</a:t>
            </a:r>
            <a:endParaRPr lang="fr-CH" sz="2000" dirty="0" smtClean="0"/>
          </a:p>
          <a:p>
            <a:r>
              <a:rPr lang="fr-CH" sz="2400" dirty="0" smtClean="0"/>
              <a:t>MCBXFB </a:t>
            </a:r>
            <a:r>
              <a:rPr lang="fr-CH" sz="2400" dirty="0"/>
              <a:t>protection </a:t>
            </a:r>
          </a:p>
          <a:p>
            <a:pPr lvl="1"/>
            <a:r>
              <a:rPr lang="fr-CH" sz="2000" dirty="0" smtClean="0"/>
              <a:t>Via </a:t>
            </a:r>
            <a:r>
              <a:rPr lang="fr-CH" sz="2000" dirty="0" err="1"/>
              <a:t>q</a:t>
            </a:r>
            <a:r>
              <a:rPr lang="fr-CH" sz="2000" dirty="0" err="1" smtClean="0"/>
              <a:t>uench</a:t>
            </a:r>
            <a:r>
              <a:rPr lang="fr-CH" sz="2000" dirty="0" smtClean="0"/>
              <a:t> </a:t>
            </a:r>
            <a:r>
              <a:rPr lang="fr-CH" sz="2000" dirty="0"/>
              <a:t>propagation</a:t>
            </a:r>
          </a:p>
          <a:p>
            <a:pPr lvl="1"/>
            <a:r>
              <a:rPr lang="fr-CH" sz="2000" dirty="0" smtClean="0"/>
              <a:t>No energy extraction, no quench heaters</a:t>
            </a:r>
          </a:p>
          <a:p>
            <a:r>
              <a:rPr lang="fr-CH" sz="2400" dirty="0" smtClean="0"/>
              <a:t>Max. hotspot 300 K</a:t>
            </a:r>
          </a:p>
          <a:p>
            <a:pPr lvl="1"/>
            <a:endParaRPr lang="fr-CH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979712" y="4437112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71360" y="4445470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397784" y="4504628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841720"/>
            <a:ext cx="3059832" cy="2196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57229" y="3245040"/>
            <a:ext cx="24295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MCBXF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(F.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J. C. Perez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4571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HIGH ORDER CORRECTORS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/>
              <a:t>Main </a:t>
            </a:r>
            <a:r>
              <a:rPr lang="fr-CH" sz="2400" dirty="0" err="1"/>
              <a:t>function</a:t>
            </a:r>
            <a:endParaRPr lang="fr-CH" sz="2400" dirty="0"/>
          </a:p>
          <a:p>
            <a:pPr lvl="1"/>
            <a:r>
              <a:rPr lang="fr-CH" sz="2000" dirty="0" smtClean="0"/>
              <a:t>Correct the </a:t>
            </a:r>
            <a:r>
              <a:rPr lang="fr-CH" sz="2000" dirty="0" err="1" smtClean="0"/>
              <a:t>field</a:t>
            </a:r>
            <a:r>
              <a:rPr lang="fr-CH" sz="2000" dirty="0" smtClean="0"/>
              <a:t> </a:t>
            </a:r>
            <a:r>
              <a:rPr lang="fr-CH" sz="2000" dirty="0" err="1" smtClean="0"/>
              <a:t>errors</a:t>
            </a:r>
            <a:r>
              <a:rPr lang="fr-CH" sz="2000" dirty="0" smtClean="0"/>
              <a:t> of the triplet, D1 (and </a:t>
            </a:r>
            <a:r>
              <a:rPr lang="fr-CH" sz="2000" dirty="0" err="1" smtClean="0"/>
              <a:t>possibly</a:t>
            </a:r>
            <a:r>
              <a:rPr lang="fr-CH" sz="2000" dirty="0" smtClean="0"/>
              <a:t> D2) </a:t>
            </a:r>
            <a:r>
              <a:rPr lang="fr-CH" sz="2000" dirty="0" err="1" smtClean="0"/>
              <a:t>after</a:t>
            </a:r>
            <a:r>
              <a:rPr lang="fr-CH" sz="2000" dirty="0" smtClean="0"/>
              <a:t> squeeze</a:t>
            </a:r>
            <a:endParaRPr lang="fr-CH" sz="2000" dirty="0"/>
          </a:p>
          <a:p>
            <a:r>
              <a:rPr lang="fr-CH" sz="2400" dirty="0" err="1"/>
              <a:t>Operational</a:t>
            </a:r>
            <a:r>
              <a:rPr lang="fr-CH" sz="2400" dirty="0"/>
              <a:t> mode</a:t>
            </a:r>
          </a:p>
          <a:p>
            <a:pPr lvl="1"/>
            <a:r>
              <a:rPr lang="fr-CH" sz="2000" dirty="0" err="1" smtClean="0"/>
              <a:t>Each</a:t>
            </a:r>
            <a:r>
              <a:rPr lang="fr-CH" sz="2000" dirty="0" smtClean="0"/>
              <a:t> corrector </a:t>
            </a:r>
            <a:r>
              <a:rPr lang="fr-CH" sz="2000" dirty="0" err="1" smtClean="0"/>
              <a:t>individually</a:t>
            </a:r>
            <a:r>
              <a:rPr lang="fr-CH" sz="2000" dirty="0" smtClean="0"/>
              <a:t> </a:t>
            </a:r>
            <a:r>
              <a:rPr lang="fr-CH" sz="2000" dirty="0" err="1" smtClean="0"/>
              <a:t>powered</a:t>
            </a:r>
            <a:endParaRPr lang="fr-CH" sz="2000" dirty="0" smtClean="0"/>
          </a:p>
          <a:p>
            <a:pPr lvl="1"/>
            <a:r>
              <a:rPr lang="fr-CH" sz="2000" dirty="0" err="1" smtClean="0"/>
              <a:t>Ramp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LHC </a:t>
            </a:r>
            <a:r>
              <a:rPr lang="fr-CH" sz="2000" dirty="0" err="1" smtClean="0"/>
              <a:t>energy</a:t>
            </a:r>
            <a:r>
              <a:rPr lang="fr-CH" sz="2000" dirty="0" smtClean="0"/>
              <a:t> to </a:t>
            </a:r>
            <a:r>
              <a:rPr lang="fr-CH" sz="2000" dirty="0" err="1" smtClean="0"/>
              <a:t>reach</a:t>
            </a:r>
            <a:r>
              <a:rPr lang="fr-CH" sz="2000" dirty="0" smtClean="0"/>
              <a:t> the </a:t>
            </a:r>
            <a:r>
              <a:rPr lang="fr-CH" sz="2000" dirty="0" err="1" smtClean="0"/>
              <a:t>required</a:t>
            </a:r>
            <a:r>
              <a:rPr lang="fr-CH" sz="2000" dirty="0" smtClean="0"/>
              <a:t> settings </a:t>
            </a:r>
            <a:r>
              <a:rPr lang="fr-CH" sz="2000" dirty="0" err="1" smtClean="0"/>
              <a:t>after</a:t>
            </a:r>
            <a:r>
              <a:rPr lang="fr-CH" sz="2000" dirty="0" smtClean="0"/>
              <a:t> squeeze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491880" y="4520874"/>
            <a:ext cx="288032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7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>
                <a:latin typeface="Book Antiqua" panose="02040602050305030304" pitchFamily="18" charset="0"/>
              </a:rPr>
              <a:t>HIGH ORDER CORRECTORS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Skew</a:t>
            </a:r>
            <a:r>
              <a:rPr lang="fr-CH" sz="2400" dirty="0" smtClean="0"/>
              <a:t> </a:t>
            </a:r>
            <a:r>
              <a:rPr lang="fr-CH" sz="2400" dirty="0" err="1" smtClean="0"/>
              <a:t>quadrupole</a:t>
            </a:r>
            <a:endParaRPr lang="fr-CH" sz="2400" dirty="0" smtClean="0"/>
          </a:p>
          <a:p>
            <a:pPr lvl="1"/>
            <a:r>
              <a:rPr lang="fr-CH" sz="1800" dirty="0" err="1" smtClean="0"/>
              <a:t>Superferric</a:t>
            </a:r>
            <a:r>
              <a:rPr lang="fr-CH" sz="1800" dirty="0" smtClean="0"/>
              <a:t> design, Nb-Ti </a:t>
            </a:r>
            <a:r>
              <a:rPr lang="fr-CH" sz="1800" dirty="0" err="1" smtClean="0"/>
              <a:t>strand</a:t>
            </a:r>
            <a:endParaRPr lang="fr-CH" sz="1800" dirty="0" smtClean="0"/>
          </a:p>
          <a:p>
            <a:pPr lvl="1"/>
            <a:r>
              <a:rPr lang="fr-CH" sz="1800" dirty="0">
                <a:sym typeface="Symbol"/>
              </a:rPr>
              <a:t></a:t>
            </a:r>
            <a:r>
              <a:rPr lang="fr-CH" sz="1800" dirty="0" smtClean="0"/>
              <a:t>200 A nominal current</a:t>
            </a:r>
          </a:p>
          <a:p>
            <a:r>
              <a:rPr lang="fr-CH" sz="2400" dirty="0" smtClean="0"/>
              <a:t>Protection</a:t>
            </a:r>
          </a:p>
          <a:p>
            <a:pPr lvl="1"/>
            <a:r>
              <a:rPr lang="fr-CH" sz="1800" dirty="0" smtClean="0"/>
              <a:t>Via </a:t>
            </a:r>
            <a:r>
              <a:rPr lang="fr-CH" sz="1800" dirty="0" err="1" smtClean="0"/>
              <a:t>energy</a:t>
            </a:r>
            <a:r>
              <a:rPr lang="fr-CH" sz="1800" dirty="0" smtClean="0"/>
              <a:t> extraction</a:t>
            </a:r>
          </a:p>
          <a:p>
            <a:pPr lvl="1"/>
            <a:r>
              <a:rPr lang="fr-CH" sz="1800" dirty="0" smtClean="0"/>
              <a:t>No quench heaters</a:t>
            </a:r>
          </a:p>
          <a:p>
            <a:r>
              <a:rPr lang="fr-CH" sz="2200" dirty="0" smtClean="0"/>
              <a:t>Max. hotspot set to 200 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707" y="764704"/>
            <a:ext cx="1918536" cy="1874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293096"/>
            <a:ext cx="4939292" cy="232483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737390" y="4820919"/>
            <a:ext cx="482682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309352" y="2852936"/>
            <a:ext cx="27374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Skew </a:t>
            </a:r>
            <a:r>
              <a:rPr lang="en-US" sz="1600" dirty="0" err="1" smtClean="0">
                <a:latin typeface="Times"/>
                <a:cs typeface="Times"/>
              </a:rPr>
              <a:t>quadrupole</a:t>
            </a:r>
            <a:r>
              <a:rPr lang="en-US" sz="1600" dirty="0" smtClean="0">
                <a:latin typeface="Times"/>
                <a:cs typeface="Times"/>
              </a:rPr>
              <a:t>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Sorbi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Statera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688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>
                <a:latin typeface="Book Antiqua" panose="02040602050305030304" pitchFamily="18" charset="0"/>
              </a:rPr>
              <a:t>HIGH ORDER CORRECTORS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Sextupole</a:t>
            </a:r>
            <a:r>
              <a:rPr lang="fr-CH" sz="2400" dirty="0" smtClean="0"/>
              <a:t>, </a:t>
            </a:r>
            <a:r>
              <a:rPr lang="fr-CH" sz="2400" dirty="0" err="1" smtClean="0"/>
              <a:t>Octupole</a:t>
            </a:r>
            <a:r>
              <a:rPr lang="fr-CH" sz="2400" dirty="0" smtClean="0"/>
              <a:t>, </a:t>
            </a:r>
            <a:r>
              <a:rPr lang="fr-CH" sz="2400" dirty="0" err="1" smtClean="0"/>
              <a:t>Decapole</a:t>
            </a:r>
            <a:r>
              <a:rPr lang="fr-CH" sz="2400" dirty="0" smtClean="0"/>
              <a:t>, </a:t>
            </a:r>
            <a:r>
              <a:rPr lang="fr-CH" sz="2400" dirty="0" err="1" smtClean="0"/>
              <a:t>Dodecapole</a:t>
            </a:r>
            <a:endParaRPr lang="fr-CH" sz="2400" dirty="0" smtClean="0"/>
          </a:p>
          <a:p>
            <a:pPr lvl="1"/>
            <a:r>
              <a:rPr lang="fr-CH" sz="1800" dirty="0" err="1" smtClean="0"/>
              <a:t>Superferric</a:t>
            </a:r>
            <a:r>
              <a:rPr lang="fr-CH" sz="1800" dirty="0" smtClean="0"/>
              <a:t> design, Nb-Ti </a:t>
            </a:r>
            <a:r>
              <a:rPr lang="fr-CH" sz="1800" dirty="0" err="1" smtClean="0"/>
              <a:t>strand</a:t>
            </a:r>
            <a:endParaRPr lang="fr-CH" sz="1800" dirty="0" smtClean="0"/>
          </a:p>
          <a:p>
            <a:pPr lvl="1"/>
            <a:r>
              <a:rPr lang="fr-CH" sz="1800" dirty="0">
                <a:sym typeface="Symbol"/>
              </a:rPr>
              <a:t></a:t>
            </a:r>
            <a:r>
              <a:rPr lang="fr-CH" sz="1800" dirty="0" smtClean="0"/>
              <a:t>100 A nominal current</a:t>
            </a:r>
          </a:p>
          <a:p>
            <a:r>
              <a:rPr lang="fr-CH" sz="2400" dirty="0" smtClean="0"/>
              <a:t>Protection</a:t>
            </a:r>
          </a:p>
          <a:p>
            <a:pPr lvl="1"/>
            <a:r>
              <a:rPr lang="fr-CH" sz="1800" dirty="0" smtClean="0"/>
              <a:t>Via </a:t>
            </a:r>
            <a:r>
              <a:rPr lang="fr-CH" sz="1800" dirty="0" err="1" smtClean="0"/>
              <a:t>quench</a:t>
            </a:r>
            <a:r>
              <a:rPr lang="fr-CH" sz="1800" dirty="0" smtClean="0"/>
              <a:t> propagation</a:t>
            </a:r>
          </a:p>
          <a:p>
            <a:pPr lvl="1"/>
            <a:r>
              <a:rPr lang="fr-CH" sz="1800" dirty="0" smtClean="0"/>
              <a:t>No energy extraction no quench heaters</a:t>
            </a:r>
          </a:p>
          <a:p>
            <a:r>
              <a:rPr lang="fr-CH" sz="2200" dirty="0" smtClean="0"/>
              <a:t>Max. hotspot temperature set to 200 K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293096"/>
            <a:ext cx="4939292" cy="232483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076056" y="4820919"/>
            <a:ext cx="1440160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435" y="1340768"/>
            <a:ext cx="1022565" cy="9860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390709"/>
            <a:ext cx="1001428" cy="9656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059" y="1414434"/>
            <a:ext cx="902724" cy="9123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85798"/>
            <a:ext cx="970773" cy="9656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68164" y="2371920"/>
            <a:ext cx="51472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latin typeface="Times"/>
                <a:cs typeface="Times"/>
              </a:rPr>
              <a:t>Sextupole</a:t>
            </a:r>
            <a:r>
              <a:rPr lang="en-US" sz="1600" dirty="0" smtClean="0">
                <a:latin typeface="Times"/>
                <a:cs typeface="Times"/>
              </a:rPr>
              <a:t>, </a:t>
            </a:r>
            <a:r>
              <a:rPr lang="en-US" sz="1600" dirty="0" err="1" smtClean="0">
                <a:latin typeface="Times"/>
                <a:cs typeface="Times"/>
              </a:rPr>
              <a:t>Octupole</a:t>
            </a:r>
            <a:r>
              <a:rPr lang="en-US" sz="1600" dirty="0" smtClean="0">
                <a:latin typeface="Times"/>
                <a:cs typeface="Times"/>
              </a:rPr>
              <a:t>, </a:t>
            </a:r>
            <a:r>
              <a:rPr lang="en-US" sz="1600" dirty="0" err="1" smtClean="0">
                <a:latin typeface="Times"/>
                <a:cs typeface="Times"/>
              </a:rPr>
              <a:t>decapole</a:t>
            </a:r>
            <a:r>
              <a:rPr lang="en-US" sz="1600" dirty="0" smtClean="0">
                <a:latin typeface="Times"/>
                <a:cs typeface="Times"/>
              </a:rPr>
              <a:t> and </a:t>
            </a:r>
            <a:r>
              <a:rPr lang="en-US" sz="1600" dirty="0" err="1" smtClean="0">
                <a:latin typeface="Times"/>
                <a:cs typeface="Times"/>
              </a:rPr>
              <a:t>dodecapole</a:t>
            </a:r>
            <a:r>
              <a:rPr lang="en-US" sz="1600" dirty="0" smtClean="0">
                <a:latin typeface="Times"/>
                <a:cs typeface="Times"/>
              </a:rPr>
              <a:t>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Sorbi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Statera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978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D2 CORRECTOR MCBRD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Magnet</a:t>
            </a:r>
            <a:r>
              <a:rPr lang="fr-CH" sz="2400" dirty="0" smtClean="0"/>
              <a:t> has double aperture </a:t>
            </a:r>
          </a:p>
          <a:p>
            <a:pPr lvl="1"/>
            <a:r>
              <a:rPr lang="fr-CH" sz="1800" dirty="0" smtClean="0"/>
              <a:t>CCT design, Nb-Ti wire</a:t>
            </a:r>
          </a:p>
          <a:p>
            <a:pPr lvl="1"/>
            <a:r>
              <a:rPr lang="fr-CH" sz="1800" dirty="0" smtClean="0"/>
              <a:t>Each dipole has individual powering</a:t>
            </a:r>
            <a:endParaRPr lang="fr-CH" sz="2000" dirty="0" smtClean="0"/>
          </a:p>
          <a:p>
            <a:r>
              <a:rPr lang="fr-CH" sz="2400" dirty="0" smtClean="0"/>
              <a:t>Protection </a:t>
            </a:r>
          </a:p>
          <a:p>
            <a:pPr lvl="1"/>
            <a:r>
              <a:rPr lang="fr-CH" sz="2000" dirty="0" smtClean="0"/>
              <a:t>Via </a:t>
            </a:r>
            <a:r>
              <a:rPr lang="fr-CH" sz="2000" dirty="0" err="1" smtClean="0"/>
              <a:t>quench</a:t>
            </a:r>
            <a:r>
              <a:rPr lang="fr-CH" sz="2000" dirty="0" smtClean="0"/>
              <a:t> back </a:t>
            </a:r>
            <a:r>
              <a:rPr lang="fr-CH" sz="2000" dirty="0" err="1" smtClean="0"/>
              <a:t>induced</a:t>
            </a:r>
            <a:r>
              <a:rPr lang="fr-CH" sz="2000" dirty="0" smtClean="0"/>
              <a:t> by </a:t>
            </a:r>
            <a:r>
              <a:rPr lang="fr-CH" sz="2000" dirty="0" err="1" smtClean="0"/>
              <a:t>energy</a:t>
            </a:r>
            <a:r>
              <a:rPr lang="fr-CH" sz="2000" dirty="0" smtClean="0"/>
              <a:t> extraction</a:t>
            </a:r>
          </a:p>
          <a:p>
            <a:pPr lvl="1"/>
            <a:r>
              <a:rPr lang="fr-CH" sz="2000" dirty="0" smtClean="0"/>
              <a:t>No quench heaters</a:t>
            </a:r>
          </a:p>
          <a:p>
            <a:r>
              <a:rPr lang="fr-CH" sz="2400" dirty="0" smtClean="0"/>
              <a:t>Max. hotspot temperature is set to 200 K</a:t>
            </a:r>
            <a:endParaRPr lang="fr-CH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732240" y="4484164"/>
            <a:ext cx="216024" cy="9468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7" y="729035"/>
            <a:ext cx="2899008" cy="2426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44208" y="3284984"/>
            <a:ext cx="24583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D2 corrector  cross-section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(G. Kirby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12276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THANKS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86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dirty="0">
                <a:latin typeface="Book Antiqua" panose="02040602050305030304" pitchFamily="18" charset="0"/>
              </a:rPr>
              <a:t>THE HL-LHC IR REGION MAGNETS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4363"/>
            <a:ext cx="9144000" cy="27949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967"/>
            <a:ext cx="9144000" cy="25692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3724" y="980728"/>
            <a:ext cx="176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LHC: 2008-2023</a:t>
            </a:r>
            <a:endParaRPr lang="en-GB" dirty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3724" y="3580471"/>
            <a:ext cx="234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HL-LHC: </a:t>
            </a:r>
            <a:r>
              <a:rPr lang="fr-CH" dirty="0" smtClean="0">
                <a:solidFill>
                  <a:schemeClr val="accent3"/>
                </a:solidFill>
                <a:sym typeface="Symbol"/>
              </a:rPr>
              <a:t> </a:t>
            </a:r>
            <a:r>
              <a:rPr lang="fr-CH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2025-2035</a:t>
            </a:r>
            <a:endParaRPr lang="en-GB" dirty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0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HL-LHC IR REGION MAGNETS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100 magnets of 11 different types, done via 6 collaborations</a:t>
            </a:r>
          </a:p>
          <a:p>
            <a:r>
              <a:rPr lang="fr-CH" sz="2400" dirty="0" smtClean="0"/>
              <a:t>To be ready by 2024</a:t>
            </a:r>
            <a:endParaRPr lang="en-GB" sz="2400" dirty="0"/>
          </a:p>
        </p:txBody>
      </p:sp>
      <p:pic>
        <p:nvPicPr>
          <p:cNvPr id="8" name="Picture 7" descr="zo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943853"/>
            <a:ext cx="6120680" cy="459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FEW GENERAL REMARKS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All magnets are individually powered with the exception of the triplet</a:t>
            </a:r>
          </a:p>
          <a:p>
            <a:pPr lvl="1"/>
            <a:r>
              <a:rPr lang="fr-CH" sz="2000" dirty="0" smtClean="0"/>
              <a:t>Featuring a rather complex circuit, described in the following</a:t>
            </a:r>
          </a:p>
          <a:p>
            <a:r>
              <a:rPr lang="fr-CH" sz="2400" dirty="0" smtClean="0"/>
              <a:t>Magnet protection relies on </a:t>
            </a:r>
            <a:r>
              <a:rPr lang="fr-CH" sz="2000" dirty="0" smtClean="0">
                <a:solidFill>
                  <a:srgbClr val="00B050"/>
                </a:solidFill>
              </a:rPr>
              <a:t>(</a:t>
            </a:r>
            <a:r>
              <a:rPr lang="fr-CH" sz="2000" dirty="0" err="1" smtClean="0">
                <a:solidFill>
                  <a:srgbClr val="00B050"/>
                </a:solidFill>
              </a:rPr>
              <a:t>see</a:t>
            </a:r>
            <a:r>
              <a:rPr lang="fr-CH" sz="2000" dirty="0" smtClean="0">
                <a:solidFill>
                  <a:srgbClr val="00B050"/>
                </a:solidFill>
              </a:rPr>
              <a:t> A. Verweij talk)</a:t>
            </a:r>
            <a:endParaRPr lang="fr-CH" sz="2400" dirty="0" smtClean="0">
              <a:solidFill>
                <a:srgbClr val="00B050"/>
              </a:solidFill>
            </a:endParaRPr>
          </a:p>
          <a:p>
            <a:pPr lvl="1"/>
            <a:r>
              <a:rPr lang="en-GB" sz="2000" dirty="0" smtClean="0"/>
              <a:t>Quench heaters and CLIQ (triplet)</a:t>
            </a:r>
          </a:p>
          <a:p>
            <a:pPr lvl="1"/>
            <a:r>
              <a:rPr lang="en-GB" sz="2000" dirty="0" smtClean="0"/>
              <a:t>Standard quench heaters (D1 and D2)</a:t>
            </a:r>
          </a:p>
          <a:p>
            <a:pPr lvl="1"/>
            <a:r>
              <a:rPr lang="en-GB" sz="2000" dirty="0" smtClean="0"/>
              <a:t>Energy extraction (MCBXFA and D2 corrector)</a:t>
            </a:r>
          </a:p>
          <a:p>
            <a:pPr lvl="1"/>
            <a:r>
              <a:rPr lang="en-GB" sz="2000" dirty="0" smtClean="0"/>
              <a:t>Quench propagation (all others)</a:t>
            </a:r>
          </a:p>
          <a:p>
            <a:r>
              <a:rPr lang="en-GB" sz="2400" dirty="0" smtClean="0"/>
              <a:t>Max. voltage during quench is ranging from 400 to 800 V</a:t>
            </a:r>
          </a:p>
          <a:p>
            <a:pPr lvl="1"/>
            <a:r>
              <a:rPr lang="en-GB" sz="2000" dirty="0" smtClean="0"/>
              <a:t>This value is the input to determine voltage tests </a:t>
            </a:r>
            <a:r>
              <a:rPr lang="en-GB" sz="2000" dirty="0" smtClean="0">
                <a:solidFill>
                  <a:srgbClr val="008000"/>
                </a:solidFill>
              </a:rPr>
              <a:t>(see A. </a:t>
            </a:r>
            <a:r>
              <a:rPr lang="en-GB" sz="2000" dirty="0" err="1" smtClean="0">
                <a:solidFill>
                  <a:srgbClr val="008000"/>
                </a:solidFill>
              </a:rPr>
              <a:t>Foussat</a:t>
            </a:r>
            <a:r>
              <a:rPr lang="en-GB" sz="2000" dirty="0" smtClean="0">
                <a:solidFill>
                  <a:srgbClr val="008000"/>
                </a:solidFill>
              </a:rPr>
              <a:t> and G. </a:t>
            </a:r>
            <a:r>
              <a:rPr lang="en-GB" sz="2000" dirty="0" err="1" smtClean="0">
                <a:solidFill>
                  <a:srgbClr val="008000"/>
                </a:solidFill>
              </a:rPr>
              <a:t>Ambrosio</a:t>
            </a:r>
            <a:r>
              <a:rPr lang="en-GB" sz="2000" dirty="0" smtClean="0">
                <a:solidFill>
                  <a:srgbClr val="008000"/>
                </a:solidFill>
              </a:rPr>
              <a:t> talks)</a:t>
            </a:r>
          </a:p>
          <a:p>
            <a:r>
              <a:rPr lang="en-GB" sz="2400" dirty="0" smtClean="0"/>
              <a:t>Maximum hotspot is set to values ranging from 200 to 350 K</a:t>
            </a:r>
          </a:p>
          <a:p>
            <a:pPr lvl="1"/>
            <a:r>
              <a:rPr lang="en-GB" sz="2000" dirty="0" smtClean="0"/>
              <a:t>Depending on the magnet type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43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FEW GENERAL REMARKS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/>
              <a:t>We</a:t>
            </a:r>
            <a:r>
              <a:rPr lang="fr-CH" sz="2400" dirty="0" smtClean="0"/>
              <a:t> have </a:t>
            </a:r>
            <a:r>
              <a:rPr lang="fr-CH" sz="2400" dirty="0" err="1" smtClean="0"/>
              <a:t>two</a:t>
            </a:r>
            <a:r>
              <a:rPr lang="fr-CH" sz="2400" dirty="0" smtClean="0"/>
              <a:t> cases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mutual</a:t>
            </a:r>
            <a:r>
              <a:rPr lang="fr-CH" sz="2400" dirty="0" smtClean="0"/>
              <a:t> inductances </a:t>
            </a:r>
            <a:r>
              <a:rPr lang="fr-CH" sz="2400" dirty="0" err="1" smtClean="0"/>
              <a:t>between</a:t>
            </a:r>
            <a:r>
              <a:rPr lang="fr-CH" sz="2400" dirty="0" smtClean="0"/>
              <a:t> </a:t>
            </a:r>
            <a:r>
              <a:rPr lang="fr-CH" sz="2400" dirty="0" err="1" smtClean="0"/>
              <a:t>two</a:t>
            </a:r>
            <a:r>
              <a:rPr lang="fr-CH" sz="2400" dirty="0" smtClean="0"/>
              <a:t> circuits</a:t>
            </a:r>
          </a:p>
          <a:p>
            <a:pPr lvl="1"/>
            <a:r>
              <a:rPr lang="fr-CH" sz="1800" dirty="0" smtClean="0"/>
              <a:t>MCBXF: </a:t>
            </a:r>
            <a:r>
              <a:rPr lang="fr-CH" sz="1800" dirty="0" err="1" smtClean="0"/>
              <a:t>nested</a:t>
            </a:r>
            <a:r>
              <a:rPr lang="fr-CH" sz="1800" dirty="0" smtClean="0"/>
              <a:t> corrector, a vertical </a:t>
            </a:r>
            <a:r>
              <a:rPr lang="fr-CH" sz="1800" dirty="0" err="1" smtClean="0"/>
              <a:t>dipole</a:t>
            </a:r>
            <a:r>
              <a:rPr lang="fr-CH" sz="1800" dirty="0" smtClean="0"/>
              <a:t> </a:t>
            </a:r>
            <a:r>
              <a:rPr lang="fr-CH" sz="1800" dirty="0" err="1" smtClean="0"/>
              <a:t>inside</a:t>
            </a:r>
            <a:r>
              <a:rPr lang="fr-CH" sz="1800" dirty="0" smtClean="0"/>
              <a:t> an horizontal </a:t>
            </a:r>
            <a:r>
              <a:rPr lang="fr-CH" sz="1800" dirty="0" err="1" smtClean="0"/>
              <a:t>dipole</a:t>
            </a:r>
            <a:r>
              <a:rPr lang="fr-CH" sz="1800" dirty="0" smtClean="0"/>
              <a:t> </a:t>
            </a:r>
            <a:r>
              <a:rPr lang="fr-CH" sz="1800" dirty="0" err="1" smtClean="0"/>
              <a:t>independently</a:t>
            </a:r>
            <a:r>
              <a:rPr lang="fr-CH" sz="1800" dirty="0" smtClean="0"/>
              <a:t> </a:t>
            </a:r>
            <a:r>
              <a:rPr lang="fr-CH" sz="1800" dirty="0" err="1" smtClean="0"/>
              <a:t>powered</a:t>
            </a:r>
            <a:endParaRPr lang="fr-CH" sz="1800" dirty="0" smtClean="0"/>
          </a:p>
          <a:p>
            <a:pPr lvl="2"/>
            <a:r>
              <a:rPr lang="fr-CH" sz="1400" dirty="0" err="1" smtClean="0"/>
              <a:t>Mutual</a:t>
            </a:r>
            <a:r>
              <a:rPr lang="fr-CH" sz="1400" dirty="0" smtClean="0"/>
              <a:t> inductance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zero</a:t>
            </a:r>
            <a:r>
              <a:rPr lang="fr-CH" sz="1400" dirty="0" smtClean="0"/>
              <a:t> at first </a:t>
            </a:r>
            <a:r>
              <a:rPr lang="fr-CH" sz="1400" dirty="0" err="1" smtClean="0"/>
              <a:t>order</a:t>
            </a:r>
            <a:r>
              <a:rPr lang="fr-CH" sz="1400" dirty="0" smtClean="0"/>
              <a:t> (</a:t>
            </a:r>
            <a:r>
              <a:rPr lang="fr-CH" sz="1400" dirty="0" err="1" smtClean="0"/>
              <a:t>since</a:t>
            </a:r>
            <a:r>
              <a:rPr lang="fr-CH" sz="1400" dirty="0" smtClean="0"/>
              <a:t> </a:t>
            </a:r>
            <a:r>
              <a:rPr lang="fr-CH" sz="1400" dirty="0" err="1" smtClean="0"/>
              <a:t>fields</a:t>
            </a:r>
            <a:r>
              <a:rPr lang="fr-CH" sz="1400" dirty="0" smtClean="0"/>
              <a:t> are </a:t>
            </a:r>
            <a:r>
              <a:rPr lang="fr-CH" sz="1400" dirty="0" err="1" smtClean="0"/>
              <a:t>perpendicular</a:t>
            </a:r>
            <a:r>
              <a:rPr lang="fr-CH" sz="1400" dirty="0" smtClean="0"/>
              <a:t>)</a:t>
            </a:r>
            <a:endParaRPr lang="en-GB" sz="1400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pPr lvl="1"/>
            <a:r>
              <a:rPr lang="fr-CH" sz="1800" dirty="0" smtClean="0"/>
              <a:t>D2 corrector: double aperture </a:t>
            </a:r>
            <a:r>
              <a:rPr lang="fr-CH" sz="1800" dirty="0" err="1" smtClean="0"/>
              <a:t>magnet</a:t>
            </a:r>
            <a:r>
              <a:rPr lang="fr-CH" sz="1800" dirty="0" smtClean="0"/>
              <a:t>, </a:t>
            </a:r>
            <a:r>
              <a:rPr lang="fr-CH" sz="1800" dirty="0"/>
              <a:t>a vertical </a:t>
            </a:r>
            <a:r>
              <a:rPr lang="fr-CH" sz="1800" dirty="0" err="1"/>
              <a:t>dipole</a:t>
            </a:r>
            <a:r>
              <a:rPr lang="fr-CH" sz="1800" dirty="0"/>
              <a:t> </a:t>
            </a:r>
            <a:r>
              <a:rPr lang="fr-CH" sz="1800" dirty="0" smtClean="0"/>
              <a:t>on one </a:t>
            </a:r>
            <a:r>
              <a:rPr lang="fr-CH" sz="1800" dirty="0" err="1" smtClean="0"/>
              <a:t>side</a:t>
            </a:r>
            <a:r>
              <a:rPr lang="fr-CH" sz="1800" dirty="0" smtClean="0"/>
              <a:t> and an horizontal </a:t>
            </a:r>
            <a:r>
              <a:rPr lang="fr-CH" sz="1800" dirty="0" err="1"/>
              <a:t>dipole</a:t>
            </a:r>
            <a:r>
              <a:rPr lang="fr-CH" sz="1800" dirty="0"/>
              <a:t> </a:t>
            </a:r>
            <a:r>
              <a:rPr lang="fr-CH" sz="1800" dirty="0" smtClean="0"/>
              <a:t>on the </a:t>
            </a:r>
            <a:r>
              <a:rPr lang="fr-CH" sz="1800" dirty="0" err="1" smtClean="0"/>
              <a:t>other</a:t>
            </a:r>
            <a:r>
              <a:rPr lang="fr-CH" sz="1800" dirty="0" smtClean="0"/>
              <a:t> one, </a:t>
            </a:r>
            <a:r>
              <a:rPr lang="fr-CH" sz="1800" dirty="0" err="1" smtClean="0"/>
              <a:t>independently</a:t>
            </a:r>
            <a:r>
              <a:rPr lang="fr-CH" sz="1800" dirty="0" smtClean="0"/>
              <a:t> </a:t>
            </a:r>
            <a:r>
              <a:rPr lang="fr-CH" sz="1800" dirty="0" err="1"/>
              <a:t>powered</a:t>
            </a:r>
            <a:endParaRPr lang="fr-CH" sz="1800" dirty="0"/>
          </a:p>
          <a:p>
            <a:pPr lvl="2"/>
            <a:r>
              <a:rPr lang="fr-CH" sz="1400" dirty="0" err="1"/>
              <a:t>Mutual</a:t>
            </a:r>
            <a:r>
              <a:rPr lang="fr-CH" sz="1400" dirty="0"/>
              <a:t> inductance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zero</a:t>
            </a:r>
            <a:r>
              <a:rPr lang="fr-CH" sz="1400" dirty="0"/>
              <a:t> at first </a:t>
            </a:r>
            <a:r>
              <a:rPr lang="fr-CH" sz="1400" dirty="0" err="1"/>
              <a:t>order</a:t>
            </a:r>
            <a:r>
              <a:rPr lang="fr-CH" sz="1400" dirty="0"/>
              <a:t> (</a:t>
            </a:r>
            <a:r>
              <a:rPr lang="fr-CH" sz="1400" dirty="0" err="1"/>
              <a:t>since</a:t>
            </a:r>
            <a:r>
              <a:rPr lang="fr-CH" sz="1400" dirty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low</a:t>
            </a:r>
            <a:r>
              <a:rPr lang="fr-CH" sz="1400" dirty="0" smtClean="0"/>
              <a:t> and </a:t>
            </a:r>
            <a:r>
              <a:rPr lang="fr-CH" sz="1400" dirty="0" err="1" smtClean="0"/>
              <a:t>iron</a:t>
            </a:r>
            <a:r>
              <a:rPr lang="fr-CH" sz="1400" dirty="0" smtClean="0"/>
              <a:t> </a:t>
            </a:r>
            <a:r>
              <a:rPr lang="fr-CH" sz="1400" dirty="0" err="1" smtClean="0"/>
              <a:t>makes</a:t>
            </a:r>
            <a:r>
              <a:rPr lang="fr-CH" sz="1400" dirty="0" smtClean="0"/>
              <a:t> a </a:t>
            </a:r>
            <a:r>
              <a:rPr lang="fr-CH" sz="1400" dirty="0" err="1" smtClean="0"/>
              <a:t>shield</a:t>
            </a:r>
            <a:r>
              <a:rPr lang="fr-CH" sz="1400" dirty="0" smtClean="0"/>
              <a:t>)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095" y="2675642"/>
            <a:ext cx="2758920" cy="1980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2618543"/>
            <a:ext cx="2434524" cy="20377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2200" y="4656262"/>
            <a:ext cx="2103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"/>
                <a:cs typeface="Times"/>
              </a:rPr>
              <a:t>MCBXF cross-section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(F.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432" y="4681530"/>
            <a:ext cx="2125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"/>
                <a:cs typeface="Times"/>
              </a:rPr>
              <a:t>D2 corrector  cross-section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Kirby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2912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Few general remarks</a:t>
            </a:r>
            <a:endParaRPr lang="fr-CH" sz="2400" dirty="0"/>
          </a:p>
          <a:p>
            <a:endParaRPr lang="fr-CH" sz="2400" dirty="0" smtClean="0"/>
          </a:p>
          <a:p>
            <a:r>
              <a:rPr lang="fr-CH" sz="2400" dirty="0" smtClean="0"/>
              <a:t>Main magnets</a:t>
            </a:r>
          </a:p>
          <a:p>
            <a:pPr lvl="1"/>
            <a:r>
              <a:rPr lang="fr-CH" sz="2000" dirty="0" smtClean="0"/>
              <a:t>Triplet</a:t>
            </a:r>
          </a:p>
          <a:p>
            <a:pPr lvl="1"/>
            <a:r>
              <a:rPr lang="fr-CH" sz="2000" dirty="0" smtClean="0"/>
              <a:t>D1</a:t>
            </a:r>
          </a:p>
          <a:p>
            <a:pPr lvl="1"/>
            <a:r>
              <a:rPr lang="fr-CH" sz="2000" dirty="0" smtClean="0"/>
              <a:t>D2</a:t>
            </a:r>
            <a:endParaRPr lang="fr-CH" sz="2000" dirty="0"/>
          </a:p>
          <a:p>
            <a:r>
              <a:rPr lang="fr-CH" sz="2400" dirty="0" smtClean="0"/>
              <a:t>Correctors</a:t>
            </a:r>
          </a:p>
          <a:p>
            <a:pPr lvl="1"/>
            <a:r>
              <a:rPr lang="fr-CH" sz="2000" dirty="0" err="1" smtClean="0"/>
              <a:t>Nested</a:t>
            </a:r>
            <a:r>
              <a:rPr lang="fr-CH" sz="2000" dirty="0" smtClean="0"/>
              <a:t> correctors</a:t>
            </a:r>
          </a:p>
          <a:p>
            <a:pPr lvl="1"/>
            <a:r>
              <a:rPr lang="fr-CH" sz="2000" dirty="0" smtClean="0"/>
              <a:t>High </a:t>
            </a:r>
            <a:r>
              <a:rPr lang="fr-CH" sz="2000" dirty="0" err="1" smtClean="0"/>
              <a:t>order</a:t>
            </a:r>
            <a:r>
              <a:rPr lang="fr-CH" sz="2000" dirty="0" smtClean="0"/>
              <a:t> correctors</a:t>
            </a:r>
          </a:p>
          <a:p>
            <a:pPr lvl="1"/>
            <a:r>
              <a:rPr lang="fr-CH" sz="2000" dirty="0" smtClean="0"/>
              <a:t>D2 correctors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71571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TRIPLET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Main </a:t>
            </a:r>
            <a:r>
              <a:rPr lang="fr-CH" sz="2400" dirty="0" err="1" smtClean="0"/>
              <a:t>function</a:t>
            </a:r>
            <a:endParaRPr lang="fr-CH" sz="2400" dirty="0" smtClean="0"/>
          </a:p>
          <a:p>
            <a:pPr lvl="1"/>
            <a:r>
              <a:rPr lang="fr-CH" sz="2000" dirty="0" err="1" smtClean="0"/>
              <a:t>Reducing</a:t>
            </a:r>
            <a:r>
              <a:rPr lang="fr-CH" sz="2000" dirty="0" smtClean="0"/>
              <a:t> the size of the beta </a:t>
            </a:r>
            <a:r>
              <a:rPr lang="fr-CH" sz="2000" dirty="0" err="1" smtClean="0"/>
              <a:t>function</a:t>
            </a:r>
            <a:r>
              <a:rPr lang="fr-CH" sz="2000" dirty="0" smtClean="0"/>
              <a:t> in the interaction </a:t>
            </a:r>
            <a:r>
              <a:rPr lang="fr-CH" sz="2000" dirty="0" err="1" smtClean="0"/>
              <a:t>region</a:t>
            </a:r>
            <a:endParaRPr lang="fr-CH" sz="2000" dirty="0" smtClean="0"/>
          </a:p>
          <a:p>
            <a:r>
              <a:rPr lang="fr-CH" sz="2400" dirty="0" err="1" smtClean="0"/>
              <a:t>Operational</a:t>
            </a:r>
            <a:r>
              <a:rPr lang="fr-CH" sz="2400" dirty="0" smtClean="0"/>
              <a:t> mode</a:t>
            </a:r>
          </a:p>
          <a:p>
            <a:pPr lvl="1"/>
            <a:r>
              <a:rPr lang="fr-CH" sz="2000" dirty="0" err="1" smtClean="0"/>
              <a:t>Ramps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main </a:t>
            </a:r>
            <a:r>
              <a:rPr lang="fr-CH" sz="2000" dirty="0" err="1" smtClean="0"/>
              <a:t>bending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450 </a:t>
            </a:r>
            <a:r>
              <a:rPr lang="fr-CH" sz="2000" dirty="0" err="1" smtClean="0"/>
              <a:t>GeV</a:t>
            </a:r>
            <a:r>
              <a:rPr lang="fr-CH" sz="2000" dirty="0" smtClean="0"/>
              <a:t> to 7 </a:t>
            </a:r>
            <a:r>
              <a:rPr lang="fr-CH" sz="2000" dirty="0" err="1" smtClean="0"/>
              <a:t>TeV</a:t>
            </a:r>
            <a:endParaRPr lang="fr-CH" sz="2000" dirty="0" smtClean="0"/>
          </a:p>
          <a:p>
            <a:pPr lvl="1"/>
            <a:r>
              <a:rPr lang="fr-CH" sz="2000" dirty="0" smtClean="0"/>
              <a:t>Minor changes at </a:t>
            </a:r>
            <a:r>
              <a:rPr lang="fr-CH" sz="2000" dirty="0" err="1" smtClean="0"/>
              <a:t>flattop</a:t>
            </a:r>
            <a:r>
              <a:rPr lang="fr-CH" sz="2000" dirty="0" smtClean="0"/>
              <a:t> </a:t>
            </a:r>
            <a:r>
              <a:rPr lang="fr-CH" sz="2000" dirty="0" err="1" smtClean="0"/>
              <a:t>during</a:t>
            </a:r>
            <a:r>
              <a:rPr lang="fr-CH" sz="2000" dirty="0" smtClean="0"/>
              <a:t> squeeze </a:t>
            </a:r>
            <a:r>
              <a:rPr lang="fr-CH" sz="2000" dirty="0" err="1" smtClean="0"/>
              <a:t>may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needed</a:t>
            </a:r>
            <a:r>
              <a:rPr lang="fr-CH" sz="2000" dirty="0" smtClean="0"/>
              <a:t> (about 1% variation)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56418"/>
            <a:ext cx="7116049" cy="217509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501056" y="4581128"/>
            <a:ext cx="576064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451039" y="4604198"/>
            <a:ext cx="440432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838004" y="4608836"/>
            <a:ext cx="576064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068675" y="4561558"/>
            <a:ext cx="440432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2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TRIPLET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The circuit: all four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in </a:t>
            </a:r>
            <a:r>
              <a:rPr lang="fr-CH" sz="2400" dirty="0" err="1" smtClean="0"/>
              <a:t>series</a:t>
            </a:r>
            <a:endParaRPr lang="fr-CH" sz="2400" dirty="0" smtClean="0"/>
          </a:p>
          <a:p>
            <a:pPr lvl="1"/>
            <a:r>
              <a:rPr lang="fr-CH" sz="2000" dirty="0" smtClean="0"/>
              <a:t>16.4 kA nominal</a:t>
            </a:r>
          </a:p>
          <a:p>
            <a:pPr lvl="1"/>
            <a:r>
              <a:rPr lang="fr-CH" sz="2000" dirty="0" smtClean="0"/>
              <a:t>6 diodes at 1.9 K</a:t>
            </a:r>
          </a:p>
          <a:p>
            <a:pPr lvl="1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326863" y="6187073"/>
            <a:ext cx="473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Triplet circuit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F. Rodriguez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Mateos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71" y="3253150"/>
            <a:ext cx="7458075" cy="2743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987824" y="5013176"/>
            <a:ext cx="57606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779912" y="5017543"/>
            <a:ext cx="57606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930468" y="5013176"/>
            <a:ext cx="57606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020272" y="5025858"/>
            <a:ext cx="57606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7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16167</TotalTime>
  <Words>1140</Words>
  <Application>Microsoft Office PowerPoint</Application>
  <PresentationFormat>On-screen Show (4:3)</PresentationFormat>
  <Paragraphs>249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Book Antiqua</vt:lpstr>
      <vt:lpstr>Calibri</vt:lpstr>
      <vt:lpstr>Symbol</vt:lpstr>
      <vt:lpstr>Times</vt:lpstr>
      <vt:lpstr>Wingdings</vt:lpstr>
      <vt:lpstr>Thème Office</vt:lpstr>
      <vt:lpstr>Quick overview on the HL LHC magnets characteristics</vt:lpstr>
      <vt:lpstr>CONTENTS</vt:lpstr>
      <vt:lpstr>THE HL-LHC IR REGION MAGNETS</vt:lpstr>
      <vt:lpstr>THE HL-LHC IR REGION MAGNETS</vt:lpstr>
      <vt:lpstr>FEW GENERAL REMARKS</vt:lpstr>
      <vt:lpstr>FEW GENERAL REMARKS</vt:lpstr>
      <vt:lpstr>CONTENTS</vt:lpstr>
      <vt:lpstr>THE TRIPLET</vt:lpstr>
      <vt:lpstr>THE TRIPLET</vt:lpstr>
      <vt:lpstr>THE TRIPLET</vt:lpstr>
      <vt:lpstr>THE TRIPLET</vt:lpstr>
      <vt:lpstr>THE TRIPLET</vt:lpstr>
      <vt:lpstr>SEPARATION DIPOLE D1</vt:lpstr>
      <vt:lpstr>SEPARATION DIPOLE D1</vt:lpstr>
      <vt:lpstr>RECOMBINATION DIPOLE D2</vt:lpstr>
      <vt:lpstr>RECOMBINATION DIPOLE D2</vt:lpstr>
      <vt:lpstr>CONTENTS</vt:lpstr>
      <vt:lpstr>NESTED CORRECTOR MCBXF</vt:lpstr>
      <vt:lpstr>NESTED CORRECTOR MCBXF</vt:lpstr>
      <vt:lpstr>NESTED CORRECTOR MCBXF</vt:lpstr>
      <vt:lpstr>NESTED CORRECTOR MCBXF</vt:lpstr>
      <vt:lpstr>HIGH ORDER CORRECTORS</vt:lpstr>
      <vt:lpstr>HIGH ORDER CORRECTORS</vt:lpstr>
      <vt:lpstr>HIGH ORDER CORRECTORS</vt:lpstr>
      <vt:lpstr>D2 CORRECTOR MCBRD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320</cp:revision>
  <dcterms:created xsi:type="dcterms:W3CDTF">2016-08-24T12:27:25Z</dcterms:created>
  <dcterms:modified xsi:type="dcterms:W3CDTF">2019-09-04T09:01:08Z</dcterms:modified>
</cp:coreProperties>
</file>