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tmp" ContentType="image/png"/>
  <Default Extension="vml" ContentType="application/vnd.openxmlformats-officedocument.vmlDrawing"/>
  <Default Extension="docx" ContentType="application/vnd.openxmlformats-officedocument.wordprocessingml.document"/>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4"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 id="2147483659" r:id="rId5"/>
    <p:sldMasterId id="2147483669" r:id="rId6"/>
  </p:sldMasterIdLst>
  <p:notesMasterIdLst>
    <p:notesMasterId r:id="rId38"/>
  </p:notesMasterIdLst>
  <p:handoutMasterIdLst>
    <p:handoutMasterId r:id="rId39"/>
  </p:handoutMasterIdLst>
  <p:sldIdLst>
    <p:sldId id="263" r:id="rId7"/>
    <p:sldId id="294" r:id="rId8"/>
    <p:sldId id="313" r:id="rId9"/>
    <p:sldId id="314" r:id="rId10"/>
    <p:sldId id="315" r:id="rId11"/>
    <p:sldId id="316" r:id="rId12"/>
    <p:sldId id="356" r:id="rId13"/>
    <p:sldId id="317" r:id="rId14"/>
    <p:sldId id="318" r:id="rId15"/>
    <p:sldId id="321" r:id="rId16"/>
    <p:sldId id="319" r:id="rId17"/>
    <p:sldId id="323" r:id="rId18"/>
    <p:sldId id="322" r:id="rId19"/>
    <p:sldId id="304" r:id="rId20"/>
    <p:sldId id="311" r:id="rId21"/>
    <p:sldId id="312" r:id="rId22"/>
    <p:sldId id="326" r:id="rId23"/>
    <p:sldId id="328" r:id="rId24"/>
    <p:sldId id="353" r:id="rId25"/>
    <p:sldId id="354" r:id="rId26"/>
    <p:sldId id="344" r:id="rId27"/>
    <p:sldId id="347" r:id="rId28"/>
    <p:sldId id="355" r:id="rId29"/>
    <p:sldId id="351" r:id="rId30"/>
    <p:sldId id="352" r:id="rId31"/>
    <p:sldId id="303" r:id="rId32"/>
    <p:sldId id="307" r:id="rId33"/>
    <p:sldId id="305" r:id="rId34"/>
    <p:sldId id="308" r:id="rId35"/>
    <p:sldId id="309" r:id="rId36"/>
    <p:sldId id="306" r:id="rId37"/>
  </p:sldIdLst>
  <p:sldSz cx="9144000" cy="5143500" type="screen16x9"/>
  <p:notesSz cx="6811963" cy="9942513"/>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3204">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D730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00" autoAdjust="0"/>
    <p:restoredTop sz="96323" autoAdjust="0"/>
  </p:normalViewPr>
  <p:slideViewPr>
    <p:cSldViewPr snapToObjects="1" showGuides="1">
      <p:cViewPr varScale="1">
        <p:scale>
          <a:sx n="203" d="100"/>
          <a:sy n="203" d="100"/>
        </p:scale>
        <p:origin x="-336" y="-96"/>
      </p:cViewPr>
      <p:guideLst>
        <p:guide orient="horz" pos="3204"/>
        <p:guide pos="2880"/>
      </p:guideLst>
    </p:cSldViewPr>
  </p:slideViewPr>
  <p:outlineViewPr>
    <p:cViewPr>
      <p:scale>
        <a:sx n="33" d="100"/>
        <a:sy n="33" d="100"/>
      </p:scale>
      <p:origin x="0" y="1096"/>
    </p:cViewPr>
  </p:outlineViewPr>
  <p:notesTextViewPr>
    <p:cViewPr>
      <p:scale>
        <a:sx n="100" d="100"/>
        <a:sy n="100" d="100"/>
      </p:scale>
      <p:origin x="0" y="0"/>
    </p:cViewPr>
  </p:notesTextViewPr>
  <p:sorterViewPr>
    <p:cViewPr>
      <p:scale>
        <a:sx n="119" d="100"/>
        <a:sy n="119" d="100"/>
      </p:scale>
      <p:origin x="0" y="1896"/>
    </p:cViewPr>
  </p:sorter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21" Type="http://schemas.openxmlformats.org/officeDocument/2006/relationships/slide" Target="slides/slide15.xml"/><Relationship Id="rId22" Type="http://schemas.openxmlformats.org/officeDocument/2006/relationships/slide" Target="slides/slide16.xml"/><Relationship Id="rId23" Type="http://schemas.openxmlformats.org/officeDocument/2006/relationships/slide" Target="slides/slide17.xml"/><Relationship Id="rId24" Type="http://schemas.openxmlformats.org/officeDocument/2006/relationships/slide" Target="slides/slide18.xml"/><Relationship Id="rId25" Type="http://schemas.openxmlformats.org/officeDocument/2006/relationships/slide" Target="slides/slide19.xml"/><Relationship Id="rId26" Type="http://schemas.openxmlformats.org/officeDocument/2006/relationships/slide" Target="slides/slide20.xml"/><Relationship Id="rId27" Type="http://schemas.openxmlformats.org/officeDocument/2006/relationships/slide" Target="slides/slide21.xml"/><Relationship Id="rId28" Type="http://schemas.openxmlformats.org/officeDocument/2006/relationships/slide" Target="slides/slide22.xml"/><Relationship Id="rId29" Type="http://schemas.openxmlformats.org/officeDocument/2006/relationships/slide" Target="slides/slide23.xml"/><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slideMaster" Target="slideMasters/slideMaster1.xml"/><Relationship Id="rId5" Type="http://schemas.openxmlformats.org/officeDocument/2006/relationships/slideMaster" Target="slideMasters/slideMaster2.xml"/><Relationship Id="rId30" Type="http://schemas.openxmlformats.org/officeDocument/2006/relationships/slide" Target="slides/slide24.xml"/><Relationship Id="rId31" Type="http://schemas.openxmlformats.org/officeDocument/2006/relationships/slide" Target="slides/slide25.xml"/><Relationship Id="rId32" Type="http://schemas.openxmlformats.org/officeDocument/2006/relationships/slide" Target="slides/slide26.xml"/><Relationship Id="rId9" Type="http://schemas.openxmlformats.org/officeDocument/2006/relationships/slide" Target="slides/slide3.xml"/><Relationship Id="rId6" Type="http://schemas.openxmlformats.org/officeDocument/2006/relationships/slideMaster" Target="slideMasters/slideMaster3.xml"/><Relationship Id="rId7" Type="http://schemas.openxmlformats.org/officeDocument/2006/relationships/slide" Target="slides/slide1.xml"/><Relationship Id="rId8" Type="http://schemas.openxmlformats.org/officeDocument/2006/relationships/slide" Target="slides/slide2.xml"/><Relationship Id="rId33" Type="http://schemas.openxmlformats.org/officeDocument/2006/relationships/slide" Target="slides/slide27.xml"/><Relationship Id="rId34" Type="http://schemas.openxmlformats.org/officeDocument/2006/relationships/slide" Target="slides/slide28.xml"/><Relationship Id="rId35" Type="http://schemas.openxmlformats.org/officeDocument/2006/relationships/slide" Target="slides/slide29.xml"/><Relationship Id="rId36" Type="http://schemas.openxmlformats.org/officeDocument/2006/relationships/slide" Target="slides/slide30.xml"/><Relationship Id="rId10" Type="http://schemas.openxmlformats.org/officeDocument/2006/relationships/slide" Target="slides/slide4.xml"/><Relationship Id="rId11" Type="http://schemas.openxmlformats.org/officeDocument/2006/relationships/slide" Target="slides/slide5.xml"/><Relationship Id="rId12" Type="http://schemas.openxmlformats.org/officeDocument/2006/relationships/slide" Target="slides/slide6.xml"/><Relationship Id="rId13" Type="http://schemas.openxmlformats.org/officeDocument/2006/relationships/slide" Target="slides/slide7.xml"/><Relationship Id="rId14" Type="http://schemas.openxmlformats.org/officeDocument/2006/relationships/slide" Target="slides/slide8.xml"/><Relationship Id="rId15" Type="http://schemas.openxmlformats.org/officeDocument/2006/relationships/slide" Target="slides/slide9.xml"/><Relationship Id="rId16" Type="http://schemas.openxmlformats.org/officeDocument/2006/relationships/slide" Target="slides/slide10.xml"/><Relationship Id="rId17" Type="http://schemas.openxmlformats.org/officeDocument/2006/relationships/slide" Target="slides/slide11.xml"/><Relationship Id="rId18" Type="http://schemas.openxmlformats.org/officeDocument/2006/relationships/slide" Target="slides/slide12.xml"/><Relationship Id="rId19" Type="http://schemas.openxmlformats.org/officeDocument/2006/relationships/slide" Target="slides/slide13.xml"/><Relationship Id="rId37" Type="http://schemas.openxmlformats.org/officeDocument/2006/relationships/slide" Target="slides/slide31.xml"/><Relationship Id="rId38" Type="http://schemas.openxmlformats.org/officeDocument/2006/relationships/notesMaster" Target="notesMasters/notesMaster1.xml"/><Relationship Id="rId39" Type="http://schemas.openxmlformats.org/officeDocument/2006/relationships/handoutMaster" Target="handoutMasters/handoutMaster1.xml"/><Relationship Id="rId40" Type="http://schemas.openxmlformats.org/officeDocument/2006/relationships/printerSettings" Target="printerSettings/printerSettings1.bin"/><Relationship Id="rId41" Type="http://schemas.openxmlformats.org/officeDocument/2006/relationships/presProps" Target="presProps.xml"/><Relationship Id="rId42" Type="http://schemas.openxmlformats.org/officeDocument/2006/relationships/viewProps" Target="viewProps.xml"/><Relationship Id="rId43" Type="http://schemas.openxmlformats.org/officeDocument/2006/relationships/theme" Target="theme/theme1.xml"/><Relationship Id="rId44"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9.emf"/><Relationship Id="rId2" Type="http://schemas.openxmlformats.org/officeDocument/2006/relationships/image" Target="../media/image30.emf"/><Relationship Id="rId3" Type="http://schemas.openxmlformats.org/officeDocument/2006/relationships/image" Target="../media/image3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51851" cy="497126"/>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sz="quarter" idx="1"/>
          </p:nvPr>
        </p:nvSpPr>
        <p:spPr>
          <a:xfrm>
            <a:off x="3858536" y="0"/>
            <a:ext cx="2951851" cy="497126"/>
          </a:xfrm>
          <a:prstGeom prst="rect">
            <a:avLst/>
          </a:prstGeom>
        </p:spPr>
        <p:txBody>
          <a:bodyPr vert="horz" lIns="91440" tIns="45720" rIns="91440" bIns="45720" rtlCol="0"/>
          <a:lstStyle>
            <a:lvl1pPr algn="r">
              <a:defRPr sz="1200"/>
            </a:lvl1pPr>
          </a:lstStyle>
          <a:p>
            <a:fld id="{B3F5CDDF-3246-6843-A314-FDDEB3F3DF8E}" type="datetimeFigureOut">
              <a:rPr lang="fr-FR" smtClean="0"/>
              <a:pPr/>
              <a:t>07.09.19</a:t>
            </a:fld>
            <a:endParaRPr lang="fr-FR" dirty="0"/>
          </a:p>
        </p:txBody>
      </p:sp>
      <p:sp>
        <p:nvSpPr>
          <p:cNvPr id="4" name="Espace réservé du pied de page 3"/>
          <p:cNvSpPr>
            <a:spLocks noGrp="1"/>
          </p:cNvSpPr>
          <p:nvPr>
            <p:ph type="ftr" sz="quarter" idx="2"/>
          </p:nvPr>
        </p:nvSpPr>
        <p:spPr>
          <a:xfrm>
            <a:off x="0" y="9443662"/>
            <a:ext cx="2951851" cy="497126"/>
          </a:xfrm>
          <a:prstGeom prst="rect">
            <a:avLst/>
          </a:prstGeom>
        </p:spPr>
        <p:txBody>
          <a:bodyPr vert="horz" lIns="91440" tIns="45720" rIns="91440" bIns="45720" rtlCol="0" anchor="b"/>
          <a:lstStyle>
            <a:lvl1pPr algn="l">
              <a:defRPr sz="1200"/>
            </a:lvl1pPr>
          </a:lstStyle>
          <a:p>
            <a:endParaRPr lang="fr-FR" dirty="0"/>
          </a:p>
        </p:txBody>
      </p:sp>
      <p:sp>
        <p:nvSpPr>
          <p:cNvPr id="5" name="Espace réservé du numéro de diapositive 4"/>
          <p:cNvSpPr>
            <a:spLocks noGrp="1"/>
          </p:cNvSpPr>
          <p:nvPr>
            <p:ph type="sldNum" sz="quarter" idx="3"/>
          </p:nvPr>
        </p:nvSpPr>
        <p:spPr>
          <a:xfrm>
            <a:off x="3858536" y="9443662"/>
            <a:ext cx="2951851" cy="497126"/>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dirty="0"/>
          </a:p>
        </p:txBody>
      </p:sp>
    </p:spTree>
    <p:extLst>
      <p:ext uri="{BB962C8B-B14F-4D97-AF65-F5344CB8AC3E}">
        <p14:creationId xmlns:p14="http://schemas.microsoft.com/office/powerpoint/2010/main" val="40427326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51851" cy="497126"/>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idx="1"/>
          </p:nvPr>
        </p:nvSpPr>
        <p:spPr>
          <a:xfrm>
            <a:off x="3858536" y="0"/>
            <a:ext cx="2951851" cy="497126"/>
          </a:xfrm>
          <a:prstGeom prst="rect">
            <a:avLst/>
          </a:prstGeom>
        </p:spPr>
        <p:txBody>
          <a:bodyPr vert="horz" lIns="91440" tIns="45720" rIns="91440" bIns="45720" rtlCol="0"/>
          <a:lstStyle>
            <a:lvl1pPr algn="r">
              <a:defRPr sz="1200"/>
            </a:lvl1pPr>
          </a:lstStyle>
          <a:p>
            <a:fld id="{781D8F6D-3354-BF4D-834B-467E3215D30A}" type="datetimeFigureOut">
              <a:rPr lang="fr-FR" smtClean="0"/>
              <a:pPr/>
              <a:t>07.09.19</a:t>
            </a:fld>
            <a:endParaRPr lang="fr-FR" dirty="0"/>
          </a:p>
        </p:txBody>
      </p:sp>
      <p:sp>
        <p:nvSpPr>
          <p:cNvPr id="4" name="Espace réservé de l'image des diapositives 3"/>
          <p:cNvSpPr>
            <a:spLocks noGrp="1" noRot="1" noChangeAspect="1"/>
          </p:cNvSpPr>
          <p:nvPr>
            <p:ph type="sldImg" idx="2"/>
          </p:nvPr>
        </p:nvSpPr>
        <p:spPr>
          <a:xfrm>
            <a:off x="93663" y="746125"/>
            <a:ext cx="6624637" cy="3727450"/>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681197" y="4722694"/>
            <a:ext cx="5449570" cy="4474131"/>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9443662"/>
            <a:ext cx="2951851" cy="497126"/>
          </a:xfrm>
          <a:prstGeom prst="rect">
            <a:avLst/>
          </a:prstGeom>
        </p:spPr>
        <p:txBody>
          <a:bodyPr vert="horz" lIns="91440" tIns="45720" rIns="91440" bIns="45720" rtlCol="0" anchor="b"/>
          <a:lstStyle>
            <a:lvl1pPr algn="l">
              <a:defRPr sz="1200"/>
            </a:lvl1pPr>
          </a:lstStyle>
          <a:p>
            <a:endParaRPr lang="fr-FR" dirty="0"/>
          </a:p>
        </p:txBody>
      </p:sp>
      <p:sp>
        <p:nvSpPr>
          <p:cNvPr id="7" name="Espace réservé du numéro de diapositive 6"/>
          <p:cNvSpPr>
            <a:spLocks noGrp="1"/>
          </p:cNvSpPr>
          <p:nvPr>
            <p:ph type="sldNum" sz="quarter" idx="5"/>
          </p:nvPr>
        </p:nvSpPr>
        <p:spPr>
          <a:xfrm>
            <a:off x="3858536" y="9443662"/>
            <a:ext cx="2951851" cy="497126"/>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dirty="0"/>
          </a:p>
        </p:txBody>
      </p:sp>
    </p:spTree>
    <p:extLst>
      <p:ext uri="{BB962C8B-B14F-4D97-AF65-F5344CB8AC3E}">
        <p14:creationId xmlns:p14="http://schemas.microsoft.com/office/powerpoint/2010/main" val="888442257"/>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jpeg"/><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4.jpe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4.jpe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4.jpe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4.jpe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jpeg"/><Relationship Id="rId1" Type="http://schemas.openxmlformats.org/officeDocument/2006/relationships/slideMaster" Target="../slideMasters/slideMaster2.xml"/><Relationship Id="rId2" Type="http://schemas.openxmlformats.org/officeDocument/2006/relationships/image" Target="../media/image6.jpe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2.jpeg"/><Relationship Id="rId3" Type="http://schemas.openxmlformats.org/officeDocument/2006/relationships/image" Target="../media/image3.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2.jpeg"/><Relationship Id="rId3"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jpeg"/><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jpeg"/><Relationship Id="rId1" Type="http://schemas.openxmlformats.org/officeDocument/2006/relationships/slideMaster" Target="../slideMasters/slideMaster2.xml"/><Relationship Id="rId2" Type="http://schemas.openxmlformats.org/officeDocument/2006/relationships/image" Target="../media/image6.jpe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4.jpe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1755150"/>
            <a:ext cx="7200000" cy="1350000"/>
          </a:xfrm>
        </p:spPr>
        <p:txBody>
          <a:bodyPr lIns="0" tIns="0" rIns="0" bIns="0" anchor="t" anchorCtr="0">
            <a:noAutofit/>
          </a:bodyPr>
          <a:lstStyle>
            <a:lvl1pPr algn="l">
              <a:defRPr sz="2800" b="1" baseline="0">
                <a:solidFill>
                  <a:schemeClr val="accent5"/>
                </a:solidFill>
              </a:defRPr>
            </a:lvl1pPr>
          </a:lstStyle>
          <a:p>
            <a:r>
              <a:rPr lang="en-GB" noProof="0" dirty="0" smtClean="0"/>
              <a:t>Presentation title - line 1 - Arial 30pt - bold </a:t>
            </a:r>
            <a:r>
              <a:rPr lang="en-GB" noProof="0" dirty="0" err="1" smtClean="0"/>
              <a:t>HiLumi</a:t>
            </a:r>
            <a:r>
              <a:rPr lang="en-GB" noProof="0" dirty="0" smtClean="0"/>
              <a:t> dark grey - line 2</a:t>
            </a:r>
            <a:br>
              <a:rPr lang="en-GB" noProof="0" dirty="0" smtClean="0"/>
            </a:br>
            <a:r>
              <a:rPr lang="en-GB" noProof="0" dirty="0" smtClean="0"/>
              <a:t>line 3</a:t>
            </a:r>
            <a:br>
              <a:rPr lang="en-GB" noProof="0" dirty="0" smtClean="0"/>
            </a:br>
            <a:r>
              <a:rPr lang="en-GB" noProof="0" dirty="0" smtClean="0"/>
              <a:t>line 4   </a:t>
            </a:r>
            <a:endParaRPr lang="en-GB" noProof="0" dirty="0"/>
          </a:p>
        </p:txBody>
      </p:sp>
      <p:sp>
        <p:nvSpPr>
          <p:cNvPr id="3" name="Sous-titre 2"/>
          <p:cNvSpPr>
            <a:spLocks noGrp="1"/>
          </p:cNvSpPr>
          <p:nvPr>
            <p:ph type="subTitle" idx="1" hasCustomPrompt="1"/>
          </p:nvPr>
        </p:nvSpPr>
        <p:spPr>
          <a:xfrm>
            <a:off x="1371600" y="3600450"/>
            <a:ext cx="6480000" cy="74295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smtClean="0"/>
              <a:t>Author(s</a:t>
            </a:r>
            <a:r>
              <a:rPr lang="en-GB" noProof="0" dirty="0" smtClean="0"/>
              <a:t>)  - Arial 20 pt – </a:t>
            </a:r>
            <a:r>
              <a:rPr lang="en-GB" noProof="0" dirty="0" err="1" smtClean="0"/>
              <a:t>HiLumi</a:t>
            </a:r>
            <a:r>
              <a:rPr lang="en-GB" noProof="0" dirty="0" smtClean="0"/>
              <a:t> dark grey</a:t>
            </a:r>
            <a:endParaRPr lang="en-GB" noProof="0" dirty="0"/>
          </a:p>
        </p:txBody>
      </p:sp>
      <p:sp>
        <p:nvSpPr>
          <p:cNvPr id="5" name="Espace réservé du pied de page 4"/>
          <p:cNvSpPr>
            <a:spLocks noGrp="1"/>
          </p:cNvSpPr>
          <p:nvPr>
            <p:ph type="ftr" sz="quarter" idx="11"/>
          </p:nvPr>
        </p:nvSpPr>
        <p:spPr>
          <a:xfrm>
            <a:off x="1371600" y="4767263"/>
            <a:ext cx="6309000" cy="270000"/>
          </a:xfrm>
        </p:spPr>
        <p:txBody>
          <a:bodyPr lIns="0" tIns="0" rIns="0" bIns="0" anchor="b" anchorCtr="0"/>
          <a:lstStyle>
            <a:lvl1pPr algn="r">
              <a:defRPr>
                <a:solidFill>
                  <a:schemeClr val="accent1"/>
                </a:solidFill>
              </a:defRPr>
            </a:lvl1pPr>
          </a:lstStyle>
          <a:p>
            <a:r>
              <a:rPr lang="fr-FR" noProof="0" dirty="0" smtClean="0"/>
              <a:t>Felix Rodriguez Mateos</a:t>
            </a:r>
            <a:endParaRPr lang="en-GB" noProof="0" dirty="0"/>
          </a:p>
        </p:txBody>
      </p:sp>
      <p:sp>
        <p:nvSpPr>
          <p:cNvPr id="6" name="Espace réservé du numéro de diapositive 5"/>
          <p:cNvSpPr>
            <a:spLocks noGrp="1"/>
          </p:cNvSpPr>
          <p:nvPr>
            <p:ph type="sldNum" sz="quarter" idx="12"/>
          </p:nvPr>
        </p:nvSpPr>
        <p:spPr>
          <a:xfrm>
            <a:off x="8686800" y="4767263"/>
            <a:ext cx="360000" cy="27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4" y="285751"/>
            <a:ext cx="3134659" cy="1270627"/>
          </a:xfrm>
          <a:prstGeom prst="rect">
            <a:avLst/>
          </a:prstGeom>
        </p:spPr>
      </p:pic>
      <p:sp>
        <p:nvSpPr>
          <p:cNvPr id="15" name="Espace réservé du texte 14"/>
          <p:cNvSpPr>
            <a:spLocks noGrp="1"/>
          </p:cNvSpPr>
          <p:nvPr>
            <p:ph type="body" sz="quarter" idx="14" hasCustomPrompt="1"/>
          </p:nvPr>
        </p:nvSpPr>
        <p:spPr>
          <a:xfrm>
            <a:off x="1371600" y="4424362"/>
            <a:ext cx="6480000" cy="261938"/>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400" b="1" i="1">
                <a:solidFill>
                  <a:srgbClr val="700A00"/>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dirty="0" smtClean="0">
                <a:ln>
                  <a:noFill/>
                </a:ln>
                <a:solidFill>
                  <a:schemeClr val="bg2"/>
                </a:solidFill>
                <a:effectLst/>
                <a:uLnTx/>
                <a:uFillTx/>
                <a:latin typeface="+mn-lt"/>
                <a:ea typeface="+mn-ea"/>
                <a:cs typeface="+mn-cs"/>
              </a:rPr>
              <a:t>Conference - Location - Date</a:t>
            </a:r>
          </a:p>
          <a:p>
            <a:pPr lvl="0"/>
            <a:endParaRPr lang="en-GB" noProof="0" dirty="0"/>
          </a:p>
        </p:txBody>
      </p:sp>
      <p:grpSp>
        <p:nvGrpSpPr>
          <p:cNvPr id="9" name="Grouper 8"/>
          <p:cNvGrpSpPr/>
          <p:nvPr userDrawn="1"/>
        </p:nvGrpSpPr>
        <p:grpSpPr>
          <a:xfrm>
            <a:off x="457200" y="4552950"/>
            <a:ext cx="457200" cy="457200"/>
            <a:chOff x="1447800" y="4580063"/>
            <a:chExt cx="457200" cy="457200"/>
          </a:xfrm>
        </p:grpSpPr>
        <p:sp>
          <p:nvSpPr>
            <p:cNvPr id="10" name="Rectangle 9"/>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3" name="Image 4" descr="CERN-logo_outline.jpg"/>
          <p:cNvPicPr>
            <a:picLocks noChangeAspect="1"/>
          </p:cNvPicPr>
          <p:nvPr userDrawn="1"/>
        </p:nvPicPr>
        <p:blipFill>
          <a:blip r:embed="rId4"/>
          <a:stretch>
            <a:fillRect/>
          </a:stretch>
        </p:blipFill>
        <p:spPr>
          <a:xfrm>
            <a:off x="377190" y="4406901"/>
            <a:ext cx="613410" cy="603250"/>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hasCustomPrompt="1"/>
          </p:nvPr>
        </p:nvSpPr>
        <p:spPr>
          <a:xfrm>
            <a:off x="457200" y="911424"/>
            <a:ext cx="4040188" cy="47982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 </a:t>
            </a:r>
          </a:p>
        </p:txBody>
      </p:sp>
      <p:sp>
        <p:nvSpPr>
          <p:cNvPr id="4" name="Espace réservé du contenu 3"/>
          <p:cNvSpPr>
            <a:spLocks noGrp="1"/>
          </p:cNvSpPr>
          <p:nvPr>
            <p:ph sz="half" idx="2" hasCustomPrompt="1"/>
          </p:nvPr>
        </p:nvSpPr>
        <p:spPr>
          <a:xfrm>
            <a:off x="457200" y="1543050"/>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texte 4"/>
          <p:cNvSpPr>
            <a:spLocks noGrp="1"/>
          </p:cNvSpPr>
          <p:nvPr>
            <p:ph type="body" sz="quarter" idx="3" hasCustomPrompt="1"/>
          </p:nvPr>
        </p:nvSpPr>
        <p:spPr>
          <a:xfrm>
            <a:off x="4645026" y="911424"/>
            <a:ext cx="4041775" cy="47982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a:t>
            </a:r>
          </a:p>
        </p:txBody>
      </p:sp>
      <p:sp>
        <p:nvSpPr>
          <p:cNvPr id="6" name="Espace réservé du contenu 5"/>
          <p:cNvSpPr>
            <a:spLocks noGrp="1"/>
          </p:cNvSpPr>
          <p:nvPr>
            <p:ph sz="quarter" idx="4" hasCustomPrompt="1"/>
          </p:nvPr>
        </p:nvSpPr>
        <p:spPr>
          <a:xfrm>
            <a:off x="4645026" y="1543050"/>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8" name="Espace réservé du pied de page 7"/>
          <p:cNvSpPr>
            <a:spLocks noGrp="1"/>
          </p:cNvSpPr>
          <p:nvPr>
            <p:ph type="ftr" sz="quarter" idx="11"/>
          </p:nvPr>
        </p:nvSpPr>
        <p:spPr>
          <a:xfrm>
            <a:off x="1905000" y="4767263"/>
            <a:ext cx="6627000" cy="270000"/>
          </a:xfrm>
        </p:spPr>
        <p:txBody>
          <a:bodyPr/>
          <a:lstStyle/>
          <a:p>
            <a:r>
              <a:rPr lang="fr-FR" smtClean="0">
                <a:solidFill>
                  <a:srgbClr val="64BCD9"/>
                </a:solidFill>
                <a:latin typeface="Arial"/>
              </a:rPr>
              <a:t>To edit speaker name go to Insert &gt; Header &amp; Footer and apply to all slides except title page</a:t>
            </a:r>
            <a:endParaRPr lang="en-GB">
              <a:solidFill>
                <a:srgbClr val="64BCD9"/>
              </a:solidFill>
              <a:latin typeface="Arial"/>
            </a:endParaRPr>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solidFill>
                  <a:srgbClr val="64BCD9"/>
                </a:solidFill>
                <a:latin typeface="Arial"/>
              </a:rPr>
              <a:pPr/>
              <a:t>‹#›</a:t>
            </a:fld>
            <a:endParaRPr lang="fr-FR">
              <a:solidFill>
                <a:srgbClr val="64BCD9"/>
              </a:solidFill>
              <a:latin typeface="Arial"/>
            </a:endParaRPr>
          </a:p>
        </p:txBody>
      </p:sp>
      <p:grpSp>
        <p:nvGrpSpPr>
          <p:cNvPr id="11" name="Grouper 10"/>
          <p:cNvGrpSpPr/>
          <p:nvPr userDrawn="1"/>
        </p:nvGrpSpPr>
        <p:grpSpPr>
          <a:xfrm>
            <a:off x="1440000" y="4725000"/>
            <a:ext cx="457200" cy="342900"/>
            <a:chOff x="1462200" y="4620913"/>
            <a:chExt cx="457200" cy="457200"/>
          </a:xfrm>
        </p:grpSpPr>
        <p:sp>
          <p:nvSpPr>
            <p:cNvPr id="12" name="Rectangle 11"/>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prstClr val="white"/>
                </a:solidFill>
                <a:latin typeface="Arial"/>
              </a:endParaRPr>
            </a:p>
          </p:txBody>
        </p:sp>
        <p:sp>
          <p:nvSpPr>
            <p:cNvPr id="13" name="ZoneTexte 12"/>
            <p:cNvSpPr txBox="1"/>
            <p:nvPr userDrawn="1"/>
          </p:nvSpPr>
          <p:spPr>
            <a:xfrm>
              <a:off x="1485900" y="4670164"/>
              <a:ext cx="381000" cy="369332"/>
            </a:xfrm>
            <a:prstGeom prst="rect">
              <a:avLst/>
            </a:prstGeom>
            <a:noFill/>
          </p:spPr>
          <p:txBody>
            <a:bodyPr wrap="square" lIns="0" tIns="0" rIns="0" bIns="0" rtlCol="0">
              <a:spAutoFit/>
            </a:bodyPr>
            <a:lstStyle/>
            <a:p>
              <a:pPr algn="ctr"/>
              <a:r>
                <a:rPr lang="en-GB" sz="900" dirty="0" smtClean="0">
                  <a:solidFill>
                    <a:prstClr val="black"/>
                  </a:solidFill>
                  <a:latin typeface="Arial"/>
                </a:rPr>
                <a:t>logo</a:t>
              </a:r>
            </a:p>
            <a:p>
              <a:pPr algn="ctr"/>
              <a:r>
                <a:rPr lang="en-GB" sz="900" dirty="0" smtClean="0">
                  <a:solidFill>
                    <a:prstClr val="black"/>
                  </a:solidFill>
                  <a:latin typeface="Arial"/>
                </a:rPr>
                <a:t>area</a:t>
              </a:r>
              <a:endParaRPr lang="en-GB" sz="900" dirty="0">
                <a:solidFill>
                  <a:prstClr val="black"/>
                </a:solidFill>
                <a:latin typeface="Arial"/>
              </a:endParaRPr>
            </a:p>
          </p:txBody>
        </p:sp>
      </p:grpSp>
      <p:pic>
        <p:nvPicPr>
          <p:cNvPr id="14" name="Image 5" descr="CERN-logo_outline.jpg"/>
          <p:cNvPicPr>
            <a:picLocks noChangeAspect="1"/>
          </p:cNvPicPr>
          <p:nvPr userDrawn="1"/>
        </p:nvPicPr>
        <p:blipFill>
          <a:blip r:embed="rId2"/>
          <a:stretch>
            <a:fillRect/>
          </a:stretch>
        </p:blipFill>
        <p:spPr>
          <a:xfrm>
            <a:off x="1422001" y="4711500"/>
            <a:ext cx="494185" cy="3645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4" name="Espace réservé du pied de page 3"/>
          <p:cNvSpPr>
            <a:spLocks noGrp="1"/>
          </p:cNvSpPr>
          <p:nvPr>
            <p:ph type="ftr" sz="quarter" idx="11"/>
          </p:nvPr>
        </p:nvSpPr>
        <p:spPr>
          <a:xfrm>
            <a:off x="1905000" y="4767263"/>
            <a:ext cx="6627000" cy="270000"/>
          </a:xfrm>
        </p:spPr>
        <p:txBody>
          <a:bodyPr/>
          <a:lstStyle/>
          <a:p>
            <a:r>
              <a:rPr lang="fr-FR" smtClean="0">
                <a:solidFill>
                  <a:srgbClr val="64BCD9"/>
                </a:solidFill>
                <a:latin typeface="Arial"/>
              </a:rPr>
              <a:t>To edit speaker name go to Insert &gt; Header &amp; Footer and apply to all slides except title page</a:t>
            </a:r>
            <a:endParaRPr lang="en-GB">
              <a:solidFill>
                <a:srgbClr val="64BCD9"/>
              </a:solidFill>
              <a:latin typeface="Arial"/>
            </a:endParaRPr>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solidFill>
                  <a:srgbClr val="64BCD9"/>
                </a:solidFill>
                <a:latin typeface="Arial"/>
              </a:rPr>
              <a:pPr/>
              <a:t>‹#›</a:t>
            </a:fld>
            <a:endParaRPr lang="fr-FR">
              <a:solidFill>
                <a:srgbClr val="64BCD9"/>
              </a:solidFill>
              <a:latin typeface="Arial"/>
            </a:endParaRPr>
          </a:p>
        </p:txBody>
      </p:sp>
      <p:grpSp>
        <p:nvGrpSpPr>
          <p:cNvPr id="7" name="Grouper 6"/>
          <p:cNvGrpSpPr/>
          <p:nvPr userDrawn="1"/>
        </p:nvGrpSpPr>
        <p:grpSpPr>
          <a:xfrm>
            <a:off x="1440000" y="4725000"/>
            <a:ext cx="457200" cy="342900"/>
            <a:chOff x="1462200" y="4620913"/>
            <a:chExt cx="457200" cy="457200"/>
          </a:xfrm>
        </p:grpSpPr>
        <p:sp>
          <p:nvSpPr>
            <p:cNvPr id="8" name="Rectangle 7"/>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prstClr val="white"/>
                </a:solidFill>
                <a:latin typeface="Arial"/>
              </a:endParaRPr>
            </a:p>
          </p:txBody>
        </p:sp>
        <p:sp>
          <p:nvSpPr>
            <p:cNvPr id="9" name="ZoneTexte 8"/>
            <p:cNvSpPr txBox="1"/>
            <p:nvPr userDrawn="1"/>
          </p:nvSpPr>
          <p:spPr>
            <a:xfrm>
              <a:off x="1485900" y="4670164"/>
              <a:ext cx="381000" cy="369332"/>
            </a:xfrm>
            <a:prstGeom prst="rect">
              <a:avLst/>
            </a:prstGeom>
            <a:noFill/>
          </p:spPr>
          <p:txBody>
            <a:bodyPr wrap="square" lIns="0" tIns="0" rIns="0" bIns="0" rtlCol="0">
              <a:spAutoFit/>
            </a:bodyPr>
            <a:lstStyle/>
            <a:p>
              <a:pPr algn="ctr"/>
              <a:r>
                <a:rPr lang="en-GB" sz="900" dirty="0" smtClean="0">
                  <a:solidFill>
                    <a:prstClr val="black"/>
                  </a:solidFill>
                  <a:latin typeface="Arial"/>
                </a:rPr>
                <a:t>logo</a:t>
              </a:r>
            </a:p>
            <a:p>
              <a:pPr algn="ctr"/>
              <a:r>
                <a:rPr lang="en-GB" sz="900" dirty="0" smtClean="0">
                  <a:solidFill>
                    <a:prstClr val="black"/>
                  </a:solidFill>
                  <a:latin typeface="Arial"/>
                </a:rPr>
                <a:t>area</a:t>
              </a:r>
              <a:endParaRPr lang="en-GB" sz="900" dirty="0">
                <a:solidFill>
                  <a:prstClr val="black"/>
                </a:solidFill>
                <a:latin typeface="Arial"/>
              </a:endParaRPr>
            </a:p>
          </p:txBody>
        </p:sp>
      </p:grpSp>
      <p:pic>
        <p:nvPicPr>
          <p:cNvPr id="10" name="Image 5" descr="CERN-logo_outline.jpg"/>
          <p:cNvPicPr>
            <a:picLocks noChangeAspect="1"/>
          </p:cNvPicPr>
          <p:nvPr userDrawn="1"/>
        </p:nvPicPr>
        <p:blipFill>
          <a:blip r:embed="rId2"/>
          <a:stretch>
            <a:fillRect/>
          </a:stretch>
        </p:blipFill>
        <p:spPr>
          <a:xfrm>
            <a:off x="1422001" y="4711500"/>
            <a:ext cx="494185" cy="3645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1981200" y="4767263"/>
            <a:ext cx="6553200" cy="270000"/>
          </a:xfrm>
        </p:spPr>
        <p:txBody>
          <a:bodyPr/>
          <a:lstStyle/>
          <a:p>
            <a:r>
              <a:rPr lang="fr-FR" smtClean="0">
                <a:solidFill>
                  <a:srgbClr val="64BCD9"/>
                </a:solidFill>
                <a:latin typeface="Arial"/>
              </a:rPr>
              <a:t>To edit speaker name go to Insert &gt; Header &amp; Footer and apply to all slides except title page</a:t>
            </a:r>
            <a:endParaRPr lang="en-GB">
              <a:solidFill>
                <a:srgbClr val="64BCD9"/>
              </a:solidFill>
              <a:latin typeface="Arial"/>
            </a:endParaRPr>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solidFill>
                  <a:srgbClr val="64BCD9"/>
                </a:solidFill>
                <a:latin typeface="Arial"/>
              </a:rPr>
              <a:pPr/>
              <a:t>‹#›</a:t>
            </a:fld>
            <a:endParaRPr lang="fr-FR">
              <a:solidFill>
                <a:srgbClr val="64BCD9"/>
              </a:solidFill>
              <a:latin typeface="Arial"/>
            </a:endParaRPr>
          </a:p>
        </p:txBody>
      </p:sp>
      <p:grpSp>
        <p:nvGrpSpPr>
          <p:cNvPr id="6" name="Grouper 5"/>
          <p:cNvGrpSpPr/>
          <p:nvPr userDrawn="1"/>
        </p:nvGrpSpPr>
        <p:grpSpPr>
          <a:xfrm>
            <a:off x="1440000" y="4725000"/>
            <a:ext cx="457200" cy="342900"/>
            <a:chOff x="1462200" y="4620913"/>
            <a:chExt cx="457200" cy="457200"/>
          </a:xfrm>
        </p:grpSpPr>
        <p:sp>
          <p:nvSpPr>
            <p:cNvPr id="7" name="Rectangle 6"/>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prstClr val="white"/>
                </a:solidFill>
                <a:latin typeface="Arial"/>
              </a:endParaRPr>
            </a:p>
          </p:txBody>
        </p:sp>
        <p:sp>
          <p:nvSpPr>
            <p:cNvPr id="8" name="ZoneTexte 7"/>
            <p:cNvSpPr txBox="1"/>
            <p:nvPr userDrawn="1"/>
          </p:nvSpPr>
          <p:spPr>
            <a:xfrm>
              <a:off x="1485900" y="4670164"/>
              <a:ext cx="381000" cy="369332"/>
            </a:xfrm>
            <a:prstGeom prst="rect">
              <a:avLst/>
            </a:prstGeom>
            <a:noFill/>
          </p:spPr>
          <p:txBody>
            <a:bodyPr wrap="square" lIns="0" tIns="0" rIns="0" bIns="0" rtlCol="0">
              <a:spAutoFit/>
            </a:bodyPr>
            <a:lstStyle/>
            <a:p>
              <a:pPr algn="ctr"/>
              <a:r>
                <a:rPr lang="en-GB" sz="900" dirty="0" smtClean="0">
                  <a:solidFill>
                    <a:prstClr val="black"/>
                  </a:solidFill>
                  <a:latin typeface="Arial"/>
                </a:rPr>
                <a:t>logo</a:t>
              </a:r>
            </a:p>
            <a:p>
              <a:pPr algn="ctr"/>
              <a:r>
                <a:rPr lang="en-GB" sz="900" dirty="0" smtClean="0">
                  <a:solidFill>
                    <a:prstClr val="black"/>
                  </a:solidFill>
                  <a:latin typeface="Arial"/>
                </a:rPr>
                <a:t>area</a:t>
              </a:r>
              <a:endParaRPr lang="en-GB" sz="900" dirty="0">
                <a:solidFill>
                  <a:prstClr val="black"/>
                </a:solidFill>
                <a:latin typeface="Arial"/>
              </a:endParaRPr>
            </a:p>
          </p:txBody>
        </p:sp>
      </p:grpSp>
      <p:pic>
        <p:nvPicPr>
          <p:cNvPr id="9" name="Image 5" descr="CERN-logo_outline.jpg"/>
          <p:cNvPicPr>
            <a:picLocks noChangeAspect="1"/>
          </p:cNvPicPr>
          <p:nvPr userDrawn="1"/>
        </p:nvPicPr>
        <p:blipFill>
          <a:blip r:embed="rId2"/>
          <a:stretch>
            <a:fillRect/>
          </a:stretch>
        </p:blipFill>
        <p:spPr>
          <a:xfrm>
            <a:off x="1422001" y="4711500"/>
            <a:ext cx="494185" cy="3645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342900"/>
            <a:ext cx="79200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noProof="0"/>
          </a:p>
        </p:txBody>
      </p:sp>
      <p:sp>
        <p:nvSpPr>
          <p:cNvPr id="4" name="Espace réservé du texte 3"/>
          <p:cNvSpPr>
            <a:spLocks noGrp="1"/>
          </p:cNvSpPr>
          <p:nvPr>
            <p:ph type="body" sz="half" idx="2" hasCustomPrompt="1"/>
          </p:nvPr>
        </p:nvSpPr>
        <p:spPr>
          <a:xfrm>
            <a:off x="612000" y="3829050"/>
            <a:ext cx="7920000" cy="7429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smtClean="0"/>
              <a:t>Text – image caption – comments ....</a:t>
            </a:r>
          </a:p>
        </p:txBody>
      </p:sp>
      <p:sp>
        <p:nvSpPr>
          <p:cNvPr id="6" name="Espace réservé du pied de page 5"/>
          <p:cNvSpPr>
            <a:spLocks noGrp="1"/>
          </p:cNvSpPr>
          <p:nvPr>
            <p:ph type="ftr" sz="quarter" idx="11"/>
          </p:nvPr>
        </p:nvSpPr>
        <p:spPr>
          <a:xfrm>
            <a:off x="1981200" y="4767263"/>
            <a:ext cx="6550800" cy="270000"/>
          </a:xfrm>
        </p:spPr>
        <p:txBody>
          <a:bodyPr/>
          <a:lstStyle/>
          <a:p>
            <a:r>
              <a:rPr lang="fr-FR" smtClean="0">
                <a:solidFill>
                  <a:srgbClr val="64BCD9"/>
                </a:solidFill>
                <a:latin typeface="Arial"/>
              </a:rPr>
              <a:t>To edit speaker name go to Insert &gt; Header &amp; Footer and apply to all slides except title page</a:t>
            </a:r>
            <a:endParaRPr lang="en-GB">
              <a:solidFill>
                <a:srgbClr val="64BCD9"/>
              </a:solidFill>
              <a:latin typeface="Arial"/>
            </a:endParaRPr>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solidFill>
                  <a:srgbClr val="64BCD9"/>
                </a:solidFill>
                <a:latin typeface="Arial"/>
              </a:rPr>
              <a:pPr/>
              <a:t>‹#›</a:t>
            </a:fld>
            <a:endParaRPr lang="fr-FR">
              <a:solidFill>
                <a:srgbClr val="64BCD9"/>
              </a:solidFill>
              <a:latin typeface="Arial"/>
            </a:endParaRPr>
          </a:p>
        </p:txBody>
      </p:sp>
      <p:sp>
        <p:nvSpPr>
          <p:cNvPr id="9" name="Espace réservé du contenu 8"/>
          <p:cNvSpPr>
            <a:spLocks noGrp="1"/>
          </p:cNvSpPr>
          <p:nvPr>
            <p:ph sz="quarter" idx="14" hasCustomPrompt="1"/>
          </p:nvPr>
        </p:nvSpPr>
        <p:spPr>
          <a:xfrm>
            <a:off x="613550" y="3486150"/>
            <a:ext cx="7918450" cy="285750"/>
          </a:xfrm>
        </p:spPr>
        <p:txBody>
          <a:bodyPr/>
          <a:lstStyle>
            <a:lvl1pPr>
              <a:buFontTx/>
              <a:buNone/>
              <a:defRPr sz="1800">
                <a:solidFill>
                  <a:schemeClr val="bg2"/>
                </a:solidFill>
              </a:defRPr>
            </a:lvl1pPr>
          </a:lstStyle>
          <a:p>
            <a:pPr lvl="0"/>
            <a:r>
              <a:rPr lang="en-GB" dirty="0" smtClean="0"/>
              <a:t>Image title</a:t>
            </a:r>
            <a:endParaRPr lang="en-GB" dirty="0"/>
          </a:p>
        </p:txBody>
      </p:sp>
      <p:grpSp>
        <p:nvGrpSpPr>
          <p:cNvPr id="10" name="Grouper 9"/>
          <p:cNvGrpSpPr/>
          <p:nvPr userDrawn="1"/>
        </p:nvGrpSpPr>
        <p:grpSpPr>
          <a:xfrm>
            <a:off x="1440000" y="4725000"/>
            <a:ext cx="457200" cy="342900"/>
            <a:chOff x="1462200" y="4620913"/>
            <a:chExt cx="457200" cy="457200"/>
          </a:xfrm>
        </p:grpSpPr>
        <p:sp>
          <p:nvSpPr>
            <p:cNvPr id="11" name="Rectangle 10"/>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prstClr val="white"/>
                </a:solidFill>
                <a:latin typeface="Arial"/>
              </a:endParaRPr>
            </a:p>
          </p:txBody>
        </p:sp>
        <p:sp>
          <p:nvSpPr>
            <p:cNvPr id="12" name="ZoneTexte 11"/>
            <p:cNvSpPr txBox="1"/>
            <p:nvPr userDrawn="1"/>
          </p:nvSpPr>
          <p:spPr>
            <a:xfrm>
              <a:off x="1485900" y="4670164"/>
              <a:ext cx="381000" cy="369332"/>
            </a:xfrm>
            <a:prstGeom prst="rect">
              <a:avLst/>
            </a:prstGeom>
            <a:noFill/>
          </p:spPr>
          <p:txBody>
            <a:bodyPr wrap="square" lIns="0" tIns="0" rIns="0" bIns="0" rtlCol="0">
              <a:spAutoFit/>
            </a:bodyPr>
            <a:lstStyle/>
            <a:p>
              <a:pPr algn="ctr"/>
              <a:r>
                <a:rPr lang="en-GB" sz="900" dirty="0" smtClean="0">
                  <a:solidFill>
                    <a:prstClr val="black"/>
                  </a:solidFill>
                  <a:latin typeface="Arial"/>
                </a:rPr>
                <a:t>logo</a:t>
              </a:r>
            </a:p>
            <a:p>
              <a:pPr algn="ctr"/>
              <a:r>
                <a:rPr lang="en-GB" sz="900" dirty="0" smtClean="0">
                  <a:solidFill>
                    <a:prstClr val="black"/>
                  </a:solidFill>
                  <a:latin typeface="Arial"/>
                </a:rPr>
                <a:t>area</a:t>
              </a:r>
              <a:endParaRPr lang="en-GB" sz="900" dirty="0">
                <a:solidFill>
                  <a:prstClr val="black"/>
                </a:solidFill>
                <a:latin typeface="Arial"/>
              </a:endParaRPr>
            </a:p>
          </p:txBody>
        </p:sp>
      </p:grpSp>
      <p:pic>
        <p:nvPicPr>
          <p:cNvPr id="13" name="Image 5" descr="CERN-logo_outline.jpg"/>
          <p:cNvPicPr>
            <a:picLocks noChangeAspect="1"/>
          </p:cNvPicPr>
          <p:nvPr userDrawn="1"/>
        </p:nvPicPr>
        <p:blipFill>
          <a:blip r:embed="rId2"/>
          <a:stretch>
            <a:fillRect/>
          </a:stretch>
        </p:blipFill>
        <p:spPr>
          <a:xfrm>
            <a:off x="1422001" y="4711500"/>
            <a:ext cx="494185" cy="3645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031750"/>
            <a:ext cx="6440400" cy="1225800"/>
          </a:xfrm>
        </p:spPr>
        <p:txBody>
          <a:bodyPr/>
          <a:lstStyle>
            <a:lvl1pPr>
              <a:defRPr b="1" i="1">
                <a:solidFill>
                  <a:schemeClr val="tx2"/>
                </a:solidFill>
              </a:defRPr>
            </a:lvl1pPr>
          </a:lstStyle>
          <a:p>
            <a:r>
              <a:rPr lang="en-GB" noProof="0" smtClean="0"/>
              <a:t>Thank you message....</a:t>
            </a:r>
            <a:endParaRPr lang="en-GB" noProof="0"/>
          </a:p>
        </p:txBody>
      </p:sp>
      <p:sp>
        <p:nvSpPr>
          <p:cNvPr id="4" name="Espace réservé du pied de page 3"/>
          <p:cNvSpPr>
            <a:spLocks noGrp="1"/>
          </p:cNvSpPr>
          <p:nvPr>
            <p:ph type="ftr" sz="quarter" idx="11"/>
          </p:nvPr>
        </p:nvSpPr>
        <p:spPr>
          <a:xfrm>
            <a:off x="1351800" y="4767263"/>
            <a:ext cx="6440400" cy="270000"/>
          </a:xfrm>
        </p:spPr>
        <p:txBody>
          <a:bodyPr/>
          <a:lstStyle/>
          <a:p>
            <a:r>
              <a:rPr lang="fr-FR" dirty="0" smtClean="0">
                <a:solidFill>
                  <a:srgbClr val="64BCD9"/>
                </a:solidFill>
                <a:latin typeface="Arial"/>
              </a:rPr>
              <a:t>To </a:t>
            </a:r>
            <a:r>
              <a:rPr lang="fr-FR" dirty="0" err="1" smtClean="0">
                <a:solidFill>
                  <a:srgbClr val="64BCD9"/>
                </a:solidFill>
                <a:latin typeface="Arial"/>
              </a:rPr>
              <a:t>edit</a:t>
            </a:r>
            <a:r>
              <a:rPr lang="fr-FR" dirty="0" smtClean="0">
                <a:solidFill>
                  <a:srgbClr val="64BCD9"/>
                </a:solidFill>
                <a:latin typeface="Arial"/>
              </a:rPr>
              <a:t> speaker </a:t>
            </a:r>
            <a:r>
              <a:rPr lang="fr-FR" dirty="0" err="1" smtClean="0">
                <a:solidFill>
                  <a:srgbClr val="64BCD9"/>
                </a:solidFill>
                <a:latin typeface="Arial"/>
              </a:rPr>
              <a:t>name</a:t>
            </a:r>
            <a:r>
              <a:rPr lang="fr-FR" dirty="0" smtClean="0">
                <a:solidFill>
                  <a:srgbClr val="64BCD9"/>
                </a:solidFill>
                <a:latin typeface="Arial"/>
              </a:rPr>
              <a:t> go to Insert &gt; Header &amp; </a:t>
            </a:r>
            <a:r>
              <a:rPr lang="fr-FR" dirty="0" err="1" smtClean="0">
                <a:solidFill>
                  <a:srgbClr val="64BCD9"/>
                </a:solidFill>
                <a:latin typeface="Arial"/>
              </a:rPr>
              <a:t>Footer</a:t>
            </a:r>
            <a:r>
              <a:rPr lang="fr-FR" dirty="0" smtClean="0">
                <a:solidFill>
                  <a:srgbClr val="64BCD9"/>
                </a:solidFill>
                <a:latin typeface="Arial"/>
              </a:rPr>
              <a:t> and </a:t>
            </a:r>
            <a:r>
              <a:rPr lang="fr-FR" dirty="0" err="1" smtClean="0">
                <a:solidFill>
                  <a:srgbClr val="64BCD9"/>
                </a:solidFill>
                <a:latin typeface="Arial"/>
              </a:rPr>
              <a:t>apply</a:t>
            </a:r>
            <a:r>
              <a:rPr lang="fr-FR" dirty="0" smtClean="0">
                <a:solidFill>
                  <a:srgbClr val="64BCD9"/>
                </a:solidFill>
                <a:latin typeface="Arial"/>
              </a:rPr>
              <a:t> to all </a:t>
            </a:r>
            <a:r>
              <a:rPr lang="fr-FR" dirty="0" err="1" smtClean="0">
                <a:solidFill>
                  <a:srgbClr val="64BCD9"/>
                </a:solidFill>
                <a:latin typeface="Arial"/>
              </a:rPr>
              <a:t>slides</a:t>
            </a:r>
            <a:r>
              <a:rPr lang="fr-FR" dirty="0" smtClean="0">
                <a:solidFill>
                  <a:srgbClr val="64BCD9"/>
                </a:solidFill>
                <a:latin typeface="Arial"/>
              </a:rPr>
              <a:t> </a:t>
            </a:r>
            <a:r>
              <a:rPr lang="fr-FR" dirty="0" err="1" smtClean="0">
                <a:solidFill>
                  <a:srgbClr val="64BCD9"/>
                </a:solidFill>
                <a:latin typeface="Arial"/>
              </a:rPr>
              <a:t>except</a:t>
            </a:r>
            <a:r>
              <a:rPr lang="fr-FR" dirty="0" smtClean="0">
                <a:solidFill>
                  <a:srgbClr val="64BCD9"/>
                </a:solidFill>
                <a:latin typeface="Arial"/>
              </a:rPr>
              <a:t> </a:t>
            </a:r>
            <a:r>
              <a:rPr lang="fr-FR" dirty="0" err="1" smtClean="0">
                <a:solidFill>
                  <a:srgbClr val="64BCD9"/>
                </a:solidFill>
                <a:latin typeface="Arial"/>
              </a:rPr>
              <a:t>title</a:t>
            </a:r>
            <a:r>
              <a:rPr lang="fr-FR" dirty="0" smtClean="0">
                <a:solidFill>
                  <a:srgbClr val="64BCD9"/>
                </a:solidFill>
                <a:latin typeface="Arial"/>
              </a:rPr>
              <a:t> page</a:t>
            </a:r>
            <a:endParaRPr lang="en-GB" dirty="0">
              <a:solidFill>
                <a:srgbClr val="64BCD9"/>
              </a:solidFill>
              <a:latin typeface="Arial"/>
            </a:endParaRPr>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solidFill>
                  <a:srgbClr val="64BCD9"/>
                </a:solidFill>
                <a:latin typeface="Arial"/>
              </a:rPr>
              <a:pPr/>
              <a:t>‹#›</a:t>
            </a:fld>
            <a:endParaRPr lang="fr-FR" dirty="0">
              <a:solidFill>
                <a:srgbClr val="64BCD9"/>
              </a:solidFill>
              <a:latin typeface="Arial"/>
            </a:endParaRPr>
          </a:p>
        </p:txBody>
      </p:sp>
      <p:pic>
        <p:nvPicPr>
          <p:cNvPr id="12" name="Image 11" descr="HLU-logoN-title.png"/>
          <p:cNvPicPr>
            <a:picLocks noChangeAspect="1"/>
          </p:cNvPicPr>
          <p:nvPr userDrawn="1"/>
        </p:nvPicPr>
        <p:blipFill>
          <a:blip r:embed="rId3"/>
          <a:stretch>
            <a:fillRect/>
          </a:stretch>
        </p:blipFill>
        <p:spPr>
          <a:xfrm>
            <a:off x="1371600" y="505283"/>
            <a:ext cx="3785364" cy="1150791"/>
          </a:xfrm>
          <a:prstGeom prst="rect">
            <a:avLst/>
          </a:prstGeom>
        </p:spPr>
      </p:pic>
      <p:sp>
        <p:nvSpPr>
          <p:cNvPr id="8" name="Espace réservé du texte 7"/>
          <p:cNvSpPr>
            <a:spLocks noGrp="1"/>
          </p:cNvSpPr>
          <p:nvPr>
            <p:ph type="body" sz="quarter" idx="14" hasCustomPrompt="1"/>
          </p:nvPr>
        </p:nvSpPr>
        <p:spPr>
          <a:xfrm>
            <a:off x="1351800" y="3714750"/>
            <a:ext cx="6440400" cy="9144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smtClean="0"/>
              <a:t>Credits if needed: reference 1, reference 2 ...</a:t>
            </a:r>
            <a:endParaRPr lang="en-GB" noProof="0"/>
          </a:p>
        </p:txBody>
      </p:sp>
      <p:grpSp>
        <p:nvGrpSpPr>
          <p:cNvPr id="9" name="Grouper 8"/>
          <p:cNvGrpSpPr/>
          <p:nvPr userDrawn="1"/>
        </p:nvGrpSpPr>
        <p:grpSpPr>
          <a:xfrm>
            <a:off x="457200" y="4553550"/>
            <a:ext cx="457200" cy="342900"/>
            <a:chOff x="1462200" y="4620913"/>
            <a:chExt cx="457200" cy="457200"/>
          </a:xfrm>
        </p:grpSpPr>
        <p:sp>
          <p:nvSpPr>
            <p:cNvPr id="10" name="Rectangle 9"/>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prstClr val="white"/>
                </a:solidFill>
                <a:latin typeface="Arial"/>
              </a:endParaRPr>
            </a:p>
          </p:txBody>
        </p:sp>
        <p:sp>
          <p:nvSpPr>
            <p:cNvPr id="11" name="ZoneTexte 10"/>
            <p:cNvSpPr txBox="1"/>
            <p:nvPr userDrawn="1"/>
          </p:nvSpPr>
          <p:spPr>
            <a:xfrm>
              <a:off x="1485900" y="4670164"/>
              <a:ext cx="381000" cy="369332"/>
            </a:xfrm>
            <a:prstGeom prst="rect">
              <a:avLst/>
            </a:prstGeom>
            <a:noFill/>
          </p:spPr>
          <p:txBody>
            <a:bodyPr wrap="square" lIns="0" tIns="0" rIns="0" bIns="0" rtlCol="0">
              <a:spAutoFit/>
            </a:bodyPr>
            <a:lstStyle/>
            <a:p>
              <a:pPr algn="ctr"/>
              <a:r>
                <a:rPr lang="en-GB" sz="900" dirty="0" smtClean="0">
                  <a:solidFill>
                    <a:prstClr val="black"/>
                  </a:solidFill>
                  <a:latin typeface="Arial"/>
                </a:rPr>
                <a:t>logo</a:t>
              </a:r>
            </a:p>
            <a:p>
              <a:pPr algn="ctr"/>
              <a:r>
                <a:rPr lang="en-GB" sz="900" dirty="0" smtClean="0">
                  <a:solidFill>
                    <a:prstClr val="black"/>
                  </a:solidFill>
                  <a:latin typeface="Arial"/>
                </a:rPr>
                <a:t>area</a:t>
              </a:r>
              <a:endParaRPr lang="en-GB" sz="900" dirty="0">
                <a:solidFill>
                  <a:prstClr val="black"/>
                </a:solidFill>
                <a:latin typeface="Arial"/>
              </a:endParaRPr>
            </a:p>
          </p:txBody>
        </p:sp>
      </p:grpSp>
      <p:pic>
        <p:nvPicPr>
          <p:cNvPr id="14" name="Image 4" descr="CERN-logo_outline.jpg"/>
          <p:cNvPicPr>
            <a:picLocks noChangeAspect="1"/>
          </p:cNvPicPr>
          <p:nvPr userDrawn="1"/>
        </p:nvPicPr>
        <p:blipFill>
          <a:blip r:embed="rId4"/>
          <a:stretch>
            <a:fillRect/>
          </a:stretch>
        </p:blipFill>
        <p:spPr>
          <a:xfrm>
            <a:off x="377190" y="4460081"/>
            <a:ext cx="613410" cy="452438"/>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en-US" smtClean="0"/>
              <a:t>Click to edit Master title style</a:t>
            </a:r>
            <a:endParaRPr lang="en-GB"/>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endParaRPr lang="en-GB">
              <a:solidFill>
                <a:prstClr val="black"/>
              </a:solidFill>
              <a:latin typeface="Arial"/>
            </a:endParaRPr>
          </a:p>
        </p:txBody>
      </p:sp>
      <p:sp>
        <p:nvSpPr>
          <p:cNvPr id="5" name="Footer Placeholder 4"/>
          <p:cNvSpPr>
            <a:spLocks noGrp="1"/>
          </p:cNvSpPr>
          <p:nvPr>
            <p:ph type="ftr" sz="quarter" idx="11"/>
          </p:nvPr>
        </p:nvSpPr>
        <p:spPr/>
        <p:txBody>
          <a:bodyPr/>
          <a:lstStyle/>
          <a:p>
            <a:r>
              <a:rPr lang="en-GB" smtClean="0">
                <a:solidFill>
                  <a:srgbClr val="64BCD9"/>
                </a:solidFill>
                <a:latin typeface="Arial"/>
              </a:rPr>
              <a:t>To edit speaker name go to Insert &gt; Header &amp; Footer and apply to all slides except title page</a:t>
            </a:r>
            <a:endParaRPr lang="en-GB">
              <a:solidFill>
                <a:srgbClr val="64BCD9"/>
              </a:solidFill>
              <a:latin typeface="Arial"/>
            </a:endParaRPr>
          </a:p>
        </p:txBody>
      </p:sp>
      <p:sp>
        <p:nvSpPr>
          <p:cNvPr id="6" name="Slide Number Placeholder 5"/>
          <p:cNvSpPr>
            <a:spLocks noGrp="1"/>
          </p:cNvSpPr>
          <p:nvPr>
            <p:ph type="sldNum" sz="quarter" idx="12"/>
          </p:nvPr>
        </p:nvSpPr>
        <p:spPr/>
        <p:txBody>
          <a:bodyPr/>
          <a:lstStyle/>
          <a:p>
            <a:fld id="{FA868586-219A-4DA6-85FA-6CF910DFB2EB}" type="slidenum">
              <a:rPr lang="en-GB" smtClean="0">
                <a:solidFill>
                  <a:srgbClr val="64BCD9"/>
                </a:solidFill>
                <a:latin typeface="Arial"/>
              </a:rPr>
              <a:pPr/>
              <a:t>‹#›</a:t>
            </a:fld>
            <a:endParaRPr lang="en-GB">
              <a:solidFill>
                <a:srgbClr val="64BCD9"/>
              </a:solidFill>
              <a:latin typeface="Arial"/>
            </a:endParaRPr>
          </a:p>
        </p:txBody>
      </p:sp>
    </p:spTree>
    <p:extLst>
      <p:ext uri="{BB962C8B-B14F-4D97-AF65-F5344CB8AC3E}">
        <p14:creationId xmlns:p14="http://schemas.microsoft.com/office/powerpoint/2010/main" val="40887718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2295326" y="4767263"/>
            <a:ext cx="1371108" cy="273844"/>
          </a:xfrm>
          <a:prstGeom prst="rect">
            <a:avLst/>
          </a:prstGeom>
        </p:spPr>
        <p:txBody>
          <a:bodyPr/>
          <a:lstStyle/>
          <a:p>
            <a:endParaRPr lang="en-US" dirty="0">
              <a:solidFill>
                <a:prstClr val="black"/>
              </a:solidFill>
              <a:latin typeface="Arial"/>
            </a:endParaRPr>
          </a:p>
        </p:txBody>
      </p:sp>
      <p:sp>
        <p:nvSpPr>
          <p:cNvPr id="4" name="Footer Placeholder 3"/>
          <p:cNvSpPr>
            <a:spLocks noGrp="1"/>
          </p:cNvSpPr>
          <p:nvPr>
            <p:ph type="ftr" sz="quarter" idx="11"/>
          </p:nvPr>
        </p:nvSpPr>
        <p:spPr/>
        <p:txBody>
          <a:bodyPr/>
          <a:lstStyle/>
          <a:p>
            <a:r>
              <a:rPr lang="en-GB" smtClean="0">
                <a:solidFill>
                  <a:srgbClr val="64BCD9"/>
                </a:solidFill>
                <a:latin typeface="Arial"/>
              </a:rPr>
              <a:t>To edit speaker name go to Insert &gt; Header &amp; Footer and apply to all slides except title page</a:t>
            </a:r>
            <a:endParaRPr lang="en-US" dirty="0">
              <a:solidFill>
                <a:srgbClr val="64BCD9"/>
              </a:solidFill>
              <a:latin typeface="Arial"/>
            </a:endParaRPr>
          </a:p>
        </p:txBody>
      </p:sp>
      <p:sp>
        <p:nvSpPr>
          <p:cNvPr id="5" name="Slide Number Placeholder 4"/>
          <p:cNvSpPr>
            <a:spLocks noGrp="1"/>
          </p:cNvSpPr>
          <p:nvPr>
            <p:ph type="sldNum" sz="quarter" idx="12"/>
          </p:nvPr>
        </p:nvSpPr>
        <p:spPr/>
        <p:txBody>
          <a:bodyPr/>
          <a:lstStyle/>
          <a:p>
            <a:fld id="{8D6C380F-326D-3C40-9EE7-7FBAB0953422}" type="slidenum">
              <a:rPr lang="en-US" smtClean="0">
                <a:solidFill>
                  <a:srgbClr val="64BCD9"/>
                </a:solidFill>
                <a:latin typeface="Arial"/>
              </a:rPr>
              <a:pPr/>
              <a:t>‹#›</a:t>
            </a:fld>
            <a:endParaRPr lang="en-US">
              <a:solidFill>
                <a:srgbClr val="64BCD9"/>
              </a:solidFill>
              <a:latin typeface="Arial"/>
            </a:endParaRPr>
          </a:p>
        </p:txBody>
      </p:sp>
    </p:spTree>
    <p:extLst>
      <p:ext uri="{BB962C8B-B14F-4D97-AF65-F5344CB8AC3E}">
        <p14:creationId xmlns:p14="http://schemas.microsoft.com/office/powerpoint/2010/main" val="1344261752"/>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1755150"/>
            <a:ext cx="7200000" cy="1350000"/>
          </a:xfrm>
        </p:spPr>
        <p:txBody>
          <a:bodyPr lIns="0" tIns="0" rIns="0" bIns="0" anchor="t" anchorCtr="0">
            <a:noAutofit/>
          </a:bodyPr>
          <a:lstStyle>
            <a:lvl1pPr algn="l">
              <a:defRPr sz="2800" b="1" baseline="0">
                <a:solidFill>
                  <a:schemeClr val="accent5"/>
                </a:solidFill>
              </a:defRPr>
            </a:lvl1pPr>
          </a:lstStyle>
          <a:p>
            <a:r>
              <a:rPr lang="en-GB" noProof="0" dirty="0" smtClean="0"/>
              <a:t>Presentation title - line 1 - Arial 30pt - bold </a:t>
            </a:r>
            <a:r>
              <a:rPr lang="en-GB" noProof="0" dirty="0" err="1" smtClean="0"/>
              <a:t>HiLumi</a:t>
            </a:r>
            <a:r>
              <a:rPr lang="en-GB" noProof="0" dirty="0" smtClean="0"/>
              <a:t> dark grey - line 2</a:t>
            </a:r>
            <a:br>
              <a:rPr lang="en-GB" noProof="0" dirty="0" smtClean="0"/>
            </a:br>
            <a:r>
              <a:rPr lang="en-GB" noProof="0" dirty="0" smtClean="0"/>
              <a:t>line 3</a:t>
            </a:r>
            <a:br>
              <a:rPr lang="en-GB" noProof="0" dirty="0" smtClean="0"/>
            </a:br>
            <a:r>
              <a:rPr lang="en-GB" noProof="0" dirty="0" smtClean="0"/>
              <a:t>line 4   </a:t>
            </a:r>
            <a:endParaRPr lang="en-GB" noProof="0" dirty="0"/>
          </a:p>
        </p:txBody>
      </p:sp>
      <p:sp>
        <p:nvSpPr>
          <p:cNvPr id="3" name="Sous-titre 2"/>
          <p:cNvSpPr>
            <a:spLocks noGrp="1"/>
          </p:cNvSpPr>
          <p:nvPr>
            <p:ph type="subTitle" idx="1" hasCustomPrompt="1"/>
          </p:nvPr>
        </p:nvSpPr>
        <p:spPr>
          <a:xfrm>
            <a:off x="1371600" y="3600450"/>
            <a:ext cx="6480000" cy="74295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smtClean="0"/>
              <a:t>Author(s</a:t>
            </a:r>
            <a:r>
              <a:rPr lang="en-GB" noProof="0" dirty="0" smtClean="0"/>
              <a:t>)  - Arial 20 pt – </a:t>
            </a:r>
            <a:r>
              <a:rPr lang="en-GB" noProof="0" dirty="0" err="1" smtClean="0"/>
              <a:t>HiLumi</a:t>
            </a:r>
            <a:r>
              <a:rPr lang="en-GB" noProof="0" dirty="0" smtClean="0"/>
              <a:t> dark grey</a:t>
            </a:r>
            <a:endParaRPr lang="en-GB" noProof="0" dirty="0"/>
          </a:p>
        </p:txBody>
      </p:sp>
      <p:sp>
        <p:nvSpPr>
          <p:cNvPr id="5" name="Espace réservé du pied de page 4"/>
          <p:cNvSpPr>
            <a:spLocks noGrp="1"/>
          </p:cNvSpPr>
          <p:nvPr>
            <p:ph type="ftr" sz="quarter" idx="11"/>
          </p:nvPr>
        </p:nvSpPr>
        <p:spPr>
          <a:xfrm>
            <a:off x="990600" y="4767263"/>
            <a:ext cx="6690000" cy="270000"/>
          </a:xfrm>
        </p:spPr>
        <p:txBody>
          <a:bodyPr lIns="0" tIns="0" rIns="0" bIns="0" anchor="b" anchorCtr="0"/>
          <a:lstStyle>
            <a:lvl1pPr algn="r">
              <a:defRPr>
                <a:solidFill>
                  <a:schemeClr val="accent1"/>
                </a:solidFill>
              </a:defRPr>
            </a:lvl1pPr>
          </a:lstStyle>
          <a:p>
            <a:r>
              <a:rPr lang="fr-FR" smtClean="0">
                <a:solidFill>
                  <a:srgbClr val="64BCD9"/>
                </a:solidFill>
                <a:latin typeface="Arial"/>
              </a:rPr>
              <a:t>Felix Rodriguez Mateos</a:t>
            </a:r>
            <a:endParaRPr lang="en-GB" dirty="0">
              <a:solidFill>
                <a:srgbClr val="64BCD9"/>
              </a:solidFill>
              <a:latin typeface="Arial"/>
            </a:endParaRPr>
          </a:p>
        </p:txBody>
      </p:sp>
      <p:sp>
        <p:nvSpPr>
          <p:cNvPr id="6" name="Espace réservé du numéro de diapositive 5"/>
          <p:cNvSpPr>
            <a:spLocks noGrp="1"/>
          </p:cNvSpPr>
          <p:nvPr>
            <p:ph type="sldNum" sz="quarter" idx="12"/>
          </p:nvPr>
        </p:nvSpPr>
        <p:spPr>
          <a:xfrm>
            <a:off x="8686800" y="4767263"/>
            <a:ext cx="360000" cy="27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solidFill>
                  <a:srgbClr val="64BCD9"/>
                </a:solidFill>
                <a:latin typeface="Arial"/>
              </a:rPr>
              <a:pPr/>
              <a:t>‹#›</a:t>
            </a:fld>
            <a:endParaRPr lang="fr-FR" dirty="0">
              <a:solidFill>
                <a:srgbClr val="64BCD9"/>
              </a:solidFill>
              <a:latin typeface="Arial"/>
            </a:endParaRPr>
          </a:p>
        </p:txBody>
      </p:sp>
      <p:pic>
        <p:nvPicPr>
          <p:cNvPr id="12" name="Image 11" descr="HLU-logoN-title.png"/>
          <p:cNvPicPr>
            <a:picLocks noChangeAspect="1"/>
          </p:cNvPicPr>
          <p:nvPr userDrawn="1"/>
        </p:nvPicPr>
        <p:blipFill>
          <a:blip r:embed="rId3"/>
          <a:stretch>
            <a:fillRect/>
          </a:stretch>
        </p:blipFill>
        <p:spPr>
          <a:xfrm>
            <a:off x="1371602" y="285750"/>
            <a:ext cx="3134659" cy="1270627"/>
          </a:xfrm>
          <a:prstGeom prst="rect">
            <a:avLst/>
          </a:prstGeom>
        </p:spPr>
      </p:pic>
      <p:sp>
        <p:nvSpPr>
          <p:cNvPr id="15" name="Espace réservé du texte 14"/>
          <p:cNvSpPr>
            <a:spLocks noGrp="1"/>
          </p:cNvSpPr>
          <p:nvPr>
            <p:ph type="body" sz="quarter" idx="14" hasCustomPrompt="1"/>
          </p:nvPr>
        </p:nvSpPr>
        <p:spPr>
          <a:xfrm>
            <a:off x="1371600" y="4424362"/>
            <a:ext cx="6480000" cy="261938"/>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400" b="1" i="1">
                <a:solidFill>
                  <a:srgbClr val="700A00"/>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dirty="0" smtClean="0">
                <a:ln>
                  <a:noFill/>
                </a:ln>
                <a:solidFill>
                  <a:schemeClr val="bg2"/>
                </a:solidFill>
                <a:effectLst/>
                <a:uLnTx/>
                <a:uFillTx/>
                <a:latin typeface="+mn-lt"/>
                <a:ea typeface="+mn-ea"/>
                <a:cs typeface="+mn-cs"/>
              </a:rPr>
              <a:t>Conference - Location - Date</a:t>
            </a:r>
          </a:p>
          <a:p>
            <a:pPr lvl="0"/>
            <a:endParaRPr lang="en-GB" noProof="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contenu 2"/>
          <p:cNvSpPr>
            <a:spLocks noGrp="1"/>
          </p:cNvSpPr>
          <p:nvPr>
            <p:ph idx="1" hasCustomPrompt="1"/>
          </p:nvPr>
        </p:nvSpPr>
        <p:spPr>
          <a:xfrm>
            <a:off x="612000" y="914401"/>
            <a:ext cx="7920000" cy="3680222"/>
          </a:xfrm>
        </p:spPr>
        <p:txBody>
          <a:bodyPr lIns="0" tIns="0" rIns="0" bIns="0"/>
          <a:lstStyle/>
          <a:p>
            <a:pPr lvl="0"/>
            <a:r>
              <a:rPr lang="en-GB" noProof="0" dirty="0" smtClean="0"/>
              <a:t>Click to modify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pied de page 4"/>
          <p:cNvSpPr>
            <a:spLocks noGrp="1"/>
          </p:cNvSpPr>
          <p:nvPr>
            <p:ph type="ftr" sz="quarter" idx="11"/>
          </p:nvPr>
        </p:nvSpPr>
        <p:spPr>
          <a:xfrm>
            <a:off x="1905000" y="4767263"/>
            <a:ext cx="6627000" cy="270000"/>
          </a:xfrm>
        </p:spPr>
        <p:txBody>
          <a:bodyPr/>
          <a:lstStyle/>
          <a:p>
            <a:r>
              <a:rPr lang="fr-FR" smtClean="0">
                <a:solidFill>
                  <a:srgbClr val="64BCD9"/>
                </a:solidFill>
                <a:latin typeface="Arial"/>
              </a:rPr>
              <a:t>Felix Rodriguez Mateos</a:t>
            </a:r>
            <a:endParaRPr lang="en-GB">
              <a:solidFill>
                <a:srgbClr val="64BCD9"/>
              </a:solidFill>
              <a:latin typeface="Arial"/>
            </a:endParaRPr>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solidFill>
                  <a:srgbClr val="64BCD9"/>
                </a:solidFill>
                <a:latin typeface="Arial"/>
              </a:rPr>
              <a:pPr/>
              <a:t>‹#›</a:t>
            </a:fld>
            <a:endParaRPr lang="fr-FR">
              <a:solidFill>
                <a:srgbClr val="64BCD9"/>
              </a:solidFill>
              <a:latin typeface="Aria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hasCustomPrompt="1"/>
          </p:nvPr>
        </p:nvSpPr>
        <p:spPr>
          <a:xfrm>
            <a:off x="457200" y="911424"/>
            <a:ext cx="4040188" cy="47982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 </a:t>
            </a:r>
          </a:p>
        </p:txBody>
      </p:sp>
      <p:sp>
        <p:nvSpPr>
          <p:cNvPr id="4" name="Espace réservé du contenu 3"/>
          <p:cNvSpPr>
            <a:spLocks noGrp="1"/>
          </p:cNvSpPr>
          <p:nvPr>
            <p:ph sz="half" idx="2" hasCustomPrompt="1"/>
          </p:nvPr>
        </p:nvSpPr>
        <p:spPr>
          <a:xfrm>
            <a:off x="457200" y="1543050"/>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texte 4"/>
          <p:cNvSpPr>
            <a:spLocks noGrp="1"/>
          </p:cNvSpPr>
          <p:nvPr>
            <p:ph type="body" sz="quarter" idx="3" hasCustomPrompt="1"/>
          </p:nvPr>
        </p:nvSpPr>
        <p:spPr>
          <a:xfrm>
            <a:off x="4645026" y="911424"/>
            <a:ext cx="4041775" cy="47982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a:t>
            </a:r>
          </a:p>
        </p:txBody>
      </p:sp>
      <p:sp>
        <p:nvSpPr>
          <p:cNvPr id="6" name="Espace réservé du contenu 5"/>
          <p:cNvSpPr>
            <a:spLocks noGrp="1"/>
          </p:cNvSpPr>
          <p:nvPr>
            <p:ph sz="quarter" idx="4" hasCustomPrompt="1"/>
          </p:nvPr>
        </p:nvSpPr>
        <p:spPr>
          <a:xfrm>
            <a:off x="4645026" y="1543050"/>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8" name="Espace réservé du pied de page 7"/>
          <p:cNvSpPr>
            <a:spLocks noGrp="1"/>
          </p:cNvSpPr>
          <p:nvPr>
            <p:ph type="ftr" sz="quarter" idx="11"/>
          </p:nvPr>
        </p:nvSpPr>
        <p:spPr>
          <a:xfrm>
            <a:off x="1905000" y="4767263"/>
            <a:ext cx="6627000" cy="270000"/>
          </a:xfrm>
        </p:spPr>
        <p:txBody>
          <a:bodyPr/>
          <a:lstStyle/>
          <a:p>
            <a:r>
              <a:rPr lang="fr-FR" smtClean="0">
                <a:solidFill>
                  <a:srgbClr val="64BCD9"/>
                </a:solidFill>
                <a:latin typeface="Arial"/>
              </a:rPr>
              <a:t>Felix Rodriguez Mateos</a:t>
            </a:r>
            <a:endParaRPr lang="en-GB">
              <a:solidFill>
                <a:srgbClr val="64BCD9"/>
              </a:solidFill>
              <a:latin typeface="Arial"/>
            </a:endParaRPr>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solidFill>
                  <a:srgbClr val="64BCD9"/>
                </a:solidFill>
                <a:latin typeface="Arial"/>
              </a:rPr>
              <a:pPr/>
              <a:t>‹#›</a:t>
            </a:fld>
            <a:endParaRPr lang="fr-FR">
              <a:solidFill>
                <a:srgbClr val="64BCD9"/>
              </a:solidFill>
              <a:latin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contenu 2"/>
          <p:cNvSpPr>
            <a:spLocks noGrp="1"/>
          </p:cNvSpPr>
          <p:nvPr>
            <p:ph idx="1" hasCustomPrompt="1"/>
          </p:nvPr>
        </p:nvSpPr>
        <p:spPr>
          <a:xfrm>
            <a:off x="612000" y="914401"/>
            <a:ext cx="7920000" cy="3680222"/>
          </a:xfrm>
        </p:spPr>
        <p:txBody>
          <a:bodyPr lIns="0" tIns="0" rIns="0" bIns="0"/>
          <a:lstStyle/>
          <a:p>
            <a:pPr lvl="0"/>
            <a:r>
              <a:rPr lang="en-GB" noProof="0" dirty="0" smtClean="0"/>
              <a:t>Click to modify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pied de page 4"/>
          <p:cNvSpPr>
            <a:spLocks noGrp="1"/>
          </p:cNvSpPr>
          <p:nvPr>
            <p:ph type="ftr" sz="quarter" idx="11"/>
          </p:nvPr>
        </p:nvSpPr>
        <p:spPr>
          <a:xfrm>
            <a:off x="1905000" y="4767263"/>
            <a:ext cx="6627000" cy="270000"/>
          </a:xfrm>
        </p:spPr>
        <p:txBody>
          <a:bodyPr/>
          <a:lstStyle/>
          <a:p>
            <a:r>
              <a:rPr lang="fr-FR" noProof="0" dirty="0" smtClean="0"/>
              <a:t>Felix Rodriguez Mateos</a:t>
            </a:r>
            <a:endParaRPr lang="en-GB" noProof="0" dirty="0"/>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dirty="0"/>
          </a:p>
        </p:txBody>
      </p:sp>
      <p:grpSp>
        <p:nvGrpSpPr>
          <p:cNvPr id="9" name="Grouper 8"/>
          <p:cNvGrpSpPr/>
          <p:nvPr userDrawn="1"/>
        </p:nvGrpSpPr>
        <p:grpSpPr>
          <a:xfrm>
            <a:off x="1447800" y="4580063"/>
            <a:ext cx="457200" cy="457200"/>
            <a:chOff x="1447800" y="4580063"/>
            <a:chExt cx="457200" cy="457200"/>
          </a:xfrm>
        </p:grpSpPr>
        <p:sp>
          <p:nvSpPr>
            <p:cNvPr id="10" name="Rectangle 9"/>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2"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4" name="Espace réservé du pied de page 3"/>
          <p:cNvSpPr>
            <a:spLocks noGrp="1"/>
          </p:cNvSpPr>
          <p:nvPr>
            <p:ph type="ftr" sz="quarter" idx="11"/>
          </p:nvPr>
        </p:nvSpPr>
        <p:spPr>
          <a:xfrm>
            <a:off x="1905000" y="4767263"/>
            <a:ext cx="6627000" cy="270000"/>
          </a:xfrm>
        </p:spPr>
        <p:txBody>
          <a:bodyPr/>
          <a:lstStyle/>
          <a:p>
            <a:r>
              <a:rPr lang="fr-FR" smtClean="0">
                <a:solidFill>
                  <a:srgbClr val="64BCD9"/>
                </a:solidFill>
                <a:latin typeface="Arial"/>
              </a:rPr>
              <a:t>Felix Rodriguez Mateos</a:t>
            </a:r>
            <a:endParaRPr lang="en-GB">
              <a:solidFill>
                <a:srgbClr val="64BCD9"/>
              </a:solidFill>
              <a:latin typeface="Arial"/>
            </a:endParaRPr>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solidFill>
                  <a:srgbClr val="64BCD9"/>
                </a:solidFill>
                <a:latin typeface="Arial"/>
              </a:rPr>
              <a:pPr/>
              <a:t>‹#›</a:t>
            </a:fld>
            <a:endParaRPr lang="fr-FR">
              <a:solidFill>
                <a:srgbClr val="64BCD9"/>
              </a:solidFill>
              <a:latin typeface="Aria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1981200" y="4767263"/>
            <a:ext cx="6553200" cy="270000"/>
          </a:xfrm>
        </p:spPr>
        <p:txBody>
          <a:bodyPr/>
          <a:lstStyle/>
          <a:p>
            <a:r>
              <a:rPr lang="fr-FR" smtClean="0">
                <a:solidFill>
                  <a:srgbClr val="64BCD9"/>
                </a:solidFill>
                <a:latin typeface="Arial"/>
              </a:rPr>
              <a:t>Felix Rodriguez Mateos</a:t>
            </a:r>
            <a:endParaRPr lang="en-GB">
              <a:solidFill>
                <a:srgbClr val="64BCD9"/>
              </a:solidFill>
              <a:latin typeface="Arial"/>
            </a:endParaRPr>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solidFill>
                  <a:srgbClr val="64BCD9"/>
                </a:solidFill>
                <a:latin typeface="Arial"/>
              </a:rPr>
              <a:pPr/>
              <a:t>‹#›</a:t>
            </a:fld>
            <a:endParaRPr lang="fr-FR">
              <a:solidFill>
                <a:srgbClr val="64BCD9"/>
              </a:solidFill>
              <a:latin typeface="Aria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342900"/>
            <a:ext cx="79200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noProof="0"/>
          </a:p>
        </p:txBody>
      </p:sp>
      <p:sp>
        <p:nvSpPr>
          <p:cNvPr id="4" name="Espace réservé du texte 3"/>
          <p:cNvSpPr>
            <a:spLocks noGrp="1"/>
          </p:cNvSpPr>
          <p:nvPr>
            <p:ph type="body" sz="half" idx="2" hasCustomPrompt="1"/>
          </p:nvPr>
        </p:nvSpPr>
        <p:spPr>
          <a:xfrm>
            <a:off x="612000" y="3829050"/>
            <a:ext cx="7920000" cy="7429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smtClean="0"/>
              <a:t>Text – image caption – comments ....</a:t>
            </a:r>
          </a:p>
        </p:txBody>
      </p:sp>
      <p:sp>
        <p:nvSpPr>
          <p:cNvPr id="6" name="Espace réservé du pied de page 5"/>
          <p:cNvSpPr>
            <a:spLocks noGrp="1"/>
          </p:cNvSpPr>
          <p:nvPr>
            <p:ph type="ftr" sz="quarter" idx="11"/>
          </p:nvPr>
        </p:nvSpPr>
        <p:spPr>
          <a:xfrm>
            <a:off x="1981200" y="4767263"/>
            <a:ext cx="6550800" cy="270000"/>
          </a:xfrm>
        </p:spPr>
        <p:txBody>
          <a:bodyPr/>
          <a:lstStyle/>
          <a:p>
            <a:r>
              <a:rPr lang="fr-FR" smtClean="0">
                <a:solidFill>
                  <a:srgbClr val="64BCD9"/>
                </a:solidFill>
                <a:latin typeface="Arial"/>
              </a:rPr>
              <a:t>Felix Rodriguez Mateos</a:t>
            </a:r>
            <a:endParaRPr lang="en-GB">
              <a:solidFill>
                <a:srgbClr val="64BCD9"/>
              </a:solidFill>
              <a:latin typeface="Arial"/>
            </a:endParaRPr>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solidFill>
                  <a:srgbClr val="64BCD9"/>
                </a:solidFill>
                <a:latin typeface="Arial"/>
              </a:rPr>
              <a:pPr/>
              <a:t>‹#›</a:t>
            </a:fld>
            <a:endParaRPr lang="fr-FR">
              <a:solidFill>
                <a:srgbClr val="64BCD9"/>
              </a:solidFill>
              <a:latin typeface="Arial"/>
            </a:endParaRPr>
          </a:p>
        </p:txBody>
      </p:sp>
      <p:sp>
        <p:nvSpPr>
          <p:cNvPr id="9" name="Espace réservé du contenu 8"/>
          <p:cNvSpPr>
            <a:spLocks noGrp="1"/>
          </p:cNvSpPr>
          <p:nvPr>
            <p:ph sz="quarter" idx="14" hasCustomPrompt="1"/>
          </p:nvPr>
        </p:nvSpPr>
        <p:spPr>
          <a:xfrm>
            <a:off x="613550" y="3486150"/>
            <a:ext cx="7918450" cy="285750"/>
          </a:xfrm>
        </p:spPr>
        <p:txBody>
          <a:bodyPr/>
          <a:lstStyle>
            <a:lvl1pPr>
              <a:buFontTx/>
              <a:buNone/>
              <a:defRPr sz="1800">
                <a:solidFill>
                  <a:schemeClr val="bg2"/>
                </a:solidFill>
              </a:defRPr>
            </a:lvl1pPr>
          </a:lstStyle>
          <a:p>
            <a:pPr lvl="0"/>
            <a:r>
              <a:rPr lang="en-GB" dirty="0" smtClean="0"/>
              <a:t>Image title</a:t>
            </a:r>
            <a:endParaRPr lang="en-GB"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031750"/>
            <a:ext cx="6440400" cy="1225800"/>
          </a:xfrm>
        </p:spPr>
        <p:txBody>
          <a:bodyPr/>
          <a:lstStyle>
            <a:lvl1pPr>
              <a:defRPr b="1" i="1">
                <a:solidFill>
                  <a:schemeClr val="tx2"/>
                </a:solidFill>
              </a:defRPr>
            </a:lvl1pPr>
          </a:lstStyle>
          <a:p>
            <a:r>
              <a:rPr lang="en-GB" noProof="0" smtClean="0"/>
              <a:t>Thank you message....</a:t>
            </a:r>
            <a:endParaRPr lang="en-GB" noProof="0"/>
          </a:p>
        </p:txBody>
      </p:sp>
      <p:sp>
        <p:nvSpPr>
          <p:cNvPr id="4" name="Espace réservé du pied de page 3"/>
          <p:cNvSpPr>
            <a:spLocks noGrp="1"/>
          </p:cNvSpPr>
          <p:nvPr>
            <p:ph type="ftr" sz="quarter" idx="11"/>
          </p:nvPr>
        </p:nvSpPr>
        <p:spPr>
          <a:xfrm>
            <a:off x="1219200" y="4767263"/>
            <a:ext cx="6573000" cy="270000"/>
          </a:xfrm>
        </p:spPr>
        <p:txBody>
          <a:bodyPr/>
          <a:lstStyle/>
          <a:p>
            <a:r>
              <a:rPr lang="fr-FR" smtClean="0">
                <a:solidFill>
                  <a:srgbClr val="64BCD9"/>
                </a:solidFill>
                <a:latin typeface="Arial"/>
              </a:rPr>
              <a:t>Felix Rodriguez Mateos</a:t>
            </a:r>
            <a:endParaRPr lang="en-GB">
              <a:solidFill>
                <a:srgbClr val="64BCD9"/>
              </a:solidFill>
              <a:latin typeface="Arial"/>
            </a:endParaRPr>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solidFill>
                  <a:srgbClr val="64BCD9"/>
                </a:solidFill>
                <a:latin typeface="Arial"/>
              </a:rPr>
              <a:pPr/>
              <a:t>‹#›</a:t>
            </a:fld>
            <a:endParaRPr lang="fr-FR" dirty="0">
              <a:solidFill>
                <a:srgbClr val="64BCD9"/>
              </a:solidFill>
              <a:latin typeface="Arial"/>
            </a:endParaRPr>
          </a:p>
        </p:txBody>
      </p:sp>
      <p:sp>
        <p:nvSpPr>
          <p:cNvPr id="8" name="Espace réservé du texte 7"/>
          <p:cNvSpPr>
            <a:spLocks noGrp="1"/>
          </p:cNvSpPr>
          <p:nvPr>
            <p:ph type="body" sz="quarter" idx="14" hasCustomPrompt="1"/>
          </p:nvPr>
        </p:nvSpPr>
        <p:spPr>
          <a:xfrm>
            <a:off x="1351800" y="3714750"/>
            <a:ext cx="6440400" cy="9144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smtClean="0"/>
              <a:t>Credits if needed: reference 1, reference 2 ...</a:t>
            </a:r>
            <a:endParaRPr lang="en-GB" noProof="0"/>
          </a:p>
        </p:txBody>
      </p:sp>
      <p:pic>
        <p:nvPicPr>
          <p:cNvPr id="7" name="Image 6" descr="HLU-logoN-title.png"/>
          <p:cNvPicPr>
            <a:picLocks noChangeAspect="1"/>
          </p:cNvPicPr>
          <p:nvPr userDrawn="1"/>
        </p:nvPicPr>
        <p:blipFill>
          <a:blip r:embed="rId3"/>
          <a:stretch>
            <a:fillRect/>
          </a:stretch>
        </p:blipFill>
        <p:spPr>
          <a:xfrm>
            <a:off x="1371602" y="285750"/>
            <a:ext cx="3134659" cy="1270627"/>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hasCustomPrompt="1"/>
          </p:nvPr>
        </p:nvSpPr>
        <p:spPr>
          <a:xfrm>
            <a:off x="457200" y="911425"/>
            <a:ext cx="4040188" cy="47982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 </a:t>
            </a:r>
          </a:p>
        </p:txBody>
      </p:sp>
      <p:sp>
        <p:nvSpPr>
          <p:cNvPr id="4" name="Espace réservé du contenu 3"/>
          <p:cNvSpPr>
            <a:spLocks noGrp="1"/>
          </p:cNvSpPr>
          <p:nvPr>
            <p:ph sz="half" idx="2" hasCustomPrompt="1"/>
          </p:nvPr>
        </p:nvSpPr>
        <p:spPr>
          <a:xfrm>
            <a:off x="457200" y="1543050"/>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texte 4"/>
          <p:cNvSpPr>
            <a:spLocks noGrp="1"/>
          </p:cNvSpPr>
          <p:nvPr>
            <p:ph type="body" sz="quarter" idx="3" hasCustomPrompt="1"/>
          </p:nvPr>
        </p:nvSpPr>
        <p:spPr>
          <a:xfrm>
            <a:off x="4645028" y="911425"/>
            <a:ext cx="4041775" cy="47982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a:t>
            </a:r>
          </a:p>
        </p:txBody>
      </p:sp>
      <p:sp>
        <p:nvSpPr>
          <p:cNvPr id="6" name="Espace réservé du contenu 5"/>
          <p:cNvSpPr>
            <a:spLocks noGrp="1"/>
          </p:cNvSpPr>
          <p:nvPr>
            <p:ph sz="quarter" idx="4" hasCustomPrompt="1"/>
          </p:nvPr>
        </p:nvSpPr>
        <p:spPr>
          <a:xfrm>
            <a:off x="4645028" y="1543050"/>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8" name="Espace réservé du pied de page 7"/>
          <p:cNvSpPr>
            <a:spLocks noGrp="1"/>
          </p:cNvSpPr>
          <p:nvPr>
            <p:ph type="ftr" sz="quarter" idx="11"/>
          </p:nvPr>
        </p:nvSpPr>
        <p:spPr>
          <a:xfrm>
            <a:off x="1905000" y="4767263"/>
            <a:ext cx="6627000" cy="270000"/>
          </a:xfrm>
        </p:spPr>
        <p:txBody>
          <a:bodyPr/>
          <a:lstStyle/>
          <a:p>
            <a:r>
              <a:rPr lang="fr-FR" noProof="0" dirty="0" smtClean="0"/>
              <a:t>Felix Rodriguez Mateos</a:t>
            </a:r>
            <a:endParaRPr lang="en-GB" noProof="0" dirty="0"/>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dirty="0"/>
          </a:p>
        </p:txBody>
      </p:sp>
      <p:grpSp>
        <p:nvGrpSpPr>
          <p:cNvPr id="11" name="Grouper 10"/>
          <p:cNvGrpSpPr/>
          <p:nvPr userDrawn="1"/>
        </p:nvGrpSpPr>
        <p:grpSpPr>
          <a:xfrm>
            <a:off x="1447800" y="4580063"/>
            <a:ext cx="457200" cy="457200"/>
            <a:chOff x="1447800" y="4580063"/>
            <a:chExt cx="457200" cy="457200"/>
          </a:xfrm>
        </p:grpSpPr>
        <p:sp>
          <p:nvSpPr>
            <p:cNvPr id="12" name="Rectangle 11"/>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4"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4" name="Espace réservé du pied de page 3"/>
          <p:cNvSpPr>
            <a:spLocks noGrp="1"/>
          </p:cNvSpPr>
          <p:nvPr>
            <p:ph type="ftr" sz="quarter" idx="11"/>
          </p:nvPr>
        </p:nvSpPr>
        <p:spPr>
          <a:xfrm>
            <a:off x="1905000" y="4767263"/>
            <a:ext cx="6627000" cy="270000"/>
          </a:xfrm>
        </p:spPr>
        <p:txBody>
          <a:bodyPr/>
          <a:lstStyle/>
          <a:p>
            <a:r>
              <a:rPr lang="fr-FR" noProof="0" dirty="0" smtClean="0"/>
              <a:t>Felix Rodriguez Mateos</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grpSp>
        <p:nvGrpSpPr>
          <p:cNvPr id="7" name="Grouper 6"/>
          <p:cNvGrpSpPr/>
          <p:nvPr userDrawn="1"/>
        </p:nvGrpSpPr>
        <p:grpSpPr>
          <a:xfrm>
            <a:off x="1447800" y="4580063"/>
            <a:ext cx="457200" cy="457200"/>
            <a:chOff x="1447800" y="4580063"/>
            <a:chExt cx="457200" cy="457200"/>
          </a:xfrm>
        </p:grpSpPr>
        <p:sp>
          <p:nvSpPr>
            <p:cNvPr id="8" name="Rectangle 7"/>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9" name="ZoneTexte 8"/>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0"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1981200" y="4767263"/>
            <a:ext cx="6553200" cy="270000"/>
          </a:xfrm>
        </p:spPr>
        <p:txBody>
          <a:bodyPr/>
          <a:lstStyle/>
          <a:p>
            <a:r>
              <a:rPr lang="fr-FR" noProof="0" dirty="0" smtClean="0"/>
              <a:t>Felix Rodriguez Mateos</a:t>
            </a:r>
            <a:endParaRPr lang="en-GB" noProof="0" dirty="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dirty="0"/>
          </a:p>
        </p:txBody>
      </p:sp>
      <p:grpSp>
        <p:nvGrpSpPr>
          <p:cNvPr id="6" name="Grouper 5"/>
          <p:cNvGrpSpPr/>
          <p:nvPr userDrawn="1"/>
        </p:nvGrpSpPr>
        <p:grpSpPr>
          <a:xfrm>
            <a:off x="1447800" y="4580063"/>
            <a:ext cx="457200" cy="457200"/>
            <a:chOff x="1447800" y="4580063"/>
            <a:chExt cx="457200" cy="457200"/>
          </a:xfrm>
        </p:grpSpPr>
        <p:sp>
          <p:nvSpPr>
            <p:cNvPr id="7" name="Rectangle 6"/>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8" name="ZoneTexte 7"/>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9"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342900"/>
            <a:ext cx="79200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noProof="0" dirty="0"/>
          </a:p>
        </p:txBody>
      </p:sp>
      <p:sp>
        <p:nvSpPr>
          <p:cNvPr id="4" name="Espace réservé du texte 3"/>
          <p:cNvSpPr>
            <a:spLocks noGrp="1"/>
          </p:cNvSpPr>
          <p:nvPr>
            <p:ph type="body" sz="half" idx="2" hasCustomPrompt="1"/>
          </p:nvPr>
        </p:nvSpPr>
        <p:spPr>
          <a:xfrm>
            <a:off x="612000" y="3829050"/>
            <a:ext cx="7920000" cy="7429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smtClean="0"/>
              <a:t>Text – image caption – comments ....</a:t>
            </a:r>
          </a:p>
        </p:txBody>
      </p:sp>
      <p:sp>
        <p:nvSpPr>
          <p:cNvPr id="6" name="Espace réservé du pied de page 5"/>
          <p:cNvSpPr>
            <a:spLocks noGrp="1"/>
          </p:cNvSpPr>
          <p:nvPr>
            <p:ph type="ftr" sz="quarter" idx="11"/>
          </p:nvPr>
        </p:nvSpPr>
        <p:spPr>
          <a:xfrm>
            <a:off x="1981200" y="4767263"/>
            <a:ext cx="6550800" cy="270000"/>
          </a:xfrm>
        </p:spPr>
        <p:txBody>
          <a:bodyPr/>
          <a:lstStyle/>
          <a:p>
            <a:r>
              <a:rPr lang="fr-FR" noProof="0" dirty="0" smtClean="0"/>
              <a:t>Felix Rodriguez Mateos</a:t>
            </a:r>
            <a:endParaRPr lang="en-GB" noProof="0" dirty="0"/>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dirty="0"/>
          </a:p>
        </p:txBody>
      </p:sp>
      <p:sp>
        <p:nvSpPr>
          <p:cNvPr id="9" name="Espace réservé du contenu 8"/>
          <p:cNvSpPr>
            <a:spLocks noGrp="1"/>
          </p:cNvSpPr>
          <p:nvPr>
            <p:ph sz="quarter" idx="14" hasCustomPrompt="1"/>
          </p:nvPr>
        </p:nvSpPr>
        <p:spPr>
          <a:xfrm>
            <a:off x="613550" y="3486150"/>
            <a:ext cx="7918450" cy="285750"/>
          </a:xfrm>
        </p:spPr>
        <p:txBody>
          <a:bodyPr/>
          <a:lstStyle>
            <a:lvl1pPr>
              <a:buFontTx/>
              <a:buNone/>
              <a:defRPr sz="1800">
                <a:solidFill>
                  <a:schemeClr val="bg2"/>
                </a:solidFill>
              </a:defRPr>
            </a:lvl1pPr>
          </a:lstStyle>
          <a:p>
            <a:pPr lvl="0"/>
            <a:r>
              <a:rPr lang="en-GB" dirty="0" smtClean="0"/>
              <a:t>Image title</a:t>
            </a:r>
            <a:endParaRPr lang="en-GB" dirty="0"/>
          </a:p>
        </p:txBody>
      </p:sp>
      <p:grpSp>
        <p:nvGrpSpPr>
          <p:cNvPr id="8" name="Grouper 5"/>
          <p:cNvGrpSpPr/>
          <p:nvPr userDrawn="1"/>
        </p:nvGrpSpPr>
        <p:grpSpPr>
          <a:xfrm>
            <a:off x="1447800" y="4580063"/>
            <a:ext cx="457200" cy="457200"/>
            <a:chOff x="1447800" y="4580063"/>
            <a:chExt cx="457200" cy="457200"/>
          </a:xfrm>
        </p:grpSpPr>
        <p:sp>
          <p:nvSpPr>
            <p:cNvPr id="10" name="Rectangle 9"/>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11" name="ZoneTexte 7"/>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2"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031750"/>
            <a:ext cx="6440400" cy="1225800"/>
          </a:xfrm>
        </p:spPr>
        <p:txBody>
          <a:bodyPr/>
          <a:lstStyle>
            <a:lvl1pPr>
              <a:defRPr b="1" i="1">
                <a:solidFill>
                  <a:schemeClr val="tx2"/>
                </a:solidFill>
              </a:defRPr>
            </a:lvl1pPr>
          </a:lstStyle>
          <a:p>
            <a:r>
              <a:rPr lang="en-GB" noProof="0" smtClean="0"/>
              <a:t>Thank you message....</a:t>
            </a:r>
            <a:endParaRPr lang="en-GB" noProof="0"/>
          </a:p>
        </p:txBody>
      </p:sp>
      <p:sp>
        <p:nvSpPr>
          <p:cNvPr id="4" name="Espace réservé du pied de page 3"/>
          <p:cNvSpPr>
            <a:spLocks noGrp="1"/>
          </p:cNvSpPr>
          <p:nvPr>
            <p:ph type="ftr" sz="quarter" idx="11"/>
          </p:nvPr>
        </p:nvSpPr>
        <p:spPr>
          <a:xfrm>
            <a:off x="1351800" y="4767263"/>
            <a:ext cx="6440400" cy="270000"/>
          </a:xfrm>
        </p:spPr>
        <p:txBody>
          <a:bodyPr/>
          <a:lstStyle/>
          <a:p>
            <a:r>
              <a:rPr lang="fr-FR" noProof="0" dirty="0" smtClean="0"/>
              <a:t>Felix Rodriguez Mateos</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sp>
        <p:nvSpPr>
          <p:cNvPr id="8" name="Espace réservé du texte 7"/>
          <p:cNvSpPr>
            <a:spLocks noGrp="1"/>
          </p:cNvSpPr>
          <p:nvPr>
            <p:ph type="body" sz="quarter" idx="14" hasCustomPrompt="1"/>
          </p:nvPr>
        </p:nvSpPr>
        <p:spPr>
          <a:xfrm>
            <a:off x="1351800" y="3714750"/>
            <a:ext cx="6440400" cy="9144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smtClean="0"/>
              <a:t>Credits if needed: reference 1, reference 2 ...</a:t>
            </a:r>
            <a:endParaRPr lang="en-GB" noProof="0"/>
          </a:p>
        </p:txBody>
      </p:sp>
      <p:pic>
        <p:nvPicPr>
          <p:cNvPr id="7" name="Image 6" descr="HLU-logoN-title.png"/>
          <p:cNvPicPr>
            <a:picLocks noChangeAspect="1"/>
          </p:cNvPicPr>
          <p:nvPr userDrawn="1"/>
        </p:nvPicPr>
        <p:blipFill>
          <a:blip r:embed="rId3"/>
          <a:stretch>
            <a:fillRect/>
          </a:stretch>
        </p:blipFill>
        <p:spPr>
          <a:xfrm>
            <a:off x="1371604" y="285751"/>
            <a:ext cx="3134659" cy="1270627"/>
          </a:xfrm>
          <a:prstGeom prst="rect">
            <a:avLst/>
          </a:prstGeom>
        </p:spPr>
      </p:pic>
      <p:grpSp>
        <p:nvGrpSpPr>
          <p:cNvPr id="10" name="Grouper 9"/>
          <p:cNvGrpSpPr/>
          <p:nvPr userDrawn="1"/>
        </p:nvGrpSpPr>
        <p:grpSpPr>
          <a:xfrm>
            <a:off x="457200" y="4552950"/>
            <a:ext cx="457200" cy="457200"/>
            <a:chOff x="1447800" y="4580063"/>
            <a:chExt cx="457200" cy="457200"/>
          </a:xfrm>
        </p:grpSpPr>
        <p:sp>
          <p:nvSpPr>
            <p:cNvPr id="11" name="Rectangle 10"/>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12" name="ZoneTexte 11"/>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3" name="Image 4" descr="CERN-logo_outline.jpg"/>
          <p:cNvPicPr>
            <a:picLocks noChangeAspect="1"/>
          </p:cNvPicPr>
          <p:nvPr userDrawn="1"/>
        </p:nvPicPr>
        <p:blipFill>
          <a:blip r:embed="rId4"/>
          <a:stretch>
            <a:fillRect/>
          </a:stretch>
        </p:blipFill>
        <p:spPr>
          <a:xfrm>
            <a:off x="377190" y="4406901"/>
            <a:ext cx="613410" cy="60325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2114550"/>
            <a:ext cx="7200000" cy="1350000"/>
          </a:xfrm>
        </p:spPr>
        <p:txBody>
          <a:bodyPr lIns="0" tIns="0" rIns="0" bIns="0" anchor="t" anchorCtr="0">
            <a:noAutofit/>
          </a:bodyPr>
          <a:lstStyle>
            <a:lvl1pPr algn="l">
              <a:defRPr sz="2800" b="1" baseline="0">
                <a:solidFill>
                  <a:schemeClr val="accent5"/>
                </a:solidFill>
              </a:defRPr>
            </a:lvl1pPr>
          </a:lstStyle>
          <a:p>
            <a:r>
              <a:rPr lang="en-GB" noProof="0" smtClean="0"/>
              <a:t>Presentation title - line 1 - Arial 30pt - bold HiLumi dark grey - line 2</a:t>
            </a:r>
            <a:br>
              <a:rPr lang="en-GB" noProof="0" smtClean="0"/>
            </a:br>
            <a:r>
              <a:rPr lang="en-GB" noProof="0" smtClean="0"/>
              <a:t>line 3</a:t>
            </a:r>
            <a:br>
              <a:rPr lang="en-GB" noProof="0" smtClean="0"/>
            </a:br>
            <a:r>
              <a:rPr lang="en-GB" noProof="0" smtClean="0"/>
              <a:t>line 4   </a:t>
            </a:r>
            <a:endParaRPr lang="en-GB" noProof="0"/>
          </a:p>
        </p:txBody>
      </p:sp>
      <p:sp>
        <p:nvSpPr>
          <p:cNvPr id="3" name="Sous-titre 2"/>
          <p:cNvSpPr>
            <a:spLocks noGrp="1"/>
          </p:cNvSpPr>
          <p:nvPr>
            <p:ph type="subTitle" idx="1" hasCustomPrompt="1"/>
          </p:nvPr>
        </p:nvSpPr>
        <p:spPr>
          <a:xfrm>
            <a:off x="1371600" y="3600450"/>
            <a:ext cx="6480000" cy="74295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smtClean="0"/>
              <a:t>Author(s</a:t>
            </a:r>
            <a:r>
              <a:rPr lang="en-GB" noProof="0" dirty="0" smtClean="0"/>
              <a:t>)  - Arial 20 pt – </a:t>
            </a:r>
            <a:r>
              <a:rPr lang="en-GB" noProof="0" dirty="0" err="1" smtClean="0"/>
              <a:t>HiLumi</a:t>
            </a:r>
            <a:r>
              <a:rPr lang="en-GB" noProof="0" dirty="0" smtClean="0"/>
              <a:t> dark grey</a:t>
            </a:r>
            <a:endParaRPr lang="en-GB" noProof="0" dirty="0"/>
          </a:p>
        </p:txBody>
      </p:sp>
      <p:sp>
        <p:nvSpPr>
          <p:cNvPr id="5" name="Espace réservé du pied de page 4"/>
          <p:cNvSpPr>
            <a:spLocks noGrp="1"/>
          </p:cNvSpPr>
          <p:nvPr>
            <p:ph type="ftr" sz="quarter" idx="11"/>
          </p:nvPr>
        </p:nvSpPr>
        <p:spPr>
          <a:xfrm>
            <a:off x="1371600" y="4767263"/>
            <a:ext cx="6309000" cy="270000"/>
          </a:xfrm>
        </p:spPr>
        <p:txBody>
          <a:bodyPr lIns="0" tIns="0" rIns="0" bIns="0" anchor="b" anchorCtr="0"/>
          <a:lstStyle>
            <a:lvl1pPr algn="r">
              <a:defRPr>
                <a:solidFill>
                  <a:schemeClr val="accent1"/>
                </a:solidFill>
              </a:defRPr>
            </a:lvl1pPr>
          </a:lstStyle>
          <a:p>
            <a:r>
              <a:rPr lang="fr-FR" smtClean="0">
                <a:solidFill>
                  <a:srgbClr val="64BCD9"/>
                </a:solidFill>
                <a:latin typeface="Arial"/>
              </a:rPr>
              <a:t>To edit speaker name go to Insert &gt; Header &amp; Footer and apply to all slides except title page</a:t>
            </a:r>
            <a:endParaRPr lang="en-GB">
              <a:solidFill>
                <a:srgbClr val="64BCD9"/>
              </a:solidFill>
              <a:latin typeface="Arial"/>
            </a:endParaRPr>
          </a:p>
        </p:txBody>
      </p:sp>
      <p:sp>
        <p:nvSpPr>
          <p:cNvPr id="6" name="Espace réservé du numéro de diapositive 5"/>
          <p:cNvSpPr>
            <a:spLocks noGrp="1"/>
          </p:cNvSpPr>
          <p:nvPr>
            <p:ph type="sldNum" sz="quarter" idx="12"/>
          </p:nvPr>
        </p:nvSpPr>
        <p:spPr>
          <a:xfrm>
            <a:off x="8686800" y="4767263"/>
            <a:ext cx="360000" cy="27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solidFill>
                  <a:srgbClr val="64BCD9"/>
                </a:solidFill>
                <a:latin typeface="Arial"/>
              </a:rPr>
              <a:pPr/>
              <a:t>‹#›</a:t>
            </a:fld>
            <a:endParaRPr lang="fr-FR" dirty="0">
              <a:solidFill>
                <a:srgbClr val="64BCD9"/>
              </a:solidFill>
              <a:latin typeface="Arial"/>
            </a:endParaRPr>
          </a:p>
        </p:txBody>
      </p:sp>
      <p:pic>
        <p:nvPicPr>
          <p:cNvPr id="12" name="Image 11" descr="HLU-logoN-title.png"/>
          <p:cNvPicPr>
            <a:picLocks noChangeAspect="1"/>
          </p:cNvPicPr>
          <p:nvPr userDrawn="1"/>
        </p:nvPicPr>
        <p:blipFill>
          <a:blip r:embed="rId3"/>
          <a:stretch>
            <a:fillRect/>
          </a:stretch>
        </p:blipFill>
        <p:spPr>
          <a:xfrm>
            <a:off x="1371600" y="505283"/>
            <a:ext cx="3785364" cy="1150791"/>
          </a:xfrm>
          <a:prstGeom prst="rect">
            <a:avLst/>
          </a:prstGeom>
        </p:spPr>
      </p:pic>
      <p:sp>
        <p:nvSpPr>
          <p:cNvPr id="15" name="Espace réservé du texte 14"/>
          <p:cNvSpPr>
            <a:spLocks noGrp="1"/>
          </p:cNvSpPr>
          <p:nvPr>
            <p:ph type="body" sz="quarter" idx="14" hasCustomPrompt="1"/>
          </p:nvPr>
        </p:nvSpPr>
        <p:spPr>
          <a:xfrm>
            <a:off x="1371600" y="4424362"/>
            <a:ext cx="6480000" cy="261938"/>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600">
                <a:solidFill>
                  <a:schemeClr val="bg2"/>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smtClean="0">
                <a:ln>
                  <a:noFill/>
                </a:ln>
                <a:solidFill>
                  <a:schemeClr val="bg2"/>
                </a:solidFill>
                <a:effectLst/>
                <a:uLnTx/>
                <a:uFillTx/>
                <a:latin typeface="+mn-lt"/>
                <a:ea typeface="+mn-ea"/>
                <a:cs typeface="+mn-cs"/>
              </a:rPr>
              <a:t>Conference - Location - Date</a:t>
            </a:r>
          </a:p>
          <a:p>
            <a:pPr lvl="0"/>
            <a:endParaRPr lang="en-GB" noProof="0"/>
          </a:p>
        </p:txBody>
      </p:sp>
      <p:grpSp>
        <p:nvGrpSpPr>
          <p:cNvPr id="10" name="Grouper 9"/>
          <p:cNvGrpSpPr/>
          <p:nvPr userDrawn="1"/>
        </p:nvGrpSpPr>
        <p:grpSpPr>
          <a:xfrm>
            <a:off x="457200" y="4553550"/>
            <a:ext cx="457200" cy="342900"/>
            <a:chOff x="1462200" y="4620913"/>
            <a:chExt cx="457200" cy="457200"/>
          </a:xfrm>
        </p:grpSpPr>
        <p:sp>
          <p:nvSpPr>
            <p:cNvPr id="11" name="Rectangle 10"/>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prstClr val="white"/>
                </a:solidFill>
                <a:latin typeface="Arial"/>
              </a:endParaRPr>
            </a:p>
          </p:txBody>
        </p:sp>
        <p:sp>
          <p:nvSpPr>
            <p:cNvPr id="13" name="ZoneTexte 12"/>
            <p:cNvSpPr txBox="1"/>
            <p:nvPr userDrawn="1"/>
          </p:nvSpPr>
          <p:spPr>
            <a:xfrm>
              <a:off x="1485900" y="4670164"/>
              <a:ext cx="381000" cy="369332"/>
            </a:xfrm>
            <a:prstGeom prst="rect">
              <a:avLst/>
            </a:prstGeom>
            <a:noFill/>
          </p:spPr>
          <p:txBody>
            <a:bodyPr wrap="square" lIns="0" tIns="0" rIns="0" bIns="0" rtlCol="0">
              <a:spAutoFit/>
            </a:bodyPr>
            <a:lstStyle/>
            <a:p>
              <a:pPr algn="ctr"/>
              <a:r>
                <a:rPr lang="en-GB" sz="900" dirty="0" smtClean="0">
                  <a:solidFill>
                    <a:prstClr val="black"/>
                  </a:solidFill>
                  <a:latin typeface="Arial"/>
                </a:rPr>
                <a:t>logo</a:t>
              </a:r>
            </a:p>
            <a:p>
              <a:pPr algn="ctr"/>
              <a:r>
                <a:rPr lang="en-GB" sz="900" dirty="0" smtClean="0">
                  <a:solidFill>
                    <a:prstClr val="black"/>
                  </a:solidFill>
                  <a:latin typeface="Arial"/>
                </a:rPr>
                <a:t>area</a:t>
              </a:r>
              <a:endParaRPr lang="en-GB" sz="900" dirty="0">
                <a:solidFill>
                  <a:prstClr val="black"/>
                </a:solidFill>
                <a:latin typeface="Arial"/>
              </a:endParaRPr>
            </a:p>
          </p:txBody>
        </p:sp>
      </p:grpSp>
      <p:pic>
        <p:nvPicPr>
          <p:cNvPr id="17" name="Image 4" descr="CERN-logo_outline.jpg"/>
          <p:cNvPicPr>
            <a:picLocks noChangeAspect="1"/>
          </p:cNvPicPr>
          <p:nvPr userDrawn="1"/>
        </p:nvPicPr>
        <p:blipFill>
          <a:blip r:embed="rId4"/>
          <a:stretch>
            <a:fillRect/>
          </a:stretch>
        </p:blipFill>
        <p:spPr>
          <a:xfrm>
            <a:off x="377190" y="4460081"/>
            <a:ext cx="613410" cy="452438"/>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contenu 2"/>
          <p:cNvSpPr>
            <a:spLocks noGrp="1"/>
          </p:cNvSpPr>
          <p:nvPr>
            <p:ph idx="1" hasCustomPrompt="1"/>
          </p:nvPr>
        </p:nvSpPr>
        <p:spPr>
          <a:xfrm>
            <a:off x="612000" y="914401"/>
            <a:ext cx="7920000" cy="3680222"/>
          </a:xfrm>
        </p:spPr>
        <p:txBody>
          <a:bodyPr lIns="0" tIns="0" rIns="0" bIns="0"/>
          <a:lstStyle/>
          <a:p>
            <a:pPr lvl="0"/>
            <a:r>
              <a:rPr lang="en-GB" noProof="0" dirty="0" smtClean="0"/>
              <a:t>Click to modify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pied de page 4"/>
          <p:cNvSpPr>
            <a:spLocks noGrp="1"/>
          </p:cNvSpPr>
          <p:nvPr>
            <p:ph type="ftr" sz="quarter" idx="11"/>
          </p:nvPr>
        </p:nvSpPr>
        <p:spPr>
          <a:xfrm>
            <a:off x="1905000" y="4767263"/>
            <a:ext cx="6627000" cy="270000"/>
          </a:xfrm>
        </p:spPr>
        <p:txBody>
          <a:bodyPr/>
          <a:lstStyle/>
          <a:p>
            <a:r>
              <a:rPr lang="fr-FR" smtClean="0">
                <a:solidFill>
                  <a:srgbClr val="64BCD9"/>
                </a:solidFill>
                <a:latin typeface="Arial"/>
              </a:rPr>
              <a:t>To edit speaker name go to Insert &gt; Header &amp; Footer and apply to all slides except title page</a:t>
            </a:r>
            <a:endParaRPr lang="en-GB">
              <a:solidFill>
                <a:srgbClr val="64BCD9"/>
              </a:solidFill>
              <a:latin typeface="Arial"/>
            </a:endParaRPr>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solidFill>
                  <a:srgbClr val="64BCD9"/>
                </a:solidFill>
                <a:latin typeface="Arial"/>
              </a:rPr>
              <a:pPr/>
              <a:t>‹#›</a:t>
            </a:fld>
            <a:endParaRPr lang="fr-FR">
              <a:solidFill>
                <a:srgbClr val="64BCD9"/>
              </a:solidFill>
              <a:latin typeface="Arial"/>
            </a:endParaRPr>
          </a:p>
        </p:txBody>
      </p:sp>
      <p:grpSp>
        <p:nvGrpSpPr>
          <p:cNvPr id="8" name="Grouper 7"/>
          <p:cNvGrpSpPr/>
          <p:nvPr userDrawn="1"/>
        </p:nvGrpSpPr>
        <p:grpSpPr>
          <a:xfrm>
            <a:off x="1440000" y="4725000"/>
            <a:ext cx="457200" cy="342900"/>
            <a:chOff x="1462200" y="4620913"/>
            <a:chExt cx="457200" cy="457200"/>
          </a:xfrm>
        </p:grpSpPr>
        <p:sp>
          <p:nvSpPr>
            <p:cNvPr id="9" name="Rectangle 8"/>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prstClr val="white"/>
                </a:solidFill>
                <a:latin typeface="Arial"/>
              </a:endParaRPr>
            </a:p>
          </p:txBody>
        </p:sp>
        <p:sp>
          <p:nvSpPr>
            <p:cNvPr id="10" name="ZoneTexte 9"/>
            <p:cNvSpPr txBox="1"/>
            <p:nvPr userDrawn="1"/>
          </p:nvSpPr>
          <p:spPr>
            <a:xfrm>
              <a:off x="1485900" y="4670164"/>
              <a:ext cx="381000" cy="369332"/>
            </a:xfrm>
            <a:prstGeom prst="rect">
              <a:avLst/>
            </a:prstGeom>
            <a:noFill/>
          </p:spPr>
          <p:txBody>
            <a:bodyPr wrap="square" lIns="0" tIns="0" rIns="0" bIns="0" rtlCol="0">
              <a:spAutoFit/>
            </a:bodyPr>
            <a:lstStyle/>
            <a:p>
              <a:pPr algn="ctr"/>
              <a:r>
                <a:rPr lang="en-GB" sz="900" dirty="0" smtClean="0">
                  <a:solidFill>
                    <a:prstClr val="black"/>
                  </a:solidFill>
                  <a:latin typeface="Arial"/>
                </a:rPr>
                <a:t>logo</a:t>
              </a:r>
            </a:p>
            <a:p>
              <a:pPr algn="ctr"/>
              <a:r>
                <a:rPr lang="en-GB" sz="900" dirty="0" smtClean="0">
                  <a:solidFill>
                    <a:prstClr val="black"/>
                  </a:solidFill>
                  <a:latin typeface="Arial"/>
                </a:rPr>
                <a:t>area</a:t>
              </a:r>
              <a:endParaRPr lang="en-GB" sz="900" dirty="0">
                <a:solidFill>
                  <a:prstClr val="black"/>
                </a:solidFill>
                <a:latin typeface="Arial"/>
              </a:endParaRPr>
            </a:p>
          </p:txBody>
        </p:sp>
      </p:grpSp>
      <p:pic>
        <p:nvPicPr>
          <p:cNvPr id="13" name="Image 5" descr="CERN-logo_outline.jpg"/>
          <p:cNvPicPr>
            <a:picLocks noChangeAspect="1"/>
          </p:cNvPicPr>
          <p:nvPr userDrawn="1"/>
        </p:nvPicPr>
        <p:blipFill>
          <a:blip r:embed="rId2"/>
          <a:stretch>
            <a:fillRect/>
          </a:stretch>
        </p:blipFill>
        <p:spPr>
          <a:xfrm>
            <a:off x="1422001" y="4711500"/>
            <a:ext cx="494185" cy="3645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theme" Target="../theme/theme1.xml"/><Relationship Id="rId9"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0.xml"/><Relationship Id="rId4" Type="http://schemas.openxmlformats.org/officeDocument/2006/relationships/slideLayout" Target="../slideLayouts/slideLayout11.xml"/><Relationship Id="rId5" Type="http://schemas.openxmlformats.org/officeDocument/2006/relationships/slideLayout" Target="../slideLayouts/slideLayout12.xml"/><Relationship Id="rId6" Type="http://schemas.openxmlformats.org/officeDocument/2006/relationships/slideLayout" Target="../slideLayouts/slideLayout13.xml"/><Relationship Id="rId7" Type="http://schemas.openxmlformats.org/officeDocument/2006/relationships/slideLayout" Target="../slideLayouts/slideLayout14.xml"/><Relationship Id="rId8" Type="http://schemas.openxmlformats.org/officeDocument/2006/relationships/slideLayout" Target="../slideLayouts/slideLayout15.xml"/><Relationship Id="rId9" Type="http://schemas.openxmlformats.org/officeDocument/2006/relationships/slideLayout" Target="../slideLayouts/slideLayout16.xml"/><Relationship Id="rId10" Type="http://schemas.openxmlformats.org/officeDocument/2006/relationships/theme" Target="../theme/theme2.xml"/><Relationship Id="rId11" Type="http://schemas.openxmlformats.org/officeDocument/2006/relationships/image" Target="../media/image5.png"/><Relationship Id="rId1" Type="http://schemas.openxmlformats.org/officeDocument/2006/relationships/slideLayout" Target="../slideLayouts/slideLayout8.xml"/><Relationship Id="rId2" Type="http://schemas.openxmlformats.org/officeDocument/2006/relationships/slideLayout" Target="../slideLayouts/slideLayout9.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9.xml"/><Relationship Id="rId4" Type="http://schemas.openxmlformats.org/officeDocument/2006/relationships/slideLayout" Target="../slideLayouts/slideLayout20.xml"/><Relationship Id="rId5" Type="http://schemas.openxmlformats.org/officeDocument/2006/relationships/slideLayout" Target="../slideLayouts/slideLayout21.xml"/><Relationship Id="rId6" Type="http://schemas.openxmlformats.org/officeDocument/2006/relationships/slideLayout" Target="../slideLayouts/slideLayout22.xml"/><Relationship Id="rId7" Type="http://schemas.openxmlformats.org/officeDocument/2006/relationships/slideLayout" Target="../slideLayouts/slideLayout23.xml"/><Relationship Id="rId8" Type="http://schemas.openxmlformats.org/officeDocument/2006/relationships/theme" Target="../theme/theme3.xml"/><Relationship Id="rId9" Type="http://schemas.openxmlformats.org/officeDocument/2006/relationships/image" Target="../media/image1.jpeg"/><Relationship Id="rId1" Type="http://schemas.openxmlformats.org/officeDocument/2006/relationships/slideLayout" Target="../slideLayouts/slideLayout17.xml"/><Relationship Id="rId2"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35000"/>
            <a:ext cx="7920000" cy="540000"/>
          </a:xfrm>
          <a:prstGeom prst="rect">
            <a:avLst/>
          </a:prstGeom>
        </p:spPr>
        <p:txBody>
          <a:bodyPr vert="horz" lIns="0" tIns="0" rIns="0" bIns="0" rtlCol="0" anchor="ctr" anchorCtr="1">
            <a:noAutofit/>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p:nvPr>
        </p:nvSpPr>
        <p:spPr>
          <a:xfrm>
            <a:off x="612000" y="1028702"/>
            <a:ext cx="7920000" cy="3551362"/>
          </a:xfrm>
          <a:prstGeom prst="rect">
            <a:avLst/>
          </a:prstGeom>
        </p:spPr>
        <p:txBody>
          <a:bodyPr vert="horz" lIns="0" tIns="0" rIns="0" bIns="0" rtlCol="0">
            <a:normAutofit/>
          </a:bodyPr>
          <a:lstStyle/>
          <a:p>
            <a:pPr lvl="0"/>
            <a:r>
              <a:rPr lang="en-GB" noProof="0" smtClean="0"/>
              <a:t>Click to edit Master texts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endParaRPr lang="en-GB" noProof="0"/>
          </a:p>
        </p:txBody>
      </p:sp>
      <p:sp>
        <p:nvSpPr>
          <p:cNvPr id="5" name="Espace réservé du pied de page 4"/>
          <p:cNvSpPr>
            <a:spLocks noGrp="1"/>
          </p:cNvSpPr>
          <p:nvPr>
            <p:ph type="ftr" sz="quarter" idx="3"/>
          </p:nvPr>
        </p:nvSpPr>
        <p:spPr>
          <a:xfrm>
            <a:off x="2438400" y="4767263"/>
            <a:ext cx="6093600" cy="270000"/>
          </a:xfrm>
          <a:prstGeom prst="rect">
            <a:avLst/>
          </a:prstGeom>
        </p:spPr>
        <p:txBody>
          <a:bodyPr vert="horz" lIns="0" tIns="0" rIns="0" bIns="0" rtlCol="0" anchor="b"/>
          <a:lstStyle>
            <a:lvl1pPr algn="r">
              <a:defRPr sz="1100">
                <a:solidFill>
                  <a:schemeClr val="accent1"/>
                </a:solidFill>
              </a:defRPr>
            </a:lvl1pPr>
          </a:lstStyle>
          <a:p>
            <a:r>
              <a:rPr lang="fr-FR" dirty="0" smtClean="0"/>
              <a:t>Felix Rodriguez Mateos</a:t>
            </a:r>
            <a:endParaRPr lang="en-GB" dirty="0"/>
          </a:p>
        </p:txBody>
      </p:sp>
      <p:sp>
        <p:nvSpPr>
          <p:cNvPr id="6" name="Espace réservé du numéro de diapositive 5"/>
          <p:cNvSpPr>
            <a:spLocks noGrp="1"/>
          </p:cNvSpPr>
          <p:nvPr>
            <p:ph type="sldNum" sz="quarter" idx="4"/>
          </p:nvPr>
        </p:nvSpPr>
        <p:spPr>
          <a:xfrm>
            <a:off x="8686800" y="4767263"/>
            <a:ext cx="360000" cy="27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7" r:id="rId6"/>
    <p:sldLayoutId id="2147483658" r:id="rId7"/>
  </p:sldLayoutIdLst>
  <p:hf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1"/>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35000"/>
            <a:ext cx="7920000" cy="540000"/>
          </a:xfrm>
          <a:prstGeom prst="rect">
            <a:avLst/>
          </a:prstGeom>
        </p:spPr>
        <p:txBody>
          <a:bodyPr vert="horz" lIns="0" tIns="0" rIns="0" bIns="0" rtlCol="0" anchor="ctr" anchorCtr="1">
            <a:noAutofit/>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p:nvPr>
        </p:nvSpPr>
        <p:spPr>
          <a:xfrm>
            <a:off x="612000" y="1028701"/>
            <a:ext cx="7920000" cy="3565922"/>
          </a:xfrm>
          <a:prstGeom prst="rect">
            <a:avLst/>
          </a:prstGeom>
        </p:spPr>
        <p:txBody>
          <a:bodyPr vert="horz" lIns="0" tIns="0" rIns="0" bIns="0" rtlCol="0">
            <a:normAutofit/>
          </a:bodyPr>
          <a:lstStyle/>
          <a:p>
            <a:pPr lvl="0"/>
            <a:r>
              <a:rPr lang="en-GB" noProof="0" smtClean="0"/>
              <a:t>Click to edit Master texts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endParaRPr lang="en-GB" noProof="0"/>
          </a:p>
        </p:txBody>
      </p:sp>
      <p:sp>
        <p:nvSpPr>
          <p:cNvPr id="5" name="Espace réservé du pied de page 4"/>
          <p:cNvSpPr>
            <a:spLocks noGrp="1"/>
          </p:cNvSpPr>
          <p:nvPr>
            <p:ph type="ftr" sz="quarter" idx="3"/>
          </p:nvPr>
        </p:nvSpPr>
        <p:spPr>
          <a:xfrm>
            <a:off x="1981200" y="4767263"/>
            <a:ext cx="6550800" cy="270000"/>
          </a:xfrm>
          <a:prstGeom prst="rect">
            <a:avLst/>
          </a:prstGeom>
        </p:spPr>
        <p:txBody>
          <a:bodyPr vert="horz" lIns="0" tIns="0" rIns="0" bIns="0" rtlCol="0" anchor="b"/>
          <a:lstStyle>
            <a:lvl1pPr algn="r">
              <a:defRPr sz="1200">
                <a:solidFill>
                  <a:schemeClr val="accent1"/>
                </a:solidFill>
              </a:defRPr>
            </a:lvl1pPr>
          </a:lstStyle>
          <a:p>
            <a:r>
              <a:rPr lang="fr-FR" smtClean="0">
                <a:solidFill>
                  <a:srgbClr val="64BCD9"/>
                </a:solidFill>
                <a:latin typeface="Arial"/>
              </a:rPr>
              <a:t>To edit speaker name go to Insert &gt; Header &amp; Footer and apply to all slides except title page</a:t>
            </a:r>
            <a:endParaRPr lang="en-GB">
              <a:solidFill>
                <a:srgbClr val="64BCD9"/>
              </a:solidFill>
              <a:latin typeface="Arial"/>
            </a:endParaRPr>
          </a:p>
        </p:txBody>
      </p:sp>
      <p:sp>
        <p:nvSpPr>
          <p:cNvPr id="6" name="Espace réservé du numéro de diapositive 5"/>
          <p:cNvSpPr>
            <a:spLocks noGrp="1"/>
          </p:cNvSpPr>
          <p:nvPr>
            <p:ph type="sldNum" sz="quarter" idx="4"/>
          </p:nvPr>
        </p:nvSpPr>
        <p:spPr>
          <a:xfrm>
            <a:off x="8686800" y="4767263"/>
            <a:ext cx="360000" cy="27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solidFill>
                  <a:srgbClr val="64BCD9"/>
                </a:solidFill>
                <a:latin typeface="Arial"/>
              </a:rPr>
              <a:pPr/>
              <a:t>‹#›</a:t>
            </a:fld>
            <a:endParaRPr lang="fr-FR" dirty="0">
              <a:solidFill>
                <a:srgbClr val="64BCD9"/>
              </a:solidFill>
              <a:latin typeface="Arial"/>
            </a:endParaRPr>
          </a:p>
        </p:txBody>
      </p:sp>
    </p:spTree>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Lst>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hf hdr="0" ft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dpi="0" rotWithShape="1">
          <a:blip r:embed="rId9"/>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35000"/>
            <a:ext cx="7920000" cy="540000"/>
          </a:xfrm>
          <a:prstGeom prst="rect">
            <a:avLst/>
          </a:prstGeom>
        </p:spPr>
        <p:txBody>
          <a:bodyPr vert="horz" lIns="0" tIns="0" rIns="0" bIns="0" rtlCol="0" anchor="ctr" anchorCtr="1">
            <a:noAutofit/>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p:nvPr>
        </p:nvSpPr>
        <p:spPr>
          <a:xfrm>
            <a:off x="612000" y="1028701"/>
            <a:ext cx="7920000" cy="3565922"/>
          </a:xfrm>
          <a:prstGeom prst="rect">
            <a:avLst/>
          </a:prstGeom>
        </p:spPr>
        <p:txBody>
          <a:bodyPr vert="horz" lIns="0" tIns="0" rIns="0" bIns="0" rtlCol="0">
            <a:normAutofit/>
          </a:bodyPr>
          <a:lstStyle/>
          <a:p>
            <a:pPr lvl="0"/>
            <a:r>
              <a:rPr lang="en-GB" noProof="0" smtClean="0"/>
              <a:t>Click to edit Master texts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endParaRPr lang="en-GB" noProof="0"/>
          </a:p>
        </p:txBody>
      </p:sp>
      <p:sp>
        <p:nvSpPr>
          <p:cNvPr id="5" name="Espace réservé du pied de page 4"/>
          <p:cNvSpPr>
            <a:spLocks noGrp="1"/>
          </p:cNvSpPr>
          <p:nvPr>
            <p:ph type="ftr" sz="quarter" idx="3"/>
          </p:nvPr>
        </p:nvSpPr>
        <p:spPr>
          <a:xfrm>
            <a:off x="1981200" y="4767263"/>
            <a:ext cx="6550800" cy="270000"/>
          </a:xfrm>
          <a:prstGeom prst="rect">
            <a:avLst/>
          </a:prstGeom>
        </p:spPr>
        <p:txBody>
          <a:bodyPr vert="horz" lIns="0" tIns="0" rIns="0" bIns="0" rtlCol="0" anchor="b"/>
          <a:lstStyle>
            <a:lvl1pPr algn="r">
              <a:defRPr sz="1100">
                <a:solidFill>
                  <a:schemeClr val="accent1"/>
                </a:solidFill>
              </a:defRPr>
            </a:lvl1pPr>
          </a:lstStyle>
          <a:p>
            <a:r>
              <a:rPr lang="fr-FR" smtClean="0">
                <a:solidFill>
                  <a:srgbClr val="64BCD9"/>
                </a:solidFill>
                <a:latin typeface="Arial"/>
              </a:rPr>
              <a:t>Felix Rodriguez Mateos</a:t>
            </a:r>
            <a:endParaRPr lang="en-GB" dirty="0">
              <a:solidFill>
                <a:srgbClr val="64BCD9"/>
              </a:solidFill>
              <a:latin typeface="Arial"/>
            </a:endParaRPr>
          </a:p>
        </p:txBody>
      </p:sp>
      <p:sp>
        <p:nvSpPr>
          <p:cNvPr id="6" name="Espace réservé du numéro de diapositive 5"/>
          <p:cNvSpPr>
            <a:spLocks noGrp="1"/>
          </p:cNvSpPr>
          <p:nvPr>
            <p:ph type="sldNum" sz="quarter" idx="4"/>
          </p:nvPr>
        </p:nvSpPr>
        <p:spPr>
          <a:xfrm>
            <a:off x="8686800" y="4767263"/>
            <a:ext cx="360000" cy="27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solidFill>
                  <a:srgbClr val="64BCD9"/>
                </a:solidFill>
                <a:latin typeface="Arial"/>
              </a:rPr>
              <a:pPr/>
              <a:t>‹#›</a:t>
            </a:fld>
            <a:endParaRPr lang="fr-FR" dirty="0">
              <a:solidFill>
                <a:srgbClr val="64BCD9"/>
              </a:solidFill>
              <a:latin typeface="Arial"/>
            </a:endParaRPr>
          </a:p>
        </p:txBody>
      </p:sp>
    </p:spTree>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Lst>
  <p:hf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openxmlformats.org/officeDocument/2006/relationships/image" Target="../media/image17.emf"/><Relationship Id="rId4" Type="http://schemas.openxmlformats.org/officeDocument/2006/relationships/image" Target="../media/image18.emf"/><Relationship Id="rId1" Type="http://schemas.openxmlformats.org/officeDocument/2006/relationships/slideLayout" Target="../slideLayouts/slideLayout4.xml"/><Relationship Id="rId2" Type="http://schemas.openxmlformats.org/officeDocument/2006/relationships/image" Target="../media/image16.em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9.emf"/><Relationship Id="rId3" Type="http://schemas.openxmlformats.org/officeDocument/2006/relationships/image" Target="../media/image20.e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1.emf"/><Relationship Id="rId3" Type="http://schemas.openxmlformats.org/officeDocument/2006/relationships/image" Target="../media/image22.em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4.png"/><Relationship Id="rId4" Type="http://schemas.openxmlformats.org/officeDocument/2006/relationships/image" Target="../media/image25.png"/><Relationship Id="rId5" Type="http://schemas.openxmlformats.org/officeDocument/2006/relationships/image" Target="../media/image26.png"/><Relationship Id="rId1" Type="http://schemas.openxmlformats.org/officeDocument/2006/relationships/slideLayout" Target="../slideLayouts/slideLayout2.xml"/><Relationship Id="rId2" Type="http://schemas.openxmlformats.org/officeDocument/2006/relationships/image" Target="../media/image2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image" Target="../media/image27.tmp"/><Relationship Id="rId3" Type="http://schemas.openxmlformats.org/officeDocument/2006/relationships/image" Target="../media/image28.em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hyperlink" Target="https://indico.cern.ch/event/611018/"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3" Type="http://schemas.openxmlformats.org/officeDocument/2006/relationships/package" Target="../embeddings/Microsoft_Word_Document1.docx"/><Relationship Id="rId4" Type="http://schemas.openxmlformats.org/officeDocument/2006/relationships/image" Target="../media/image29.emf"/><Relationship Id="rId5" Type="http://schemas.openxmlformats.org/officeDocument/2006/relationships/package" Target="../embeddings/Microsoft_Word_Document2.docx"/><Relationship Id="rId6" Type="http://schemas.openxmlformats.org/officeDocument/2006/relationships/image" Target="../media/image30.emf"/><Relationship Id="rId7" Type="http://schemas.openxmlformats.org/officeDocument/2006/relationships/package" Target="../embeddings/Microsoft_Word_Document3.docx"/><Relationship Id="rId8" Type="http://schemas.openxmlformats.org/officeDocument/2006/relationships/image" Target="../media/image31.emf"/><Relationship Id="rId1" Type="http://schemas.openxmlformats.org/officeDocument/2006/relationships/vmlDrawing" Target="../drawings/vmlDrawing1.vml"/><Relationship Id="rId2" Type="http://schemas.openxmlformats.org/officeDocument/2006/relationships/slideLayout" Target="../slideLayouts/slideLayout2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image" Target="../media/image32.emf"/><Relationship Id="rId3" Type="http://schemas.openxmlformats.org/officeDocument/2006/relationships/image" Target="../media/image33.emf"/></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34.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espace.cern.ch/project-HL-LHC-Technical-coordination/MCF/SitePages/Home.aspx?FollowSite=1&amp;amp;SiteName=Magnet%20Circuit%20Forum" TargetMode="Externa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7.emf"/><Relationship Id="rId3" Type="http://schemas.openxmlformats.org/officeDocument/2006/relationships/image" Target="../media/image8.emf"/></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9.e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0.e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emf"/><Relationship Id="rId3" Type="http://schemas.openxmlformats.org/officeDocument/2006/relationships/image" Target="../media/image13.em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4.emf"/><Relationship Id="rId3" Type="http://schemas.openxmlformats.org/officeDocument/2006/relationships/image" Target="../media/image15.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re 17"/>
          <p:cNvSpPr>
            <a:spLocks noGrp="1"/>
          </p:cNvSpPr>
          <p:nvPr>
            <p:ph type="ctrTitle"/>
          </p:nvPr>
        </p:nvSpPr>
        <p:spPr/>
        <p:txBody>
          <a:bodyPr/>
          <a:lstStyle/>
          <a:p>
            <a:pPr algn="ctr"/>
            <a:r>
              <a:rPr lang="en-US" dirty="0"/>
              <a:t>Introduction to the HL-LHC </a:t>
            </a:r>
            <a:r>
              <a:rPr lang="en-US" dirty="0" smtClean="0"/>
              <a:t>Circuits</a:t>
            </a:r>
            <a:br>
              <a:rPr lang="en-US" dirty="0" smtClean="0"/>
            </a:br>
            <a:r>
              <a:rPr lang="en-US" dirty="0" smtClean="0"/>
              <a:t>and</a:t>
            </a:r>
            <a:br>
              <a:rPr lang="en-US" dirty="0" smtClean="0"/>
            </a:br>
            <a:r>
              <a:rPr lang="en-US" dirty="0" smtClean="0"/>
              <a:t>Report </a:t>
            </a:r>
            <a:r>
              <a:rPr lang="en-US" dirty="0"/>
              <a:t>from Previous Review</a:t>
            </a:r>
          </a:p>
        </p:txBody>
      </p:sp>
      <p:sp>
        <p:nvSpPr>
          <p:cNvPr id="19" name="Sous-titre 18"/>
          <p:cNvSpPr>
            <a:spLocks noGrp="1"/>
          </p:cNvSpPr>
          <p:nvPr>
            <p:ph type="subTitle" idx="1"/>
          </p:nvPr>
        </p:nvSpPr>
        <p:spPr>
          <a:xfrm>
            <a:off x="3275856" y="3435846"/>
            <a:ext cx="2840360" cy="483468"/>
          </a:xfrm>
        </p:spPr>
        <p:txBody>
          <a:bodyPr/>
          <a:lstStyle/>
          <a:p>
            <a:r>
              <a:rPr lang="en-GB" dirty="0" smtClean="0"/>
              <a:t>Felix Rodriguez Mateos </a:t>
            </a:r>
            <a:endParaRPr lang="en-GB" dirty="0"/>
          </a:p>
        </p:txBody>
      </p:sp>
      <p:sp>
        <p:nvSpPr>
          <p:cNvPr id="20" name="Espace réservé du texte 19"/>
          <p:cNvSpPr>
            <a:spLocks noGrp="1"/>
          </p:cNvSpPr>
          <p:nvPr>
            <p:ph type="body" sz="quarter" idx="14"/>
          </p:nvPr>
        </p:nvSpPr>
        <p:spPr>
          <a:xfrm>
            <a:off x="1207604" y="4708525"/>
            <a:ext cx="6807992" cy="307628"/>
          </a:xfrm>
        </p:spPr>
        <p:txBody>
          <a:bodyPr>
            <a:normAutofit/>
          </a:bodyPr>
          <a:lstStyle/>
          <a:p>
            <a:r>
              <a:rPr lang="en-GB" b="0" i="0" dirty="0">
                <a:solidFill>
                  <a:schemeClr val="bg2"/>
                </a:solidFill>
              </a:rPr>
              <a:t>International Review of HL-LHC Magnet </a:t>
            </a:r>
            <a:r>
              <a:rPr lang="en-GB" b="0" i="0" dirty="0" smtClean="0">
                <a:solidFill>
                  <a:schemeClr val="bg2"/>
                </a:solidFill>
              </a:rPr>
              <a:t>Circuits, 9</a:t>
            </a:r>
            <a:r>
              <a:rPr lang="en-GB" b="0" i="0" baseline="30000" dirty="0" smtClean="0">
                <a:solidFill>
                  <a:schemeClr val="bg2"/>
                </a:solidFill>
              </a:rPr>
              <a:t>th </a:t>
            </a:r>
            <a:r>
              <a:rPr lang="en-GB" b="0" i="0" dirty="0" smtClean="0">
                <a:solidFill>
                  <a:schemeClr val="bg2"/>
                </a:solidFill>
              </a:rPr>
              <a:t>- 10</a:t>
            </a:r>
            <a:r>
              <a:rPr lang="en-GB" b="0" i="0" baseline="30000" dirty="0" smtClean="0">
                <a:solidFill>
                  <a:schemeClr val="bg2"/>
                </a:solidFill>
              </a:rPr>
              <a:t>th</a:t>
            </a:r>
            <a:r>
              <a:rPr lang="en-GB" b="0" i="0" dirty="0" smtClean="0">
                <a:solidFill>
                  <a:schemeClr val="bg2"/>
                </a:solidFill>
              </a:rPr>
              <a:t> September 2019</a:t>
            </a:r>
            <a:endParaRPr lang="en-GB" b="0" i="0" dirty="0">
              <a:solidFill>
                <a:schemeClr val="bg2"/>
              </a:solidFill>
            </a:endParaRPr>
          </a:p>
        </p:txBody>
      </p:sp>
      <p:pic>
        <p:nvPicPr>
          <p:cNvPr id="5" name="Image 4" descr="CERN-logo_outline.jpg"/>
          <p:cNvPicPr>
            <a:picLocks noChangeAspect="1"/>
          </p:cNvPicPr>
          <p:nvPr/>
        </p:nvPicPr>
        <p:blipFill>
          <a:blip r:embed="rId2"/>
          <a:stretch>
            <a:fillRect/>
          </a:stretch>
        </p:blipFill>
        <p:spPr>
          <a:xfrm>
            <a:off x="377190" y="4406901"/>
            <a:ext cx="613410" cy="60325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35000"/>
            <a:ext cx="8362792" cy="540000"/>
          </a:xfrm>
        </p:spPr>
        <p:txBody>
          <a:bodyPr/>
          <a:lstStyle/>
          <a:p>
            <a:r>
              <a:rPr lang="en-US" dirty="0" smtClean="0"/>
              <a:t>Separation and Recombination Dipoles Circuits</a:t>
            </a:r>
            <a:endParaRPr lang="en-US" dirty="0"/>
          </a:p>
        </p:txBody>
      </p:sp>
      <p:sp>
        <p:nvSpPr>
          <p:cNvPr id="3" name="Footer Placeholder 2"/>
          <p:cNvSpPr>
            <a:spLocks noGrp="1"/>
          </p:cNvSpPr>
          <p:nvPr>
            <p:ph type="ftr" sz="quarter" idx="11"/>
          </p:nvPr>
        </p:nvSpPr>
        <p:spPr/>
        <p:txBody>
          <a:bodyPr/>
          <a:lstStyle/>
          <a:p>
            <a:r>
              <a:rPr lang="fr-FR" noProof="0" smtClean="0"/>
              <a:t>Felix Rodriguez Mateos</a:t>
            </a:r>
            <a:endParaRPr lang="en-GB" noProof="0" dirty="0"/>
          </a:p>
        </p:txBody>
      </p:sp>
      <p:sp>
        <p:nvSpPr>
          <p:cNvPr id="4" name="Slide Number Placeholder 3"/>
          <p:cNvSpPr>
            <a:spLocks noGrp="1"/>
          </p:cNvSpPr>
          <p:nvPr>
            <p:ph type="sldNum" sz="quarter" idx="12"/>
          </p:nvPr>
        </p:nvSpPr>
        <p:spPr/>
        <p:txBody>
          <a:bodyPr/>
          <a:lstStyle/>
          <a:p>
            <a:fld id="{BFDCA1C4-9514-7B4F-976F-D92F7E296653}" type="slidenum">
              <a:rPr lang="fr-FR" smtClean="0"/>
              <a:pPr/>
              <a:t>10</a:t>
            </a:fld>
            <a:endParaRPr lang="fr-FR" dirty="0"/>
          </a:p>
        </p:txBody>
      </p:sp>
      <p:sp>
        <p:nvSpPr>
          <p:cNvPr id="6" name="Content Placeholder 2"/>
          <p:cNvSpPr txBox="1">
            <a:spLocks/>
          </p:cNvSpPr>
          <p:nvPr/>
        </p:nvSpPr>
        <p:spPr>
          <a:xfrm>
            <a:off x="395536" y="2606310"/>
            <a:ext cx="8651264" cy="2017389"/>
          </a:xfrm>
          <a:prstGeom prst="rect">
            <a:avLst/>
          </a:prstGeom>
        </p:spPr>
        <p:txBody>
          <a:bodyPr>
            <a:normAutofit fontScale="62500" lnSpcReduction="20000"/>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l"/>
            <a:r>
              <a:rPr lang="en-US" dirty="0" smtClean="0"/>
              <a:t>D1 has 24.9 </a:t>
            </a:r>
            <a:r>
              <a:rPr lang="en-US" dirty="0" err="1" smtClean="0"/>
              <a:t>mH</a:t>
            </a:r>
            <a:r>
              <a:rPr lang="en-US" dirty="0" smtClean="0"/>
              <a:t> and D2 27.4 </a:t>
            </a:r>
            <a:r>
              <a:rPr lang="en-US" dirty="0" err="1" smtClean="0"/>
              <a:t>mH</a:t>
            </a:r>
            <a:endParaRPr lang="en-US" dirty="0" smtClean="0"/>
          </a:p>
          <a:p>
            <a:pPr algn="l"/>
            <a:r>
              <a:rPr lang="en-US" dirty="0"/>
              <a:t>Powering is realized using </a:t>
            </a:r>
            <a:r>
              <a:rPr lang="en-US" dirty="0" smtClean="0"/>
              <a:t>the inner triplet and the matching section superconducting links respectively</a:t>
            </a:r>
          </a:p>
          <a:p>
            <a:pPr algn="l"/>
            <a:r>
              <a:rPr lang="en-US" dirty="0" smtClean="0"/>
              <a:t>Circuits are rated 14 kA with 1-quadrant power converter</a:t>
            </a:r>
          </a:p>
          <a:p>
            <a:pPr algn="l"/>
            <a:r>
              <a:rPr lang="en-US" dirty="0" smtClean="0"/>
              <a:t>Magnets are protected by quench heaters</a:t>
            </a:r>
          </a:p>
          <a:p>
            <a:pPr algn="l"/>
            <a:r>
              <a:rPr lang="en-US" dirty="0" smtClean="0"/>
              <a:t>Quench heaters are fired in case of any quench in the </a:t>
            </a:r>
            <a:r>
              <a:rPr lang="en-US" dirty="0" err="1" smtClean="0"/>
              <a:t>s.c.</a:t>
            </a:r>
            <a:r>
              <a:rPr lang="en-US" dirty="0" smtClean="0"/>
              <a:t> part of the circuit </a:t>
            </a:r>
          </a:p>
          <a:p>
            <a:endParaRPr lang="en-US" dirty="0"/>
          </a:p>
        </p:txBody>
      </p:sp>
      <p:pic>
        <p:nvPicPr>
          <p:cNvPr id="7" name="Picture 6"/>
          <p:cNvPicPr>
            <a:picLocks noChangeAspect="1"/>
          </p:cNvPicPr>
          <p:nvPr/>
        </p:nvPicPr>
        <p:blipFill>
          <a:blip r:embed="rId2"/>
          <a:stretch>
            <a:fillRect/>
          </a:stretch>
        </p:blipFill>
        <p:spPr>
          <a:xfrm>
            <a:off x="6588224" y="652602"/>
            <a:ext cx="1308100" cy="1866900"/>
          </a:xfrm>
          <a:prstGeom prst="rect">
            <a:avLst/>
          </a:prstGeom>
        </p:spPr>
      </p:pic>
      <p:pic>
        <p:nvPicPr>
          <p:cNvPr id="8" name="Picture 7"/>
          <p:cNvPicPr>
            <a:picLocks noChangeAspect="1"/>
          </p:cNvPicPr>
          <p:nvPr/>
        </p:nvPicPr>
        <p:blipFill>
          <a:blip r:embed="rId3"/>
          <a:stretch>
            <a:fillRect/>
          </a:stretch>
        </p:blipFill>
        <p:spPr>
          <a:xfrm>
            <a:off x="5076056" y="563702"/>
            <a:ext cx="1308100" cy="1955800"/>
          </a:xfrm>
          <a:prstGeom prst="rect">
            <a:avLst/>
          </a:prstGeom>
        </p:spPr>
      </p:pic>
      <p:grpSp>
        <p:nvGrpSpPr>
          <p:cNvPr id="10" name="Group 9"/>
          <p:cNvGrpSpPr/>
          <p:nvPr/>
        </p:nvGrpSpPr>
        <p:grpSpPr>
          <a:xfrm>
            <a:off x="755576" y="1131590"/>
            <a:ext cx="3941305" cy="864096"/>
            <a:chOff x="755576" y="1131590"/>
            <a:chExt cx="3941305" cy="864096"/>
          </a:xfrm>
        </p:grpSpPr>
        <p:pic>
          <p:nvPicPr>
            <p:cNvPr id="5" name="Picture 4"/>
            <p:cNvPicPr>
              <a:picLocks noChangeAspect="1"/>
            </p:cNvPicPr>
            <p:nvPr/>
          </p:nvPicPr>
          <p:blipFill>
            <a:blip r:embed="rId4"/>
            <a:stretch>
              <a:fillRect/>
            </a:stretch>
          </p:blipFill>
          <p:spPr>
            <a:xfrm>
              <a:off x="755576" y="1203598"/>
              <a:ext cx="3941305" cy="792088"/>
            </a:xfrm>
            <a:prstGeom prst="rect">
              <a:avLst/>
            </a:prstGeom>
          </p:spPr>
        </p:pic>
        <p:sp>
          <p:nvSpPr>
            <p:cNvPr id="9" name="Oval 8"/>
            <p:cNvSpPr/>
            <p:nvPr/>
          </p:nvSpPr>
          <p:spPr>
            <a:xfrm>
              <a:off x="2627784" y="1131590"/>
              <a:ext cx="720080" cy="576064"/>
            </a:xfrm>
            <a:prstGeom prst="ellipse">
              <a:avLst/>
            </a:prstGeom>
            <a:gradFill flip="none" rotWithShape="1">
              <a:gsLst>
                <a:gs pos="0">
                  <a:schemeClr val="accent1">
                    <a:tint val="100000"/>
                    <a:shade val="100000"/>
                    <a:satMod val="130000"/>
                    <a:alpha val="18000"/>
                  </a:schemeClr>
                </a:gs>
                <a:gs pos="100000">
                  <a:schemeClr val="accent1">
                    <a:tint val="50000"/>
                    <a:shade val="100000"/>
                    <a:satMod val="350000"/>
                    <a:alpha val="18000"/>
                  </a:schemeClr>
                </a:gs>
              </a:gsLst>
              <a:lin ang="16200000" scaled="0"/>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670641014"/>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High Order Correctors on Inner Triplet</a:t>
            </a:r>
            <a:endParaRPr lang="en-US" dirty="0"/>
          </a:p>
        </p:txBody>
      </p:sp>
      <p:sp>
        <p:nvSpPr>
          <p:cNvPr id="3" name="Footer Placeholder 2"/>
          <p:cNvSpPr>
            <a:spLocks noGrp="1"/>
          </p:cNvSpPr>
          <p:nvPr>
            <p:ph type="ftr" sz="quarter" idx="11"/>
          </p:nvPr>
        </p:nvSpPr>
        <p:spPr/>
        <p:txBody>
          <a:bodyPr/>
          <a:lstStyle/>
          <a:p>
            <a:r>
              <a:rPr lang="fr-FR" noProof="0" smtClean="0"/>
              <a:t>Felix Rodriguez Mateos</a:t>
            </a:r>
            <a:endParaRPr lang="en-GB" noProof="0" dirty="0"/>
          </a:p>
        </p:txBody>
      </p:sp>
      <p:sp>
        <p:nvSpPr>
          <p:cNvPr id="4" name="Slide Number Placeholder 3"/>
          <p:cNvSpPr>
            <a:spLocks noGrp="1"/>
          </p:cNvSpPr>
          <p:nvPr>
            <p:ph type="sldNum" sz="quarter" idx="12"/>
          </p:nvPr>
        </p:nvSpPr>
        <p:spPr/>
        <p:txBody>
          <a:bodyPr/>
          <a:lstStyle/>
          <a:p>
            <a:fld id="{BFDCA1C4-9514-7B4F-976F-D92F7E296653}" type="slidenum">
              <a:rPr lang="fr-FR" smtClean="0"/>
              <a:pPr/>
              <a:t>11</a:t>
            </a:fld>
            <a:endParaRPr lang="fr-FR" dirty="0"/>
          </a:p>
        </p:txBody>
      </p:sp>
      <p:pic>
        <p:nvPicPr>
          <p:cNvPr id="5" name="Picture 4"/>
          <p:cNvPicPr>
            <a:picLocks noChangeAspect="1"/>
          </p:cNvPicPr>
          <p:nvPr/>
        </p:nvPicPr>
        <p:blipFill>
          <a:blip r:embed="rId2"/>
          <a:stretch>
            <a:fillRect/>
          </a:stretch>
        </p:blipFill>
        <p:spPr>
          <a:xfrm>
            <a:off x="467544" y="699542"/>
            <a:ext cx="3657600" cy="3162300"/>
          </a:xfrm>
          <a:prstGeom prst="rect">
            <a:avLst/>
          </a:prstGeom>
        </p:spPr>
      </p:pic>
      <p:sp>
        <p:nvSpPr>
          <p:cNvPr id="6" name="Content Placeholder 2"/>
          <p:cNvSpPr txBox="1">
            <a:spLocks/>
          </p:cNvSpPr>
          <p:nvPr/>
        </p:nvSpPr>
        <p:spPr>
          <a:xfrm>
            <a:off x="4331637" y="843558"/>
            <a:ext cx="4464495" cy="4032448"/>
          </a:xfrm>
          <a:prstGeom prst="rect">
            <a:avLst/>
          </a:prstGeom>
        </p:spPr>
        <p:txBody>
          <a:bodyPr>
            <a:normAutofit fontScale="47500" lnSpcReduction="20000"/>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l"/>
            <a:r>
              <a:rPr lang="en-GB" dirty="0"/>
              <a:t>Nine high-order </a:t>
            </a:r>
            <a:r>
              <a:rPr lang="en-GB" dirty="0" smtClean="0"/>
              <a:t>corrector circuits in total (</a:t>
            </a:r>
            <a:r>
              <a:rPr lang="en-GB" dirty="0"/>
              <a:t>skew </a:t>
            </a:r>
            <a:r>
              <a:rPr lang="en-GB" dirty="0" err="1"/>
              <a:t>quadrupole</a:t>
            </a:r>
            <a:r>
              <a:rPr lang="en-GB" dirty="0"/>
              <a:t>, normal and skew </a:t>
            </a:r>
            <a:r>
              <a:rPr lang="en-GB" dirty="0" err="1"/>
              <a:t>sextupole</a:t>
            </a:r>
            <a:r>
              <a:rPr lang="en-GB" dirty="0"/>
              <a:t>, </a:t>
            </a:r>
            <a:r>
              <a:rPr lang="en-GB" dirty="0" err="1"/>
              <a:t>octupole</a:t>
            </a:r>
            <a:r>
              <a:rPr lang="en-GB" dirty="0"/>
              <a:t>, </a:t>
            </a:r>
            <a:r>
              <a:rPr lang="en-GB" dirty="0" err="1"/>
              <a:t>decapole</a:t>
            </a:r>
            <a:r>
              <a:rPr lang="en-GB" dirty="0"/>
              <a:t> and </a:t>
            </a:r>
            <a:r>
              <a:rPr lang="en-GB" dirty="0" err="1"/>
              <a:t>dodecapole</a:t>
            </a:r>
            <a:r>
              <a:rPr lang="en-GB" dirty="0" smtClean="0"/>
              <a:t>)</a:t>
            </a:r>
          </a:p>
          <a:p>
            <a:pPr algn="l"/>
            <a:r>
              <a:rPr lang="en-GB" dirty="0" smtClean="0"/>
              <a:t>Circuit inductances vary from 1.53 H (skew quad) down to 120 </a:t>
            </a:r>
            <a:r>
              <a:rPr lang="en-GB" dirty="0" err="1" smtClean="0"/>
              <a:t>mH</a:t>
            </a:r>
            <a:r>
              <a:rPr lang="en-GB" dirty="0" smtClean="0"/>
              <a:t> for the normal and skew </a:t>
            </a:r>
            <a:r>
              <a:rPr lang="en-GB" dirty="0" err="1" smtClean="0"/>
              <a:t>decapoles</a:t>
            </a:r>
            <a:r>
              <a:rPr lang="en-GB" dirty="0" smtClean="0"/>
              <a:t>, high magnetic saturation</a:t>
            </a:r>
          </a:p>
          <a:p>
            <a:pPr algn="l"/>
            <a:r>
              <a:rPr lang="en-GB" dirty="0" smtClean="0"/>
              <a:t>The </a:t>
            </a:r>
            <a:r>
              <a:rPr lang="en-GB" dirty="0" err="1"/>
              <a:t>quadrupole</a:t>
            </a:r>
            <a:r>
              <a:rPr lang="en-GB" dirty="0"/>
              <a:t> corrector circuit has a rating of ±200 A whereas all the eight other correctors have a rating of ±120 </a:t>
            </a:r>
            <a:r>
              <a:rPr lang="en-GB" dirty="0" smtClean="0"/>
              <a:t>A</a:t>
            </a:r>
          </a:p>
          <a:p>
            <a:pPr algn="l"/>
            <a:r>
              <a:rPr lang="en-GB" dirty="0" smtClean="0"/>
              <a:t>The </a:t>
            </a:r>
            <a:r>
              <a:rPr lang="en-GB" dirty="0" err="1" smtClean="0"/>
              <a:t>quadrupole</a:t>
            </a:r>
            <a:r>
              <a:rPr lang="en-GB" dirty="0" smtClean="0"/>
              <a:t> magnet is protected with energy extraction system with a 1.5 Ohm resistor grounded at the mid-point</a:t>
            </a:r>
          </a:p>
          <a:p>
            <a:pPr algn="l"/>
            <a:r>
              <a:rPr lang="en-GB" dirty="0" smtClean="0"/>
              <a:t>The rest of the magnets are self-protected and 80 </a:t>
            </a:r>
            <a:r>
              <a:rPr lang="en-GB" dirty="0" err="1" smtClean="0"/>
              <a:t>mOhm</a:t>
            </a:r>
            <a:r>
              <a:rPr lang="en-GB" dirty="0" smtClean="0"/>
              <a:t> crow-bars are giving the adequate time constant.</a:t>
            </a:r>
          </a:p>
          <a:p>
            <a:pPr algn="l"/>
            <a:r>
              <a:rPr lang="en-GB" dirty="0" smtClean="0"/>
              <a:t>These circuits don</a:t>
            </a:r>
            <a:r>
              <a:rPr lang="mr-IN" dirty="0" smtClean="0"/>
              <a:t>’</a:t>
            </a:r>
            <a:r>
              <a:rPr lang="en-GB" dirty="0" smtClean="0"/>
              <a:t>t use the superconducting link but local feeders on the Correctors Package cryostat</a:t>
            </a:r>
          </a:p>
          <a:p>
            <a:pPr algn="l"/>
            <a:r>
              <a:rPr lang="en-GB" dirty="0"/>
              <a:t>Power converters are in all cases 4-</a:t>
            </a:r>
            <a:r>
              <a:rPr lang="en-GB" dirty="0" smtClean="0"/>
              <a:t>quadrant and located in existing LHC underground areas</a:t>
            </a:r>
            <a:endParaRPr lang="en-GB" dirty="0"/>
          </a:p>
          <a:p>
            <a:pPr algn="l"/>
            <a:endParaRPr lang="en-GB" dirty="0" smtClean="0"/>
          </a:p>
        </p:txBody>
      </p:sp>
      <p:grpSp>
        <p:nvGrpSpPr>
          <p:cNvPr id="9" name="Group 8"/>
          <p:cNvGrpSpPr/>
          <p:nvPr/>
        </p:nvGrpSpPr>
        <p:grpSpPr>
          <a:xfrm>
            <a:off x="180528" y="3723878"/>
            <a:ext cx="4463480" cy="969038"/>
            <a:chOff x="180528" y="3723878"/>
            <a:chExt cx="4463480" cy="969038"/>
          </a:xfrm>
        </p:grpSpPr>
        <p:pic>
          <p:nvPicPr>
            <p:cNvPr id="7" name="Picture 6"/>
            <p:cNvPicPr>
              <a:picLocks noChangeAspect="1"/>
            </p:cNvPicPr>
            <p:nvPr/>
          </p:nvPicPr>
          <p:blipFill>
            <a:blip r:embed="rId3"/>
            <a:stretch>
              <a:fillRect/>
            </a:stretch>
          </p:blipFill>
          <p:spPr>
            <a:xfrm>
              <a:off x="180528" y="3795886"/>
              <a:ext cx="4463480" cy="897030"/>
            </a:xfrm>
            <a:prstGeom prst="rect">
              <a:avLst/>
            </a:prstGeom>
          </p:spPr>
        </p:pic>
        <p:sp>
          <p:nvSpPr>
            <p:cNvPr id="8" name="Oval 7"/>
            <p:cNvSpPr/>
            <p:nvPr/>
          </p:nvSpPr>
          <p:spPr>
            <a:xfrm>
              <a:off x="2051720" y="3723878"/>
              <a:ext cx="360040" cy="504056"/>
            </a:xfrm>
            <a:prstGeom prst="ellipse">
              <a:avLst/>
            </a:prstGeom>
            <a:noFill/>
            <a:ln>
              <a:solidFill>
                <a:srgbClr val="008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957604431"/>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Orbit </a:t>
            </a:r>
            <a:r>
              <a:rPr lang="en-US" dirty="0"/>
              <a:t>C</a:t>
            </a:r>
            <a:r>
              <a:rPr lang="en-US" dirty="0" smtClean="0"/>
              <a:t>orrectors in Matching Section</a:t>
            </a:r>
            <a:endParaRPr lang="en-US" dirty="0"/>
          </a:p>
        </p:txBody>
      </p:sp>
      <p:sp>
        <p:nvSpPr>
          <p:cNvPr id="3" name="Footer Placeholder 2"/>
          <p:cNvSpPr>
            <a:spLocks noGrp="1"/>
          </p:cNvSpPr>
          <p:nvPr>
            <p:ph type="ftr" sz="quarter" idx="11"/>
          </p:nvPr>
        </p:nvSpPr>
        <p:spPr/>
        <p:txBody>
          <a:bodyPr/>
          <a:lstStyle/>
          <a:p>
            <a:r>
              <a:rPr lang="fr-FR" noProof="0" smtClean="0"/>
              <a:t>Felix Rodriguez Mateos</a:t>
            </a:r>
            <a:endParaRPr lang="en-GB" noProof="0" dirty="0"/>
          </a:p>
        </p:txBody>
      </p:sp>
      <p:sp>
        <p:nvSpPr>
          <p:cNvPr id="4" name="Slide Number Placeholder 3"/>
          <p:cNvSpPr>
            <a:spLocks noGrp="1"/>
          </p:cNvSpPr>
          <p:nvPr>
            <p:ph type="sldNum" sz="quarter" idx="12"/>
          </p:nvPr>
        </p:nvSpPr>
        <p:spPr/>
        <p:txBody>
          <a:bodyPr/>
          <a:lstStyle/>
          <a:p>
            <a:fld id="{BFDCA1C4-9514-7B4F-976F-D92F7E296653}" type="slidenum">
              <a:rPr lang="fr-FR" smtClean="0"/>
              <a:pPr/>
              <a:t>12</a:t>
            </a:fld>
            <a:endParaRPr lang="fr-FR" dirty="0"/>
          </a:p>
        </p:txBody>
      </p:sp>
      <p:sp>
        <p:nvSpPr>
          <p:cNvPr id="6" name="Content Placeholder 2"/>
          <p:cNvSpPr txBox="1">
            <a:spLocks/>
          </p:cNvSpPr>
          <p:nvPr/>
        </p:nvSpPr>
        <p:spPr>
          <a:xfrm>
            <a:off x="395536" y="2643758"/>
            <a:ext cx="8651264" cy="2017389"/>
          </a:xfrm>
          <a:prstGeom prst="rect">
            <a:avLst/>
          </a:prstGeom>
        </p:spPr>
        <p:txBody>
          <a:bodyPr>
            <a:normAutofit fontScale="77500" lnSpcReduction="20000"/>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l"/>
            <a:r>
              <a:rPr lang="en-US" dirty="0" smtClean="0"/>
              <a:t>The inductance of the magnet is 920 </a:t>
            </a:r>
            <a:r>
              <a:rPr lang="en-US" dirty="0" err="1" smtClean="0"/>
              <a:t>mH</a:t>
            </a:r>
            <a:endParaRPr lang="en-US" dirty="0" smtClean="0"/>
          </a:p>
          <a:p>
            <a:pPr algn="l"/>
            <a:r>
              <a:rPr lang="en-US" dirty="0" smtClean="0"/>
              <a:t>Powering is realized using the matching section superconducting link (used also to power D2)</a:t>
            </a:r>
          </a:p>
          <a:p>
            <a:pPr algn="l"/>
            <a:r>
              <a:rPr lang="en-US" dirty="0" smtClean="0"/>
              <a:t>Circuits are rated for 600A with 4-quadrant power converters</a:t>
            </a:r>
          </a:p>
          <a:p>
            <a:pPr algn="l"/>
            <a:r>
              <a:rPr lang="en-US" dirty="0" smtClean="0"/>
              <a:t>The protection is given by an energy extraction system with 1.5 Ohm resistor</a:t>
            </a:r>
          </a:p>
          <a:p>
            <a:endParaRPr lang="en-US" dirty="0"/>
          </a:p>
        </p:txBody>
      </p:sp>
      <p:pic>
        <p:nvPicPr>
          <p:cNvPr id="7" name="Picture 6"/>
          <p:cNvPicPr>
            <a:picLocks noChangeAspect="1"/>
          </p:cNvPicPr>
          <p:nvPr/>
        </p:nvPicPr>
        <p:blipFill>
          <a:blip r:embed="rId2"/>
          <a:stretch>
            <a:fillRect/>
          </a:stretch>
        </p:blipFill>
        <p:spPr>
          <a:xfrm>
            <a:off x="6156176" y="627534"/>
            <a:ext cx="1511300" cy="1968500"/>
          </a:xfrm>
          <a:prstGeom prst="rect">
            <a:avLst/>
          </a:prstGeom>
        </p:spPr>
      </p:pic>
      <p:grpSp>
        <p:nvGrpSpPr>
          <p:cNvPr id="5" name="Group 4"/>
          <p:cNvGrpSpPr/>
          <p:nvPr/>
        </p:nvGrpSpPr>
        <p:grpSpPr>
          <a:xfrm>
            <a:off x="1115616" y="1059582"/>
            <a:ext cx="4463480" cy="897030"/>
            <a:chOff x="1115616" y="1059582"/>
            <a:chExt cx="4463480" cy="897030"/>
          </a:xfrm>
        </p:grpSpPr>
        <p:pic>
          <p:nvPicPr>
            <p:cNvPr id="8" name="Picture 7"/>
            <p:cNvPicPr>
              <a:picLocks noChangeAspect="1"/>
            </p:cNvPicPr>
            <p:nvPr/>
          </p:nvPicPr>
          <p:blipFill>
            <a:blip r:embed="rId3"/>
            <a:stretch>
              <a:fillRect/>
            </a:stretch>
          </p:blipFill>
          <p:spPr>
            <a:xfrm>
              <a:off x="1115616" y="1059582"/>
              <a:ext cx="4463480" cy="897030"/>
            </a:xfrm>
            <a:prstGeom prst="rect">
              <a:avLst/>
            </a:prstGeom>
          </p:spPr>
        </p:pic>
        <p:sp>
          <p:nvSpPr>
            <p:cNvPr id="9" name="Oval 8"/>
            <p:cNvSpPr/>
            <p:nvPr/>
          </p:nvSpPr>
          <p:spPr>
            <a:xfrm>
              <a:off x="3779912" y="1059582"/>
              <a:ext cx="360040" cy="504056"/>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25120945"/>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Q10 </a:t>
            </a:r>
            <a:r>
              <a:rPr lang="mr-IN" dirty="0" smtClean="0"/>
              <a:t>…</a:t>
            </a:r>
            <a:r>
              <a:rPr lang="en-US" dirty="0" smtClean="0"/>
              <a:t> for completeness</a:t>
            </a:r>
            <a:endParaRPr lang="en-US" dirty="0"/>
          </a:p>
        </p:txBody>
      </p:sp>
      <p:sp>
        <p:nvSpPr>
          <p:cNvPr id="3" name="Content Placeholder 2"/>
          <p:cNvSpPr>
            <a:spLocks noGrp="1"/>
          </p:cNvSpPr>
          <p:nvPr>
            <p:ph idx="1"/>
          </p:nvPr>
        </p:nvSpPr>
        <p:spPr>
          <a:xfrm>
            <a:off x="766800" y="1563638"/>
            <a:ext cx="7920000" cy="2161405"/>
          </a:xfrm>
        </p:spPr>
        <p:txBody>
          <a:bodyPr>
            <a:normAutofit lnSpcReduction="10000"/>
          </a:bodyPr>
          <a:lstStyle/>
          <a:p>
            <a:pPr algn="l"/>
            <a:r>
              <a:rPr lang="en-US" dirty="0" smtClean="0"/>
              <a:t>The orbit correctors in Q10 of interaction points 1 and 5 will be changed from 120 A to 60A (LHC versions)</a:t>
            </a:r>
          </a:p>
          <a:p>
            <a:pPr algn="l"/>
            <a:r>
              <a:rPr lang="en-US" dirty="0" smtClean="0"/>
              <a:t>There will be two new 600A lattice </a:t>
            </a:r>
            <a:r>
              <a:rPr lang="en-US" dirty="0" err="1" smtClean="0"/>
              <a:t>sextupoles</a:t>
            </a:r>
            <a:r>
              <a:rPr lang="en-US" dirty="0" smtClean="0"/>
              <a:t> in series with the rest of the arc families (D and F)</a:t>
            </a:r>
            <a:endParaRPr lang="en-US" dirty="0"/>
          </a:p>
        </p:txBody>
      </p:sp>
      <p:sp>
        <p:nvSpPr>
          <p:cNvPr id="4" name="Footer Placeholder 3"/>
          <p:cNvSpPr>
            <a:spLocks noGrp="1"/>
          </p:cNvSpPr>
          <p:nvPr>
            <p:ph type="ftr" sz="quarter" idx="11"/>
          </p:nvPr>
        </p:nvSpPr>
        <p:spPr/>
        <p:txBody>
          <a:bodyPr/>
          <a:lstStyle/>
          <a:p>
            <a:r>
              <a:rPr lang="fr-FR" noProof="0" smtClean="0"/>
              <a:t>Felix Rodriguez Mateos</a:t>
            </a:r>
            <a:endParaRPr lang="en-GB" noProof="0"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13</a:t>
            </a:fld>
            <a:endParaRPr lang="fr-FR" dirty="0"/>
          </a:p>
        </p:txBody>
      </p:sp>
    </p:spTree>
    <p:extLst>
      <p:ext uri="{BB962C8B-B14F-4D97-AF65-F5344CB8AC3E}">
        <p14:creationId xmlns:p14="http://schemas.microsoft.com/office/powerpoint/2010/main" val="3599815372"/>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20538"/>
            <a:ext cx="7920000" cy="540000"/>
          </a:xfrm>
        </p:spPr>
        <p:txBody>
          <a:bodyPr/>
          <a:lstStyle/>
          <a:p>
            <a:r>
              <a:rPr lang="en-US" dirty="0" smtClean="0"/>
              <a:t>Hollow Electron Lenses Circuits</a:t>
            </a:r>
            <a:endParaRPr lang="en-US" dirty="0"/>
          </a:p>
        </p:txBody>
      </p:sp>
      <p:sp>
        <p:nvSpPr>
          <p:cNvPr id="3" name="Content Placeholder 2"/>
          <p:cNvSpPr>
            <a:spLocks noGrp="1"/>
          </p:cNvSpPr>
          <p:nvPr>
            <p:ph idx="1"/>
          </p:nvPr>
        </p:nvSpPr>
        <p:spPr>
          <a:xfrm>
            <a:off x="2261781" y="4883773"/>
            <a:ext cx="4752088" cy="145181"/>
          </a:xfrm>
          <a:ln>
            <a:solidFill>
              <a:srgbClr val="000000"/>
            </a:solidFill>
          </a:ln>
        </p:spPr>
        <p:txBody>
          <a:bodyPr>
            <a:normAutofit fontScale="40000" lnSpcReduction="20000"/>
          </a:bodyPr>
          <a:lstStyle/>
          <a:p>
            <a:pPr marL="0" indent="0">
              <a:buNone/>
            </a:pPr>
            <a:r>
              <a:rPr lang="en-US" b="1" dirty="0" smtClean="0"/>
              <a:t>Courtesy D Perini, G </a:t>
            </a:r>
            <a:r>
              <a:rPr lang="en-US" b="1" dirty="0" err="1" smtClean="0"/>
              <a:t>Gobbi</a:t>
            </a:r>
            <a:r>
              <a:rPr lang="en-US" b="1" dirty="0" smtClean="0"/>
              <a:t>, A Rossi, S </a:t>
            </a:r>
            <a:r>
              <a:rPr lang="en-US" b="1" dirty="0" err="1" smtClean="0"/>
              <a:t>Redaelli</a:t>
            </a:r>
            <a:endParaRPr lang="en-US" b="1" dirty="0"/>
          </a:p>
        </p:txBody>
      </p:sp>
      <p:sp>
        <p:nvSpPr>
          <p:cNvPr id="4" name="Footer Placeholder 3"/>
          <p:cNvSpPr>
            <a:spLocks noGrp="1"/>
          </p:cNvSpPr>
          <p:nvPr>
            <p:ph type="ftr" sz="quarter" idx="11"/>
          </p:nvPr>
        </p:nvSpPr>
        <p:spPr/>
        <p:txBody>
          <a:bodyPr/>
          <a:lstStyle/>
          <a:p>
            <a:r>
              <a:rPr lang="fr-FR" noProof="0" smtClean="0"/>
              <a:t>Felix Rodriguez Mateos</a:t>
            </a:r>
            <a:endParaRPr lang="en-GB" noProof="0"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14</a:t>
            </a:fld>
            <a:endParaRPr lang="fr-FR" dirty="0"/>
          </a:p>
        </p:txBody>
      </p:sp>
      <p:sp>
        <p:nvSpPr>
          <p:cNvPr id="7" name="TextBox 6"/>
          <p:cNvSpPr txBox="1"/>
          <p:nvPr/>
        </p:nvSpPr>
        <p:spPr>
          <a:xfrm rot="2713086">
            <a:off x="2688565" y="1331327"/>
            <a:ext cx="831621" cy="507831"/>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1350" b="1" i="0" u="none" strike="noStrike" kern="1200" cap="none" spc="0" normalizeH="0" baseline="0" noProof="0" dirty="0">
                <a:ln>
                  <a:noFill/>
                </a:ln>
                <a:solidFill>
                  <a:srgbClr val="FFFF00"/>
                </a:solidFill>
                <a:effectLst/>
                <a:uLnTx/>
                <a:uFillTx/>
                <a:latin typeface="Calibri" panose="020F0502020204030204"/>
                <a:ea typeface="+mn-ea"/>
                <a:cs typeface="+mn-cs"/>
              </a:rPr>
              <a:t>Electron ring</a:t>
            </a:r>
          </a:p>
        </p:txBody>
      </p:sp>
      <p:pic>
        <p:nvPicPr>
          <p:cNvPr id="10" name="Picture 9" descr="Book-red - PDF-XChange Edito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1797470" y="3863360"/>
            <a:ext cx="4943932" cy="903904"/>
          </a:xfrm>
          <a:prstGeom prst="rect">
            <a:avLst/>
          </a:prstGeom>
        </p:spPr>
      </p:pic>
      <p:pic>
        <p:nvPicPr>
          <p:cNvPr id="34" name="Picture 3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169142"/>
            <a:ext cx="1368152" cy="23155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35" name="Picture 34" descr="HEL paper 1st page.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7506" y="140767"/>
            <a:ext cx="1285781" cy="1705256"/>
          </a:xfrm>
          <a:prstGeom prst="rect">
            <a:avLst/>
          </a:prstGeom>
        </p:spPr>
      </p:pic>
      <p:grpSp>
        <p:nvGrpSpPr>
          <p:cNvPr id="8" name="Group 7"/>
          <p:cNvGrpSpPr>
            <a:grpSpLocks noChangeAspect="1"/>
          </p:cNvGrpSpPr>
          <p:nvPr/>
        </p:nvGrpSpPr>
        <p:grpSpPr>
          <a:xfrm>
            <a:off x="1187624" y="1151800"/>
            <a:ext cx="6840760" cy="3114566"/>
            <a:chOff x="-157876" y="197360"/>
            <a:chExt cx="12744176" cy="6800125"/>
          </a:xfrm>
        </p:grpSpPr>
        <p:grpSp>
          <p:nvGrpSpPr>
            <p:cNvPr id="11" name="Group 10"/>
            <p:cNvGrpSpPr/>
            <p:nvPr/>
          </p:nvGrpSpPr>
          <p:grpSpPr>
            <a:xfrm>
              <a:off x="-157876" y="197360"/>
              <a:ext cx="12349876" cy="6800125"/>
              <a:chOff x="21598" y="0"/>
              <a:chExt cx="12148804" cy="6858001"/>
            </a:xfrm>
          </p:grpSpPr>
          <p:grpSp>
            <p:nvGrpSpPr>
              <p:cNvPr id="21" name="Group 20"/>
              <p:cNvGrpSpPr/>
              <p:nvPr/>
            </p:nvGrpSpPr>
            <p:grpSpPr>
              <a:xfrm flipH="1">
                <a:off x="21598" y="0"/>
                <a:ext cx="12148804" cy="6858001"/>
                <a:chOff x="21598" y="0"/>
                <a:chExt cx="12148804" cy="6858001"/>
              </a:xfrm>
            </p:grpSpPr>
            <p:grpSp>
              <p:nvGrpSpPr>
                <p:cNvPr id="26" name="Group 25"/>
                <p:cNvGrpSpPr/>
                <p:nvPr/>
              </p:nvGrpSpPr>
              <p:grpSpPr>
                <a:xfrm>
                  <a:off x="21598" y="0"/>
                  <a:ext cx="12148804" cy="6858001"/>
                  <a:chOff x="21598" y="0"/>
                  <a:chExt cx="12148804" cy="6858001"/>
                </a:xfrm>
              </p:grpSpPr>
              <p:pic>
                <p:nvPicPr>
                  <p:cNvPr id="30" name="Picture 2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1598" y="0"/>
                    <a:ext cx="12148804" cy="6858001"/>
                  </a:xfrm>
                  <a:prstGeom prst="rect">
                    <a:avLst/>
                  </a:prstGeom>
                </p:spPr>
              </p:pic>
              <p:cxnSp>
                <p:nvCxnSpPr>
                  <p:cNvPr id="31" name="Straight Connector 30"/>
                  <p:cNvCxnSpPr/>
                  <p:nvPr/>
                </p:nvCxnSpPr>
                <p:spPr>
                  <a:xfrm flipV="1">
                    <a:off x="1371600" y="2390775"/>
                    <a:ext cx="8972550" cy="2628900"/>
                  </a:xfrm>
                  <a:prstGeom prst="line">
                    <a:avLst/>
                  </a:prstGeom>
                  <a:ln w="34925">
                    <a:solidFill>
                      <a:srgbClr val="FF0000"/>
                    </a:solidFill>
                    <a:tailEnd type="stealth"/>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rot="20617000">
                    <a:off x="977128" y="3479854"/>
                    <a:ext cx="1743075" cy="1118199"/>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1350" b="1" i="0" u="none" strike="noStrike" kern="1200" cap="none" spc="0" normalizeH="0" baseline="0" noProof="0" dirty="0">
                        <a:ln>
                          <a:noFill/>
                        </a:ln>
                        <a:solidFill>
                          <a:srgbClr val="FF0000"/>
                        </a:solidFill>
                        <a:effectLst/>
                        <a:uLnTx/>
                        <a:uFillTx/>
                        <a:latin typeface="Calibri" panose="020F0502020204030204"/>
                        <a:ea typeface="+mn-ea"/>
                        <a:cs typeface="+mn-cs"/>
                      </a:rPr>
                      <a:t>HL-LHC protons</a:t>
                    </a:r>
                  </a:p>
                </p:txBody>
              </p:sp>
            </p:grpSp>
            <p:cxnSp>
              <p:nvCxnSpPr>
                <p:cNvPr id="27" name="Straight Arrow Connector 26"/>
                <p:cNvCxnSpPr/>
                <p:nvPr/>
              </p:nvCxnSpPr>
              <p:spPr>
                <a:xfrm flipH="1">
                  <a:off x="8753475" y="1981200"/>
                  <a:ext cx="771525" cy="819150"/>
                </a:xfrm>
                <a:prstGeom prst="straightConnector1">
                  <a:avLst/>
                </a:prstGeom>
                <a:ln w="41275">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flipH="1">
                  <a:off x="1895475" y="4486275"/>
                  <a:ext cx="1152526" cy="1238250"/>
                </a:xfrm>
                <a:prstGeom prst="straightConnector1">
                  <a:avLst/>
                </a:prstGeom>
                <a:ln w="41275">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flipH="1">
                  <a:off x="3048001" y="2800350"/>
                  <a:ext cx="5705474" cy="1685925"/>
                </a:xfrm>
                <a:prstGeom prst="straightConnector1">
                  <a:avLst/>
                </a:prstGeom>
                <a:ln w="41275">
                  <a:solidFill>
                    <a:srgbClr val="FFFF00"/>
                  </a:solidFill>
                  <a:tailEnd type="triangle"/>
                </a:ln>
              </p:spPr>
              <p:style>
                <a:lnRef idx="1">
                  <a:schemeClr val="accent1"/>
                </a:lnRef>
                <a:fillRef idx="0">
                  <a:schemeClr val="accent1"/>
                </a:fillRef>
                <a:effectRef idx="0">
                  <a:schemeClr val="accent1"/>
                </a:effectRef>
                <a:fontRef idx="minor">
                  <a:schemeClr val="tx1"/>
                </a:fontRef>
              </p:style>
            </p:cxnSp>
          </p:grpSp>
          <p:cxnSp>
            <p:nvCxnSpPr>
              <p:cNvPr id="22" name="Straight Connector 21"/>
              <p:cNvCxnSpPr/>
              <p:nvPr/>
            </p:nvCxnSpPr>
            <p:spPr>
              <a:xfrm flipH="1">
                <a:off x="1295400" y="2876550"/>
                <a:ext cx="2143125" cy="1038225"/>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H="1">
                <a:off x="6900800" y="4586287"/>
                <a:ext cx="2143125" cy="1038225"/>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flipH="1" flipV="1">
                <a:off x="1295400" y="3914775"/>
                <a:ext cx="5596231" cy="1709737"/>
              </a:xfrm>
              <a:prstGeom prst="line">
                <a:avLst/>
              </a:prstGeom>
              <a:ln w="9525">
                <a:solidFill>
                  <a:schemeClr val="tx1"/>
                </a:solidFill>
                <a:headEnd type="stealth" w="med" len="lg"/>
                <a:tailEnd type="stealth"/>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rot="990286">
                <a:off x="4066007" y="5386989"/>
                <a:ext cx="2473402" cy="660754"/>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135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GB" sz="1350" b="0" i="0" u="none" strike="noStrike" kern="1200" cap="none" spc="0" normalizeH="0" baseline="0" noProof="0" dirty="0" smtClean="0">
                    <a:ln>
                      <a:noFill/>
                    </a:ln>
                    <a:solidFill>
                      <a:prstClr val="black"/>
                    </a:solidFill>
                    <a:effectLst/>
                    <a:uLnTx/>
                    <a:uFillTx/>
                    <a:latin typeface="Calibri" panose="020F0502020204030204"/>
                    <a:ea typeface="+mn-ea"/>
                    <a:cs typeface="+mn-cs"/>
                  </a:rPr>
                  <a:t>3500 </a:t>
                </a:r>
                <a:r>
                  <a:rPr kumimoji="0" lang="en-GB" sz="1350" b="0" i="0" u="none" strike="noStrike" kern="1200" cap="none" spc="0" normalizeH="0" baseline="0" noProof="0" dirty="0">
                    <a:ln>
                      <a:noFill/>
                    </a:ln>
                    <a:solidFill>
                      <a:prstClr val="black"/>
                    </a:solidFill>
                    <a:effectLst/>
                    <a:uLnTx/>
                    <a:uFillTx/>
                    <a:latin typeface="Calibri" panose="020F0502020204030204"/>
                    <a:ea typeface="+mn-ea"/>
                    <a:cs typeface="+mn-cs"/>
                  </a:rPr>
                  <a:t>mm</a:t>
                </a:r>
              </a:p>
            </p:txBody>
          </p:sp>
        </p:grpSp>
        <p:cxnSp>
          <p:nvCxnSpPr>
            <p:cNvPr id="12" name="Straight Arrow Connector 11"/>
            <p:cNvCxnSpPr/>
            <p:nvPr/>
          </p:nvCxnSpPr>
          <p:spPr>
            <a:xfrm>
              <a:off x="885892" y="2170322"/>
              <a:ext cx="1625419" cy="195321"/>
            </a:xfrm>
            <a:prstGeom prst="straightConnector1">
              <a:avLst/>
            </a:prstGeom>
            <a:ln w="158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11128741" y="5179304"/>
              <a:ext cx="1457559" cy="604780"/>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Collector</a:t>
              </a:r>
            </a:p>
          </p:txBody>
        </p:sp>
        <p:cxnSp>
          <p:nvCxnSpPr>
            <p:cNvPr id="15" name="Straight Arrow Connector 14"/>
            <p:cNvCxnSpPr/>
            <p:nvPr/>
          </p:nvCxnSpPr>
          <p:spPr>
            <a:xfrm flipH="1">
              <a:off x="10248945" y="5394018"/>
              <a:ext cx="921823" cy="186772"/>
            </a:xfrm>
            <a:prstGeom prst="straightConnector1">
              <a:avLst/>
            </a:prstGeom>
            <a:ln w="158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V="1">
              <a:off x="1813105" y="4579145"/>
              <a:ext cx="6159257" cy="506953"/>
            </a:xfrm>
            <a:prstGeom prst="straightConnector1">
              <a:avLst/>
            </a:prstGeom>
            <a:ln w="158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flipV="1">
              <a:off x="1779622" y="3397035"/>
              <a:ext cx="2320101" cy="1661331"/>
            </a:xfrm>
            <a:prstGeom prst="straightConnector1">
              <a:avLst/>
            </a:prstGeom>
            <a:ln w="158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608871" y="4555317"/>
              <a:ext cx="1476562" cy="1007967"/>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Main solenoids</a:t>
              </a:r>
            </a:p>
          </p:txBody>
        </p:sp>
        <p:sp>
          <p:nvSpPr>
            <p:cNvPr id="19" name="TextBox 18"/>
            <p:cNvSpPr txBox="1"/>
            <p:nvPr/>
          </p:nvSpPr>
          <p:spPr>
            <a:xfrm>
              <a:off x="9419482" y="2573587"/>
              <a:ext cx="2800348" cy="1007967"/>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smtClean="0">
                  <a:ln>
                    <a:noFill/>
                  </a:ln>
                  <a:solidFill>
                    <a:prstClr val="black"/>
                  </a:solidFill>
                  <a:effectLst/>
                  <a:uLnTx/>
                  <a:uFillTx/>
                  <a:latin typeface="Calibri" panose="020F0502020204030204"/>
                  <a:ea typeface="+mn-ea"/>
                  <a:cs typeface="+mn-cs"/>
                </a:rPr>
                <a:t>Space for Beam Gas Monitor</a:t>
              </a:r>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cxnSp>
          <p:nvCxnSpPr>
            <p:cNvPr id="20" name="Straight Arrow Connector 19"/>
            <p:cNvCxnSpPr/>
            <p:nvPr/>
          </p:nvCxnSpPr>
          <p:spPr>
            <a:xfrm flipH="1">
              <a:off x="6023429" y="3049634"/>
              <a:ext cx="3396052" cy="878083"/>
            </a:xfrm>
            <a:prstGeom prst="straightConnector1">
              <a:avLst/>
            </a:prstGeom>
            <a:ln w="158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129410" y="1713078"/>
              <a:ext cx="1476562" cy="1007967"/>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E-gun solenoid</a:t>
              </a:r>
            </a:p>
          </p:txBody>
        </p:sp>
      </p:grpSp>
      <p:sp>
        <p:nvSpPr>
          <p:cNvPr id="9" name="TextBox 8"/>
          <p:cNvSpPr txBox="1"/>
          <p:nvPr/>
        </p:nvSpPr>
        <p:spPr>
          <a:xfrm>
            <a:off x="4069312" y="516733"/>
            <a:ext cx="4751160" cy="1477328"/>
          </a:xfrm>
          <a:prstGeom prst="rect">
            <a:avLst/>
          </a:prstGeom>
          <a:solidFill>
            <a:schemeClr val="bg1"/>
          </a:solidFill>
        </p:spPr>
        <p:txBody>
          <a:bodyPr wrap="square" rtlCol="0">
            <a:spAutoFit/>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Electrons are produced by </a:t>
            </a:r>
            <a:r>
              <a:rPr kumimoji="0" lang="en-GB" sz="1800" b="0" i="0" u="none" strike="noStrike" kern="1200" cap="none" spc="0" normalizeH="0" baseline="0" noProof="0" dirty="0" smtClean="0">
                <a:ln>
                  <a:noFill/>
                </a:ln>
                <a:solidFill>
                  <a:prstClr val="black"/>
                </a:solidFill>
                <a:effectLst/>
                <a:uLnTx/>
                <a:uFillTx/>
                <a:latin typeface="Calibri" panose="020F0502020204030204"/>
                <a:ea typeface="+mn-ea"/>
                <a:cs typeface="+mn-cs"/>
              </a:rPr>
              <a:t>the</a:t>
            </a:r>
            <a:r>
              <a:rPr kumimoji="0" lang="en-GB" sz="1800" b="0" i="0" u="none" strike="noStrike" kern="1200" cap="none" spc="0" normalizeH="0" noProof="0" dirty="0" smtClean="0">
                <a:ln>
                  <a:noFill/>
                </a:ln>
                <a:solidFill>
                  <a:prstClr val="black"/>
                </a:solidFill>
                <a:effectLst/>
                <a:uLnTx/>
                <a:uFillTx/>
                <a:latin typeface="Calibri" panose="020F0502020204030204"/>
                <a:ea typeface="+mn-ea"/>
                <a:cs typeface="+mn-cs"/>
              </a:rPr>
              <a:t> </a:t>
            </a:r>
            <a:r>
              <a:rPr kumimoji="0" lang="en-GB" sz="1800" b="0" i="0" u="none" strike="noStrike" kern="1200" cap="none" spc="0" normalizeH="0" baseline="0" noProof="0" dirty="0" smtClean="0">
                <a:ln>
                  <a:noFill/>
                </a:ln>
                <a:solidFill>
                  <a:prstClr val="black"/>
                </a:solidFill>
                <a:effectLst/>
                <a:uLnTx/>
                <a:uFillTx/>
                <a:latin typeface="Calibri" panose="020F0502020204030204"/>
                <a:ea typeface="+mn-ea"/>
                <a:cs typeface="+mn-cs"/>
              </a:rPr>
              <a:t>cathode </a:t>
            </a: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of an e-gun</a:t>
            </a:r>
            <a:r>
              <a:rPr kumimoji="0" lang="en-GB" sz="1800" b="0" i="0" u="none" strike="noStrike" kern="1200" cap="none" spc="0" normalizeH="0" baseline="0" noProof="0" dirty="0" smtClean="0">
                <a:ln>
                  <a:noFill/>
                </a:ln>
                <a:solidFill>
                  <a:prstClr val="black"/>
                </a:solidFill>
                <a:effectLst/>
                <a:uLnTx/>
                <a:uFillTx/>
                <a:latin typeface="Calibri" panose="020F0502020204030204"/>
                <a:ea typeface="+mn-ea"/>
                <a:cs typeface="+mn-cs"/>
              </a:rPr>
              <a:t>. A </a:t>
            </a: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system of superconducting solenoids cooled at 4.5K generates the magnetic field to tune </a:t>
            </a:r>
            <a:r>
              <a:rPr kumimoji="0" lang="en-GB" sz="1800" b="0" i="0" u="none" strike="noStrike" kern="1200" cap="none" spc="0" normalizeH="0" baseline="0" noProof="0" dirty="0" smtClean="0">
                <a:ln>
                  <a:noFill/>
                </a:ln>
                <a:solidFill>
                  <a:prstClr val="black"/>
                </a:solidFill>
                <a:effectLst/>
                <a:uLnTx/>
                <a:uFillTx/>
                <a:latin typeface="Calibri" panose="020F0502020204030204"/>
                <a:ea typeface="+mn-ea"/>
                <a:cs typeface="+mn-cs"/>
              </a:rPr>
              <a:t>the </a:t>
            </a: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size and steer the trajectory of the electron ring.</a:t>
            </a:r>
          </a:p>
        </p:txBody>
      </p:sp>
    </p:spTree>
    <p:extLst>
      <p:ext uri="{BB962C8B-B14F-4D97-AF65-F5344CB8AC3E}">
        <p14:creationId xmlns:p14="http://schemas.microsoft.com/office/powerpoint/2010/main" val="1545492526"/>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71600" y="-111710"/>
            <a:ext cx="7272808" cy="523220"/>
          </a:xfrm>
          <a:prstGeom prst="rect">
            <a:avLst/>
          </a:prstGeom>
          <a:noFill/>
        </p:spPr>
        <p:txBody>
          <a:bodyPr wrap="square" rtlCol="0">
            <a:spAutoFit/>
          </a:bodyPr>
          <a:lstStyle/>
          <a:p>
            <a:pPr algn="ctr"/>
            <a:r>
              <a:rPr lang="en-GB" sz="2800" dirty="0" smtClean="0">
                <a:solidFill>
                  <a:srgbClr val="0070C0"/>
                </a:solidFill>
                <a:latin typeface="Arial"/>
              </a:rPr>
              <a:t>HEL Solenoids – Powering Scheme</a:t>
            </a:r>
          </a:p>
        </p:txBody>
      </p:sp>
      <p:sp>
        <p:nvSpPr>
          <p:cNvPr id="42" name="Slide Number Placeholder 41"/>
          <p:cNvSpPr>
            <a:spLocks noGrp="1"/>
          </p:cNvSpPr>
          <p:nvPr>
            <p:ph type="sldNum" sz="quarter" idx="12"/>
          </p:nvPr>
        </p:nvSpPr>
        <p:spPr/>
        <p:txBody>
          <a:bodyPr/>
          <a:lstStyle/>
          <a:p>
            <a:fld id="{FA868586-219A-4DA6-85FA-6CF910DFB2EB}" type="slidenum">
              <a:rPr lang="en-GB" smtClean="0">
                <a:solidFill>
                  <a:srgbClr val="64BCD9"/>
                </a:solidFill>
                <a:latin typeface="Arial"/>
              </a:rPr>
              <a:pPr/>
              <a:t>15</a:t>
            </a:fld>
            <a:endParaRPr lang="en-GB">
              <a:solidFill>
                <a:srgbClr val="64BCD9"/>
              </a:solidFill>
              <a:latin typeface="Arial"/>
            </a:endParaRPr>
          </a:p>
        </p:txBody>
      </p:sp>
      <p:pic>
        <p:nvPicPr>
          <p:cNvPr id="7" name="Picture 6" descr="Screen Clipp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397" y="392251"/>
            <a:ext cx="9144000" cy="1616927"/>
          </a:xfrm>
          <a:prstGeom prst="rect">
            <a:avLst/>
          </a:prstGeom>
        </p:spPr>
      </p:pic>
      <p:sp>
        <p:nvSpPr>
          <p:cNvPr id="8" name="Rectangle 7"/>
          <p:cNvSpPr/>
          <p:nvPr/>
        </p:nvSpPr>
        <p:spPr>
          <a:xfrm>
            <a:off x="107504" y="2961680"/>
            <a:ext cx="1851589" cy="276999"/>
          </a:xfrm>
          <a:prstGeom prst="rect">
            <a:avLst/>
          </a:prstGeom>
          <a:solidFill>
            <a:schemeClr val="tx1"/>
          </a:solidFill>
          <a:ln>
            <a:solidFill>
              <a:schemeClr val="accent1"/>
            </a:solidFill>
          </a:ln>
        </p:spPr>
        <p:txBody>
          <a:bodyPr wrap="none">
            <a:spAutoFit/>
          </a:bodyPr>
          <a:lstStyle/>
          <a:p>
            <a:r>
              <a:rPr lang="en-GB" sz="1200" b="1" dirty="0" smtClean="0">
                <a:solidFill>
                  <a:prstClr val="white"/>
                </a:solidFill>
                <a:latin typeface="Arial"/>
              </a:rPr>
              <a:t>Bending Solenoid Out</a:t>
            </a:r>
            <a:endParaRPr lang="en-GB" sz="1200" b="1" dirty="0">
              <a:solidFill>
                <a:prstClr val="white"/>
              </a:solidFill>
              <a:latin typeface="Arial"/>
            </a:endParaRPr>
          </a:p>
        </p:txBody>
      </p:sp>
      <p:sp>
        <p:nvSpPr>
          <p:cNvPr id="9" name="Rectangle 8"/>
          <p:cNvSpPr/>
          <p:nvPr/>
        </p:nvSpPr>
        <p:spPr>
          <a:xfrm>
            <a:off x="1547664" y="2229776"/>
            <a:ext cx="1356035" cy="276999"/>
          </a:xfrm>
          <a:prstGeom prst="rect">
            <a:avLst/>
          </a:prstGeom>
          <a:solidFill>
            <a:schemeClr val="tx1"/>
          </a:solidFill>
          <a:ln>
            <a:solidFill>
              <a:schemeClr val="accent1"/>
            </a:solidFill>
          </a:ln>
        </p:spPr>
        <p:txBody>
          <a:bodyPr wrap="none">
            <a:spAutoFit/>
          </a:bodyPr>
          <a:lstStyle/>
          <a:p>
            <a:r>
              <a:rPr lang="en-GB" sz="1200" b="1" dirty="0" smtClean="0">
                <a:solidFill>
                  <a:prstClr val="white"/>
                </a:solidFill>
                <a:latin typeface="Arial"/>
              </a:rPr>
              <a:t>Main Solenoid 2</a:t>
            </a:r>
            <a:endParaRPr lang="en-GB" sz="1200" b="1" dirty="0">
              <a:solidFill>
                <a:prstClr val="white"/>
              </a:solidFill>
              <a:latin typeface="Arial"/>
            </a:endParaRPr>
          </a:p>
        </p:txBody>
      </p:sp>
      <p:sp>
        <p:nvSpPr>
          <p:cNvPr id="10" name="Rectangle 9"/>
          <p:cNvSpPr/>
          <p:nvPr/>
        </p:nvSpPr>
        <p:spPr>
          <a:xfrm>
            <a:off x="3999562" y="2229776"/>
            <a:ext cx="1364526" cy="276999"/>
          </a:xfrm>
          <a:prstGeom prst="rect">
            <a:avLst/>
          </a:prstGeom>
          <a:solidFill>
            <a:schemeClr val="tx1"/>
          </a:solidFill>
          <a:ln>
            <a:solidFill>
              <a:schemeClr val="accent1"/>
            </a:solidFill>
          </a:ln>
        </p:spPr>
        <p:txBody>
          <a:bodyPr wrap="none">
            <a:spAutoFit/>
          </a:bodyPr>
          <a:lstStyle/>
          <a:p>
            <a:r>
              <a:rPr lang="en-GB" sz="1200" b="1" dirty="0" smtClean="0">
                <a:solidFill>
                  <a:prstClr val="white"/>
                </a:solidFill>
                <a:latin typeface="Arial"/>
              </a:rPr>
              <a:t>Main Solenoid 1</a:t>
            </a:r>
            <a:endParaRPr lang="en-GB" sz="1200" b="1" dirty="0">
              <a:solidFill>
                <a:prstClr val="white"/>
              </a:solidFill>
              <a:latin typeface="Arial"/>
            </a:endParaRPr>
          </a:p>
        </p:txBody>
      </p:sp>
      <p:sp>
        <p:nvSpPr>
          <p:cNvPr id="11" name="Rectangle 10"/>
          <p:cNvSpPr/>
          <p:nvPr/>
        </p:nvSpPr>
        <p:spPr>
          <a:xfrm>
            <a:off x="5951315" y="2965705"/>
            <a:ext cx="1723398" cy="276999"/>
          </a:xfrm>
          <a:prstGeom prst="rect">
            <a:avLst/>
          </a:prstGeom>
          <a:solidFill>
            <a:schemeClr val="tx1"/>
          </a:solidFill>
          <a:ln>
            <a:solidFill>
              <a:schemeClr val="accent1"/>
            </a:solidFill>
          </a:ln>
        </p:spPr>
        <p:txBody>
          <a:bodyPr wrap="none">
            <a:spAutoFit/>
          </a:bodyPr>
          <a:lstStyle/>
          <a:p>
            <a:r>
              <a:rPr lang="en-GB" sz="1200" b="1" dirty="0" smtClean="0">
                <a:solidFill>
                  <a:prstClr val="white"/>
                </a:solidFill>
                <a:latin typeface="Arial"/>
              </a:rPr>
              <a:t>Bending Solenoid In</a:t>
            </a:r>
            <a:endParaRPr lang="en-GB" sz="1200" b="1" dirty="0">
              <a:solidFill>
                <a:prstClr val="white"/>
              </a:solidFill>
              <a:latin typeface="Arial"/>
            </a:endParaRPr>
          </a:p>
        </p:txBody>
      </p:sp>
      <p:sp>
        <p:nvSpPr>
          <p:cNvPr id="12" name="Rectangle 11"/>
          <p:cNvSpPr/>
          <p:nvPr/>
        </p:nvSpPr>
        <p:spPr>
          <a:xfrm>
            <a:off x="1718822" y="2552669"/>
            <a:ext cx="883747" cy="305382"/>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dirty="0" smtClean="0">
                <a:solidFill>
                  <a:prstClr val="black"/>
                </a:solidFill>
                <a:latin typeface="Arial"/>
              </a:rPr>
              <a:t>PC+EE</a:t>
            </a:r>
          </a:p>
          <a:p>
            <a:pPr algn="ctr"/>
            <a:r>
              <a:rPr lang="en-US" sz="1200" dirty="0" smtClean="0">
                <a:solidFill>
                  <a:prstClr val="black"/>
                </a:solidFill>
                <a:latin typeface="Arial"/>
              </a:rPr>
              <a:t>330 A</a:t>
            </a:r>
            <a:endParaRPr lang="en-GB" sz="1200" dirty="0">
              <a:solidFill>
                <a:prstClr val="black"/>
              </a:solidFill>
              <a:latin typeface="Arial"/>
            </a:endParaRPr>
          </a:p>
        </p:txBody>
      </p:sp>
      <p:sp>
        <p:nvSpPr>
          <p:cNvPr id="13" name="Rectangle 12"/>
          <p:cNvSpPr/>
          <p:nvPr/>
        </p:nvSpPr>
        <p:spPr>
          <a:xfrm>
            <a:off x="4217218" y="2574635"/>
            <a:ext cx="883747" cy="283416"/>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dirty="0" smtClean="0">
                <a:solidFill>
                  <a:prstClr val="black"/>
                </a:solidFill>
                <a:latin typeface="Arial"/>
              </a:rPr>
              <a:t>PC+EE</a:t>
            </a:r>
          </a:p>
          <a:p>
            <a:pPr algn="ctr"/>
            <a:r>
              <a:rPr lang="en-US" sz="1200" dirty="0" smtClean="0">
                <a:solidFill>
                  <a:prstClr val="black"/>
                </a:solidFill>
                <a:latin typeface="Arial"/>
              </a:rPr>
              <a:t>330 A</a:t>
            </a:r>
            <a:endParaRPr lang="en-GB" sz="1200" dirty="0">
              <a:solidFill>
                <a:prstClr val="black"/>
              </a:solidFill>
              <a:latin typeface="Arial"/>
            </a:endParaRPr>
          </a:p>
        </p:txBody>
      </p:sp>
      <p:sp>
        <p:nvSpPr>
          <p:cNvPr id="14" name="Rectangle 13"/>
          <p:cNvSpPr/>
          <p:nvPr/>
        </p:nvSpPr>
        <p:spPr>
          <a:xfrm>
            <a:off x="3173285" y="3307254"/>
            <a:ext cx="883747" cy="27260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dirty="0" smtClean="0">
                <a:solidFill>
                  <a:prstClr val="black"/>
                </a:solidFill>
                <a:latin typeface="Arial"/>
              </a:rPr>
              <a:t>PC+EE</a:t>
            </a:r>
          </a:p>
          <a:p>
            <a:pPr algn="ctr"/>
            <a:r>
              <a:rPr lang="en-US" sz="1200" dirty="0" smtClean="0">
                <a:solidFill>
                  <a:prstClr val="black"/>
                </a:solidFill>
                <a:latin typeface="Arial"/>
              </a:rPr>
              <a:t>335 A</a:t>
            </a:r>
            <a:endParaRPr lang="en-GB" sz="1200" dirty="0">
              <a:solidFill>
                <a:prstClr val="black"/>
              </a:solidFill>
              <a:latin typeface="Arial"/>
            </a:endParaRPr>
          </a:p>
        </p:txBody>
      </p:sp>
      <p:cxnSp>
        <p:nvCxnSpPr>
          <p:cNvPr id="15" name="Straight Connector 14"/>
          <p:cNvCxnSpPr/>
          <p:nvPr/>
        </p:nvCxnSpPr>
        <p:spPr>
          <a:xfrm>
            <a:off x="1933475" y="2437525"/>
            <a:ext cx="0" cy="115145"/>
          </a:xfrm>
          <a:prstGeom prst="line">
            <a:avLst/>
          </a:prstGeom>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2361944" y="2433319"/>
            <a:ext cx="0" cy="115145"/>
          </a:xfrm>
          <a:prstGeom prst="line">
            <a:avLst/>
          </a:prstGeom>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a:off x="4438160" y="2441731"/>
            <a:ext cx="0" cy="115145"/>
          </a:xfrm>
          <a:prstGeom prst="line">
            <a:avLst/>
          </a:prstGeom>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4866629" y="2437525"/>
            <a:ext cx="0" cy="115145"/>
          </a:xfrm>
          <a:prstGeom prst="line">
            <a:avLst/>
          </a:prstGeom>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a:off x="156356" y="3169429"/>
            <a:ext cx="0" cy="270104"/>
          </a:xfrm>
          <a:prstGeom prst="line">
            <a:avLst/>
          </a:prstGeom>
        </p:spPr>
        <p:style>
          <a:lnRef idx="2">
            <a:schemeClr val="accent1"/>
          </a:lnRef>
          <a:fillRef idx="0">
            <a:schemeClr val="accent1"/>
          </a:fillRef>
          <a:effectRef idx="1">
            <a:schemeClr val="accent1"/>
          </a:effectRef>
          <a:fontRef idx="minor">
            <a:schemeClr val="tx1"/>
          </a:fontRef>
        </p:style>
      </p:cxnSp>
      <p:cxnSp>
        <p:nvCxnSpPr>
          <p:cNvPr id="20" name="Straight Connector 19"/>
          <p:cNvCxnSpPr>
            <a:stCxn id="14" idx="1"/>
          </p:cNvCxnSpPr>
          <p:nvPr/>
        </p:nvCxnSpPr>
        <p:spPr>
          <a:xfrm flipH="1">
            <a:off x="156356" y="3443558"/>
            <a:ext cx="3016926"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1" name="Straight Connector 20"/>
          <p:cNvCxnSpPr>
            <a:endCxn id="14" idx="3"/>
          </p:cNvCxnSpPr>
          <p:nvPr/>
        </p:nvCxnSpPr>
        <p:spPr>
          <a:xfrm flipH="1" flipV="1">
            <a:off x="4057029" y="3443558"/>
            <a:ext cx="3056754"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a:off x="7099386" y="3173455"/>
            <a:ext cx="0" cy="270104"/>
          </a:xfrm>
          <a:prstGeom prst="line">
            <a:avLst/>
          </a:prstGeom>
        </p:spPr>
        <p:style>
          <a:lnRef idx="2">
            <a:schemeClr val="accent1"/>
          </a:lnRef>
          <a:fillRef idx="0">
            <a:schemeClr val="accent1"/>
          </a:fillRef>
          <a:effectRef idx="1">
            <a:schemeClr val="accent1"/>
          </a:effectRef>
          <a:fontRef idx="minor">
            <a:schemeClr val="tx1"/>
          </a:fontRef>
        </p:style>
      </p:cxnSp>
      <p:cxnSp>
        <p:nvCxnSpPr>
          <p:cNvPr id="23" name="Straight Connector 22"/>
          <p:cNvCxnSpPr>
            <a:stCxn id="11" idx="1"/>
            <a:endCxn id="8" idx="3"/>
          </p:cNvCxnSpPr>
          <p:nvPr/>
        </p:nvCxnSpPr>
        <p:spPr>
          <a:xfrm flipH="1" flipV="1">
            <a:off x="1959093" y="3100180"/>
            <a:ext cx="3992222" cy="4025"/>
          </a:xfrm>
          <a:prstGeom prst="line">
            <a:avLst/>
          </a:prstGeom>
        </p:spPr>
        <p:style>
          <a:lnRef idx="2">
            <a:schemeClr val="accent1"/>
          </a:lnRef>
          <a:fillRef idx="0">
            <a:schemeClr val="accent1"/>
          </a:fillRef>
          <a:effectRef idx="1">
            <a:schemeClr val="accent1"/>
          </a:effectRef>
          <a:fontRef idx="minor">
            <a:schemeClr val="tx1"/>
          </a:fontRef>
        </p:style>
      </p:cxnSp>
      <p:sp>
        <p:nvSpPr>
          <p:cNvPr id="34" name="Rectangle 33"/>
          <p:cNvSpPr/>
          <p:nvPr/>
        </p:nvSpPr>
        <p:spPr>
          <a:xfrm>
            <a:off x="7884368" y="2220573"/>
            <a:ext cx="945616" cy="276999"/>
          </a:xfrm>
          <a:prstGeom prst="rect">
            <a:avLst/>
          </a:prstGeom>
          <a:solidFill>
            <a:schemeClr val="tx1"/>
          </a:solidFill>
          <a:ln>
            <a:solidFill>
              <a:schemeClr val="accent1"/>
            </a:solidFill>
          </a:ln>
        </p:spPr>
        <p:txBody>
          <a:bodyPr wrap="none">
            <a:spAutoFit/>
          </a:bodyPr>
          <a:lstStyle/>
          <a:p>
            <a:r>
              <a:rPr lang="en-GB" sz="1200" b="1" dirty="0" smtClean="0">
                <a:solidFill>
                  <a:prstClr val="white"/>
                </a:solidFill>
                <a:latin typeface="Arial"/>
              </a:rPr>
              <a:t>Gun Sol. 2</a:t>
            </a:r>
            <a:endParaRPr lang="en-GB" sz="1200" b="1" dirty="0">
              <a:solidFill>
                <a:prstClr val="white"/>
              </a:solidFill>
              <a:latin typeface="Arial"/>
            </a:endParaRPr>
          </a:p>
        </p:txBody>
      </p:sp>
      <p:sp>
        <p:nvSpPr>
          <p:cNvPr id="35" name="Rectangle 34"/>
          <p:cNvSpPr/>
          <p:nvPr/>
        </p:nvSpPr>
        <p:spPr>
          <a:xfrm>
            <a:off x="7920736" y="2570105"/>
            <a:ext cx="883747" cy="283416"/>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dirty="0" smtClean="0">
                <a:solidFill>
                  <a:prstClr val="black"/>
                </a:solidFill>
                <a:latin typeface="Arial"/>
              </a:rPr>
              <a:t>PC</a:t>
            </a:r>
          </a:p>
          <a:p>
            <a:pPr algn="ctr"/>
            <a:r>
              <a:rPr lang="en-US" sz="1200" dirty="0" smtClean="0">
                <a:solidFill>
                  <a:prstClr val="black"/>
                </a:solidFill>
                <a:latin typeface="Arial"/>
              </a:rPr>
              <a:t>257 A</a:t>
            </a:r>
            <a:endParaRPr lang="en-GB" sz="1200" dirty="0">
              <a:solidFill>
                <a:prstClr val="black"/>
              </a:solidFill>
              <a:latin typeface="Arial"/>
            </a:endParaRPr>
          </a:p>
        </p:txBody>
      </p:sp>
      <p:cxnSp>
        <p:nvCxnSpPr>
          <p:cNvPr id="36" name="Straight Connector 35"/>
          <p:cNvCxnSpPr/>
          <p:nvPr/>
        </p:nvCxnSpPr>
        <p:spPr>
          <a:xfrm>
            <a:off x="8141676" y="2437202"/>
            <a:ext cx="0" cy="115145"/>
          </a:xfrm>
          <a:prstGeom prst="line">
            <a:avLst/>
          </a:prstGeom>
        </p:spPr>
        <p:style>
          <a:lnRef idx="2">
            <a:schemeClr val="accent1"/>
          </a:lnRef>
          <a:fillRef idx="0">
            <a:schemeClr val="accent1"/>
          </a:fillRef>
          <a:effectRef idx="1">
            <a:schemeClr val="accent1"/>
          </a:effectRef>
          <a:fontRef idx="minor">
            <a:schemeClr val="tx1"/>
          </a:fontRef>
        </p:style>
      </p:cxnSp>
      <p:cxnSp>
        <p:nvCxnSpPr>
          <p:cNvPr id="37" name="Straight Connector 36"/>
          <p:cNvCxnSpPr/>
          <p:nvPr/>
        </p:nvCxnSpPr>
        <p:spPr>
          <a:xfrm>
            <a:off x="8570145" y="2432996"/>
            <a:ext cx="0" cy="115145"/>
          </a:xfrm>
          <a:prstGeom prst="line">
            <a:avLst/>
          </a:prstGeom>
        </p:spPr>
        <p:style>
          <a:lnRef idx="2">
            <a:schemeClr val="accent1"/>
          </a:lnRef>
          <a:fillRef idx="0">
            <a:schemeClr val="accent1"/>
          </a:fillRef>
          <a:effectRef idx="1">
            <a:schemeClr val="accent1"/>
          </a:effectRef>
          <a:fontRef idx="minor">
            <a:schemeClr val="tx1"/>
          </a:fontRef>
        </p:style>
      </p:cxnSp>
      <p:sp>
        <p:nvSpPr>
          <p:cNvPr id="38" name="Rectangle 37"/>
          <p:cNvSpPr/>
          <p:nvPr/>
        </p:nvSpPr>
        <p:spPr>
          <a:xfrm>
            <a:off x="6084168" y="2038077"/>
            <a:ext cx="1637948" cy="461665"/>
          </a:xfrm>
          <a:prstGeom prst="rect">
            <a:avLst/>
          </a:prstGeom>
          <a:solidFill>
            <a:schemeClr val="tx1"/>
          </a:solidFill>
          <a:ln>
            <a:solidFill>
              <a:schemeClr val="accent1"/>
            </a:solidFill>
          </a:ln>
        </p:spPr>
        <p:txBody>
          <a:bodyPr wrap="square">
            <a:spAutoFit/>
          </a:bodyPr>
          <a:lstStyle/>
          <a:p>
            <a:r>
              <a:rPr lang="en-GB" sz="1200" b="1" dirty="0" smtClean="0">
                <a:solidFill>
                  <a:prstClr val="white"/>
                </a:solidFill>
                <a:latin typeface="Arial"/>
              </a:rPr>
              <a:t>Gun Sol. 1 (before and after valve)</a:t>
            </a:r>
            <a:endParaRPr lang="en-GB" sz="1200" b="1" dirty="0">
              <a:solidFill>
                <a:prstClr val="white"/>
              </a:solidFill>
              <a:latin typeface="Arial"/>
            </a:endParaRPr>
          </a:p>
        </p:txBody>
      </p:sp>
      <p:sp>
        <p:nvSpPr>
          <p:cNvPr id="39" name="Rectangle 38"/>
          <p:cNvSpPr/>
          <p:nvPr/>
        </p:nvSpPr>
        <p:spPr>
          <a:xfrm>
            <a:off x="6471688" y="2570198"/>
            <a:ext cx="883747" cy="283416"/>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dirty="0" smtClean="0">
                <a:solidFill>
                  <a:prstClr val="black"/>
                </a:solidFill>
                <a:latin typeface="Arial"/>
              </a:rPr>
              <a:t>PC+EE</a:t>
            </a:r>
          </a:p>
          <a:p>
            <a:pPr algn="ctr"/>
            <a:r>
              <a:rPr lang="en-US" sz="1200" dirty="0" smtClean="0">
                <a:solidFill>
                  <a:prstClr val="black"/>
                </a:solidFill>
                <a:latin typeface="Arial"/>
              </a:rPr>
              <a:t>320 A</a:t>
            </a:r>
            <a:endParaRPr lang="en-GB" sz="1200" dirty="0">
              <a:solidFill>
                <a:prstClr val="black"/>
              </a:solidFill>
              <a:latin typeface="Arial"/>
            </a:endParaRPr>
          </a:p>
        </p:txBody>
      </p:sp>
      <p:cxnSp>
        <p:nvCxnSpPr>
          <p:cNvPr id="40" name="Straight Connector 39"/>
          <p:cNvCxnSpPr/>
          <p:nvPr/>
        </p:nvCxnSpPr>
        <p:spPr>
          <a:xfrm>
            <a:off x="6692628" y="2437295"/>
            <a:ext cx="0" cy="115145"/>
          </a:xfrm>
          <a:prstGeom prst="line">
            <a:avLst/>
          </a:prstGeom>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p:nvCxnSpPr>
        <p:spPr>
          <a:xfrm>
            <a:off x="7121097" y="2433089"/>
            <a:ext cx="0" cy="115145"/>
          </a:xfrm>
          <a:prstGeom prst="line">
            <a:avLst/>
          </a:prstGeom>
        </p:spPr>
        <p:style>
          <a:lnRef idx="2">
            <a:schemeClr val="accent1"/>
          </a:lnRef>
          <a:fillRef idx="0">
            <a:schemeClr val="accent1"/>
          </a:fillRef>
          <a:effectRef idx="1">
            <a:schemeClr val="accent1"/>
          </a:effectRef>
          <a:fontRef idx="minor">
            <a:schemeClr val="tx1"/>
          </a:fontRef>
        </p:style>
      </p:cxnSp>
      <p:graphicFrame>
        <p:nvGraphicFramePr>
          <p:cNvPr id="4" name="Table 3"/>
          <p:cNvGraphicFramePr>
            <a:graphicFrameLocks noGrp="1"/>
          </p:cNvGraphicFramePr>
          <p:nvPr>
            <p:extLst>
              <p:ext uri="{D42A27DB-BD31-4B8C-83A1-F6EECF244321}">
                <p14:modId xmlns:p14="http://schemas.microsoft.com/office/powerpoint/2010/main" val="2444258827"/>
              </p:ext>
            </p:extLst>
          </p:nvPr>
        </p:nvGraphicFramePr>
        <p:xfrm>
          <a:off x="584788" y="3596407"/>
          <a:ext cx="1777156" cy="1074898"/>
        </p:xfrm>
        <a:graphic>
          <a:graphicData uri="http://schemas.openxmlformats.org/drawingml/2006/table">
            <a:tbl>
              <a:tblPr/>
              <a:tblGrid>
                <a:gridCol w="1282091">
                  <a:extLst>
                    <a:ext uri="{9D8B030D-6E8A-4147-A177-3AD203B41FA5}">
                      <a16:colId xmlns="" xmlns:a16="http://schemas.microsoft.com/office/drawing/2014/main" val="2126611539"/>
                    </a:ext>
                  </a:extLst>
                </a:gridCol>
                <a:gridCol w="495065">
                  <a:extLst>
                    <a:ext uri="{9D8B030D-6E8A-4147-A177-3AD203B41FA5}">
                      <a16:colId xmlns="" xmlns:a16="http://schemas.microsoft.com/office/drawing/2014/main" val="77966991"/>
                    </a:ext>
                  </a:extLst>
                </a:gridCol>
              </a:tblGrid>
              <a:tr h="150019">
                <a:tc>
                  <a:txBody>
                    <a:bodyPr/>
                    <a:lstStyle/>
                    <a:p>
                      <a:pPr algn="ctr" fontAlgn="b"/>
                      <a:endParaRPr lang="en-GB" sz="800" b="0" i="0" u="none" strike="noStrike" dirty="0">
                        <a:solidFill>
                          <a:srgbClr val="000000"/>
                        </a:solidFill>
                        <a:effectLst/>
                        <a:latin typeface="Calibri" panose="020F0502020204030204" pitchFamily="34" charset="0"/>
                      </a:endParaRPr>
                    </a:p>
                  </a:txBody>
                  <a:tcPr marL="9525" marR="9525" marT="7144" marB="0" anchor="b">
                    <a:lnL>
                      <a:noFill/>
                    </a:lnL>
                    <a:lnR>
                      <a:noFill/>
                    </a:lnR>
                    <a:lnT>
                      <a:noFill/>
                    </a:lnT>
                    <a:lnB>
                      <a:noFill/>
                    </a:lnB>
                  </a:tcPr>
                </a:tc>
                <a:tc>
                  <a:txBody>
                    <a:bodyPr/>
                    <a:lstStyle/>
                    <a:p>
                      <a:pPr marL="0" marR="0" indent="0" algn="ctr" defTabSz="457200" rtl="0" eaLnBrk="1" fontAlgn="b" latinLnBrk="0" hangingPunct="1">
                        <a:lnSpc>
                          <a:spcPct val="100000"/>
                        </a:lnSpc>
                        <a:spcBef>
                          <a:spcPts val="0"/>
                        </a:spcBef>
                        <a:spcAft>
                          <a:spcPts val="0"/>
                        </a:spcAft>
                        <a:buClrTx/>
                        <a:buSzTx/>
                        <a:buFontTx/>
                        <a:buNone/>
                        <a:tabLst/>
                        <a:defRPr/>
                      </a:pPr>
                      <a:r>
                        <a:rPr lang="en-GB" sz="1100" b="0" i="1" u="none" strike="noStrike" dirty="0" err="1" smtClean="0">
                          <a:solidFill>
                            <a:srgbClr val="000000"/>
                          </a:solidFill>
                          <a:effectLst/>
                          <a:latin typeface="Calibri" panose="020F0502020204030204" pitchFamily="34" charset="0"/>
                        </a:rPr>
                        <a:t>L</a:t>
                      </a:r>
                      <a:r>
                        <a:rPr lang="en-GB" sz="1100" b="0" i="0" u="none" strike="noStrike" baseline="-25000" dirty="0" err="1" smtClean="0">
                          <a:solidFill>
                            <a:srgbClr val="000000"/>
                          </a:solidFill>
                          <a:effectLst/>
                          <a:latin typeface="Calibri" panose="020F0502020204030204" pitchFamily="34" charset="0"/>
                        </a:rPr>
                        <a:t>nom</a:t>
                      </a:r>
                      <a:r>
                        <a:rPr lang="en-GB" sz="1100" b="0" i="0" u="none" strike="noStrike" dirty="0" smtClean="0">
                          <a:solidFill>
                            <a:srgbClr val="000000"/>
                          </a:solidFill>
                          <a:effectLst/>
                          <a:latin typeface="Calibri" panose="020F0502020204030204" pitchFamily="34" charset="0"/>
                        </a:rPr>
                        <a:t> </a:t>
                      </a:r>
                      <a:r>
                        <a:rPr lang="en-GB" sz="800" b="0" i="0" u="none" strike="noStrike" dirty="0" smtClean="0">
                          <a:solidFill>
                            <a:srgbClr val="000000"/>
                          </a:solidFill>
                          <a:effectLst/>
                          <a:latin typeface="Calibri" panose="020F0502020204030204" pitchFamily="34" charset="0"/>
                        </a:rPr>
                        <a:t>[</a:t>
                      </a:r>
                      <a:r>
                        <a:rPr lang="en-GB" sz="800" b="0" i="0" u="none" strike="noStrike" dirty="0" err="1" smtClean="0">
                          <a:solidFill>
                            <a:srgbClr val="000000"/>
                          </a:solidFill>
                          <a:effectLst/>
                          <a:latin typeface="Calibri" panose="020F0502020204030204" pitchFamily="34" charset="0"/>
                        </a:rPr>
                        <a:t>mH</a:t>
                      </a:r>
                      <a:r>
                        <a:rPr lang="en-GB" sz="800" b="0" i="0" u="none" strike="noStrike" dirty="0" smtClean="0">
                          <a:solidFill>
                            <a:srgbClr val="000000"/>
                          </a:solidFill>
                          <a:effectLst/>
                          <a:latin typeface="Calibri" panose="020F0502020204030204" pitchFamily="34" charset="0"/>
                        </a:rPr>
                        <a:t>]</a:t>
                      </a:r>
                    </a:p>
                  </a:txBody>
                  <a:tcPr marL="9525" marR="9525" marT="7144" marB="0" anchor="b">
                    <a:lnL>
                      <a:noFill/>
                    </a:lnL>
                    <a:lnR>
                      <a:noFill/>
                    </a:lnR>
                    <a:lnT>
                      <a:noFill/>
                    </a:lnT>
                    <a:lnB w="12700" cap="flat" cmpd="sng" algn="ctr">
                      <a:noFill/>
                      <a:prstDash val="solid"/>
                      <a:round/>
                      <a:headEnd type="none" w="med" len="med"/>
                      <a:tailEnd type="none" w="med" len="med"/>
                    </a:lnB>
                  </a:tcPr>
                </a:tc>
                <a:extLst>
                  <a:ext uri="{0D108BD9-81ED-4DB2-BD59-A6C34878D82A}">
                    <a16:rowId xmlns="" xmlns:a16="http://schemas.microsoft.com/office/drawing/2014/main" val="1783609838"/>
                  </a:ext>
                </a:extLst>
              </a:tr>
              <a:tr h="150019">
                <a:tc>
                  <a:txBody>
                    <a:bodyPr/>
                    <a:lstStyle/>
                    <a:p>
                      <a:pPr algn="l" fontAlgn="b"/>
                      <a:r>
                        <a:rPr lang="en-GB" sz="800" b="1" i="0" u="none" strike="noStrike" dirty="0" smtClean="0">
                          <a:solidFill>
                            <a:srgbClr val="000000"/>
                          </a:solidFill>
                          <a:effectLst/>
                          <a:latin typeface="Calibri" panose="020F0502020204030204" pitchFamily="34" charset="0"/>
                        </a:rPr>
                        <a:t>Gun Solenoid 2</a:t>
                      </a:r>
                      <a:endParaRPr lang="en-GB" sz="800" b="1" i="0" u="none" strike="noStrike" dirty="0">
                        <a:solidFill>
                          <a:srgbClr val="000000"/>
                        </a:solidFill>
                        <a:effectLst/>
                        <a:latin typeface="Calibri" panose="020F0502020204030204" pitchFamily="34" charset="0"/>
                      </a:endParaRPr>
                    </a:p>
                  </a:txBody>
                  <a:tcPr marL="9525" marR="9525" marT="7144" marB="0" anchor="b">
                    <a:lnL>
                      <a:noFill/>
                    </a:lnL>
                    <a:lnR w="12700" cap="flat" cmpd="sng" algn="ctr">
                      <a:noFill/>
                      <a:prstDash val="solid"/>
                      <a:round/>
                      <a:headEnd type="none" w="med" len="med"/>
                      <a:tailEnd type="none" w="med" len="med"/>
                    </a:lnR>
                    <a:lnT>
                      <a:noFill/>
                    </a:lnT>
                    <a:lnB>
                      <a:noFill/>
                    </a:lnB>
                  </a:tcPr>
                </a:tc>
                <a:tc>
                  <a:txBody>
                    <a:bodyPr/>
                    <a:lstStyle/>
                    <a:p>
                      <a:pPr algn="ctr" fontAlgn="b"/>
                      <a:r>
                        <a:rPr lang="en-GB" sz="800" b="0" i="0" u="none" strike="noStrike" dirty="0">
                          <a:solidFill>
                            <a:srgbClr val="000000"/>
                          </a:solidFill>
                          <a:effectLst/>
                          <a:latin typeface="Calibri" panose="020F0502020204030204" pitchFamily="34" charset="0"/>
                        </a:rPr>
                        <a:t>834.18</a:t>
                      </a:r>
                    </a:p>
                  </a:txBody>
                  <a:tcPr marL="9525" marR="9525" marT="7144"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2145035940"/>
                  </a:ext>
                </a:extLst>
              </a:tr>
              <a:tr h="150019">
                <a:tc>
                  <a:txBody>
                    <a:bodyPr/>
                    <a:lstStyle/>
                    <a:p>
                      <a:pPr algn="l" fontAlgn="b"/>
                      <a:r>
                        <a:rPr lang="en-GB" sz="800" b="1" i="0" u="none" strike="noStrike" smtClean="0">
                          <a:solidFill>
                            <a:srgbClr val="000000"/>
                          </a:solidFill>
                          <a:effectLst/>
                          <a:latin typeface="Calibri" panose="020F0502020204030204" pitchFamily="34" charset="0"/>
                        </a:rPr>
                        <a:t>Gun Solenoid</a:t>
                      </a:r>
                      <a:r>
                        <a:rPr lang="en-GB" sz="800" b="1" i="0" u="none" strike="noStrike" baseline="0" smtClean="0">
                          <a:solidFill>
                            <a:srgbClr val="000000"/>
                          </a:solidFill>
                          <a:effectLst/>
                          <a:latin typeface="Calibri" panose="020F0502020204030204" pitchFamily="34" charset="0"/>
                        </a:rPr>
                        <a:t> 1</a:t>
                      </a:r>
                      <a:endParaRPr lang="en-GB" sz="800" b="1" i="0" u="none" strike="noStrike" dirty="0">
                        <a:solidFill>
                          <a:srgbClr val="000000"/>
                        </a:solidFill>
                        <a:effectLst/>
                        <a:latin typeface="Calibri" panose="020F0502020204030204" pitchFamily="34" charset="0"/>
                      </a:endParaRPr>
                    </a:p>
                  </a:txBody>
                  <a:tcPr marL="9525" marR="9525" marT="7144" marB="0" anchor="b">
                    <a:lnL>
                      <a:noFill/>
                    </a:lnL>
                    <a:lnR>
                      <a:noFill/>
                    </a:lnR>
                    <a:lnT>
                      <a:noFill/>
                    </a:lnT>
                    <a:lnB>
                      <a:noFill/>
                    </a:lnB>
                  </a:tcPr>
                </a:tc>
                <a:tc>
                  <a:txBody>
                    <a:bodyPr/>
                    <a:lstStyle/>
                    <a:p>
                      <a:pPr algn="ctr" fontAlgn="b"/>
                      <a:r>
                        <a:rPr lang="en-GB" sz="800" b="0" i="0" u="none" strike="noStrike" dirty="0" smtClean="0">
                          <a:solidFill>
                            <a:srgbClr val="000000"/>
                          </a:solidFill>
                          <a:effectLst/>
                          <a:latin typeface="Calibri" panose="020F0502020204030204" pitchFamily="34" charset="0"/>
                        </a:rPr>
                        <a:t>806.74</a:t>
                      </a:r>
                      <a:endParaRPr lang="en-GB" sz="800" b="0" i="0" u="none" strike="noStrike" dirty="0">
                        <a:solidFill>
                          <a:srgbClr val="000000"/>
                        </a:solidFill>
                        <a:effectLst/>
                        <a:latin typeface="Calibri" panose="020F0502020204030204" pitchFamily="34" charset="0"/>
                      </a:endParaRPr>
                    </a:p>
                  </a:txBody>
                  <a:tcPr marL="9525" marR="9525" marT="7144" marB="0" anchor="b">
                    <a:lnL>
                      <a:noFill/>
                    </a:lnL>
                    <a:lnR w="12700" cap="flat" cmpd="sng" algn="ctr">
                      <a:solidFill>
                        <a:srgbClr val="000000"/>
                      </a:solidFill>
                      <a:prstDash val="solid"/>
                      <a:round/>
                      <a:headEnd type="none" w="med" len="med"/>
                      <a:tailEnd type="none" w="med" len="med"/>
                    </a:lnR>
                    <a:lnT w="12700" cap="flat" cmpd="sng" algn="ctr">
                      <a:noFill/>
                      <a:prstDash val="solid"/>
                      <a:round/>
                      <a:headEnd type="none" w="med" len="med"/>
                      <a:tailEnd type="none" w="med" len="med"/>
                    </a:lnT>
                    <a:lnB>
                      <a:noFill/>
                    </a:lnB>
                  </a:tcPr>
                </a:tc>
                <a:extLst>
                  <a:ext uri="{0D108BD9-81ED-4DB2-BD59-A6C34878D82A}">
                    <a16:rowId xmlns="" xmlns:a16="http://schemas.microsoft.com/office/drawing/2014/main" val="293943776"/>
                  </a:ext>
                </a:extLst>
              </a:tr>
              <a:tr h="150019">
                <a:tc>
                  <a:txBody>
                    <a:bodyPr/>
                    <a:lstStyle/>
                    <a:p>
                      <a:pPr algn="l" fontAlgn="b"/>
                      <a:r>
                        <a:rPr lang="en-GB" sz="800" b="1" i="0" u="none" strike="noStrike" dirty="0" smtClean="0">
                          <a:solidFill>
                            <a:srgbClr val="000000"/>
                          </a:solidFill>
                          <a:effectLst/>
                          <a:latin typeface="Calibri" panose="020F0502020204030204" pitchFamily="34" charset="0"/>
                        </a:rPr>
                        <a:t>Bending Sol. In</a:t>
                      </a:r>
                      <a:endParaRPr lang="en-GB" sz="800" b="1" i="0" u="none" strike="noStrike" dirty="0">
                        <a:solidFill>
                          <a:srgbClr val="000000"/>
                        </a:solidFill>
                        <a:effectLst/>
                        <a:latin typeface="Calibri" panose="020F0502020204030204" pitchFamily="34" charset="0"/>
                      </a:endParaRPr>
                    </a:p>
                  </a:txBody>
                  <a:tcPr marL="9525" marR="9525" marT="7144" marB="0" anchor="b">
                    <a:lnL>
                      <a:noFill/>
                    </a:lnL>
                    <a:lnR>
                      <a:noFill/>
                    </a:lnR>
                    <a:lnT>
                      <a:noFill/>
                    </a:lnT>
                    <a:lnB>
                      <a:noFill/>
                    </a:lnB>
                  </a:tcPr>
                </a:tc>
                <a:tc>
                  <a:txBody>
                    <a:bodyPr/>
                    <a:lstStyle/>
                    <a:p>
                      <a:pPr algn="ctr" fontAlgn="b"/>
                      <a:r>
                        <a:rPr lang="en-GB" sz="800" b="0" i="0" u="none" strike="noStrike" dirty="0" smtClean="0">
                          <a:solidFill>
                            <a:srgbClr val="000000"/>
                          </a:solidFill>
                          <a:effectLst/>
                          <a:latin typeface="Calibri" panose="020F0502020204030204" pitchFamily="34" charset="0"/>
                        </a:rPr>
                        <a:t>1073.24</a:t>
                      </a:r>
                      <a:endParaRPr lang="en-GB" sz="800" b="0" i="0" u="none" strike="noStrike" dirty="0">
                        <a:solidFill>
                          <a:srgbClr val="000000"/>
                        </a:solidFill>
                        <a:effectLst/>
                        <a:latin typeface="Calibri" panose="020F0502020204030204" pitchFamily="34" charset="0"/>
                      </a:endParaRPr>
                    </a:p>
                  </a:txBody>
                  <a:tcPr marL="9525" marR="9525" marT="7144" marB="0" anchor="b">
                    <a:lnL>
                      <a:noFill/>
                    </a:lnL>
                    <a:lnR>
                      <a:noFill/>
                    </a:lnR>
                    <a:lnT>
                      <a:noFill/>
                    </a:lnT>
                    <a:lnB>
                      <a:noFill/>
                    </a:lnB>
                  </a:tcPr>
                </a:tc>
                <a:extLst>
                  <a:ext uri="{0D108BD9-81ED-4DB2-BD59-A6C34878D82A}">
                    <a16:rowId xmlns="" xmlns:a16="http://schemas.microsoft.com/office/drawing/2014/main" val="3780054535"/>
                  </a:ext>
                </a:extLst>
              </a:tr>
              <a:tr h="150019">
                <a:tc>
                  <a:txBody>
                    <a:bodyPr/>
                    <a:lstStyle/>
                    <a:p>
                      <a:pPr algn="l" fontAlgn="b"/>
                      <a:r>
                        <a:rPr lang="en-GB" sz="800" b="1" i="0" u="none" strike="noStrike" dirty="0" smtClean="0">
                          <a:solidFill>
                            <a:srgbClr val="000000"/>
                          </a:solidFill>
                          <a:effectLst/>
                          <a:latin typeface="Calibri" panose="020F0502020204030204" pitchFamily="34" charset="0"/>
                        </a:rPr>
                        <a:t>Main Solenoid</a:t>
                      </a:r>
                      <a:r>
                        <a:rPr lang="en-GB" sz="800" b="1" i="0" u="none" strike="noStrike" baseline="0" dirty="0" smtClean="0">
                          <a:solidFill>
                            <a:srgbClr val="000000"/>
                          </a:solidFill>
                          <a:effectLst/>
                          <a:latin typeface="Calibri" panose="020F0502020204030204" pitchFamily="34" charset="0"/>
                        </a:rPr>
                        <a:t> 1</a:t>
                      </a:r>
                      <a:endParaRPr lang="en-GB" sz="800" b="1" i="0" u="none" strike="noStrike" dirty="0">
                        <a:solidFill>
                          <a:srgbClr val="000000"/>
                        </a:solidFill>
                        <a:effectLst/>
                        <a:latin typeface="Calibri" panose="020F0502020204030204" pitchFamily="34" charset="0"/>
                      </a:endParaRPr>
                    </a:p>
                  </a:txBody>
                  <a:tcPr marL="9525" marR="9525" marT="7144" marB="0" anchor="b">
                    <a:lnL>
                      <a:noFill/>
                    </a:lnL>
                    <a:lnR>
                      <a:noFill/>
                    </a:lnR>
                    <a:lnT>
                      <a:noFill/>
                    </a:lnT>
                    <a:lnB>
                      <a:noFill/>
                    </a:lnB>
                  </a:tcPr>
                </a:tc>
                <a:tc>
                  <a:txBody>
                    <a:bodyPr/>
                    <a:lstStyle/>
                    <a:p>
                      <a:pPr algn="ctr" fontAlgn="b"/>
                      <a:r>
                        <a:rPr lang="en-GB" sz="800" b="0" i="0" u="none" strike="noStrike" dirty="0" smtClean="0">
                          <a:solidFill>
                            <a:srgbClr val="000000"/>
                          </a:solidFill>
                          <a:effectLst/>
                          <a:latin typeface="Calibri" panose="020F0502020204030204" pitchFamily="34" charset="0"/>
                        </a:rPr>
                        <a:t>8877.46</a:t>
                      </a:r>
                      <a:endParaRPr lang="en-GB" sz="800" b="0" i="0" u="none" strike="noStrike" dirty="0">
                        <a:solidFill>
                          <a:srgbClr val="000000"/>
                        </a:solidFill>
                        <a:effectLst/>
                        <a:latin typeface="Calibri" panose="020F0502020204030204" pitchFamily="34" charset="0"/>
                      </a:endParaRPr>
                    </a:p>
                  </a:txBody>
                  <a:tcPr marL="9525" marR="9525" marT="7144" marB="0" anchor="b">
                    <a:lnL>
                      <a:noFill/>
                    </a:lnL>
                    <a:lnR>
                      <a:noFill/>
                    </a:lnR>
                    <a:lnT>
                      <a:noFill/>
                    </a:lnT>
                    <a:lnB>
                      <a:noFill/>
                    </a:lnB>
                  </a:tcPr>
                </a:tc>
                <a:extLst>
                  <a:ext uri="{0D108BD9-81ED-4DB2-BD59-A6C34878D82A}">
                    <a16:rowId xmlns="" xmlns:a16="http://schemas.microsoft.com/office/drawing/2014/main" val="1120625591"/>
                  </a:ext>
                </a:extLst>
              </a:tr>
              <a:tr h="150019">
                <a:tc>
                  <a:txBody>
                    <a:bodyPr/>
                    <a:lstStyle/>
                    <a:p>
                      <a:pPr algn="l" fontAlgn="b"/>
                      <a:r>
                        <a:rPr lang="en-GB" sz="800" b="1" i="0" u="none" strike="noStrike" dirty="0" smtClean="0">
                          <a:solidFill>
                            <a:srgbClr val="000000"/>
                          </a:solidFill>
                          <a:effectLst/>
                          <a:latin typeface="Calibri" panose="020F0502020204030204" pitchFamily="34" charset="0"/>
                        </a:rPr>
                        <a:t>Main</a:t>
                      </a:r>
                      <a:r>
                        <a:rPr lang="en-GB" sz="800" b="1" i="0" u="none" strike="noStrike" baseline="0" dirty="0" smtClean="0">
                          <a:solidFill>
                            <a:srgbClr val="000000"/>
                          </a:solidFill>
                          <a:effectLst/>
                          <a:latin typeface="Calibri" panose="020F0502020204030204" pitchFamily="34" charset="0"/>
                        </a:rPr>
                        <a:t> Solenoid 2</a:t>
                      </a:r>
                      <a:endParaRPr lang="en-GB" sz="800" b="1" i="0" u="none" strike="noStrike" dirty="0">
                        <a:solidFill>
                          <a:srgbClr val="000000"/>
                        </a:solidFill>
                        <a:effectLst/>
                        <a:latin typeface="Calibri" panose="020F0502020204030204" pitchFamily="34" charset="0"/>
                      </a:endParaRPr>
                    </a:p>
                  </a:txBody>
                  <a:tcPr marL="9525" marR="9525" marT="7144" marB="0" anchor="b">
                    <a:lnL>
                      <a:noFill/>
                    </a:lnL>
                    <a:lnR>
                      <a:noFill/>
                    </a:lnR>
                    <a:lnT>
                      <a:noFill/>
                    </a:lnT>
                    <a:lnB>
                      <a:noFill/>
                    </a:lnB>
                  </a:tcPr>
                </a:tc>
                <a:tc>
                  <a:txBody>
                    <a:bodyPr/>
                    <a:lstStyle/>
                    <a:p>
                      <a:pPr algn="ctr" fontAlgn="b"/>
                      <a:r>
                        <a:rPr lang="en-GB" sz="800" b="0" i="0" u="none" strike="noStrike" dirty="0" smtClean="0">
                          <a:solidFill>
                            <a:srgbClr val="000000"/>
                          </a:solidFill>
                          <a:effectLst/>
                          <a:latin typeface="Calibri" panose="020F0502020204030204" pitchFamily="34" charset="0"/>
                        </a:rPr>
                        <a:t>8877.46</a:t>
                      </a:r>
                      <a:endParaRPr lang="en-GB" sz="800" b="0" i="0" u="none" strike="noStrike" dirty="0">
                        <a:solidFill>
                          <a:srgbClr val="000000"/>
                        </a:solidFill>
                        <a:effectLst/>
                        <a:latin typeface="Calibri" panose="020F0502020204030204" pitchFamily="34" charset="0"/>
                      </a:endParaRPr>
                    </a:p>
                  </a:txBody>
                  <a:tcPr marL="9525" marR="9525" marT="7144" marB="0" anchor="b">
                    <a:lnL>
                      <a:noFill/>
                    </a:lnL>
                    <a:lnR>
                      <a:noFill/>
                    </a:lnR>
                    <a:lnT>
                      <a:noFill/>
                    </a:lnT>
                    <a:lnB>
                      <a:noFill/>
                    </a:lnB>
                  </a:tcPr>
                </a:tc>
                <a:extLst>
                  <a:ext uri="{0D108BD9-81ED-4DB2-BD59-A6C34878D82A}">
                    <a16:rowId xmlns="" xmlns:a16="http://schemas.microsoft.com/office/drawing/2014/main" val="52817842"/>
                  </a:ext>
                </a:extLst>
              </a:tr>
              <a:tr h="150019">
                <a:tc>
                  <a:txBody>
                    <a:bodyPr/>
                    <a:lstStyle/>
                    <a:p>
                      <a:pPr algn="l" fontAlgn="b"/>
                      <a:r>
                        <a:rPr lang="en-GB" sz="800" b="1" i="0" u="none" strike="noStrike" dirty="0" smtClean="0">
                          <a:solidFill>
                            <a:srgbClr val="000000"/>
                          </a:solidFill>
                          <a:effectLst/>
                          <a:latin typeface="Calibri" panose="020F0502020204030204" pitchFamily="34" charset="0"/>
                        </a:rPr>
                        <a:t>Bending Sol. Out</a:t>
                      </a:r>
                      <a:endParaRPr lang="en-GB" sz="800" b="1" i="0" u="none" strike="noStrike" dirty="0">
                        <a:solidFill>
                          <a:srgbClr val="000000"/>
                        </a:solidFill>
                        <a:effectLst/>
                        <a:latin typeface="Calibri" panose="020F0502020204030204" pitchFamily="34" charset="0"/>
                      </a:endParaRPr>
                    </a:p>
                  </a:txBody>
                  <a:tcPr marL="9525" marR="9525" marT="7144" marB="0" anchor="b">
                    <a:lnL>
                      <a:noFill/>
                    </a:lnL>
                    <a:lnR>
                      <a:noFill/>
                    </a:lnR>
                    <a:lnT>
                      <a:noFill/>
                    </a:lnT>
                    <a:lnB>
                      <a:noFill/>
                    </a:lnB>
                  </a:tcPr>
                </a:tc>
                <a:tc>
                  <a:txBody>
                    <a:bodyPr/>
                    <a:lstStyle/>
                    <a:p>
                      <a:pPr algn="ctr" fontAlgn="b"/>
                      <a:r>
                        <a:rPr lang="en-GB" sz="800" b="0" i="0" u="none" strike="noStrike" dirty="0" smtClean="0">
                          <a:solidFill>
                            <a:srgbClr val="000000"/>
                          </a:solidFill>
                          <a:effectLst/>
                          <a:latin typeface="Calibri" panose="020F0502020204030204" pitchFamily="34" charset="0"/>
                        </a:rPr>
                        <a:t>1073.24</a:t>
                      </a:r>
                      <a:endParaRPr lang="en-GB" sz="800" b="0" i="0" u="none" strike="noStrike" dirty="0">
                        <a:solidFill>
                          <a:srgbClr val="000000"/>
                        </a:solidFill>
                        <a:effectLst/>
                        <a:latin typeface="Calibri" panose="020F0502020204030204" pitchFamily="34" charset="0"/>
                      </a:endParaRPr>
                    </a:p>
                  </a:txBody>
                  <a:tcPr marL="9525" marR="9525" marT="7144" marB="0" anchor="b">
                    <a:lnL>
                      <a:noFill/>
                    </a:lnL>
                    <a:lnR>
                      <a:noFill/>
                    </a:lnR>
                    <a:lnT>
                      <a:noFill/>
                    </a:lnT>
                    <a:lnB>
                      <a:noFill/>
                    </a:lnB>
                  </a:tcPr>
                </a:tc>
                <a:extLst>
                  <a:ext uri="{0D108BD9-81ED-4DB2-BD59-A6C34878D82A}">
                    <a16:rowId xmlns="" xmlns:a16="http://schemas.microsoft.com/office/drawing/2014/main" val="1856451884"/>
                  </a:ext>
                </a:extLst>
              </a:tr>
            </a:tbl>
          </a:graphicData>
        </a:graphic>
      </p:graphicFrame>
      <p:sp>
        <p:nvSpPr>
          <p:cNvPr id="30" name="Rectangle 29"/>
          <p:cNvSpPr/>
          <p:nvPr/>
        </p:nvSpPr>
        <p:spPr>
          <a:xfrm>
            <a:off x="2734995" y="3867894"/>
            <a:ext cx="2964446" cy="946413"/>
          </a:xfrm>
          <a:prstGeom prst="rect">
            <a:avLst/>
          </a:prstGeom>
        </p:spPr>
        <p:txBody>
          <a:bodyPr wrap="square">
            <a:spAutoFit/>
          </a:bodyPr>
          <a:lstStyle/>
          <a:p>
            <a:pPr marL="171450" indent="-171450">
              <a:buFont typeface="Arial"/>
              <a:buChar char="•"/>
            </a:pPr>
            <a:r>
              <a:rPr lang="en-GB" sz="1050" b="1" dirty="0" smtClean="0">
                <a:solidFill>
                  <a:prstClr val="black"/>
                </a:solidFill>
              </a:rPr>
              <a:t>Solenoids are </a:t>
            </a:r>
            <a:r>
              <a:rPr lang="en-GB" sz="1050" b="1" dirty="0">
                <a:solidFill>
                  <a:prstClr val="black"/>
                </a:solidFill>
              </a:rPr>
              <a:t>wound with the same w</a:t>
            </a:r>
            <a:r>
              <a:rPr lang="en-GB" sz="1050" b="1" dirty="0" smtClean="0">
                <a:solidFill>
                  <a:prstClr val="black"/>
                </a:solidFill>
              </a:rPr>
              <a:t>ire:</a:t>
            </a:r>
          </a:p>
          <a:p>
            <a:pPr marL="628650" lvl="1" indent="-171450">
              <a:buFont typeface="Arial"/>
              <a:buChar char="•"/>
            </a:pPr>
            <a:r>
              <a:rPr lang="en-GB" sz="800" b="1" dirty="0" smtClean="0">
                <a:solidFill>
                  <a:prstClr val="black"/>
                </a:solidFill>
              </a:rPr>
              <a:t>1.65 </a:t>
            </a:r>
            <a:r>
              <a:rPr lang="en-GB" sz="800" b="1" dirty="0">
                <a:solidFill>
                  <a:prstClr val="black"/>
                </a:solidFill>
              </a:rPr>
              <a:t>mm x 1.05 mm (insulated</a:t>
            </a:r>
            <a:r>
              <a:rPr lang="en-GB" sz="800" b="1" dirty="0" smtClean="0">
                <a:solidFill>
                  <a:prstClr val="black"/>
                </a:solidFill>
              </a:rPr>
              <a:t>)</a:t>
            </a:r>
          </a:p>
          <a:p>
            <a:pPr marL="628650" lvl="1" indent="-171450">
              <a:buFont typeface="Arial"/>
              <a:buChar char="•"/>
            </a:pPr>
            <a:r>
              <a:rPr lang="en-GB" sz="800" b="1" dirty="0" smtClean="0">
                <a:solidFill>
                  <a:prstClr val="black"/>
                </a:solidFill>
              </a:rPr>
              <a:t>Cu–SC </a:t>
            </a:r>
            <a:r>
              <a:rPr lang="en-GB" sz="800" b="1" dirty="0">
                <a:solidFill>
                  <a:prstClr val="black"/>
                </a:solidFill>
              </a:rPr>
              <a:t>ratio is 4:</a:t>
            </a:r>
            <a:r>
              <a:rPr lang="en-GB" sz="800" b="1" dirty="0" smtClean="0">
                <a:solidFill>
                  <a:prstClr val="black"/>
                </a:solidFill>
              </a:rPr>
              <a:t>1</a:t>
            </a:r>
            <a:endParaRPr lang="en-GB" sz="800" b="1" dirty="0">
              <a:solidFill>
                <a:prstClr val="black"/>
              </a:solidFill>
            </a:endParaRPr>
          </a:p>
          <a:p>
            <a:pPr marL="628650" lvl="1" indent="-171450">
              <a:buFont typeface="Arial"/>
              <a:buChar char="•"/>
            </a:pPr>
            <a:r>
              <a:rPr lang="en-GB" sz="800" b="1" dirty="0" smtClean="0">
                <a:solidFill>
                  <a:prstClr val="black"/>
                </a:solidFill>
              </a:rPr>
              <a:t>Critical </a:t>
            </a:r>
            <a:r>
              <a:rPr lang="en-GB" sz="800" b="1" dirty="0">
                <a:solidFill>
                  <a:prstClr val="black"/>
                </a:solidFill>
              </a:rPr>
              <a:t>current is 750 A at </a:t>
            </a:r>
            <a:r>
              <a:rPr lang="en-GB" sz="800" b="1" dirty="0" smtClean="0">
                <a:solidFill>
                  <a:prstClr val="black"/>
                </a:solidFill>
              </a:rPr>
              <a:t>5T</a:t>
            </a:r>
            <a:endParaRPr lang="en-GB" sz="800" b="1" dirty="0" smtClean="0">
              <a:solidFill>
                <a:prstClr val="black"/>
              </a:solidFill>
              <a:latin typeface="Arial"/>
            </a:endParaRPr>
          </a:p>
          <a:p>
            <a:pPr marL="171450" indent="-171450">
              <a:buFont typeface="Arial"/>
              <a:buChar char="•"/>
            </a:pPr>
            <a:r>
              <a:rPr lang="en-GB" sz="1050" b="1" dirty="0" smtClean="0">
                <a:solidFill>
                  <a:prstClr val="black"/>
                </a:solidFill>
                <a:latin typeface="Arial"/>
              </a:rPr>
              <a:t>Nominal currents indicated</a:t>
            </a:r>
          </a:p>
          <a:p>
            <a:pPr marL="171450" indent="-171450">
              <a:buFont typeface="Arial"/>
              <a:buChar char="•"/>
            </a:pPr>
            <a:r>
              <a:rPr lang="en-GB" sz="1050" b="1" dirty="0" smtClean="0">
                <a:solidFill>
                  <a:prstClr val="black"/>
                </a:solidFill>
                <a:latin typeface="Arial"/>
              </a:rPr>
              <a:t>Corrector circuits not included</a:t>
            </a:r>
            <a:endParaRPr lang="en-GB" sz="1050" dirty="0">
              <a:solidFill>
                <a:prstClr val="black"/>
              </a:solidFill>
              <a:latin typeface="Arial"/>
            </a:endParaRPr>
          </a:p>
        </p:txBody>
      </p:sp>
      <p:sp>
        <p:nvSpPr>
          <p:cNvPr id="3" name="TextBox 2"/>
          <p:cNvSpPr txBox="1"/>
          <p:nvPr/>
        </p:nvSpPr>
        <p:spPr>
          <a:xfrm>
            <a:off x="5868144" y="4760264"/>
            <a:ext cx="2818656" cy="276999"/>
          </a:xfrm>
          <a:prstGeom prst="rect">
            <a:avLst/>
          </a:prstGeom>
          <a:noFill/>
          <a:ln>
            <a:solidFill>
              <a:schemeClr val="tx1"/>
            </a:solidFill>
          </a:ln>
        </p:spPr>
        <p:txBody>
          <a:bodyPr wrap="square" rtlCol="0">
            <a:spAutoFit/>
          </a:bodyPr>
          <a:lstStyle/>
          <a:p>
            <a:r>
              <a:rPr lang="en-GB" sz="1200" i="1" dirty="0" smtClean="0">
                <a:solidFill>
                  <a:srgbClr val="000000"/>
                </a:solidFill>
                <a:latin typeface="Calibri" panose="020F0502020204030204" pitchFamily="34" charset="0"/>
              </a:rPr>
              <a:t>Courtesy </a:t>
            </a:r>
            <a:r>
              <a:rPr lang="en-GB" sz="1200" i="1" dirty="0" err="1" smtClean="0">
                <a:solidFill>
                  <a:srgbClr val="000000"/>
                </a:solidFill>
                <a:latin typeface="Calibri" panose="020F0502020204030204" pitchFamily="34" charset="0"/>
              </a:rPr>
              <a:t>Michał</a:t>
            </a:r>
            <a:r>
              <a:rPr lang="en-GB" sz="1200" i="1" dirty="0" smtClean="0">
                <a:solidFill>
                  <a:srgbClr val="000000"/>
                </a:solidFill>
                <a:latin typeface="Calibri" panose="020F0502020204030204" pitchFamily="34" charset="0"/>
              </a:rPr>
              <a:t> </a:t>
            </a:r>
            <a:r>
              <a:rPr lang="en-GB" sz="1200" i="1" dirty="0" err="1" smtClean="0">
                <a:solidFill>
                  <a:srgbClr val="000000"/>
                </a:solidFill>
                <a:latin typeface="Calibri" panose="020F0502020204030204" pitchFamily="34" charset="0"/>
              </a:rPr>
              <a:t>Maciejewski</a:t>
            </a:r>
            <a:r>
              <a:rPr lang="en-GB" sz="1200" i="1" dirty="0" smtClean="0">
                <a:solidFill>
                  <a:srgbClr val="000000"/>
                </a:solidFill>
                <a:latin typeface="Calibri" panose="020F0502020204030204" pitchFamily="34" charset="0"/>
              </a:rPr>
              <a:t>, Diego Perini</a:t>
            </a:r>
            <a:endParaRPr lang="en-US" dirty="0"/>
          </a:p>
        </p:txBody>
      </p:sp>
      <p:pic>
        <p:nvPicPr>
          <p:cNvPr id="5" name="Picture 4"/>
          <p:cNvPicPr>
            <a:picLocks noChangeAspect="1"/>
          </p:cNvPicPr>
          <p:nvPr/>
        </p:nvPicPr>
        <p:blipFill>
          <a:blip r:embed="rId3"/>
          <a:stretch>
            <a:fillRect/>
          </a:stretch>
        </p:blipFill>
        <p:spPr>
          <a:xfrm>
            <a:off x="7246486" y="3003798"/>
            <a:ext cx="1440314" cy="1684896"/>
          </a:xfrm>
          <a:prstGeom prst="rect">
            <a:avLst/>
          </a:prstGeom>
        </p:spPr>
      </p:pic>
      <p:sp>
        <p:nvSpPr>
          <p:cNvPr id="33" name="Rectangle 32"/>
          <p:cNvSpPr/>
          <p:nvPr/>
        </p:nvSpPr>
        <p:spPr>
          <a:xfrm>
            <a:off x="109416" y="3579862"/>
            <a:ext cx="2338785" cy="215444"/>
          </a:xfrm>
          <a:prstGeom prst="rect">
            <a:avLst/>
          </a:prstGeom>
        </p:spPr>
        <p:txBody>
          <a:bodyPr wrap="square">
            <a:spAutoFit/>
          </a:bodyPr>
          <a:lstStyle/>
          <a:p>
            <a:r>
              <a:rPr lang="en-GB" sz="800" b="1" dirty="0" smtClean="0">
                <a:solidFill>
                  <a:prstClr val="black"/>
                </a:solidFill>
                <a:latin typeface="Arial"/>
              </a:rPr>
              <a:t>Total inductances for each </a:t>
            </a:r>
            <a:r>
              <a:rPr lang="en-GB" sz="800" b="1" dirty="0" smtClean="0">
                <a:solidFill>
                  <a:prstClr val="black"/>
                </a:solidFill>
                <a:latin typeface="Arial"/>
              </a:rPr>
              <a:t>unit</a:t>
            </a:r>
            <a:endParaRPr lang="en-GB" sz="800" b="1" dirty="0" smtClean="0">
              <a:solidFill>
                <a:prstClr val="black"/>
              </a:solidFill>
              <a:latin typeface="Arial"/>
            </a:endParaRPr>
          </a:p>
        </p:txBody>
      </p:sp>
    </p:spTree>
    <p:extLst>
      <p:ext uri="{BB962C8B-B14F-4D97-AF65-F5344CB8AC3E}">
        <p14:creationId xmlns:p14="http://schemas.microsoft.com/office/powerpoint/2010/main" val="280049666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fr-FR" noProof="0" smtClean="0"/>
              <a:t>Felix Rodriguez Mateos</a:t>
            </a:r>
            <a:endParaRPr lang="en-GB" noProof="0" dirty="0"/>
          </a:p>
        </p:txBody>
      </p:sp>
      <p:sp>
        <p:nvSpPr>
          <p:cNvPr id="3" name="Slide Number Placeholder 2"/>
          <p:cNvSpPr>
            <a:spLocks noGrp="1"/>
          </p:cNvSpPr>
          <p:nvPr>
            <p:ph type="sldNum" sz="quarter" idx="12"/>
          </p:nvPr>
        </p:nvSpPr>
        <p:spPr/>
        <p:txBody>
          <a:bodyPr/>
          <a:lstStyle/>
          <a:p>
            <a:fld id="{BFDCA1C4-9514-7B4F-976F-D92F7E296653}" type="slidenum">
              <a:rPr lang="fr-FR" smtClean="0"/>
              <a:pPr/>
              <a:t>16</a:t>
            </a:fld>
            <a:endParaRPr lang="fr-FR" dirty="0"/>
          </a:p>
        </p:txBody>
      </p:sp>
      <p:sp>
        <p:nvSpPr>
          <p:cNvPr id="4" name="Title 1"/>
          <p:cNvSpPr txBox="1">
            <a:spLocks/>
          </p:cNvSpPr>
          <p:nvPr/>
        </p:nvSpPr>
        <p:spPr>
          <a:xfrm>
            <a:off x="828464" y="807614"/>
            <a:ext cx="7920000" cy="54000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US" dirty="0" smtClean="0"/>
              <a:t>Review Panel</a:t>
            </a:r>
            <a:endParaRPr lang="en-US" dirty="0"/>
          </a:p>
        </p:txBody>
      </p:sp>
      <p:sp>
        <p:nvSpPr>
          <p:cNvPr id="6" name="Content Placeholder 2"/>
          <p:cNvSpPr txBox="1">
            <a:spLocks/>
          </p:cNvSpPr>
          <p:nvPr/>
        </p:nvSpPr>
        <p:spPr>
          <a:xfrm>
            <a:off x="1908144" y="1394003"/>
            <a:ext cx="6768312" cy="2977947"/>
          </a:xfrm>
          <a:prstGeom prst="rect">
            <a:avLst/>
          </a:prstGeom>
        </p:spPr>
        <p:txBody>
          <a:bodyPr>
            <a:normAutofit fontScale="85000" lnSpcReduction="20000"/>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l"/>
            <a:r>
              <a:rPr lang="en-US" dirty="0" err="1" smtClean="0"/>
              <a:t>Lucio</a:t>
            </a:r>
            <a:r>
              <a:rPr lang="en-US" dirty="0" smtClean="0"/>
              <a:t> Rossi (Chair)</a:t>
            </a:r>
          </a:p>
          <a:p>
            <a:pPr algn="l"/>
            <a:r>
              <a:rPr lang="en-US" dirty="0" smtClean="0"/>
              <a:t>Luca </a:t>
            </a:r>
            <a:r>
              <a:rPr lang="en-US" dirty="0" err="1" smtClean="0"/>
              <a:t>Bottura</a:t>
            </a:r>
            <a:endParaRPr lang="en-US" dirty="0" smtClean="0"/>
          </a:p>
          <a:p>
            <a:pPr algn="l"/>
            <a:r>
              <a:rPr lang="en-US" dirty="0" err="1" smtClean="0"/>
              <a:t>Rudiger</a:t>
            </a:r>
            <a:r>
              <a:rPr lang="en-US" dirty="0" smtClean="0"/>
              <a:t> Schmidt</a:t>
            </a:r>
          </a:p>
          <a:p>
            <a:pPr algn="l"/>
            <a:r>
              <a:rPr lang="en-US" dirty="0" err="1" smtClean="0"/>
              <a:t>Andrzej</a:t>
            </a:r>
            <a:r>
              <a:rPr lang="en-US" dirty="0" smtClean="0"/>
              <a:t> </a:t>
            </a:r>
            <a:r>
              <a:rPr lang="en-US" dirty="0" err="1" smtClean="0"/>
              <a:t>Siemko</a:t>
            </a:r>
            <a:endParaRPr lang="en-US" dirty="0" smtClean="0"/>
          </a:p>
          <a:p>
            <a:pPr algn="l"/>
            <a:r>
              <a:rPr lang="en-US" dirty="0" smtClean="0"/>
              <a:t>Thomas Taylor</a:t>
            </a:r>
          </a:p>
          <a:p>
            <a:pPr algn="l"/>
            <a:r>
              <a:rPr lang="en-US" dirty="0" err="1" smtClean="0"/>
              <a:t>Davide</a:t>
            </a:r>
            <a:r>
              <a:rPr lang="en-US" dirty="0" smtClean="0"/>
              <a:t> </a:t>
            </a:r>
            <a:r>
              <a:rPr lang="en-US" dirty="0" err="1" smtClean="0"/>
              <a:t>Tommasini</a:t>
            </a:r>
            <a:endParaRPr lang="en-US" dirty="0" smtClean="0"/>
          </a:p>
          <a:p>
            <a:pPr algn="l"/>
            <a:r>
              <a:rPr lang="en-US" dirty="0" smtClean="0"/>
              <a:t>Akira Yamamoto</a:t>
            </a:r>
          </a:p>
          <a:p>
            <a:pPr algn="l"/>
            <a:r>
              <a:rPr lang="en-US" sz="2200" i="1" dirty="0" smtClean="0"/>
              <a:t>Scientific Secretary: Felix Rodriguez Mateos</a:t>
            </a:r>
            <a:endParaRPr lang="en-US" sz="2200" i="1" dirty="0"/>
          </a:p>
        </p:txBody>
      </p:sp>
      <p:sp>
        <p:nvSpPr>
          <p:cNvPr id="7" name="Title 1"/>
          <p:cNvSpPr txBox="1">
            <a:spLocks/>
          </p:cNvSpPr>
          <p:nvPr/>
        </p:nvSpPr>
        <p:spPr>
          <a:xfrm>
            <a:off x="395536" y="120736"/>
            <a:ext cx="8579256" cy="650814"/>
          </a:xfrm>
          <a:prstGeom prst="rect">
            <a:avLst/>
          </a:prstGeom>
          <a:solidFill>
            <a:schemeClr val="accent3">
              <a:lumMod val="40000"/>
              <a:lumOff val="60000"/>
            </a:schemeClr>
          </a:solidFill>
        </p:spPr>
        <p:txBody>
          <a:bodyPr vert="horz" lIns="0" tIns="0" rIns="0" bIns="0" rtlCol="0" anchor="ctr" anchorCtr="1">
            <a:noAutofit/>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US" sz="2200" b="0" dirty="0">
                <a:solidFill>
                  <a:schemeClr val="accent5"/>
                </a:solidFill>
                <a:latin typeface="+mn-lt"/>
                <a:ea typeface="+mn-ea"/>
                <a:cs typeface="+mn-cs"/>
              </a:rPr>
              <a:t>The HL-LHC Circuits Internal Review took place </a:t>
            </a:r>
            <a:r>
              <a:rPr lang="en-US" sz="2200" b="0" dirty="0" smtClean="0">
                <a:solidFill>
                  <a:schemeClr val="accent5"/>
                </a:solidFill>
                <a:latin typeface="+mn-lt"/>
                <a:ea typeface="+mn-ea"/>
                <a:cs typeface="+mn-cs"/>
              </a:rPr>
              <a:t>at CERN </a:t>
            </a:r>
          </a:p>
          <a:p>
            <a:r>
              <a:rPr lang="en-US" sz="2200" b="0" dirty="0" smtClean="0">
                <a:solidFill>
                  <a:schemeClr val="accent5"/>
                </a:solidFill>
                <a:latin typeface="+mn-lt"/>
                <a:ea typeface="+mn-ea"/>
                <a:cs typeface="+mn-cs"/>
              </a:rPr>
              <a:t>on </a:t>
            </a:r>
            <a:r>
              <a:rPr lang="en-US" sz="2200" b="0" dirty="0">
                <a:solidFill>
                  <a:schemeClr val="accent5"/>
                </a:solidFill>
                <a:latin typeface="+mn-lt"/>
                <a:ea typeface="+mn-ea"/>
                <a:cs typeface="+mn-cs"/>
              </a:rPr>
              <a:t>March </a:t>
            </a:r>
            <a:r>
              <a:rPr lang="en-US" sz="2200" b="0" dirty="0" smtClean="0">
                <a:solidFill>
                  <a:schemeClr val="accent5"/>
                </a:solidFill>
                <a:latin typeface="+mn-lt"/>
                <a:ea typeface="+mn-ea"/>
                <a:cs typeface="+mn-cs"/>
              </a:rPr>
              <a:t>17</a:t>
            </a:r>
            <a:r>
              <a:rPr lang="en-US" sz="2200" b="0" baseline="30000" dirty="0" smtClean="0">
                <a:solidFill>
                  <a:schemeClr val="accent5"/>
                </a:solidFill>
                <a:latin typeface="+mn-lt"/>
                <a:ea typeface="+mn-ea"/>
                <a:cs typeface="+mn-cs"/>
              </a:rPr>
              <a:t>th</a:t>
            </a:r>
            <a:r>
              <a:rPr lang="en-US" sz="2200" b="0" dirty="0" smtClean="0">
                <a:solidFill>
                  <a:schemeClr val="accent5"/>
                </a:solidFill>
                <a:latin typeface="+mn-lt"/>
                <a:ea typeface="+mn-ea"/>
                <a:cs typeface="+mn-cs"/>
              </a:rPr>
              <a:t> 2017</a:t>
            </a:r>
            <a:endParaRPr lang="en-US" sz="2200" b="0" dirty="0">
              <a:solidFill>
                <a:schemeClr val="accent5"/>
              </a:solidFill>
              <a:latin typeface="+mn-lt"/>
              <a:ea typeface="+mn-ea"/>
              <a:cs typeface="+mn-cs"/>
            </a:endParaRPr>
          </a:p>
        </p:txBody>
      </p:sp>
      <p:sp>
        <p:nvSpPr>
          <p:cNvPr id="8" name="TextBox 7"/>
          <p:cNvSpPr txBox="1"/>
          <p:nvPr/>
        </p:nvSpPr>
        <p:spPr>
          <a:xfrm>
            <a:off x="4848887" y="4393268"/>
            <a:ext cx="3826689" cy="369332"/>
          </a:xfrm>
          <a:prstGeom prst="rect">
            <a:avLst/>
          </a:prstGeom>
          <a:noFill/>
        </p:spPr>
        <p:txBody>
          <a:bodyPr wrap="none" rtlCol="0">
            <a:spAutoFit/>
          </a:bodyPr>
          <a:lstStyle/>
          <a:p>
            <a:r>
              <a:rPr lang="en-US" dirty="0">
                <a:hlinkClick r:id="rId2"/>
              </a:rPr>
              <a:t>https://indico.cern.ch/event/611018</a:t>
            </a:r>
            <a:r>
              <a:rPr lang="en-US" dirty="0" smtClean="0">
                <a:hlinkClick r:id="rId2"/>
              </a:rPr>
              <a:t>/</a:t>
            </a:r>
            <a:endParaRPr lang="en-US" dirty="0"/>
          </a:p>
        </p:txBody>
      </p:sp>
    </p:spTree>
    <p:extLst>
      <p:ext uri="{BB962C8B-B14F-4D97-AF65-F5344CB8AC3E}">
        <p14:creationId xmlns:p14="http://schemas.microsoft.com/office/powerpoint/2010/main" val="1270033454"/>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37164"/>
            <a:ext cx="7920000" cy="540000"/>
          </a:xfrm>
        </p:spPr>
        <p:txBody>
          <a:bodyPr/>
          <a:lstStyle/>
          <a:p>
            <a:r>
              <a:rPr lang="en-US" dirty="0" smtClean="0"/>
              <a:t>Background for the last (Internal) Review</a:t>
            </a:r>
            <a:endParaRPr lang="en-GB" dirty="0"/>
          </a:p>
        </p:txBody>
      </p:sp>
      <p:sp>
        <p:nvSpPr>
          <p:cNvPr id="3" name="Content Placeholder 2"/>
          <p:cNvSpPr>
            <a:spLocks noGrp="1"/>
          </p:cNvSpPr>
          <p:nvPr>
            <p:ph idx="1"/>
          </p:nvPr>
        </p:nvSpPr>
        <p:spPr>
          <a:xfrm>
            <a:off x="904573" y="915566"/>
            <a:ext cx="7920000" cy="3400289"/>
          </a:xfrm>
        </p:spPr>
        <p:txBody>
          <a:bodyPr>
            <a:normAutofit fontScale="62500" lnSpcReduction="20000"/>
          </a:bodyPr>
          <a:lstStyle/>
          <a:p>
            <a:pPr algn="just"/>
            <a:r>
              <a:rPr lang="en-US" dirty="0"/>
              <a:t>After months of </a:t>
            </a:r>
            <a:r>
              <a:rPr lang="en-US" dirty="0" smtClean="0"/>
              <a:t>common work </a:t>
            </a:r>
            <a:r>
              <a:rPr lang="en-US" dirty="0"/>
              <a:t>together with the relevant work packages at the </a:t>
            </a:r>
            <a:r>
              <a:rPr lang="en-US" b="1" dirty="0"/>
              <a:t>M</a:t>
            </a:r>
            <a:r>
              <a:rPr lang="en-US" dirty="0"/>
              <a:t>agnet </a:t>
            </a:r>
            <a:r>
              <a:rPr lang="en-US" b="1" dirty="0"/>
              <a:t>C</a:t>
            </a:r>
            <a:r>
              <a:rPr lang="en-US" dirty="0"/>
              <a:t>ircuit </a:t>
            </a:r>
            <a:r>
              <a:rPr lang="en-US" b="1" dirty="0"/>
              <a:t>F</a:t>
            </a:r>
            <a:r>
              <a:rPr lang="en-US" dirty="0"/>
              <a:t>orum </a:t>
            </a:r>
            <a:r>
              <a:rPr lang="en-US" dirty="0" smtClean="0"/>
              <a:t>(MCF, first </a:t>
            </a:r>
            <a:r>
              <a:rPr lang="en-US" dirty="0"/>
              <a:t>meeting July 2016, </a:t>
            </a:r>
            <a:r>
              <a:rPr lang="en-US" dirty="0" smtClean="0"/>
              <a:t>15 </a:t>
            </a:r>
            <a:r>
              <a:rPr lang="en-US" dirty="0"/>
              <a:t>meetings until </a:t>
            </a:r>
            <a:r>
              <a:rPr lang="en-US" dirty="0" smtClean="0"/>
              <a:t>then, </a:t>
            </a:r>
            <a:r>
              <a:rPr lang="en-US" dirty="0"/>
              <a:t>plus </a:t>
            </a:r>
            <a:r>
              <a:rPr lang="en-US" dirty="0" smtClean="0"/>
              <a:t>several other </a:t>
            </a:r>
            <a:r>
              <a:rPr lang="en-US" dirty="0"/>
              <a:t>topical meetings), some points </a:t>
            </a:r>
            <a:r>
              <a:rPr lang="en-US" dirty="0" smtClean="0"/>
              <a:t>remained </a:t>
            </a:r>
            <a:r>
              <a:rPr lang="en-US" dirty="0"/>
              <a:t>open at a conceptual </a:t>
            </a:r>
            <a:r>
              <a:rPr lang="en-US" dirty="0" smtClean="0"/>
              <a:t>level by the end of 2016.</a:t>
            </a:r>
          </a:p>
          <a:p>
            <a:pPr algn="just"/>
            <a:r>
              <a:rPr lang="en-US" dirty="0" smtClean="0"/>
              <a:t>It was considered as required to </a:t>
            </a:r>
            <a:r>
              <a:rPr lang="en-US" dirty="0"/>
              <a:t>call for </a:t>
            </a:r>
            <a:r>
              <a:rPr lang="en-US" dirty="0" smtClean="0"/>
              <a:t>an </a:t>
            </a:r>
            <a:r>
              <a:rPr lang="en-US" b="1" u="sng" dirty="0" smtClean="0"/>
              <a:t>Internal Review at CERN </a:t>
            </a:r>
            <a:r>
              <a:rPr lang="en-US" dirty="0"/>
              <a:t>in order to </a:t>
            </a:r>
            <a:r>
              <a:rPr lang="en-US" dirty="0" smtClean="0"/>
              <a:t>get advice on how to close those </a:t>
            </a:r>
            <a:r>
              <a:rPr lang="en-US" dirty="0"/>
              <a:t>open points </a:t>
            </a:r>
            <a:r>
              <a:rPr lang="en-US" dirty="0" smtClean="0"/>
              <a:t>and take appropriate decisions.</a:t>
            </a:r>
            <a:endParaRPr lang="en-US" dirty="0"/>
          </a:p>
          <a:p>
            <a:pPr algn="just"/>
            <a:r>
              <a:rPr lang="en-US" dirty="0" smtClean="0"/>
              <a:t>The </a:t>
            </a:r>
            <a:r>
              <a:rPr lang="en-US" dirty="0"/>
              <a:t>review </a:t>
            </a:r>
            <a:r>
              <a:rPr lang="en-US" dirty="0" smtClean="0"/>
              <a:t>was hence organized </a:t>
            </a:r>
            <a:r>
              <a:rPr lang="en-US" dirty="0"/>
              <a:t>in a </a:t>
            </a:r>
            <a:r>
              <a:rPr lang="en-US" b="1" dirty="0" smtClean="0"/>
              <a:t>focused way </a:t>
            </a:r>
            <a:r>
              <a:rPr lang="en-US" dirty="0"/>
              <a:t>(clear questions were </a:t>
            </a:r>
            <a:r>
              <a:rPr lang="en-US" dirty="0" smtClean="0"/>
              <a:t>asked that speakers should try to document and close with the help of the Panel)</a:t>
            </a:r>
          </a:p>
          <a:p>
            <a:pPr algn="just"/>
            <a:r>
              <a:rPr lang="en-US" dirty="0" smtClean="0"/>
              <a:t>The Review remained </a:t>
            </a:r>
            <a:r>
              <a:rPr lang="en-US" dirty="0"/>
              <a:t>at a </a:t>
            </a:r>
            <a:r>
              <a:rPr lang="en-US" b="1" dirty="0"/>
              <a:t>conceptual level </a:t>
            </a:r>
            <a:r>
              <a:rPr lang="en-US" dirty="0"/>
              <a:t>as technical developments of hardware </a:t>
            </a:r>
            <a:r>
              <a:rPr lang="en-US" dirty="0" smtClean="0"/>
              <a:t>were going to have proper review processes on their side</a:t>
            </a:r>
          </a:p>
        </p:txBody>
      </p:sp>
      <p:sp>
        <p:nvSpPr>
          <p:cNvPr id="4" name="Footer Placeholder 3"/>
          <p:cNvSpPr>
            <a:spLocks noGrp="1"/>
          </p:cNvSpPr>
          <p:nvPr>
            <p:ph type="ftr" sz="quarter" idx="11"/>
          </p:nvPr>
        </p:nvSpPr>
        <p:spPr/>
        <p:txBody>
          <a:bodyPr/>
          <a:lstStyle/>
          <a:p>
            <a:r>
              <a:rPr lang="fr-FR" smtClean="0">
                <a:solidFill>
                  <a:srgbClr val="64BCD9"/>
                </a:solidFill>
                <a:latin typeface="Arial"/>
              </a:rPr>
              <a:t>Felix Rodriguez Mateos</a:t>
            </a:r>
            <a:endParaRPr lang="en-GB">
              <a:solidFill>
                <a:srgbClr val="64BCD9"/>
              </a:solidFill>
              <a:latin typeface="Arial"/>
            </a:endParaRPr>
          </a:p>
        </p:txBody>
      </p:sp>
      <p:sp>
        <p:nvSpPr>
          <p:cNvPr id="5" name="Slide Number Placeholder 4"/>
          <p:cNvSpPr>
            <a:spLocks noGrp="1"/>
          </p:cNvSpPr>
          <p:nvPr>
            <p:ph type="sldNum" sz="quarter" idx="12"/>
          </p:nvPr>
        </p:nvSpPr>
        <p:spPr/>
        <p:txBody>
          <a:bodyPr/>
          <a:lstStyle/>
          <a:p>
            <a:fld id="{BFDCA1C4-9514-7B4F-976F-D92F7E296653}" type="slidenum">
              <a:rPr lang="fr-FR" smtClean="0">
                <a:solidFill>
                  <a:srgbClr val="64BCD9"/>
                </a:solidFill>
                <a:latin typeface="Arial"/>
              </a:rPr>
              <a:pPr/>
              <a:t>17</a:t>
            </a:fld>
            <a:endParaRPr lang="fr-FR">
              <a:solidFill>
                <a:srgbClr val="64BCD9"/>
              </a:solidFill>
              <a:latin typeface="Arial"/>
            </a:endParaRPr>
          </a:p>
        </p:txBody>
      </p:sp>
    </p:spTree>
    <p:extLst>
      <p:ext uri="{BB962C8B-B14F-4D97-AF65-F5344CB8AC3E}">
        <p14:creationId xmlns:p14="http://schemas.microsoft.com/office/powerpoint/2010/main" val="1136780755"/>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BFDCA1C4-9514-7B4F-976F-D92F7E296653}" type="slidenum">
              <a:rPr lang="fr-FR" smtClean="0">
                <a:solidFill>
                  <a:srgbClr val="64BCD9"/>
                </a:solidFill>
                <a:latin typeface="Arial"/>
              </a:rPr>
              <a:pPr/>
              <a:t>18</a:t>
            </a:fld>
            <a:endParaRPr lang="fr-FR">
              <a:solidFill>
                <a:srgbClr val="64BCD9"/>
              </a:solidFill>
              <a:latin typeface="Arial"/>
            </a:endParaRPr>
          </a:p>
        </p:txBody>
      </p:sp>
      <p:graphicFrame>
        <p:nvGraphicFramePr>
          <p:cNvPr id="5" name="Object 4"/>
          <p:cNvGraphicFramePr>
            <a:graphicFrameLocks noChangeAspect="1"/>
          </p:cNvGraphicFramePr>
          <p:nvPr>
            <p:extLst>
              <p:ext uri="{D42A27DB-BD31-4B8C-83A1-F6EECF244321}">
                <p14:modId xmlns:p14="http://schemas.microsoft.com/office/powerpoint/2010/main" val="2413993234"/>
              </p:ext>
            </p:extLst>
          </p:nvPr>
        </p:nvGraphicFramePr>
        <p:xfrm>
          <a:off x="32070" y="637976"/>
          <a:ext cx="2753840" cy="3157910"/>
        </p:xfrm>
        <a:graphic>
          <a:graphicData uri="http://schemas.openxmlformats.org/presentationml/2006/ole">
            <mc:AlternateContent xmlns:mc="http://schemas.openxmlformats.org/markup-compatibility/2006">
              <mc:Choice xmlns:v="urn:schemas-microsoft-com:vml" Requires="v">
                <p:oleObj spid="_x0000_s2386" name="Document" r:id="rId3" imgW="5880100" imgH="6743700" progId="Word.Document.12">
                  <p:embed/>
                </p:oleObj>
              </mc:Choice>
              <mc:Fallback>
                <p:oleObj name="Document" r:id="rId3" imgW="5880100" imgH="6743700" progId="Word.Document.12">
                  <p:embed/>
                  <p:pic>
                    <p:nvPicPr>
                      <p:cNvPr id="0" name=""/>
                      <p:cNvPicPr/>
                      <p:nvPr/>
                    </p:nvPicPr>
                    <p:blipFill>
                      <a:blip r:embed="rId4"/>
                      <a:stretch>
                        <a:fillRect/>
                      </a:stretch>
                    </p:blipFill>
                    <p:spPr>
                      <a:xfrm>
                        <a:off x="32070" y="637976"/>
                        <a:ext cx="2753840" cy="3157910"/>
                      </a:xfrm>
                      <a:prstGeom prst="rect">
                        <a:avLst/>
                      </a:prstGeom>
                    </p:spPr>
                  </p:pic>
                </p:oleObj>
              </mc:Fallback>
            </mc:AlternateContent>
          </a:graphicData>
        </a:graphic>
      </p:graphicFrame>
      <p:sp>
        <p:nvSpPr>
          <p:cNvPr id="4" name="Title 3"/>
          <p:cNvSpPr>
            <a:spLocks noGrp="1"/>
          </p:cNvSpPr>
          <p:nvPr>
            <p:ph type="title"/>
          </p:nvPr>
        </p:nvSpPr>
        <p:spPr/>
        <p:txBody>
          <a:bodyPr/>
          <a:lstStyle/>
          <a:p>
            <a:r>
              <a:rPr lang="en-US" dirty="0" smtClean="0">
                <a:solidFill>
                  <a:srgbClr val="0093BE"/>
                </a:solidFill>
              </a:rPr>
              <a:t>Review </a:t>
            </a:r>
            <a:r>
              <a:rPr lang="en-US" dirty="0" err="1" smtClean="0">
                <a:solidFill>
                  <a:srgbClr val="0093BE"/>
                </a:solidFill>
              </a:rPr>
              <a:t>Programme</a:t>
            </a:r>
            <a:r>
              <a:rPr lang="en-US" dirty="0" smtClean="0">
                <a:solidFill>
                  <a:srgbClr val="0093BE"/>
                </a:solidFill>
              </a:rPr>
              <a:t> in March 2017</a:t>
            </a:r>
            <a:endParaRPr lang="en-US" dirty="0"/>
          </a:p>
        </p:txBody>
      </p:sp>
      <p:graphicFrame>
        <p:nvGraphicFramePr>
          <p:cNvPr id="6" name="Object 5"/>
          <p:cNvGraphicFramePr>
            <a:graphicFrameLocks noChangeAspect="1"/>
          </p:cNvGraphicFramePr>
          <p:nvPr>
            <p:extLst>
              <p:ext uri="{D42A27DB-BD31-4B8C-83A1-F6EECF244321}">
                <p14:modId xmlns:p14="http://schemas.microsoft.com/office/powerpoint/2010/main" val="3501096306"/>
              </p:ext>
            </p:extLst>
          </p:nvPr>
        </p:nvGraphicFramePr>
        <p:xfrm>
          <a:off x="2627784" y="790520"/>
          <a:ext cx="3199512" cy="2778900"/>
        </p:xfrm>
        <a:graphic>
          <a:graphicData uri="http://schemas.openxmlformats.org/presentationml/2006/ole">
            <mc:AlternateContent xmlns:mc="http://schemas.openxmlformats.org/markup-compatibility/2006">
              <mc:Choice xmlns:v="urn:schemas-microsoft-com:vml" Requires="v">
                <p:oleObj spid="_x0000_s2387" name="Document" r:id="rId5" imgW="5880100" imgH="5105400" progId="Word.Document.12">
                  <p:embed/>
                </p:oleObj>
              </mc:Choice>
              <mc:Fallback>
                <p:oleObj name="Document" r:id="rId5" imgW="5880100" imgH="5105400" progId="Word.Document.12">
                  <p:embed/>
                  <p:pic>
                    <p:nvPicPr>
                      <p:cNvPr id="0" name=""/>
                      <p:cNvPicPr/>
                      <p:nvPr/>
                    </p:nvPicPr>
                    <p:blipFill>
                      <a:blip r:embed="rId6"/>
                      <a:stretch>
                        <a:fillRect/>
                      </a:stretch>
                    </p:blipFill>
                    <p:spPr>
                      <a:xfrm>
                        <a:off x="2627784" y="790520"/>
                        <a:ext cx="3199512" cy="2778900"/>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1140083678"/>
              </p:ext>
            </p:extLst>
          </p:nvPr>
        </p:nvGraphicFramePr>
        <p:xfrm>
          <a:off x="5652120" y="761108"/>
          <a:ext cx="3384514" cy="3158115"/>
        </p:xfrm>
        <a:graphic>
          <a:graphicData uri="http://schemas.openxmlformats.org/presentationml/2006/ole">
            <mc:AlternateContent xmlns:mc="http://schemas.openxmlformats.org/markup-compatibility/2006">
              <mc:Choice xmlns:v="urn:schemas-microsoft-com:vml" Requires="v">
                <p:oleObj spid="_x0000_s2388" name="Document" r:id="rId7" imgW="5880100" imgH="5486400" progId="Word.Document.12">
                  <p:embed/>
                </p:oleObj>
              </mc:Choice>
              <mc:Fallback>
                <p:oleObj name="Document" r:id="rId7" imgW="5880100" imgH="5486400" progId="Word.Document.12">
                  <p:embed/>
                  <p:pic>
                    <p:nvPicPr>
                      <p:cNvPr id="0" name=""/>
                      <p:cNvPicPr/>
                      <p:nvPr/>
                    </p:nvPicPr>
                    <p:blipFill>
                      <a:blip r:embed="rId8"/>
                      <a:stretch>
                        <a:fillRect/>
                      </a:stretch>
                    </p:blipFill>
                    <p:spPr>
                      <a:xfrm>
                        <a:off x="5652120" y="761108"/>
                        <a:ext cx="3384514" cy="3158115"/>
                      </a:xfrm>
                      <a:prstGeom prst="rect">
                        <a:avLst/>
                      </a:prstGeom>
                    </p:spPr>
                  </p:pic>
                </p:oleObj>
              </mc:Fallback>
            </mc:AlternateContent>
          </a:graphicData>
        </a:graphic>
      </p:graphicFrame>
      <p:sp>
        <p:nvSpPr>
          <p:cNvPr id="8" name="Content Placeholder 2"/>
          <p:cNvSpPr txBox="1">
            <a:spLocks/>
          </p:cNvSpPr>
          <p:nvPr/>
        </p:nvSpPr>
        <p:spPr>
          <a:xfrm>
            <a:off x="1763688" y="3804238"/>
            <a:ext cx="5328152" cy="1233026"/>
          </a:xfrm>
          <a:prstGeom prst="rect">
            <a:avLst/>
          </a:prstGeom>
        </p:spPr>
        <p:txBody>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200" dirty="0" smtClean="0">
                <a:solidFill>
                  <a:srgbClr val="21B8FF"/>
                </a:solidFill>
              </a:rPr>
              <a:t>As a part of a re-</a:t>
            </a:r>
            <a:r>
              <a:rPr lang="en-US" sz="1200" dirty="0" err="1" smtClean="0">
                <a:solidFill>
                  <a:srgbClr val="21B8FF"/>
                </a:solidFill>
              </a:rPr>
              <a:t>baselining</a:t>
            </a:r>
            <a:r>
              <a:rPr lang="en-US" sz="1200" dirty="0" smtClean="0">
                <a:solidFill>
                  <a:srgbClr val="21B8FF"/>
                </a:solidFill>
              </a:rPr>
              <a:t> exercise completed in 2018, hence after the Review, decision </a:t>
            </a:r>
            <a:r>
              <a:rPr lang="en-US" sz="1200" dirty="0">
                <a:solidFill>
                  <a:srgbClr val="21B8FF"/>
                </a:solidFill>
              </a:rPr>
              <a:t>was made </a:t>
            </a:r>
            <a:r>
              <a:rPr lang="en-US" sz="1200" dirty="0" smtClean="0">
                <a:solidFill>
                  <a:srgbClr val="21B8FF"/>
                </a:solidFill>
              </a:rPr>
              <a:t>to keep the Q4, Q5 and Q6 circuits’ configuration as it is today in LHC, including </a:t>
            </a:r>
            <a:r>
              <a:rPr lang="en-US" sz="1200" smtClean="0">
                <a:solidFill>
                  <a:srgbClr val="21B8FF"/>
                </a:solidFill>
              </a:rPr>
              <a:t>the correctors [</a:t>
            </a:r>
            <a:r>
              <a:rPr lang="en-US" sz="1200" dirty="0" smtClean="0">
                <a:solidFill>
                  <a:srgbClr val="21B8FF"/>
                </a:solidFill>
              </a:rPr>
              <a:t>ECR EDMS </a:t>
            </a:r>
            <a:r>
              <a:rPr lang="en-US" sz="1200" dirty="0">
                <a:solidFill>
                  <a:srgbClr val="21B8FF"/>
                </a:solidFill>
              </a:rPr>
              <a:t>No. </a:t>
            </a:r>
            <a:r>
              <a:rPr lang="en-US" sz="1200" dirty="0" smtClean="0">
                <a:solidFill>
                  <a:srgbClr val="21B8FF"/>
                </a:solidFill>
              </a:rPr>
              <a:t>2083813].</a:t>
            </a:r>
            <a:endParaRPr lang="en-US" sz="1200" dirty="0">
              <a:solidFill>
                <a:srgbClr val="21B8FF"/>
              </a:solidFill>
            </a:endParaRPr>
          </a:p>
          <a:p>
            <a:r>
              <a:rPr lang="en-US" sz="1200" dirty="0" smtClean="0">
                <a:solidFill>
                  <a:srgbClr val="21B8FF"/>
                </a:solidFill>
              </a:rPr>
              <a:t>We have not included these circuits in this Review. </a:t>
            </a:r>
            <a:endParaRPr lang="en-US" sz="1200" dirty="0">
              <a:solidFill>
                <a:srgbClr val="21B8FF"/>
              </a:solidFill>
            </a:endParaRPr>
          </a:p>
        </p:txBody>
      </p:sp>
      <p:cxnSp>
        <p:nvCxnSpPr>
          <p:cNvPr id="10" name="Straight Connector 9"/>
          <p:cNvCxnSpPr/>
          <p:nvPr/>
        </p:nvCxnSpPr>
        <p:spPr>
          <a:xfrm flipH="1">
            <a:off x="4427984" y="1025338"/>
            <a:ext cx="576064" cy="2778900"/>
          </a:xfrm>
          <a:prstGeom prst="line">
            <a:avLst/>
          </a:prstGeom>
          <a:ln>
            <a:solidFill>
              <a:srgbClr val="FF0000"/>
            </a:solidFill>
            <a:headEnd type="none"/>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534809149"/>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5840" y="51990"/>
            <a:ext cx="8640960" cy="540000"/>
          </a:xfrm>
        </p:spPr>
        <p:txBody>
          <a:bodyPr/>
          <a:lstStyle/>
          <a:p>
            <a:r>
              <a:rPr lang="en-US" dirty="0" smtClean="0"/>
              <a:t>Follow up </a:t>
            </a:r>
            <a:r>
              <a:rPr lang="en-US" dirty="0"/>
              <a:t>of recommendations on 11T D</a:t>
            </a:r>
            <a:r>
              <a:rPr lang="en-US" dirty="0" smtClean="0"/>
              <a:t>ipole (1/2) </a:t>
            </a:r>
            <a:endParaRPr lang="en-GB" dirty="0"/>
          </a:p>
        </p:txBody>
      </p:sp>
      <p:sp>
        <p:nvSpPr>
          <p:cNvPr id="4" name="Footer Placeholder 3"/>
          <p:cNvSpPr>
            <a:spLocks noGrp="1"/>
          </p:cNvSpPr>
          <p:nvPr>
            <p:ph type="ftr" sz="quarter" idx="11"/>
          </p:nvPr>
        </p:nvSpPr>
        <p:spPr/>
        <p:txBody>
          <a:bodyPr/>
          <a:lstStyle/>
          <a:p>
            <a:r>
              <a:rPr lang="fr-FR" smtClean="0">
                <a:solidFill>
                  <a:srgbClr val="64BCD9"/>
                </a:solidFill>
                <a:latin typeface="Arial"/>
              </a:rPr>
              <a:t>Felix Rodriguez Mateos</a:t>
            </a:r>
            <a:endParaRPr lang="en-GB">
              <a:solidFill>
                <a:srgbClr val="64BCD9"/>
              </a:solidFill>
              <a:latin typeface="Arial"/>
            </a:endParaRPr>
          </a:p>
        </p:txBody>
      </p:sp>
      <p:sp>
        <p:nvSpPr>
          <p:cNvPr id="5" name="Slide Number Placeholder 4"/>
          <p:cNvSpPr>
            <a:spLocks noGrp="1"/>
          </p:cNvSpPr>
          <p:nvPr>
            <p:ph type="sldNum" sz="quarter" idx="12"/>
          </p:nvPr>
        </p:nvSpPr>
        <p:spPr/>
        <p:txBody>
          <a:bodyPr/>
          <a:lstStyle/>
          <a:p>
            <a:fld id="{BFDCA1C4-9514-7B4F-976F-D92F7E296653}" type="slidenum">
              <a:rPr lang="fr-FR" smtClean="0">
                <a:solidFill>
                  <a:srgbClr val="64BCD9"/>
                </a:solidFill>
                <a:latin typeface="Arial"/>
              </a:rPr>
              <a:pPr/>
              <a:t>19</a:t>
            </a:fld>
            <a:endParaRPr lang="fr-FR">
              <a:solidFill>
                <a:srgbClr val="64BCD9"/>
              </a:solidFill>
              <a:latin typeface="Arial"/>
            </a:endParaRPr>
          </a:p>
        </p:txBody>
      </p:sp>
      <p:sp>
        <p:nvSpPr>
          <p:cNvPr id="8" name="TextBox 7"/>
          <p:cNvSpPr txBox="1"/>
          <p:nvPr/>
        </p:nvSpPr>
        <p:spPr>
          <a:xfrm>
            <a:off x="251520" y="771550"/>
            <a:ext cx="8640960" cy="3795911"/>
          </a:xfrm>
          <a:prstGeom prst="rect">
            <a:avLst/>
          </a:prstGeom>
          <a:solidFill>
            <a:schemeClr val="accent1">
              <a:lumMod val="20000"/>
              <a:lumOff val="80000"/>
            </a:schemeClr>
          </a:solidFill>
          <a:ln>
            <a:solidFill>
              <a:schemeClr val="tx2"/>
            </a:solidFill>
          </a:ln>
        </p:spPr>
        <p:style>
          <a:lnRef idx="2">
            <a:schemeClr val="accent6"/>
          </a:lnRef>
          <a:fillRef idx="1">
            <a:schemeClr val="lt1"/>
          </a:fillRef>
          <a:effectRef idx="0">
            <a:schemeClr val="accent6"/>
          </a:effectRef>
          <a:fontRef idx="minor">
            <a:schemeClr val="dk1"/>
          </a:fontRef>
        </p:style>
        <p:txBody>
          <a:bodyPr wrap="square" rtlCol="0">
            <a:spAutoFit/>
          </a:bodyPr>
          <a:lstStyle/>
          <a:p>
            <a:pPr marL="171450" indent="-171450" algn="just">
              <a:spcBef>
                <a:spcPts val="200"/>
              </a:spcBef>
              <a:spcAft>
                <a:spcPts val="200"/>
              </a:spcAft>
              <a:buFont typeface="Arial" panose="020B0604020202020204" pitchFamily="34" charset="0"/>
              <a:buChar char="•"/>
            </a:pPr>
            <a:r>
              <a:rPr lang="en-US" sz="1600" dirty="0" smtClean="0">
                <a:solidFill>
                  <a:prstClr val="black"/>
                </a:solidFill>
                <a:latin typeface="Arial"/>
              </a:rPr>
              <a:t>Panel recommends </a:t>
            </a:r>
            <a:r>
              <a:rPr lang="en-US" sz="1600" dirty="0">
                <a:solidFill>
                  <a:prstClr val="black"/>
                </a:solidFill>
                <a:latin typeface="Arial"/>
              </a:rPr>
              <a:t>to keep the trim PC, it </a:t>
            </a:r>
            <a:r>
              <a:rPr lang="en-GB" sz="1600" dirty="0">
                <a:solidFill>
                  <a:prstClr val="black"/>
                </a:solidFill>
                <a:latin typeface="Arial"/>
              </a:rPr>
              <a:t>provides a viable </a:t>
            </a:r>
            <a:r>
              <a:rPr lang="en-GB" sz="1600" dirty="0" smtClean="0">
                <a:solidFill>
                  <a:prstClr val="black"/>
                </a:solidFill>
                <a:latin typeface="Arial"/>
              </a:rPr>
              <a:t>complement to the use of </a:t>
            </a:r>
            <a:r>
              <a:rPr lang="en-GB" sz="1600" dirty="0">
                <a:solidFill>
                  <a:prstClr val="black"/>
                </a:solidFill>
                <a:latin typeface="Arial"/>
              </a:rPr>
              <a:t>the </a:t>
            </a:r>
            <a:r>
              <a:rPr lang="en-GB" sz="1600" dirty="0" smtClean="0">
                <a:solidFill>
                  <a:prstClr val="black"/>
                </a:solidFill>
                <a:latin typeface="Arial"/>
              </a:rPr>
              <a:t>orbit correctors, reducing their load and adding a degree of redundancy</a:t>
            </a:r>
          </a:p>
          <a:p>
            <a:pPr marL="171450" indent="-171450" algn="just">
              <a:spcBef>
                <a:spcPts val="200"/>
              </a:spcBef>
              <a:spcAft>
                <a:spcPts val="200"/>
              </a:spcAft>
              <a:buFont typeface="Arial" panose="020B0604020202020204" pitchFamily="34" charset="0"/>
              <a:buChar char="•"/>
            </a:pPr>
            <a:r>
              <a:rPr lang="en-GB" sz="1600" dirty="0" smtClean="0">
                <a:solidFill>
                  <a:srgbClr val="660066"/>
                </a:solidFill>
                <a:latin typeface="Arial"/>
              </a:rPr>
              <a:t>The trim PC is part of the baseline; studies have been completed which led to decisions with respect to interlocks that will be presented during this Review</a:t>
            </a:r>
            <a:endParaRPr lang="en-US" sz="1600" dirty="0" smtClean="0">
              <a:solidFill>
                <a:srgbClr val="660066"/>
              </a:solidFill>
              <a:latin typeface="Arial"/>
            </a:endParaRPr>
          </a:p>
          <a:p>
            <a:pPr marL="171450" indent="-171450" algn="just">
              <a:spcBef>
                <a:spcPts val="200"/>
              </a:spcBef>
              <a:spcAft>
                <a:spcPts val="200"/>
              </a:spcAft>
              <a:buFont typeface="Arial" panose="020B0604020202020204" pitchFamily="34" charset="0"/>
              <a:buChar char="•"/>
            </a:pPr>
            <a:r>
              <a:rPr lang="en-US" sz="1600" dirty="0" smtClean="0">
                <a:solidFill>
                  <a:prstClr val="black"/>
                </a:solidFill>
                <a:latin typeface="Arial"/>
              </a:rPr>
              <a:t>A high trim crowbar resistance is required; 250 A to be taken as a nominal design value for the trim current leads</a:t>
            </a:r>
          </a:p>
          <a:p>
            <a:pPr marL="171450" indent="-171450" algn="just">
              <a:spcBef>
                <a:spcPts val="200"/>
              </a:spcBef>
              <a:spcAft>
                <a:spcPts val="200"/>
              </a:spcAft>
              <a:buFont typeface="Arial" panose="020B0604020202020204" pitchFamily="34" charset="0"/>
              <a:buChar char="•"/>
            </a:pPr>
            <a:r>
              <a:rPr lang="en-US" sz="1600" dirty="0" smtClean="0">
                <a:solidFill>
                  <a:srgbClr val="660066"/>
                </a:solidFill>
                <a:latin typeface="Arial"/>
              </a:rPr>
              <a:t>Initially it was thought that a high resistance crowbar would be needed, but detailed studies came to the conclusion that the definition of the resistance is a trade off between limiting the currents in the circuit and not opening the cold diode of the magnet.</a:t>
            </a:r>
          </a:p>
          <a:p>
            <a:pPr marL="171450" indent="-171450" algn="just">
              <a:spcBef>
                <a:spcPts val="200"/>
              </a:spcBef>
              <a:spcAft>
                <a:spcPts val="200"/>
              </a:spcAft>
              <a:buFont typeface="Arial" panose="020B0604020202020204" pitchFamily="34" charset="0"/>
              <a:buChar char="•"/>
            </a:pPr>
            <a:r>
              <a:rPr lang="en-GB" sz="1600" dirty="0" smtClean="0">
                <a:solidFill>
                  <a:prstClr val="black"/>
                </a:solidFill>
                <a:latin typeface="Arial"/>
              </a:rPr>
              <a:t>The </a:t>
            </a:r>
            <a:r>
              <a:rPr lang="en-GB" sz="1600" dirty="0">
                <a:solidFill>
                  <a:prstClr val="black"/>
                </a:solidFill>
                <a:latin typeface="Arial"/>
              </a:rPr>
              <a:t>panel remarks that the impact of the trim PC on the QDS in case of powering abort on the 11T and neighbouring MB magnets must be further investigated by simulations and if possible by tests in </a:t>
            </a:r>
            <a:r>
              <a:rPr lang="en-GB" sz="1600" dirty="0" smtClean="0">
                <a:solidFill>
                  <a:prstClr val="black"/>
                </a:solidFill>
                <a:latin typeface="Arial"/>
              </a:rPr>
              <a:t>SM18</a:t>
            </a:r>
          </a:p>
          <a:p>
            <a:pPr marL="171450" indent="-171450" algn="just">
              <a:spcBef>
                <a:spcPts val="200"/>
              </a:spcBef>
              <a:spcAft>
                <a:spcPts val="200"/>
              </a:spcAft>
              <a:buFont typeface="Arial" panose="020B0604020202020204" pitchFamily="34" charset="0"/>
              <a:buChar char="•"/>
            </a:pPr>
            <a:r>
              <a:rPr lang="en-GB" sz="1600" dirty="0" smtClean="0">
                <a:solidFill>
                  <a:srgbClr val="660066"/>
                </a:solidFill>
                <a:latin typeface="Arial"/>
              </a:rPr>
              <a:t>Studies have been done at the simulation level and with tests in SM18 (on an LHC dipole with a diode), proving that the design is sound</a:t>
            </a:r>
            <a:endParaRPr lang="en-GB" sz="1600" dirty="0">
              <a:solidFill>
                <a:prstClr val="black"/>
              </a:solidFill>
              <a:latin typeface="Arial"/>
            </a:endParaRPr>
          </a:p>
        </p:txBody>
      </p:sp>
    </p:spTree>
    <p:extLst>
      <p:ext uri="{BB962C8B-B14F-4D97-AF65-F5344CB8AC3E}">
        <p14:creationId xmlns:p14="http://schemas.microsoft.com/office/powerpoint/2010/main" val="2732589708"/>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lstStyle/>
          <a:p>
            <a:r>
              <a:rPr lang="en-US" dirty="0" smtClean="0"/>
              <a:t>Introduction to the HL-LHC Circuits</a:t>
            </a:r>
          </a:p>
          <a:p>
            <a:r>
              <a:rPr lang="en-US" dirty="0"/>
              <a:t>Hollow Electron Lenses’ Circuits - brief description</a:t>
            </a:r>
          </a:p>
          <a:p>
            <a:r>
              <a:rPr lang="en-US" dirty="0" smtClean="0"/>
              <a:t>Follow up of the Internal Review in March 2017</a:t>
            </a:r>
          </a:p>
          <a:p>
            <a:r>
              <a:rPr lang="en-US" dirty="0" smtClean="0"/>
              <a:t>The Magnet Circuit Forum</a:t>
            </a:r>
          </a:p>
          <a:p>
            <a:r>
              <a:rPr lang="en-US" dirty="0" smtClean="0"/>
              <a:t>Structure of the Review</a:t>
            </a:r>
          </a:p>
          <a:p>
            <a:endParaRPr lang="en-US" dirty="0"/>
          </a:p>
        </p:txBody>
      </p:sp>
      <p:sp>
        <p:nvSpPr>
          <p:cNvPr id="4" name="Footer Placeholder 3"/>
          <p:cNvSpPr>
            <a:spLocks noGrp="1"/>
          </p:cNvSpPr>
          <p:nvPr>
            <p:ph type="ftr" sz="quarter" idx="11"/>
          </p:nvPr>
        </p:nvSpPr>
        <p:spPr/>
        <p:txBody>
          <a:bodyPr/>
          <a:lstStyle/>
          <a:p>
            <a:r>
              <a:rPr lang="fr-FR" noProof="0" dirty="0" smtClean="0"/>
              <a:t>Felix Rodriguez Mateos</a:t>
            </a:r>
            <a:endParaRPr lang="en-GB" noProof="0"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2</a:t>
            </a:fld>
            <a:endParaRPr lang="fr-FR" dirty="0"/>
          </a:p>
        </p:txBody>
      </p:sp>
    </p:spTree>
    <p:extLst>
      <p:ext uri="{BB962C8B-B14F-4D97-AF65-F5344CB8AC3E}">
        <p14:creationId xmlns:p14="http://schemas.microsoft.com/office/powerpoint/2010/main" val="2927037698"/>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62911"/>
            <a:ext cx="8532000" cy="540000"/>
          </a:xfrm>
        </p:spPr>
        <p:txBody>
          <a:bodyPr/>
          <a:lstStyle/>
          <a:p>
            <a:r>
              <a:rPr lang="en-US" dirty="0" smtClean="0"/>
              <a:t>Follow up </a:t>
            </a:r>
            <a:r>
              <a:rPr lang="en-US" dirty="0"/>
              <a:t>of recommendations on 11T D</a:t>
            </a:r>
            <a:r>
              <a:rPr lang="en-US" dirty="0" smtClean="0"/>
              <a:t>ipole (2/2) </a:t>
            </a:r>
            <a:endParaRPr lang="en-GB" dirty="0"/>
          </a:p>
        </p:txBody>
      </p:sp>
      <p:sp>
        <p:nvSpPr>
          <p:cNvPr id="4" name="Footer Placeholder 3"/>
          <p:cNvSpPr>
            <a:spLocks noGrp="1"/>
          </p:cNvSpPr>
          <p:nvPr>
            <p:ph type="ftr" sz="quarter" idx="11"/>
          </p:nvPr>
        </p:nvSpPr>
        <p:spPr/>
        <p:txBody>
          <a:bodyPr/>
          <a:lstStyle/>
          <a:p>
            <a:r>
              <a:rPr lang="fr-FR" smtClean="0">
                <a:solidFill>
                  <a:srgbClr val="64BCD9"/>
                </a:solidFill>
                <a:latin typeface="Arial"/>
              </a:rPr>
              <a:t>Felix Rodriguez Mateos</a:t>
            </a:r>
            <a:endParaRPr lang="en-GB">
              <a:solidFill>
                <a:srgbClr val="64BCD9"/>
              </a:solidFill>
              <a:latin typeface="Arial"/>
            </a:endParaRPr>
          </a:p>
        </p:txBody>
      </p:sp>
      <p:sp>
        <p:nvSpPr>
          <p:cNvPr id="5" name="Slide Number Placeholder 4"/>
          <p:cNvSpPr>
            <a:spLocks noGrp="1"/>
          </p:cNvSpPr>
          <p:nvPr>
            <p:ph type="sldNum" sz="quarter" idx="12"/>
          </p:nvPr>
        </p:nvSpPr>
        <p:spPr/>
        <p:txBody>
          <a:bodyPr/>
          <a:lstStyle/>
          <a:p>
            <a:fld id="{BFDCA1C4-9514-7B4F-976F-D92F7E296653}" type="slidenum">
              <a:rPr lang="fr-FR" smtClean="0">
                <a:solidFill>
                  <a:srgbClr val="64BCD9"/>
                </a:solidFill>
                <a:latin typeface="Arial"/>
              </a:rPr>
              <a:pPr/>
              <a:t>20</a:t>
            </a:fld>
            <a:endParaRPr lang="fr-FR">
              <a:solidFill>
                <a:srgbClr val="64BCD9"/>
              </a:solidFill>
              <a:latin typeface="Arial"/>
            </a:endParaRPr>
          </a:p>
        </p:txBody>
      </p:sp>
      <p:sp>
        <p:nvSpPr>
          <p:cNvPr id="8" name="TextBox 7"/>
          <p:cNvSpPr txBox="1"/>
          <p:nvPr/>
        </p:nvSpPr>
        <p:spPr>
          <a:xfrm>
            <a:off x="971600" y="915566"/>
            <a:ext cx="7272808" cy="3447097"/>
          </a:xfrm>
          <a:prstGeom prst="rect">
            <a:avLst/>
          </a:prstGeom>
          <a:solidFill>
            <a:schemeClr val="accent1">
              <a:lumMod val="20000"/>
              <a:lumOff val="80000"/>
            </a:schemeClr>
          </a:solidFill>
          <a:ln>
            <a:solidFill>
              <a:schemeClr val="tx2"/>
            </a:solidFill>
          </a:ln>
        </p:spPr>
        <p:style>
          <a:lnRef idx="2">
            <a:schemeClr val="accent6"/>
          </a:lnRef>
          <a:fillRef idx="1">
            <a:schemeClr val="lt1"/>
          </a:fillRef>
          <a:effectRef idx="0">
            <a:schemeClr val="accent6"/>
          </a:effectRef>
          <a:fontRef idx="minor">
            <a:schemeClr val="dk1"/>
          </a:fontRef>
        </p:style>
        <p:txBody>
          <a:bodyPr wrap="square" rtlCol="0">
            <a:spAutoFit/>
          </a:bodyPr>
          <a:lstStyle/>
          <a:p>
            <a:pPr marL="171450" indent="-171450" algn="just">
              <a:spcBef>
                <a:spcPts val="200"/>
              </a:spcBef>
              <a:spcAft>
                <a:spcPts val="200"/>
              </a:spcAft>
              <a:buFont typeface="Arial" panose="020B0604020202020204" pitchFamily="34" charset="0"/>
              <a:buChar char="•"/>
            </a:pPr>
            <a:r>
              <a:rPr lang="en-GB" sz="1600" dirty="0" smtClean="0">
                <a:solidFill>
                  <a:prstClr val="black"/>
                </a:solidFill>
                <a:latin typeface="Arial"/>
              </a:rPr>
              <a:t>The </a:t>
            </a:r>
            <a:r>
              <a:rPr lang="en-GB" sz="1600" dirty="0">
                <a:solidFill>
                  <a:prstClr val="black"/>
                </a:solidFill>
                <a:latin typeface="Arial"/>
              </a:rPr>
              <a:t>panel recommends to qualify the current leads by applying the same criteria for the voltage withstand levels as it is done with the similar elements in the circuit</a:t>
            </a:r>
            <a:r>
              <a:rPr lang="en-GB" sz="1600" dirty="0" smtClean="0">
                <a:solidFill>
                  <a:prstClr val="black"/>
                </a:solidFill>
                <a:latin typeface="Arial"/>
              </a:rPr>
              <a:t>.</a:t>
            </a:r>
          </a:p>
          <a:p>
            <a:pPr marL="171450" indent="-171450" algn="just">
              <a:spcBef>
                <a:spcPts val="200"/>
              </a:spcBef>
              <a:spcAft>
                <a:spcPts val="200"/>
              </a:spcAft>
              <a:buFont typeface="Arial" panose="020B0604020202020204" pitchFamily="34" charset="0"/>
              <a:buChar char="•"/>
            </a:pPr>
            <a:r>
              <a:rPr lang="en-GB" sz="1600" dirty="0" smtClean="0">
                <a:solidFill>
                  <a:srgbClr val="660066"/>
                </a:solidFill>
                <a:latin typeface="Arial"/>
              </a:rPr>
              <a:t>Tests on prototype current leads for the trim circuit have undergone tests at warm well above the required levels</a:t>
            </a:r>
          </a:p>
          <a:p>
            <a:pPr marL="171450" indent="-171450" algn="just">
              <a:spcBef>
                <a:spcPts val="200"/>
              </a:spcBef>
              <a:spcAft>
                <a:spcPts val="200"/>
              </a:spcAft>
              <a:buFont typeface="Arial" panose="020B0604020202020204" pitchFamily="34" charset="0"/>
              <a:buChar char="•"/>
            </a:pPr>
            <a:r>
              <a:rPr lang="en-GB" sz="1600" dirty="0" smtClean="0">
                <a:solidFill>
                  <a:prstClr val="black"/>
                </a:solidFill>
                <a:latin typeface="Arial"/>
              </a:rPr>
              <a:t>The </a:t>
            </a:r>
            <a:r>
              <a:rPr lang="en-GB" sz="1600" dirty="0">
                <a:solidFill>
                  <a:prstClr val="black"/>
                </a:solidFill>
                <a:latin typeface="Arial"/>
              </a:rPr>
              <a:t>panel endorses the fact that the trim power converter and the warm circuit should follow the 2 x (Worst Case Voltage) + 500 V design </a:t>
            </a:r>
            <a:r>
              <a:rPr lang="en-GB" sz="1600" dirty="0" smtClean="0">
                <a:solidFill>
                  <a:prstClr val="black"/>
                </a:solidFill>
                <a:latin typeface="Arial"/>
              </a:rPr>
              <a:t>rule (2 x Full Energy Extraction Voltage + 500 V, therefore around 2.3 kV)</a:t>
            </a:r>
          </a:p>
          <a:p>
            <a:pPr marL="171450" indent="-171450" algn="just">
              <a:spcBef>
                <a:spcPts val="200"/>
              </a:spcBef>
              <a:spcAft>
                <a:spcPts val="200"/>
              </a:spcAft>
              <a:buFont typeface="Arial" panose="020B0604020202020204" pitchFamily="34" charset="0"/>
              <a:buChar char="•"/>
            </a:pPr>
            <a:r>
              <a:rPr lang="en-GB" sz="1600" dirty="0" smtClean="0">
                <a:solidFill>
                  <a:srgbClr val="660066"/>
                </a:solidFill>
                <a:latin typeface="Arial"/>
              </a:rPr>
              <a:t>The decision is to qualify the power converter </a:t>
            </a:r>
            <a:r>
              <a:rPr lang="en-GB" sz="1600" dirty="0" smtClean="0">
                <a:solidFill>
                  <a:srgbClr val="660066"/>
                </a:solidFill>
                <a:latin typeface="Arial"/>
              </a:rPr>
              <a:t>and the warm part of the circuit to 1.3 </a:t>
            </a:r>
            <a:r>
              <a:rPr lang="en-GB" sz="1600" dirty="0" smtClean="0">
                <a:solidFill>
                  <a:srgbClr val="660066"/>
                </a:solidFill>
                <a:latin typeface="Arial"/>
              </a:rPr>
              <a:t>kV. This is found </a:t>
            </a:r>
            <a:r>
              <a:rPr lang="en-GB" sz="1600" dirty="0" smtClean="0">
                <a:solidFill>
                  <a:srgbClr val="660066"/>
                </a:solidFill>
                <a:latin typeface="Arial"/>
              </a:rPr>
              <a:t>to be sufficient </a:t>
            </a:r>
            <a:r>
              <a:rPr lang="en-GB" sz="1600" dirty="0" smtClean="0">
                <a:solidFill>
                  <a:srgbClr val="660066"/>
                </a:solidFill>
                <a:latin typeface="Arial"/>
              </a:rPr>
              <a:t>due to the fact that the maximum voltage seen by the warm part of the circuit to ground is ½ of the full extraction voltage </a:t>
            </a:r>
            <a:r>
              <a:rPr lang="en-GB" sz="1600" dirty="0" smtClean="0">
                <a:solidFill>
                  <a:srgbClr val="660066"/>
                </a:solidFill>
                <a:latin typeface="Arial"/>
              </a:rPr>
              <a:t>at nominal current (</a:t>
            </a:r>
            <a:r>
              <a:rPr lang="en-GB" sz="1600" dirty="0" smtClean="0">
                <a:solidFill>
                  <a:srgbClr val="660066"/>
                </a:solidFill>
                <a:latin typeface="Arial"/>
              </a:rPr>
              <a:t>i.e. </a:t>
            </a:r>
            <a:r>
              <a:rPr lang="en-GB" sz="1600" dirty="0" smtClean="0">
                <a:solidFill>
                  <a:srgbClr val="660066"/>
                </a:solidFill>
                <a:latin typeface="Arial"/>
              </a:rPr>
              <a:t>415 V</a:t>
            </a:r>
            <a:r>
              <a:rPr lang="en-GB" sz="1600" dirty="0" smtClean="0">
                <a:solidFill>
                  <a:srgbClr val="660066"/>
                </a:solidFill>
                <a:latin typeface="Arial"/>
              </a:rPr>
              <a:t>). Therefore with the </a:t>
            </a:r>
            <a:r>
              <a:rPr lang="en-GB" sz="1600" dirty="0" smtClean="0">
                <a:solidFill>
                  <a:srgbClr val="660066"/>
                </a:solidFill>
                <a:latin typeface="Arial"/>
              </a:rPr>
              <a:t>1.3 </a:t>
            </a:r>
            <a:r>
              <a:rPr lang="en-GB" sz="1600" dirty="0" smtClean="0">
                <a:solidFill>
                  <a:srgbClr val="660066"/>
                </a:solidFill>
                <a:latin typeface="Arial"/>
              </a:rPr>
              <a:t>kV the criteria above is respected.  </a:t>
            </a:r>
            <a:endParaRPr lang="en-GB" sz="1600" dirty="0">
              <a:solidFill>
                <a:srgbClr val="660066"/>
              </a:solidFill>
              <a:latin typeface="Arial"/>
            </a:endParaRPr>
          </a:p>
        </p:txBody>
      </p:sp>
    </p:spTree>
    <p:extLst>
      <p:ext uri="{BB962C8B-B14F-4D97-AF65-F5344CB8AC3E}">
        <p14:creationId xmlns:p14="http://schemas.microsoft.com/office/powerpoint/2010/main" val="2012946302"/>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6048" y="0"/>
            <a:ext cx="9036495" cy="540000"/>
          </a:xfrm>
        </p:spPr>
        <p:txBody>
          <a:bodyPr/>
          <a:lstStyle/>
          <a:p>
            <a:r>
              <a:rPr lang="en-US" dirty="0"/>
              <a:t>Follow up of recommendations </a:t>
            </a:r>
            <a:r>
              <a:rPr lang="en-US" dirty="0" smtClean="0"/>
              <a:t>on Inner </a:t>
            </a:r>
            <a:r>
              <a:rPr lang="en-US" dirty="0"/>
              <a:t>T</a:t>
            </a:r>
            <a:r>
              <a:rPr lang="en-US" dirty="0" smtClean="0"/>
              <a:t>riplet (</a:t>
            </a:r>
            <a:r>
              <a:rPr lang="en-US" dirty="0"/>
              <a:t>1</a:t>
            </a:r>
            <a:r>
              <a:rPr lang="en-US" dirty="0" smtClean="0"/>
              <a:t>/3)</a:t>
            </a:r>
            <a:endParaRPr lang="en-GB" dirty="0"/>
          </a:p>
        </p:txBody>
      </p:sp>
      <p:sp>
        <p:nvSpPr>
          <p:cNvPr id="4" name="Footer Placeholder 3"/>
          <p:cNvSpPr>
            <a:spLocks noGrp="1"/>
          </p:cNvSpPr>
          <p:nvPr>
            <p:ph type="ftr" sz="quarter" idx="11"/>
          </p:nvPr>
        </p:nvSpPr>
        <p:spPr/>
        <p:txBody>
          <a:bodyPr/>
          <a:lstStyle/>
          <a:p>
            <a:r>
              <a:rPr lang="fr-FR" smtClean="0">
                <a:solidFill>
                  <a:srgbClr val="64BCD9"/>
                </a:solidFill>
                <a:latin typeface="Arial"/>
              </a:rPr>
              <a:t>Felix Rodriguez Mateos</a:t>
            </a:r>
            <a:endParaRPr lang="en-GB">
              <a:solidFill>
                <a:srgbClr val="64BCD9"/>
              </a:solidFill>
              <a:latin typeface="Arial"/>
            </a:endParaRPr>
          </a:p>
        </p:txBody>
      </p:sp>
      <p:sp>
        <p:nvSpPr>
          <p:cNvPr id="5" name="Slide Number Placeholder 4"/>
          <p:cNvSpPr>
            <a:spLocks noGrp="1"/>
          </p:cNvSpPr>
          <p:nvPr>
            <p:ph type="sldNum" sz="quarter" idx="12"/>
          </p:nvPr>
        </p:nvSpPr>
        <p:spPr/>
        <p:txBody>
          <a:bodyPr/>
          <a:lstStyle/>
          <a:p>
            <a:fld id="{BFDCA1C4-9514-7B4F-976F-D92F7E296653}" type="slidenum">
              <a:rPr lang="fr-FR" smtClean="0">
                <a:solidFill>
                  <a:srgbClr val="64BCD9"/>
                </a:solidFill>
                <a:latin typeface="Arial"/>
              </a:rPr>
              <a:pPr/>
              <a:t>21</a:t>
            </a:fld>
            <a:endParaRPr lang="fr-FR">
              <a:solidFill>
                <a:srgbClr val="64BCD9"/>
              </a:solidFill>
              <a:latin typeface="Arial"/>
            </a:endParaRPr>
          </a:p>
        </p:txBody>
      </p:sp>
      <p:sp>
        <p:nvSpPr>
          <p:cNvPr id="8" name="TextBox 7"/>
          <p:cNvSpPr txBox="1"/>
          <p:nvPr/>
        </p:nvSpPr>
        <p:spPr>
          <a:xfrm>
            <a:off x="251520" y="540000"/>
            <a:ext cx="8640960" cy="4042132"/>
          </a:xfrm>
          <a:prstGeom prst="rect">
            <a:avLst/>
          </a:prstGeom>
          <a:solidFill>
            <a:schemeClr val="accent1">
              <a:lumMod val="20000"/>
              <a:lumOff val="80000"/>
            </a:schemeClr>
          </a:solidFill>
          <a:ln>
            <a:solidFill>
              <a:schemeClr val="tx2"/>
            </a:solidFill>
          </a:ln>
        </p:spPr>
        <p:style>
          <a:lnRef idx="2">
            <a:schemeClr val="accent6"/>
          </a:lnRef>
          <a:fillRef idx="1">
            <a:schemeClr val="lt1"/>
          </a:fillRef>
          <a:effectRef idx="0">
            <a:schemeClr val="accent6"/>
          </a:effectRef>
          <a:fontRef idx="minor">
            <a:schemeClr val="dk1"/>
          </a:fontRef>
        </p:style>
        <p:txBody>
          <a:bodyPr wrap="square" rtlCol="0">
            <a:spAutoFit/>
          </a:bodyPr>
          <a:lstStyle/>
          <a:p>
            <a:pPr marL="171450" indent="-171450" algn="just">
              <a:spcBef>
                <a:spcPts val="200"/>
              </a:spcBef>
              <a:spcAft>
                <a:spcPts val="200"/>
              </a:spcAft>
              <a:buFont typeface="Arial" panose="020B0604020202020204" pitchFamily="34" charset="0"/>
              <a:buChar char="•"/>
            </a:pPr>
            <a:r>
              <a:rPr lang="en-GB" sz="1600" dirty="0" smtClean="0">
                <a:solidFill>
                  <a:prstClr val="black"/>
                </a:solidFill>
                <a:latin typeface="Arial"/>
              </a:rPr>
              <a:t>The </a:t>
            </a:r>
            <a:r>
              <a:rPr lang="en-GB" sz="1600" dirty="0">
                <a:solidFill>
                  <a:prstClr val="black"/>
                </a:solidFill>
                <a:latin typeface="Arial"/>
              </a:rPr>
              <a:t>panel considers that the presented powering circuit is a robust solution, provided the 2 kA and 120 A SC trim cables in the superconducting link can be upgraded to a rating of about 5-6 kA </a:t>
            </a:r>
            <a:r>
              <a:rPr lang="en-GB" sz="1600" dirty="0" smtClean="0">
                <a:solidFill>
                  <a:prstClr val="black"/>
                </a:solidFill>
                <a:latin typeface="Arial"/>
              </a:rPr>
              <a:t>and 5 MIITs</a:t>
            </a:r>
          </a:p>
          <a:p>
            <a:pPr marL="171450" indent="-171450" algn="just">
              <a:spcBef>
                <a:spcPts val="200"/>
              </a:spcBef>
              <a:spcAft>
                <a:spcPts val="200"/>
              </a:spcAft>
              <a:buFont typeface="Arial" panose="020B0604020202020204" pitchFamily="34" charset="0"/>
              <a:buChar char="•"/>
            </a:pPr>
            <a:r>
              <a:rPr lang="en-GB" sz="1600" dirty="0" smtClean="0">
                <a:solidFill>
                  <a:srgbClr val="660066"/>
                </a:solidFill>
                <a:latin typeface="Arial"/>
              </a:rPr>
              <a:t>This has been done and is part of the baseline for the cold powering equipment.</a:t>
            </a:r>
          </a:p>
          <a:p>
            <a:pPr marL="171450" indent="-171450" algn="just">
              <a:spcBef>
                <a:spcPts val="200"/>
              </a:spcBef>
              <a:spcAft>
                <a:spcPts val="200"/>
              </a:spcAft>
              <a:buFont typeface="Arial" panose="020B0604020202020204" pitchFamily="34" charset="0"/>
              <a:buChar char="•"/>
            </a:pPr>
            <a:r>
              <a:rPr lang="en-GB" sz="1600" dirty="0" smtClean="0">
                <a:solidFill>
                  <a:prstClr val="black"/>
                </a:solidFill>
                <a:latin typeface="Arial"/>
              </a:rPr>
              <a:t>The </a:t>
            </a:r>
            <a:r>
              <a:rPr lang="en-GB" sz="1600" dirty="0">
                <a:solidFill>
                  <a:prstClr val="black"/>
                </a:solidFill>
                <a:latin typeface="Arial"/>
              </a:rPr>
              <a:t>panel recommends the removal of the Q2a 120 A trim power converter from the baseline. The need for local K-modulation will, however, require an additional small trim of about 30 A for </a:t>
            </a:r>
            <a:r>
              <a:rPr lang="en-GB" sz="1600" dirty="0" smtClean="0">
                <a:solidFill>
                  <a:prstClr val="black"/>
                </a:solidFill>
                <a:latin typeface="Arial"/>
              </a:rPr>
              <a:t>Q1</a:t>
            </a:r>
          </a:p>
          <a:p>
            <a:pPr marL="171450" indent="-171450" algn="just">
              <a:spcBef>
                <a:spcPts val="200"/>
              </a:spcBef>
              <a:spcAft>
                <a:spcPts val="200"/>
              </a:spcAft>
              <a:buFont typeface="Arial" panose="020B0604020202020204" pitchFamily="34" charset="0"/>
              <a:buChar char="•"/>
            </a:pPr>
            <a:r>
              <a:rPr lang="en-GB" sz="1600" dirty="0" smtClean="0">
                <a:solidFill>
                  <a:srgbClr val="660066"/>
                </a:solidFill>
                <a:latin typeface="Arial"/>
              </a:rPr>
              <a:t>Removal of Q2a trim has been endorsed by the Project. The same as for the design of the 35 A k-modulation circuit. Both are part of an Eng. Change Request </a:t>
            </a:r>
            <a:r>
              <a:rPr lang="en-GB" sz="1600" dirty="0">
                <a:solidFill>
                  <a:srgbClr val="660066"/>
                </a:solidFill>
                <a:latin typeface="Arial"/>
              </a:rPr>
              <a:t>(</a:t>
            </a:r>
            <a:r>
              <a:rPr lang="en-GB" sz="1600" dirty="0" smtClean="0">
                <a:solidFill>
                  <a:srgbClr val="660066"/>
                </a:solidFill>
                <a:latin typeface="Arial"/>
              </a:rPr>
              <a:t>ECR) on the complete inner triplet circuit that has been presented to the Technical Committee.</a:t>
            </a:r>
          </a:p>
          <a:p>
            <a:pPr marL="171450" indent="-171450" algn="just">
              <a:spcBef>
                <a:spcPts val="200"/>
              </a:spcBef>
              <a:spcAft>
                <a:spcPts val="200"/>
              </a:spcAft>
              <a:buFont typeface="Arial" panose="020B0604020202020204" pitchFamily="34" charset="0"/>
              <a:buChar char="•"/>
            </a:pPr>
            <a:r>
              <a:rPr lang="en-GB" sz="1600" dirty="0">
                <a:solidFill>
                  <a:prstClr val="black"/>
                </a:solidFill>
                <a:latin typeface="Arial"/>
              </a:rPr>
              <a:t>The panel is strongly in favour of the crowbar of 30 V proposed (possibly 50 V) for the main power converter that reduces the current ramp down time from 1750 s to less than 500 </a:t>
            </a:r>
            <a:r>
              <a:rPr lang="en-GB" sz="1600" dirty="0" smtClean="0">
                <a:solidFill>
                  <a:prstClr val="black"/>
                </a:solidFill>
                <a:latin typeface="Arial"/>
              </a:rPr>
              <a:t>s</a:t>
            </a:r>
          </a:p>
          <a:p>
            <a:pPr marL="171450" indent="-171450" algn="just">
              <a:spcBef>
                <a:spcPts val="200"/>
              </a:spcBef>
              <a:spcAft>
                <a:spcPts val="200"/>
              </a:spcAft>
              <a:buFont typeface="Arial" panose="020B0604020202020204" pitchFamily="34" charset="0"/>
              <a:buChar char="•"/>
            </a:pPr>
            <a:r>
              <a:rPr lang="en-GB" sz="1600" dirty="0" smtClean="0">
                <a:solidFill>
                  <a:srgbClr val="660066"/>
                </a:solidFill>
                <a:latin typeface="Arial"/>
              </a:rPr>
              <a:t>The difficulties to bring the voltage to a value larger than 10 V are due to technological limits and the margin to deal with transients. The baseline today is to stay at 10V. An agreement within the Circuit Forum has been found. Included in ECR.</a:t>
            </a:r>
          </a:p>
        </p:txBody>
      </p:sp>
    </p:spTree>
    <p:extLst>
      <p:ext uri="{BB962C8B-B14F-4D97-AF65-F5344CB8AC3E}">
        <p14:creationId xmlns:p14="http://schemas.microsoft.com/office/powerpoint/2010/main" val="3336353741"/>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496" y="-45092"/>
            <a:ext cx="9108503" cy="540000"/>
          </a:xfrm>
        </p:spPr>
        <p:txBody>
          <a:bodyPr/>
          <a:lstStyle/>
          <a:p>
            <a:r>
              <a:rPr lang="en-US" dirty="0"/>
              <a:t>Follow up of recommendations on Inner Triplet </a:t>
            </a:r>
            <a:r>
              <a:rPr lang="en-US" dirty="0" smtClean="0"/>
              <a:t>(2/</a:t>
            </a:r>
            <a:r>
              <a:rPr lang="en-US" dirty="0"/>
              <a:t>3)</a:t>
            </a:r>
            <a:endParaRPr lang="en-GB" dirty="0"/>
          </a:p>
        </p:txBody>
      </p:sp>
      <p:sp>
        <p:nvSpPr>
          <p:cNvPr id="4" name="Footer Placeholder 3"/>
          <p:cNvSpPr>
            <a:spLocks noGrp="1"/>
          </p:cNvSpPr>
          <p:nvPr>
            <p:ph type="ftr" sz="quarter" idx="11"/>
          </p:nvPr>
        </p:nvSpPr>
        <p:spPr/>
        <p:txBody>
          <a:bodyPr/>
          <a:lstStyle/>
          <a:p>
            <a:r>
              <a:rPr lang="fr-FR" smtClean="0">
                <a:solidFill>
                  <a:srgbClr val="64BCD9"/>
                </a:solidFill>
                <a:latin typeface="Arial"/>
              </a:rPr>
              <a:t>Felix Rodriguez Mateos</a:t>
            </a:r>
            <a:endParaRPr lang="en-GB">
              <a:solidFill>
                <a:srgbClr val="64BCD9"/>
              </a:solidFill>
              <a:latin typeface="Arial"/>
            </a:endParaRPr>
          </a:p>
        </p:txBody>
      </p:sp>
      <p:sp>
        <p:nvSpPr>
          <p:cNvPr id="5" name="Slide Number Placeholder 4"/>
          <p:cNvSpPr>
            <a:spLocks noGrp="1"/>
          </p:cNvSpPr>
          <p:nvPr>
            <p:ph type="sldNum" sz="quarter" idx="12"/>
          </p:nvPr>
        </p:nvSpPr>
        <p:spPr/>
        <p:txBody>
          <a:bodyPr/>
          <a:lstStyle/>
          <a:p>
            <a:fld id="{BFDCA1C4-9514-7B4F-976F-D92F7E296653}" type="slidenum">
              <a:rPr lang="fr-FR" smtClean="0">
                <a:solidFill>
                  <a:srgbClr val="64BCD9"/>
                </a:solidFill>
                <a:latin typeface="Arial"/>
              </a:rPr>
              <a:pPr/>
              <a:t>22</a:t>
            </a:fld>
            <a:endParaRPr lang="fr-FR">
              <a:solidFill>
                <a:srgbClr val="64BCD9"/>
              </a:solidFill>
              <a:latin typeface="Arial"/>
            </a:endParaRPr>
          </a:p>
        </p:txBody>
      </p:sp>
      <p:sp>
        <p:nvSpPr>
          <p:cNvPr id="8" name="TextBox 7"/>
          <p:cNvSpPr txBox="1"/>
          <p:nvPr/>
        </p:nvSpPr>
        <p:spPr>
          <a:xfrm>
            <a:off x="5073" y="627534"/>
            <a:ext cx="9108502" cy="3580468"/>
          </a:xfrm>
          <a:prstGeom prst="rect">
            <a:avLst/>
          </a:prstGeom>
          <a:solidFill>
            <a:schemeClr val="accent1">
              <a:lumMod val="20000"/>
              <a:lumOff val="80000"/>
            </a:schemeClr>
          </a:solidFill>
          <a:ln>
            <a:solidFill>
              <a:schemeClr val="tx2"/>
            </a:solidFill>
          </a:ln>
        </p:spPr>
        <p:style>
          <a:lnRef idx="2">
            <a:schemeClr val="accent6"/>
          </a:lnRef>
          <a:fillRef idx="1">
            <a:schemeClr val="lt1"/>
          </a:fillRef>
          <a:effectRef idx="0">
            <a:schemeClr val="accent6"/>
          </a:effectRef>
          <a:fontRef idx="minor">
            <a:schemeClr val="dk1"/>
          </a:fontRef>
        </p:style>
        <p:txBody>
          <a:bodyPr wrap="square" rtlCol="0">
            <a:spAutoFit/>
          </a:bodyPr>
          <a:lstStyle/>
          <a:p>
            <a:pPr marL="171450" indent="-171450" algn="just">
              <a:spcBef>
                <a:spcPts val="200"/>
              </a:spcBef>
              <a:spcAft>
                <a:spcPts val="200"/>
              </a:spcAft>
              <a:buFont typeface="Arial" panose="020B0604020202020204" pitchFamily="34" charset="0"/>
              <a:buChar char="•"/>
            </a:pPr>
            <a:r>
              <a:rPr lang="en-GB" sz="1400" dirty="0">
                <a:solidFill>
                  <a:prstClr val="black"/>
                </a:solidFill>
                <a:latin typeface="Arial"/>
              </a:rPr>
              <a:t>The panel recommends continuing studies on a possible further optimization for the circuit operation. An example is the introduction of cold diodes. The panel recommends to develop and test diodes capable of conducting up to 18 kA and which are qualified for the expected radiation levels and liquid helium </a:t>
            </a:r>
            <a:r>
              <a:rPr lang="en-GB" sz="1400" dirty="0" smtClean="0">
                <a:solidFill>
                  <a:prstClr val="black"/>
                </a:solidFill>
                <a:latin typeface="Arial"/>
              </a:rPr>
              <a:t>operation</a:t>
            </a:r>
          </a:p>
          <a:p>
            <a:pPr marL="171450" indent="-171450" algn="just">
              <a:spcBef>
                <a:spcPts val="200"/>
              </a:spcBef>
              <a:spcAft>
                <a:spcPts val="200"/>
              </a:spcAft>
              <a:buFont typeface="Arial" panose="020B0604020202020204" pitchFamily="34" charset="0"/>
              <a:buChar char="•"/>
            </a:pPr>
            <a:r>
              <a:rPr lang="en-GB" sz="1400" dirty="0" smtClean="0">
                <a:solidFill>
                  <a:srgbClr val="660066"/>
                </a:solidFill>
                <a:latin typeface="Arial"/>
              </a:rPr>
              <a:t>Cold diodes are today part of the baseline. Important results were obtained as to qualify </a:t>
            </a:r>
            <a:r>
              <a:rPr lang="en-GB" sz="1400" dirty="0">
                <a:solidFill>
                  <a:srgbClr val="660066"/>
                </a:solidFill>
              </a:rPr>
              <a:t>diodes </a:t>
            </a:r>
            <a:r>
              <a:rPr lang="en-GB" sz="1400" dirty="0" smtClean="0">
                <a:solidFill>
                  <a:srgbClr val="660066"/>
                </a:solidFill>
              </a:rPr>
              <a:t>which were </a:t>
            </a:r>
            <a:r>
              <a:rPr lang="en-GB" sz="1400" dirty="0" smtClean="0">
                <a:solidFill>
                  <a:srgbClr val="660066"/>
                </a:solidFill>
                <a:latin typeface="Arial"/>
              </a:rPr>
              <a:t>specially developed for the purpose, under the dose and neutron </a:t>
            </a:r>
            <a:r>
              <a:rPr lang="en-GB" sz="1400" dirty="0" err="1" smtClean="0">
                <a:solidFill>
                  <a:srgbClr val="660066"/>
                </a:solidFill>
                <a:latin typeface="Arial"/>
              </a:rPr>
              <a:t>fluence</a:t>
            </a:r>
            <a:r>
              <a:rPr lang="en-GB" sz="1400" dirty="0" smtClean="0">
                <a:solidFill>
                  <a:srgbClr val="660066"/>
                </a:solidFill>
                <a:latin typeface="Arial"/>
              </a:rPr>
              <a:t> expected at their final position.</a:t>
            </a:r>
            <a:endParaRPr lang="en-GB" sz="1400" dirty="0">
              <a:solidFill>
                <a:srgbClr val="660066"/>
              </a:solidFill>
              <a:latin typeface="Arial"/>
            </a:endParaRPr>
          </a:p>
          <a:p>
            <a:pPr marL="171450" indent="-171450" algn="just">
              <a:spcBef>
                <a:spcPts val="200"/>
              </a:spcBef>
              <a:spcAft>
                <a:spcPts val="200"/>
              </a:spcAft>
              <a:buFont typeface="Arial" panose="020B0604020202020204" pitchFamily="34" charset="0"/>
              <a:buChar char="•"/>
            </a:pPr>
            <a:r>
              <a:rPr lang="en-GB" sz="1400" dirty="0" smtClean="0">
                <a:solidFill>
                  <a:prstClr val="black"/>
                </a:solidFill>
                <a:latin typeface="Arial"/>
              </a:rPr>
              <a:t>Another </a:t>
            </a:r>
            <a:r>
              <a:rPr lang="en-GB" sz="1400" dirty="0">
                <a:solidFill>
                  <a:prstClr val="black"/>
                </a:solidFill>
                <a:latin typeface="Arial"/>
              </a:rPr>
              <a:t>alternative is to connect the D1 magnet to the IT main circuit. A study should be done on the application of this topology as a mitigation during machine operation in case of failure </a:t>
            </a:r>
            <a:r>
              <a:rPr lang="en-GB" sz="1400" dirty="0" smtClean="0">
                <a:solidFill>
                  <a:prstClr val="black"/>
                </a:solidFill>
                <a:latin typeface="Arial"/>
              </a:rPr>
              <a:t>of 1 </a:t>
            </a:r>
            <a:r>
              <a:rPr lang="en-GB" sz="1400" dirty="0">
                <a:solidFill>
                  <a:prstClr val="black"/>
                </a:solidFill>
                <a:latin typeface="Arial"/>
              </a:rPr>
              <a:t>of the 18 kA </a:t>
            </a:r>
            <a:r>
              <a:rPr lang="en-GB" sz="1400" dirty="0" smtClean="0">
                <a:solidFill>
                  <a:prstClr val="black"/>
                </a:solidFill>
                <a:latin typeface="Arial"/>
              </a:rPr>
              <a:t>conductors</a:t>
            </a:r>
          </a:p>
          <a:p>
            <a:pPr marL="171450" indent="-171450" algn="just">
              <a:spcBef>
                <a:spcPts val="200"/>
              </a:spcBef>
              <a:spcAft>
                <a:spcPts val="200"/>
              </a:spcAft>
              <a:buFont typeface="Arial" panose="020B0604020202020204" pitchFamily="34" charset="0"/>
              <a:buChar char="•"/>
            </a:pPr>
            <a:r>
              <a:rPr lang="en-GB" sz="1400" dirty="0" smtClean="0">
                <a:solidFill>
                  <a:srgbClr val="660066"/>
                </a:solidFill>
                <a:latin typeface="Arial"/>
              </a:rPr>
              <a:t>Study was done. It is feasible but certainly complicated. The two different circuits would share the same ground. Any problem on one circuit impacts the next one. Difficult for diagnostics. Difficult connections of water cooled cables.</a:t>
            </a:r>
          </a:p>
          <a:p>
            <a:pPr marL="171450" indent="-171450" algn="just">
              <a:spcBef>
                <a:spcPts val="200"/>
              </a:spcBef>
              <a:spcAft>
                <a:spcPts val="200"/>
              </a:spcAft>
              <a:buFont typeface="Arial" panose="020B0604020202020204" pitchFamily="34" charset="0"/>
              <a:buChar char="•"/>
            </a:pPr>
            <a:r>
              <a:rPr lang="en-GB" sz="1400" dirty="0" smtClean="0">
                <a:solidFill>
                  <a:prstClr val="black"/>
                </a:solidFill>
                <a:latin typeface="Arial"/>
              </a:rPr>
              <a:t>Finally, </a:t>
            </a:r>
            <a:r>
              <a:rPr lang="en-GB" sz="1400" dirty="0">
                <a:solidFill>
                  <a:prstClr val="black"/>
                </a:solidFill>
                <a:latin typeface="Arial"/>
              </a:rPr>
              <a:t>a</a:t>
            </a:r>
            <a:r>
              <a:rPr lang="en-GB" sz="1400" dirty="0" smtClean="0">
                <a:solidFill>
                  <a:prstClr val="black"/>
                </a:solidFill>
                <a:latin typeface="Arial"/>
              </a:rPr>
              <a:t> </a:t>
            </a:r>
            <a:r>
              <a:rPr lang="en-GB" sz="1400" dirty="0">
                <a:solidFill>
                  <a:prstClr val="black"/>
                </a:solidFill>
                <a:latin typeface="Arial"/>
              </a:rPr>
              <a:t>scheme for powering the IT and D1 with a single 13 kA PC, supplemented with a nested 5 kA PC, was also briefly discussed. </a:t>
            </a:r>
            <a:endParaRPr lang="en-GB" sz="1400" dirty="0" smtClean="0">
              <a:solidFill>
                <a:prstClr val="black"/>
              </a:solidFill>
              <a:latin typeface="Arial"/>
            </a:endParaRPr>
          </a:p>
          <a:p>
            <a:pPr marL="171450" indent="-171450" algn="just">
              <a:spcBef>
                <a:spcPts val="200"/>
              </a:spcBef>
              <a:spcAft>
                <a:spcPts val="200"/>
              </a:spcAft>
              <a:buFont typeface="Arial" panose="020B0604020202020204" pitchFamily="34" charset="0"/>
              <a:buChar char="•"/>
            </a:pPr>
            <a:r>
              <a:rPr lang="en-GB" sz="1400" dirty="0" smtClean="0">
                <a:solidFill>
                  <a:srgbClr val="660066"/>
                </a:solidFill>
                <a:latin typeface="Arial"/>
              </a:rPr>
              <a:t>A basic analysis was done by WP6b. The coupling between circuits complicates the regulation and controls. Very difficult to reach precision with a 4-layer nested configuration.</a:t>
            </a:r>
          </a:p>
        </p:txBody>
      </p:sp>
    </p:spTree>
    <p:extLst>
      <p:ext uri="{BB962C8B-B14F-4D97-AF65-F5344CB8AC3E}">
        <p14:creationId xmlns:p14="http://schemas.microsoft.com/office/powerpoint/2010/main" val="894648006"/>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Alternative options</a:t>
            </a:r>
            <a:endParaRPr lang="en-US" dirty="0"/>
          </a:p>
        </p:txBody>
      </p:sp>
      <p:sp>
        <p:nvSpPr>
          <p:cNvPr id="3" name="Footer Placeholder 2"/>
          <p:cNvSpPr>
            <a:spLocks noGrp="1"/>
          </p:cNvSpPr>
          <p:nvPr>
            <p:ph type="ftr" sz="quarter" idx="11"/>
          </p:nvPr>
        </p:nvSpPr>
        <p:spPr/>
        <p:txBody>
          <a:bodyPr/>
          <a:lstStyle/>
          <a:p>
            <a:r>
              <a:rPr lang="fr-FR" smtClean="0">
                <a:solidFill>
                  <a:srgbClr val="64BCD9"/>
                </a:solidFill>
                <a:latin typeface="Arial"/>
              </a:rPr>
              <a:t>Felix Rodriguez Mateos</a:t>
            </a:r>
            <a:endParaRPr lang="en-GB">
              <a:solidFill>
                <a:srgbClr val="64BCD9"/>
              </a:solidFill>
              <a:latin typeface="Arial"/>
            </a:endParaRPr>
          </a:p>
        </p:txBody>
      </p:sp>
      <p:sp>
        <p:nvSpPr>
          <p:cNvPr id="4" name="Slide Number Placeholder 3"/>
          <p:cNvSpPr>
            <a:spLocks noGrp="1"/>
          </p:cNvSpPr>
          <p:nvPr>
            <p:ph type="sldNum" sz="quarter" idx="12"/>
          </p:nvPr>
        </p:nvSpPr>
        <p:spPr/>
        <p:txBody>
          <a:bodyPr/>
          <a:lstStyle/>
          <a:p>
            <a:fld id="{BFDCA1C4-9514-7B4F-976F-D92F7E296653}" type="slidenum">
              <a:rPr lang="fr-FR" smtClean="0">
                <a:solidFill>
                  <a:srgbClr val="64BCD9"/>
                </a:solidFill>
                <a:latin typeface="Arial"/>
              </a:rPr>
              <a:pPr/>
              <a:t>23</a:t>
            </a:fld>
            <a:endParaRPr lang="fr-FR">
              <a:solidFill>
                <a:srgbClr val="64BCD9"/>
              </a:solidFill>
              <a:latin typeface="Arial"/>
            </a:endParaRPr>
          </a:p>
        </p:txBody>
      </p:sp>
      <p:pic>
        <p:nvPicPr>
          <p:cNvPr id="5" name="Picture 4"/>
          <p:cNvPicPr>
            <a:picLocks noChangeAspect="1"/>
          </p:cNvPicPr>
          <p:nvPr/>
        </p:nvPicPr>
        <p:blipFill>
          <a:blip r:embed="rId2"/>
          <a:stretch>
            <a:fillRect/>
          </a:stretch>
        </p:blipFill>
        <p:spPr>
          <a:xfrm>
            <a:off x="1979712" y="915566"/>
            <a:ext cx="5876776" cy="1573515"/>
          </a:xfrm>
          <a:prstGeom prst="rect">
            <a:avLst/>
          </a:prstGeom>
        </p:spPr>
      </p:pic>
      <p:pic>
        <p:nvPicPr>
          <p:cNvPr id="6" name="Picture 5"/>
          <p:cNvPicPr>
            <a:picLocks noChangeAspect="1"/>
          </p:cNvPicPr>
          <p:nvPr/>
        </p:nvPicPr>
        <p:blipFill>
          <a:blip r:embed="rId3"/>
          <a:stretch>
            <a:fillRect/>
          </a:stretch>
        </p:blipFill>
        <p:spPr>
          <a:xfrm>
            <a:off x="1872208" y="2643758"/>
            <a:ext cx="5724128" cy="2031396"/>
          </a:xfrm>
          <a:prstGeom prst="rect">
            <a:avLst/>
          </a:prstGeom>
        </p:spPr>
      </p:pic>
      <p:sp>
        <p:nvSpPr>
          <p:cNvPr id="7" name="TextBox 6"/>
          <p:cNvSpPr txBox="1"/>
          <p:nvPr/>
        </p:nvSpPr>
        <p:spPr>
          <a:xfrm>
            <a:off x="58349" y="1730207"/>
            <a:ext cx="1840054" cy="369332"/>
          </a:xfrm>
          <a:prstGeom prst="rect">
            <a:avLst/>
          </a:prstGeom>
          <a:noFill/>
        </p:spPr>
        <p:txBody>
          <a:bodyPr wrap="none" rtlCol="0">
            <a:spAutoFit/>
          </a:bodyPr>
          <a:lstStyle/>
          <a:p>
            <a:r>
              <a:rPr lang="en-US" dirty="0" smtClean="0">
                <a:solidFill>
                  <a:schemeClr val="tx2">
                    <a:lumMod val="60000"/>
                    <a:lumOff val="40000"/>
                  </a:schemeClr>
                </a:solidFill>
              </a:rPr>
              <a:t>Degraded mode</a:t>
            </a:r>
            <a:endParaRPr lang="en-US" dirty="0">
              <a:solidFill>
                <a:schemeClr val="tx2">
                  <a:lumMod val="60000"/>
                  <a:lumOff val="40000"/>
                </a:schemeClr>
              </a:solidFill>
            </a:endParaRPr>
          </a:p>
        </p:txBody>
      </p:sp>
      <p:sp>
        <p:nvSpPr>
          <p:cNvPr id="8" name="TextBox 7"/>
          <p:cNvSpPr txBox="1"/>
          <p:nvPr/>
        </p:nvSpPr>
        <p:spPr>
          <a:xfrm>
            <a:off x="179512" y="3363838"/>
            <a:ext cx="1561323" cy="923330"/>
          </a:xfrm>
          <a:prstGeom prst="rect">
            <a:avLst/>
          </a:prstGeom>
          <a:noFill/>
        </p:spPr>
        <p:txBody>
          <a:bodyPr wrap="square" rtlCol="0">
            <a:spAutoFit/>
          </a:bodyPr>
          <a:lstStyle/>
          <a:p>
            <a:r>
              <a:rPr lang="en-US" dirty="0" smtClean="0">
                <a:solidFill>
                  <a:schemeClr val="tx2">
                    <a:lumMod val="60000"/>
                    <a:lumOff val="40000"/>
                  </a:schemeClr>
                </a:solidFill>
              </a:rPr>
              <a:t>A different, nested configuration</a:t>
            </a:r>
            <a:endParaRPr lang="en-US" dirty="0">
              <a:solidFill>
                <a:schemeClr val="tx2">
                  <a:lumMod val="60000"/>
                  <a:lumOff val="40000"/>
                </a:schemeClr>
              </a:solidFill>
            </a:endParaRPr>
          </a:p>
        </p:txBody>
      </p:sp>
    </p:spTree>
    <p:extLst>
      <p:ext uri="{BB962C8B-B14F-4D97-AF65-F5344CB8AC3E}">
        <p14:creationId xmlns:p14="http://schemas.microsoft.com/office/powerpoint/2010/main" val="935695017"/>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45092"/>
            <a:ext cx="9036496" cy="540000"/>
          </a:xfrm>
        </p:spPr>
        <p:txBody>
          <a:bodyPr/>
          <a:lstStyle/>
          <a:p>
            <a:r>
              <a:rPr lang="en-US" dirty="0"/>
              <a:t>Follow up of recommendations on Inner Triplet </a:t>
            </a:r>
            <a:r>
              <a:rPr lang="en-US" dirty="0" smtClean="0"/>
              <a:t>(3/3)</a:t>
            </a:r>
            <a:endParaRPr lang="en-GB" dirty="0"/>
          </a:p>
        </p:txBody>
      </p:sp>
      <p:sp>
        <p:nvSpPr>
          <p:cNvPr id="4" name="Footer Placeholder 3"/>
          <p:cNvSpPr>
            <a:spLocks noGrp="1"/>
          </p:cNvSpPr>
          <p:nvPr>
            <p:ph type="ftr" sz="quarter" idx="11"/>
          </p:nvPr>
        </p:nvSpPr>
        <p:spPr/>
        <p:txBody>
          <a:bodyPr/>
          <a:lstStyle/>
          <a:p>
            <a:r>
              <a:rPr lang="fr-FR" smtClean="0">
                <a:solidFill>
                  <a:srgbClr val="64BCD9"/>
                </a:solidFill>
                <a:latin typeface="Arial"/>
              </a:rPr>
              <a:t>Felix Rodriguez Mateos</a:t>
            </a:r>
            <a:endParaRPr lang="en-GB">
              <a:solidFill>
                <a:srgbClr val="64BCD9"/>
              </a:solidFill>
              <a:latin typeface="Arial"/>
            </a:endParaRPr>
          </a:p>
        </p:txBody>
      </p:sp>
      <p:sp>
        <p:nvSpPr>
          <p:cNvPr id="5" name="Slide Number Placeholder 4"/>
          <p:cNvSpPr>
            <a:spLocks noGrp="1"/>
          </p:cNvSpPr>
          <p:nvPr>
            <p:ph type="sldNum" sz="quarter" idx="12"/>
          </p:nvPr>
        </p:nvSpPr>
        <p:spPr/>
        <p:txBody>
          <a:bodyPr/>
          <a:lstStyle/>
          <a:p>
            <a:fld id="{BFDCA1C4-9514-7B4F-976F-D92F7E296653}" type="slidenum">
              <a:rPr lang="fr-FR" smtClean="0">
                <a:solidFill>
                  <a:srgbClr val="64BCD9"/>
                </a:solidFill>
                <a:latin typeface="Arial"/>
              </a:rPr>
              <a:pPr/>
              <a:t>24</a:t>
            </a:fld>
            <a:endParaRPr lang="fr-FR">
              <a:solidFill>
                <a:srgbClr val="64BCD9"/>
              </a:solidFill>
              <a:latin typeface="Arial"/>
            </a:endParaRPr>
          </a:p>
        </p:txBody>
      </p:sp>
      <p:sp>
        <p:nvSpPr>
          <p:cNvPr id="8" name="TextBox 7"/>
          <p:cNvSpPr txBox="1"/>
          <p:nvPr/>
        </p:nvSpPr>
        <p:spPr>
          <a:xfrm>
            <a:off x="251520" y="494908"/>
            <a:ext cx="8640960" cy="4329390"/>
          </a:xfrm>
          <a:prstGeom prst="rect">
            <a:avLst/>
          </a:prstGeom>
          <a:solidFill>
            <a:schemeClr val="accent1">
              <a:lumMod val="20000"/>
              <a:lumOff val="80000"/>
            </a:schemeClr>
          </a:solidFill>
          <a:ln>
            <a:solidFill>
              <a:schemeClr val="tx2"/>
            </a:solidFill>
          </a:ln>
        </p:spPr>
        <p:style>
          <a:lnRef idx="2">
            <a:schemeClr val="accent6"/>
          </a:lnRef>
          <a:fillRef idx="1">
            <a:schemeClr val="lt1"/>
          </a:fillRef>
          <a:effectRef idx="0">
            <a:schemeClr val="accent6"/>
          </a:effectRef>
          <a:fontRef idx="minor">
            <a:schemeClr val="dk1"/>
          </a:fontRef>
        </p:style>
        <p:txBody>
          <a:bodyPr wrap="square" rtlCol="0">
            <a:spAutoFit/>
          </a:bodyPr>
          <a:lstStyle/>
          <a:p>
            <a:pPr marL="171450" indent="-171450" algn="just">
              <a:spcBef>
                <a:spcPts val="200"/>
              </a:spcBef>
              <a:spcAft>
                <a:spcPts val="200"/>
              </a:spcAft>
              <a:buFont typeface="Arial" panose="020B0604020202020204" pitchFamily="34" charset="0"/>
              <a:buChar char="•"/>
            </a:pPr>
            <a:r>
              <a:rPr lang="en-GB" sz="1400" dirty="0">
                <a:solidFill>
                  <a:prstClr val="black"/>
                </a:solidFill>
                <a:latin typeface="Arial"/>
              </a:rPr>
              <a:t>C</a:t>
            </a:r>
            <a:r>
              <a:rPr lang="en-GB" sz="1400" dirty="0" smtClean="0">
                <a:solidFill>
                  <a:prstClr val="black"/>
                </a:solidFill>
                <a:latin typeface="Arial"/>
              </a:rPr>
              <a:t>hanges </a:t>
            </a:r>
            <a:r>
              <a:rPr lang="en-GB" sz="1400" dirty="0">
                <a:solidFill>
                  <a:prstClr val="black"/>
                </a:solidFill>
                <a:latin typeface="Arial"/>
              </a:rPr>
              <a:t>are required to the present link cable cross-section. In the discussion, a few members of the panel suggested to reconsider the need for spare 18 kA cables within the link. This suggestion may mitigate possible issues (if any) due to the increase of size of the trim cable within the link </a:t>
            </a:r>
            <a:r>
              <a:rPr lang="en-GB" sz="1400" dirty="0" smtClean="0">
                <a:solidFill>
                  <a:prstClr val="black"/>
                </a:solidFill>
                <a:latin typeface="Arial"/>
              </a:rPr>
              <a:t>envelope</a:t>
            </a:r>
          </a:p>
          <a:p>
            <a:pPr marL="171450" indent="-171450" algn="just">
              <a:spcBef>
                <a:spcPts val="200"/>
              </a:spcBef>
              <a:spcAft>
                <a:spcPts val="200"/>
              </a:spcAft>
              <a:buFont typeface="Arial" panose="020B0604020202020204" pitchFamily="34" charset="0"/>
              <a:buChar char="•"/>
            </a:pPr>
            <a:r>
              <a:rPr lang="en-GB" sz="1400" dirty="0" smtClean="0">
                <a:solidFill>
                  <a:srgbClr val="660066"/>
                </a:solidFill>
                <a:latin typeface="Arial"/>
              </a:rPr>
              <a:t>The baseline for the </a:t>
            </a:r>
            <a:r>
              <a:rPr lang="en-GB" sz="1400" dirty="0" err="1" smtClean="0">
                <a:solidFill>
                  <a:srgbClr val="660066"/>
                </a:solidFill>
                <a:latin typeface="Arial"/>
              </a:rPr>
              <a:t>s.c.</a:t>
            </a:r>
            <a:r>
              <a:rPr lang="en-GB" sz="1400" dirty="0" smtClean="0">
                <a:solidFill>
                  <a:srgbClr val="660066"/>
                </a:solidFill>
                <a:latin typeface="Arial"/>
              </a:rPr>
              <a:t> link does not include any spare 18 kA conductor</a:t>
            </a:r>
          </a:p>
          <a:p>
            <a:pPr marL="171450" indent="-171450" algn="just">
              <a:spcBef>
                <a:spcPts val="200"/>
              </a:spcBef>
              <a:spcAft>
                <a:spcPts val="200"/>
              </a:spcAft>
              <a:buFont typeface="Arial" panose="020B0604020202020204" pitchFamily="34" charset="0"/>
              <a:buChar char="•"/>
            </a:pPr>
            <a:r>
              <a:rPr lang="en-GB" sz="1400" dirty="0" smtClean="0">
                <a:solidFill>
                  <a:prstClr val="black"/>
                </a:solidFill>
                <a:latin typeface="Arial"/>
              </a:rPr>
              <a:t>The panel agrees that one </a:t>
            </a:r>
            <a:r>
              <a:rPr lang="en-GB" sz="1400" dirty="0">
                <a:solidFill>
                  <a:prstClr val="black"/>
                </a:solidFill>
                <a:latin typeface="Arial"/>
              </a:rPr>
              <a:t>can be confident in the simulations, but experience with magnet testing is sparse, making it difficult to </a:t>
            </a:r>
            <a:r>
              <a:rPr lang="en-GB" sz="1400" dirty="0" smtClean="0">
                <a:solidFill>
                  <a:prstClr val="black"/>
                </a:solidFill>
                <a:latin typeface="Arial"/>
              </a:rPr>
              <a:t>benchmark. The </a:t>
            </a:r>
            <a:r>
              <a:rPr lang="en-GB" sz="1400" dirty="0">
                <a:solidFill>
                  <a:prstClr val="black"/>
                </a:solidFill>
                <a:latin typeface="Arial"/>
              </a:rPr>
              <a:t>team is therefore encouraged to complete the optimization over the next few months, integrating information from magnet testing. </a:t>
            </a:r>
            <a:r>
              <a:rPr lang="en-GB" sz="1400" u="sng" dirty="0">
                <a:solidFill>
                  <a:prstClr val="black"/>
                </a:solidFill>
                <a:latin typeface="Arial"/>
              </a:rPr>
              <a:t>The panel reiterates the importance of the string test for comprehensive validation</a:t>
            </a:r>
            <a:r>
              <a:rPr lang="en-GB" sz="1400" u="sng" dirty="0" smtClean="0">
                <a:solidFill>
                  <a:prstClr val="black"/>
                </a:solidFill>
                <a:latin typeface="Arial"/>
              </a:rPr>
              <a:t>.</a:t>
            </a:r>
          </a:p>
          <a:p>
            <a:pPr marL="171450" indent="-171450" algn="just">
              <a:spcBef>
                <a:spcPts val="200"/>
              </a:spcBef>
              <a:spcAft>
                <a:spcPts val="200"/>
              </a:spcAft>
              <a:buFont typeface="Arial" panose="020B0604020202020204" pitchFamily="34" charset="0"/>
              <a:buChar char="•"/>
            </a:pPr>
            <a:r>
              <a:rPr lang="en-GB" sz="1400" dirty="0" smtClean="0">
                <a:solidFill>
                  <a:srgbClr val="660066"/>
                </a:solidFill>
                <a:latin typeface="Arial"/>
              </a:rPr>
              <a:t>Teams working on simulations and testing magnets do work together, exchanging information. String is on the baseline. </a:t>
            </a:r>
          </a:p>
          <a:p>
            <a:pPr marL="171450" indent="-171450" algn="just">
              <a:spcBef>
                <a:spcPts val="200"/>
              </a:spcBef>
              <a:spcAft>
                <a:spcPts val="200"/>
              </a:spcAft>
              <a:buFont typeface="Arial" panose="020B0604020202020204" pitchFamily="34" charset="0"/>
              <a:buChar char="•"/>
            </a:pPr>
            <a:r>
              <a:rPr lang="en-GB" sz="1400" dirty="0" smtClean="0">
                <a:solidFill>
                  <a:prstClr val="black"/>
                </a:solidFill>
                <a:latin typeface="Arial"/>
              </a:rPr>
              <a:t>The </a:t>
            </a:r>
            <a:r>
              <a:rPr lang="en-GB" sz="1400" dirty="0">
                <a:solidFill>
                  <a:prstClr val="black"/>
                </a:solidFill>
                <a:latin typeface="Arial"/>
              </a:rPr>
              <a:t>panel recommends that WP3 devote appropriate attention to the design and integration of the bus-bars in the inner triplet circuits and the cables and feedthroughs for CLIQ. Special attention should be devoted to design and implementation of interconnects and </a:t>
            </a:r>
            <a:r>
              <a:rPr lang="en-GB" sz="1400" dirty="0" smtClean="0">
                <a:solidFill>
                  <a:prstClr val="black"/>
                </a:solidFill>
                <a:latin typeface="Arial"/>
              </a:rPr>
              <a:t>splices</a:t>
            </a:r>
          </a:p>
          <a:p>
            <a:pPr marL="171450" indent="-171450" algn="just">
              <a:spcBef>
                <a:spcPts val="200"/>
              </a:spcBef>
              <a:spcAft>
                <a:spcPts val="200"/>
              </a:spcAft>
              <a:buFont typeface="Arial" panose="020B0604020202020204" pitchFamily="34" charset="0"/>
              <a:buChar char="•"/>
            </a:pPr>
            <a:r>
              <a:rPr lang="en-GB" sz="1400" dirty="0" smtClean="0">
                <a:solidFill>
                  <a:srgbClr val="660066"/>
                </a:solidFill>
                <a:latin typeface="Arial"/>
              </a:rPr>
              <a:t>Today </a:t>
            </a:r>
            <a:r>
              <a:rPr lang="en-GB" sz="1400" dirty="0" err="1" smtClean="0">
                <a:solidFill>
                  <a:srgbClr val="660066"/>
                </a:solidFill>
                <a:latin typeface="Arial"/>
              </a:rPr>
              <a:t>feedthroughs</a:t>
            </a:r>
            <a:r>
              <a:rPr lang="en-GB" sz="1400" dirty="0" smtClean="0">
                <a:solidFill>
                  <a:srgbClr val="660066"/>
                </a:solidFill>
                <a:latin typeface="Arial"/>
              </a:rPr>
              <a:t>, feeders, bus bars, </a:t>
            </a:r>
            <a:r>
              <a:rPr lang="en-GB" sz="1400" dirty="0" err="1" smtClean="0">
                <a:solidFill>
                  <a:srgbClr val="660066"/>
                </a:solidFill>
                <a:latin typeface="Arial"/>
              </a:rPr>
              <a:t>etc</a:t>
            </a:r>
            <a:r>
              <a:rPr lang="en-GB" sz="1400" dirty="0" smtClean="0">
                <a:solidFill>
                  <a:srgbClr val="660066"/>
                </a:solidFill>
                <a:latin typeface="Arial"/>
              </a:rPr>
              <a:t> receive the required attention, and are common subjects of discussion in between work packages. Design effort on-going.</a:t>
            </a:r>
          </a:p>
          <a:p>
            <a:pPr marL="171450" indent="-171450" algn="just">
              <a:spcBef>
                <a:spcPts val="200"/>
              </a:spcBef>
              <a:spcAft>
                <a:spcPts val="200"/>
              </a:spcAft>
              <a:buFont typeface="Arial" panose="020B0604020202020204" pitchFamily="34" charset="0"/>
              <a:buChar char="•"/>
            </a:pPr>
            <a:r>
              <a:rPr lang="en-GB" sz="1400" dirty="0">
                <a:solidFill>
                  <a:prstClr val="black"/>
                </a:solidFill>
                <a:latin typeface="Arial"/>
              </a:rPr>
              <a:t>T</a:t>
            </a:r>
            <a:r>
              <a:rPr lang="en-GB" sz="1400" dirty="0" smtClean="0">
                <a:solidFill>
                  <a:prstClr val="black"/>
                </a:solidFill>
                <a:latin typeface="Arial"/>
              </a:rPr>
              <a:t>he </a:t>
            </a:r>
            <a:r>
              <a:rPr lang="en-GB" sz="1400" dirty="0">
                <a:solidFill>
                  <a:prstClr val="black"/>
                </a:solidFill>
                <a:latin typeface="Arial"/>
              </a:rPr>
              <a:t>panel recommends that a technically competent CERN staffer be designated to take full responsibility for the required studies, including </a:t>
            </a:r>
            <a:r>
              <a:rPr lang="en-GB" sz="1400" dirty="0" smtClean="0">
                <a:solidFill>
                  <a:prstClr val="black"/>
                </a:solidFill>
                <a:latin typeface="Arial"/>
              </a:rPr>
              <a:t>benchmarking</a:t>
            </a:r>
          </a:p>
          <a:p>
            <a:pPr marL="171450" indent="-171450" algn="just">
              <a:spcBef>
                <a:spcPts val="200"/>
              </a:spcBef>
              <a:spcAft>
                <a:spcPts val="200"/>
              </a:spcAft>
              <a:buFont typeface="Arial" panose="020B0604020202020204" pitchFamily="34" charset="0"/>
              <a:buChar char="•"/>
            </a:pPr>
            <a:r>
              <a:rPr lang="en-GB" sz="1400" dirty="0" smtClean="0">
                <a:solidFill>
                  <a:srgbClr val="660066"/>
                </a:solidFill>
                <a:latin typeface="Arial"/>
              </a:rPr>
              <a:t>Done</a:t>
            </a:r>
          </a:p>
        </p:txBody>
      </p:sp>
    </p:spTree>
    <p:extLst>
      <p:ext uri="{BB962C8B-B14F-4D97-AF65-F5344CB8AC3E}">
        <p14:creationId xmlns:p14="http://schemas.microsoft.com/office/powerpoint/2010/main" val="1089168552"/>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3111" y="-92546"/>
            <a:ext cx="7920000" cy="540000"/>
          </a:xfrm>
        </p:spPr>
        <p:txBody>
          <a:bodyPr/>
          <a:lstStyle/>
          <a:p>
            <a:r>
              <a:rPr lang="en-US" dirty="0" smtClean="0"/>
              <a:t>Additional recommendation</a:t>
            </a:r>
            <a:endParaRPr lang="en-GB" dirty="0"/>
          </a:p>
        </p:txBody>
      </p:sp>
      <p:sp>
        <p:nvSpPr>
          <p:cNvPr id="4" name="Footer Placeholder 3"/>
          <p:cNvSpPr>
            <a:spLocks noGrp="1"/>
          </p:cNvSpPr>
          <p:nvPr>
            <p:ph type="ftr" sz="quarter" idx="11"/>
          </p:nvPr>
        </p:nvSpPr>
        <p:spPr/>
        <p:txBody>
          <a:bodyPr/>
          <a:lstStyle/>
          <a:p>
            <a:r>
              <a:rPr lang="fr-FR" smtClean="0">
                <a:solidFill>
                  <a:srgbClr val="64BCD9"/>
                </a:solidFill>
                <a:latin typeface="Arial"/>
              </a:rPr>
              <a:t>Felix Rodriguez Mateos</a:t>
            </a:r>
            <a:endParaRPr lang="en-GB">
              <a:solidFill>
                <a:srgbClr val="64BCD9"/>
              </a:solidFill>
              <a:latin typeface="Arial"/>
            </a:endParaRPr>
          </a:p>
        </p:txBody>
      </p:sp>
      <p:sp>
        <p:nvSpPr>
          <p:cNvPr id="5" name="Slide Number Placeholder 4"/>
          <p:cNvSpPr>
            <a:spLocks noGrp="1"/>
          </p:cNvSpPr>
          <p:nvPr>
            <p:ph type="sldNum" sz="quarter" idx="12"/>
          </p:nvPr>
        </p:nvSpPr>
        <p:spPr/>
        <p:txBody>
          <a:bodyPr/>
          <a:lstStyle/>
          <a:p>
            <a:fld id="{BFDCA1C4-9514-7B4F-976F-D92F7E296653}" type="slidenum">
              <a:rPr lang="fr-FR" smtClean="0">
                <a:solidFill>
                  <a:srgbClr val="64BCD9"/>
                </a:solidFill>
                <a:latin typeface="Arial"/>
              </a:rPr>
              <a:pPr/>
              <a:t>25</a:t>
            </a:fld>
            <a:endParaRPr lang="fr-FR">
              <a:solidFill>
                <a:srgbClr val="64BCD9"/>
              </a:solidFill>
              <a:latin typeface="Arial"/>
            </a:endParaRPr>
          </a:p>
        </p:txBody>
      </p:sp>
      <p:sp>
        <p:nvSpPr>
          <p:cNvPr id="8" name="TextBox 7"/>
          <p:cNvSpPr txBox="1"/>
          <p:nvPr/>
        </p:nvSpPr>
        <p:spPr>
          <a:xfrm>
            <a:off x="107504" y="444438"/>
            <a:ext cx="8813123" cy="4524316"/>
          </a:xfrm>
          <a:prstGeom prst="rect">
            <a:avLst/>
          </a:prstGeom>
          <a:solidFill>
            <a:schemeClr val="accent1">
              <a:lumMod val="20000"/>
              <a:lumOff val="80000"/>
            </a:schemeClr>
          </a:solidFill>
          <a:ln>
            <a:solidFill>
              <a:schemeClr val="tx2"/>
            </a:solidFill>
          </a:ln>
        </p:spPr>
        <p:style>
          <a:lnRef idx="2">
            <a:schemeClr val="accent6"/>
          </a:lnRef>
          <a:fillRef idx="1">
            <a:schemeClr val="lt1"/>
          </a:fillRef>
          <a:effectRef idx="0">
            <a:schemeClr val="accent6"/>
          </a:effectRef>
          <a:fontRef idx="minor">
            <a:schemeClr val="dk1"/>
          </a:fontRef>
        </p:style>
        <p:txBody>
          <a:bodyPr wrap="square" rtlCol="0">
            <a:spAutoFit/>
          </a:bodyPr>
          <a:lstStyle/>
          <a:p>
            <a:pPr marL="285750" indent="-285750" algn="just">
              <a:buFont typeface="Arial"/>
              <a:buChar char="•"/>
            </a:pPr>
            <a:r>
              <a:rPr lang="en-GB" dirty="0" smtClean="0">
                <a:solidFill>
                  <a:prstClr val="black"/>
                </a:solidFill>
                <a:latin typeface="Arial"/>
              </a:rPr>
              <a:t>For the purpose of </a:t>
            </a:r>
            <a:r>
              <a:rPr lang="en-GB" dirty="0" err="1" smtClean="0">
                <a:solidFill>
                  <a:prstClr val="black"/>
                </a:solidFill>
                <a:latin typeface="Arial"/>
              </a:rPr>
              <a:t>ElQA</a:t>
            </a:r>
            <a:r>
              <a:rPr lang="en-GB" dirty="0" smtClean="0">
                <a:solidFill>
                  <a:prstClr val="black"/>
                </a:solidFill>
                <a:latin typeface="Arial"/>
              </a:rPr>
              <a:t> activities, there is a request </a:t>
            </a:r>
            <a:r>
              <a:rPr lang="en-GB" dirty="0">
                <a:solidFill>
                  <a:prstClr val="black"/>
                </a:solidFill>
                <a:latin typeface="Arial"/>
              </a:rPr>
              <a:t>that switches or similar quick disconnect equipment (separators) be installed between the power converters and the current leads, to facilitate the relevant high voltage testing at the end of shutdowns. Such equipment is quite cumbersome, especially for the 13 and 18 kA circuits, and it would be inconvenient to install it directly at the current lead or power converter terminals of the warm </a:t>
            </a:r>
            <a:r>
              <a:rPr lang="en-GB" dirty="0" smtClean="0">
                <a:solidFill>
                  <a:prstClr val="black"/>
                </a:solidFill>
                <a:latin typeface="Arial"/>
              </a:rPr>
              <a:t>bus-bars</a:t>
            </a:r>
            <a:r>
              <a:rPr lang="en-GB" dirty="0">
                <a:solidFill>
                  <a:prstClr val="black"/>
                </a:solidFill>
                <a:latin typeface="Arial"/>
              </a:rPr>
              <a:t>/cables joining the two. They will therefore have to be located somewhere in between (preferably close to the current leads due to leakage current limitations to preserve the sensitivity of the </a:t>
            </a:r>
            <a:r>
              <a:rPr lang="en-GB" dirty="0" err="1">
                <a:solidFill>
                  <a:prstClr val="black"/>
                </a:solidFill>
                <a:latin typeface="Arial"/>
              </a:rPr>
              <a:t>ElQA</a:t>
            </a:r>
            <a:r>
              <a:rPr lang="en-GB" dirty="0">
                <a:solidFill>
                  <a:prstClr val="black"/>
                </a:solidFill>
                <a:latin typeface="Arial"/>
              </a:rPr>
              <a:t> measurements), and space allocated for their installation</a:t>
            </a:r>
            <a:r>
              <a:rPr lang="en-GB" dirty="0" smtClean="0">
                <a:solidFill>
                  <a:prstClr val="black"/>
                </a:solidFill>
                <a:latin typeface="Arial"/>
              </a:rPr>
              <a:t>.</a:t>
            </a:r>
          </a:p>
          <a:p>
            <a:pPr marL="285750" indent="-285750" algn="just">
              <a:buFont typeface="Arial"/>
              <a:buChar char="•"/>
            </a:pPr>
            <a:r>
              <a:rPr lang="en-GB" dirty="0" smtClean="0">
                <a:solidFill>
                  <a:srgbClr val="660066"/>
                </a:solidFill>
                <a:latin typeface="Arial"/>
              </a:rPr>
              <a:t>The HL-LHC Project has agreed to include the </a:t>
            </a:r>
            <a:r>
              <a:rPr lang="en-GB" i="1" dirty="0" err="1" smtClean="0">
                <a:solidFill>
                  <a:srgbClr val="660066"/>
                </a:solidFill>
                <a:latin typeface="Arial"/>
              </a:rPr>
              <a:t>disconnectors</a:t>
            </a:r>
            <a:r>
              <a:rPr lang="en-GB" dirty="0" smtClean="0">
                <a:solidFill>
                  <a:srgbClr val="660066"/>
                </a:solidFill>
                <a:latin typeface="Arial"/>
              </a:rPr>
              <a:t> provided that some budget reduction is applied. WP6b (Warm Powering) in collaboration with WP15 (Integration) and Cold powering (WP6a) have initiated since a while the studies to do so. It is widely accepted today that the added value of the </a:t>
            </a:r>
            <a:r>
              <a:rPr lang="en-GB" i="1" dirty="0" err="1" smtClean="0">
                <a:solidFill>
                  <a:srgbClr val="660066"/>
                </a:solidFill>
                <a:latin typeface="Arial"/>
              </a:rPr>
              <a:t>disconnectors</a:t>
            </a:r>
            <a:r>
              <a:rPr lang="en-GB" dirty="0" smtClean="0">
                <a:solidFill>
                  <a:srgbClr val="660066"/>
                </a:solidFill>
                <a:latin typeface="Arial"/>
              </a:rPr>
              <a:t> in terms of safety is high. They also help in the manoeuvres of connecting/disconnecting the superconducting parts of the circuit from converters and cables for insulation verifications at relatively high voltage.</a:t>
            </a:r>
            <a:endParaRPr lang="en-US" dirty="0">
              <a:solidFill>
                <a:srgbClr val="660066"/>
              </a:solidFill>
              <a:latin typeface="Arial"/>
            </a:endParaRPr>
          </a:p>
        </p:txBody>
      </p:sp>
    </p:spTree>
    <p:extLst>
      <p:ext uri="{BB962C8B-B14F-4D97-AF65-F5344CB8AC3E}">
        <p14:creationId xmlns:p14="http://schemas.microsoft.com/office/powerpoint/2010/main" val="3918661907"/>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0472" y="-20538"/>
            <a:ext cx="7920000" cy="540000"/>
          </a:xfrm>
        </p:spPr>
        <p:txBody>
          <a:bodyPr/>
          <a:lstStyle/>
          <a:p>
            <a:r>
              <a:rPr lang="en-US" dirty="0" smtClean="0"/>
              <a:t>The Mandate to the </a:t>
            </a:r>
            <a:r>
              <a:rPr lang="en-GB" dirty="0">
                <a:ln w="18000">
                  <a:solidFill>
                    <a:schemeClr val="accent2">
                      <a:satMod val="140000"/>
                    </a:schemeClr>
                  </a:solidFill>
                  <a:prstDash val="solid"/>
                  <a:miter lim="800000"/>
                </a:ln>
                <a:noFill/>
                <a:effectLst>
                  <a:outerShdw blurRad="25500" dist="23000" dir="7020000" algn="tl">
                    <a:srgbClr val="000000">
                      <a:alpha val="50000"/>
                    </a:srgbClr>
                  </a:outerShdw>
                </a:effectLst>
              </a:rPr>
              <a:t>MCF </a:t>
            </a:r>
            <a:r>
              <a:rPr lang="en-US" dirty="0" smtClean="0"/>
              <a:t>Magnet Circuit Forum</a:t>
            </a:r>
            <a:endParaRPr lang="en-US" dirty="0"/>
          </a:p>
        </p:txBody>
      </p:sp>
      <p:sp>
        <p:nvSpPr>
          <p:cNvPr id="3" name="Content Placeholder 2"/>
          <p:cNvSpPr>
            <a:spLocks noGrp="1"/>
          </p:cNvSpPr>
          <p:nvPr>
            <p:ph idx="1"/>
          </p:nvPr>
        </p:nvSpPr>
        <p:spPr>
          <a:xfrm>
            <a:off x="766800" y="519463"/>
            <a:ext cx="7920000" cy="1169875"/>
          </a:xfrm>
        </p:spPr>
        <p:txBody>
          <a:bodyPr>
            <a:normAutofit fontScale="47500" lnSpcReduction="20000"/>
          </a:bodyPr>
          <a:lstStyle/>
          <a:p>
            <a:pPr marL="0" indent="0">
              <a:buNone/>
            </a:pPr>
            <a:r>
              <a:rPr lang="en-US" dirty="0"/>
              <a:t>One of the recommendations of the March 2016 review on HL-LHC Magnet Circuits was: </a:t>
            </a:r>
          </a:p>
          <a:p>
            <a:endParaRPr lang="en-US" dirty="0"/>
          </a:p>
          <a:p>
            <a:pPr marL="0" indent="0">
              <a:buNone/>
            </a:pPr>
            <a:r>
              <a:rPr lang="en-US" b="1" i="1" dirty="0"/>
              <a:t>“… to realize close and regular interaction (communication) between the involved experts and work-packages. This could be possibly done by setting-up of a dedicated working group or by using existing structures to discuss circuit integration and protection on a regular basis and to identify the optimum scheme for each magnet circuit system.”</a:t>
            </a:r>
          </a:p>
          <a:p>
            <a:endParaRPr lang="en-US" dirty="0"/>
          </a:p>
        </p:txBody>
      </p:sp>
      <p:sp>
        <p:nvSpPr>
          <p:cNvPr id="4" name="Footer Placeholder 3"/>
          <p:cNvSpPr>
            <a:spLocks noGrp="1"/>
          </p:cNvSpPr>
          <p:nvPr>
            <p:ph type="ftr" sz="quarter" idx="11"/>
          </p:nvPr>
        </p:nvSpPr>
        <p:spPr/>
        <p:txBody>
          <a:bodyPr/>
          <a:lstStyle/>
          <a:p>
            <a:r>
              <a:rPr lang="fr-FR" noProof="0" smtClean="0"/>
              <a:t>Felix Rodriguez Mateos</a:t>
            </a:r>
            <a:endParaRPr lang="en-GB" noProof="0"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26</a:t>
            </a:fld>
            <a:endParaRPr lang="fr-FR" dirty="0"/>
          </a:p>
        </p:txBody>
      </p:sp>
      <p:grpSp>
        <p:nvGrpSpPr>
          <p:cNvPr id="6" name="Group 5"/>
          <p:cNvGrpSpPr/>
          <p:nvPr/>
        </p:nvGrpSpPr>
        <p:grpSpPr>
          <a:xfrm>
            <a:off x="1115616" y="1689337"/>
            <a:ext cx="7272808" cy="3316548"/>
            <a:chOff x="2443062" y="3554916"/>
            <a:chExt cx="3850640" cy="3337972"/>
          </a:xfrm>
        </p:grpSpPr>
        <p:sp>
          <p:nvSpPr>
            <p:cNvPr id="7" name="Folded Corner 6"/>
            <p:cNvSpPr/>
            <p:nvPr/>
          </p:nvSpPr>
          <p:spPr>
            <a:xfrm>
              <a:off x="2443062" y="3554916"/>
              <a:ext cx="3850640" cy="3248365"/>
            </a:xfrm>
            <a:prstGeom prst="foldedCorner">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Content Placeholder 2"/>
            <p:cNvSpPr txBox="1">
              <a:spLocks/>
            </p:cNvSpPr>
            <p:nvPr/>
          </p:nvSpPr>
          <p:spPr>
            <a:xfrm>
              <a:off x="2559709" y="3575730"/>
              <a:ext cx="3269168" cy="3317158"/>
            </a:xfrm>
            <a:prstGeom prst="rect">
              <a:avLst/>
            </a:prstGeom>
          </p:spPr>
          <p:txBody>
            <a:bodyPr vert="horz" lIns="0" tIns="0" rIns="0" bIns="0" rtlCol="0">
              <a:normAutofit fontScale="47500" lnSpcReduction="20000"/>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4300" b="1" dirty="0" smtClean="0"/>
                <a:t>Mandate</a:t>
              </a:r>
              <a:endParaRPr lang="en-US" dirty="0"/>
            </a:p>
            <a:p>
              <a:r>
                <a:rPr lang="en-US" dirty="0"/>
                <a:t>The Magnet Circuit Forum (MCF) is the meeting where all aspects related to powering and protection of the HL-LHC circuits are discussed, in particular the ones pertaining to the optimization of circuit layouts and definition of protection means. </a:t>
              </a:r>
            </a:p>
            <a:p>
              <a:r>
                <a:rPr lang="en-US" dirty="0"/>
                <a:t>Subjects in the agenda are defined in close collaboration with the relevant WPs. </a:t>
              </a:r>
            </a:p>
            <a:p>
              <a:r>
                <a:rPr lang="en-US" dirty="0"/>
                <a:t>Interface aspects between systems are clarified through meetings at the forum. To this end, a documentation plan has to be developed and completed.</a:t>
              </a:r>
            </a:p>
            <a:p>
              <a:r>
                <a:rPr lang="en-US" dirty="0"/>
                <a:t>The aim is to prepare a set of functional interface specifications that can be used as input for the design (technical specifications) of the different systems. </a:t>
              </a:r>
            </a:p>
            <a:p>
              <a:r>
                <a:rPr lang="en-US" dirty="0"/>
                <a:t>Assessment on realistic failure scenarios and required mitigation strategies on a global basis is part of the activities of the MCF. </a:t>
              </a:r>
            </a:p>
            <a:p>
              <a:r>
                <a:rPr lang="en-US" dirty="0"/>
                <a:t>The MCF is the meeting where aspects related to high voltage withstand levels are discussed and harmonized. </a:t>
              </a:r>
            </a:p>
            <a:p>
              <a:r>
                <a:rPr lang="en-US" dirty="0"/>
                <a:t>The MCF reports regularly to TCC and takes up any relevant discussion within the domain of cold/warm powering and protection of the HL-LHC circuits in collaboration with the relevant WPs .  </a:t>
              </a:r>
              <a:endParaRPr lang="en-US" b="1" i="1" dirty="0" smtClean="0"/>
            </a:p>
          </p:txBody>
        </p:sp>
      </p:grpSp>
    </p:spTree>
    <p:extLst>
      <p:ext uri="{BB962C8B-B14F-4D97-AF65-F5344CB8AC3E}">
        <p14:creationId xmlns:p14="http://schemas.microsoft.com/office/powerpoint/2010/main" val="1616388901"/>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Participants to Forum</a:t>
            </a:r>
            <a:endParaRPr lang="en-US" dirty="0"/>
          </a:p>
        </p:txBody>
      </p:sp>
      <p:sp>
        <p:nvSpPr>
          <p:cNvPr id="3" name="Footer Placeholder 2"/>
          <p:cNvSpPr>
            <a:spLocks noGrp="1"/>
          </p:cNvSpPr>
          <p:nvPr>
            <p:ph type="ftr" sz="quarter" idx="11"/>
          </p:nvPr>
        </p:nvSpPr>
        <p:spPr/>
        <p:txBody>
          <a:bodyPr/>
          <a:lstStyle/>
          <a:p>
            <a:r>
              <a:rPr lang="fr-FR" noProof="0" smtClean="0"/>
              <a:t>Felix Rodriguez Mateos</a:t>
            </a:r>
            <a:endParaRPr lang="en-GB" noProof="0" dirty="0"/>
          </a:p>
        </p:txBody>
      </p:sp>
      <p:sp>
        <p:nvSpPr>
          <p:cNvPr id="4" name="Slide Number Placeholder 3"/>
          <p:cNvSpPr>
            <a:spLocks noGrp="1"/>
          </p:cNvSpPr>
          <p:nvPr>
            <p:ph type="sldNum" sz="quarter" idx="12"/>
          </p:nvPr>
        </p:nvSpPr>
        <p:spPr/>
        <p:txBody>
          <a:bodyPr/>
          <a:lstStyle/>
          <a:p>
            <a:fld id="{BFDCA1C4-9514-7B4F-976F-D92F7E296653}" type="slidenum">
              <a:rPr lang="fr-FR" smtClean="0"/>
              <a:pPr/>
              <a:t>27</a:t>
            </a:fld>
            <a:endParaRPr lang="fr-FR" dirty="0"/>
          </a:p>
        </p:txBody>
      </p:sp>
      <p:pic>
        <p:nvPicPr>
          <p:cNvPr id="5" name="Picture 4" descr="Screenshot 2019-09-02 at 14.52.19.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23728" y="843559"/>
            <a:ext cx="5393696" cy="3788349"/>
          </a:xfrm>
          <a:prstGeom prst="rect">
            <a:avLst/>
          </a:prstGeom>
        </p:spPr>
      </p:pic>
      <p:grpSp>
        <p:nvGrpSpPr>
          <p:cNvPr id="21" name="Group 20"/>
          <p:cNvGrpSpPr/>
          <p:nvPr/>
        </p:nvGrpSpPr>
        <p:grpSpPr>
          <a:xfrm>
            <a:off x="1609306" y="946868"/>
            <a:ext cx="6175855" cy="3295381"/>
            <a:chOff x="1609304" y="946867"/>
            <a:chExt cx="6175855" cy="3295381"/>
          </a:xfrm>
        </p:grpSpPr>
        <p:sp>
          <p:nvSpPr>
            <p:cNvPr id="22" name="Oval 21"/>
            <p:cNvSpPr/>
            <p:nvPr/>
          </p:nvSpPr>
          <p:spPr>
            <a:xfrm>
              <a:off x="2339752" y="1203598"/>
              <a:ext cx="1871383" cy="374354"/>
            </a:xfrm>
            <a:prstGeom prst="ellipse">
              <a:avLst/>
            </a:prstGeom>
            <a:noFill/>
            <a:ln w="28575" cmpd="sng">
              <a:solidFill>
                <a:schemeClr val="accent3">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22"/>
            <p:cNvSpPr/>
            <p:nvPr/>
          </p:nvSpPr>
          <p:spPr>
            <a:xfrm>
              <a:off x="1905000" y="1543175"/>
              <a:ext cx="1871383" cy="374354"/>
            </a:xfrm>
            <a:prstGeom prst="ellipse">
              <a:avLst/>
            </a:prstGeom>
            <a:noFill/>
            <a:ln w="28575" cmpd="sng">
              <a:solidFill>
                <a:schemeClr val="accent3">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Oval 23"/>
            <p:cNvSpPr/>
            <p:nvPr/>
          </p:nvSpPr>
          <p:spPr>
            <a:xfrm>
              <a:off x="1619672" y="2499742"/>
              <a:ext cx="1871383" cy="374354"/>
            </a:xfrm>
            <a:prstGeom prst="ellipse">
              <a:avLst/>
            </a:prstGeom>
            <a:noFill/>
            <a:ln w="28575" cmpd="sng">
              <a:solidFill>
                <a:schemeClr val="accent3">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Oval 24"/>
            <p:cNvSpPr/>
            <p:nvPr/>
          </p:nvSpPr>
          <p:spPr>
            <a:xfrm>
              <a:off x="1614488" y="2874096"/>
              <a:ext cx="1871383" cy="374354"/>
            </a:xfrm>
            <a:prstGeom prst="ellipse">
              <a:avLst/>
            </a:prstGeom>
            <a:noFill/>
            <a:ln w="28575" cmpd="sng">
              <a:solidFill>
                <a:schemeClr val="accent3">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Oval 25"/>
            <p:cNvSpPr/>
            <p:nvPr/>
          </p:nvSpPr>
          <p:spPr>
            <a:xfrm>
              <a:off x="1609304" y="3248450"/>
              <a:ext cx="1871383" cy="374354"/>
            </a:xfrm>
            <a:prstGeom prst="ellipse">
              <a:avLst/>
            </a:prstGeom>
            <a:noFill/>
            <a:ln w="28575" cmpd="sng">
              <a:solidFill>
                <a:schemeClr val="accent3">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Oval 26"/>
            <p:cNvSpPr/>
            <p:nvPr/>
          </p:nvSpPr>
          <p:spPr>
            <a:xfrm>
              <a:off x="1763688" y="3867894"/>
              <a:ext cx="1871383" cy="374354"/>
            </a:xfrm>
            <a:prstGeom prst="ellipse">
              <a:avLst/>
            </a:prstGeom>
            <a:noFill/>
            <a:ln w="28575" cmpd="sng">
              <a:solidFill>
                <a:schemeClr val="accent3">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5796136" y="1168821"/>
              <a:ext cx="1871383" cy="374354"/>
            </a:xfrm>
            <a:prstGeom prst="ellipse">
              <a:avLst/>
            </a:prstGeom>
            <a:noFill/>
            <a:ln w="28575" cmpd="sng">
              <a:solidFill>
                <a:schemeClr val="accent3">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868144" y="1543175"/>
              <a:ext cx="1871383" cy="374354"/>
            </a:xfrm>
            <a:prstGeom prst="ellipse">
              <a:avLst/>
            </a:prstGeom>
            <a:noFill/>
            <a:ln w="28575" cmpd="sng">
              <a:solidFill>
                <a:schemeClr val="accent3">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5913776" y="2874096"/>
              <a:ext cx="1871383" cy="374354"/>
            </a:xfrm>
            <a:prstGeom prst="ellipse">
              <a:avLst/>
            </a:prstGeom>
            <a:noFill/>
            <a:ln w="28575" cmpd="sng">
              <a:solidFill>
                <a:schemeClr val="accent3">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5913776" y="3213673"/>
              <a:ext cx="1871383" cy="374354"/>
            </a:xfrm>
            <a:prstGeom prst="ellipse">
              <a:avLst/>
            </a:prstGeom>
            <a:noFill/>
            <a:ln w="28575" cmpd="sng">
              <a:solidFill>
                <a:schemeClr val="accent3">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Oval 31"/>
            <p:cNvSpPr/>
            <p:nvPr/>
          </p:nvSpPr>
          <p:spPr>
            <a:xfrm>
              <a:off x="5436096" y="3582421"/>
              <a:ext cx="1871383" cy="374354"/>
            </a:xfrm>
            <a:prstGeom prst="ellipse">
              <a:avLst/>
            </a:prstGeom>
            <a:noFill/>
            <a:ln w="28575" cmpd="sng">
              <a:solidFill>
                <a:schemeClr val="accent3">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3924753" y="946867"/>
              <a:ext cx="1871383" cy="374354"/>
            </a:xfrm>
            <a:prstGeom prst="ellipse">
              <a:avLst/>
            </a:prstGeom>
            <a:noFill/>
            <a:ln w="28575" cmpd="sng">
              <a:solidFill>
                <a:srgbClr val="8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6" name="TextBox 5"/>
          <p:cNvSpPr txBox="1"/>
          <p:nvPr/>
        </p:nvSpPr>
        <p:spPr>
          <a:xfrm>
            <a:off x="2771800" y="4515966"/>
            <a:ext cx="3943896" cy="369332"/>
          </a:xfrm>
          <a:prstGeom prst="rect">
            <a:avLst/>
          </a:prstGeom>
          <a:noFill/>
        </p:spPr>
        <p:txBody>
          <a:bodyPr wrap="none" rtlCol="0">
            <a:spAutoFit/>
          </a:bodyPr>
          <a:lstStyle/>
          <a:p>
            <a:r>
              <a:rPr lang="en-US" dirty="0" smtClean="0">
                <a:solidFill>
                  <a:schemeClr val="tx2">
                    <a:lumMod val="60000"/>
                    <a:lumOff val="40000"/>
                  </a:schemeClr>
                </a:solidFill>
              </a:rPr>
              <a:t>About 50 Members regularly invited</a:t>
            </a:r>
            <a:endParaRPr lang="en-US" dirty="0">
              <a:solidFill>
                <a:schemeClr val="tx2">
                  <a:lumMod val="60000"/>
                  <a:lumOff val="40000"/>
                </a:schemeClr>
              </a:solidFill>
            </a:endParaRPr>
          </a:p>
        </p:txBody>
      </p:sp>
    </p:spTree>
    <p:extLst>
      <p:ext uri="{BB962C8B-B14F-4D97-AF65-F5344CB8AC3E}">
        <p14:creationId xmlns:p14="http://schemas.microsoft.com/office/powerpoint/2010/main" val="4092704266"/>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Activities and Topics of the Forum</a:t>
            </a:r>
            <a:endParaRPr lang="en-US" dirty="0"/>
          </a:p>
        </p:txBody>
      </p:sp>
      <p:sp>
        <p:nvSpPr>
          <p:cNvPr id="3" name="Content Placeholder 2"/>
          <p:cNvSpPr>
            <a:spLocks noGrp="1"/>
          </p:cNvSpPr>
          <p:nvPr>
            <p:ph idx="1"/>
          </p:nvPr>
        </p:nvSpPr>
        <p:spPr>
          <a:xfrm>
            <a:off x="827584" y="692894"/>
            <a:ext cx="7920000" cy="3823072"/>
          </a:xfrm>
        </p:spPr>
        <p:txBody>
          <a:bodyPr>
            <a:normAutofit fontScale="77500" lnSpcReduction="20000"/>
          </a:bodyPr>
          <a:lstStyle/>
          <a:p>
            <a:pPr algn="l"/>
            <a:r>
              <a:rPr lang="en-US" dirty="0" smtClean="0"/>
              <a:t>MCF has the responsibility to keep up to date the circuit configurations and parameters. This is done through updates of the Circuit Table and the electrical schemes (see </a:t>
            </a:r>
            <a:r>
              <a:rPr lang="en-US" dirty="0" smtClean="0">
                <a:hlinkClick r:id="rId2"/>
              </a:rPr>
              <a:t>MCF Sharepoint</a:t>
            </a:r>
            <a:r>
              <a:rPr lang="en-US" dirty="0" smtClean="0"/>
              <a:t>)</a:t>
            </a:r>
          </a:p>
          <a:p>
            <a:pPr algn="l"/>
            <a:r>
              <a:rPr lang="en-US" dirty="0" smtClean="0"/>
              <a:t>So far </a:t>
            </a:r>
            <a:r>
              <a:rPr lang="en-US" dirty="0"/>
              <a:t>54 </a:t>
            </a:r>
            <a:r>
              <a:rPr lang="en-US" dirty="0" smtClean="0"/>
              <a:t>meetings, properly </a:t>
            </a:r>
            <a:r>
              <a:rPr lang="en-US" dirty="0"/>
              <a:t>documented with </a:t>
            </a:r>
            <a:r>
              <a:rPr lang="en-US" dirty="0" smtClean="0"/>
              <a:t>minutes, list of actions, </a:t>
            </a:r>
            <a:r>
              <a:rPr lang="en-US" dirty="0" err="1" smtClean="0"/>
              <a:t>etc</a:t>
            </a:r>
            <a:endParaRPr lang="en-US" dirty="0" smtClean="0"/>
          </a:p>
          <a:p>
            <a:pPr algn="l"/>
            <a:r>
              <a:rPr lang="en-US" dirty="0" smtClean="0"/>
              <a:t>MCF is also organizing topical meetings with reduced attendance, 27 meetings have taken place so far</a:t>
            </a:r>
          </a:p>
          <a:p>
            <a:pPr algn="l"/>
            <a:r>
              <a:rPr lang="en-US" dirty="0" smtClean="0"/>
              <a:t>The Forum has taken the lead in the preparation of some Engineering Change Requests related to circuit aspects</a:t>
            </a:r>
          </a:p>
          <a:p>
            <a:pPr algn="l"/>
            <a:r>
              <a:rPr lang="en-US" dirty="0" smtClean="0"/>
              <a:t>More information in S. </a:t>
            </a:r>
            <a:r>
              <a:rPr lang="en-US" dirty="0" err="1" smtClean="0"/>
              <a:t>Yammine’s</a:t>
            </a:r>
            <a:r>
              <a:rPr lang="en-US" dirty="0" smtClean="0"/>
              <a:t> presentation tomorrow on Document Plan and Change Management</a:t>
            </a:r>
            <a:endParaRPr lang="en-US" dirty="0"/>
          </a:p>
        </p:txBody>
      </p:sp>
      <p:sp>
        <p:nvSpPr>
          <p:cNvPr id="4" name="Footer Placeholder 3"/>
          <p:cNvSpPr>
            <a:spLocks noGrp="1"/>
          </p:cNvSpPr>
          <p:nvPr>
            <p:ph type="ftr" sz="quarter" idx="11"/>
          </p:nvPr>
        </p:nvSpPr>
        <p:spPr/>
        <p:txBody>
          <a:bodyPr/>
          <a:lstStyle/>
          <a:p>
            <a:r>
              <a:rPr lang="fr-FR" noProof="0" smtClean="0"/>
              <a:t>Felix Rodriguez Mateos</a:t>
            </a:r>
            <a:endParaRPr lang="en-GB" noProof="0"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28</a:t>
            </a:fld>
            <a:endParaRPr lang="fr-FR" dirty="0"/>
          </a:p>
        </p:txBody>
      </p:sp>
    </p:spTree>
    <p:extLst>
      <p:ext uri="{BB962C8B-B14F-4D97-AF65-F5344CB8AC3E}">
        <p14:creationId xmlns:p14="http://schemas.microsoft.com/office/powerpoint/2010/main" val="198259273"/>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52214" y="-128490"/>
            <a:ext cx="5532354" cy="540000"/>
          </a:xfrm>
        </p:spPr>
        <p:txBody>
          <a:bodyPr/>
          <a:lstStyle/>
          <a:p>
            <a:pPr algn="r"/>
            <a:r>
              <a:rPr lang="en-US" dirty="0" smtClean="0"/>
              <a:t>Structure of the Review - I</a:t>
            </a:r>
            <a:endParaRPr lang="en-US" dirty="0"/>
          </a:p>
        </p:txBody>
      </p:sp>
      <p:sp>
        <p:nvSpPr>
          <p:cNvPr id="3" name="Content Placeholder 2"/>
          <p:cNvSpPr>
            <a:spLocks noGrp="1"/>
          </p:cNvSpPr>
          <p:nvPr>
            <p:ph idx="1"/>
          </p:nvPr>
        </p:nvSpPr>
        <p:spPr>
          <a:xfrm>
            <a:off x="612000" y="625206"/>
            <a:ext cx="7920000" cy="866425"/>
          </a:xfrm>
          <a:ln>
            <a:solidFill>
              <a:srgbClr val="008000"/>
            </a:solidFill>
          </a:ln>
        </p:spPr>
        <p:txBody>
          <a:bodyPr>
            <a:normAutofit fontScale="70000" lnSpcReduction="20000"/>
          </a:bodyPr>
          <a:lstStyle/>
          <a:p>
            <a:pPr marL="0" indent="0">
              <a:buNone/>
            </a:pPr>
            <a:r>
              <a:rPr lang="en-GB" sz="2600" b="1" dirty="0" err="1"/>
              <a:t>HiLumi</a:t>
            </a:r>
            <a:r>
              <a:rPr lang="en-GB" sz="2600" b="1" dirty="0"/>
              <a:t> Status and Charge to Review </a:t>
            </a:r>
            <a:endParaRPr lang="en-GB" sz="2600" b="1" dirty="0" smtClean="0"/>
          </a:p>
          <a:p>
            <a:pPr marL="0" indent="0">
              <a:buNone/>
            </a:pPr>
            <a:r>
              <a:rPr lang="en-GB" sz="2600" b="1" dirty="0"/>
              <a:t>Quick </a:t>
            </a:r>
            <a:r>
              <a:rPr lang="en-GB" sz="2600" b="1" dirty="0" smtClean="0"/>
              <a:t>Overview </a:t>
            </a:r>
            <a:r>
              <a:rPr lang="en-GB" sz="2600" b="1" dirty="0"/>
              <a:t>on the HL-LHC </a:t>
            </a:r>
            <a:r>
              <a:rPr lang="en-GB" sz="2600" b="1" dirty="0" smtClean="0"/>
              <a:t>Magnets </a:t>
            </a:r>
            <a:r>
              <a:rPr lang="en-GB" sz="2600" b="1" dirty="0"/>
              <a:t>C</a:t>
            </a:r>
            <a:r>
              <a:rPr lang="en-GB" sz="2600" b="1" dirty="0" smtClean="0"/>
              <a:t>haracteristics</a:t>
            </a:r>
          </a:p>
          <a:p>
            <a:pPr marL="0" indent="0">
              <a:buNone/>
            </a:pPr>
            <a:r>
              <a:rPr lang="en-GB" sz="2600" b="1" dirty="0"/>
              <a:t>Introduction to the HL-LHC </a:t>
            </a:r>
            <a:r>
              <a:rPr lang="en-GB" sz="2600" b="1" dirty="0" smtClean="0"/>
              <a:t>Circuits </a:t>
            </a:r>
            <a:r>
              <a:rPr lang="en-GB" sz="2600" b="1" dirty="0"/>
              <a:t>and </a:t>
            </a:r>
            <a:r>
              <a:rPr lang="en-GB" sz="2600" b="1" dirty="0" smtClean="0"/>
              <a:t>Report </a:t>
            </a:r>
            <a:r>
              <a:rPr lang="en-GB" sz="2600" b="1" dirty="0"/>
              <a:t>from </a:t>
            </a:r>
            <a:r>
              <a:rPr lang="en-GB" sz="2600" b="1" dirty="0" smtClean="0"/>
              <a:t>Previous </a:t>
            </a:r>
            <a:r>
              <a:rPr lang="en-GB" sz="2600" b="1" dirty="0"/>
              <a:t>R</a:t>
            </a:r>
            <a:r>
              <a:rPr lang="en-GB" sz="2600" b="1" dirty="0" smtClean="0"/>
              <a:t>eview </a:t>
            </a:r>
          </a:p>
          <a:p>
            <a:pPr marL="0" indent="0">
              <a:buNone/>
            </a:pPr>
            <a:endParaRPr lang="en-US" dirty="0"/>
          </a:p>
        </p:txBody>
      </p:sp>
      <p:sp>
        <p:nvSpPr>
          <p:cNvPr id="4" name="Footer Placeholder 3"/>
          <p:cNvSpPr>
            <a:spLocks noGrp="1"/>
          </p:cNvSpPr>
          <p:nvPr>
            <p:ph type="ftr" sz="quarter" idx="11"/>
          </p:nvPr>
        </p:nvSpPr>
        <p:spPr/>
        <p:txBody>
          <a:bodyPr/>
          <a:lstStyle/>
          <a:p>
            <a:r>
              <a:rPr lang="fr-FR" noProof="0" smtClean="0"/>
              <a:t>Felix Rodriguez Mateos</a:t>
            </a:r>
            <a:endParaRPr lang="en-GB" noProof="0"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29</a:t>
            </a:fld>
            <a:endParaRPr lang="fr-FR" dirty="0"/>
          </a:p>
        </p:txBody>
      </p:sp>
      <p:sp>
        <p:nvSpPr>
          <p:cNvPr id="6" name="Content Placeholder 2"/>
          <p:cNvSpPr txBox="1">
            <a:spLocks/>
          </p:cNvSpPr>
          <p:nvPr/>
        </p:nvSpPr>
        <p:spPr>
          <a:xfrm>
            <a:off x="612000" y="1851671"/>
            <a:ext cx="7920000" cy="1081285"/>
          </a:xfrm>
          <a:prstGeom prst="rect">
            <a:avLst/>
          </a:prstGeom>
        </p:spPr>
        <p:txBody>
          <a:bodyPr vert="horz" lIns="0" tIns="0" rIns="0" bIns="0" rtlCol="0">
            <a:normAutofit/>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Wingdings" charset="2"/>
              <a:buNone/>
            </a:pPr>
            <a:endParaRPr lang="en-US" dirty="0"/>
          </a:p>
        </p:txBody>
      </p:sp>
      <p:sp>
        <p:nvSpPr>
          <p:cNvPr id="7" name="Content Placeholder 2"/>
          <p:cNvSpPr txBox="1">
            <a:spLocks/>
          </p:cNvSpPr>
          <p:nvPr/>
        </p:nvSpPr>
        <p:spPr>
          <a:xfrm>
            <a:off x="612000" y="3075807"/>
            <a:ext cx="7920000" cy="1081285"/>
          </a:xfrm>
          <a:prstGeom prst="rect">
            <a:avLst/>
          </a:prstGeom>
        </p:spPr>
        <p:txBody>
          <a:bodyPr vert="horz" lIns="0" tIns="0" rIns="0" bIns="0" rtlCol="0">
            <a:normAutofit/>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Wingdings" charset="2"/>
              <a:buNone/>
            </a:pPr>
            <a:endParaRPr lang="en-US" dirty="0"/>
          </a:p>
        </p:txBody>
      </p:sp>
      <p:sp>
        <p:nvSpPr>
          <p:cNvPr id="8" name="Content Placeholder 2"/>
          <p:cNvSpPr txBox="1">
            <a:spLocks/>
          </p:cNvSpPr>
          <p:nvPr/>
        </p:nvSpPr>
        <p:spPr>
          <a:xfrm>
            <a:off x="1259632" y="1857524"/>
            <a:ext cx="6696744" cy="864096"/>
          </a:xfrm>
          <a:prstGeom prst="rect">
            <a:avLst/>
          </a:prstGeom>
          <a:ln>
            <a:solidFill>
              <a:srgbClr val="0000FF"/>
            </a:solidFill>
          </a:ln>
        </p:spPr>
        <p:txBody>
          <a:bodyPr vert="horz" lIns="0" tIns="0" rIns="0" bIns="0" rtlCol="0">
            <a:normAutofit fontScale="62500" lnSpcReduction="20000"/>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GB" b="1" dirty="0"/>
              <a:t>Warm </a:t>
            </a:r>
            <a:r>
              <a:rPr lang="en-GB" b="1" dirty="0" smtClean="0"/>
              <a:t>Powering </a:t>
            </a:r>
            <a:r>
              <a:rPr lang="en-GB" b="1" dirty="0"/>
              <a:t>and </a:t>
            </a:r>
            <a:r>
              <a:rPr lang="en-GB" b="1" dirty="0" smtClean="0"/>
              <a:t>Adequacy </a:t>
            </a:r>
            <a:r>
              <a:rPr lang="en-GB" b="1" dirty="0"/>
              <a:t>with </a:t>
            </a:r>
            <a:r>
              <a:rPr lang="en-GB" b="1" dirty="0" smtClean="0"/>
              <a:t>Respect </a:t>
            </a:r>
            <a:r>
              <a:rPr lang="en-GB" b="1" dirty="0"/>
              <a:t>to </a:t>
            </a:r>
            <a:r>
              <a:rPr lang="en-GB" b="1" dirty="0" smtClean="0"/>
              <a:t>Requirements </a:t>
            </a:r>
          </a:p>
          <a:p>
            <a:pPr marL="0" indent="0">
              <a:buNone/>
            </a:pPr>
            <a:r>
              <a:rPr lang="en-GB" b="1" dirty="0"/>
              <a:t>Cold </a:t>
            </a:r>
            <a:r>
              <a:rPr lang="en-GB" b="1" dirty="0" smtClean="0"/>
              <a:t>Powering </a:t>
            </a:r>
          </a:p>
          <a:p>
            <a:pPr marL="0" indent="0">
              <a:buNone/>
            </a:pPr>
            <a:r>
              <a:rPr lang="en-GB" b="1" dirty="0"/>
              <a:t>Superconducting </a:t>
            </a:r>
            <a:r>
              <a:rPr lang="en-GB" b="1" dirty="0" smtClean="0"/>
              <a:t>Bus </a:t>
            </a:r>
            <a:r>
              <a:rPr lang="en-GB" b="1" dirty="0"/>
              <a:t>B</a:t>
            </a:r>
            <a:r>
              <a:rPr lang="en-GB" b="1" dirty="0" smtClean="0"/>
              <a:t>ars </a:t>
            </a:r>
            <a:r>
              <a:rPr lang="en-GB" b="1" dirty="0"/>
              <a:t>i</a:t>
            </a:r>
            <a:r>
              <a:rPr lang="en-GB" b="1" dirty="0" smtClean="0"/>
              <a:t>nside </a:t>
            </a:r>
            <a:r>
              <a:rPr lang="en-GB" b="1" dirty="0"/>
              <a:t>C</a:t>
            </a:r>
            <a:r>
              <a:rPr lang="en-GB" b="1" dirty="0" smtClean="0"/>
              <a:t>ryostats </a:t>
            </a:r>
            <a:endParaRPr lang="en-US" dirty="0"/>
          </a:p>
        </p:txBody>
      </p:sp>
      <p:sp>
        <p:nvSpPr>
          <p:cNvPr id="9" name="Content Placeholder 2"/>
          <p:cNvSpPr txBox="1">
            <a:spLocks/>
          </p:cNvSpPr>
          <p:nvPr/>
        </p:nvSpPr>
        <p:spPr>
          <a:xfrm>
            <a:off x="743936" y="3041550"/>
            <a:ext cx="7920000" cy="1081285"/>
          </a:xfrm>
          <a:prstGeom prst="rect">
            <a:avLst/>
          </a:prstGeom>
        </p:spPr>
        <p:txBody>
          <a:bodyPr vert="horz" lIns="0" tIns="0" rIns="0" bIns="0" rtlCol="0">
            <a:normAutofit/>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Wingdings" charset="2"/>
              <a:buNone/>
            </a:pPr>
            <a:endParaRPr lang="en-US" dirty="0" smtClean="0"/>
          </a:p>
          <a:p>
            <a:pPr marL="0" indent="0">
              <a:buFont typeface="Wingdings" charset="2"/>
              <a:buNone/>
            </a:pPr>
            <a:endParaRPr lang="en-US" dirty="0"/>
          </a:p>
        </p:txBody>
      </p:sp>
      <p:sp>
        <p:nvSpPr>
          <p:cNvPr id="10" name="Content Placeholder 2"/>
          <p:cNvSpPr txBox="1">
            <a:spLocks/>
          </p:cNvSpPr>
          <p:nvPr/>
        </p:nvSpPr>
        <p:spPr>
          <a:xfrm>
            <a:off x="971600" y="3108285"/>
            <a:ext cx="7920000" cy="1763031"/>
          </a:xfrm>
          <a:prstGeom prst="rect">
            <a:avLst/>
          </a:prstGeom>
          <a:solidFill>
            <a:schemeClr val="bg1"/>
          </a:solidFill>
          <a:ln>
            <a:solidFill>
              <a:srgbClr val="FF0000"/>
            </a:solidFill>
          </a:ln>
        </p:spPr>
        <p:txBody>
          <a:bodyPr vert="horz" lIns="0" tIns="0" rIns="0" bIns="0" rtlCol="0">
            <a:normAutofit fontScale="62500" lnSpcReduction="20000"/>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GB" b="1" dirty="0"/>
              <a:t>Quench </a:t>
            </a:r>
            <a:r>
              <a:rPr lang="en-GB" b="1" dirty="0" smtClean="0"/>
              <a:t>Protection </a:t>
            </a:r>
            <a:r>
              <a:rPr lang="en-GB" b="1" dirty="0"/>
              <a:t>S</a:t>
            </a:r>
            <a:r>
              <a:rPr lang="en-GB" b="1" dirty="0" smtClean="0"/>
              <a:t>trategies</a:t>
            </a:r>
          </a:p>
          <a:p>
            <a:pPr marL="0" indent="0">
              <a:buNone/>
            </a:pPr>
            <a:r>
              <a:rPr lang="en-GB" b="1" dirty="0"/>
              <a:t>Quench </a:t>
            </a:r>
            <a:r>
              <a:rPr lang="en-GB" b="1" dirty="0" smtClean="0"/>
              <a:t>Detection</a:t>
            </a:r>
            <a:r>
              <a:rPr lang="en-GB" b="1" dirty="0"/>
              <a:t>, </a:t>
            </a:r>
            <a:r>
              <a:rPr lang="en-GB" b="1" dirty="0" smtClean="0"/>
              <a:t>Related </a:t>
            </a:r>
            <a:r>
              <a:rPr lang="en-GB" b="1" dirty="0"/>
              <a:t>H</a:t>
            </a:r>
            <a:r>
              <a:rPr lang="en-GB" b="1" dirty="0" smtClean="0"/>
              <a:t>ardware </a:t>
            </a:r>
            <a:r>
              <a:rPr lang="en-GB" b="1" dirty="0"/>
              <a:t>and </a:t>
            </a:r>
            <a:r>
              <a:rPr lang="en-GB" b="1" dirty="0" smtClean="0"/>
              <a:t>Required </a:t>
            </a:r>
            <a:r>
              <a:rPr lang="en-GB" b="1" dirty="0"/>
              <a:t>I</a:t>
            </a:r>
            <a:r>
              <a:rPr lang="en-GB" b="1" dirty="0" smtClean="0"/>
              <a:t>nstrumentation </a:t>
            </a:r>
          </a:p>
          <a:p>
            <a:pPr marL="0" indent="0">
              <a:buNone/>
            </a:pPr>
            <a:r>
              <a:rPr lang="en-GB" b="1" dirty="0"/>
              <a:t>Quench </a:t>
            </a:r>
            <a:r>
              <a:rPr lang="en-GB" b="1" dirty="0" smtClean="0"/>
              <a:t>Protection </a:t>
            </a:r>
            <a:r>
              <a:rPr lang="en-GB" b="1" dirty="0"/>
              <a:t>H</a:t>
            </a:r>
            <a:r>
              <a:rPr lang="en-GB" b="1" dirty="0" smtClean="0"/>
              <a:t>ardware</a:t>
            </a:r>
          </a:p>
          <a:p>
            <a:pPr marL="0" indent="0">
              <a:buNone/>
            </a:pPr>
            <a:r>
              <a:rPr lang="en-GB" b="1" dirty="0"/>
              <a:t>Feeders for k-mod and CLIQ </a:t>
            </a:r>
            <a:r>
              <a:rPr lang="en-GB" b="1" dirty="0" smtClean="0"/>
              <a:t>Applications</a:t>
            </a:r>
            <a:endParaRPr lang="en-GB" b="1" dirty="0"/>
          </a:p>
          <a:p>
            <a:pPr marL="0" indent="0">
              <a:buNone/>
            </a:pPr>
            <a:r>
              <a:rPr lang="en-GB" b="1" dirty="0"/>
              <a:t>Contribution of </a:t>
            </a:r>
            <a:r>
              <a:rPr lang="en-GB" b="1" dirty="0" smtClean="0"/>
              <a:t>Power </a:t>
            </a:r>
            <a:r>
              <a:rPr lang="en-GB" b="1" dirty="0"/>
              <a:t>C</a:t>
            </a:r>
            <a:r>
              <a:rPr lang="en-GB" b="1" dirty="0" smtClean="0"/>
              <a:t>onverters </a:t>
            </a:r>
            <a:r>
              <a:rPr lang="en-GB" b="1" dirty="0"/>
              <a:t>to the </a:t>
            </a:r>
            <a:r>
              <a:rPr lang="en-GB" b="1" dirty="0" smtClean="0"/>
              <a:t>Protection </a:t>
            </a:r>
            <a:r>
              <a:rPr lang="en-GB" b="1" dirty="0"/>
              <a:t>of the </a:t>
            </a:r>
            <a:r>
              <a:rPr lang="en-GB" b="1" dirty="0" smtClean="0"/>
              <a:t>Circuits </a:t>
            </a:r>
            <a:endParaRPr lang="en-GB" b="1" dirty="0"/>
          </a:p>
          <a:p>
            <a:pPr marL="0" indent="0">
              <a:buNone/>
            </a:pPr>
            <a:r>
              <a:rPr lang="en-GB" b="1" dirty="0"/>
              <a:t>Effects of </a:t>
            </a:r>
            <a:r>
              <a:rPr lang="en-GB" b="1" dirty="0" smtClean="0"/>
              <a:t>Protection </a:t>
            </a:r>
            <a:r>
              <a:rPr lang="en-GB" b="1" dirty="0"/>
              <a:t>E</a:t>
            </a:r>
            <a:r>
              <a:rPr lang="en-GB" b="1" dirty="0" smtClean="0"/>
              <a:t>quipment </a:t>
            </a:r>
            <a:r>
              <a:rPr lang="en-GB" b="1" dirty="0"/>
              <a:t>on the </a:t>
            </a:r>
            <a:r>
              <a:rPr lang="en-GB" b="1" dirty="0" smtClean="0"/>
              <a:t>Beam </a:t>
            </a:r>
            <a:r>
              <a:rPr lang="en-GB" b="1" dirty="0"/>
              <a:t>and </a:t>
            </a:r>
            <a:r>
              <a:rPr lang="en-GB" b="1" dirty="0" smtClean="0"/>
              <a:t>Reliability Studies </a:t>
            </a:r>
            <a:r>
              <a:rPr lang="mr-IN" b="1" dirty="0" smtClean="0"/>
              <a:t>…</a:t>
            </a:r>
            <a:endParaRPr lang="en-US" dirty="0"/>
          </a:p>
        </p:txBody>
      </p:sp>
      <p:sp>
        <p:nvSpPr>
          <p:cNvPr id="12" name="TextBox 11"/>
          <p:cNvSpPr txBox="1"/>
          <p:nvPr/>
        </p:nvSpPr>
        <p:spPr>
          <a:xfrm>
            <a:off x="181229" y="255873"/>
            <a:ext cx="5661751" cy="369332"/>
          </a:xfrm>
          <a:prstGeom prst="rect">
            <a:avLst/>
          </a:prstGeom>
          <a:noFill/>
        </p:spPr>
        <p:txBody>
          <a:bodyPr wrap="none" rtlCol="0">
            <a:spAutoFit/>
          </a:bodyPr>
          <a:lstStyle/>
          <a:p>
            <a:r>
              <a:rPr lang="en-US"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I. Setting the scene </a:t>
            </a:r>
            <a:r>
              <a:rPr lang="mr-IN"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a:t>
            </a:r>
            <a:r>
              <a:rPr lang="en-US"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 the magnets and the circuits</a:t>
            </a:r>
            <a:endParaRPr lang="en-US"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13" name="TextBox 12"/>
          <p:cNvSpPr txBox="1"/>
          <p:nvPr/>
        </p:nvSpPr>
        <p:spPr>
          <a:xfrm>
            <a:off x="179512" y="1503690"/>
            <a:ext cx="2352327" cy="369332"/>
          </a:xfrm>
          <a:prstGeom prst="rect">
            <a:avLst/>
          </a:prstGeom>
          <a:noFill/>
        </p:spPr>
        <p:txBody>
          <a:bodyPr wrap="none" rtlCol="0">
            <a:spAutoFit/>
          </a:bodyPr>
          <a:lstStyle>
            <a:defPPr>
              <a:defRPr lang="fr-FR"/>
            </a:defPPr>
            <a:lvl1pPr>
              <a:defRPr b="1">
                <a:ln w="18000">
                  <a:solidFill>
                    <a:schemeClr val="accent2">
                      <a:satMod val="140000"/>
                    </a:schemeClr>
                  </a:solidFill>
                  <a:prstDash val="solid"/>
                  <a:miter lim="800000"/>
                </a:ln>
                <a:noFill/>
                <a:effectLst>
                  <a:outerShdw blurRad="25500" dist="23000" dir="7020000" algn="tl">
                    <a:srgbClr val="000000">
                      <a:alpha val="50000"/>
                    </a:srgbClr>
                  </a:outerShdw>
                </a:effectLst>
              </a:defRPr>
            </a:lvl1pPr>
          </a:lstStyle>
          <a:p>
            <a:r>
              <a:rPr lang="en-US" dirty="0"/>
              <a:t>II. Powering layouts</a:t>
            </a:r>
          </a:p>
        </p:txBody>
      </p:sp>
      <p:sp>
        <p:nvSpPr>
          <p:cNvPr id="14" name="TextBox 13"/>
          <p:cNvSpPr txBox="1"/>
          <p:nvPr/>
        </p:nvSpPr>
        <p:spPr>
          <a:xfrm>
            <a:off x="179512" y="2750741"/>
            <a:ext cx="3211749" cy="369332"/>
          </a:xfrm>
          <a:prstGeom prst="rect">
            <a:avLst/>
          </a:prstGeom>
          <a:noFill/>
        </p:spPr>
        <p:txBody>
          <a:bodyPr wrap="none" rtlCol="0">
            <a:spAutoFit/>
          </a:bodyPr>
          <a:lstStyle>
            <a:defPPr>
              <a:defRPr lang="fr-FR"/>
            </a:defPPr>
            <a:lvl1pPr>
              <a:defRPr b="1">
                <a:ln w="18000">
                  <a:solidFill>
                    <a:schemeClr val="accent2">
                      <a:satMod val="140000"/>
                    </a:schemeClr>
                  </a:solidFill>
                  <a:prstDash val="solid"/>
                  <a:miter lim="800000"/>
                </a:ln>
                <a:noFill/>
                <a:effectLst>
                  <a:outerShdw blurRad="25500" dist="23000" dir="7020000" algn="tl">
                    <a:srgbClr val="000000">
                      <a:alpha val="50000"/>
                    </a:srgbClr>
                  </a:outerShdw>
                </a:effectLst>
              </a:defRPr>
            </a:lvl1pPr>
          </a:lstStyle>
          <a:p>
            <a:r>
              <a:rPr lang="en-US" dirty="0"/>
              <a:t>III. Protection and hardware</a:t>
            </a:r>
          </a:p>
        </p:txBody>
      </p:sp>
    </p:spTree>
    <p:extLst>
      <p:ext uri="{BB962C8B-B14F-4D97-AF65-F5344CB8AC3E}">
        <p14:creationId xmlns:p14="http://schemas.microsoft.com/office/powerpoint/2010/main" val="759689946"/>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Layouts in HL-LHC</a:t>
            </a:r>
            <a:endParaRPr lang="en-US" dirty="0"/>
          </a:p>
        </p:txBody>
      </p:sp>
      <p:sp>
        <p:nvSpPr>
          <p:cNvPr id="3" name="Footer Placeholder 2"/>
          <p:cNvSpPr>
            <a:spLocks noGrp="1"/>
          </p:cNvSpPr>
          <p:nvPr>
            <p:ph type="ftr" sz="quarter" idx="11"/>
          </p:nvPr>
        </p:nvSpPr>
        <p:spPr/>
        <p:txBody>
          <a:bodyPr/>
          <a:lstStyle/>
          <a:p>
            <a:r>
              <a:rPr lang="fr-FR" noProof="0" smtClean="0"/>
              <a:t>Felix Rodriguez Mateos</a:t>
            </a:r>
            <a:endParaRPr lang="en-GB" noProof="0" dirty="0"/>
          </a:p>
        </p:txBody>
      </p:sp>
      <p:sp>
        <p:nvSpPr>
          <p:cNvPr id="4" name="Slide Number Placeholder 3"/>
          <p:cNvSpPr>
            <a:spLocks noGrp="1"/>
          </p:cNvSpPr>
          <p:nvPr>
            <p:ph type="sldNum" sz="quarter" idx="12"/>
          </p:nvPr>
        </p:nvSpPr>
        <p:spPr/>
        <p:txBody>
          <a:bodyPr/>
          <a:lstStyle/>
          <a:p>
            <a:fld id="{BFDCA1C4-9514-7B4F-976F-D92F7E296653}" type="slidenum">
              <a:rPr lang="fr-FR" smtClean="0"/>
              <a:pPr/>
              <a:t>3</a:t>
            </a:fld>
            <a:endParaRPr lang="fr-FR" dirty="0"/>
          </a:p>
        </p:txBody>
      </p:sp>
      <p:pic>
        <p:nvPicPr>
          <p:cNvPr id="7" name="Picture 6"/>
          <p:cNvPicPr>
            <a:picLocks noChangeAspect="1"/>
          </p:cNvPicPr>
          <p:nvPr/>
        </p:nvPicPr>
        <p:blipFill>
          <a:blip r:embed="rId2"/>
          <a:stretch>
            <a:fillRect/>
          </a:stretch>
        </p:blipFill>
        <p:spPr>
          <a:xfrm>
            <a:off x="0" y="987574"/>
            <a:ext cx="9144000" cy="1837678"/>
          </a:xfrm>
          <a:prstGeom prst="rect">
            <a:avLst/>
          </a:prstGeom>
        </p:spPr>
      </p:pic>
      <p:pic>
        <p:nvPicPr>
          <p:cNvPr id="8" name="Picture 7"/>
          <p:cNvPicPr>
            <a:picLocks noChangeAspect="1"/>
          </p:cNvPicPr>
          <p:nvPr/>
        </p:nvPicPr>
        <p:blipFill>
          <a:blip r:embed="rId3"/>
          <a:stretch>
            <a:fillRect/>
          </a:stretch>
        </p:blipFill>
        <p:spPr>
          <a:xfrm>
            <a:off x="1259632" y="3075806"/>
            <a:ext cx="6382774" cy="1384673"/>
          </a:xfrm>
          <a:prstGeom prst="rect">
            <a:avLst/>
          </a:prstGeom>
        </p:spPr>
      </p:pic>
      <p:sp>
        <p:nvSpPr>
          <p:cNvPr id="10" name="TextBox 9"/>
          <p:cNvSpPr txBox="1"/>
          <p:nvPr/>
        </p:nvSpPr>
        <p:spPr>
          <a:xfrm>
            <a:off x="1656891" y="1955036"/>
            <a:ext cx="1968320" cy="369332"/>
          </a:xfrm>
          <a:prstGeom prst="rect">
            <a:avLst/>
          </a:prstGeom>
          <a:noFill/>
        </p:spPr>
        <p:txBody>
          <a:bodyPr wrap="none" rtlCol="0">
            <a:spAutoFit/>
          </a:bodyPr>
          <a:lstStyle/>
          <a:p>
            <a:r>
              <a:rPr lang="en-US" dirty="0" smtClean="0">
                <a:solidFill>
                  <a:srgbClr val="21B8FF"/>
                </a:solidFill>
              </a:rPr>
              <a:t>Interaction region</a:t>
            </a:r>
            <a:endParaRPr lang="en-US" dirty="0">
              <a:solidFill>
                <a:srgbClr val="21B8FF"/>
              </a:solidFill>
            </a:endParaRPr>
          </a:p>
        </p:txBody>
      </p:sp>
      <p:sp>
        <p:nvSpPr>
          <p:cNvPr id="11" name="TextBox 10"/>
          <p:cNvSpPr txBox="1"/>
          <p:nvPr/>
        </p:nvSpPr>
        <p:spPr>
          <a:xfrm>
            <a:off x="323528" y="2844770"/>
            <a:ext cx="4405811" cy="369332"/>
          </a:xfrm>
          <a:prstGeom prst="rect">
            <a:avLst/>
          </a:prstGeom>
          <a:noFill/>
        </p:spPr>
        <p:txBody>
          <a:bodyPr wrap="none" rtlCol="0">
            <a:spAutoFit/>
          </a:bodyPr>
          <a:lstStyle/>
          <a:p>
            <a:r>
              <a:rPr lang="en-US" dirty="0" smtClean="0">
                <a:solidFill>
                  <a:srgbClr val="21B8FF"/>
                </a:solidFill>
              </a:rPr>
              <a:t>LHC Dipole circuit in S67 (shown) and 78</a:t>
            </a:r>
            <a:endParaRPr lang="en-US" dirty="0">
              <a:solidFill>
                <a:srgbClr val="21B8FF"/>
              </a:solidFill>
            </a:endParaRPr>
          </a:p>
        </p:txBody>
      </p:sp>
      <p:sp>
        <p:nvSpPr>
          <p:cNvPr id="12" name="Rectangle 11"/>
          <p:cNvSpPr/>
          <p:nvPr/>
        </p:nvSpPr>
        <p:spPr>
          <a:xfrm>
            <a:off x="6660232" y="3999701"/>
            <a:ext cx="792088" cy="216024"/>
          </a:xfrm>
          <a:prstGeom prst="rect">
            <a:avLst/>
          </a:prstGeom>
          <a:noFill/>
          <a:ln w="38100" cmpd="sng">
            <a:solidFill>
              <a:schemeClr val="accent2">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Arrow Connector 13"/>
          <p:cNvCxnSpPr/>
          <p:nvPr/>
        </p:nvCxnSpPr>
        <p:spPr>
          <a:xfrm>
            <a:off x="7524328" y="4083918"/>
            <a:ext cx="504056"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6" name="Rectangle 15"/>
          <p:cNvSpPr/>
          <p:nvPr/>
        </p:nvSpPr>
        <p:spPr>
          <a:xfrm>
            <a:off x="6228184" y="924858"/>
            <a:ext cx="2818616" cy="1070828"/>
          </a:xfrm>
          <a:prstGeom prst="rect">
            <a:avLst/>
          </a:prstGeom>
          <a:gradFill flip="none" rotWithShape="1">
            <a:gsLst>
              <a:gs pos="0">
                <a:schemeClr val="accent1">
                  <a:tint val="100000"/>
                  <a:shade val="100000"/>
                  <a:satMod val="130000"/>
                  <a:alpha val="24000"/>
                </a:schemeClr>
              </a:gs>
              <a:gs pos="100000">
                <a:schemeClr val="accent1">
                  <a:tint val="50000"/>
                  <a:shade val="100000"/>
                  <a:satMod val="350000"/>
                  <a:alpha val="24000"/>
                </a:schemeClr>
              </a:gs>
            </a:gsLst>
            <a:lin ang="16200000" scaled="0"/>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extBox 16"/>
          <p:cNvSpPr txBox="1"/>
          <p:nvPr/>
        </p:nvSpPr>
        <p:spPr>
          <a:xfrm>
            <a:off x="6598568" y="2139702"/>
            <a:ext cx="2365920" cy="646331"/>
          </a:xfrm>
          <a:prstGeom prst="rect">
            <a:avLst/>
          </a:prstGeom>
          <a:noFill/>
          <a:ln w="12700" cmpd="sng">
            <a:solidFill>
              <a:schemeClr val="tx2">
                <a:lumMod val="60000"/>
                <a:lumOff val="40000"/>
              </a:schemeClr>
            </a:solidFill>
          </a:ln>
        </p:spPr>
        <p:txBody>
          <a:bodyPr wrap="square" rtlCol="0">
            <a:spAutoFit/>
          </a:bodyPr>
          <a:lstStyle/>
          <a:p>
            <a:r>
              <a:rPr lang="en-US" sz="1200" dirty="0" smtClean="0">
                <a:solidFill>
                  <a:schemeClr val="tx2">
                    <a:lumMod val="60000"/>
                    <a:lumOff val="40000"/>
                  </a:schemeClr>
                </a:solidFill>
              </a:rPr>
              <a:t>From the circuits point of view this part of the Matching Section is not modified</a:t>
            </a:r>
            <a:endParaRPr lang="en-US" sz="1200" dirty="0">
              <a:solidFill>
                <a:schemeClr val="tx2">
                  <a:lumMod val="60000"/>
                  <a:lumOff val="40000"/>
                </a:schemeClr>
              </a:solidFill>
            </a:endParaRPr>
          </a:p>
        </p:txBody>
      </p:sp>
      <p:sp>
        <p:nvSpPr>
          <p:cNvPr id="18" name="Left Brace 17"/>
          <p:cNvSpPr/>
          <p:nvPr/>
        </p:nvSpPr>
        <p:spPr>
          <a:xfrm rot="5400000">
            <a:off x="1708452" y="-613375"/>
            <a:ext cx="144017" cy="3201897"/>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9" name="TextBox 18"/>
          <p:cNvSpPr txBox="1"/>
          <p:nvPr/>
        </p:nvSpPr>
        <p:spPr>
          <a:xfrm>
            <a:off x="1168948" y="521111"/>
            <a:ext cx="1472103" cy="307777"/>
          </a:xfrm>
          <a:prstGeom prst="rect">
            <a:avLst/>
          </a:prstGeom>
          <a:noFill/>
        </p:spPr>
        <p:txBody>
          <a:bodyPr wrap="none" rtlCol="0">
            <a:spAutoFit/>
          </a:bodyPr>
          <a:lstStyle/>
          <a:p>
            <a:r>
              <a:rPr lang="en-US" sz="1400" dirty="0" smtClean="0">
                <a:solidFill>
                  <a:srgbClr val="21B8FF"/>
                </a:solidFill>
              </a:rPr>
              <a:t>Nb3Sn magnets</a:t>
            </a:r>
            <a:endParaRPr lang="en-US" sz="1400" dirty="0">
              <a:solidFill>
                <a:srgbClr val="21B8FF"/>
              </a:solidFill>
            </a:endParaRPr>
          </a:p>
        </p:txBody>
      </p:sp>
      <p:sp>
        <p:nvSpPr>
          <p:cNvPr id="20" name="TextBox 19"/>
          <p:cNvSpPr txBox="1"/>
          <p:nvPr/>
        </p:nvSpPr>
        <p:spPr>
          <a:xfrm>
            <a:off x="8028385" y="3691038"/>
            <a:ext cx="1018416" cy="769441"/>
          </a:xfrm>
          <a:prstGeom prst="rect">
            <a:avLst/>
          </a:prstGeom>
          <a:solidFill>
            <a:schemeClr val="bg1"/>
          </a:solidFill>
        </p:spPr>
        <p:txBody>
          <a:bodyPr wrap="square" rtlCol="0">
            <a:spAutoFit/>
          </a:bodyPr>
          <a:lstStyle/>
          <a:p>
            <a:r>
              <a:rPr lang="en-US" sz="1100" dirty="0">
                <a:solidFill>
                  <a:srgbClr val="21B8FF"/>
                </a:solidFill>
              </a:rPr>
              <a:t>Also denominated </a:t>
            </a:r>
            <a:r>
              <a:rPr lang="en-US" sz="1100" dirty="0" smtClean="0">
                <a:solidFill>
                  <a:srgbClr val="21B8FF"/>
                </a:solidFill>
              </a:rPr>
              <a:t>MBH; Nb3Sn magnets</a:t>
            </a:r>
            <a:endParaRPr lang="en-US" sz="1100" dirty="0">
              <a:solidFill>
                <a:srgbClr val="21B8FF"/>
              </a:solidFill>
            </a:endParaRPr>
          </a:p>
        </p:txBody>
      </p:sp>
      <p:cxnSp>
        <p:nvCxnSpPr>
          <p:cNvPr id="6" name="Straight Connector 5"/>
          <p:cNvCxnSpPr/>
          <p:nvPr/>
        </p:nvCxnSpPr>
        <p:spPr>
          <a:xfrm>
            <a:off x="179512" y="2786033"/>
            <a:ext cx="6192688" cy="0"/>
          </a:xfrm>
          <a:prstGeom prst="line">
            <a:avLst/>
          </a:prstGeom>
          <a:ln>
            <a:solidFill>
              <a:srgbClr val="000090"/>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24793394"/>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95936" y="-92546"/>
            <a:ext cx="5724789" cy="540000"/>
          </a:xfrm>
        </p:spPr>
        <p:txBody>
          <a:bodyPr/>
          <a:lstStyle/>
          <a:p>
            <a:pPr algn="r"/>
            <a:r>
              <a:rPr lang="en-US" dirty="0" smtClean="0"/>
              <a:t>Structure of the Review - II</a:t>
            </a:r>
            <a:endParaRPr lang="en-US" dirty="0"/>
          </a:p>
        </p:txBody>
      </p:sp>
      <p:sp>
        <p:nvSpPr>
          <p:cNvPr id="3" name="Content Placeholder 2"/>
          <p:cNvSpPr>
            <a:spLocks noGrp="1"/>
          </p:cNvSpPr>
          <p:nvPr>
            <p:ph idx="1"/>
          </p:nvPr>
        </p:nvSpPr>
        <p:spPr>
          <a:xfrm>
            <a:off x="583400" y="785182"/>
            <a:ext cx="7920000" cy="253776"/>
          </a:xfrm>
          <a:ln>
            <a:solidFill>
              <a:srgbClr val="660066"/>
            </a:solidFill>
          </a:ln>
        </p:spPr>
        <p:txBody>
          <a:bodyPr>
            <a:normAutofit fontScale="70000" lnSpcReduction="20000"/>
          </a:bodyPr>
          <a:lstStyle/>
          <a:p>
            <a:pPr marL="0" indent="0">
              <a:buNone/>
            </a:pPr>
            <a:r>
              <a:rPr lang="en-GB" b="1" dirty="0"/>
              <a:t>Integration S</a:t>
            </a:r>
            <a:r>
              <a:rPr lang="en-GB" b="1" dirty="0" smtClean="0"/>
              <a:t>tudies</a:t>
            </a:r>
            <a:endParaRPr lang="en-US" dirty="0"/>
          </a:p>
        </p:txBody>
      </p:sp>
      <p:sp>
        <p:nvSpPr>
          <p:cNvPr id="4" name="Footer Placeholder 3"/>
          <p:cNvSpPr>
            <a:spLocks noGrp="1"/>
          </p:cNvSpPr>
          <p:nvPr>
            <p:ph type="ftr" sz="quarter" idx="11"/>
          </p:nvPr>
        </p:nvSpPr>
        <p:spPr/>
        <p:txBody>
          <a:bodyPr/>
          <a:lstStyle/>
          <a:p>
            <a:r>
              <a:rPr lang="fr-FR" noProof="0" smtClean="0"/>
              <a:t>Felix Rodriguez Mateos</a:t>
            </a:r>
            <a:endParaRPr lang="en-GB" noProof="0"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30</a:t>
            </a:fld>
            <a:endParaRPr lang="fr-FR" dirty="0"/>
          </a:p>
        </p:txBody>
      </p:sp>
      <p:sp>
        <p:nvSpPr>
          <p:cNvPr id="6" name="Content Placeholder 2"/>
          <p:cNvSpPr txBox="1">
            <a:spLocks/>
          </p:cNvSpPr>
          <p:nvPr/>
        </p:nvSpPr>
        <p:spPr>
          <a:xfrm>
            <a:off x="612000" y="1951992"/>
            <a:ext cx="7920000" cy="1081285"/>
          </a:xfrm>
          <a:prstGeom prst="rect">
            <a:avLst/>
          </a:prstGeom>
        </p:spPr>
        <p:txBody>
          <a:bodyPr vert="horz" lIns="0" tIns="0" rIns="0" bIns="0" rtlCol="0">
            <a:normAutofit/>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Wingdings" charset="2"/>
              <a:buNone/>
            </a:pPr>
            <a:endParaRPr lang="en-US" dirty="0"/>
          </a:p>
        </p:txBody>
      </p:sp>
      <p:sp>
        <p:nvSpPr>
          <p:cNvPr id="7" name="Content Placeholder 2"/>
          <p:cNvSpPr txBox="1">
            <a:spLocks/>
          </p:cNvSpPr>
          <p:nvPr/>
        </p:nvSpPr>
        <p:spPr>
          <a:xfrm>
            <a:off x="612000" y="3248136"/>
            <a:ext cx="7920000" cy="1081285"/>
          </a:xfrm>
          <a:prstGeom prst="rect">
            <a:avLst/>
          </a:prstGeom>
        </p:spPr>
        <p:txBody>
          <a:bodyPr vert="horz" lIns="0" tIns="0" rIns="0" bIns="0" rtlCol="0">
            <a:normAutofit/>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Wingdings" charset="2"/>
              <a:buNone/>
            </a:pPr>
            <a:endParaRPr lang="en-US" dirty="0"/>
          </a:p>
        </p:txBody>
      </p:sp>
      <p:sp>
        <p:nvSpPr>
          <p:cNvPr id="8" name="Content Placeholder 2"/>
          <p:cNvSpPr txBox="1">
            <a:spLocks/>
          </p:cNvSpPr>
          <p:nvPr/>
        </p:nvSpPr>
        <p:spPr>
          <a:xfrm>
            <a:off x="467544" y="1266168"/>
            <a:ext cx="7920000" cy="1081285"/>
          </a:xfrm>
          <a:prstGeom prst="rect">
            <a:avLst/>
          </a:prstGeom>
        </p:spPr>
        <p:txBody>
          <a:bodyPr vert="horz" lIns="0" tIns="0" rIns="0" bIns="0" rtlCol="0">
            <a:normAutofit/>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GB" b="1" dirty="0" smtClean="0"/>
          </a:p>
          <a:p>
            <a:pPr marL="0" indent="0">
              <a:buNone/>
            </a:pPr>
            <a:endParaRPr lang="en-US" dirty="0"/>
          </a:p>
        </p:txBody>
      </p:sp>
      <p:sp>
        <p:nvSpPr>
          <p:cNvPr id="9" name="Content Placeholder 2"/>
          <p:cNvSpPr txBox="1">
            <a:spLocks/>
          </p:cNvSpPr>
          <p:nvPr/>
        </p:nvSpPr>
        <p:spPr>
          <a:xfrm>
            <a:off x="743936" y="3213879"/>
            <a:ext cx="7920000" cy="1081285"/>
          </a:xfrm>
          <a:prstGeom prst="rect">
            <a:avLst/>
          </a:prstGeom>
        </p:spPr>
        <p:txBody>
          <a:bodyPr vert="horz" lIns="0" tIns="0" rIns="0" bIns="0" rtlCol="0">
            <a:normAutofit/>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Wingdings" charset="2"/>
              <a:buNone/>
            </a:pPr>
            <a:endParaRPr lang="en-US" dirty="0" smtClean="0"/>
          </a:p>
          <a:p>
            <a:pPr marL="0" indent="0">
              <a:buFont typeface="Wingdings" charset="2"/>
              <a:buNone/>
            </a:pPr>
            <a:endParaRPr lang="en-US" dirty="0"/>
          </a:p>
        </p:txBody>
      </p:sp>
      <p:sp>
        <p:nvSpPr>
          <p:cNvPr id="10" name="Content Placeholder 2"/>
          <p:cNvSpPr txBox="1">
            <a:spLocks/>
          </p:cNvSpPr>
          <p:nvPr/>
        </p:nvSpPr>
        <p:spPr>
          <a:xfrm>
            <a:off x="612000" y="1540701"/>
            <a:ext cx="7920000" cy="959041"/>
          </a:xfrm>
          <a:prstGeom prst="rect">
            <a:avLst/>
          </a:prstGeom>
          <a:ln>
            <a:solidFill>
              <a:schemeClr val="accent2">
                <a:lumMod val="40000"/>
                <a:lumOff val="60000"/>
              </a:schemeClr>
            </a:solidFill>
          </a:ln>
        </p:spPr>
        <p:txBody>
          <a:bodyPr vert="horz" lIns="0" tIns="0" rIns="0" bIns="0" rtlCol="0">
            <a:normAutofit fontScale="55000" lnSpcReduction="20000"/>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b="1" dirty="0"/>
              <a:t>Voltage Withstand Levels</a:t>
            </a:r>
          </a:p>
          <a:p>
            <a:pPr marL="0" indent="0">
              <a:buNone/>
            </a:pPr>
            <a:r>
              <a:rPr lang="en-GB" b="1" dirty="0" smtClean="0"/>
              <a:t>11T </a:t>
            </a:r>
            <a:r>
              <a:rPr lang="en-GB" b="1" dirty="0"/>
              <a:t>MBH: Electrical Integrity and Quench Protection Test Results </a:t>
            </a:r>
            <a:endParaRPr lang="en-GB" b="1" dirty="0" smtClean="0"/>
          </a:p>
          <a:p>
            <a:pPr marL="0" indent="0">
              <a:buNone/>
            </a:pPr>
            <a:r>
              <a:rPr lang="en-GB" b="1" dirty="0"/>
              <a:t>MQXF: Electrical Integrity and Quench Protection Test </a:t>
            </a:r>
            <a:r>
              <a:rPr lang="en-GB" b="1" dirty="0" smtClean="0"/>
              <a:t>Results</a:t>
            </a:r>
          </a:p>
          <a:p>
            <a:pPr marL="0" indent="0">
              <a:buNone/>
            </a:pPr>
            <a:r>
              <a:rPr lang="en-GB" b="1" dirty="0"/>
              <a:t> </a:t>
            </a:r>
            <a:r>
              <a:rPr lang="en-GB" b="1" dirty="0" err="1" smtClean="0"/>
              <a:t>NbTi</a:t>
            </a:r>
            <a:r>
              <a:rPr lang="en-GB" b="1" dirty="0" smtClean="0"/>
              <a:t> Magnets: </a:t>
            </a:r>
            <a:r>
              <a:rPr lang="en-GB" b="1" dirty="0"/>
              <a:t>Electrical Integrity and Quench Protection Test Results</a:t>
            </a:r>
          </a:p>
          <a:p>
            <a:pPr marL="0" indent="0">
              <a:buNone/>
            </a:pPr>
            <a:endParaRPr lang="en-GB" b="1" dirty="0" smtClean="0"/>
          </a:p>
          <a:p>
            <a:pPr marL="0" indent="0">
              <a:buNone/>
            </a:pPr>
            <a:endParaRPr lang="en-GB" b="1" dirty="0" smtClean="0"/>
          </a:p>
          <a:p>
            <a:pPr marL="0" indent="0">
              <a:buNone/>
            </a:pPr>
            <a:endParaRPr lang="en-US" dirty="0" smtClean="0"/>
          </a:p>
          <a:p>
            <a:pPr marL="0" indent="0">
              <a:buFont typeface="Wingdings" charset="2"/>
              <a:buNone/>
            </a:pPr>
            <a:endParaRPr lang="en-US" dirty="0"/>
          </a:p>
        </p:txBody>
      </p:sp>
      <p:sp>
        <p:nvSpPr>
          <p:cNvPr id="11" name="Content Placeholder 2"/>
          <p:cNvSpPr txBox="1">
            <a:spLocks noChangeAspect="1"/>
          </p:cNvSpPr>
          <p:nvPr/>
        </p:nvSpPr>
        <p:spPr>
          <a:xfrm>
            <a:off x="1148309" y="2892012"/>
            <a:ext cx="6263986" cy="235297"/>
          </a:xfrm>
          <a:prstGeom prst="rect">
            <a:avLst/>
          </a:prstGeom>
          <a:ln>
            <a:solidFill>
              <a:schemeClr val="accent5"/>
            </a:solidFill>
          </a:ln>
        </p:spPr>
        <p:txBody>
          <a:bodyPr vert="horz" lIns="0" tIns="0" rIns="0" bIns="0" rtlCol="0">
            <a:normAutofit fontScale="62500" lnSpcReduction="20000"/>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GB" b="1" dirty="0" smtClean="0"/>
              <a:t>Document Plan, Management of Change</a:t>
            </a:r>
          </a:p>
          <a:p>
            <a:pPr marL="0" indent="0">
              <a:buNone/>
            </a:pPr>
            <a:endParaRPr lang="en-GB" b="1" dirty="0" smtClean="0"/>
          </a:p>
          <a:p>
            <a:pPr marL="0" indent="0">
              <a:buNone/>
            </a:pPr>
            <a:endParaRPr lang="en-GB" b="1" dirty="0" smtClean="0"/>
          </a:p>
          <a:p>
            <a:pPr marL="0" indent="0">
              <a:buNone/>
            </a:pPr>
            <a:endParaRPr lang="en-US" dirty="0" smtClean="0"/>
          </a:p>
          <a:p>
            <a:pPr marL="0" indent="0">
              <a:buFont typeface="Wingdings" charset="2"/>
              <a:buNone/>
            </a:pPr>
            <a:endParaRPr lang="en-US" dirty="0"/>
          </a:p>
        </p:txBody>
      </p:sp>
      <p:sp>
        <p:nvSpPr>
          <p:cNvPr id="12" name="Content Placeholder 2"/>
          <p:cNvSpPr txBox="1">
            <a:spLocks noChangeAspect="1"/>
          </p:cNvSpPr>
          <p:nvPr/>
        </p:nvSpPr>
        <p:spPr>
          <a:xfrm>
            <a:off x="1148311" y="3559672"/>
            <a:ext cx="6588821" cy="241049"/>
          </a:xfrm>
          <a:prstGeom prst="rect">
            <a:avLst/>
          </a:prstGeom>
          <a:ln>
            <a:solidFill>
              <a:srgbClr val="660066"/>
            </a:solidFill>
          </a:ln>
        </p:spPr>
        <p:txBody>
          <a:bodyPr vert="horz" lIns="0" tIns="0" rIns="0" bIns="0" rtlCol="0">
            <a:normAutofit fontScale="62500" lnSpcReduction="20000"/>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GB" b="1" dirty="0" smtClean="0"/>
              <a:t>The HL-LHC Inner Triplet String</a:t>
            </a:r>
          </a:p>
          <a:p>
            <a:pPr marL="0" indent="0">
              <a:buNone/>
            </a:pPr>
            <a:endParaRPr lang="en-GB" b="1" dirty="0" smtClean="0"/>
          </a:p>
          <a:p>
            <a:pPr marL="0" indent="0">
              <a:buNone/>
            </a:pPr>
            <a:endParaRPr lang="en-GB" b="1" dirty="0" smtClean="0"/>
          </a:p>
          <a:p>
            <a:pPr marL="0" indent="0">
              <a:buNone/>
            </a:pPr>
            <a:endParaRPr lang="en-US" dirty="0" smtClean="0"/>
          </a:p>
          <a:p>
            <a:pPr marL="0" indent="0">
              <a:buFont typeface="Wingdings" charset="2"/>
              <a:buNone/>
            </a:pPr>
            <a:endParaRPr lang="en-US" dirty="0"/>
          </a:p>
        </p:txBody>
      </p:sp>
      <p:sp>
        <p:nvSpPr>
          <p:cNvPr id="13" name="Content Placeholder 2"/>
          <p:cNvSpPr txBox="1">
            <a:spLocks noChangeAspect="1"/>
          </p:cNvSpPr>
          <p:nvPr/>
        </p:nvSpPr>
        <p:spPr>
          <a:xfrm>
            <a:off x="2411760" y="4214883"/>
            <a:ext cx="3852796" cy="229075"/>
          </a:xfrm>
          <a:prstGeom prst="rect">
            <a:avLst/>
          </a:prstGeom>
          <a:ln>
            <a:solidFill>
              <a:srgbClr val="008000"/>
            </a:solidFill>
          </a:ln>
        </p:spPr>
        <p:txBody>
          <a:bodyPr vert="horz" lIns="0" tIns="0" rIns="0" bIns="0" rtlCol="0">
            <a:normAutofit fontScale="77500" lnSpcReduction="20000"/>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GB" sz="2300" b="1" dirty="0" smtClean="0"/>
              <a:t>Safety Aspects</a:t>
            </a:r>
          </a:p>
          <a:p>
            <a:pPr marL="0" indent="0">
              <a:buNone/>
            </a:pPr>
            <a:endParaRPr lang="en-GB" b="1" dirty="0" smtClean="0"/>
          </a:p>
          <a:p>
            <a:pPr marL="0" indent="0">
              <a:buNone/>
            </a:pPr>
            <a:endParaRPr lang="en-GB" b="1" dirty="0" smtClean="0"/>
          </a:p>
          <a:p>
            <a:pPr marL="0" indent="0">
              <a:buNone/>
            </a:pPr>
            <a:endParaRPr lang="en-US" dirty="0" smtClean="0"/>
          </a:p>
          <a:p>
            <a:pPr marL="0" indent="0">
              <a:buFont typeface="Wingdings" charset="2"/>
              <a:buNone/>
            </a:pPr>
            <a:endParaRPr lang="en-US" dirty="0"/>
          </a:p>
        </p:txBody>
      </p:sp>
      <p:sp>
        <p:nvSpPr>
          <p:cNvPr id="14" name="TextBox 13"/>
          <p:cNvSpPr txBox="1"/>
          <p:nvPr/>
        </p:nvSpPr>
        <p:spPr>
          <a:xfrm>
            <a:off x="468625" y="415850"/>
            <a:ext cx="4754539" cy="369332"/>
          </a:xfrm>
          <a:prstGeom prst="rect">
            <a:avLst/>
          </a:prstGeom>
          <a:noFill/>
        </p:spPr>
        <p:txBody>
          <a:bodyPr wrap="none" rtlCol="0">
            <a:spAutoFit/>
          </a:bodyPr>
          <a:lstStyle>
            <a:defPPr>
              <a:defRPr lang="fr-FR"/>
            </a:defPPr>
            <a:lvl1pPr>
              <a:defRPr b="1">
                <a:ln w="18000">
                  <a:solidFill>
                    <a:schemeClr val="accent2">
                      <a:satMod val="140000"/>
                    </a:schemeClr>
                  </a:solidFill>
                  <a:prstDash val="solid"/>
                  <a:miter lim="800000"/>
                </a:ln>
                <a:noFill/>
                <a:effectLst>
                  <a:outerShdw blurRad="25500" dist="23000" dir="7020000" algn="tl">
                    <a:srgbClr val="000000">
                      <a:alpha val="50000"/>
                    </a:srgbClr>
                  </a:outerShdw>
                </a:effectLst>
              </a:defRPr>
            </a:lvl1pPr>
          </a:lstStyle>
          <a:p>
            <a:r>
              <a:rPr lang="en-US" dirty="0"/>
              <a:t>IV. Integration in the HL-LHC environment</a:t>
            </a:r>
          </a:p>
        </p:txBody>
      </p:sp>
      <p:sp>
        <p:nvSpPr>
          <p:cNvPr id="15" name="TextBox 14"/>
          <p:cNvSpPr txBox="1"/>
          <p:nvPr/>
        </p:nvSpPr>
        <p:spPr>
          <a:xfrm>
            <a:off x="467544" y="1175161"/>
            <a:ext cx="5713348" cy="369332"/>
          </a:xfrm>
          <a:prstGeom prst="rect">
            <a:avLst/>
          </a:prstGeom>
          <a:noFill/>
        </p:spPr>
        <p:txBody>
          <a:bodyPr wrap="none" rtlCol="0">
            <a:spAutoFit/>
          </a:bodyPr>
          <a:lstStyle/>
          <a:p>
            <a:r>
              <a:rPr lang="en-US" b="1" dirty="0">
                <a:ln w="18000">
                  <a:solidFill>
                    <a:schemeClr val="accent2">
                      <a:satMod val="140000"/>
                    </a:schemeClr>
                  </a:solidFill>
                  <a:prstDash val="solid"/>
                  <a:miter lim="800000"/>
                </a:ln>
                <a:noFill/>
                <a:effectLst>
                  <a:outerShdw blurRad="25500" dist="23000" dir="7020000" algn="tl">
                    <a:srgbClr val="000000">
                      <a:alpha val="50000"/>
                    </a:srgbClr>
                  </a:outerShdw>
                </a:effectLst>
              </a:rPr>
              <a:t>V. Electrical Integrity and </a:t>
            </a:r>
            <a:r>
              <a:rPr lang="en-US"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Quench Protection </a:t>
            </a:r>
            <a:r>
              <a:rPr lang="en-US" b="1" dirty="0">
                <a:ln w="18000">
                  <a:solidFill>
                    <a:schemeClr val="accent2">
                      <a:satMod val="140000"/>
                    </a:schemeClr>
                  </a:solidFill>
                  <a:prstDash val="solid"/>
                  <a:miter lim="800000"/>
                </a:ln>
                <a:noFill/>
                <a:effectLst>
                  <a:outerShdw blurRad="25500" dist="23000" dir="7020000" algn="tl">
                    <a:srgbClr val="000000">
                      <a:alpha val="50000"/>
                    </a:srgbClr>
                  </a:outerShdw>
                </a:effectLst>
              </a:rPr>
              <a:t>Tests</a:t>
            </a:r>
          </a:p>
        </p:txBody>
      </p:sp>
      <p:sp>
        <p:nvSpPr>
          <p:cNvPr id="16" name="TextBox 15"/>
          <p:cNvSpPr txBox="1"/>
          <p:nvPr/>
        </p:nvSpPr>
        <p:spPr>
          <a:xfrm>
            <a:off x="468625" y="2522679"/>
            <a:ext cx="2223811" cy="369332"/>
          </a:xfrm>
          <a:prstGeom prst="rect">
            <a:avLst/>
          </a:prstGeom>
          <a:noFill/>
        </p:spPr>
        <p:txBody>
          <a:bodyPr wrap="none" rtlCol="0">
            <a:spAutoFit/>
          </a:bodyPr>
          <a:lstStyle>
            <a:defPPr>
              <a:defRPr lang="fr-FR"/>
            </a:defPPr>
            <a:lvl1pPr>
              <a:defRPr b="1">
                <a:ln w="18000">
                  <a:solidFill>
                    <a:schemeClr val="accent2">
                      <a:satMod val="140000"/>
                    </a:schemeClr>
                  </a:solidFill>
                  <a:prstDash val="solid"/>
                  <a:miter lim="800000"/>
                </a:ln>
                <a:noFill/>
                <a:effectLst>
                  <a:outerShdw blurRad="25500" dist="23000" dir="7020000" algn="tl">
                    <a:srgbClr val="000000">
                      <a:alpha val="50000"/>
                    </a:srgbClr>
                  </a:outerShdw>
                </a:effectLst>
              </a:defRPr>
            </a:lvl1pPr>
          </a:lstStyle>
          <a:p>
            <a:r>
              <a:rPr lang="en-US" dirty="0"/>
              <a:t>VI. Documentation</a:t>
            </a:r>
          </a:p>
        </p:txBody>
      </p:sp>
      <p:sp>
        <p:nvSpPr>
          <p:cNvPr id="17" name="TextBox 16"/>
          <p:cNvSpPr txBox="1"/>
          <p:nvPr/>
        </p:nvSpPr>
        <p:spPr>
          <a:xfrm>
            <a:off x="467544" y="3142861"/>
            <a:ext cx="4764658" cy="369332"/>
          </a:xfrm>
          <a:prstGeom prst="rect">
            <a:avLst/>
          </a:prstGeom>
          <a:noFill/>
        </p:spPr>
        <p:txBody>
          <a:bodyPr wrap="none" rtlCol="0">
            <a:spAutoFit/>
          </a:bodyPr>
          <a:lstStyle>
            <a:defPPr>
              <a:defRPr lang="fr-FR"/>
            </a:defPPr>
            <a:lvl1pPr>
              <a:defRPr b="1">
                <a:ln w="18000">
                  <a:solidFill>
                    <a:schemeClr val="accent2">
                      <a:satMod val="140000"/>
                    </a:schemeClr>
                  </a:solidFill>
                  <a:prstDash val="solid"/>
                  <a:miter lim="800000"/>
                </a:ln>
                <a:noFill/>
                <a:effectLst>
                  <a:outerShdw blurRad="25500" dist="23000" dir="7020000" algn="tl">
                    <a:srgbClr val="000000">
                      <a:alpha val="50000"/>
                    </a:srgbClr>
                  </a:outerShdw>
                </a:effectLst>
              </a:defRPr>
            </a:lvl1pPr>
          </a:lstStyle>
          <a:p>
            <a:r>
              <a:rPr lang="en-US" dirty="0" smtClean="0"/>
              <a:t>VII. </a:t>
            </a:r>
            <a:r>
              <a:rPr lang="en-US" dirty="0"/>
              <a:t>The system of systems real validation</a:t>
            </a:r>
          </a:p>
        </p:txBody>
      </p:sp>
      <p:sp>
        <p:nvSpPr>
          <p:cNvPr id="18" name="TextBox 17"/>
          <p:cNvSpPr txBox="1"/>
          <p:nvPr/>
        </p:nvSpPr>
        <p:spPr>
          <a:xfrm>
            <a:off x="468625" y="3840061"/>
            <a:ext cx="1390124" cy="369332"/>
          </a:xfrm>
          <a:prstGeom prst="rect">
            <a:avLst/>
          </a:prstGeom>
          <a:noFill/>
        </p:spPr>
        <p:txBody>
          <a:bodyPr wrap="none" rtlCol="0">
            <a:spAutoFit/>
          </a:bodyPr>
          <a:lstStyle>
            <a:defPPr>
              <a:defRPr lang="fr-FR"/>
            </a:defPPr>
            <a:lvl1pPr>
              <a:defRPr b="1">
                <a:ln w="18000">
                  <a:solidFill>
                    <a:schemeClr val="accent2">
                      <a:satMod val="140000"/>
                    </a:schemeClr>
                  </a:solidFill>
                  <a:prstDash val="solid"/>
                  <a:miter lim="800000"/>
                </a:ln>
                <a:noFill/>
                <a:effectLst>
                  <a:outerShdw blurRad="25500" dist="23000" dir="7020000" algn="tl">
                    <a:srgbClr val="000000">
                      <a:alpha val="50000"/>
                    </a:srgbClr>
                  </a:outerShdw>
                </a:effectLst>
              </a:defRPr>
            </a:lvl1pPr>
          </a:lstStyle>
          <a:p>
            <a:r>
              <a:rPr lang="en-US" dirty="0" smtClean="0"/>
              <a:t>VIII. Safety</a:t>
            </a:r>
            <a:endParaRPr lang="en-US" dirty="0"/>
          </a:p>
        </p:txBody>
      </p:sp>
    </p:spTree>
    <p:extLst>
      <p:ext uri="{BB962C8B-B14F-4D97-AF65-F5344CB8AC3E}">
        <p14:creationId xmlns:p14="http://schemas.microsoft.com/office/powerpoint/2010/main" val="1990966865"/>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Many thanks</a:t>
            </a:r>
            <a:r>
              <a:rPr lang="en-US" smtClean="0"/>
              <a:t>, </a:t>
            </a:r>
            <a:r>
              <a:rPr lang="en-US" smtClean="0"/>
              <a:t>enjoy </a:t>
            </a:r>
            <a:r>
              <a:rPr lang="en-US" dirty="0" smtClean="0"/>
              <a:t>the Review</a:t>
            </a:r>
            <a:endParaRPr lang="en-US" dirty="0"/>
          </a:p>
        </p:txBody>
      </p:sp>
      <p:sp>
        <p:nvSpPr>
          <p:cNvPr id="3" name="Footer Placeholder 2"/>
          <p:cNvSpPr>
            <a:spLocks noGrp="1"/>
          </p:cNvSpPr>
          <p:nvPr>
            <p:ph type="ftr" sz="quarter" idx="11"/>
          </p:nvPr>
        </p:nvSpPr>
        <p:spPr/>
        <p:txBody>
          <a:bodyPr/>
          <a:lstStyle/>
          <a:p>
            <a:r>
              <a:rPr lang="fr-FR" noProof="0" smtClean="0"/>
              <a:t>Felix Rodriguez Mateos</a:t>
            </a:r>
            <a:endParaRPr lang="en-GB" noProof="0" dirty="0"/>
          </a:p>
        </p:txBody>
      </p:sp>
      <p:sp>
        <p:nvSpPr>
          <p:cNvPr id="4" name="Slide Number Placeholder 3"/>
          <p:cNvSpPr>
            <a:spLocks noGrp="1"/>
          </p:cNvSpPr>
          <p:nvPr>
            <p:ph type="sldNum" sz="quarter" idx="12"/>
          </p:nvPr>
        </p:nvSpPr>
        <p:spPr/>
        <p:txBody>
          <a:bodyPr/>
          <a:lstStyle/>
          <a:p>
            <a:fld id="{BFDCA1C4-9514-7B4F-976F-D92F7E296653}" type="slidenum">
              <a:rPr lang="fr-FR" smtClean="0"/>
              <a:pPr/>
              <a:t>31</a:t>
            </a:fld>
            <a:endParaRPr lang="fr-FR" dirty="0"/>
          </a:p>
        </p:txBody>
      </p:sp>
      <p:sp>
        <p:nvSpPr>
          <p:cNvPr id="5" name="Text Placeholder 4"/>
          <p:cNvSpPr>
            <a:spLocks noGrp="1"/>
          </p:cNvSpPr>
          <p:nvPr>
            <p:ph type="body" sz="quarter" idx="14"/>
          </p:nvPr>
        </p:nvSpPr>
        <p:spPr/>
        <p:txBody>
          <a:bodyPr/>
          <a:lstStyle/>
          <a:p>
            <a:endParaRPr lang="en-US"/>
          </a:p>
        </p:txBody>
      </p:sp>
    </p:spTree>
    <p:extLst>
      <p:ext uri="{BB962C8B-B14F-4D97-AF65-F5344CB8AC3E}">
        <p14:creationId xmlns:p14="http://schemas.microsoft.com/office/powerpoint/2010/main" val="1445558583"/>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Inner Triplets</a:t>
            </a:r>
            <a:endParaRPr lang="en-US" dirty="0"/>
          </a:p>
        </p:txBody>
      </p:sp>
      <p:sp>
        <p:nvSpPr>
          <p:cNvPr id="3" name="Footer Placeholder 2"/>
          <p:cNvSpPr>
            <a:spLocks noGrp="1"/>
          </p:cNvSpPr>
          <p:nvPr>
            <p:ph type="ftr" sz="quarter" idx="11"/>
          </p:nvPr>
        </p:nvSpPr>
        <p:spPr/>
        <p:txBody>
          <a:bodyPr/>
          <a:lstStyle/>
          <a:p>
            <a:r>
              <a:rPr lang="fr-FR" noProof="0" smtClean="0"/>
              <a:t>Felix Rodriguez Mateos</a:t>
            </a:r>
            <a:endParaRPr lang="en-GB" noProof="0" dirty="0"/>
          </a:p>
        </p:txBody>
      </p:sp>
      <p:sp>
        <p:nvSpPr>
          <p:cNvPr id="4" name="Slide Number Placeholder 3"/>
          <p:cNvSpPr>
            <a:spLocks noGrp="1"/>
          </p:cNvSpPr>
          <p:nvPr>
            <p:ph type="sldNum" sz="quarter" idx="12"/>
          </p:nvPr>
        </p:nvSpPr>
        <p:spPr/>
        <p:txBody>
          <a:bodyPr/>
          <a:lstStyle/>
          <a:p>
            <a:fld id="{BFDCA1C4-9514-7B4F-976F-D92F7E296653}" type="slidenum">
              <a:rPr lang="fr-FR" smtClean="0"/>
              <a:pPr/>
              <a:t>4</a:t>
            </a:fld>
            <a:endParaRPr lang="fr-FR" dirty="0"/>
          </a:p>
        </p:txBody>
      </p:sp>
      <p:pic>
        <p:nvPicPr>
          <p:cNvPr id="5" name="Picture 4"/>
          <p:cNvPicPr>
            <a:picLocks noChangeAspect="1"/>
          </p:cNvPicPr>
          <p:nvPr/>
        </p:nvPicPr>
        <p:blipFill>
          <a:blip r:embed="rId2"/>
          <a:stretch>
            <a:fillRect/>
          </a:stretch>
        </p:blipFill>
        <p:spPr>
          <a:xfrm>
            <a:off x="645419" y="843558"/>
            <a:ext cx="8064500" cy="2984500"/>
          </a:xfrm>
          <a:prstGeom prst="rect">
            <a:avLst/>
          </a:prstGeom>
        </p:spPr>
      </p:pic>
      <p:sp>
        <p:nvSpPr>
          <p:cNvPr id="6" name="TextBox 5"/>
          <p:cNvSpPr txBox="1"/>
          <p:nvPr/>
        </p:nvSpPr>
        <p:spPr>
          <a:xfrm>
            <a:off x="4860032" y="4155926"/>
            <a:ext cx="2989044" cy="307777"/>
          </a:xfrm>
          <a:prstGeom prst="rect">
            <a:avLst/>
          </a:prstGeom>
          <a:noFill/>
        </p:spPr>
        <p:txBody>
          <a:bodyPr wrap="none" rtlCol="0">
            <a:spAutoFit/>
          </a:bodyPr>
          <a:lstStyle/>
          <a:p>
            <a:r>
              <a:rPr lang="en-US" sz="1400" dirty="0" smtClean="0">
                <a:solidFill>
                  <a:schemeClr val="tx2">
                    <a:lumMod val="60000"/>
                    <a:lumOff val="40000"/>
                  </a:schemeClr>
                </a:solidFill>
              </a:rPr>
              <a:t>NB. Quench heaters are not shown</a:t>
            </a:r>
            <a:endParaRPr lang="en-US" sz="1400" dirty="0">
              <a:solidFill>
                <a:schemeClr val="tx2">
                  <a:lumMod val="60000"/>
                  <a:lumOff val="40000"/>
                </a:schemeClr>
              </a:solidFill>
            </a:endParaRPr>
          </a:p>
        </p:txBody>
      </p:sp>
    </p:spTree>
    <p:extLst>
      <p:ext uri="{BB962C8B-B14F-4D97-AF65-F5344CB8AC3E}">
        <p14:creationId xmlns:p14="http://schemas.microsoft.com/office/powerpoint/2010/main" val="1004292729"/>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Inner Triplets</a:t>
            </a:r>
            <a:endParaRPr lang="en-US" dirty="0"/>
          </a:p>
        </p:txBody>
      </p:sp>
      <p:sp>
        <p:nvSpPr>
          <p:cNvPr id="3" name="Footer Placeholder 2"/>
          <p:cNvSpPr>
            <a:spLocks noGrp="1"/>
          </p:cNvSpPr>
          <p:nvPr>
            <p:ph type="ftr" sz="quarter" idx="11"/>
          </p:nvPr>
        </p:nvSpPr>
        <p:spPr/>
        <p:txBody>
          <a:bodyPr/>
          <a:lstStyle/>
          <a:p>
            <a:r>
              <a:rPr lang="fr-FR" noProof="0" smtClean="0"/>
              <a:t>Felix Rodriguez Mateos</a:t>
            </a:r>
            <a:endParaRPr lang="en-GB" noProof="0" dirty="0"/>
          </a:p>
        </p:txBody>
      </p:sp>
      <p:sp>
        <p:nvSpPr>
          <p:cNvPr id="4" name="Slide Number Placeholder 3"/>
          <p:cNvSpPr>
            <a:spLocks noGrp="1"/>
          </p:cNvSpPr>
          <p:nvPr>
            <p:ph type="sldNum" sz="quarter" idx="12"/>
          </p:nvPr>
        </p:nvSpPr>
        <p:spPr/>
        <p:txBody>
          <a:bodyPr/>
          <a:lstStyle/>
          <a:p>
            <a:fld id="{BFDCA1C4-9514-7B4F-976F-D92F7E296653}" type="slidenum">
              <a:rPr lang="fr-FR" smtClean="0"/>
              <a:pPr/>
              <a:t>5</a:t>
            </a:fld>
            <a:endParaRPr lang="fr-FR" dirty="0"/>
          </a:p>
        </p:txBody>
      </p:sp>
      <p:pic>
        <p:nvPicPr>
          <p:cNvPr id="5" name="Picture 4"/>
          <p:cNvPicPr>
            <a:picLocks noChangeAspect="1"/>
          </p:cNvPicPr>
          <p:nvPr/>
        </p:nvPicPr>
        <p:blipFill>
          <a:blip r:embed="rId2"/>
          <a:stretch>
            <a:fillRect/>
          </a:stretch>
        </p:blipFill>
        <p:spPr>
          <a:xfrm>
            <a:off x="0" y="533400"/>
            <a:ext cx="9144000" cy="4059212"/>
          </a:xfrm>
          <a:prstGeom prst="rect">
            <a:avLst/>
          </a:prstGeom>
        </p:spPr>
      </p:pic>
    </p:spTree>
    <p:extLst>
      <p:ext uri="{BB962C8B-B14F-4D97-AF65-F5344CB8AC3E}">
        <p14:creationId xmlns:p14="http://schemas.microsoft.com/office/powerpoint/2010/main" val="1164226706"/>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20538"/>
            <a:ext cx="7920000" cy="540000"/>
          </a:xfrm>
        </p:spPr>
        <p:txBody>
          <a:bodyPr/>
          <a:lstStyle/>
          <a:p>
            <a:r>
              <a:rPr lang="en-US" dirty="0" smtClean="0"/>
              <a:t>Main Aspects for Inner Triplet Circuits</a:t>
            </a:r>
            <a:endParaRPr lang="en-US" dirty="0"/>
          </a:p>
        </p:txBody>
      </p:sp>
      <p:sp>
        <p:nvSpPr>
          <p:cNvPr id="3" name="Content Placeholder 2"/>
          <p:cNvSpPr>
            <a:spLocks noGrp="1"/>
          </p:cNvSpPr>
          <p:nvPr>
            <p:ph idx="1"/>
          </p:nvPr>
        </p:nvSpPr>
        <p:spPr>
          <a:xfrm>
            <a:off x="35496" y="565059"/>
            <a:ext cx="9036496" cy="4211737"/>
          </a:xfrm>
        </p:spPr>
        <p:txBody>
          <a:bodyPr>
            <a:normAutofit fontScale="55000" lnSpcReduction="20000"/>
          </a:bodyPr>
          <a:lstStyle/>
          <a:p>
            <a:pPr algn="l"/>
            <a:r>
              <a:rPr lang="en-US" dirty="0" smtClean="0"/>
              <a:t>One single circuit per side of the interaction points</a:t>
            </a:r>
          </a:p>
          <a:p>
            <a:pPr algn="l"/>
            <a:r>
              <a:rPr lang="en-US" dirty="0" smtClean="0"/>
              <a:t>Nb</a:t>
            </a:r>
            <a:r>
              <a:rPr lang="en-US" baseline="-25000" dirty="0" smtClean="0"/>
              <a:t>3</a:t>
            </a:r>
            <a:r>
              <a:rPr lang="en-US" dirty="0" smtClean="0"/>
              <a:t>Sn magnets with a total inductance in the circuit of 255 </a:t>
            </a:r>
            <a:r>
              <a:rPr lang="en-US" dirty="0" err="1" smtClean="0"/>
              <a:t>mH</a:t>
            </a:r>
            <a:r>
              <a:rPr lang="en-US" dirty="0" smtClean="0"/>
              <a:t> (69 </a:t>
            </a:r>
            <a:r>
              <a:rPr lang="en-US" dirty="0" err="1" smtClean="0"/>
              <a:t>mH</a:t>
            </a:r>
            <a:r>
              <a:rPr lang="en-US" dirty="0" smtClean="0"/>
              <a:t> for Q1 and Q3, 58.5 </a:t>
            </a:r>
            <a:r>
              <a:rPr lang="en-US" dirty="0" err="1" smtClean="0"/>
              <a:t>mH</a:t>
            </a:r>
            <a:r>
              <a:rPr lang="en-US" dirty="0" smtClean="0"/>
              <a:t> for Q2a and Q2b) </a:t>
            </a:r>
          </a:p>
          <a:p>
            <a:pPr lvl="1" algn="l"/>
            <a:r>
              <a:rPr lang="en-US" dirty="0" smtClean="0"/>
              <a:t>Flux jumps do have an impact onto stability and quench detection</a:t>
            </a:r>
          </a:p>
          <a:p>
            <a:pPr algn="l"/>
            <a:r>
              <a:rPr lang="en-US" dirty="0" smtClean="0"/>
              <a:t>Powered from the new galleries using an MgB</a:t>
            </a:r>
            <a:r>
              <a:rPr lang="en-US" baseline="-25000" dirty="0" smtClean="0"/>
              <a:t>2</a:t>
            </a:r>
            <a:r>
              <a:rPr lang="en-US" dirty="0" smtClean="0"/>
              <a:t> superconducting link and cold bus bars connecting to the magnet terminals</a:t>
            </a:r>
          </a:p>
          <a:p>
            <a:pPr lvl="1" algn="l"/>
            <a:r>
              <a:rPr lang="en-US" dirty="0" smtClean="0"/>
              <a:t>CLIQ </a:t>
            </a:r>
            <a:r>
              <a:rPr lang="en-US" dirty="0"/>
              <a:t>units and the 35A k</a:t>
            </a:r>
            <a:r>
              <a:rPr lang="en-US" dirty="0" smtClean="0"/>
              <a:t>-mod </a:t>
            </a:r>
            <a:r>
              <a:rPr lang="en-US" dirty="0"/>
              <a:t>power supply are connected to the coils through local feed-</a:t>
            </a:r>
            <a:r>
              <a:rPr lang="en-US" dirty="0" err="1"/>
              <a:t>throughs</a:t>
            </a:r>
            <a:r>
              <a:rPr lang="en-US" dirty="0"/>
              <a:t>, not using the </a:t>
            </a:r>
            <a:r>
              <a:rPr lang="en-US" dirty="0" err="1"/>
              <a:t>s.c.</a:t>
            </a:r>
            <a:r>
              <a:rPr lang="en-US" dirty="0"/>
              <a:t> link </a:t>
            </a:r>
          </a:p>
          <a:p>
            <a:pPr algn="l"/>
            <a:r>
              <a:rPr lang="en-US" dirty="0" smtClean="0"/>
              <a:t>It </a:t>
            </a:r>
            <a:r>
              <a:rPr lang="en-US" dirty="0"/>
              <a:t>is a distributed circuit with equipment in different underground areas</a:t>
            </a:r>
          </a:p>
          <a:p>
            <a:pPr algn="l"/>
            <a:r>
              <a:rPr lang="en-US" dirty="0" smtClean="0"/>
              <a:t>Protection is based on Quench </a:t>
            </a:r>
            <a:r>
              <a:rPr lang="en-US" dirty="0"/>
              <a:t>H</a:t>
            </a:r>
            <a:r>
              <a:rPr lang="en-US" dirty="0" smtClean="0"/>
              <a:t>eaters and Coupling Losses Induced Quench (CLIQ) units</a:t>
            </a:r>
          </a:p>
          <a:p>
            <a:pPr algn="l"/>
            <a:r>
              <a:rPr lang="en-US" dirty="0" smtClean="0"/>
              <a:t>Protection strategy: “any quench anywhere fires all”</a:t>
            </a:r>
          </a:p>
          <a:p>
            <a:pPr algn="l"/>
            <a:r>
              <a:rPr lang="en-US" dirty="0" smtClean="0"/>
              <a:t>For the first time cold diodes are going to be used around the interaction points where radiation loads are heavier</a:t>
            </a:r>
          </a:p>
          <a:p>
            <a:pPr algn="l"/>
            <a:r>
              <a:rPr lang="en-US" dirty="0" smtClean="0"/>
              <a:t>The layout has several layers of nested circuits that require smart controls</a:t>
            </a:r>
          </a:p>
          <a:p>
            <a:pPr algn="l"/>
            <a:r>
              <a:rPr lang="en-US" dirty="0" smtClean="0"/>
              <a:t>The connection of the CLIQ units has to mitigate fast effects to beam in case of misfiring of those units</a:t>
            </a:r>
          </a:p>
          <a:p>
            <a:pPr algn="l"/>
            <a:r>
              <a:rPr lang="en-US" dirty="0" smtClean="0"/>
              <a:t>The polarities of the quench heater discharge supplies (HDS) and CLIQ are optimized to minimize voltages developed during quench</a:t>
            </a:r>
          </a:p>
          <a:p>
            <a:pPr algn="l"/>
            <a:r>
              <a:rPr lang="en-US" dirty="0" smtClean="0"/>
              <a:t>The parameters in the crowbars of power converters are optimized to not trigger the cold diodes and to avoid overcurrent exceeding the ratings of the circuit</a:t>
            </a:r>
            <a:endParaRPr lang="en-US" dirty="0"/>
          </a:p>
        </p:txBody>
      </p:sp>
      <p:sp>
        <p:nvSpPr>
          <p:cNvPr id="4" name="Footer Placeholder 3"/>
          <p:cNvSpPr>
            <a:spLocks noGrp="1"/>
          </p:cNvSpPr>
          <p:nvPr>
            <p:ph type="ftr" sz="quarter" idx="11"/>
          </p:nvPr>
        </p:nvSpPr>
        <p:spPr/>
        <p:txBody>
          <a:bodyPr/>
          <a:lstStyle/>
          <a:p>
            <a:r>
              <a:rPr lang="fr-FR" noProof="0" smtClean="0"/>
              <a:t>Felix Rodriguez Mateos</a:t>
            </a:r>
            <a:endParaRPr lang="en-GB" noProof="0"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6</a:t>
            </a:fld>
            <a:endParaRPr lang="fr-FR" dirty="0"/>
          </a:p>
        </p:txBody>
      </p:sp>
    </p:spTree>
    <p:extLst>
      <p:ext uri="{BB962C8B-B14F-4D97-AF65-F5344CB8AC3E}">
        <p14:creationId xmlns:p14="http://schemas.microsoft.com/office/powerpoint/2010/main" val="2924462156"/>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fr-FR" noProof="0" smtClean="0"/>
              <a:t>Felix Rodriguez Mateos</a:t>
            </a:r>
            <a:endParaRPr lang="en-GB" noProof="0" dirty="0"/>
          </a:p>
        </p:txBody>
      </p:sp>
      <p:sp>
        <p:nvSpPr>
          <p:cNvPr id="3" name="Slide Number Placeholder 2"/>
          <p:cNvSpPr>
            <a:spLocks noGrp="1"/>
          </p:cNvSpPr>
          <p:nvPr>
            <p:ph type="sldNum" sz="quarter" idx="12"/>
          </p:nvPr>
        </p:nvSpPr>
        <p:spPr/>
        <p:txBody>
          <a:bodyPr/>
          <a:lstStyle/>
          <a:p>
            <a:fld id="{BFDCA1C4-9514-7B4F-976F-D92F7E296653}" type="slidenum">
              <a:rPr lang="fr-FR" smtClean="0"/>
              <a:pPr/>
              <a:t>7</a:t>
            </a:fld>
            <a:endParaRPr lang="fr-FR" dirty="0"/>
          </a:p>
        </p:txBody>
      </p:sp>
      <p:pic>
        <p:nvPicPr>
          <p:cNvPr id="4" name="Picture 3" descr="Screenshot 2019-09-05 at 16.37.17.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520" y="123478"/>
            <a:ext cx="8784976" cy="4932197"/>
          </a:xfrm>
          <a:prstGeom prst="rect">
            <a:avLst/>
          </a:prstGeom>
        </p:spPr>
      </p:pic>
      <p:sp>
        <p:nvSpPr>
          <p:cNvPr id="5" name="TextBox 4"/>
          <p:cNvSpPr txBox="1"/>
          <p:nvPr/>
        </p:nvSpPr>
        <p:spPr>
          <a:xfrm>
            <a:off x="3491880" y="63761"/>
            <a:ext cx="1862559" cy="261610"/>
          </a:xfrm>
          <a:prstGeom prst="rect">
            <a:avLst/>
          </a:prstGeom>
          <a:noFill/>
          <a:ln>
            <a:solidFill>
              <a:srgbClr val="660066"/>
            </a:solidFill>
          </a:ln>
        </p:spPr>
        <p:txBody>
          <a:bodyPr wrap="none" rtlCol="0">
            <a:spAutoFit/>
          </a:bodyPr>
          <a:lstStyle/>
          <a:p>
            <a:r>
              <a:rPr lang="en-US" sz="1100" dirty="0" smtClean="0"/>
              <a:t>Courtesy Michele Modena</a:t>
            </a:r>
            <a:endParaRPr lang="en-US" sz="1100" dirty="0"/>
          </a:p>
        </p:txBody>
      </p:sp>
    </p:spTree>
    <p:extLst>
      <p:ext uri="{BB962C8B-B14F-4D97-AF65-F5344CB8AC3E}">
        <p14:creationId xmlns:p14="http://schemas.microsoft.com/office/powerpoint/2010/main" val="488609540"/>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35000"/>
            <a:ext cx="5976664" cy="540000"/>
          </a:xfrm>
        </p:spPr>
        <p:txBody>
          <a:bodyPr/>
          <a:lstStyle/>
          <a:p>
            <a:r>
              <a:rPr lang="en-US" dirty="0" smtClean="0"/>
              <a:t>11T MBH Dipoles in S67 and S78</a:t>
            </a:r>
            <a:endParaRPr lang="en-US" dirty="0"/>
          </a:p>
        </p:txBody>
      </p:sp>
      <p:sp>
        <p:nvSpPr>
          <p:cNvPr id="3" name="Content Placeholder 2"/>
          <p:cNvSpPr>
            <a:spLocks noGrp="1"/>
          </p:cNvSpPr>
          <p:nvPr>
            <p:ph idx="1"/>
          </p:nvPr>
        </p:nvSpPr>
        <p:spPr>
          <a:xfrm>
            <a:off x="35496" y="1083355"/>
            <a:ext cx="4968552" cy="3648635"/>
          </a:xfrm>
        </p:spPr>
        <p:txBody>
          <a:bodyPr>
            <a:normAutofit fontScale="47500" lnSpcReduction="20000"/>
          </a:bodyPr>
          <a:lstStyle/>
          <a:p>
            <a:pPr algn="l"/>
            <a:r>
              <a:rPr lang="en-US" dirty="0" smtClean="0"/>
              <a:t>First superconducting magnet of HL-LHC to be put in operation after installation during the present Long Shutdown 2</a:t>
            </a:r>
          </a:p>
          <a:p>
            <a:pPr algn="l"/>
            <a:r>
              <a:rPr lang="en-US" dirty="0" smtClean="0"/>
              <a:t>It replaces a regular 15m-long LHC dipole in positions A9L7 and A9R7</a:t>
            </a:r>
          </a:p>
          <a:p>
            <a:pPr algn="l"/>
            <a:r>
              <a:rPr lang="en-US" dirty="0" smtClean="0"/>
              <a:t>The assembly is made of two, Nb</a:t>
            </a:r>
            <a:r>
              <a:rPr lang="en-US" baseline="-25000" dirty="0" smtClean="0"/>
              <a:t>3</a:t>
            </a:r>
            <a:r>
              <a:rPr lang="en-US" dirty="0" smtClean="0"/>
              <a:t>Sn 5.5m-long magnets with a collimator in between</a:t>
            </a:r>
          </a:p>
          <a:p>
            <a:pPr algn="l"/>
            <a:r>
              <a:rPr lang="en-US" dirty="0" smtClean="0"/>
              <a:t>Both of these magnets have apertures on same beam in series, with a central point and sharing the same cold diode</a:t>
            </a:r>
          </a:p>
          <a:p>
            <a:pPr algn="l"/>
            <a:r>
              <a:rPr lang="en-US" dirty="0" smtClean="0"/>
              <a:t>In series with another 153 LHC dipoles</a:t>
            </a:r>
          </a:p>
          <a:p>
            <a:pPr algn="l"/>
            <a:r>
              <a:rPr lang="en-US" dirty="0" smtClean="0"/>
              <a:t>Protected with quench heaters and energy extraction</a:t>
            </a:r>
          </a:p>
          <a:p>
            <a:pPr algn="l"/>
            <a:r>
              <a:rPr lang="en-US" dirty="0"/>
              <a:t>Flux jumps do have an impact onto stability and quench detection</a:t>
            </a:r>
          </a:p>
          <a:p>
            <a:pPr algn="l"/>
            <a:r>
              <a:rPr lang="en-US" dirty="0" smtClean="0"/>
              <a:t>A ±250A trim converter is able to compensate the difference in transfer function of the 11T magnets</a:t>
            </a:r>
          </a:p>
          <a:p>
            <a:pPr algn="l"/>
            <a:r>
              <a:rPr lang="en-US" dirty="0" smtClean="0"/>
              <a:t>2x2 conduction cooled current leads supply the trim current</a:t>
            </a:r>
          </a:p>
          <a:p>
            <a:pPr algn="l"/>
            <a:r>
              <a:rPr lang="en-US" dirty="0" smtClean="0"/>
              <a:t>A special configuration for the protection and interlocks of this trim circuit is required</a:t>
            </a:r>
            <a:endParaRPr lang="en-US" dirty="0"/>
          </a:p>
        </p:txBody>
      </p:sp>
      <p:sp>
        <p:nvSpPr>
          <p:cNvPr id="4" name="Footer Placeholder 3"/>
          <p:cNvSpPr>
            <a:spLocks noGrp="1"/>
          </p:cNvSpPr>
          <p:nvPr>
            <p:ph type="ftr" sz="quarter" idx="11"/>
          </p:nvPr>
        </p:nvSpPr>
        <p:spPr/>
        <p:txBody>
          <a:bodyPr/>
          <a:lstStyle/>
          <a:p>
            <a:r>
              <a:rPr lang="fr-FR" noProof="0" smtClean="0"/>
              <a:t>Felix Rodriguez Mateos</a:t>
            </a:r>
            <a:endParaRPr lang="en-GB" noProof="0"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8</a:t>
            </a:fld>
            <a:endParaRPr lang="fr-FR" dirty="0"/>
          </a:p>
        </p:txBody>
      </p:sp>
      <p:pic>
        <p:nvPicPr>
          <p:cNvPr id="14" name="Picture 13"/>
          <p:cNvPicPr>
            <a:picLocks noChangeAspect="1"/>
          </p:cNvPicPr>
          <p:nvPr/>
        </p:nvPicPr>
        <p:blipFill>
          <a:blip r:embed="rId2"/>
          <a:stretch>
            <a:fillRect/>
          </a:stretch>
        </p:blipFill>
        <p:spPr>
          <a:xfrm>
            <a:off x="4834013" y="2066809"/>
            <a:ext cx="4191992" cy="2415541"/>
          </a:xfrm>
          <a:prstGeom prst="rect">
            <a:avLst/>
          </a:prstGeom>
        </p:spPr>
      </p:pic>
      <p:pic>
        <p:nvPicPr>
          <p:cNvPr id="15" name="Picture 14"/>
          <p:cNvPicPr>
            <a:picLocks noChangeAspect="1"/>
          </p:cNvPicPr>
          <p:nvPr/>
        </p:nvPicPr>
        <p:blipFill>
          <a:blip r:embed="rId3"/>
          <a:stretch>
            <a:fillRect/>
          </a:stretch>
        </p:blipFill>
        <p:spPr>
          <a:xfrm>
            <a:off x="6464704" y="30854"/>
            <a:ext cx="2341488" cy="2045218"/>
          </a:xfrm>
          <a:prstGeom prst="rect">
            <a:avLst/>
          </a:prstGeom>
        </p:spPr>
      </p:pic>
    </p:spTree>
    <p:extLst>
      <p:ext uri="{BB962C8B-B14F-4D97-AF65-F5344CB8AC3E}">
        <p14:creationId xmlns:p14="http://schemas.microsoft.com/office/powerpoint/2010/main" val="1921723334"/>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51470"/>
            <a:ext cx="7920000" cy="540000"/>
          </a:xfrm>
        </p:spPr>
        <p:txBody>
          <a:bodyPr/>
          <a:lstStyle/>
          <a:p>
            <a:r>
              <a:rPr lang="en-US" dirty="0" smtClean="0"/>
              <a:t>Orbit </a:t>
            </a:r>
            <a:r>
              <a:rPr lang="en-US" dirty="0"/>
              <a:t>C</a:t>
            </a:r>
            <a:r>
              <a:rPr lang="en-US" dirty="0" smtClean="0"/>
              <a:t>orrectors in Inner Triplet (Q1, Q2, Q3)</a:t>
            </a:r>
            <a:endParaRPr lang="en-US" dirty="0"/>
          </a:p>
        </p:txBody>
      </p:sp>
      <p:sp>
        <p:nvSpPr>
          <p:cNvPr id="3" name="Footer Placeholder 2"/>
          <p:cNvSpPr>
            <a:spLocks noGrp="1"/>
          </p:cNvSpPr>
          <p:nvPr>
            <p:ph type="ftr" sz="quarter" idx="11"/>
          </p:nvPr>
        </p:nvSpPr>
        <p:spPr/>
        <p:txBody>
          <a:bodyPr/>
          <a:lstStyle/>
          <a:p>
            <a:r>
              <a:rPr lang="fr-FR" noProof="0" smtClean="0"/>
              <a:t>Felix Rodriguez Mateos</a:t>
            </a:r>
            <a:endParaRPr lang="en-GB" noProof="0" dirty="0"/>
          </a:p>
        </p:txBody>
      </p:sp>
      <p:sp>
        <p:nvSpPr>
          <p:cNvPr id="4" name="Slide Number Placeholder 3"/>
          <p:cNvSpPr>
            <a:spLocks noGrp="1"/>
          </p:cNvSpPr>
          <p:nvPr>
            <p:ph type="sldNum" sz="quarter" idx="12"/>
          </p:nvPr>
        </p:nvSpPr>
        <p:spPr/>
        <p:txBody>
          <a:bodyPr/>
          <a:lstStyle/>
          <a:p>
            <a:fld id="{BFDCA1C4-9514-7B4F-976F-D92F7E296653}" type="slidenum">
              <a:rPr lang="fr-FR" smtClean="0"/>
              <a:pPr/>
              <a:t>9</a:t>
            </a:fld>
            <a:endParaRPr lang="fr-FR" dirty="0"/>
          </a:p>
        </p:txBody>
      </p:sp>
      <p:pic>
        <p:nvPicPr>
          <p:cNvPr id="5" name="Picture 4"/>
          <p:cNvPicPr>
            <a:picLocks noChangeAspect="1"/>
          </p:cNvPicPr>
          <p:nvPr/>
        </p:nvPicPr>
        <p:blipFill>
          <a:blip r:embed="rId2"/>
          <a:stretch>
            <a:fillRect/>
          </a:stretch>
        </p:blipFill>
        <p:spPr>
          <a:xfrm>
            <a:off x="4692228" y="675000"/>
            <a:ext cx="2832100" cy="2019300"/>
          </a:xfrm>
          <a:prstGeom prst="rect">
            <a:avLst/>
          </a:prstGeom>
        </p:spPr>
      </p:pic>
      <p:sp>
        <p:nvSpPr>
          <p:cNvPr id="6" name="Content Placeholder 2"/>
          <p:cNvSpPr txBox="1">
            <a:spLocks/>
          </p:cNvSpPr>
          <p:nvPr/>
        </p:nvSpPr>
        <p:spPr>
          <a:xfrm>
            <a:off x="395536" y="2643758"/>
            <a:ext cx="8651264" cy="2017389"/>
          </a:xfrm>
          <a:prstGeom prst="rect">
            <a:avLst/>
          </a:prstGeom>
        </p:spPr>
        <p:txBody>
          <a:bodyPr>
            <a:normAutofit fontScale="62500" lnSpcReduction="20000"/>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l"/>
            <a:r>
              <a:rPr lang="en-US" dirty="0" smtClean="0"/>
              <a:t>Two versions of circuit, with either short or long magnets (58/124 </a:t>
            </a:r>
            <a:r>
              <a:rPr lang="en-US" dirty="0" err="1" smtClean="0"/>
              <a:t>mH</a:t>
            </a:r>
            <a:r>
              <a:rPr lang="en-US" dirty="0" smtClean="0"/>
              <a:t> and 107/232 </a:t>
            </a:r>
            <a:r>
              <a:rPr lang="en-US" dirty="0" err="1" smtClean="0"/>
              <a:t>mH</a:t>
            </a:r>
            <a:r>
              <a:rPr lang="en-US" dirty="0" smtClean="0"/>
              <a:t> for inner/outer coils respectively)</a:t>
            </a:r>
          </a:p>
          <a:p>
            <a:pPr algn="l"/>
            <a:r>
              <a:rPr lang="en-US" dirty="0" smtClean="0"/>
              <a:t>Powering is realized using the inner triplet superconducting link</a:t>
            </a:r>
          </a:p>
          <a:p>
            <a:pPr algn="l"/>
            <a:r>
              <a:rPr lang="en-US" dirty="0" smtClean="0"/>
              <a:t>Circuits are rated for 2kA with 4-quadrant power converters</a:t>
            </a:r>
          </a:p>
          <a:p>
            <a:pPr algn="l"/>
            <a:r>
              <a:rPr lang="en-US" dirty="0" smtClean="0"/>
              <a:t>The protection is done in one case (long magnets) by energy extraction with 0.3 Ohm resistor, in the other case (short magnets) the discharge is given by the converter’s crowbar resistance (25 </a:t>
            </a:r>
            <a:r>
              <a:rPr lang="en-US" dirty="0" err="1" smtClean="0"/>
              <a:t>mOhm</a:t>
            </a:r>
            <a:r>
              <a:rPr lang="en-US" dirty="0" smtClean="0"/>
              <a:t>). The latter is however under discussion.</a:t>
            </a:r>
          </a:p>
          <a:p>
            <a:endParaRPr lang="en-US" dirty="0"/>
          </a:p>
        </p:txBody>
      </p:sp>
      <p:grpSp>
        <p:nvGrpSpPr>
          <p:cNvPr id="11" name="Group 10"/>
          <p:cNvGrpSpPr/>
          <p:nvPr/>
        </p:nvGrpSpPr>
        <p:grpSpPr>
          <a:xfrm>
            <a:off x="395536" y="843558"/>
            <a:ext cx="4211960" cy="1206521"/>
            <a:chOff x="395536" y="843558"/>
            <a:chExt cx="4211960" cy="1206521"/>
          </a:xfrm>
        </p:grpSpPr>
        <p:pic>
          <p:nvPicPr>
            <p:cNvPr id="7" name="Picture 6"/>
            <p:cNvPicPr>
              <a:picLocks noChangeAspect="1"/>
            </p:cNvPicPr>
            <p:nvPr/>
          </p:nvPicPr>
          <p:blipFill>
            <a:blip r:embed="rId3"/>
            <a:stretch>
              <a:fillRect/>
            </a:stretch>
          </p:blipFill>
          <p:spPr>
            <a:xfrm>
              <a:off x="395536" y="1203598"/>
              <a:ext cx="4211960" cy="846481"/>
            </a:xfrm>
            <a:prstGeom prst="rect">
              <a:avLst/>
            </a:prstGeom>
          </p:spPr>
        </p:pic>
        <p:sp>
          <p:nvSpPr>
            <p:cNvPr id="8" name="Down Arrow 7"/>
            <p:cNvSpPr/>
            <p:nvPr/>
          </p:nvSpPr>
          <p:spPr>
            <a:xfrm>
              <a:off x="827584" y="843558"/>
              <a:ext cx="144016" cy="360040"/>
            </a:xfrm>
            <a:prstGeom prst="down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Down Arrow 8"/>
            <p:cNvSpPr/>
            <p:nvPr/>
          </p:nvSpPr>
          <p:spPr>
            <a:xfrm>
              <a:off x="1475656" y="843558"/>
              <a:ext cx="144016" cy="360040"/>
            </a:xfrm>
            <a:prstGeom prst="down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Down Arrow 9"/>
            <p:cNvSpPr/>
            <p:nvPr/>
          </p:nvSpPr>
          <p:spPr>
            <a:xfrm>
              <a:off x="2051720" y="843558"/>
              <a:ext cx="144016" cy="360040"/>
            </a:xfrm>
            <a:prstGeom prst="down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951800411"/>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2_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Description0 xmlns="8946e33d-fd2f-4ae4-8ee9-d90c129cdf9e">HL-LHC PowerPoint Presentation, incl. CERN logo, 16:9 format</Description0>
    <Note xmlns="8946e33d-fd2f-4ae4-8ee9-d90c129cdf9e">For external collaborators: you may replace the CERN logo by your home institute logo if needed
https://edms.cern.ch/document/1586456/</Not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689ABA85A245EC45AA49FA36F10E0232" ma:contentTypeVersion="2" ma:contentTypeDescription="Create a new document." ma:contentTypeScope="" ma:versionID="adcd0aad5aed504a8f0da929d2112ad6">
  <xsd:schema xmlns:xsd="http://www.w3.org/2001/XMLSchema" xmlns:xs="http://www.w3.org/2001/XMLSchema" xmlns:p="http://schemas.microsoft.com/office/2006/metadata/properties" xmlns:ns2="8946e33d-fd2f-4ae4-8ee9-d90c129cdf9e" targetNamespace="http://schemas.microsoft.com/office/2006/metadata/properties" ma:root="true" ma:fieldsID="8f86ca1f070cacaf1fa8f62c9f76043c" ns2:_="">
    <xsd:import namespace="8946e33d-fd2f-4ae4-8ee9-d90c129cdf9e"/>
    <xsd:element name="properties">
      <xsd:complexType>
        <xsd:sequence>
          <xsd:element name="documentManagement">
            <xsd:complexType>
              <xsd:all>
                <xsd:element ref="ns2:Description0" minOccurs="0"/>
                <xsd:element ref="ns2:No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946e33d-fd2f-4ae4-8ee9-d90c129cdf9e" elementFormDefault="qualified">
    <xsd:import namespace="http://schemas.microsoft.com/office/2006/documentManagement/types"/>
    <xsd:import namespace="http://schemas.microsoft.com/office/infopath/2007/PartnerControls"/>
    <xsd:element name="Description0" ma:index="8" nillable="true" ma:displayName="Description" ma:internalName="Description0">
      <xsd:simpleType>
        <xsd:restriction base="dms:Text">
          <xsd:maxLength value="255"/>
        </xsd:restriction>
      </xsd:simpleType>
    </xsd:element>
    <xsd:element name="Note" ma:index="9" nillable="true" ma:displayName="Note" ma:internalName="Not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1CD65B3-E8D1-4001-8E0C-4AF8A697297C}">
  <ds:schemaRefs>
    <ds:schemaRef ds:uri="http://schemas.microsoft.com/office/2006/documentManagement/types"/>
    <ds:schemaRef ds:uri="8946e33d-fd2f-4ae4-8ee9-d90c129cdf9e"/>
    <ds:schemaRef ds:uri="http://purl.org/dc/terms/"/>
    <ds:schemaRef ds:uri="http://schemas.microsoft.com/office/2006/metadata/properties"/>
    <ds:schemaRef ds:uri="http://purl.org/dc/dcmitype/"/>
    <ds:schemaRef ds:uri="http://schemas.microsoft.com/office/infopath/2007/PartnerControls"/>
    <ds:schemaRef ds:uri="http://purl.org/dc/elements/1.1/"/>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C6AB97CC-549D-4859-BC7E-5D3C9B0F7F8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946e33d-fd2f-4ae4-8ee9-d90c129cdf9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98DC553A-4E25-48C2-96AD-A2BB337CB84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HLU-Pres-test01.thmx</Template>
  <TotalTime>20133</TotalTime>
  <Words>3126</Words>
  <Application>Microsoft Macintosh PowerPoint</Application>
  <PresentationFormat>On-screen Show (16:9)</PresentationFormat>
  <Paragraphs>297</Paragraphs>
  <Slides>31</Slides>
  <Notes>0</Notes>
  <HiddenSlides>0</HiddenSlides>
  <MMClips>0</MMClips>
  <ScaleCrop>false</ScaleCrop>
  <HeadingPairs>
    <vt:vector size="6" baseType="variant">
      <vt:variant>
        <vt:lpstr>Theme</vt:lpstr>
      </vt:variant>
      <vt:variant>
        <vt:i4>3</vt:i4>
      </vt:variant>
      <vt:variant>
        <vt:lpstr>Embedded OLE Servers</vt:lpstr>
      </vt:variant>
      <vt:variant>
        <vt:i4>1</vt:i4>
      </vt:variant>
      <vt:variant>
        <vt:lpstr>Slide Titles</vt:lpstr>
      </vt:variant>
      <vt:variant>
        <vt:i4>31</vt:i4>
      </vt:variant>
    </vt:vector>
  </HeadingPairs>
  <TitlesOfParts>
    <vt:vector size="35" baseType="lpstr">
      <vt:lpstr>Thème Office</vt:lpstr>
      <vt:lpstr>1_Thème Office</vt:lpstr>
      <vt:lpstr>2_Thème Office</vt:lpstr>
      <vt:lpstr>Document</vt:lpstr>
      <vt:lpstr>Introduction to the HL-LHC Circuits and Report from Previous Review</vt:lpstr>
      <vt:lpstr>Outline</vt:lpstr>
      <vt:lpstr>Layouts in HL-LHC</vt:lpstr>
      <vt:lpstr>Inner Triplets</vt:lpstr>
      <vt:lpstr>Inner Triplets</vt:lpstr>
      <vt:lpstr>Main Aspects for Inner Triplet Circuits</vt:lpstr>
      <vt:lpstr>PowerPoint Presentation</vt:lpstr>
      <vt:lpstr>11T MBH Dipoles in S67 and S78</vt:lpstr>
      <vt:lpstr>Orbit Correctors in Inner Triplet (Q1, Q2, Q3)</vt:lpstr>
      <vt:lpstr>Separation and Recombination Dipoles Circuits</vt:lpstr>
      <vt:lpstr>High Order Correctors on Inner Triplet</vt:lpstr>
      <vt:lpstr>Orbit Correctors in Matching Section</vt:lpstr>
      <vt:lpstr>Q10 … for completeness</vt:lpstr>
      <vt:lpstr>Hollow Electron Lenses Circuits</vt:lpstr>
      <vt:lpstr>PowerPoint Presentation</vt:lpstr>
      <vt:lpstr>PowerPoint Presentation</vt:lpstr>
      <vt:lpstr>Background for the last (Internal) Review</vt:lpstr>
      <vt:lpstr>Review Programme in March 2017</vt:lpstr>
      <vt:lpstr>Follow up of recommendations on 11T Dipole (1/2) </vt:lpstr>
      <vt:lpstr>Follow up of recommendations on 11T Dipole (2/2) </vt:lpstr>
      <vt:lpstr>Follow up of recommendations on Inner Triplet (1/3)</vt:lpstr>
      <vt:lpstr>Follow up of recommendations on Inner Triplet (2/3)</vt:lpstr>
      <vt:lpstr>Alternative options</vt:lpstr>
      <vt:lpstr>Follow up of recommendations on Inner Triplet (3/3)</vt:lpstr>
      <vt:lpstr>Additional recommendation</vt:lpstr>
      <vt:lpstr>The Mandate to the MCF Magnet Circuit Forum</vt:lpstr>
      <vt:lpstr>Participants to Forum</vt:lpstr>
      <vt:lpstr>Activities and Topics of the Forum</vt:lpstr>
      <vt:lpstr>Structure of the Review - I</vt:lpstr>
      <vt:lpstr>Structure of the Review - II</vt:lpstr>
      <vt:lpstr>Many thanks, enjoy the Review</vt:lpstr>
    </vt:vector>
  </TitlesOfParts>
  <Company>APO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HiLumi-Pres-Template-16-9-2logo-v2</dc:title>
  <dc:creator>André-Pierre OLIVIER</dc:creator>
  <cp:lastModifiedBy>Felix Rodriguez Mateos</cp:lastModifiedBy>
  <cp:revision>412</cp:revision>
  <cp:lastPrinted>2019-01-09T10:31:44Z</cp:lastPrinted>
  <dcterms:created xsi:type="dcterms:W3CDTF">2016-02-12T09:02:01Z</dcterms:created>
  <dcterms:modified xsi:type="dcterms:W3CDTF">2019-09-07T12:36:43Z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0x010100689ABA85A245EC45AA49FA36F10E0232</vt:lpwstr>
  </property>
</Properties>
</file>