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54"/>
  </p:notesMasterIdLst>
  <p:handoutMasterIdLst>
    <p:handoutMasterId r:id="rId55"/>
  </p:handoutMasterIdLst>
  <p:sldIdLst>
    <p:sldId id="263" r:id="rId5"/>
    <p:sldId id="272" r:id="rId6"/>
    <p:sldId id="282" r:id="rId7"/>
    <p:sldId id="283" r:id="rId8"/>
    <p:sldId id="276" r:id="rId9"/>
    <p:sldId id="278" r:id="rId10"/>
    <p:sldId id="271" r:id="rId11"/>
    <p:sldId id="273" r:id="rId12"/>
    <p:sldId id="284" r:id="rId13"/>
    <p:sldId id="268" r:id="rId14"/>
    <p:sldId id="274" r:id="rId15"/>
    <p:sldId id="269" r:id="rId16"/>
    <p:sldId id="279" r:id="rId17"/>
    <p:sldId id="296" r:id="rId18"/>
    <p:sldId id="285" r:id="rId19"/>
    <p:sldId id="303" r:id="rId20"/>
    <p:sldId id="304" r:id="rId21"/>
    <p:sldId id="286" r:id="rId22"/>
    <p:sldId id="307" r:id="rId23"/>
    <p:sldId id="309" r:id="rId24"/>
    <p:sldId id="293" r:id="rId25"/>
    <p:sldId id="308" r:id="rId26"/>
    <p:sldId id="306" r:id="rId27"/>
    <p:sldId id="297" r:id="rId28"/>
    <p:sldId id="291" r:id="rId29"/>
    <p:sldId id="298" r:id="rId30"/>
    <p:sldId id="292" r:id="rId31"/>
    <p:sldId id="299" r:id="rId32"/>
    <p:sldId id="294" r:id="rId33"/>
    <p:sldId id="295" r:id="rId34"/>
    <p:sldId id="300" r:id="rId35"/>
    <p:sldId id="301" r:id="rId36"/>
    <p:sldId id="313" r:id="rId37"/>
    <p:sldId id="314" r:id="rId38"/>
    <p:sldId id="270" r:id="rId39"/>
    <p:sldId id="320" r:id="rId40"/>
    <p:sldId id="317" r:id="rId41"/>
    <p:sldId id="325" r:id="rId42"/>
    <p:sldId id="315" r:id="rId43"/>
    <p:sldId id="316" r:id="rId44"/>
    <p:sldId id="322" r:id="rId45"/>
    <p:sldId id="323" r:id="rId46"/>
    <p:sldId id="318" r:id="rId47"/>
    <p:sldId id="327" r:id="rId48"/>
    <p:sldId id="324" r:id="rId49"/>
    <p:sldId id="321" r:id="rId50"/>
    <p:sldId id="266" r:id="rId51"/>
    <p:sldId id="312" r:id="rId52"/>
    <p:sldId id="326" r:id="rId53"/>
  </p:sldIdLst>
  <p:sldSz cx="9144000" cy="5143500" type="screen16x9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3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6323" autoAdjust="0"/>
  </p:normalViewPr>
  <p:slideViewPr>
    <p:cSldViewPr snapToObjects="1" showGuides="1">
      <p:cViewPr varScale="1">
        <p:scale>
          <a:sx n="87" d="100"/>
          <a:sy n="87" d="100"/>
        </p:scale>
        <p:origin x="440" y="6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08/09/2019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08/09/2019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Planetarymachine</a:t>
            </a:r>
            <a:r>
              <a:rPr lang="en-GB" dirty="0" smtClean="0"/>
              <a:t> for torsion free strand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6901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Amalia </a:t>
            </a:r>
            <a:r>
              <a:rPr lang="fr-FR" dirty="0" err="1" smtClean="0"/>
              <a:t>Balalrino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Intestazione sezion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4918" y="1885950"/>
            <a:ext cx="6520998" cy="2114550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3450" b="0" cap="none" baseline="0"/>
            </a:lvl1pPr>
          </a:lstStyle>
          <a:p>
            <a:pPr rtl="0"/>
            <a:r>
              <a:rPr lang="it-IT" noProof="0" smtClean="0"/>
              <a:t>Fare clic per modificare lo stile del titolo</a:t>
            </a:r>
            <a:endParaRPr lang="it-IT" noProof="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 hasCustomPrompt="1"/>
          </p:nvPr>
        </p:nvSpPr>
        <p:spPr>
          <a:xfrm>
            <a:off x="799120" y="4057652"/>
            <a:ext cx="6517197" cy="457201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425" cap="all" spc="143" baseline="0">
                <a:solidFill>
                  <a:schemeClr val="accent1"/>
                </a:solidFill>
              </a:defRPr>
            </a:lvl1pPr>
            <a:lvl2pPr marL="327277" indent="0" algn="l" rtl="0">
              <a:buNone/>
              <a:defRPr sz="1275">
                <a:solidFill>
                  <a:schemeClr val="tx1">
                    <a:tint val="75000"/>
                  </a:schemeClr>
                </a:solidFill>
              </a:defRPr>
            </a:lvl2pPr>
            <a:lvl3pPr marL="654552" indent="0" algn="l" rtl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3pPr>
            <a:lvl4pPr marL="981829" indent="0" algn="l" rtl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09105" indent="0" algn="l" rtl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636381" indent="0" algn="l" rtl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1963657" indent="0" algn="l" rtl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290933" indent="0" algn="l" rtl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618209" indent="0" algn="l" rtl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171426" y="4800600"/>
            <a:ext cx="1087325" cy="207171"/>
          </a:xfrm>
          <a:prstGeom prst="rect">
            <a:avLst/>
          </a:prstGeom>
        </p:spPr>
        <p:txBody>
          <a:bodyPr lIns="82936" tIns="41468" rIns="82936" bIns="41468" rtlCol="0"/>
          <a:lstStyle>
            <a:lvl1pPr>
              <a:defRPr/>
            </a:lvl1pPr>
          </a:lstStyle>
          <a:p>
            <a:fld id="{4BC4CE4E-6BDC-4433-87C5-0DA27E562036}" type="datetime1">
              <a:rPr lang="it-IT" smtClean="0"/>
              <a:pPr/>
              <a:t>08/09/2019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A013F82-EE5E-44EE-A61D-E31C6657F26F}" type="slidenum">
              <a:rPr lang="it-IT" noProof="0" smtClean="0"/>
              <a:t>‹#›</a:t>
            </a:fld>
            <a:endParaRPr lang="it-IT" noProof="0" dirty="0"/>
          </a:p>
        </p:txBody>
      </p:sp>
    </p:spTree>
    <p:extLst>
      <p:ext uri="{BB962C8B-B14F-4D97-AF65-F5344CB8AC3E}">
        <p14:creationId xmlns:p14="http://schemas.microsoft.com/office/powerpoint/2010/main" val="72327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Tiago Catalao da Rosa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e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G"/><Relationship Id="rId4" Type="http://schemas.openxmlformats.org/officeDocument/2006/relationships/image" Target="../media/image49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WP6a: HL-LHC Cold Powering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6176" y="2821644"/>
            <a:ext cx="6480000" cy="742950"/>
          </a:xfrm>
        </p:spPr>
        <p:txBody>
          <a:bodyPr>
            <a:normAutofit/>
          </a:bodyPr>
          <a:lstStyle/>
          <a:p>
            <a:r>
              <a:rPr lang="en-US" dirty="0" err="1" smtClean="0"/>
              <a:t>Amalia</a:t>
            </a:r>
            <a:r>
              <a:rPr lang="en-US" dirty="0" smtClean="0"/>
              <a:t> </a:t>
            </a:r>
            <a:r>
              <a:rPr lang="en-US" dirty="0" err="1" smtClean="0"/>
              <a:t>Ballarino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6176" y="4702522"/>
            <a:ext cx="5956684" cy="307628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International Review of HL-LHC Magnet </a:t>
            </a:r>
            <a:r>
              <a:rPr lang="en-GB" b="0" i="0" dirty="0" smtClean="0">
                <a:solidFill>
                  <a:schemeClr val="bg2"/>
                </a:solidFill>
              </a:rPr>
              <a:t>Circuits, 9</a:t>
            </a:r>
            <a:r>
              <a:rPr lang="en-GB" b="0" i="0" baseline="30000" dirty="0" smtClean="0">
                <a:solidFill>
                  <a:schemeClr val="bg2"/>
                </a:solidFill>
              </a:rPr>
              <a:t>th </a:t>
            </a:r>
            <a:r>
              <a:rPr lang="en-GB" b="0" i="0" dirty="0" smtClean="0">
                <a:solidFill>
                  <a:schemeClr val="bg2"/>
                </a:solidFill>
              </a:rPr>
              <a:t>- 10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September 2019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25"/>
            <a:ext cx="7920000" cy="540000"/>
          </a:xfrm>
        </p:spPr>
        <p:txBody>
          <a:bodyPr/>
          <a:lstStyle/>
          <a:p>
            <a:r>
              <a:rPr lang="en-US" sz="2400" dirty="0" smtClean="0"/>
              <a:t>HV Levels - Triplets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91045" y="4873500"/>
            <a:ext cx="6627000" cy="270000"/>
          </a:xfrm>
        </p:spPr>
        <p:txBody>
          <a:bodyPr/>
          <a:lstStyle/>
          <a:p>
            <a:r>
              <a:rPr lang="fr-FR" noProof="0" dirty="0" smtClean="0"/>
              <a:t>Amalia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85" y="1115385"/>
            <a:ext cx="7437503" cy="24537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554925"/>
            <a:ext cx="2679838" cy="4381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8733" y="3633357"/>
            <a:ext cx="7763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RT</a:t>
            </a:r>
            <a:r>
              <a:rPr lang="en-US" sz="1600" dirty="0" smtClean="0"/>
              <a:t> = Room </a:t>
            </a:r>
            <a:r>
              <a:rPr lang="en-US" sz="1600" dirty="0"/>
              <a:t>Temperature (20 ± 5 °</a:t>
            </a:r>
            <a:r>
              <a:rPr lang="en-US" sz="1600" dirty="0" smtClean="0"/>
              <a:t>C)</a:t>
            </a:r>
          </a:p>
          <a:p>
            <a:r>
              <a:rPr lang="en-US" sz="1600" b="1" dirty="0" smtClean="0"/>
              <a:t>NOC</a:t>
            </a:r>
            <a:r>
              <a:rPr lang="en-US" sz="1600" dirty="0" smtClean="0"/>
              <a:t> = Nominal Operating Conditions. For all WP6s components, it corresponds to </a:t>
            </a:r>
          </a:p>
          <a:p>
            <a:r>
              <a:rPr lang="en-US" sz="1600" dirty="0" err="1" smtClean="0"/>
              <a:t>GHe</a:t>
            </a:r>
            <a:r>
              <a:rPr lang="en-US" sz="1600" dirty="0" smtClean="0"/>
              <a:t> at RT and </a:t>
            </a:r>
            <a:r>
              <a:rPr lang="en-US" sz="1600" dirty="0"/>
              <a:t>1.30 ± 0.05 bar</a:t>
            </a:r>
            <a:endParaRPr lang="en-GB" sz="1600" dirty="0"/>
          </a:p>
        </p:txBody>
      </p:sp>
      <p:sp>
        <p:nvSpPr>
          <p:cNvPr id="8" name="Down Arrow 7"/>
          <p:cNvSpPr/>
          <p:nvPr/>
        </p:nvSpPr>
        <p:spPr>
          <a:xfrm>
            <a:off x="2915816" y="1767042"/>
            <a:ext cx="216024" cy="21602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3851920" y="1767042"/>
            <a:ext cx="216024" cy="21602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4680012" y="1767042"/>
            <a:ext cx="216024" cy="216024"/>
          </a:xfrm>
          <a:prstGeom prst="downArrow">
            <a:avLst/>
          </a:prstGeom>
          <a:solidFill>
            <a:srgbClr val="ED730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D7305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5506051" y="1767042"/>
            <a:ext cx="216024" cy="216024"/>
          </a:xfrm>
          <a:prstGeom prst="downArrow">
            <a:avLst/>
          </a:prstGeom>
          <a:solidFill>
            <a:srgbClr val="ED730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D7305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023828" y="1563638"/>
            <a:ext cx="104411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316573" y="1563638"/>
            <a:ext cx="594979" cy="0"/>
          </a:xfrm>
          <a:prstGeom prst="line">
            <a:avLst/>
          </a:prstGeom>
          <a:ln>
            <a:solidFill>
              <a:srgbClr val="ED730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329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HV Levels – Matching Sections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612000" y="710740"/>
            <a:ext cx="5083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D2: treated as for a 18 kA circuit – conservative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44243"/>
          <a:stretch/>
        </p:blipFill>
        <p:spPr>
          <a:xfrm>
            <a:off x="467544" y="1304920"/>
            <a:ext cx="7437503" cy="13681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9613" y="1048755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 kA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34" y="2941874"/>
            <a:ext cx="8650070" cy="6902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79505" y="261659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D2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0134" y="3820761"/>
            <a:ext cx="8492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D2 correctors: 0.6 kA rating, Worst case to ground = 590 V, Components test: 5.7 kV (RT) -  </a:t>
            </a:r>
          </a:p>
          <a:p>
            <a:r>
              <a:rPr lang="en-US" sz="1600" dirty="0" smtClean="0"/>
              <a:t>Components test 2.860 kV (NOC)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3608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118" y="15526"/>
            <a:ext cx="7920000" cy="540000"/>
          </a:xfrm>
        </p:spPr>
        <p:txBody>
          <a:bodyPr/>
          <a:lstStyle/>
          <a:p>
            <a:r>
              <a:rPr lang="en-US" sz="2400" dirty="0" smtClean="0"/>
              <a:t>Protection Strategy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862029"/>
            <a:ext cx="6627000" cy="270000"/>
          </a:xfrm>
        </p:spPr>
        <p:txBody>
          <a:bodyPr/>
          <a:lstStyle/>
          <a:p>
            <a:r>
              <a:rPr lang="fr-FR" noProof="0" dirty="0" smtClean="0"/>
              <a:t>Amalia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541" y="340365"/>
            <a:ext cx="2559182" cy="4381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1500"/>
          <a:stretch/>
        </p:blipFill>
        <p:spPr>
          <a:xfrm>
            <a:off x="827584" y="880365"/>
            <a:ext cx="7258386" cy="14631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2390623"/>
            <a:ext cx="6204269" cy="184159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914267" y="1115350"/>
            <a:ext cx="68042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82819" y="1884385"/>
            <a:ext cx="2203151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086309" y="3018889"/>
            <a:ext cx="2665623" cy="504056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086308" y="3507587"/>
            <a:ext cx="1584176" cy="676499"/>
          </a:xfrm>
          <a:prstGeom prst="rect">
            <a:avLst/>
          </a:prstGeom>
          <a:solidFill>
            <a:srgbClr val="00B050">
              <a:alpha val="3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938887" y="2123462"/>
            <a:ext cx="191959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578448" y="4378122"/>
            <a:ext cx="6173485" cy="369332"/>
          </a:xfrm>
          <a:prstGeom prst="rect">
            <a:avLst/>
          </a:prstGeom>
          <a:solidFill>
            <a:srgbClr val="FFC000">
              <a:alpha val="35000"/>
            </a:srgb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System designed when cold diodes not in the baseline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58250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77096" y="1779662"/>
            <a:ext cx="7920000" cy="540000"/>
          </a:xfrm>
        </p:spPr>
        <p:txBody>
          <a:bodyPr/>
          <a:lstStyle/>
          <a:p>
            <a:r>
              <a:rPr lang="en-US" dirty="0" smtClean="0"/>
              <a:t>System design – Electrical components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80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77096" y="1779662"/>
            <a:ext cx="7920000" cy="540000"/>
          </a:xfrm>
        </p:spPr>
        <p:txBody>
          <a:bodyPr/>
          <a:lstStyle/>
          <a:p>
            <a:r>
              <a:rPr lang="en-US" dirty="0" smtClean="0"/>
              <a:t>System design – Electrical components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2387084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MgB</a:t>
            </a:r>
            <a:r>
              <a:rPr lang="en-US" baseline="-25000" dirty="0" smtClean="0"/>
              <a:t>2</a:t>
            </a:r>
            <a:r>
              <a:rPr lang="en-US" dirty="0" smtClean="0"/>
              <a:t> cables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02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3" name="Down Arrow 12"/>
          <p:cNvSpPr/>
          <p:nvPr/>
        </p:nvSpPr>
        <p:spPr>
          <a:xfrm rot="10800000">
            <a:off x="4938900" y="4070716"/>
            <a:ext cx="504056" cy="39531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720165" y="4432064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</a:t>
            </a:r>
            <a:endParaRPr lang="en-GB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098" y="-40073"/>
            <a:ext cx="7920000" cy="540000"/>
          </a:xfrm>
        </p:spPr>
        <p:txBody>
          <a:bodyPr/>
          <a:lstStyle/>
          <a:p>
            <a:r>
              <a:rPr lang="en-US" sz="2400" dirty="0" smtClean="0"/>
              <a:t>SC MgB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Cable Design - Triplets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411780" y="3714404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 panose="05050102010706020507" pitchFamily="18" charset="2"/>
              </a:rPr>
              <a:t></a:t>
            </a:r>
            <a:r>
              <a:rPr lang="en-GB" dirty="0" err="1" smtClean="0">
                <a:sym typeface="Symbol" panose="05050102010706020507" pitchFamily="18" charset="2"/>
              </a:rPr>
              <a:t>ext</a:t>
            </a:r>
            <a:r>
              <a:rPr lang="en-GB" dirty="0" smtClean="0">
                <a:sym typeface="Symbol" panose="05050102010706020507" pitchFamily="18" charset="2"/>
              </a:rPr>
              <a:t>  90 mm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3219822"/>
            <a:ext cx="1015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ym typeface="Symbol"/>
              </a:rPr>
              <a:t>7.5 mm</a:t>
            </a:r>
            <a:endParaRPr lang="en-GB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763201" y="606198"/>
            <a:ext cx="7421795" cy="3190000"/>
            <a:chOff x="753148" y="702744"/>
            <a:chExt cx="7421795" cy="3190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3148" y="702744"/>
              <a:ext cx="7421795" cy="319000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4464045" y="328615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56176" y="230361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74099" y="127627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</a:t>
              </a:r>
              <a:endParaRPr lang="en-GB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44335" y="3747965"/>
            <a:ext cx="324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1,2,3 </a:t>
            </a:r>
            <a:r>
              <a:rPr lang="en-US" dirty="0" smtClean="0">
                <a:sym typeface="Symbol" panose="05050102010706020507" pitchFamily="18" charset="2"/>
              </a:rPr>
              <a:t> Instrumentation wires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524328" y="1711926"/>
            <a:ext cx="637320" cy="864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36713" y="128632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 core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919824" y="2144163"/>
            <a:ext cx="469108" cy="6238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123607" y="1808880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 braid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784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401" y="-275716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MgB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cable design – Triplets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80830" y="595015"/>
            <a:ext cx="7521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- 18 kA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85124" y="565356"/>
            <a:ext cx="2427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Protective insulation (outer layer)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80830" y="4554093"/>
            <a:ext cx="987771" cy="300082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>
                <a:sym typeface="Symbol"/>
              </a:rPr>
              <a:t> 90 mm</a:t>
            </a:r>
            <a:endParaRPr lang="en-GB" sz="1350" dirty="0"/>
          </a:p>
        </p:txBody>
      </p:sp>
      <p:grpSp>
        <p:nvGrpSpPr>
          <p:cNvPr id="23" name="Group 22"/>
          <p:cNvGrpSpPr/>
          <p:nvPr/>
        </p:nvGrpSpPr>
        <p:grpSpPr>
          <a:xfrm>
            <a:off x="2362356" y="830542"/>
            <a:ext cx="4021208" cy="3539579"/>
            <a:chOff x="1979712" y="1035146"/>
            <a:chExt cx="5361610" cy="4719439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1035146"/>
              <a:ext cx="5361610" cy="4719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3347999" y="4788000"/>
              <a:ext cx="484520" cy="4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>
            <a:xfrm>
              <a:off x="2388311" y="3067200"/>
              <a:ext cx="503710" cy="5039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3338404" y="1404000"/>
              <a:ext cx="503710" cy="5039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284866" y="1440000"/>
              <a:ext cx="503710" cy="5039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9" name="Oval 28"/>
            <p:cNvSpPr>
              <a:spLocks noChangeAspect="1"/>
            </p:cNvSpPr>
            <p:nvPr/>
          </p:nvSpPr>
          <p:spPr>
            <a:xfrm>
              <a:off x="6204311" y="3154698"/>
              <a:ext cx="493636" cy="4938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0" name="Oval 29"/>
            <p:cNvSpPr>
              <a:spLocks noChangeAspect="1"/>
            </p:cNvSpPr>
            <p:nvPr/>
          </p:nvSpPr>
          <p:spPr>
            <a:xfrm>
              <a:off x="5239238" y="4788000"/>
              <a:ext cx="503710" cy="5039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195326" y="1461648"/>
            <a:ext cx="7954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+ 18 kA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16376" y="3168301"/>
            <a:ext cx="11240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ym typeface="Symbol"/>
              </a:rPr>
              <a:t>3 </a:t>
            </a:r>
            <a:r>
              <a:rPr lang="en-GB" sz="1350" b="1" dirty="0">
                <a:sym typeface="Symbol" panose="05050102010706020507" pitchFamily="18" charset="2"/>
              </a:rPr>
              <a:t> 2 </a:t>
            </a:r>
            <a:r>
              <a:rPr lang="en-GB" sz="1350" b="1" dirty="0">
                <a:sym typeface="Symbol"/>
              </a:rPr>
              <a:t> </a:t>
            </a:r>
            <a:r>
              <a:rPr lang="en-GB" sz="1350" b="1" dirty="0" smtClean="0">
                <a:sym typeface="Symbol"/>
              </a:rPr>
              <a:t>2</a:t>
            </a:r>
            <a:r>
              <a:rPr lang="en-GB" sz="1350" b="1" dirty="0" smtClean="0"/>
              <a:t> </a:t>
            </a:r>
            <a:r>
              <a:rPr lang="en-GB" sz="1350" b="1" dirty="0"/>
              <a:t>kA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38016" y="1658255"/>
            <a:ext cx="10759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ym typeface="Symbol"/>
              </a:rPr>
              <a:t>3 2 </a:t>
            </a:r>
            <a:r>
              <a:rPr lang="en-GB" sz="1350" b="1" dirty="0">
                <a:sym typeface="Symbol" panose="05050102010706020507" pitchFamily="18" charset="2"/>
              </a:rPr>
              <a:t> </a:t>
            </a:r>
            <a:r>
              <a:rPr lang="en-GB" sz="1350" b="1" dirty="0">
                <a:sym typeface="Symbol"/>
              </a:rPr>
              <a:t>2</a:t>
            </a:r>
            <a:r>
              <a:rPr lang="en-GB" sz="1350" b="1" dirty="0" smtClean="0"/>
              <a:t> </a:t>
            </a:r>
            <a:r>
              <a:rPr lang="en-GB" sz="1350" b="1" dirty="0"/>
              <a:t>kA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383564" y="2367886"/>
            <a:ext cx="8306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ym typeface="Symbol"/>
              </a:rPr>
              <a:t>3 7 kA </a:t>
            </a:r>
            <a:endParaRPr lang="en-GB" sz="135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699803" y="3174520"/>
            <a:ext cx="7954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+ 13 kA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4852874" y="2537935"/>
            <a:ext cx="1545341" cy="0"/>
          </a:xfrm>
          <a:prstGeom prst="straightConnector1">
            <a:avLst/>
          </a:prstGeom>
          <a:ln w="22225" cap="sq">
            <a:solidFill>
              <a:schemeClr val="tx2"/>
            </a:solidFill>
            <a:headEnd type="none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048600" y="4192039"/>
            <a:ext cx="7521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- 13 kA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5219004" y="821908"/>
            <a:ext cx="242318" cy="274444"/>
          </a:xfrm>
          <a:prstGeom prst="straightConnector1">
            <a:avLst/>
          </a:prstGeom>
          <a:ln w="22225" cap="sq">
            <a:solidFill>
              <a:schemeClr val="tx2"/>
            </a:solidFill>
            <a:headEnd type="none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>
            <a:spLocks noChangeAspect="1"/>
          </p:cNvSpPr>
          <p:nvPr/>
        </p:nvSpPr>
        <p:spPr>
          <a:xfrm>
            <a:off x="4110684" y="1275676"/>
            <a:ext cx="376382" cy="353558"/>
          </a:xfrm>
          <a:prstGeom prst="ellipse">
            <a:avLst/>
          </a:prstGeom>
          <a:solidFill>
            <a:srgbClr val="FF0000"/>
          </a:solidFill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3162476" y="1808624"/>
            <a:ext cx="376382" cy="353558"/>
          </a:xfrm>
          <a:prstGeom prst="ellipse">
            <a:avLst/>
          </a:prstGeom>
          <a:solidFill>
            <a:srgbClr val="FF0000"/>
          </a:solidFill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4087707" y="3480591"/>
            <a:ext cx="376382" cy="353558"/>
          </a:xfrm>
          <a:prstGeom prst="ellipse">
            <a:avLst/>
          </a:prstGeom>
          <a:solidFill>
            <a:srgbClr val="FF0000"/>
          </a:solidFill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5021224" y="2956565"/>
            <a:ext cx="376382" cy="353558"/>
          </a:xfrm>
          <a:prstGeom prst="ellipse">
            <a:avLst/>
          </a:prstGeom>
          <a:solidFill>
            <a:srgbClr val="FF0000"/>
          </a:solidFill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9" name="Oval 48"/>
          <p:cNvSpPr/>
          <p:nvPr/>
        </p:nvSpPr>
        <p:spPr>
          <a:xfrm>
            <a:off x="462297" y="1339409"/>
            <a:ext cx="286603" cy="2746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0" name="Oval 49"/>
          <p:cNvSpPr>
            <a:spLocks noChangeAspect="1"/>
          </p:cNvSpPr>
          <p:nvPr/>
        </p:nvSpPr>
        <p:spPr>
          <a:xfrm>
            <a:off x="533150" y="740637"/>
            <a:ext cx="136521" cy="130817"/>
          </a:xfrm>
          <a:prstGeom prst="ellipse">
            <a:avLst/>
          </a:prstGeom>
          <a:solidFill>
            <a:srgbClr val="008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1" name="Oval 50"/>
          <p:cNvSpPr/>
          <p:nvPr/>
        </p:nvSpPr>
        <p:spPr>
          <a:xfrm>
            <a:off x="453184" y="977155"/>
            <a:ext cx="286603" cy="274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2" name="TextBox 51"/>
          <p:cNvSpPr txBox="1"/>
          <p:nvPr/>
        </p:nvSpPr>
        <p:spPr>
          <a:xfrm>
            <a:off x="849639" y="681104"/>
            <a:ext cx="9701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MgB</a:t>
            </a:r>
            <a:r>
              <a:rPr lang="en-GB" sz="1350" baseline="-25000" dirty="0"/>
              <a:t>2</a:t>
            </a:r>
            <a:r>
              <a:rPr lang="en-GB" sz="1350" dirty="0"/>
              <a:t> wire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74976" y="984141"/>
            <a:ext cx="148309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Copper stabilizer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74977" y="1345528"/>
            <a:ext cx="55976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Filler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427402" y="1843065"/>
            <a:ext cx="341618" cy="0"/>
          </a:xfrm>
          <a:prstGeom prst="line">
            <a:avLst/>
          </a:prstGeom>
          <a:ln w="22225">
            <a:solidFill>
              <a:srgbClr val="EE66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35112" y="1673697"/>
            <a:ext cx="9252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Insulation</a:t>
            </a:r>
          </a:p>
        </p:txBody>
      </p:sp>
      <p:sp>
        <p:nvSpPr>
          <p:cNvPr id="58" name="Oval 57"/>
          <p:cNvSpPr/>
          <p:nvPr/>
        </p:nvSpPr>
        <p:spPr>
          <a:xfrm>
            <a:off x="3740303" y="912629"/>
            <a:ext cx="1096637" cy="1107247"/>
          </a:xfrm>
          <a:prstGeom prst="ellipse">
            <a:avLst/>
          </a:prstGeom>
          <a:noFill/>
          <a:ln w="349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9" name="Oval 58"/>
          <p:cNvSpPr/>
          <p:nvPr/>
        </p:nvSpPr>
        <p:spPr>
          <a:xfrm>
            <a:off x="2809920" y="1466252"/>
            <a:ext cx="1096637" cy="1107247"/>
          </a:xfrm>
          <a:prstGeom prst="ellipse">
            <a:avLst/>
          </a:prstGeom>
          <a:noFill/>
          <a:ln w="349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0" name="TextBox 59"/>
          <p:cNvSpPr txBox="1"/>
          <p:nvPr/>
        </p:nvSpPr>
        <p:spPr>
          <a:xfrm>
            <a:off x="7394243" y="1489031"/>
            <a:ext cx="1223780" cy="369332"/>
          </a:xfrm>
          <a:prstGeom prst="rect">
            <a:avLst/>
          </a:prstGeom>
          <a:noFill/>
          <a:ln w="2222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3 </a:t>
            </a:r>
            <a:r>
              <a:rPr lang="en-GB" b="1" dirty="0">
                <a:sym typeface="Symbol" panose="05050102010706020507" pitchFamily="18" charset="2"/>
              </a:rPr>
              <a:t>   7 kA</a:t>
            </a:r>
          </a:p>
        </p:txBody>
      </p:sp>
      <p:sp>
        <p:nvSpPr>
          <p:cNvPr id="40" name="Oval 39"/>
          <p:cNvSpPr/>
          <p:nvPr/>
        </p:nvSpPr>
        <p:spPr>
          <a:xfrm>
            <a:off x="4662763" y="2594847"/>
            <a:ext cx="1096637" cy="1107247"/>
          </a:xfrm>
          <a:prstGeom prst="ellipse">
            <a:avLst/>
          </a:prstGeom>
          <a:noFill/>
          <a:ln w="349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5" name="Oval 44"/>
          <p:cNvSpPr/>
          <p:nvPr/>
        </p:nvSpPr>
        <p:spPr>
          <a:xfrm>
            <a:off x="3721784" y="3102607"/>
            <a:ext cx="1096637" cy="1107247"/>
          </a:xfrm>
          <a:prstGeom prst="ellipse">
            <a:avLst/>
          </a:prstGeom>
          <a:noFill/>
          <a:ln w="349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6" name="Oval 45"/>
          <p:cNvSpPr/>
          <p:nvPr/>
        </p:nvSpPr>
        <p:spPr>
          <a:xfrm>
            <a:off x="3721783" y="2019875"/>
            <a:ext cx="1096637" cy="1107247"/>
          </a:xfrm>
          <a:prstGeom prst="ellipse">
            <a:avLst/>
          </a:prstGeom>
          <a:noFill/>
          <a:ln w="349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7" name="TextBox 46"/>
          <p:cNvSpPr txBox="1"/>
          <p:nvPr/>
        </p:nvSpPr>
        <p:spPr>
          <a:xfrm>
            <a:off x="7381018" y="1116535"/>
            <a:ext cx="1237005" cy="369332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ym typeface="Symbol" panose="05050102010706020507" pitchFamily="18" charset="2"/>
              </a:rPr>
              <a:t>4  18 kA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380664" y="1857409"/>
            <a:ext cx="1438214" cy="369332"/>
          </a:xfrm>
          <a:prstGeom prst="rect">
            <a:avLst/>
          </a:prstGeom>
          <a:noFill/>
          <a:ln w="22225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/>
              <a:t>6 </a:t>
            </a:r>
            <a:r>
              <a:rPr lang="en-GB" b="1" dirty="0">
                <a:sym typeface="Symbol" panose="05050102010706020507" pitchFamily="18" charset="2"/>
              </a:rPr>
              <a:t> 2  3 kA</a:t>
            </a:r>
          </a:p>
        </p:txBody>
      </p:sp>
      <p:sp>
        <p:nvSpPr>
          <p:cNvPr id="61" name="Oval 60"/>
          <p:cNvSpPr/>
          <p:nvPr/>
        </p:nvSpPr>
        <p:spPr>
          <a:xfrm>
            <a:off x="4665123" y="1500737"/>
            <a:ext cx="1096637" cy="1107247"/>
          </a:xfrm>
          <a:prstGeom prst="ellipse">
            <a:avLst/>
          </a:prstGeom>
          <a:noFill/>
          <a:ln w="349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2" name="Oval 61"/>
          <p:cNvSpPr/>
          <p:nvPr/>
        </p:nvSpPr>
        <p:spPr>
          <a:xfrm>
            <a:off x="2791400" y="2554635"/>
            <a:ext cx="1096637" cy="1107247"/>
          </a:xfrm>
          <a:prstGeom prst="ellipse">
            <a:avLst/>
          </a:prstGeom>
          <a:noFill/>
          <a:ln w="349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3" name="TextBox 62"/>
          <p:cNvSpPr txBox="1"/>
          <p:nvPr/>
        </p:nvSpPr>
        <p:spPr>
          <a:xfrm>
            <a:off x="8298710" y="4940376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A. </a:t>
            </a:r>
            <a:r>
              <a:rPr lang="en-GB" sz="1200" dirty="0" err="1"/>
              <a:t>Ballarino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1247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40" grpId="0" animBg="1"/>
      <p:bldP spid="45" grpId="0" animBg="1"/>
      <p:bldP spid="46" grpId="0" animBg="1"/>
      <p:bldP spid="47" grpId="0" animBg="1"/>
      <p:bldP spid="48" grpId="0" animBg="1"/>
      <p:bldP spid="61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57867" y="-240788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MgB</a:t>
            </a:r>
            <a:r>
              <a:rPr lang="en-GB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cable - Triplets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068921" y="633838"/>
            <a:ext cx="3493294" cy="3309253"/>
            <a:chOff x="1411580" y="1090777"/>
            <a:chExt cx="4657725" cy="4412337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1580" y="1521664"/>
              <a:ext cx="4657725" cy="3981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Straight Arrow Connector 6"/>
            <p:cNvCxnSpPr/>
            <p:nvPr/>
          </p:nvCxnSpPr>
          <p:spPr>
            <a:xfrm flipH="1">
              <a:off x="3263250" y="1521664"/>
              <a:ext cx="216024" cy="788665"/>
            </a:xfrm>
            <a:prstGeom prst="straightConnector1">
              <a:avLst/>
            </a:prstGeom>
            <a:ln w="34925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806660" y="1090777"/>
              <a:ext cx="19253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50" dirty="0" err="1"/>
                <a:t>Bmax</a:t>
              </a:r>
              <a:r>
                <a:rPr lang="en-GB" sz="1650" dirty="0"/>
                <a:t>=0.76 T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05174" y="1214178"/>
            <a:ext cx="2728913" cy="2728913"/>
            <a:chOff x="6503886" y="1878281"/>
            <a:chExt cx="3638550" cy="363855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3886" y="1878281"/>
              <a:ext cx="3638550" cy="3638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299578" y="4548961"/>
              <a:ext cx="996426" cy="400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350" b="1" dirty="0"/>
                <a:t>+ 13kA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721007" y="4548961"/>
              <a:ext cx="938718" cy="400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350" b="1" dirty="0"/>
                <a:t>- 13kA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675372" y="2476776"/>
              <a:ext cx="996426" cy="400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350" b="1" dirty="0"/>
                <a:t>+ 18kA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42741" y="2476776"/>
              <a:ext cx="938718" cy="400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350" b="1" dirty="0"/>
                <a:t>- 18kA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98710" y="4940376"/>
            <a:ext cx="9685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A. </a:t>
            </a:r>
            <a:r>
              <a:rPr lang="en-GB" sz="1200" dirty="0" err="1"/>
              <a:t>Ballarino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0000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21088" y="15526"/>
            <a:ext cx="7920000" cy="540000"/>
          </a:xfrm>
        </p:spPr>
        <p:txBody>
          <a:bodyPr/>
          <a:lstStyle/>
          <a:p>
            <a:r>
              <a:rPr lang="en-US" sz="2400" dirty="0" smtClean="0"/>
              <a:t>SC MgB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Cable Design – Matching Sections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704" y="1132799"/>
            <a:ext cx="1969875" cy="197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93814" y="27163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3820658"/>
            <a:ext cx="2925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dirty="0" smtClean="0">
                <a:sym typeface="Symbol" panose="05050102010706020507" pitchFamily="18" charset="2"/>
              </a:rPr>
              <a:t> Instrumentation wires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13369" y="3120263"/>
            <a:ext cx="1628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 panose="05050102010706020507" pitchFamily="18" charset="2"/>
              </a:rPr>
              <a:t></a:t>
            </a:r>
            <a:r>
              <a:rPr lang="en-GB" dirty="0" err="1" smtClean="0">
                <a:sym typeface="Symbol" panose="05050102010706020507" pitchFamily="18" charset="2"/>
              </a:rPr>
              <a:t>ext</a:t>
            </a:r>
            <a:r>
              <a:rPr lang="en-GB" dirty="0" smtClean="0">
                <a:sym typeface="Symbol" panose="05050102010706020507" pitchFamily="18" charset="2"/>
              </a:rPr>
              <a:t>  60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32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6846" y="-226239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Status of cabling activity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9920" y="574200"/>
            <a:ext cx="8540552" cy="3680222"/>
          </a:xfrm>
        </p:spPr>
        <p:txBody>
          <a:bodyPr>
            <a:normAutofit/>
          </a:bodyPr>
          <a:lstStyle/>
          <a:p>
            <a:pPr algn="just"/>
            <a:r>
              <a:rPr lang="en-US" sz="1950" dirty="0" smtClean="0">
                <a:solidFill>
                  <a:schemeClr val="tx1"/>
                </a:solidFill>
              </a:rPr>
              <a:t> </a:t>
            </a:r>
            <a:r>
              <a:rPr lang="en-US" sz="1900" b="1" dirty="0" smtClean="0">
                <a:solidFill>
                  <a:schemeClr val="accent6">
                    <a:lumMod val="75000"/>
                  </a:schemeClr>
                </a:solidFill>
              </a:rPr>
              <a:t>Each cable type </a:t>
            </a:r>
            <a:r>
              <a:rPr lang="en-US" sz="1900" dirty="0" smtClean="0">
                <a:solidFill>
                  <a:schemeClr val="tx1"/>
                </a:solidFill>
              </a:rPr>
              <a:t>assembled and electro-mechanically characterized </a:t>
            </a:r>
            <a:r>
              <a:rPr lang="en-US" sz="1900" b="1" dirty="0" smtClean="0">
                <a:solidFill>
                  <a:schemeClr val="accent6">
                    <a:lumMod val="75000"/>
                  </a:schemeClr>
                </a:solidFill>
              </a:rPr>
              <a:t>at CERN</a:t>
            </a:r>
          </a:p>
          <a:p>
            <a:pPr algn="just"/>
            <a:r>
              <a:rPr lang="en-US" sz="1900" dirty="0" smtClean="0">
                <a:solidFill>
                  <a:schemeClr val="tx1"/>
                </a:solidFill>
              </a:rPr>
              <a:t> </a:t>
            </a:r>
            <a:r>
              <a:rPr lang="en-US" sz="1900" b="1" dirty="0" smtClean="0">
                <a:solidFill>
                  <a:schemeClr val="accent6">
                    <a:lumMod val="75000"/>
                  </a:schemeClr>
                </a:solidFill>
              </a:rPr>
              <a:t>Cables</a:t>
            </a:r>
            <a:r>
              <a:rPr lang="en-US" sz="1900" dirty="0" smtClean="0">
                <a:solidFill>
                  <a:schemeClr val="tx1"/>
                </a:solidFill>
              </a:rPr>
              <a:t> (18-strand sub-cable, 18 kA cable, 2 kA coaxial-cable) produced </a:t>
            </a:r>
            <a:r>
              <a:rPr lang="en-US" sz="1900" b="1" dirty="0" smtClean="0">
                <a:solidFill>
                  <a:schemeClr val="accent6">
                    <a:lumMod val="75000"/>
                  </a:schemeClr>
                </a:solidFill>
              </a:rPr>
              <a:t>in industry</a:t>
            </a:r>
            <a:r>
              <a:rPr lang="en-US" sz="1900" b="1" dirty="0" smtClean="0">
                <a:solidFill>
                  <a:schemeClr val="tx1"/>
                </a:solidFill>
              </a:rPr>
              <a:t> </a:t>
            </a:r>
            <a:r>
              <a:rPr lang="en-US" sz="1900" dirty="0" smtClean="0">
                <a:solidFill>
                  <a:schemeClr val="tx1"/>
                </a:solidFill>
              </a:rPr>
              <a:t>(ICAS, cabling at </a:t>
            </a:r>
            <a:r>
              <a:rPr lang="en-US" sz="1900" dirty="0" err="1" smtClean="0">
                <a:solidFill>
                  <a:schemeClr val="tx1"/>
                </a:solidFill>
              </a:rPr>
              <a:t>Tratos</a:t>
            </a:r>
            <a:r>
              <a:rPr lang="en-US" sz="1900" dirty="0">
                <a:solidFill>
                  <a:schemeClr val="tx1"/>
                </a:solidFill>
              </a:rPr>
              <a:t> </a:t>
            </a:r>
            <a:r>
              <a:rPr lang="en-US" sz="1900" dirty="0" err="1" smtClean="0">
                <a:solidFill>
                  <a:schemeClr val="tx1"/>
                </a:solidFill>
              </a:rPr>
              <a:t>cavi</a:t>
            </a:r>
            <a:r>
              <a:rPr lang="en-US" sz="1900" dirty="0" smtClean="0">
                <a:solidFill>
                  <a:schemeClr val="tx1"/>
                </a:solidFill>
              </a:rPr>
              <a:t>) via R&amp;D contracts and electro-mechanically characterized at CERN (including HV testing in </a:t>
            </a:r>
            <a:r>
              <a:rPr lang="en-US" sz="1900" dirty="0" err="1" smtClean="0">
                <a:solidFill>
                  <a:schemeClr val="tx1"/>
                </a:solidFill>
              </a:rPr>
              <a:t>Ghe</a:t>
            </a:r>
            <a:r>
              <a:rPr lang="en-US" sz="1900" dirty="0" smtClean="0">
                <a:solidFill>
                  <a:schemeClr val="tx1"/>
                </a:solidFill>
              </a:rPr>
              <a:t>) </a:t>
            </a:r>
          </a:p>
          <a:p>
            <a:pPr algn="just"/>
            <a:r>
              <a:rPr lang="en-US" sz="1900" dirty="0" smtClean="0">
                <a:solidFill>
                  <a:schemeClr val="tx1"/>
                </a:solidFill>
              </a:rPr>
              <a:t> Contracts for </a:t>
            </a:r>
            <a:r>
              <a:rPr lang="en-US" sz="1900" b="1" dirty="0" smtClean="0">
                <a:solidFill>
                  <a:schemeClr val="accent6">
                    <a:lumMod val="75000"/>
                  </a:schemeClr>
                </a:solidFill>
              </a:rPr>
              <a:t>full scale prototypes </a:t>
            </a:r>
            <a:r>
              <a:rPr lang="en-US" sz="1900" dirty="0" smtClean="0">
                <a:solidFill>
                  <a:schemeClr val="tx1"/>
                </a:solidFill>
              </a:rPr>
              <a:t>(80 m long, one copper and one MgB</a:t>
            </a:r>
            <a:r>
              <a:rPr lang="en-US" sz="1900" baseline="-25000" dirty="0" smtClean="0">
                <a:solidFill>
                  <a:schemeClr val="tx1"/>
                </a:solidFill>
              </a:rPr>
              <a:t>2</a:t>
            </a:r>
            <a:r>
              <a:rPr lang="en-US" sz="1900" dirty="0" smtClean="0">
                <a:solidFill>
                  <a:schemeClr val="tx1"/>
                </a:solidFill>
              </a:rPr>
              <a:t>, - for ITs and MSs) and for </a:t>
            </a:r>
            <a:r>
              <a:rPr lang="en-US" sz="1900" b="1" dirty="0" smtClean="0">
                <a:solidFill>
                  <a:schemeClr val="accent6">
                    <a:lumMod val="75000"/>
                  </a:schemeClr>
                </a:solidFill>
              </a:rPr>
              <a:t>series production </a:t>
            </a:r>
            <a:r>
              <a:rPr lang="en-US" sz="1900" dirty="0" smtClean="0">
                <a:solidFill>
                  <a:schemeClr val="tx1"/>
                </a:solidFill>
              </a:rPr>
              <a:t>placed in industry – price enquiry in 2018 followed by adjudication (ICAS) at FC Dec 2018. Completed </a:t>
            </a:r>
            <a:r>
              <a:rPr lang="en-US" sz="1900" b="1" dirty="0" smtClean="0">
                <a:solidFill>
                  <a:schemeClr val="tx1"/>
                </a:solidFill>
              </a:rPr>
              <a:t>first 80 m long copper prototype cable for IT</a:t>
            </a:r>
            <a:r>
              <a:rPr lang="en-US" sz="1900" dirty="0" smtClean="0">
                <a:solidFill>
                  <a:schemeClr val="tx1"/>
                </a:solidFill>
              </a:rPr>
              <a:t>. Assembly of </a:t>
            </a:r>
            <a:r>
              <a:rPr lang="en-US" sz="1900" b="1" dirty="0" smtClean="0">
                <a:solidFill>
                  <a:schemeClr val="tx1"/>
                </a:solidFill>
              </a:rPr>
              <a:t>80 m long MgB</a:t>
            </a:r>
            <a:r>
              <a:rPr lang="en-US" sz="19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1900" b="1" dirty="0" smtClean="0">
                <a:solidFill>
                  <a:schemeClr val="tx1"/>
                </a:solidFill>
              </a:rPr>
              <a:t> cable for Its is on-going </a:t>
            </a:r>
            <a:r>
              <a:rPr lang="en-US" sz="1900" dirty="0" smtClean="0">
                <a:solidFill>
                  <a:schemeClr val="tx1"/>
                </a:solidFill>
              </a:rPr>
              <a:t>in industry (delivery to CERN planned by end  of October 2019)    </a:t>
            </a:r>
            <a:endParaRPr lang="en-GB" sz="1900" dirty="0">
              <a:solidFill>
                <a:schemeClr val="tx1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8868" y="4062061"/>
            <a:ext cx="7122271" cy="384721"/>
          </a:xfrm>
          <a:prstGeom prst="rect">
            <a:avLst/>
          </a:prstGeom>
          <a:solidFill>
            <a:schemeClr val="accent1">
              <a:alpha val="4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900" dirty="0" smtClean="0"/>
              <a:t>Validation of cabling parameters and materials completed for ITs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330123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796268" y="3979665"/>
            <a:ext cx="1025784" cy="996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865517" y="4180943"/>
            <a:ext cx="193075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2217445" y="4775009"/>
            <a:ext cx="257882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865517" y="3563358"/>
            <a:ext cx="0" cy="6175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2217445" y="3554352"/>
            <a:ext cx="11435" cy="12221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95487" y="4396985"/>
            <a:ext cx="2200781" cy="1617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757505" y="4288955"/>
            <a:ext cx="2038763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752472" y="3554352"/>
            <a:ext cx="10069" cy="734603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379463" y="4666997"/>
            <a:ext cx="241680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2369526" y="3563358"/>
            <a:ext cx="9938" cy="110363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93409" y="2802321"/>
            <a:ext cx="1296144" cy="756084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Rectangle 17"/>
          <p:cNvSpPr/>
          <p:nvPr/>
        </p:nvSpPr>
        <p:spPr>
          <a:xfrm>
            <a:off x="1999393" y="1264619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Rectangle 18"/>
          <p:cNvSpPr/>
          <p:nvPr/>
        </p:nvSpPr>
        <p:spPr>
          <a:xfrm>
            <a:off x="2269423" y="1254842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Rectangle 19"/>
          <p:cNvSpPr/>
          <p:nvPr/>
        </p:nvSpPr>
        <p:spPr>
          <a:xfrm>
            <a:off x="2593459" y="1264619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057718" y="2226950"/>
            <a:ext cx="7409" cy="8673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324443" y="2236727"/>
            <a:ext cx="0" cy="8576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655298" y="2236727"/>
            <a:ext cx="0" cy="8576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487475" y="3180363"/>
            <a:ext cx="162000" cy="13783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5" name="Rectangle 24"/>
          <p:cNvSpPr/>
          <p:nvPr/>
        </p:nvSpPr>
        <p:spPr>
          <a:xfrm>
            <a:off x="2001421" y="2927762"/>
            <a:ext cx="1080120" cy="497097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tx1"/>
                </a:solidFill>
              </a:rPr>
              <a:t>MgB</a:t>
            </a:r>
            <a:r>
              <a:rPr lang="en-GB" sz="1050" baseline="-25000" dirty="0">
                <a:solidFill>
                  <a:schemeClr val="tx1"/>
                </a:solidFill>
              </a:rPr>
              <a:t>2</a:t>
            </a:r>
            <a:r>
              <a:rPr lang="en-GB" sz="1050" dirty="0">
                <a:solidFill>
                  <a:schemeClr val="tx1"/>
                </a:solidFill>
              </a:rPr>
              <a:t> to HTS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2550153" y="784113"/>
            <a:ext cx="212387" cy="1453993"/>
            <a:chOff x="2999387" y="844109"/>
            <a:chExt cx="283182" cy="1938657"/>
          </a:xfrm>
        </p:grpSpPr>
        <p:grpSp>
          <p:nvGrpSpPr>
            <p:cNvPr id="27" name="Group 26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3275856" y="975227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2241647" y="770267"/>
            <a:ext cx="207352" cy="1453993"/>
            <a:chOff x="2999387" y="844109"/>
            <a:chExt cx="276469" cy="1938657"/>
          </a:xfrm>
        </p:grpSpPr>
        <p:grpSp>
          <p:nvGrpSpPr>
            <p:cNvPr id="37" name="Group 36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Straight Connector 37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3269143" y="988125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1961450" y="784113"/>
            <a:ext cx="207352" cy="1453993"/>
            <a:chOff x="2999387" y="844109"/>
            <a:chExt cx="276469" cy="1938657"/>
          </a:xfrm>
        </p:grpSpPr>
        <p:grpSp>
          <p:nvGrpSpPr>
            <p:cNvPr id="47" name="Group 46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Connector 47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>
              <a:off x="3269143" y="988125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Straight Connector 55"/>
          <p:cNvCxnSpPr/>
          <p:nvPr/>
        </p:nvCxnSpPr>
        <p:spPr>
          <a:xfrm flipH="1">
            <a:off x="813290" y="454529"/>
            <a:ext cx="216024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631163" y="454529"/>
            <a:ext cx="1" cy="3295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317584" y="454529"/>
            <a:ext cx="1" cy="3157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046507" y="446194"/>
            <a:ext cx="1" cy="3295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5822052" y="3979665"/>
            <a:ext cx="121808" cy="99664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1" name="TextBox 60"/>
          <p:cNvSpPr txBox="1"/>
          <p:nvPr/>
        </p:nvSpPr>
        <p:spPr>
          <a:xfrm>
            <a:off x="5796522" y="3510134"/>
            <a:ext cx="7312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ym typeface="Symbol"/>
              </a:rPr>
              <a:t>-Plate</a:t>
            </a:r>
            <a:endParaRPr lang="en-GB" sz="1350" dirty="0"/>
          </a:p>
        </p:txBody>
      </p:sp>
      <p:cxnSp>
        <p:nvCxnSpPr>
          <p:cNvPr id="62" name="Straight Connector 61"/>
          <p:cNvCxnSpPr/>
          <p:nvPr/>
        </p:nvCxnSpPr>
        <p:spPr>
          <a:xfrm flipV="1">
            <a:off x="5901017" y="3761202"/>
            <a:ext cx="0" cy="419741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776934" y="3423080"/>
            <a:ext cx="415498" cy="507831"/>
          </a:xfrm>
          <a:prstGeom prst="rect">
            <a:avLst/>
          </a:prstGeom>
          <a:solidFill>
            <a:srgbClr val="FFFF00">
              <a:alpha val="28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1 </a:t>
            </a:r>
          </a:p>
          <a:p>
            <a:pPr algn="ctr"/>
            <a:r>
              <a:rPr lang="en-GB" sz="1350" b="1" dirty="0" smtClean="0"/>
              <a:t>DF</a:t>
            </a:r>
            <a:endParaRPr lang="en-GB" sz="135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1083320" y="2992811"/>
            <a:ext cx="8467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</a:rPr>
              <a:t>T1</a:t>
            </a:r>
            <a:r>
              <a:rPr lang="en-GB" sz="1350" b="1" dirty="0">
                <a:solidFill>
                  <a:srgbClr val="00B050"/>
                </a:solidFill>
                <a:sym typeface="Symbol"/>
              </a:rPr>
              <a:t></a:t>
            </a:r>
            <a:r>
              <a:rPr lang="en-GB" sz="1350" b="1" dirty="0">
                <a:solidFill>
                  <a:srgbClr val="00B050"/>
                </a:solidFill>
              </a:rPr>
              <a:t>17 K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083320" y="2074709"/>
            <a:ext cx="84670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</a:rPr>
              <a:t>T2</a:t>
            </a:r>
            <a:r>
              <a:rPr lang="en-GB" sz="1350" b="1" dirty="0">
                <a:solidFill>
                  <a:srgbClr val="00B050"/>
                </a:solidFill>
                <a:sym typeface="Symbol"/>
              </a:rPr>
              <a:t></a:t>
            </a:r>
            <a:r>
              <a:rPr lang="en-GB" sz="1350" b="1" dirty="0">
                <a:solidFill>
                  <a:srgbClr val="00B050"/>
                </a:solidFill>
              </a:rPr>
              <a:t>50 K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955417" y="4335201"/>
            <a:ext cx="6046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MgB</a:t>
            </a:r>
            <a:r>
              <a:rPr lang="en-GB" sz="1350" baseline="-25000" dirty="0"/>
              <a:t>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614100" y="2388531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HTS</a:t>
            </a:r>
            <a:endParaRPr lang="en-GB" sz="1350" baseline="-25000" dirty="0"/>
          </a:p>
        </p:txBody>
      </p:sp>
      <p:sp>
        <p:nvSpPr>
          <p:cNvPr id="68" name="Rectangle 67"/>
          <p:cNvSpPr/>
          <p:nvPr/>
        </p:nvSpPr>
        <p:spPr>
          <a:xfrm>
            <a:off x="4795238" y="4439522"/>
            <a:ext cx="102784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/>
              <a:t>MgB</a:t>
            </a:r>
            <a:r>
              <a:rPr lang="en-GB" sz="1050" baseline="-25000" dirty="0"/>
              <a:t>2</a:t>
            </a:r>
            <a:r>
              <a:rPr lang="en-GB" sz="1050" dirty="0"/>
              <a:t> to </a:t>
            </a:r>
            <a:r>
              <a:rPr lang="en-GB" sz="1050" dirty="0" err="1"/>
              <a:t>Nb-Ti</a:t>
            </a:r>
            <a:endParaRPr lang="en-GB" sz="1050" dirty="0"/>
          </a:p>
        </p:txBody>
      </p:sp>
      <p:sp>
        <p:nvSpPr>
          <p:cNvPr id="69" name="Rectangle 68"/>
          <p:cNvSpPr/>
          <p:nvPr/>
        </p:nvSpPr>
        <p:spPr>
          <a:xfrm>
            <a:off x="4755418" y="4656366"/>
            <a:ext cx="103105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 err="1"/>
              <a:t>Nb-Ti</a:t>
            </a:r>
            <a:r>
              <a:rPr lang="en-GB" sz="1050" dirty="0"/>
              <a:t> to </a:t>
            </a:r>
            <a:r>
              <a:rPr lang="en-GB" sz="1050" dirty="0" err="1"/>
              <a:t>Nb-Ti</a:t>
            </a:r>
            <a:endParaRPr lang="en-GB" sz="1050" dirty="0"/>
          </a:p>
        </p:txBody>
      </p:sp>
      <p:sp>
        <p:nvSpPr>
          <p:cNvPr id="70" name="Rectangle 69"/>
          <p:cNvSpPr/>
          <p:nvPr/>
        </p:nvSpPr>
        <p:spPr>
          <a:xfrm>
            <a:off x="6065538" y="4385509"/>
            <a:ext cx="97815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dirty="0" err="1"/>
              <a:t>Nb-Ti</a:t>
            </a:r>
            <a:r>
              <a:rPr lang="en-GB" sz="1050" dirty="0"/>
              <a:t> – 1.9 K</a:t>
            </a:r>
          </a:p>
        </p:txBody>
      </p:sp>
      <p:cxnSp>
        <p:nvCxnSpPr>
          <p:cNvPr id="71" name="Straight Connector 70"/>
          <p:cNvCxnSpPr/>
          <p:nvPr/>
        </p:nvCxnSpPr>
        <p:spPr>
          <a:xfrm>
            <a:off x="2970723" y="2213208"/>
            <a:ext cx="2807" cy="71455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2865579" y="760594"/>
            <a:ext cx="212387" cy="1453993"/>
            <a:chOff x="2999387" y="844109"/>
            <a:chExt cx="283182" cy="1938657"/>
          </a:xfrm>
        </p:grpSpPr>
        <p:grpSp>
          <p:nvGrpSpPr>
            <p:cNvPr id="73" name="Group 72"/>
            <p:cNvGrpSpPr/>
            <p:nvPr/>
          </p:nvGrpSpPr>
          <p:grpSpPr>
            <a:xfrm>
              <a:off x="2999387" y="844109"/>
              <a:ext cx="216024" cy="288032"/>
              <a:chOff x="5868144" y="2132856"/>
              <a:chExt cx="216024" cy="288032"/>
            </a:xfrm>
          </p:grpSpPr>
          <p:cxnSp>
            <p:nvCxnSpPr>
              <p:cNvPr id="78" name="Straight Connector 77"/>
              <p:cNvCxnSpPr/>
              <p:nvPr/>
            </p:nvCxnSpPr>
            <p:spPr>
              <a:xfrm>
                <a:off x="5868144" y="2132856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>
                <a:off x="5868144" y="2132856"/>
                <a:ext cx="216024" cy="288032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>
                <a:off x="5868144" y="2420888"/>
                <a:ext cx="216024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>
              <a:off x="3131816" y="1132141"/>
              <a:ext cx="24" cy="33455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H="1">
              <a:off x="3275856" y="975227"/>
              <a:ext cx="6713" cy="17946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112796" y="988125"/>
              <a:ext cx="14878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169891" y="2782766"/>
              <a:ext cx="9925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2" name="Straight Connector 81"/>
          <p:cNvCxnSpPr/>
          <p:nvPr/>
        </p:nvCxnSpPr>
        <p:spPr>
          <a:xfrm>
            <a:off x="2946589" y="431011"/>
            <a:ext cx="1" cy="3295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2900397" y="1245027"/>
            <a:ext cx="110040" cy="972108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4" name="TextBox 83"/>
          <p:cNvSpPr txBox="1"/>
          <p:nvPr/>
        </p:nvSpPr>
        <p:spPr>
          <a:xfrm>
            <a:off x="3172787" y="3627165"/>
            <a:ext cx="1338829" cy="507831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2</a:t>
            </a:r>
          </a:p>
          <a:p>
            <a:pPr algn="ctr"/>
            <a:r>
              <a:rPr lang="en-GB" sz="1350" b="1" dirty="0"/>
              <a:t>SC Link (DSL)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259437" y="2951927"/>
            <a:ext cx="540534" cy="507831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3</a:t>
            </a:r>
          </a:p>
          <a:p>
            <a:pPr algn="ctr"/>
            <a:r>
              <a:rPr lang="en-GB" sz="1350" b="1" dirty="0"/>
              <a:t>DFH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319661" y="1316944"/>
            <a:ext cx="1983235" cy="507831"/>
          </a:xfrm>
          <a:prstGeom prst="rect">
            <a:avLst/>
          </a:prstGeom>
          <a:solidFill>
            <a:srgbClr val="FFFF00">
              <a:alpha val="21000"/>
            </a:srgbClr>
          </a:solidFill>
          <a:ln w="28575"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4</a:t>
            </a:r>
          </a:p>
          <a:p>
            <a:pPr algn="ctr"/>
            <a:r>
              <a:rPr lang="en-GB" sz="1350" b="1" dirty="0"/>
              <a:t>Current Leads (DFLH)</a:t>
            </a:r>
          </a:p>
        </p:txBody>
      </p:sp>
      <p:sp>
        <p:nvSpPr>
          <p:cNvPr id="87" name="Down Arrow 86"/>
          <p:cNvSpPr/>
          <p:nvPr/>
        </p:nvSpPr>
        <p:spPr>
          <a:xfrm>
            <a:off x="5361730" y="2569718"/>
            <a:ext cx="334474" cy="1361193"/>
          </a:xfrm>
          <a:prstGeom prst="downArrow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8" name="TextBox 87"/>
          <p:cNvSpPr txBox="1"/>
          <p:nvPr/>
        </p:nvSpPr>
        <p:spPr>
          <a:xfrm>
            <a:off x="4657665" y="2014712"/>
            <a:ext cx="1620939" cy="507831"/>
          </a:xfrm>
          <a:prstGeom prst="rect">
            <a:avLst/>
          </a:prstGeom>
          <a:noFill/>
          <a:ln w="2222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Interface </a:t>
            </a:r>
            <a:r>
              <a:rPr lang="en-US" sz="1350" dirty="0" smtClean="0"/>
              <a:t>to WP3</a:t>
            </a:r>
          </a:p>
          <a:p>
            <a:pPr algn="ctr"/>
            <a:r>
              <a:rPr lang="en-US" sz="1350" dirty="0" err="1" smtClean="0"/>
              <a:t>Nb-Ti</a:t>
            </a:r>
            <a:r>
              <a:rPr lang="en-US" sz="1350" dirty="0" smtClean="0"/>
              <a:t> to </a:t>
            </a:r>
            <a:r>
              <a:rPr lang="en-US" sz="1350" dirty="0" err="1" smtClean="0"/>
              <a:t>Nb-Ti</a:t>
            </a:r>
            <a:endParaRPr lang="en-GB" sz="1350" dirty="0"/>
          </a:p>
        </p:txBody>
      </p:sp>
      <p:cxnSp>
        <p:nvCxnSpPr>
          <p:cNvPr id="89" name="Straight Connector 88"/>
          <p:cNvCxnSpPr>
            <a:stCxn id="60" idx="0"/>
          </p:cNvCxnSpPr>
          <p:nvPr/>
        </p:nvCxnSpPr>
        <p:spPr>
          <a:xfrm>
            <a:off x="5882955" y="3979665"/>
            <a:ext cx="12895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60" idx="2"/>
          </p:cNvCxnSpPr>
          <p:nvPr/>
        </p:nvCxnSpPr>
        <p:spPr>
          <a:xfrm>
            <a:off x="5882955" y="4976304"/>
            <a:ext cx="128951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4834" y="4880203"/>
            <a:ext cx="6627000" cy="270000"/>
          </a:xfrm>
        </p:spPr>
        <p:txBody>
          <a:bodyPr/>
          <a:lstStyle/>
          <a:p>
            <a:r>
              <a:rPr lang="fr-FR" noProof="0" dirty="0" smtClean="0"/>
              <a:t>Amalia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  <p:grpSp>
        <p:nvGrpSpPr>
          <p:cNvPr id="96" name="Group 95"/>
          <p:cNvGrpSpPr/>
          <p:nvPr/>
        </p:nvGrpSpPr>
        <p:grpSpPr>
          <a:xfrm>
            <a:off x="5786469" y="3329238"/>
            <a:ext cx="2421326" cy="1778687"/>
            <a:chOff x="5786469" y="3329238"/>
            <a:chExt cx="2421326" cy="1778687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5786469" y="3329238"/>
              <a:ext cx="2421326" cy="1399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5786469" y="3343234"/>
              <a:ext cx="10053" cy="1764691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5786469" y="5107925"/>
              <a:ext cx="1521835" cy="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5696204" y="2950089"/>
            <a:ext cx="3392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WP3 - Magnets (</a:t>
            </a:r>
            <a:r>
              <a:rPr lang="en-US" sz="1600" dirty="0" smtClean="0">
                <a:solidFill>
                  <a:srgbClr val="C00000"/>
                </a:solidFill>
                <a:sym typeface="Symbol" panose="05050102010706020507" pitchFamily="18" charset="2"/>
              </a:rPr>
              <a:t>-plate with </a:t>
            </a:r>
            <a:r>
              <a:rPr lang="en-US" sz="1600" dirty="0" err="1" smtClean="0">
                <a:solidFill>
                  <a:srgbClr val="C00000"/>
                </a:solidFill>
                <a:sym typeface="Symbol" panose="05050102010706020507" pitchFamily="18" charset="2"/>
              </a:rPr>
              <a:t>Nb-Ti</a:t>
            </a:r>
            <a:r>
              <a:rPr lang="en-US" sz="1600" dirty="0" smtClean="0">
                <a:solidFill>
                  <a:srgbClr val="C00000"/>
                </a:solidFill>
                <a:sym typeface="Symbol" panose="05050102010706020507" pitchFamily="18" charset="2"/>
              </a:rPr>
              <a:t>)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98" name="Title 1"/>
          <p:cNvSpPr>
            <a:spLocks noGrp="1"/>
          </p:cNvSpPr>
          <p:nvPr>
            <p:ph type="title"/>
          </p:nvPr>
        </p:nvSpPr>
        <p:spPr>
          <a:xfrm>
            <a:off x="610586" y="-104804"/>
            <a:ext cx="7920000" cy="540000"/>
          </a:xfrm>
        </p:spPr>
        <p:txBody>
          <a:bodyPr/>
          <a:lstStyle/>
          <a:p>
            <a:r>
              <a:rPr lang="en-US" sz="2400" dirty="0" smtClean="0"/>
              <a:t>The HL-LHC Cold Powering System</a:t>
            </a:r>
            <a:endParaRPr lang="en-GB" sz="2400" dirty="0"/>
          </a:p>
        </p:txBody>
      </p:sp>
      <p:grpSp>
        <p:nvGrpSpPr>
          <p:cNvPr id="92" name="Group 91"/>
          <p:cNvGrpSpPr/>
          <p:nvPr/>
        </p:nvGrpSpPr>
        <p:grpSpPr>
          <a:xfrm>
            <a:off x="1786795" y="303317"/>
            <a:ext cx="1440932" cy="789906"/>
            <a:chOff x="1660811" y="760592"/>
            <a:chExt cx="1778687" cy="1828640"/>
          </a:xfrm>
        </p:grpSpPr>
        <p:cxnSp>
          <p:nvCxnSpPr>
            <p:cNvPr id="95" name="Straight Connector 94"/>
            <p:cNvCxnSpPr/>
            <p:nvPr/>
          </p:nvCxnSpPr>
          <p:spPr>
            <a:xfrm flipH="1">
              <a:off x="1660811" y="760592"/>
              <a:ext cx="13996" cy="182864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1674806" y="2581640"/>
              <a:ext cx="1764692" cy="7591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3439497" y="784113"/>
              <a:ext cx="1" cy="180511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Group 110"/>
          <p:cNvGrpSpPr/>
          <p:nvPr/>
        </p:nvGrpSpPr>
        <p:grpSpPr>
          <a:xfrm>
            <a:off x="1786795" y="1173366"/>
            <a:ext cx="1452359" cy="260182"/>
            <a:chOff x="6293755" y="1115150"/>
            <a:chExt cx="1452359" cy="335737"/>
          </a:xfrm>
        </p:grpSpPr>
        <p:cxnSp>
          <p:nvCxnSpPr>
            <p:cNvPr id="102" name="Straight Connector 101"/>
            <p:cNvCxnSpPr/>
            <p:nvPr/>
          </p:nvCxnSpPr>
          <p:spPr>
            <a:xfrm flipH="1">
              <a:off x="6293755" y="1115150"/>
              <a:ext cx="11427" cy="335736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>
              <a:off x="6305182" y="1448257"/>
              <a:ext cx="1440932" cy="262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flipH="1" flipV="1">
              <a:off x="7734687" y="1117778"/>
              <a:ext cx="11426" cy="333109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6293755" y="1115150"/>
              <a:ext cx="1440932" cy="2628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TextBox 111"/>
          <p:cNvSpPr txBox="1"/>
          <p:nvPr/>
        </p:nvSpPr>
        <p:spPr>
          <a:xfrm>
            <a:off x="358779" y="610986"/>
            <a:ext cx="1245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WP9 - </a:t>
            </a:r>
            <a:r>
              <a:rPr lang="en-US" sz="1600" dirty="0" err="1" smtClean="0">
                <a:solidFill>
                  <a:srgbClr val="C00000"/>
                </a:solidFill>
              </a:rPr>
              <a:t>Cryo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37060" y="1111747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WP17 – WP6b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804248" y="539725"/>
            <a:ext cx="18966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WP15 - Integration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819932" y="1492740"/>
            <a:ext cx="14622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WP16 - String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819831" y="1002607"/>
            <a:ext cx="1736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WP7 - Protection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6806415" y="1251962"/>
            <a:ext cx="1663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WP12 - Vacuum</a:t>
            </a:r>
            <a:endParaRPr lang="en-GB" sz="16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03437" y="3953826"/>
            <a:ext cx="612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 err="1" smtClean="0">
                <a:solidFill>
                  <a:srgbClr val="00B050"/>
                </a:solidFill>
              </a:rPr>
              <a:t>LHe</a:t>
            </a:r>
            <a:endParaRPr lang="en-US" sz="135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1350" b="1" dirty="0" smtClean="0">
                <a:solidFill>
                  <a:srgbClr val="00B050"/>
                </a:solidFill>
              </a:rPr>
              <a:t>4.2 K</a:t>
            </a:r>
            <a:endParaRPr lang="en-GB" sz="135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733" y="3972578"/>
            <a:ext cx="181492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 smtClean="0"/>
              <a:t>Tdesign</a:t>
            </a:r>
            <a:r>
              <a:rPr lang="en-US" sz="1350" dirty="0" smtClean="0"/>
              <a:t> MgB</a:t>
            </a:r>
            <a:r>
              <a:rPr lang="en-US" sz="1350" baseline="-25000" dirty="0" smtClean="0"/>
              <a:t>2</a:t>
            </a:r>
            <a:r>
              <a:rPr lang="en-US" sz="1350" dirty="0" smtClean="0"/>
              <a:t> </a:t>
            </a:r>
            <a:r>
              <a:rPr lang="en-US" sz="1350" dirty="0" smtClean="0">
                <a:sym typeface="Symbol" panose="05050102010706020507" pitchFamily="18" charset="2"/>
              </a:rPr>
              <a:t> 25 K</a:t>
            </a:r>
          </a:p>
          <a:p>
            <a:r>
              <a:rPr lang="en-US" sz="1350" dirty="0" err="1" smtClean="0">
                <a:sym typeface="Symbol" panose="05050102010706020507" pitchFamily="18" charset="2"/>
              </a:rPr>
              <a:t>Tdesign</a:t>
            </a:r>
            <a:r>
              <a:rPr lang="en-US" sz="1350" dirty="0" smtClean="0">
                <a:sym typeface="Symbol" panose="05050102010706020507" pitchFamily="18" charset="2"/>
              </a:rPr>
              <a:t> HTS   60 K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25262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12" grpId="0"/>
      <p:bldP spid="113" grpId="0"/>
      <p:bldP spid="114" grpId="0"/>
      <p:bldP spid="115" grpId="0"/>
      <p:bldP spid="116" grpId="0"/>
      <p:bldP spid="1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6846" y="-259266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 of qualification at CERN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Picture 51" descr="CERN-18strands-sample Cross-sectio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3" y="1089351"/>
            <a:ext cx="1904634" cy="1886834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376" y="2960954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ym typeface="Symbol"/>
              </a:rPr>
              <a:t>cable = 6.5 mm</a:t>
            </a:r>
            <a:endParaRPr lang="en-GB" sz="1400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" t="29924" r="10241" b="35945"/>
          <a:stretch/>
        </p:blipFill>
        <p:spPr>
          <a:xfrm>
            <a:off x="0" y="3330630"/>
            <a:ext cx="2427867" cy="71356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t="46641" r="9701" b="25757"/>
          <a:stretch/>
        </p:blipFill>
        <p:spPr>
          <a:xfrm>
            <a:off x="2483768" y="3356144"/>
            <a:ext cx="2464884" cy="662531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089351"/>
            <a:ext cx="2817495" cy="1842707"/>
          </a:xfrm>
          <a:prstGeom prst="rect">
            <a:avLst/>
          </a:prstGeom>
        </p:spPr>
      </p:pic>
      <p:grpSp>
        <p:nvGrpSpPr>
          <p:cNvPr id="63" name="Group 62"/>
          <p:cNvGrpSpPr/>
          <p:nvPr/>
        </p:nvGrpSpPr>
        <p:grpSpPr>
          <a:xfrm>
            <a:off x="5003377" y="1081123"/>
            <a:ext cx="3744416" cy="3034665"/>
            <a:chOff x="5003377" y="1081123"/>
            <a:chExt cx="3744416" cy="3034665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6"/>
            <a:srcRect l="4106" r="4386"/>
            <a:stretch/>
          </p:blipFill>
          <p:spPr>
            <a:xfrm>
              <a:off x="5003377" y="1081123"/>
              <a:ext cx="3744416" cy="3034665"/>
            </a:xfrm>
            <a:prstGeom prst="rect">
              <a:avLst/>
            </a:prstGeom>
          </p:spPr>
        </p:pic>
        <p:sp>
          <p:nvSpPr>
            <p:cNvPr id="61" name="Left Brace 60"/>
            <p:cNvSpPr/>
            <p:nvPr/>
          </p:nvSpPr>
          <p:spPr>
            <a:xfrm>
              <a:off x="7452320" y="1779662"/>
              <a:ext cx="72008" cy="936104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97963" y="2128735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GB" dirty="0"/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5868144" y="4235397"/>
            <a:ext cx="2444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 Extracted from 18 kA cable</a:t>
            </a:r>
            <a:endParaRPr lang="en-GB" sz="1400" dirty="0"/>
          </a:p>
        </p:txBody>
      </p:sp>
      <p:grpSp>
        <p:nvGrpSpPr>
          <p:cNvPr id="67" name="Group 66"/>
          <p:cNvGrpSpPr/>
          <p:nvPr/>
        </p:nvGrpSpPr>
        <p:grpSpPr>
          <a:xfrm>
            <a:off x="415220" y="288492"/>
            <a:ext cx="1123988" cy="916400"/>
            <a:chOff x="434165" y="172951"/>
            <a:chExt cx="1123988" cy="916400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4165" y="172951"/>
              <a:ext cx="1123988" cy="916400"/>
            </a:xfrm>
            <a:prstGeom prst="rect">
              <a:avLst/>
            </a:prstGeom>
          </p:spPr>
        </p:pic>
        <p:sp>
          <p:nvSpPr>
            <p:cNvPr id="66" name="Oval 65"/>
            <p:cNvSpPr/>
            <p:nvPr/>
          </p:nvSpPr>
          <p:spPr>
            <a:xfrm>
              <a:off x="1021810" y="425980"/>
              <a:ext cx="212400" cy="212671"/>
            </a:xfrm>
            <a:prstGeom prst="ellipse">
              <a:avLst/>
            </a:prstGeom>
            <a:noFill/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8" name="Right Arrow 67"/>
          <p:cNvSpPr/>
          <p:nvPr/>
        </p:nvSpPr>
        <p:spPr>
          <a:xfrm rot="10800000">
            <a:off x="1180909" y="517963"/>
            <a:ext cx="346847" cy="24979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156459" y="691311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Measurement of cables (2 m long)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70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SC_2178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434" y="590263"/>
            <a:ext cx="6530477" cy="4359485"/>
          </a:xfrm>
          <a:prstGeom prst="rect">
            <a:avLst/>
          </a:prstGeom>
        </p:spPr>
      </p:pic>
      <p:pic>
        <p:nvPicPr>
          <p:cNvPr id="6" name="Picture 3" descr="logo_TRATOS Cavi Sp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808" y="122601"/>
            <a:ext cx="1812240" cy="33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4316514" y="41790"/>
            <a:ext cx="4359943" cy="570641"/>
          </a:xfrm>
          <a:prstGeom prst="rect">
            <a:avLst/>
          </a:prstGeom>
          <a:noFill/>
        </p:spPr>
        <p:txBody>
          <a:bodyPr wrap="square" lIns="62202" tIns="31101" rIns="62202" bIns="31101" rtlCol="0">
            <a:spAutoFit/>
          </a:bodyPr>
          <a:lstStyle/>
          <a:p>
            <a:pPr algn="ctr"/>
            <a:r>
              <a:rPr lang="it-IT" sz="1650" b="1" dirty="0">
                <a:solidFill>
                  <a:schemeClr val="bg1"/>
                </a:solidFill>
                <a:latin typeface="Trebuchet MS" panose="020B0603020202020204" pitchFamily="34" charset="0"/>
              </a:rPr>
              <a:t>TRATOS installations </a:t>
            </a:r>
          </a:p>
          <a:p>
            <a:pPr algn="ctr"/>
            <a:r>
              <a:rPr lang="it-IT" sz="1650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used </a:t>
            </a:r>
            <a:r>
              <a:rPr lang="it-IT" sz="1650" b="1" dirty="0">
                <a:solidFill>
                  <a:schemeClr val="bg1"/>
                </a:solidFill>
                <a:latin typeface="Trebuchet MS" panose="020B0603020202020204" pitchFamily="34" charset="0"/>
              </a:rPr>
              <a:t>for MgB</a:t>
            </a:r>
            <a:r>
              <a:rPr lang="it-IT" sz="1650" b="1" baseline="-25000" dirty="0">
                <a:solidFill>
                  <a:schemeClr val="bg1"/>
                </a:solidFill>
                <a:latin typeface="Trebuchet MS" panose="020B0603020202020204" pitchFamily="34" charset="0"/>
              </a:rPr>
              <a:t>2</a:t>
            </a:r>
            <a:r>
              <a:rPr lang="it-IT" sz="1650" b="1" dirty="0">
                <a:solidFill>
                  <a:schemeClr val="bg1"/>
                </a:solidFill>
                <a:latin typeface="Trebuchet MS" panose="020B0603020202020204" pitchFamily="34" charset="0"/>
              </a:rPr>
              <a:t> cables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57754" y="2787774"/>
            <a:ext cx="4453837" cy="570641"/>
          </a:xfrm>
          <a:prstGeom prst="rect">
            <a:avLst/>
          </a:prstGeom>
          <a:noFill/>
        </p:spPr>
        <p:txBody>
          <a:bodyPr wrap="square" lIns="62202" tIns="31101" rIns="62202" bIns="31101" rtlCol="0">
            <a:spAutoFit/>
          </a:bodyPr>
          <a:lstStyle/>
          <a:p>
            <a:pPr algn="r"/>
            <a:r>
              <a:rPr lang="en-US" sz="1650" b="1" dirty="0"/>
              <a:t>1+30+36</a:t>
            </a:r>
            <a:r>
              <a:rPr lang="en-US" sz="1650" b="1" dirty="0">
                <a:solidFill>
                  <a:srgbClr val="000090"/>
                </a:solidFill>
              </a:rPr>
              <a:t> </a:t>
            </a:r>
            <a:r>
              <a:rPr lang="en-US" sz="165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planetary</a:t>
            </a:r>
            <a:r>
              <a:rPr lang="en-US" sz="1650" b="1" dirty="0">
                <a:solidFill>
                  <a:srgbClr val="000090"/>
                </a:solidFill>
              </a:rPr>
              <a:t> </a:t>
            </a:r>
            <a:r>
              <a:rPr lang="en-US" sz="165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machine</a:t>
            </a:r>
          </a:p>
          <a:p>
            <a:pPr algn="r"/>
            <a:r>
              <a:rPr lang="en-US" sz="1650" b="1" dirty="0"/>
              <a:t>(well suitable for the 2 kA  and 7 kA cables)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42030" y="3445516"/>
            <a:ext cx="5006763" cy="570641"/>
          </a:xfrm>
          <a:prstGeom prst="rect">
            <a:avLst/>
          </a:prstGeom>
          <a:noFill/>
        </p:spPr>
        <p:txBody>
          <a:bodyPr wrap="none" lIns="62202" tIns="31101" rIns="62202" bIns="31101" rtlCol="0">
            <a:spAutoFit/>
          </a:bodyPr>
          <a:lstStyle/>
          <a:p>
            <a:pPr algn="ctr"/>
            <a:r>
              <a:rPr lang="en-US" sz="1650" b="1" dirty="0"/>
              <a:t>1+12</a:t>
            </a:r>
            <a:r>
              <a:rPr lang="en-US" sz="1650" b="1" dirty="0">
                <a:solidFill>
                  <a:srgbClr val="000090"/>
                </a:solidFill>
              </a:rPr>
              <a:t> </a:t>
            </a:r>
            <a:r>
              <a:rPr lang="en-US" sz="165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planetary machine</a:t>
            </a:r>
          </a:p>
          <a:p>
            <a:pPr algn="ctr"/>
            <a:r>
              <a:rPr lang="en-US" sz="1650" b="1" dirty="0"/>
              <a:t>(for the higher (and final!) stage cable assembly)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5698726" y="2085696"/>
            <a:ext cx="15011" cy="1420506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4082119" y="1983954"/>
            <a:ext cx="97976" cy="832711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11760" y="4166685"/>
            <a:ext cx="5241729" cy="824556"/>
          </a:xfrm>
          <a:prstGeom prst="rect">
            <a:avLst/>
          </a:prstGeom>
          <a:noFill/>
        </p:spPr>
        <p:txBody>
          <a:bodyPr wrap="square" lIns="62202" tIns="31101" rIns="62202" bIns="31101" rtlCol="0">
            <a:spAutoFit/>
          </a:bodyPr>
          <a:lstStyle/>
          <a:p>
            <a:pPr algn="r"/>
            <a:r>
              <a:rPr lang="en-US" sz="1650" b="1" dirty="0"/>
              <a:t>All equipped with tension (and many others parameters) fine control systems;  wrapping machines; ….</a:t>
            </a:r>
          </a:p>
        </p:txBody>
      </p:sp>
    </p:spTree>
    <p:extLst>
      <p:ext uri="{BB962C8B-B14F-4D97-AF65-F5344CB8AC3E}">
        <p14:creationId xmlns:p14="http://schemas.microsoft.com/office/powerpoint/2010/main" val="351563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46401" y="-325084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 of dummy cable – Triplets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0" y="688283"/>
            <a:ext cx="2736304" cy="2831663"/>
            <a:chOff x="2278899" y="1035146"/>
            <a:chExt cx="4560506" cy="4719439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80" r="9362"/>
            <a:stretch/>
          </p:blipFill>
          <p:spPr bwMode="auto">
            <a:xfrm>
              <a:off x="2278899" y="1035146"/>
              <a:ext cx="4560506" cy="4719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3347999" y="4788000"/>
              <a:ext cx="484520" cy="48471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2388311" y="3067200"/>
              <a:ext cx="503710" cy="5039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3338404" y="1404000"/>
              <a:ext cx="503710" cy="5039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Oval 11"/>
            <p:cNvSpPr>
              <a:spLocks noChangeAspect="1"/>
            </p:cNvSpPr>
            <p:nvPr/>
          </p:nvSpPr>
          <p:spPr>
            <a:xfrm>
              <a:off x="5284866" y="1440000"/>
              <a:ext cx="503710" cy="5039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6204311" y="3154698"/>
              <a:ext cx="493636" cy="4938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5239238" y="4788000"/>
              <a:ext cx="503710" cy="50391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61356" y="3565814"/>
            <a:ext cx="987771" cy="300082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>
                <a:sym typeface="Symbol"/>
              </a:rPr>
              <a:t> 90 mm</a:t>
            </a:r>
            <a:endParaRPr lang="en-GB" sz="135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9" t="13208" r="3401" b="6526"/>
          <a:stretch/>
        </p:blipFill>
        <p:spPr>
          <a:xfrm rot="5400000">
            <a:off x="2933109" y="732032"/>
            <a:ext cx="2580803" cy="277434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937929" y="736898"/>
            <a:ext cx="865651" cy="89874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93131" y="1169018"/>
            <a:ext cx="865651" cy="89874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689210" y="2076116"/>
            <a:ext cx="865651" cy="89874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899521" y="2526678"/>
            <a:ext cx="865651" cy="89874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568712" y="1182566"/>
            <a:ext cx="865651" cy="79099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434363" y="1090375"/>
            <a:ext cx="767514" cy="761296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3621055" y="2515186"/>
            <a:ext cx="734921" cy="64592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415947" y="2370884"/>
            <a:ext cx="691157" cy="647534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1689209" y="1220454"/>
            <a:ext cx="865651" cy="89874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165684" y="2077304"/>
            <a:ext cx="865651" cy="89874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922417" y="1635645"/>
            <a:ext cx="865651" cy="89874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3103024" y="1817318"/>
            <a:ext cx="914778" cy="898747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4818121" y="1644393"/>
            <a:ext cx="773684" cy="87079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3985136" y="1811463"/>
            <a:ext cx="741017" cy="703723"/>
          </a:xfrm>
          <a:prstGeom prst="ellipse">
            <a:avLst/>
          </a:prstGeom>
          <a:noFill/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635703" y="4178917"/>
            <a:ext cx="7872668" cy="646331"/>
          </a:xfrm>
          <a:prstGeom prst="rect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Materials: </a:t>
            </a:r>
            <a:r>
              <a:rPr lang="en-US" dirty="0" err="1" smtClean="0"/>
              <a:t>Kapton</a:t>
            </a:r>
            <a:r>
              <a:rPr lang="en-US" dirty="0" smtClean="0">
                <a:sym typeface="Symbol" panose="05050102010706020507" pitchFamily="18" charset="2"/>
              </a:rPr>
              <a:t></a:t>
            </a:r>
            <a:r>
              <a:rPr lang="en-US" dirty="0" smtClean="0"/>
              <a:t> tape for electrical insulation, NOMEX</a:t>
            </a:r>
            <a:r>
              <a:rPr lang="en-US" dirty="0" smtClean="0">
                <a:sym typeface="Symbol" panose="05050102010706020507" pitchFamily="18" charset="2"/>
              </a:rPr>
              <a:t></a:t>
            </a:r>
            <a:r>
              <a:rPr lang="en-US" dirty="0" smtClean="0"/>
              <a:t> (tape and braid)</a:t>
            </a:r>
          </a:p>
          <a:p>
            <a:r>
              <a:rPr lang="en-US" dirty="0"/>
              <a:t>	</a:t>
            </a:r>
            <a:r>
              <a:rPr lang="en-US" dirty="0" smtClean="0"/>
              <a:t>	  Kevlar</a:t>
            </a:r>
            <a:r>
              <a:rPr lang="en-US" dirty="0" smtClean="0">
                <a:sym typeface="Symbol" panose="05050102010706020507" pitchFamily="18" charset="2"/>
              </a:rPr>
              <a:t> wire cabled for fillers (the cable is braided)  </a:t>
            </a:r>
            <a:r>
              <a:rPr lang="en-US" dirty="0" smtClean="0"/>
              <a:t> 	 </a:t>
            </a:r>
            <a:endParaRPr lang="en-GB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5"/>
          <a:stretch/>
        </p:blipFill>
        <p:spPr>
          <a:xfrm rot="5400000">
            <a:off x="5485259" y="554848"/>
            <a:ext cx="2251929" cy="192024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803" y="1383175"/>
            <a:ext cx="20574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68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339" y="-92818"/>
            <a:ext cx="7920000" cy="540000"/>
          </a:xfrm>
        </p:spPr>
        <p:txBody>
          <a:bodyPr/>
          <a:lstStyle/>
          <a:p>
            <a:r>
              <a:rPr lang="en-US" sz="2400" dirty="0" smtClean="0"/>
              <a:t>Insulation tests at the manufacturing place (in air)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423F6D3-3E1B-4943-ACAE-3DBEABE82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474" y="699542"/>
            <a:ext cx="8435280" cy="3384755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en-GB" sz="2100" dirty="0" smtClean="0">
                <a:solidFill>
                  <a:schemeClr val="tx1"/>
                </a:solidFill>
              </a:rPr>
              <a:t>Instrumentation</a:t>
            </a:r>
            <a:r>
              <a:rPr lang="en-GB" sz="2100" dirty="0">
                <a:solidFill>
                  <a:schemeClr val="tx1"/>
                </a:solidFill>
              </a:rPr>
              <a:t>: </a:t>
            </a:r>
          </a:p>
          <a:p>
            <a:pPr lvl="1" algn="just">
              <a:spcBef>
                <a:spcPts val="0"/>
              </a:spcBef>
            </a:pPr>
            <a:r>
              <a:rPr lang="en-GB" sz="2100" dirty="0" err="1">
                <a:solidFill>
                  <a:schemeClr val="tx1"/>
                </a:solidFill>
              </a:rPr>
              <a:t>Zumbach</a:t>
            </a:r>
            <a:r>
              <a:rPr lang="en-GB" sz="2100" dirty="0">
                <a:solidFill>
                  <a:schemeClr val="tx1"/>
                </a:solidFill>
              </a:rPr>
              <a:t> DST 28A, chain electrodes, installed </a:t>
            </a:r>
            <a:r>
              <a:rPr lang="en-GB" sz="2100" u="sng" dirty="0">
                <a:solidFill>
                  <a:schemeClr val="tx1"/>
                </a:solidFill>
              </a:rPr>
              <a:t>on-line</a:t>
            </a:r>
            <a:r>
              <a:rPr lang="en-GB" sz="2100" dirty="0">
                <a:solidFill>
                  <a:schemeClr val="tx1"/>
                </a:solidFill>
              </a:rPr>
              <a:t> immediately after application of polyimide insulation</a:t>
            </a:r>
          </a:p>
          <a:p>
            <a:pPr algn="just">
              <a:spcBef>
                <a:spcPts val="0"/>
              </a:spcBef>
            </a:pPr>
            <a:r>
              <a:rPr lang="en-GB" sz="2100" dirty="0" smtClean="0">
                <a:solidFill>
                  <a:schemeClr val="tx1"/>
                </a:solidFill>
              </a:rPr>
              <a:t>Procedure: Fault </a:t>
            </a:r>
            <a:r>
              <a:rPr lang="en-GB" sz="2100" dirty="0">
                <a:solidFill>
                  <a:schemeClr val="tx1"/>
                </a:solidFill>
                <a:sym typeface="Wingdings" panose="05000000000000000000" pitchFamily="2" charset="2"/>
              </a:rPr>
              <a:t> automatic machine stop  NCR</a:t>
            </a:r>
          </a:p>
          <a:p>
            <a:pPr algn="just">
              <a:spcBef>
                <a:spcPts val="0"/>
              </a:spcBef>
            </a:pPr>
            <a:r>
              <a:rPr lang="en-GB" sz="21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Applied </a:t>
            </a:r>
            <a:r>
              <a:rPr lang="en-GB" sz="2100" dirty="0" smtClean="0">
                <a:solidFill>
                  <a:schemeClr val="tx1"/>
                </a:solidFill>
                <a:sym typeface="Wingdings" panose="05000000000000000000" pitchFamily="2" charset="2"/>
              </a:rPr>
              <a:t>successfully during first dummy (copper) cable - for Triplets -  production (80 m). </a:t>
            </a:r>
            <a:r>
              <a:rPr lang="en-GB" sz="2100" dirty="0">
                <a:solidFill>
                  <a:schemeClr val="tx1"/>
                </a:solidFill>
                <a:sym typeface="Wingdings" panose="05000000000000000000" pitchFamily="2" charset="2"/>
              </a:rPr>
              <a:t>N</a:t>
            </a:r>
            <a:r>
              <a:rPr lang="en-GB" sz="2100" dirty="0" smtClean="0">
                <a:solidFill>
                  <a:schemeClr val="tx1"/>
                </a:solidFill>
                <a:sym typeface="Wingdings" panose="05000000000000000000" pitchFamily="2" charset="2"/>
              </a:rPr>
              <a:t>o </a:t>
            </a:r>
            <a:r>
              <a:rPr lang="en-GB" sz="2100" dirty="0">
                <a:solidFill>
                  <a:schemeClr val="tx1"/>
                </a:solidFill>
                <a:sym typeface="Wingdings" panose="05000000000000000000" pitchFamily="2" charset="2"/>
              </a:rPr>
              <a:t>faults detected</a:t>
            </a:r>
            <a:endParaRPr lang="en-GB" sz="21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9351" y="330454"/>
            <a:ext cx="63786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-	</a:t>
            </a:r>
            <a:r>
              <a:rPr lang="en-US" sz="2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On-line HV tests</a:t>
            </a:r>
            <a:r>
              <a:rPr lang="en-US" sz="2200" dirty="0" smtClean="0"/>
              <a:t>: </a:t>
            </a:r>
            <a:r>
              <a:rPr lang="en-US" sz="2200" b="1" dirty="0" smtClean="0"/>
              <a:t>DC spark testing at </a:t>
            </a:r>
            <a:r>
              <a:rPr lang="en-US" sz="2200" b="1" dirty="0" smtClean="0">
                <a:solidFill>
                  <a:srgbClr val="00B050"/>
                </a:solidFill>
              </a:rPr>
              <a:t>12 kV</a:t>
            </a:r>
            <a:endParaRPr lang="en-GB" sz="22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064" y="2609558"/>
            <a:ext cx="87988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1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Off-line HV tests</a:t>
            </a:r>
            <a:r>
              <a:rPr lang="en-US" sz="2100" dirty="0" smtClean="0"/>
              <a:t>: </a:t>
            </a:r>
            <a:r>
              <a:rPr lang="en-US" sz="2100" b="1" dirty="0" smtClean="0">
                <a:solidFill>
                  <a:srgbClr val="00B050"/>
                </a:solidFill>
              </a:rPr>
              <a:t>10 kV </a:t>
            </a:r>
            <a:r>
              <a:rPr lang="en-US" sz="2100" dirty="0" smtClean="0"/>
              <a:t>(50 V/s, 120 s). </a:t>
            </a:r>
            <a:r>
              <a:rPr lang="en-US" sz="2100" b="1" dirty="0" err="1" smtClean="0"/>
              <a:t>Ileakage</a:t>
            </a:r>
            <a:r>
              <a:rPr lang="en-US" sz="2100" b="1" dirty="0" smtClean="0"/>
              <a:t> </a:t>
            </a:r>
            <a:r>
              <a:rPr lang="en-US" sz="2100" b="1" dirty="0" smtClean="0">
                <a:sym typeface="Symbol" panose="05050102010706020507" pitchFamily="18" charset="2"/>
              </a:rPr>
              <a:t> 10 µA</a:t>
            </a:r>
          </a:p>
          <a:p>
            <a:pPr defTabSz="358775"/>
            <a:r>
              <a:rPr lang="en-US" sz="2100" b="1" dirty="0" smtClean="0">
                <a:sym typeface="Symbol" panose="05050102010706020507" pitchFamily="18" charset="2"/>
              </a:rPr>
              <a:t>	</a:t>
            </a:r>
            <a:r>
              <a:rPr lang="en-US" sz="2100" dirty="0" smtClean="0">
                <a:sym typeface="Symbol" panose="05050102010706020507" pitchFamily="18" charset="2"/>
              </a:rPr>
              <a:t>On final assembly</a:t>
            </a:r>
            <a:r>
              <a:rPr lang="en-US" sz="2100" b="1" dirty="0" smtClean="0">
                <a:sym typeface="Symbol" panose="05050102010706020507" pitchFamily="18" charset="2"/>
              </a:rPr>
              <a:t>. </a:t>
            </a:r>
            <a:r>
              <a:rPr lang="en-US" sz="2100" dirty="0" smtClean="0">
                <a:sym typeface="Symbol" panose="05050102010706020507" pitchFamily="18" charset="2"/>
              </a:rPr>
              <a:t>Each cable to ground and between cables.</a:t>
            </a:r>
          </a:p>
          <a:p>
            <a:pPr algn="just" defTabSz="179388"/>
            <a:r>
              <a:rPr lang="en-US" sz="2100" dirty="0">
                <a:sym typeface="Symbol" panose="05050102010706020507" pitchFamily="18" charset="2"/>
              </a:rPr>
              <a:t>	</a:t>
            </a:r>
            <a:r>
              <a:rPr lang="en-US" sz="2100" dirty="0" smtClean="0">
                <a:sym typeface="Symbol" panose="05050102010706020507" pitchFamily="18" charset="2"/>
              </a:rPr>
              <a:t>	T</a:t>
            </a:r>
            <a:r>
              <a:rPr lang="en-GB" sz="2100" dirty="0" err="1" smtClean="0">
                <a:sym typeface="Symbol" panose="05050102010706020507" pitchFamily="18" charset="2"/>
              </a:rPr>
              <a:t>emperature</a:t>
            </a:r>
            <a:r>
              <a:rPr lang="en-GB" sz="2100" dirty="0" smtClean="0">
                <a:sym typeface="Symbol" panose="05050102010706020507" pitchFamily="18" charset="2"/>
              </a:rPr>
              <a:t> </a:t>
            </a:r>
            <a:r>
              <a:rPr lang="en-GB" sz="2100" dirty="0">
                <a:sym typeface="Symbol" panose="05050102010706020507" pitchFamily="18" charset="2"/>
              </a:rPr>
              <a:t>and relative humidity </a:t>
            </a:r>
            <a:r>
              <a:rPr lang="en-GB" sz="2100" dirty="0" smtClean="0">
                <a:sym typeface="Symbol" panose="05050102010706020507" pitchFamily="18" charset="2"/>
              </a:rPr>
              <a:t>recorded. </a:t>
            </a:r>
            <a:r>
              <a:rPr lang="en-GB" sz="2100" b="1" dirty="0" smtClean="0">
                <a:sym typeface="Symbol" panose="05050102010706020507" pitchFamily="18" charset="2"/>
              </a:rPr>
              <a:t>Applied</a:t>
            </a:r>
            <a:r>
              <a:rPr lang="en-GB" sz="2100" dirty="0" smtClean="0">
                <a:sym typeface="Symbol" panose="05050102010706020507" pitchFamily="18" charset="2"/>
              </a:rPr>
              <a:t> successfully </a:t>
            </a:r>
          </a:p>
          <a:p>
            <a:pPr algn="just" defTabSz="179388">
              <a:tabLst>
                <a:tab pos="358775" algn="l"/>
              </a:tabLst>
            </a:pPr>
            <a:r>
              <a:rPr lang="en-US" sz="2100" dirty="0">
                <a:sym typeface="Symbol" panose="05050102010706020507" pitchFamily="18" charset="2"/>
              </a:rPr>
              <a:t>	</a:t>
            </a:r>
            <a:r>
              <a:rPr lang="en-US" sz="2100" dirty="0" smtClean="0">
                <a:sym typeface="Symbol" panose="05050102010706020507" pitchFamily="18" charset="2"/>
              </a:rPr>
              <a:t>	during production of first dummy cable for Triplets. </a:t>
            </a:r>
            <a:r>
              <a:rPr lang="en-US" sz="2100" dirty="0" err="1" smtClean="0">
                <a:sym typeface="Symbol" panose="05050102010706020507" pitchFamily="18" charset="2"/>
              </a:rPr>
              <a:t>Ileakage</a:t>
            </a:r>
            <a:r>
              <a:rPr lang="en-US" sz="2100" dirty="0" smtClean="0">
                <a:sym typeface="Symbol" panose="05050102010706020507" pitchFamily="18" charset="2"/>
              </a:rPr>
              <a:t> to be 		implemented   </a:t>
            </a:r>
            <a:endParaRPr lang="en-GB" sz="2100" dirty="0">
              <a:sym typeface="Symbol" panose="05050102010706020507" pitchFamily="18" charset="2"/>
            </a:endParaRPr>
          </a:p>
          <a:p>
            <a:pPr defTabSz="358775"/>
            <a:endParaRPr lang="en-GB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2106842" y="4437642"/>
            <a:ext cx="5460149" cy="415498"/>
          </a:xfrm>
          <a:prstGeom prst="rect">
            <a:avLst/>
          </a:prstGeom>
          <a:solidFill>
            <a:srgbClr val="FFC000">
              <a:alpha val="6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100" dirty="0" smtClean="0"/>
              <a:t>Minimum tacking distance specified : 25 mm</a:t>
            </a:r>
            <a:endParaRPr lang="en-GB" sz="2100" dirty="0"/>
          </a:p>
        </p:txBody>
      </p:sp>
    </p:spTree>
    <p:extLst>
      <p:ext uri="{BB962C8B-B14F-4D97-AF65-F5344CB8AC3E}">
        <p14:creationId xmlns:p14="http://schemas.microsoft.com/office/powerpoint/2010/main" val="191639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77096" y="1779662"/>
            <a:ext cx="7920000" cy="540000"/>
          </a:xfrm>
        </p:spPr>
        <p:txBody>
          <a:bodyPr/>
          <a:lstStyle/>
          <a:p>
            <a:r>
              <a:rPr lang="en-US" dirty="0" smtClean="0"/>
              <a:t>System design – Electrical components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2342022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 Link cryostat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951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75339" y="-75120"/>
            <a:ext cx="5940000" cy="540000"/>
          </a:xfrm>
        </p:spPr>
        <p:txBody>
          <a:bodyPr/>
          <a:lstStyle/>
          <a:p>
            <a:r>
              <a:rPr lang="en-US" sz="2400" dirty="0" smtClean="0"/>
              <a:t>SC Link cryostats</a:t>
            </a:r>
            <a:endParaRPr lang="en-GB" sz="2400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5"/>
          <a:stretch/>
        </p:blipFill>
        <p:spPr bwMode="auto">
          <a:xfrm>
            <a:off x="4715262" y="2579470"/>
            <a:ext cx="2881075" cy="1037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04"/>
          <a:stretch/>
        </p:blipFill>
        <p:spPr bwMode="auto">
          <a:xfrm rot="5400000">
            <a:off x="3915952" y="1259871"/>
            <a:ext cx="1081921" cy="640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182" y="486352"/>
            <a:ext cx="6207919" cy="20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2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301" y="2550056"/>
            <a:ext cx="2928938" cy="105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2819482" y="3590897"/>
            <a:ext cx="3459040" cy="1555626"/>
            <a:chOff x="2235309" y="4787860"/>
            <a:chExt cx="4612052" cy="2074167"/>
          </a:xfrm>
        </p:grpSpPr>
        <p:grpSp>
          <p:nvGrpSpPr>
            <p:cNvPr id="16" name="Group 15"/>
            <p:cNvGrpSpPr/>
            <p:nvPr/>
          </p:nvGrpSpPr>
          <p:grpSpPr>
            <a:xfrm>
              <a:off x="2235309" y="4787860"/>
              <a:ext cx="4612052" cy="1160219"/>
              <a:chOff x="2235309" y="4960527"/>
              <a:chExt cx="4612052" cy="1160219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235309" y="5147900"/>
                <a:ext cx="101566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50" b="1" dirty="0">
                    <a:solidFill>
                      <a:schemeClr val="bg2"/>
                    </a:solidFill>
                  </a:rPr>
                  <a:t>4-walls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309149" y="5147900"/>
                <a:ext cx="101566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50" b="1" dirty="0">
                    <a:solidFill>
                      <a:schemeClr val="bg2"/>
                    </a:solidFill>
                  </a:rPr>
                  <a:t>2-walls</a:t>
                </a: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V="1">
                <a:off x="2997330" y="5310500"/>
                <a:ext cx="2154048" cy="81024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V="1">
                <a:off x="4179187" y="5332566"/>
                <a:ext cx="1995430" cy="76465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4561885" y="4960527"/>
                <a:ext cx="107978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50" dirty="0"/>
                  <a:t>290 mm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767578" y="4978144"/>
                <a:ext cx="107978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350" dirty="0"/>
                  <a:t>176 mm</a:t>
                </a: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2235309" y="6453336"/>
              <a:ext cx="106695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3.5 tons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369067" y="6461918"/>
              <a:ext cx="1066958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2.3 tons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5514593" y="3610797"/>
            <a:ext cx="747779" cy="219927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254139" y="3560981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Baseline: passive cryostat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57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89184" y="1649350"/>
            <a:ext cx="7920000" cy="540000"/>
          </a:xfrm>
        </p:spPr>
        <p:txBody>
          <a:bodyPr/>
          <a:lstStyle/>
          <a:p>
            <a:r>
              <a:rPr lang="en-US" dirty="0" smtClean="0"/>
              <a:t>System design – Electrical components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143728" y="221171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HTS Current Leads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55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46571"/>
            <a:ext cx="6627000" cy="270000"/>
          </a:xfrm>
        </p:spPr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29628" y="-48997"/>
            <a:ext cx="7102372" cy="540000"/>
          </a:xfrm>
        </p:spPr>
        <p:txBody>
          <a:bodyPr/>
          <a:lstStyle/>
          <a:p>
            <a:r>
              <a:rPr lang="en-GB" sz="2400" dirty="0" smtClean="0"/>
              <a:t>HTS Current leads: 18 kA prototype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86" y="740726"/>
            <a:ext cx="1587627" cy="429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16200000">
            <a:off x="592800" y="2762036"/>
            <a:ext cx="7857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err="1">
                <a:solidFill>
                  <a:schemeClr val="accent1"/>
                </a:solidFill>
              </a:rPr>
              <a:t>Ltot</a:t>
            </a:r>
            <a:r>
              <a:rPr lang="en-GB" sz="1050" b="1" dirty="0">
                <a:solidFill>
                  <a:schemeClr val="accent1"/>
                </a:solidFill>
              </a:rPr>
              <a:t> =1 m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1866053" y="2950736"/>
            <a:ext cx="952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err="1"/>
              <a:t>LHex</a:t>
            </a:r>
            <a:r>
              <a:rPr lang="en-GB" sz="1050" dirty="0"/>
              <a:t> =0.5</a:t>
            </a:r>
            <a:r>
              <a:rPr lang="en-GB" sz="1050" b="1" dirty="0"/>
              <a:t> </a:t>
            </a:r>
            <a:r>
              <a:rPr lang="en-GB" sz="1050" dirty="0"/>
              <a:t>m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802246" y="3529260"/>
            <a:ext cx="1438063" cy="230832"/>
            <a:chOff x="1619672" y="4122709"/>
            <a:chExt cx="1917418" cy="307776"/>
          </a:xfrm>
        </p:grpSpPr>
        <p:cxnSp>
          <p:nvCxnSpPr>
            <p:cNvPr id="10" name="Straight Arrow Connector 9"/>
            <p:cNvCxnSpPr/>
            <p:nvPr/>
          </p:nvCxnSpPr>
          <p:spPr>
            <a:xfrm flipH="1">
              <a:off x="1619672" y="4272605"/>
              <a:ext cx="79208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339752" y="4122709"/>
              <a:ext cx="1197338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ym typeface="Symbol"/>
                </a:rPr>
                <a:t>Hex=40 mm</a:t>
              </a:r>
              <a:endParaRPr lang="en-GB" sz="9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59174" y="3603044"/>
            <a:ext cx="7328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ym typeface="Symbol"/>
              </a:rPr>
              <a:t>z=15 mm</a:t>
            </a:r>
            <a:endParaRPr lang="en-GB" sz="9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112418" y="2282294"/>
            <a:ext cx="1019476" cy="230832"/>
            <a:chOff x="1619672" y="4174059"/>
            <a:chExt cx="1359301" cy="307776"/>
          </a:xfrm>
        </p:grpSpPr>
        <p:cxnSp>
          <p:nvCxnSpPr>
            <p:cNvPr id="19" name="Straight Arrow Connector 18"/>
            <p:cNvCxnSpPr/>
            <p:nvPr/>
          </p:nvCxnSpPr>
          <p:spPr>
            <a:xfrm flipH="1">
              <a:off x="1619672" y="4272605"/>
              <a:ext cx="3960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969723" y="4174059"/>
              <a:ext cx="1009250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ym typeface="Symbol"/>
                </a:rPr>
                <a:t>=160 mm</a:t>
              </a:r>
              <a:endParaRPr lang="en-GB" sz="9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025859" y="2490043"/>
            <a:ext cx="1019476" cy="230832"/>
            <a:chOff x="1619672" y="4174059"/>
            <a:chExt cx="1359301" cy="307776"/>
          </a:xfrm>
        </p:grpSpPr>
        <p:cxnSp>
          <p:nvCxnSpPr>
            <p:cNvPr id="23" name="Straight Arrow Connector 22"/>
            <p:cNvCxnSpPr/>
            <p:nvPr/>
          </p:nvCxnSpPr>
          <p:spPr>
            <a:xfrm flipH="1">
              <a:off x="1619672" y="4312559"/>
              <a:ext cx="39604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69723" y="4174059"/>
              <a:ext cx="1009250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ym typeface="Symbol"/>
                </a:rPr>
                <a:t>=100 mm</a:t>
              </a:r>
              <a:endParaRPr lang="en-GB" sz="900" dirty="0"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365" y="697115"/>
            <a:ext cx="2850356" cy="2445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2589" y="433124"/>
            <a:ext cx="1691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18 kA Prototype </a:t>
            </a:r>
            <a:endParaRPr lang="en-GB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491880" y="3228747"/>
            <a:ext cx="4698722" cy="369332"/>
          </a:xfrm>
          <a:prstGeom prst="rect">
            <a:avLst/>
          </a:prstGeom>
          <a:solidFill>
            <a:schemeClr val="accent1">
              <a:alpha val="35000"/>
            </a:schemeClr>
          </a:solidFill>
          <a:ln w="2540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smtClean="0"/>
              <a:t>Same technologies as for LHC HTS leads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29531" y="3641682"/>
            <a:ext cx="4339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REBCO HTS Superconductor (instead of</a:t>
            </a:r>
          </a:p>
          <a:p>
            <a:r>
              <a:rPr lang="en-US" dirty="0" smtClean="0"/>
              <a:t>BSCCO Ag/Au 2223)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3429531" y="4280488"/>
            <a:ext cx="528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currents and HV tests as in slides 7 and 8 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3429530" y="4617554"/>
            <a:ext cx="3672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Prototype 18 kA built and qualified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99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552" y="1599702"/>
            <a:ext cx="7920000" cy="540000"/>
          </a:xfrm>
        </p:spPr>
        <p:txBody>
          <a:bodyPr/>
          <a:lstStyle/>
          <a:p>
            <a:r>
              <a:rPr lang="en-US" dirty="0" smtClean="0"/>
              <a:t>Protection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21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 dirty="0"/>
          </a:p>
        </p:txBody>
      </p:sp>
      <p:grpSp>
        <p:nvGrpSpPr>
          <p:cNvPr id="24" name="Group 23"/>
          <p:cNvGrpSpPr>
            <a:grpSpLocks noChangeAspect="1"/>
          </p:cNvGrpSpPr>
          <p:nvPr/>
        </p:nvGrpSpPr>
        <p:grpSpPr>
          <a:xfrm>
            <a:off x="2423778" y="457805"/>
            <a:ext cx="4457700" cy="4449806"/>
            <a:chOff x="1905000" y="815924"/>
            <a:chExt cx="5943600" cy="3955383"/>
          </a:xfrm>
        </p:grpSpPr>
        <p:grpSp>
          <p:nvGrpSpPr>
            <p:cNvPr id="25" name="Group 24"/>
            <p:cNvGrpSpPr/>
            <p:nvPr/>
          </p:nvGrpSpPr>
          <p:grpSpPr>
            <a:xfrm>
              <a:off x="1905000" y="815924"/>
              <a:ext cx="4648200" cy="3955383"/>
              <a:chOff x="1905000" y="815924"/>
              <a:chExt cx="4648200" cy="3955383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707"/>
              <a:stretch/>
            </p:blipFill>
            <p:spPr bwMode="auto">
              <a:xfrm>
                <a:off x="2636044" y="815924"/>
                <a:ext cx="3764756" cy="3955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9" name="Straight Connector 28"/>
              <p:cNvCxnSpPr/>
              <p:nvPr/>
            </p:nvCxnSpPr>
            <p:spPr>
              <a:xfrm>
                <a:off x="3733800" y="2286000"/>
                <a:ext cx="28194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905000" y="2286000"/>
                <a:ext cx="1066800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Connector 25"/>
            <p:cNvCxnSpPr/>
            <p:nvPr/>
          </p:nvCxnSpPr>
          <p:spPr>
            <a:xfrm>
              <a:off x="6256441" y="4191000"/>
              <a:ext cx="15921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256441" y="4495800"/>
              <a:ext cx="1515959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/>
          <p:cNvSpPr>
            <a:spLocks noChangeAspect="1"/>
          </p:cNvSpPr>
          <p:nvPr/>
        </p:nvSpPr>
        <p:spPr>
          <a:xfrm>
            <a:off x="3109579" y="2483675"/>
            <a:ext cx="683291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TextBox 31"/>
          <p:cNvSpPr txBox="1">
            <a:spLocks noChangeAspect="1"/>
          </p:cNvSpPr>
          <p:nvPr/>
        </p:nvSpPr>
        <p:spPr>
          <a:xfrm>
            <a:off x="1223628" y="339792"/>
            <a:ext cx="193527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b="1" dirty="0">
                <a:sym typeface="Symbol"/>
              </a:rPr>
              <a:t>Room Temperature</a:t>
            </a:r>
            <a:endParaRPr lang="en-GB" sz="1500" b="1" dirty="0"/>
          </a:p>
        </p:txBody>
      </p:sp>
      <p:sp>
        <p:nvSpPr>
          <p:cNvPr id="33" name="TextBox 32"/>
          <p:cNvSpPr txBox="1">
            <a:spLocks noChangeAspect="1"/>
          </p:cNvSpPr>
          <p:nvPr/>
        </p:nvSpPr>
        <p:spPr>
          <a:xfrm>
            <a:off x="2083069" y="3646178"/>
            <a:ext cx="671979" cy="32316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b="1" dirty="0">
                <a:solidFill>
                  <a:schemeClr val="bg1">
                    <a:lumMod val="50000"/>
                  </a:schemeClr>
                </a:solidFill>
              </a:rPr>
              <a:t>MgB</a:t>
            </a:r>
            <a:r>
              <a:rPr lang="en-GB" sz="1500" b="1" baseline="-25000" dirty="0">
                <a:solidFill>
                  <a:schemeClr val="bg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34" name="TextBox 33"/>
          <p:cNvSpPr txBox="1">
            <a:spLocks noChangeAspect="1"/>
          </p:cNvSpPr>
          <p:nvPr/>
        </p:nvSpPr>
        <p:spPr>
          <a:xfrm>
            <a:off x="2083069" y="2191988"/>
            <a:ext cx="569387" cy="32316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500" b="1" dirty="0">
                <a:solidFill>
                  <a:schemeClr val="bg1">
                    <a:lumMod val="50000"/>
                  </a:schemeClr>
                </a:solidFill>
              </a:rPr>
              <a:t>HTS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252828" y="4269778"/>
            <a:ext cx="583814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50" b="1" dirty="0" err="1">
                <a:solidFill>
                  <a:schemeClr val="tx2"/>
                </a:solidFill>
              </a:rPr>
              <a:t>LHe</a:t>
            </a:r>
            <a:endParaRPr lang="en-GB" sz="1650" b="1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04056" y="3763531"/>
            <a:ext cx="2001830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50" b="1" dirty="0">
                <a:solidFill>
                  <a:srgbClr val="00B050"/>
                </a:solidFill>
              </a:rPr>
              <a:t>Joints MgB</a:t>
            </a:r>
            <a:r>
              <a:rPr lang="en-GB" sz="1650" b="1" baseline="-25000" dirty="0">
                <a:solidFill>
                  <a:srgbClr val="00B050"/>
                </a:solidFill>
              </a:rPr>
              <a:t>2</a:t>
            </a:r>
            <a:r>
              <a:rPr lang="en-GB" sz="1650" b="1" dirty="0">
                <a:solidFill>
                  <a:srgbClr val="00B050"/>
                </a:solidFill>
              </a:rPr>
              <a:t>/</a:t>
            </a:r>
            <a:r>
              <a:rPr lang="en-GB" sz="1650" b="1" dirty="0" err="1">
                <a:solidFill>
                  <a:srgbClr val="00B050"/>
                </a:solidFill>
              </a:rPr>
              <a:t>Nb-Ti</a:t>
            </a:r>
            <a:endParaRPr lang="en-GB" sz="1650" b="1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14160" y="2582481"/>
            <a:ext cx="189541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50" b="1" dirty="0">
                <a:solidFill>
                  <a:srgbClr val="00B050"/>
                </a:solidFill>
              </a:rPr>
              <a:t>Joints MgB</a:t>
            </a:r>
            <a:r>
              <a:rPr lang="en-GB" sz="1650" b="1" baseline="-25000" dirty="0">
                <a:solidFill>
                  <a:srgbClr val="00B050"/>
                </a:solidFill>
              </a:rPr>
              <a:t>2</a:t>
            </a:r>
            <a:r>
              <a:rPr lang="en-GB" sz="1650" b="1" dirty="0">
                <a:solidFill>
                  <a:srgbClr val="00B050"/>
                </a:solidFill>
              </a:rPr>
              <a:t>/HTS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3865785" y="959019"/>
            <a:ext cx="344155" cy="0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321891" y="555643"/>
            <a:ext cx="2896403" cy="553998"/>
          </a:xfrm>
          <a:prstGeom prst="rect">
            <a:avLst/>
          </a:prstGeom>
          <a:solidFill>
            <a:schemeClr val="accent1">
              <a:alpha val="50000"/>
            </a:schemeClr>
          </a:solidFill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500" b="1" dirty="0"/>
              <a:t>Connection RT Cables/Lead</a:t>
            </a:r>
          </a:p>
          <a:p>
            <a:r>
              <a:rPr lang="en-GB" sz="1500" b="1" dirty="0"/>
              <a:t>As </a:t>
            </a:r>
            <a:r>
              <a:rPr lang="en-GB" sz="1500" b="1" dirty="0" smtClean="0"/>
              <a:t>in </a:t>
            </a:r>
            <a:r>
              <a:rPr lang="en-GB" sz="1500" b="1" dirty="0"/>
              <a:t>LHC  </a:t>
            </a:r>
          </a:p>
        </p:txBody>
      </p:sp>
      <p:sp>
        <p:nvSpPr>
          <p:cNvPr id="40" name="Oval 39"/>
          <p:cNvSpPr/>
          <p:nvPr/>
        </p:nvSpPr>
        <p:spPr>
          <a:xfrm>
            <a:off x="3681079" y="897928"/>
            <a:ext cx="111791" cy="13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3883311" y="1467800"/>
            <a:ext cx="344155" cy="0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321892" y="1240828"/>
            <a:ext cx="3262352" cy="553998"/>
          </a:xfrm>
          <a:prstGeom prst="rect">
            <a:avLst/>
          </a:prstGeom>
          <a:solidFill>
            <a:schemeClr val="accent1">
              <a:alpha val="50000"/>
            </a:schemeClr>
          </a:solidFill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500" b="1" dirty="0"/>
              <a:t>Warmer end of HTS in each Lead</a:t>
            </a:r>
          </a:p>
          <a:p>
            <a:r>
              <a:rPr lang="en-GB" sz="1500" b="1" dirty="0"/>
              <a:t>As in LHC (</a:t>
            </a:r>
            <a:r>
              <a:rPr lang="en-GB" sz="1500" b="1" dirty="0" err="1"/>
              <a:t>cryo</a:t>
            </a:r>
            <a:r>
              <a:rPr lang="en-GB" sz="1500" b="1" dirty="0"/>
              <a:t>-interlock)</a:t>
            </a:r>
          </a:p>
        </p:txBody>
      </p:sp>
      <p:sp>
        <p:nvSpPr>
          <p:cNvPr id="43" name="Oval 42"/>
          <p:cNvSpPr/>
          <p:nvPr/>
        </p:nvSpPr>
        <p:spPr>
          <a:xfrm>
            <a:off x="3684991" y="1405000"/>
            <a:ext cx="111791" cy="13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3771358" y="2673791"/>
            <a:ext cx="344155" cy="0"/>
          </a:xfrm>
          <a:prstGeom prst="straightConnector1">
            <a:avLst/>
          </a:prstGeom>
          <a:ln w="539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321892" y="2483675"/>
            <a:ext cx="4138592" cy="323165"/>
          </a:xfrm>
          <a:prstGeom prst="rect">
            <a:avLst/>
          </a:prstGeom>
          <a:solidFill>
            <a:schemeClr val="accent1">
              <a:alpha val="50000"/>
            </a:schemeClr>
          </a:solidFill>
          <a:ln w="3175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500" b="1" dirty="0"/>
              <a:t>Warmer end of MgB</a:t>
            </a:r>
            <a:r>
              <a:rPr lang="en-GB" sz="1500" b="1" baseline="-25000" dirty="0"/>
              <a:t>2</a:t>
            </a:r>
            <a:r>
              <a:rPr lang="en-GB" sz="1500" b="1" dirty="0"/>
              <a:t> cable (</a:t>
            </a:r>
            <a:r>
              <a:rPr lang="en-GB" sz="1500" b="1" dirty="0" err="1" smtClean="0"/>
              <a:t>cryo</a:t>
            </a:r>
            <a:r>
              <a:rPr lang="en-GB" sz="1500" b="1" dirty="0" smtClean="0"/>
              <a:t>-interlock)</a:t>
            </a:r>
            <a:endParaRPr lang="en-GB" sz="1500" b="1" dirty="0"/>
          </a:p>
        </p:txBody>
      </p:sp>
      <p:sp>
        <p:nvSpPr>
          <p:cNvPr id="46" name="Oval 45"/>
          <p:cNvSpPr/>
          <p:nvPr/>
        </p:nvSpPr>
        <p:spPr>
          <a:xfrm>
            <a:off x="3573037" y="2610990"/>
            <a:ext cx="111791" cy="138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971600" y="-81598"/>
            <a:ext cx="7356248" cy="540000"/>
          </a:xfrm>
        </p:spPr>
        <p:txBody>
          <a:bodyPr/>
          <a:lstStyle/>
          <a:p>
            <a:r>
              <a:rPr lang="en-GB" sz="2400" dirty="0" smtClean="0"/>
              <a:t>Protection of Cold Powering System: interlocks</a:t>
            </a:r>
            <a:endParaRPr lang="en-GB" sz="2400" dirty="0"/>
          </a:p>
        </p:txBody>
      </p:sp>
      <p:sp>
        <p:nvSpPr>
          <p:cNvPr id="49" name="TextBox 48"/>
          <p:cNvSpPr txBox="1"/>
          <p:nvPr/>
        </p:nvSpPr>
        <p:spPr>
          <a:xfrm>
            <a:off x="2378486" y="4791234"/>
            <a:ext cx="4012702" cy="300082"/>
          </a:xfrm>
          <a:prstGeom prst="rect">
            <a:avLst/>
          </a:prstGeom>
          <a:solidFill>
            <a:srgbClr val="FFFF00">
              <a:alpha val="42000"/>
            </a:srgb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Temperature interlocks </a:t>
            </a:r>
            <a:r>
              <a:rPr lang="en-GB" sz="1350" dirty="0" smtClean="0"/>
              <a:t>trigger </a:t>
            </a:r>
            <a:r>
              <a:rPr lang="en-GB" sz="1350" dirty="0"/>
              <a:t>a slow power abort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89375" y="3235941"/>
            <a:ext cx="4877425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Nb</a:t>
            </a:r>
            <a:r>
              <a:rPr lang="en-US" sz="1600" b="1" baseline="-25000" dirty="0" smtClean="0"/>
              <a:t>3</a:t>
            </a:r>
            <a:r>
              <a:rPr lang="en-US" sz="1600" b="1" dirty="0" smtClean="0"/>
              <a:t>Sn wire integrated in the SC Link (Tc </a:t>
            </a:r>
            <a:r>
              <a:rPr lang="en-US" sz="1600" b="1" dirty="0" smtClean="0">
                <a:sym typeface="Symbol" panose="05050102010706020507" pitchFamily="18" charset="2"/>
              </a:rPr>
              <a:t> 18 K)</a:t>
            </a:r>
            <a:r>
              <a:rPr lang="en-US" sz="1600" b="1" dirty="0" smtClean="0"/>
              <a:t> 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54588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10610" y="-120830"/>
            <a:ext cx="6930440" cy="540000"/>
          </a:xfrm>
        </p:spPr>
        <p:txBody>
          <a:bodyPr/>
          <a:lstStyle/>
          <a:p>
            <a:r>
              <a:rPr lang="en-GB" sz="2400" dirty="0" smtClean="0"/>
              <a:t>Cold Powering System in LHC underground</a:t>
            </a:r>
            <a:endParaRPr lang="en-GB" sz="2400" dirty="0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571750" y="4767263"/>
            <a:ext cx="497025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/>
              <a:t>A. Ballarino</a:t>
            </a:r>
            <a:endParaRPr lang="en-GB" sz="900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7658100" y="4767263"/>
            <a:ext cx="27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z="900"/>
              <a:pPr/>
              <a:t>3</a:t>
            </a:fld>
            <a:endParaRPr lang="fr-FR" sz="900" dirty="0"/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571750" y="4767263"/>
            <a:ext cx="497025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/>
              <a:t>A. Ballarino</a:t>
            </a:r>
            <a:endParaRPr lang="en-GB" sz="900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7658100" y="4767263"/>
            <a:ext cx="27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z="900"/>
              <a:pPr/>
              <a:t>3</a:t>
            </a:fld>
            <a:endParaRPr lang="fr-FR" sz="9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281" y="1240005"/>
            <a:ext cx="6797098" cy="3835613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485473" y="2934221"/>
            <a:ext cx="1276438" cy="254677"/>
            <a:chOff x="1688986" y="3517821"/>
            <a:chExt cx="1701917" cy="339570"/>
          </a:xfrm>
        </p:grpSpPr>
        <p:sp>
          <p:nvSpPr>
            <p:cNvPr id="13" name="TextBox 12"/>
            <p:cNvSpPr txBox="1"/>
            <p:nvPr/>
          </p:nvSpPr>
          <p:spPr>
            <a:xfrm>
              <a:off x="1688986" y="3517821"/>
              <a:ext cx="1010806" cy="33855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chemeClr val="tx1"/>
                  </a:solidFill>
                </a:rPr>
                <a:t>Q1 to Q3</a:t>
              </a:r>
              <a:endParaRPr lang="fr-FR" sz="105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555776" y="3517821"/>
              <a:ext cx="565611" cy="33855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050" b="1" dirty="0"/>
                <a:t>CP</a:t>
              </a:r>
              <a:endParaRPr lang="fr-FR" sz="105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15816" y="3518836"/>
              <a:ext cx="475087" cy="33855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050" b="1" dirty="0"/>
                <a:t>D1</a:t>
              </a:r>
              <a:endParaRPr lang="fr-FR" sz="1050" b="1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450487" y="2952911"/>
            <a:ext cx="364657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D2</a:t>
            </a:r>
            <a:endParaRPr lang="fr-FR" sz="105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979830" y="2959120"/>
            <a:ext cx="462163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Q5</a:t>
            </a:r>
            <a:endParaRPr lang="fr-FR" sz="105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231126" y="2952251"/>
            <a:ext cx="46151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Q4</a:t>
            </a:r>
            <a:endParaRPr lang="fr-FR" sz="105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21387" y="3157811"/>
            <a:ext cx="106114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Atlas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50736" y="2950271"/>
            <a:ext cx="406587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Q6</a:t>
            </a:r>
            <a:endParaRPr lang="fr-FR" sz="105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64436" y="2024271"/>
            <a:ext cx="1417920" cy="415498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chemeClr val="accent6"/>
                </a:solidFill>
              </a:rPr>
              <a:t>Triplets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93336" y="2065972"/>
            <a:ext cx="2393483" cy="415498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2100" b="1" dirty="0">
                <a:solidFill>
                  <a:srgbClr val="00B050"/>
                </a:solidFill>
              </a:rPr>
              <a:t>Matching Section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653899" y="3323719"/>
            <a:ext cx="474458" cy="1329452"/>
            <a:chOff x="3363389" y="3561398"/>
            <a:chExt cx="632611" cy="1772602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3996000" y="3571019"/>
              <a:ext cx="0" cy="176298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 flipV="1">
              <a:off x="3363389" y="5324379"/>
              <a:ext cx="632611" cy="962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 flipV="1">
              <a:off x="3363389" y="3561398"/>
              <a:ext cx="632611" cy="962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4174290" y="3323720"/>
            <a:ext cx="482525" cy="1322236"/>
            <a:chOff x="4057245" y="3561398"/>
            <a:chExt cx="643366" cy="1762981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4057245" y="3561398"/>
              <a:ext cx="0" cy="176298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4067008" y="5314758"/>
              <a:ext cx="632611" cy="962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4068000" y="3571779"/>
              <a:ext cx="632611" cy="962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73"/>
          <a:stretch/>
        </p:blipFill>
        <p:spPr>
          <a:xfrm>
            <a:off x="3599893" y="465517"/>
            <a:ext cx="4117214" cy="1317608"/>
          </a:xfrm>
          <a:prstGeom prst="rect">
            <a:avLst/>
          </a:prstGeom>
          <a:effectLst>
            <a:softEdge rad="0"/>
          </a:effectLst>
        </p:spPr>
      </p:pic>
      <p:sp>
        <p:nvSpPr>
          <p:cNvPr id="32" name="TextBox 31"/>
          <p:cNvSpPr txBox="1"/>
          <p:nvPr/>
        </p:nvSpPr>
        <p:spPr>
          <a:xfrm>
            <a:off x="4301970" y="3695820"/>
            <a:ext cx="10438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UL Gallery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45136" y="4230441"/>
            <a:ext cx="10984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LHC Tunnel</a:t>
            </a:r>
          </a:p>
        </p:txBody>
      </p:sp>
      <p:sp>
        <p:nvSpPr>
          <p:cNvPr id="34" name="TextBox 33"/>
          <p:cNvSpPr txBox="1">
            <a:spLocks noChangeAspect="1"/>
          </p:cNvSpPr>
          <p:nvPr/>
        </p:nvSpPr>
        <p:spPr>
          <a:xfrm>
            <a:off x="3454481" y="2552512"/>
            <a:ext cx="770875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accent6"/>
                </a:solidFill>
              </a:rPr>
              <a:t>DFH</a:t>
            </a:r>
            <a:r>
              <a:rPr lang="en-GB" sz="1350" dirty="0">
                <a:solidFill>
                  <a:schemeClr val="accent6"/>
                </a:solidFill>
              </a:rPr>
              <a:t>X</a:t>
            </a:r>
            <a:endParaRPr lang="fr-FR" sz="1350" dirty="0">
              <a:solidFill>
                <a:schemeClr val="accent6"/>
              </a:solidFill>
            </a:endParaRPr>
          </a:p>
        </p:txBody>
      </p:sp>
      <p:sp>
        <p:nvSpPr>
          <p:cNvPr id="35" name="TextBox 34"/>
          <p:cNvSpPr txBox="1">
            <a:spLocks noChangeAspect="1"/>
          </p:cNvSpPr>
          <p:nvPr/>
        </p:nvSpPr>
        <p:spPr>
          <a:xfrm>
            <a:off x="4656070" y="2554724"/>
            <a:ext cx="737266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sz="1350" b="1" dirty="0">
                <a:solidFill>
                  <a:srgbClr val="00B050"/>
                </a:solidFill>
              </a:rPr>
              <a:t>DFH</a:t>
            </a:r>
            <a:r>
              <a:rPr lang="en-GB" sz="1350" dirty="0">
                <a:solidFill>
                  <a:srgbClr val="00B050"/>
                </a:solidFill>
              </a:rPr>
              <a:t>M</a:t>
            </a:r>
            <a:endParaRPr lang="fr-FR" sz="1350" dirty="0">
              <a:solidFill>
                <a:srgbClr val="00B05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977934" y="2829511"/>
            <a:ext cx="0" cy="245025"/>
          </a:xfrm>
          <a:prstGeom prst="straightConnector1">
            <a:avLst/>
          </a:prstGeom>
          <a:ln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5" idx="3"/>
          </p:cNvCxnSpPr>
          <p:nvPr/>
        </p:nvCxnSpPr>
        <p:spPr>
          <a:xfrm flipH="1">
            <a:off x="3761910" y="3049638"/>
            <a:ext cx="216024" cy="7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962514" y="2831723"/>
            <a:ext cx="0" cy="2428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962514" y="3068327"/>
            <a:ext cx="487973" cy="62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spect="1"/>
          </p:cNvSpPr>
          <p:nvPr/>
        </p:nvSpPr>
        <p:spPr>
          <a:xfrm>
            <a:off x="2962231" y="4738651"/>
            <a:ext cx="770875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accent6"/>
                </a:solidFill>
              </a:rPr>
              <a:t>DF</a:t>
            </a:r>
            <a:r>
              <a:rPr lang="en-GB" sz="1350" dirty="0">
                <a:solidFill>
                  <a:schemeClr val="accent6"/>
                </a:solidFill>
              </a:rPr>
              <a:t>X</a:t>
            </a:r>
            <a:endParaRPr lang="fr-FR" sz="1350" dirty="0">
              <a:solidFill>
                <a:schemeClr val="accent6"/>
              </a:solidFill>
            </a:endParaRPr>
          </a:p>
        </p:txBody>
      </p:sp>
      <p:sp>
        <p:nvSpPr>
          <p:cNvPr id="41" name="TextBox 40"/>
          <p:cNvSpPr txBox="1">
            <a:spLocks noChangeAspect="1"/>
          </p:cNvSpPr>
          <p:nvPr/>
        </p:nvSpPr>
        <p:spPr>
          <a:xfrm>
            <a:off x="4562382" y="4738651"/>
            <a:ext cx="737266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sz="1350" b="1" dirty="0">
                <a:solidFill>
                  <a:srgbClr val="00B050"/>
                </a:solidFill>
              </a:rPr>
              <a:t>DF</a:t>
            </a:r>
            <a:r>
              <a:rPr lang="en-GB" sz="1350" dirty="0">
                <a:solidFill>
                  <a:srgbClr val="00B050"/>
                </a:solidFill>
              </a:rPr>
              <a:t>M</a:t>
            </a:r>
            <a:endParaRPr lang="fr-FR" sz="1350" dirty="0">
              <a:solidFill>
                <a:srgbClr val="00B050"/>
              </a:solidFill>
            </a:endParaRPr>
          </a:p>
        </p:txBody>
      </p:sp>
      <p:sp>
        <p:nvSpPr>
          <p:cNvPr id="4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4834" y="4880203"/>
            <a:ext cx="6627000" cy="270000"/>
          </a:xfrm>
        </p:spPr>
        <p:txBody>
          <a:bodyPr/>
          <a:lstStyle/>
          <a:p>
            <a:r>
              <a:rPr lang="fr-FR" noProof="0" dirty="0" smtClean="0"/>
              <a:t>Amalia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5070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1584" y="4803581"/>
            <a:ext cx="6627000" cy="270000"/>
          </a:xfrm>
        </p:spPr>
        <p:txBody>
          <a:bodyPr/>
          <a:lstStyle/>
          <a:p>
            <a:r>
              <a:rPr lang="en-GB" noProof="0" smtClean="0"/>
              <a:t>A. 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87777" y="-109139"/>
            <a:ext cx="5940000" cy="540000"/>
          </a:xfrm>
        </p:spPr>
        <p:txBody>
          <a:bodyPr/>
          <a:lstStyle/>
          <a:p>
            <a:r>
              <a:rPr lang="en-GB" sz="2400" dirty="0" smtClean="0"/>
              <a:t>Protection strategy: active protection</a:t>
            </a:r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3170693" y="2686157"/>
            <a:ext cx="3467243" cy="688596"/>
            <a:chOff x="4069685" y="971436"/>
            <a:chExt cx="4622990" cy="800776"/>
          </a:xfrm>
        </p:grpSpPr>
        <p:sp>
          <p:nvSpPr>
            <p:cNvPr id="9" name="Rectangle 8"/>
            <p:cNvSpPr/>
            <p:nvPr/>
          </p:nvSpPr>
          <p:spPr>
            <a:xfrm>
              <a:off x="5364088" y="1480467"/>
              <a:ext cx="1932439" cy="1446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96528" y="1480467"/>
              <a:ext cx="1188436" cy="14462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76255" y="1336450"/>
              <a:ext cx="936105" cy="435761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9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78768" y="1115452"/>
              <a:ext cx="80620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MgB</a:t>
              </a:r>
              <a:r>
                <a:rPr lang="en-GB" sz="1350" baseline="-25000" dirty="0"/>
                <a:t>2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90746" y="971436"/>
              <a:ext cx="80192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 err="1"/>
                <a:t>Nb-Ti</a:t>
              </a:r>
              <a:endParaRPr lang="en-GB" sz="1350" baseline="-25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948505" y="971436"/>
              <a:ext cx="73353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Joint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39952" y="1480468"/>
              <a:ext cx="1224136" cy="14462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78252" y="1336451"/>
              <a:ext cx="936105" cy="435761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9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69685" y="1151784"/>
              <a:ext cx="70788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/>
                <a:t>HTS</a:t>
              </a:r>
              <a:endParaRPr lang="en-GB" sz="1350" baseline="-250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771516" y="2774171"/>
            <a:ext cx="5501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Joint</a:t>
            </a:r>
          </a:p>
        </p:txBody>
      </p:sp>
      <p:sp>
        <p:nvSpPr>
          <p:cNvPr id="19" name="Left Brace 18"/>
          <p:cNvSpPr/>
          <p:nvPr/>
        </p:nvSpPr>
        <p:spPr>
          <a:xfrm rot="16200000">
            <a:off x="4700751" y="3173085"/>
            <a:ext cx="366954" cy="262160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Left Brace 19"/>
          <p:cNvSpPr/>
          <p:nvPr/>
        </p:nvSpPr>
        <p:spPr>
          <a:xfrm rot="16200000">
            <a:off x="3866988" y="3194993"/>
            <a:ext cx="366954" cy="95408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1" name="Left Brace 20"/>
          <p:cNvSpPr/>
          <p:nvPr/>
        </p:nvSpPr>
        <p:spPr>
          <a:xfrm rot="16200000">
            <a:off x="5553249" y="3190351"/>
            <a:ext cx="366954" cy="96598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2" name="TextBox 21"/>
          <p:cNvSpPr txBox="1"/>
          <p:nvPr/>
        </p:nvSpPr>
        <p:spPr>
          <a:xfrm>
            <a:off x="3581196" y="4666055"/>
            <a:ext cx="21339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/>
              <a:t>Protection (MgB</a:t>
            </a:r>
            <a:r>
              <a:rPr lang="en-GB" sz="1350" b="1" baseline="-25000" dirty="0"/>
              <a:t>2</a:t>
            </a:r>
            <a:r>
              <a:rPr lang="en-GB" sz="1350" b="1" dirty="0"/>
              <a:t> cable)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08066" y="3807255"/>
            <a:ext cx="10791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Monitoring</a:t>
            </a:r>
          </a:p>
          <a:p>
            <a:pPr algn="ctr"/>
            <a:r>
              <a:rPr lang="en-GB" sz="1350" b="1" dirty="0"/>
              <a:t>(splice)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82252" y="3807254"/>
            <a:ext cx="10791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Monitoring</a:t>
            </a:r>
          </a:p>
          <a:p>
            <a:pPr algn="ctr"/>
            <a:r>
              <a:rPr lang="en-GB" sz="1350" b="1" dirty="0"/>
              <a:t>(splice)</a:t>
            </a:r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5116060" y="3142404"/>
            <a:ext cx="114509" cy="131272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3566925" y="3133139"/>
            <a:ext cx="114509" cy="131272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6080520" y="3112407"/>
            <a:ext cx="114509" cy="131272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8" name="Oval 27"/>
          <p:cNvSpPr>
            <a:spLocks noChangeAspect="1"/>
          </p:cNvSpPr>
          <p:nvPr/>
        </p:nvSpPr>
        <p:spPr>
          <a:xfrm>
            <a:off x="4412996" y="3112407"/>
            <a:ext cx="114509" cy="131272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Rectangle 28"/>
          <p:cNvSpPr/>
          <p:nvPr/>
        </p:nvSpPr>
        <p:spPr>
          <a:xfrm>
            <a:off x="6457786" y="3123384"/>
            <a:ext cx="891327" cy="12436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0" name="Rectangle 29"/>
          <p:cNvSpPr/>
          <p:nvPr/>
        </p:nvSpPr>
        <p:spPr>
          <a:xfrm>
            <a:off x="6356717" y="3053105"/>
            <a:ext cx="702079" cy="374716"/>
          </a:xfrm>
          <a:prstGeom prst="rect">
            <a:avLst/>
          </a:prstGeom>
          <a:solidFill>
            <a:schemeClr val="accent6">
              <a:lumMod val="60000"/>
              <a:lumOff val="40000"/>
              <a:alpha val="49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1" name="Oval 30"/>
          <p:cNvSpPr>
            <a:spLocks noChangeAspect="1"/>
          </p:cNvSpPr>
          <p:nvPr/>
        </p:nvSpPr>
        <p:spPr>
          <a:xfrm>
            <a:off x="7163889" y="3133138"/>
            <a:ext cx="114509" cy="131272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TextBox 31"/>
          <p:cNvSpPr txBox="1"/>
          <p:nvPr/>
        </p:nvSpPr>
        <p:spPr>
          <a:xfrm>
            <a:off x="6849210" y="2823999"/>
            <a:ext cx="6014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err="1"/>
              <a:t>Nb-Ti</a:t>
            </a:r>
            <a:endParaRPr lang="en-GB" sz="1350" baseline="-25000" dirty="0"/>
          </a:p>
        </p:txBody>
      </p:sp>
      <p:sp>
        <p:nvSpPr>
          <p:cNvPr id="33" name="Left Brace 32"/>
          <p:cNvSpPr/>
          <p:nvPr/>
        </p:nvSpPr>
        <p:spPr>
          <a:xfrm rot="16200000">
            <a:off x="6517709" y="3194335"/>
            <a:ext cx="366954" cy="96598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TextBox 33"/>
          <p:cNvSpPr txBox="1"/>
          <p:nvPr/>
        </p:nvSpPr>
        <p:spPr>
          <a:xfrm>
            <a:off x="6208366" y="3807255"/>
            <a:ext cx="10791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Monitoring</a:t>
            </a:r>
          </a:p>
          <a:p>
            <a:pPr algn="ctr"/>
            <a:r>
              <a:rPr lang="en-GB" sz="1350" b="1" dirty="0"/>
              <a:t>(splice)</a:t>
            </a:r>
          </a:p>
        </p:txBody>
      </p:sp>
      <p:sp>
        <p:nvSpPr>
          <p:cNvPr id="35" name="Left Brace 34"/>
          <p:cNvSpPr/>
          <p:nvPr/>
        </p:nvSpPr>
        <p:spPr>
          <a:xfrm rot="16200000">
            <a:off x="6064905" y="3295102"/>
            <a:ext cx="366956" cy="194552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6" name="TextBox 35"/>
          <p:cNvSpPr txBox="1"/>
          <p:nvPr/>
        </p:nvSpPr>
        <p:spPr>
          <a:xfrm>
            <a:off x="5654969" y="4509332"/>
            <a:ext cx="15440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Protection (</a:t>
            </a:r>
            <a:r>
              <a:rPr lang="en-GB" sz="1350" dirty="0" err="1"/>
              <a:t>Nb-Ti</a:t>
            </a:r>
            <a:r>
              <a:rPr lang="en-GB" sz="1350" dirty="0"/>
              <a:t>)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5182252" y="2674437"/>
            <a:ext cx="209111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199406" y="2691875"/>
            <a:ext cx="1304111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4013" y="329709"/>
            <a:ext cx="8892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4"/>
                </a:solidFill>
              </a:rPr>
              <a:t>Protection of SC circuits</a:t>
            </a:r>
          </a:p>
          <a:p>
            <a:pPr lvl="1" indent="-187325"/>
            <a:r>
              <a:rPr lang="en-US" b="1" dirty="0" smtClean="0"/>
              <a:t>MgB</a:t>
            </a:r>
            <a:r>
              <a:rPr lang="en-US" b="1" baseline="-25000" dirty="0" smtClean="0"/>
              <a:t>2</a:t>
            </a:r>
            <a:r>
              <a:rPr lang="en-US" baseline="-25000" dirty="0" smtClean="0"/>
              <a:t> </a:t>
            </a:r>
            <a:r>
              <a:rPr lang="en-US" dirty="0" smtClean="0"/>
              <a:t> - </a:t>
            </a:r>
            <a:r>
              <a:rPr lang="en-US" dirty="0" err="1"/>
              <a:t>V</a:t>
            </a:r>
            <a:r>
              <a:rPr lang="en-US" dirty="0" err="1" smtClean="0"/>
              <a:t>thr</a:t>
            </a:r>
            <a:r>
              <a:rPr lang="en-US" dirty="0" smtClean="0"/>
              <a:t> = 50 mV (integration time up to 100 </a:t>
            </a:r>
            <a:r>
              <a:rPr lang="en-US" dirty="0" err="1" smtClean="0"/>
              <a:t>ms</a:t>
            </a:r>
            <a:r>
              <a:rPr lang="en-US" dirty="0" smtClean="0"/>
              <a:t>)</a:t>
            </a:r>
          </a:p>
          <a:p>
            <a:pPr lvl="1" indent="-187325"/>
            <a:r>
              <a:rPr lang="en-US" b="1" dirty="0" err="1" smtClean="0"/>
              <a:t>Nb-Ti</a:t>
            </a:r>
            <a:r>
              <a:rPr lang="en-US" dirty="0" smtClean="0"/>
              <a:t>  - Vth = 1mV to 5 mV (integration time up to 100 </a:t>
            </a:r>
            <a:r>
              <a:rPr lang="en-US" dirty="0" err="1" smtClean="0"/>
              <a:t>ms</a:t>
            </a:r>
            <a:r>
              <a:rPr lang="en-US" dirty="0" smtClean="0"/>
              <a:t>)</a:t>
            </a:r>
          </a:p>
          <a:p>
            <a:pPr lvl="1" indent="-187325"/>
            <a:r>
              <a:rPr lang="en-US" b="1" dirty="0" smtClean="0"/>
              <a:t>REBCO</a:t>
            </a:r>
            <a:r>
              <a:rPr lang="en-US" dirty="0" smtClean="0"/>
              <a:t> - </a:t>
            </a:r>
            <a:r>
              <a:rPr lang="en-US" dirty="0" err="1" smtClean="0"/>
              <a:t>Vthr</a:t>
            </a:r>
            <a:r>
              <a:rPr lang="en-US" dirty="0" smtClean="0"/>
              <a:t> = 1 mV - 5 mV, as in LHC </a:t>
            </a:r>
            <a:r>
              <a:rPr lang="en-US" dirty="0"/>
              <a:t>(integration time up to 100 </a:t>
            </a:r>
            <a:r>
              <a:rPr lang="en-US" dirty="0" err="1"/>
              <a:t>ms</a:t>
            </a:r>
            <a:r>
              <a:rPr lang="en-US" dirty="0" smtClean="0"/>
              <a:t>)</a:t>
            </a:r>
          </a:p>
          <a:p>
            <a:pPr marL="269875" lvl="1"/>
            <a:r>
              <a:rPr lang="en-US" b="1" dirty="0"/>
              <a:t>R</a:t>
            </a:r>
            <a:r>
              <a:rPr lang="en-US" b="1" dirty="0" smtClean="0"/>
              <a:t>esistive part of current leads </a:t>
            </a:r>
            <a:r>
              <a:rPr lang="en-US" dirty="0" smtClean="0"/>
              <a:t>– </a:t>
            </a:r>
            <a:r>
              <a:rPr lang="en-US" dirty="0" err="1" smtClean="0"/>
              <a:t>Vthr</a:t>
            </a:r>
            <a:r>
              <a:rPr lang="en-US" dirty="0" smtClean="0"/>
              <a:t> = 100 mV (integration time up to few seconds)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chemeClr val="accent4"/>
                </a:solidFill>
              </a:rPr>
              <a:t>Monitoring of splices</a:t>
            </a:r>
            <a:endParaRPr lang="en-GB" b="1" dirty="0">
              <a:solidFill>
                <a:schemeClr val="accent4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702118" y="1864102"/>
            <a:ext cx="4429418" cy="369332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Each signal is doubled for redundancy</a:t>
            </a:r>
            <a:endParaRPr lang="en-GB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41681" y="3053105"/>
            <a:ext cx="2323541" cy="923330"/>
          </a:xfrm>
          <a:prstGeom prst="rect">
            <a:avLst/>
          </a:prstGeom>
          <a:solidFill>
            <a:schemeClr val="bg2">
              <a:alpha val="3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Splices in DFX </a:t>
            </a:r>
            <a:r>
              <a:rPr lang="en-US" b="1" dirty="0" smtClean="0"/>
              <a:t>and DFH are accessible</a:t>
            </a:r>
          </a:p>
          <a:p>
            <a:r>
              <a:rPr lang="en-US" b="1" dirty="0"/>
              <a:t>i</a:t>
            </a:r>
            <a:r>
              <a:rPr lang="en-US" b="1" dirty="0" smtClean="0"/>
              <a:t>n the tunnel </a:t>
            </a:r>
            <a:endParaRPr lang="en-GB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324924" y="2335307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DFX – In </a:t>
            </a:r>
            <a:r>
              <a:rPr lang="en-US" dirty="0" err="1" smtClean="0"/>
              <a:t>LHe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3013577" y="2362305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DFH – In </a:t>
            </a:r>
            <a:r>
              <a:rPr lang="en-US" dirty="0" err="1"/>
              <a:t>G</a:t>
            </a:r>
            <a:r>
              <a:rPr lang="en-US" dirty="0" err="1" smtClean="0"/>
              <a:t>He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0191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A. </a:t>
            </a:r>
            <a:r>
              <a:rPr lang="en-GB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55576" y="-86555"/>
            <a:ext cx="7473284" cy="540000"/>
          </a:xfrm>
        </p:spPr>
        <p:txBody>
          <a:bodyPr/>
          <a:lstStyle/>
          <a:p>
            <a:r>
              <a:rPr lang="en-GB" sz="2400" dirty="0" smtClean="0"/>
              <a:t>Protection strategy and hot spot analysis – MgB</a:t>
            </a:r>
            <a:r>
              <a:rPr lang="en-GB" sz="2400" baseline="-25000" dirty="0" smtClean="0"/>
              <a:t>2</a:t>
            </a:r>
            <a:endParaRPr lang="en-GB" sz="2400" baseline="-250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60843" y="489432"/>
            <a:ext cx="8363271" cy="3410192"/>
          </a:xfrm>
        </p:spPr>
        <p:txBody>
          <a:bodyPr>
            <a:normAutofit/>
          </a:bodyPr>
          <a:lstStyle/>
          <a:p>
            <a:pPr marL="0" indent="0" algn="just">
              <a:buNone/>
              <a:tabLst>
                <a:tab pos="444500" algn="l"/>
              </a:tabLst>
            </a:pPr>
            <a:r>
              <a:rPr lang="en-GB" sz="1800" dirty="0" smtClean="0">
                <a:solidFill>
                  <a:schemeClr val="tx1"/>
                </a:solidFill>
              </a:rPr>
              <a:t>Quench </a:t>
            </a:r>
            <a:r>
              <a:rPr lang="en-GB" sz="1800" dirty="0">
                <a:solidFill>
                  <a:schemeClr val="tx1"/>
                </a:solidFill>
              </a:rPr>
              <a:t>of </a:t>
            </a:r>
            <a:r>
              <a:rPr lang="en-GB" sz="1800" b="1" dirty="0">
                <a:solidFill>
                  <a:schemeClr val="tx1"/>
                </a:solidFill>
              </a:rPr>
              <a:t>18 kA </a:t>
            </a:r>
            <a:r>
              <a:rPr lang="en-GB" sz="1800" dirty="0">
                <a:solidFill>
                  <a:schemeClr val="tx1"/>
                </a:solidFill>
              </a:rPr>
              <a:t>or </a:t>
            </a:r>
            <a:r>
              <a:rPr lang="en-GB" sz="1800" b="1" dirty="0">
                <a:solidFill>
                  <a:schemeClr val="tx1"/>
                </a:solidFill>
              </a:rPr>
              <a:t>7 kA </a:t>
            </a:r>
            <a:r>
              <a:rPr lang="en-GB" sz="1800" dirty="0">
                <a:solidFill>
                  <a:schemeClr val="tx1"/>
                </a:solidFill>
              </a:rPr>
              <a:t>cables/leads 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 firing QPS of MQXF magnets </a:t>
            </a:r>
            <a:endParaRPr lang="en-GB" sz="1800" dirty="0" smtClean="0">
              <a:solidFill>
                <a:schemeClr val="tx1"/>
              </a:solidFill>
              <a:sym typeface="Symbol"/>
            </a:endParaRPr>
          </a:p>
          <a:p>
            <a:pPr marL="0" indent="0" algn="just">
              <a:buNone/>
            </a:pPr>
            <a:r>
              <a:rPr lang="en-GB" sz="1800" dirty="0" smtClean="0">
                <a:solidFill>
                  <a:schemeClr val="tx1"/>
                </a:solidFill>
                <a:sym typeface="Symbol"/>
              </a:rPr>
              <a:t>Quench 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of </a:t>
            </a:r>
            <a:r>
              <a:rPr lang="en-GB" sz="1800" b="1" dirty="0">
                <a:solidFill>
                  <a:schemeClr val="tx1"/>
                </a:solidFill>
                <a:sym typeface="Symbol"/>
              </a:rPr>
              <a:t>13 kA 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cables/leads of D1  firing QPS of </a:t>
            </a:r>
            <a:r>
              <a:rPr lang="en-GB" sz="1800" dirty="0" smtClean="0">
                <a:solidFill>
                  <a:schemeClr val="tx1"/>
                </a:solidFill>
                <a:sym typeface="Symbol"/>
              </a:rPr>
              <a:t>D1</a:t>
            </a:r>
          </a:p>
          <a:p>
            <a:pPr marL="0" indent="0" algn="just">
              <a:buNone/>
            </a:pPr>
            <a:r>
              <a:rPr lang="en-GB" sz="1800" dirty="0" smtClean="0">
                <a:solidFill>
                  <a:schemeClr val="tx1"/>
                </a:solidFill>
                <a:sym typeface="Symbol"/>
              </a:rPr>
              <a:t>Quench 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of </a:t>
            </a:r>
            <a:r>
              <a:rPr lang="en-GB" sz="1800" b="1" dirty="0">
                <a:solidFill>
                  <a:schemeClr val="tx1"/>
                </a:solidFill>
                <a:sym typeface="Symbol"/>
              </a:rPr>
              <a:t>2 kA </a:t>
            </a:r>
            <a:r>
              <a:rPr lang="en-GB" sz="1800" dirty="0">
                <a:solidFill>
                  <a:schemeClr val="tx1"/>
                </a:solidFill>
                <a:sym typeface="Symbol"/>
              </a:rPr>
              <a:t>cables/leads Quench heaters or energy extraction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24094" y="3935611"/>
            <a:ext cx="4158511" cy="34624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50" b="1" dirty="0"/>
              <a:t>Quench of a SC link is a very rare event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322560"/>
              </p:ext>
            </p:extLst>
          </p:nvPr>
        </p:nvGraphicFramePr>
        <p:xfrm>
          <a:off x="1835696" y="2107323"/>
          <a:ext cx="4572000" cy="11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213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Rating (kA)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ACu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 (mm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Total MIITs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>
                          <a:solidFill>
                            <a:schemeClr val="tx1"/>
                          </a:solidFill>
                        </a:rPr>
                        <a:t>Tmax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18*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210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15+32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2**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15+8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7***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60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15+5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10567" y="1868212"/>
            <a:ext cx="769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T0=25 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5616" y="3461048"/>
            <a:ext cx="6173485" cy="369332"/>
          </a:xfrm>
          <a:prstGeom prst="rect">
            <a:avLst/>
          </a:prstGeom>
          <a:solidFill>
            <a:srgbClr val="FFC000">
              <a:alpha val="35000"/>
            </a:srgb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System designed when cold diodes not in the baseline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76243" y="1412067"/>
            <a:ext cx="8667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 in the MgB</a:t>
            </a:r>
            <a:r>
              <a:rPr lang="en-US" baseline="-25000" dirty="0" smtClean="0"/>
              <a:t>2</a:t>
            </a:r>
            <a:r>
              <a:rPr lang="en-US" dirty="0" smtClean="0"/>
              <a:t> cables (core and braids): </a:t>
            </a:r>
            <a:r>
              <a:rPr lang="en-US" b="1" dirty="0" smtClean="0"/>
              <a:t>Cu ETP</a:t>
            </a:r>
            <a:r>
              <a:rPr lang="en-US" dirty="0" smtClean="0"/>
              <a:t>, </a:t>
            </a:r>
            <a:r>
              <a:rPr lang="en-US" b="1" dirty="0" smtClean="0"/>
              <a:t>Sn coated </a:t>
            </a:r>
            <a:r>
              <a:rPr lang="en-US" dirty="0" smtClean="0"/>
              <a:t>(5 µm) – </a:t>
            </a:r>
            <a:r>
              <a:rPr lang="en-US" b="1" dirty="0" smtClean="0"/>
              <a:t>RRR</a:t>
            </a:r>
            <a:r>
              <a:rPr lang="en-US" b="1" baseline="30000" dirty="0" smtClean="0"/>
              <a:t>1,2</a:t>
            </a:r>
            <a:r>
              <a:rPr lang="en-US" b="1" dirty="0" smtClean="0"/>
              <a:t> </a:t>
            </a:r>
            <a:r>
              <a:rPr lang="en-US" b="1" dirty="0" smtClean="0">
                <a:sym typeface="Symbol" panose="05050102010706020507" pitchFamily="18" charset="2"/>
              </a:rPr>
              <a:t> 60</a:t>
            </a:r>
            <a:endParaRPr lang="en-GB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29ED47-63CC-4621-8655-91ABDC733D57}"/>
              </a:ext>
            </a:extLst>
          </p:cNvPr>
          <p:cNvSpPr txBox="1"/>
          <p:nvPr/>
        </p:nvSpPr>
        <p:spPr>
          <a:xfrm>
            <a:off x="2224094" y="4298662"/>
            <a:ext cx="4364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aseline="30000" dirty="0"/>
              <a:t>1</a:t>
            </a:r>
            <a:r>
              <a:rPr lang="en-GB" sz="1400" dirty="0"/>
              <a:t> R</a:t>
            </a:r>
            <a:r>
              <a:rPr lang="en-GB" sz="1400" baseline="-25000" dirty="0"/>
              <a:t>273 K</a:t>
            </a:r>
            <a:r>
              <a:rPr lang="en-GB" sz="1400" dirty="0"/>
              <a:t>/R</a:t>
            </a:r>
            <a:r>
              <a:rPr lang="en-GB" sz="1400" baseline="-25000" dirty="0"/>
              <a:t>10 K </a:t>
            </a:r>
            <a:r>
              <a:rPr lang="en-GB" sz="1400" dirty="0"/>
              <a:t>after processing to final form/diameter</a:t>
            </a:r>
          </a:p>
          <a:p>
            <a:r>
              <a:rPr lang="en-GB" sz="1400" baseline="30000" dirty="0"/>
              <a:t>2</a:t>
            </a:r>
            <a:r>
              <a:rPr lang="en-GB" sz="1400" dirty="0"/>
              <a:t> </a:t>
            </a:r>
            <a:r>
              <a:rPr lang="en-GB" sz="1400" dirty="0" smtClean="0"/>
              <a:t>RRR measured on pre-production tests </a:t>
            </a:r>
            <a:r>
              <a:rPr lang="en-GB" sz="1400" dirty="0" smtClean="0">
                <a:sym typeface="Symbol" panose="05050102010706020507" pitchFamily="18" charset="2"/>
              </a:rPr>
              <a:t> 80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8697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405" y="-66661"/>
            <a:ext cx="7473284" cy="540000"/>
          </a:xfrm>
        </p:spPr>
        <p:txBody>
          <a:bodyPr/>
          <a:lstStyle/>
          <a:p>
            <a:r>
              <a:rPr lang="en-GB" sz="2400" dirty="0" err="1" smtClean="0"/>
              <a:t>Nb-Ti</a:t>
            </a:r>
            <a:r>
              <a:rPr lang="en-GB" sz="2400" dirty="0" smtClean="0"/>
              <a:t> in DFX</a:t>
            </a:r>
            <a:endParaRPr lang="en-GB" sz="2400" baseline="-25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411510"/>
            <a:ext cx="8363271" cy="3410192"/>
          </a:xfrm>
        </p:spPr>
        <p:txBody>
          <a:bodyPr>
            <a:normAutofit/>
          </a:bodyPr>
          <a:lstStyle/>
          <a:p>
            <a:pPr marL="0" indent="0" algn="just">
              <a:buNone/>
              <a:tabLst>
                <a:tab pos="444500" algn="l"/>
              </a:tabLst>
            </a:pPr>
            <a:r>
              <a:rPr lang="en-GB" sz="2000" dirty="0" smtClean="0">
                <a:solidFill>
                  <a:schemeClr val="tx1"/>
                </a:solidFill>
              </a:rPr>
              <a:t>Each MgB</a:t>
            </a:r>
            <a:r>
              <a:rPr lang="en-GB" sz="2000" baseline="-25000" dirty="0" smtClean="0">
                <a:solidFill>
                  <a:schemeClr val="tx1"/>
                </a:solidFill>
              </a:rPr>
              <a:t>2</a:t>
            </a:r>
            <a:r>
              <a:rPr lang="en-GB" sz="2000" dirty="0" smtClean="0">
                <a:solidFill>
                  <a:schemeClr val="tx1"/>
                </a:solidFill>
              </a:rPr>
              <a:t> cable includes and extension of </a:t>
            </a:r>
            <a:r>
              <a:rPr lang="en-GB" sz="2000" b="1" dirty="0" err="1" smtClean="0">
                <a:solidFill>
                  <a:schemeClr val="tx1"/>
                </a:solidFill>
              </a:rPr>
              <a:t>Nb-Ti</a:t>
            </a:r>
            <a:r>
              <a:rPr lang="en-GB" sz="2000" b="1" dirty="0" smtClean="0">
                <a:solidFill>
                  <a:schemeClr val="tx1"/>
                </a:solidFill>
              </a:rPr>
              <a:t> cables </a:t>
            </a:r>
            <a:r>
              <a:rPr lang="en-GB" sz="2000" dirty="0" smtClean="0">
                <a:solidFill>
                  <a:schemeClr val="tx1"/>
                </a:solidFill>
              </a:rPr>
              <a:t>– to be routed in the tunnel </a:t>
            </a:r>
            <a:r>
              <a:rPr lang="en-GB" sz="2000" b="1" dirty="0" smtClean="0">
                <a:solidFill>
                  <a:schemeClr val="tx1"/>
                </a:solidFill>
              </a:rPr>
              <a:t>inside the DFX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94900" y="1088063"/>
            <a:ext cx="8520290" cy="367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Two trial geometries of SC Link bus bar:</a:t>
            </a:r>
          </a:p>
          <a:p>
            <a:pPr lvl="1" algn="l"/>
            <a:r>
              <a:rPr lang="en-US" sz="1900" b="1" dirty="0" smtClean="0">
                <a:solidFill>
                  <a:schemeClr val="tx1"/>
                </a:solidFill>
              </a:rPr>
              <a:t>35 LHC type 01 strands</a:t>
            </a:r>
            <a:r>
              <a:rPr lang="en-US" sz="1900" dirty="0" smtClean="0">
                <a:solidFill>
                  <a:schemeClr val="tx1"/>
                </a:solidFill>
              </a:rPr>
              <a:t> (Ø 1.07 mm) around a 11 mm diameter multi-filamentary copper core for:</a:t>
            </a:r>
          </a:p>
          <a:p>
            <a:pPr lvl="2" algn="l"/>
            <a:r>
              <a:rPr lang="en-US" sz="1600" b="1" dirty="0" smtClean="0">
                <a:solidFill>
                  <a:schemeClr val="tx1"/>
                </a:solidFill>
              </a:rPr>
              <a:t>MQXF main </a:t>
            </a:r>
            <a:r>
              <a:rPr lang="en-US" sz="1600" dirty="0" smtClean="0">
                <a:solidFill>
                  <a:schemeClr val="tx1"/>
                </a:solidFill>
              </a:rPr>
              <a:t>(18 kA, 2 units), </a:t>
            </a:r>
            <a:r>
              <a:rPr lang="en-US" sz="1600" b="1" dirty="0" smtClean="0">
                <a:solidFill>
                  <a:schemeClr val="tx1"/>
                </a:solidFill>
              </a:rPr>
              <a:t>MQXF trims </a:t>
            </a:r>
            <a:r>
              <a:rPr lang="en-US" sz="1600" dirty="0" smtClean="0">
                <a:solidFill>
                  <a:schemeClr val="tx1"/>
                </a:solidFill>
              </a:rPr>
              <a:t>(7 kA during transients, 3 units), </a:t>
            </a:r>
            <a:r>
              <a:rPr lang="en-US" sz="1600" b="1" dirty="0" smtClean="0">
                <a:solidFill>
                  <a:schemeClr val="tx1"/>
                </a:solidFill>
              </a:rPr>
              <a:t>D1</a:t>
            </a:r>
            <a:r>
              <a:rPr lang="en-US" sz="1600" dirty="0" smtClean="0">
                <a:solidFill>
                  <a:schemeClr val="tx1"/>
                </a:solidFill>
              </a:rPr>
              <a:t> (13 kA, 2 units)</a:t>
            </a:r>
            <a:endParaRPr lang="en-US" sz="1300" dirty="0" smtClean="0">
              <a:solidFill>
                <a:schemeClr val="tx1"/>
              </a:solidFill>
            </a:endParaRPr>
          </a:p>
          <a:p>
            <a:pPr lvl="1" algn="l"/>
            <a:r>
              <a:rPr lang="en-US" sz="2000" b="1" dirty="0" smtClean="0">
                <a:solidFill>
                  <a:schemeClr val="tx1"/>
                </a:solidFill>
              </a:rPr>
              <a:t>21 LHC type 02 strands</a:t>
            </a:r>
            <a:r>
              <a:rPr lang="en-US" sz="2000" dirty="0" smtClean="0">
                <a:solidFill>
                  <a:schemeClr val="tx1"/>
                </a:solidFill>
              </a:rPr>
              <a:t> (Ø 0.825 mm) around a 5 mm diameter multi-filamentary copper core for:</a:t>
            </a:r>
          </a:p>
          <a:p>
            <a:pPr lvl="2" algn="l"/>
            <a:r>
              <a:rPr lang="en-US" sz="1600" b="1" dirty="0" smtClean="0">
                <a:solidFill>
                  <a:schemeClr val="tx1"/>
                </a:solidFill>
              </a:rPr>
              <a:t>MCBXF magnets</a:t>
            </a:r>
          </a:p>
          <a:p>
            <a:pPr algn="l"/>
            <a:r>
              <a:rPr lang="en-US" sz="2100" dirty="0" smtClean="0">
                <a:solidFill>
                  <a:schemeClr val="tx1"/>
                </a:solidFill>
              </a:rPr>
              <a:t>Electrical insulation</a:t>
            </a:r>
            <a:r>
              <a:rPr lang="en-US" sz="2100" b="1" dirty="0" smtClean="0">
                <a:solidFill>
                  <a:schemeClr val="tx1"/>
                </a:solidFill>
              </a:rPr>
              <a:t>:</a:t>
            </a:r>
            <a:endParaRPr lang="en-US" sz="2100" dirty="0" smtClean="0">
              <a:solidFill>
                <a:schemeClr val="tx1"/>
              </a:solidFill>
            </a:endParaRPr>
          </a:p>
          <a:p>
            <a:pPr lvl="1" algn="l"/>
            <a:r>
              <a:rPr lang="en-US" sz="1900" dirty="0" smtClean="0">
                <a:solidFill>
                  <a:schemeClr val="tx1"/>
                </a:solidFill>
              </a:rPr>
              <a:t>Multi-layer </a:t>
            </a:r>
            <a:r>
              <a:rPr lang="en-US" sz="1900" dirty="0" err="1" smtClean="0">
                <a:solidFill>
                  <a:schemeClr val="tx1"/>
                </a:solidFill>
              </a:rPr>
              <a:t>Kapton</a:t>
            </a:r>
            <a:r>
              <a:rPr lang="en-US" sz="1900" dirty="0" smtClean="0">
                <a:solidFill>
                  <a:schemeClr val="tx1"/>
                </a:solidFill>
              </a:rPr>
              <a:t> wrapping (50% overlap)</a:t>
            </a:r>
          </a:p>
          <a:p>
            <a:pPr lvl="1" algn="l"/>
            <a:r>
              <a:rPr lang="en-US" sz="1900" dirty="0" smtClean="0">
                <a:solidFill>
                  <a:schemeClr val="tx1"/>
                </a:solidFill>
              </a:rPr>
              <a:t>Final layout under definition</a:t>
            </a:r>
          </a:p>
          <a:p>
            <a:pPr algn="l"/>
            <a:endParaRPr lang="en-US" sz="2100" dirty="0" smtClean="0"/>
          </a:p>
          <a:p>
            <a:pPr algn="l"/>
            <a:endParaRPr lang="en-US" sz="2100" dirty="0" smtClean="0"/>
          </a:p>
          <a:p>
            <a:pPr algn="l"/>
            <a:endParaRPr lang="en-US" sz="2700" dirty="0" smtClean="0"/>
          </a:p>
          <a:p>
            <a:pPr algn="l"/>
            <a:endParaRPr lang="en-GB" sz="2700" dirty="0"/>
          </a:p>
        </p:txBody>
      </p:sp>
    </p:spTree>
    <p:extLst>
      <p:ext uri="{BB962C8B-B14F-4D97-AF65-F5344CB8AC3E}">
        <p14:creationId xmlns:p14="http://schemas.microsoft.com/office/powerpoint/2010/main" val="15009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0963" y="573103"/>
            <a:ext cx="1774286" cy="2365714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5405" y="-66661"/>
            <a:ext cx="7473284" cy="540000"/>
          </a:xfrm>
        </p:spPr>
        <p:txBody>
          <a:bodyPr/>
          <a:lstStyle/>
          <a:p>
            <a:r>
              <a:rPr lang="en-GB" sz="2400" dirty="0" err="1" smtClean="0"/>
              <a:t>Nb-Ti</a:t>
            </a:r>
            <a:r>
              <a:rPr lang="en-GB" sz="2400" dirty="0" smtClean="0"/>
              <a:t> in DFX: hot spot analysis</a:t>
            </a:r>
            <a:endParaRPr lang="en-GB" sz="2400" baseline="-25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3061354"/>
            <a:ext cx="6229441" cy="1424480"/>
          </a:xfrm>
          <a:prstGeom prst="rect">
            <a:avLst/>
          </a:prstGeom>
        </p:spPr>
      </p:pic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3995936" y="564247"/>
            <a:ext cx="3131524" cy="2348642"/>
            <a:chOff x="6166480" y="2877023"/>
            <a:chExt cx="2880320" cy="216024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7" r="20702" b="22118"/>
            <a:stretch/>
          </p:blipFill>
          <p:spPr>
            <a:xfrm>
              <a:off x="6166480" y="2877023"/>
              <a:ext cx="2880320" cy="2160240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7956376" y="4299942"/>
              <a:ext cx="288032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7956376" y="4299942"/>
              <a:ext cx="0" cy="2964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443087" y="4095686"/>
              <a:ext cx="780236" cy="214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R = 125 mm</a:t>
              </a:r>
              <a:endParaRPr lang="en-GB" sz="1050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383881" y="4433813"/>
            <a:ext cx="2439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J. </a:t>
            </a:r>
            <a:r>
              <a:rPr lang="en-US" sz="1200" dirty="0" err="1" smtClean="0"/>
              <a:t>Fleiter</a:t>
            </a:r>
            <a:r>
              <a:rPr lang="en-US" sz="1200" dirty="0" smtClean="0"/>
              <a:t>, DFX Review, July 2019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0222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552" y="1599702"/>
            <a:ext cx="7920000" cy="540000"/>
          </a:xfrm>
        </p:spPr>
        <p:txBody>
          <a:bodyPr/>
          <a:lstStyle/>
          <a:p>
            <a:r>
              <a:rPr lang="en-US" dirty="0" smtClean="0"/>
              <a:t>System Demonstration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022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911" y="-57914"/>
            <a:ext cx="7920000" cy="540000"/>
          </a:xfrm>
        </p:spPr>
        <p:txBody>
          <a:bodyPr/>
          <a:lstStyle/>
          <a:p>
            <a:r>
              <a:rPr lang="en-US" dirty="0" smtClean="0"/>
              <a:t>Demo 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77820" y="4838284"/>
            <a:ext cx="6627000" cy="270000"/>
          </a:xfrm>
        </p:spPr>
        <p:txBody>
          <a:bodyPr/>
          <a:lstStyle/>
          <a:p>
            <a:r>
              <a:rPr lang="fr-FR" noProof="0" dirty="0" smtClean="0"/>
              <a:t>Amalia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" r="4681"/>
          <a:stretch/>
        </p:blipFill>
        <p:spPr bwMode="auto">
          <a:xfrm>
            <a:off x="539552" y="1477372"/>
            <a:ext cx="8033089" cy="274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9642" y="386163"/>
            <a:ext cx="75729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Constructed by WP6a and tested in the SM-18 at different stages.</a:t>
            </a:r>
          </a:p>
          <a:p>
            <a:r>
              <a:rPr lang="en-US" dirty="0" smtClean="0"/>
              <a:t>Last measurement – March 2019 – validation of:</a:t>
            </a:r>
          </a:p>
          <a:p>
            <a:r>
              <a:rPr lang="en-US" b="1" dirty="0" smtClean="0"/>
              <a:t>DDFX</a:t>
            </a:r>
            <a:r>
              <a:rPr lang="en-US" dirty="0" smtClean="0"/>
              <a:t> Demo, </a:t>
            </a:r>
            <a:r>
              <a:rPr lang="en-US" b="1" dirty="0" smtClean="0"/>
              <a:t>DDFH</a:t>
            </a:r>
            <a:r>
              <a:rPr lang="en-US" dirty="0" smtClean="0"/>
              <a:t> Demo, </a:t>
            </a:r>
            <a:r>
              <a:rPr lang="en-US" b="1" dirty="0" smtClean="0"/>
              <a:t>SC Link </a:t>
            </a:r>
            <a:r>
              <a:rPr lang="en-US" dirty="0" smtClean="0"/>
              <a:t>with </a:t>
            </a:r>
            <a:r>
              <a:rPr lang="en-US" b="1" dirty="0" smtClean="0"/>
              <a:t>2×60 m MgB</a:t>
            </a:r>
            <a:r>
              <a:rPr lang="en-US" b="1" baseline="-25000" dirty="0" smtClean="0"/>
              <a:t>2</a:t>
            </a:r>
            <a:r>
              <a:rPr lang="en-US" b="1" dirty="0" smtClean="0"/>
              <a:t> cables</a:t>
            </a:r>
            <a:r>
              <a:rPr lang="en-US" dirty="0"/>
              <a:t> </a:t>
            </a:r>
            <a:r>
              <a:rPr lang="en-US" dirty="0" smtClean="0"/>
              <a:t>made in</a:t>
            </a:r>
          </a:p>
          <a:p>
            <a:r>
              <a:rPr lang="en-US" dirty="0" smtClean="0"/>
              <a:t>industry, </a:t>
            </a:r>
            <a:r>
              <a:rPr lang="en-US" b="1" dirty="0" smtClean="0"/>
              <a:t>2×18 kA HTS </a:t>
            </a:r>
            <a:r>
              <a:rPr lang="en-US" dirty="0" smtClean="0"/>
              <a:t>Prototype Current Leads   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rot="16200000">
            <a:off x="2414531" y="4233532"/>
            <a:ext cx="432048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6200000">
            <a:off x="5141087" y="4245125"/>
            <a:ext cx="432048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6200000">
            <a:off x="6863473" y="4249059"/>
            <a:ext cx="432048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6200000">
            <a:off x="8108776" y="4233532"/>
            <a:ext cx="432048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02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229" y="-329187"/>
            <a:ext cx="7886700" cy="994172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2400" b="1" dirty="0" smtClean="0"/>
              <a:t>Demo 1</a:t>
            </a:r>
            <a:endParaRPr lang="en-GB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7" r="11097"/>
          <a:stretch/>
        </p:blipFill>
        <p:spPr>
          <a:xfrm rot="5400000">
            <a:off x="5863122" y="129283"/>
            <a:ext cx="2045018" cy="2313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465" y="2401069"/>
            <a:ext cx="3856067" cy="25717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36096" y="12543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0" t="17868" b="20533"/>
          <a:stretch/>
        </p:blipFill>
        <p:spPr>
          <a:xfrm rot="5400000">
            <a:off x="1535822" y="1501177"/>
            <a:ext cx="4555599" cy="23762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0" t="7077" b="8923"/>
          <a:stretch/>
        </p:blipFill>
        <p:spPr>
          <a:xfrm rot="5400000">
            <a:off x="-569703" y="1018211"/>
            <a:ext cx="3752405" cy="258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7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-1332656" y="-57966"/>
            <a:ext cx="7920000" cy="540000"/>
          </a:xfrm>
        </p:spPr>
        <p:txBody>
          <a:bodyPr/>
          <a:lstStyle/>
          <a:p>
            <a:r>
              <a:rPr lang="en-US" sz="2400" dirty="0" smtClean="0"/>
              <a:t>Demo 1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80" r="5595"/>
          <a:stretch/>
        </p:blipFill>
        <p:spPr>
          <a:xfrm>
            <a:off x="35212" y="416716"/>
            <a:ext cx="3600401" cy="43305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696" y="20491"/>
            <a:ext cx="4389120" cy="2926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8213" y="2502617"/>
            <a:ext cx="3511013" cy="27086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00401" y="2462719"/>
            <a:ext cx="3383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18.8 kA, 1 hour, </a:t>
            </a:r>
            <a:r>
              <a:rPr lang="en-US" sz="1600" dirty="0" err="1" smtClean="0"/>
              <a:t>Tmax</a:t>
            </a:r>
            <a:r>
              <a:rPr lang="en-US" sz="1600" dirty="0" smtClean="0"/>
              <a:t> MgB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=26 K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073424" y="3025028"/>
            <a:ext cx="2081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Tc = 31.3 K </a:t>
            </a:r>
            <a:r>
              <a:rPr lang="en-US" sz="1600" dirty="0" smtClean="0"/>
              <a:t>at </a:t>
            </a:r>
            <a:r>
              <a:rPr lang="en-US" sz="1600" b="1" dirty="0" smtClean="0"/>
              <a:t>18 kA</a:t>
            </a:r>
            <a:endParaRPr lang="en-GB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04672" y="3304233"/>
            <a:ext cx="1994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Few n</a:t>
            </a:r>
            <a:r>
              <a:rPr lang="en-US" sz="1600" dirty="0" smtClean="0">
                <a:sym typeface="Symbol" panose="05050102010706020507" pitchFamily="18" charset="2"/>
              </a:rPr>
              <a:t> resistances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115091" y="3633432"/>
            <a:ext cx="1973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Several </a:t>
            </a:r>
          </a:p>
          <a:p>
            <a:r>
              <a:rPr lang="en-US" sz="1600" dirty="0"/>
              <a:t>p</a:t>
            </a:r>
            <a:r>
              <a:rPr lang="en-US" sz="1600" dirty="0" smtClean="0"/>
              <a:t>rovoked quenches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104672" y="4227909"/>
            <a:ext cx="1840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Use of QPS as for</a:t>
            </a:r>
          </a:p>
          <a:p>
            <a:r>
              <a:rPr lang="en-US" sz="1600" dirty="0" smtClean="0"/>
              <a:t>LHC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9308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915" y="627534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>
                <a:solidFill>
                  <a:schemeClr val="tx1"/>
                </a:solidFill>
              </a:rPr>
              <a:t>A </a:t>
            </a:r>
            <a:r>
              <a:rPr lang="en-US" sz="2200" dirty="0" smtClean="0">
                <a:solidFill>
                  <a:schemeClr val="accent4"/>
                </a:solidFill>
              </a:rPr>
              <a:t>full size Cold Powering System for the Triplets </a:t>
            </a:r>
            <a:r>
              <a:rPr lang="en-US" sz="2200" dirty="0" smtClean="0">
                <a:solidFill>
                  <a:schemeClr val="tx1"/>
                </a:solidFill>
              </a:rPr>
              <a:t>will be tested in the SM-18 in the </a:t>
            </a:r>
            <a:r>
              <a:rPr lang="en-US" sz="2200" b="1" dirty="0" smtClean="0">
                <a:solidFill>
                  <a:schemeClr val="tx1"/>
                </a:solidFill>
              </a:rPr>
              <a:t>first trimester 2021 </a:t>
            </a:r>
            <a:r>
              <a:rPr lang="en-US" sz="2200" dirty="0" smtClean="0">
                <a:solidFill>
                  <a:schemeClr val="tx1"/>
                </a:solidFill>
              </a:rPr>
              <a:t>– “Prototype System Test”</a:t>
            </a:r>
          </a:p>
          <a:p>
            <a:pPr algn="just"/>
            <a:r>
              <a:rPr lang="en-US" sz="2200" dirty="0" smtClean="0">
                <a:solidFill>
                  <a:schemeClr val="tx1"/>
                </a:solidFill>
              </a:rPr>
              <a:t>The Prototype System will incorporate </a:t>
            </a:r>
            <a:r>
              <a:rPr lang="en-US" sz="2200" dirty="0" smtClean="0">
                <a:solidFill>
                  <a:schemeClr val="accent4"/>
                </a:solidFill>
              </a:rPr>
              <a:t>pre-series components</a:t>
            </a:r>
            <a:r>
              <a:rPr lang="en-US" sz="2200" dirty="0" smtClean="0">
                <a:solidFill>
                  <a:schemeClr val="tx1"/>
                </a:solidFill>
              </a:rPr>
              <a:t> (DFX, DFH, current leads</a:t>
            </a:r>
            <a:r>
              <a:rPr lang="en-US" sz="2200" dirty="0" smtClean="0">
                <a:solidFill>
                  <a:schemeClr val="tx1"/>
                </a:solidFill>
              </a:rPr>
              <a:t>, SC Link with full length, </a:t>
            </a:r>
            <a:r>
              <a:rPr lang="en-US" sz="2200" dirty="0" smtClean="0">
                <a:solidFill>
                  <a:schemeClr val="tx1"/>
                </a:solidFill>
              </a:rPr>
              <a:t>instrumentation)</a:t>
            </a:r>
          </a:p>
          <a:p>
            <a:pPr algn="just"/>
            <a:r>
              <a:rPr lang="en-US" sz="2200" b="1" dirty="0" smtClean="0">
                <a:solidFill>
                  <a:schemeClr val="tx1"/>
                </a:solidFill>
              </a:rPr>
              <a:t>After full qualification</a:t>
            </a:r>
            <a:r>
              <a:rPr lang="en-US" sz="2200" dirty="0" smtClean="0">
                <a:solidFill>
                  <a:schemeClr val="tx1"/>
                </a:solidFill>
              </a:rPr>
              <a:t>, the Prototype System will be dismounted and integrated </a:t>
            </a:r>
            <a:r>
              <a:rPr lang="en-US" sz="2200" b="1" dirty="0" smtClean="0">
                <a:solidFill>
                  <a:schemeClr val="tx1"/>
                </a:solidFill>
              </a:rPr>
              <a:t>in the String</a:t>
            </a:r>
            <a:r>
              <a:rPr lang="en-US" sz="2200" dirty="0" smtClean="0">
                <a:solidFill>
                  <a:schemeClr val="tx1"/>
                </a:solidFill>
              </a:rPr>
              <a:t>. Integration in the String is requested not before mid-2021 </a:t>
            </a:r>
          </a:p>
          <a:p>
            <a:pPr algn="just"/>
            <a:r>
              <a:rPr lang="en-US" sz="2200" dirty="0" smtClean="0">
                <a:solidFill>
                  <a:schemeClr val="tx1"/>
                </a:solidFill>
              </a:rPr>
              <a:t>Integration studies have started  </a:t>
            </a:r>
          </a:p>
          <a:p>
            <a:pPr algn="l"/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9512" y="-22715"/>
            <a:ext cx="7920000" cy="540000"/>
          </a:xfrm>
        </p:spPr>
        <p:txBody>
          <a:bodyPr/>
          <a:lstStyle/>
          <a:p>
            <a:r>
              <a:rPr lang="en-US" sz="2400" dirty="0" smtClean="0"/>
              <a:t>Cold Powering the String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4691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40"/>
            <a:ext cx="7920000" cy="540000"/>
          </a:xfrm>
        </p:spPr>
        <p:txBody>
          <a:bodyPr/>
          <a:lstStyle/>
          <a:p>
            <a:r>
              <a:rPr lang="en-US" dirty="0" smtClean="0"/>
              <a:t>DFX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4397931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Detailed Design Review in June 2019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87"/>
          <a:stretch/>
        </p:blipFill>
        <p:spPr>
          <a:xfrm>
            <a:off x="899592" y="688948"/>
            <a:ext cx="4532345" cy="23000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888" y="222916"/>
            <a:ext cx="7794912" cy="4096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5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r="8532"/>
          <a:stretch/>
        </p:blipFill>
        <p:spPr>
          <a:xfrm>
            <a:off x="1203400" y="701746"/>
            <a:ext cx="6714698" cy="4257068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spect="1"/>
          </p:cNvSpPr>
          <p:nvPr/>
        </p:nvSpPr>
        <p:spPr>
          <a:xfrm>
            <a:off x="2489489" y="4510417"/>
            <a:ext cx="1244916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050" b="1" dirty="0">
                <a:solidFill>
                  <a:srgbClr val="00B050"/>
                </a:solidFill>
              </a:rPr>
              <a:t>D2 and </a:t>
            </a:r>
            <a:r>
              <a:rPr lang="en-GB" sz="1350" b="1" dirty="0">
                <a:solidFill>
                  <a:srgbClr val="00B050"/>
                </a:solidFill>
              </a:rPr>
              <a:t>DFM</a:t>
            </a:r>
            <a:endParaRPr lang="fr-FR" sz="135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>
            <a:spLocks noChangeAspect="1"/>
          </p:cNvSpPr>
          <p:nvPr/>
        </p:nvSpPr>
        <p:spPr>
          <a:xfrm>
            <a:off x="4009281" y="966205"/>
            <a:ext cx="770875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00B050"/>
                </a:solidFill>
              </a:rPr>
              <a:t>DFHM</a:t>
            </a:r>
            <a:endParaRPr lang="fr-FR" sz="1350" b="1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/>
          <p:cNvCxnSpPr>
            <a:cxnSpLocks noChangeAspect="1"/>
            <a:stCxn id="9" idx="2"/>
          </p:cNvCxnSpPr>
          <p:nvPr/>
        </p:nvCxnSpPr>
        <p:spPr>
          <a:xfrm flipH="1">
            <a:off x="4322791" y="1243204"/>
            <a:ext cx="71928" cy="31320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 noChangeAspect="1"/>
          </p:cNvCxnSpPr>
          <p:nvPr/>
        </p:nvCxnSpPr>
        <p:spPr>
          <a:xfrm flipH="1" flipV="1">
            <a:off x="2526648" y="4384518"/>
            <a:ext cx="103265" cy="134866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spect="1"/>
          </p:cNvSpPr>
          <p:nvPr/>
        </p:nvSpPr>
        <p:spPr>
          <a:xfrm>
            <a:off x="5810631" y="786637"/>
            <a:ext cx="715766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sz="1350" b="1" dirty="0">
                <a:solidFill>
                  <a:schemeClr val="accent6"/>
                </a:solidFill>
              </a:rPr>
              <a:t>DFHX</a:t>
            </a:r>
            <a:endParaRPr lang="fr-FR" sz="1350" b="1" dirty="0">
              <a:solidFill>
                <a:schemeClr val="accent6"/>
              </a:solidFill>
            </a:endParaRPr>
          </a:p>
        </p:txBody>
      </p:sp>
      <p:cxnSp>
        <p:nvCxnSpPr>
          <p:cNvPr id="13" name="Straight Arrow Connector 12"/>
          <p:cNvCxnSpPr>
            <a:cxnSpLocks noChangeAspect="1"/>
            <a:stCxn id="12" idx="2"/>
          </p:cNvCxnSpPr>
          <p:nvPr/>
        </p:nvCxnSpPr>
        <p:spPr>
          <a:xfrm>
            <a:off x="6117075" y="1063636"/>
            <a:ext cx="100999" cy="224984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6210741" y="4174717"/>
            <a:ext cx="600615" cy="300082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accent6"/>
                </a:solidFill>
              </a:rPr>
              <a:t>DFX</a:t>
            </a:r>
            <a:endParaRPr lang="fr-FR" sz="1350" b="1" dirty="0">
              <a:solidFill>
                <a:schemeClr val="accent6"/>
              </a:solidFill>
            </a:endParaRPr>
          </a:p>
        </p:txBody>
      </p:sp>
      <p:cxnSp>
        <p:nvCxnSpPr>
          <p:cNvPr id="15" name="Straight Arrow Connector 14"/>
          <p:cNvCxnSpPr>
            <a:cxnSpLocks noChangeAspect="1"/>
            <a:stCxn id="14" idx="0"/>
          </p:cNvCxnSpPr>
          <p:nvPr/>
        </p:nvCxnSpPr>
        <p:spPr>
          <a:xfrm flipH="1" flipV="1">
            <a:off x="6526397" y="3880755"/>
            <a:ext cx="36948" cy="29396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>
            <a:spLocks noChangeAspect="1"/>
          </p:cNvSpPr>
          <p:nvPr/>
        </p:nvSpPr>
        <p:spPr>
          <a:xfrm rot="21019020">
            <a:off x="4044328" y="1954545"/>
            <a:ext cx="7411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50" dirty="0"/>
              <a:t>VALVES BOX</a:t>
            </a:r>
            <a:endParaRPr lang="fr-FR" sz="750" dirty="0"/>
          </a:p>
        </p:txBody>
      </p:sp>
      <p:cxnSp>
        <p:nvCxnSpPr>
          <p:cNvPr id="17" name="Straight Arrow Connector 16"/>
          <p:cNvCxnSpPr>
            <a:stCxn id="16" idx="3"/>
          </p:cNvCxnSpPr>
          <p:nvPr/>
        </p:nvCxnSpPr>
        <p:spPr>
          <a:xfrm flipV="1">
            <a:off x="4780156" y="1922169"/>
            <a:ext cx="241497" cy="13163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spect="1"/>
          </p:cNvSpPr>
          <p:nvPr/>
        </p:nvSpPr>
        <p:spPr>
          <a:xfrm>
            <a:off x="6217290" y="2303322"/>
            <a:ext cx="1423395" cy="715581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chemeClr val="accent6"/>
                </a:solidFill>
              </a:rPr>
              <a:t>SC Link for Triplets 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</a:rPr>
              <a:t>≈ 100 m</a:t>
            </a:r>
            <a:endParaRPr lang="fr-FR" sz="1350" b="1" dirty="0">
              <a:solidFill>
                <a:schemeClr val="bg2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878903" y="2549560"/>
            <a:ext cx="331838" cy="8637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spect="1"/>
          </p:cNvSpPr>
          <p:nvPr/>
        </p:nvSpPr>
        <p:spPr>
          <a:xfrm>
            <a:off x="6847188" y="4106138"/>
            <a:ext cx="329837" cy="21358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788" dirty="0"/>
              <a:t>D1</a:t>
            </a:r>
            <a:endParaRPr lang="fr-FR" sz="788" dirty="0"/>
          </a:p>
        </p:txBody>
      </p:sp>
      <p:cxnSp>
        <p:nvCxnSpPr>
          <p:cNvPr id="21" name="Straight Arrow Connector 20"/>
          <p:cNvCxnSpPr>
            <a:cxnSpLocks noChangeAspect="1"/>
            <a:stCxn id="20" idx="0"/>
          </p:cNvCxnSpPr>
          <p:nvPr/>
        </p:nvCxnSpPr>
        <p:spPr>
          <a:xfrm flipH="1" flipV="1">
            <a:off x="6883111" y="3803220"/>
            <a:ext cx="128996" cy="30291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spect="1"/>
          </p:cNvSpPr>
          <p:nvPr/>
        </p:nvSpPr>
        <p:spPr>
          <a:xfrm>
            <a:off x="3515595" y="2728197"/>
            <a:ext cx="1891606" cy="715581"/>
          </a:xfrm>
          <a:prstGeom prst="rect">
            <a:avLst/>
          </a:prstGeom>
          <a:ln w="254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00B050"/>
                </a:solidFill>
              </a:rPr>
              <a:t>SC Link for</a:t>
            </a:r>
          </a:p>
          <a:p>
            <a:pPr algn="ctr"/>
            <a:r>
              <a:rPr lang="en-GB" sz="1350" b="1" dirty="0">
                <a:solidFill>
                  <a:srgbClr val="00B050"/>
                </a:solidFill>
              </a:rPr>
              <a:t> Matching Sections </a:t>
            </a:r>
          </a:p>
          <a:p>
            <a:pPr algn="ctr"/>
            <a:r>
              <a:rPr lang="en-GB" sz="1350" b="1" dirty="0">
                <a:solidFill>
                  <a:schemeClr val="bg2"/>
                </a:solidFill>
              </a:rPr>
              <a:t>≈ 130 m</a:t>
            </a:r>
            <a:endParaRPr lang="fr-FR" sz="1350" b="1" dirty="0">
              <a:solidFill>
                <a:schemeClr val="bg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21211077">
            <a:off x="2438436" y="1215615"/>
            <a:ext cx="1531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Power converters</a:t>
            </a:r>
          </a:p>
        </p:txBody>
      </p:sp>
      <p:sp>
        <p:nvSpPr>
          <p:cNvPr id="24" name="TextBox 23"/>
          <p:cNvSpPr txBox="1"/>
          <p:nvPr/>
        </p:nvSpPr>
        <p:spPr>
          <a:xfrm rot="21211077">
            <a:off x="6453388" y="747797"/>
            <a:ext cx="15311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Power converters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88795" y="689206"/>
            <a:ext cx="17331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rgbClr val="00B050"/>
                </a:solidFill>
              </a:rPr>
              <a:t>Cryostat and leads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76973" y="535186"/>
            <a:ext cx="17331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accent6"/>
                </a:solidFill>
              </a:rPr>
              <a:t>Cryostat and leads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432677" y="2943266"/>
            <a:ext cx="460577" cy="8004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5075796" y="3363838"/>
            <a:ext cx="845596" cy="516082"/>
            <a:chOff x="15539" y="3032447"/>
            <a:chExt cx="1127461" cy="359945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685800" y="3429000"/>
              <a:ext cx="4572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00824" y="3032447"/>
              <a:ext cx="13576" cy="3215953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5539" y="4377960"/>
              <a:ext cx="885285" cy="22539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dirty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 8 m</a:t>
              </a:r>
              <a:endParaRPr lang="en-GB"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372826" y="3180112"/>
            <a:ext cx="12057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Shaft </a:t>
            </a:r>
            <a:r>
              <a:rPr lang="en-GB" sz="1350" dirty="0" smtClean="0">
                <a:sym typeface="Symbol"/>
              </a:rPr>
              <a:t> = </a:t>
            </a:r>
            <a:r>
              <a:rPr lang="en-GB" sz="1350" dirty="0">
                <a:sym typeface="Symbol"/>
              </a:rPr>
              <a:t>1m</a:t>
            </a:r>
            <a:endParaRPr lang="en-GB" sz="1350" dirty="0"/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959573" y="-63127"/>
            <a:ext cx="6930440" cy="540000"/>
          </a:xfrm>
        </p:spPr>
        <p:txBody>
          <a:bodyPr/>
          <a:lstStyle/>
          <a:p>
            <a:r>
              <a:rPr lang="en-GB" sz="2400" dirty="0" smtClean="0"/>
              <a:t>Cold Powering System in LHC underground</a:t>
            </a:r>
            <a:endParaRPr lang="en-GB" sz="2400" dirty="0"/>
          </a:p>
        </p:txBody>
      </p:sp>
      <p:sp>
        <p:nvSpPr>
          <p:cNvPr id="3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4834" y="4880203"/>
            <a:ext cx="6627000" cy="270000"/>
          </a:xfrm>
        </p:spPr>
        <p:txBody>
          <a:bodyPr/>
          <a:lstStyle/>
          <a:p>
            <a:r>
              <a:rPr lang="fr-FR" noProof="0" dirty="0" smtClean="0"/>
              <a:t>Amalia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6850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413" y="8542"/>
            <a:ext cx="7920000" cy="540000"/>
          </a:xfrm>
        </p:spPr>
        <p:txBody>
          <a:bodyPr/>
          <a:lstStyle/>
          <a:p>
            <a:r>
              <a:rPr lang="en-US" sz="2400" dirty="0" smtClean="0"/>
              <a:t>DFH Space Reservation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60" b="8487"/>
          <a:stretch/>
        </p:blipFill>
        <p:spPr>
          <a:xfrm>
            <a:off x="874107" y="771551"/>
            <a:ext cx="7250890" cy="3312368"/>
          </a:xfrm>
        </p:spPr>
      </p:pic>
      <p:sp>
        <p:nvSpPr>
          <p:cNvPr id="7" name="TextBox 6"/>
          <p:cNvSpPr txBox="1"/>
          <p:nvPr/>
        </p:nvSpPr>
        <p:spPr>
          <a:xfrm>
            <a:off x="1772685" y="3714587"/>
            <a:ext cx="689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Reservation of space in the tunnel : </a:t>
            </a:r>
            <a:r>
              <a:rPr lang="en-US" dirty="0" smtClean="0">
                <a:solidFill>
                  <a:srgbClr val="00B050"/>
                </a:solidFill>
              </a:rPr>
              <a:t>10 m length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00B050"/>
                </a:solidFill>
              </a:rPr>
              <a:t>1.75 m width</a:t>
            </a:r>
          </a:p>
        </p:txBody>
      </p:sp>
    </p:spTree>
    <p:extLst>
      <p:ext uri="{BB962C8B-B14F-4D97-AF65-F5344CB8AC3E}">
        <p14:creationId xmlns:p14="http://schemas.microsoft.com/office/powerpoint/2010/main" val="183385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93" b="13120"/>
          <a:stretch/>
        </p:blipFill>
        <p:spPr>
          <a:xfrm>
            <a:off x="1229054" y="1023361"/>
            <a:ext cx="6659494" cy="21490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45" b="23425"/>
          <a:stretch/>
        </p:blipFill>
        <p:spPr>
          <a:xfrm>
            <a:off x="1229054" y="2916141"/>
            <a:ext cx="6829015" cy="16697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5856" y="596321"/>
            <a:ext cx="6464205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dirty="0"/>
              <a:t>Two </a:t>
            </a:r>
            <a:r>
              <a:rPr lang="en-US" sz="1650" dirty="0" smtClean="0"/>
              <a:t>modules </a:t>
            </a:r>
            <a:r>
              <a:rPr lang="en-US" sz="1650" dirty="0"/>
              <a:t>each </a:t>
            </a:r>
            <a:r>
              <a:rPr lang="en-US" sz="1650" dirty="0">
                <a:solidFill>
                  <a:srgbClr val="00B050"/>
                </a:solidFill>
              </a:rPr>
              <a:t>4 m</a:t>
            </a:r>
            <a:r>
              <a:rPr lang="en-US" sz="1650" dirty="0"/>
              <a:t> long ø 1,2 m (length without current leads)</a:t>
            </a:r>
          </a:p>
          <a:p>
            <a:r>
              <a:rPr lang="en-US" sz="1650" dirty="0"/>
              <a:t>Total length </a:t>
            </a:r>
            <a:r>
              <a:rPr lang="en-US" sz="1650" dirty="0" smtClean="0"/>
              <a:t> </a:t>
            </a:r>
            <a:r>
              <a:rPr lang="en-US" sz="1650" dirty="0"/>
              <a:t>with </a:t>
            </a:r>
            <a:r>
              <a:rPr lang="en-US" sz="1650" dirty="0" smtClean="0"/>
              <a:t>current leads  </a:t>
            </a:r>
            <a:r>
              <a:rPr lang="en-US" sz="1650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 </a:t>
            </a:r>
            <a:r>
              <a:rPr lang="en-US" sz="1650" b="1" dirty="0">
                <a:solidFill>
                  <a:srgbClr val="00B050"/>
                </a:solidFill>
                <a:sym typeface="Symbol" panose="05050102010706020507" pitchFamily="18" charset="2"/>
              </a:rPr>
              <a:t>15 m </a:t>
            </a:r>
            <a:r>
              <a:rPr lang="en-US" sz="1650" dirty="0">
                <a:sym typeface="Symbol" panose="05050102010706020507" pitchFamily="18" charset="2"/>
              </a:rPr>
              <a:t>(plus SC Link in between)</a:t>
            </a:r>
            <a:endParaRPr lang="en-US" sz="1650" dirty="0"/>
          </a:p>
          <a:p>
            <a:r>
              <a:rPr lang="en-US" sz="1650" b="1" dirty="0">
                <a:solidFill>
                  <a:srgbClr val="00B050"/>
                </a:solidFill>
              </a:rPr>
              <a:t>14.7 m</a:t>
            </a:r>
            <a:r>
              <a:rPr lang="en-US" sz="1650" dirty="0">
                <a:solidFill>
                  <a:srgbClr val="00B050"/>
                </a:solidFill>
              </a:rPr>
              <a:t> </a:t>
            </a:r>
            <a:r>
              <a:rPr lang="en-US" sz="1650" dirty="0"/>
              <a:t>between the modules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86413" y="8542"/>
            <a:ext cx="7920000" cy="540000"/>
          </a:xfrm>
        </p:spPr>
        <p:txBody>
          <a:bodyPr/>
          <a:lstStyle/>
          <a:p>
            <a:r>
              <a:rPr lang="en-US" sz="2400" dirty="0" smtClean="0"/>
              <a:t>DFH Working Reference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1547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335" y="383142"/>
            <a:ext cx="4842992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dirty="0">
                <a:solidFill>
                  <a:srgbClr val="00B050"/>
                </a:solidFill>
              </a:rPr>
              <a:t>One single </a:t>
            </a:r>
            <a:r>
              <a:rPr lang="en-US" sz="1650" dirty="0"/>
              <a:t>4 m long (length without current leads)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3113" y="658326"/>
            <a:ext cx="7366697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dirty="0"/>
              <a:t>Total length – with current leads – </a:t>
            </a:r>
            <a:r>
              <a:rPr lang="en-US" sz="1650" dirty="0">
                <a:solidFill>
                  <a:srgbClr val="00B050"/>
                </a:solidFill>
              </a:rPr>
              <a:t>5.8 </a:t>
            </a:r>
            <a:r>
              <a:rPr lang="en-US" sz="1650" dirty="0" smtClean="0">
                <a:solidFill>
                  <a:srgbClr val="00B050"/>
                </a:solidFill>
              </a:rPr>
              <a:t>m </a:t>
            </a:r>
            <a:r>
              <a:rPr lang="en-US" sz="1650" dirty="0" smtClean="0"/>
              <a:t>(to be compared with 15 m + 14.7 m)</a:t>
            </a:r>
            <a:endParaRPr lang="en-US" sz="1650" dirty="0"/>
          </a:p>
        </p:txBody>
      </p:sp>
      <p:sp>
        <p:nvSpPr>
          <p:cNvPr id="12" name="TextBox 11"/>
          <p:cNvSpPr txBox="1"/>
          <p:nvPr/>
        </p:nvSpPr>
        <p:spPr>
          <a:xfrm>
            <a:off x="233113" y="940243"/>
            <a:ext cx="4654544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dirty="0"/>
              <a:t>Location of 7 kA and 13 kA basically unchanged</a:t>
            </a:r>
            <a:endParaRPr lang="en-US" sz="1650" dirty="0">
              <a:solidFill>
                <a:srgbClr val="00B050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5536" y="-80162"/>
            <a:ext cx="7920000" cy="540000"/>
          </a:xfrm>
        </p:spPr>
        <p:txBody>
          <a:bodyPr/>
          <a:lstStyle/>
          <a:p>
            <a:r>
              <a:rPr lang="en-US" sz="2400" dirty="0" smtClean="0"/>
              <a:t>DFH Design under study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9110"/>
          <a:stretch/>
        </p:blipFill>
        <p:spPr>
          <a:xfrm>
            <a:off x="535771" y="3299426"/>
            <a:ext cx="7907774" cy="1878534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84" b="28112"/>
          <a:stretch/>
        </p:blipFill>
        <p:spPr>
          <a:xfrm>
            <a:off x="711926" y="1323080"/>
            <a:ext cx="6690916" cy="2265589"/>
          </a:xfrm>
        </p:spPr>
      </p:pic>
      <p:sp>
        <p:nvSpPr>
          <p:cNvPr id="13" name="TextBox 12"/>
          <p:cNvSpPr txBox="1"/>
          <p:nvPr/>
        </p:nvSpPr>
        <p:spPr>
          <a:xfrm>
            <a:off x="233113" y="1226693"/>
            <a:ext cx="8560229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dirty="0"/>
              <a:t>Free space – because of removal of second module – to reduce length of 2 kA RT cables </a:t>
            </a:r>
            <a:endParaRPr lang="en-US" sz="165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80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95536" y="-80162"/>
            <a:ext cx="7920000" cy="540000"/>
          </a:xfrm>
        </p:spPr>
        <p:txBody>
          <a:bodyPr/>
          <a:lstStyle/>
          <a:p>
            <a:r>
              <a:rPr lang="en-US" sz="2400" dirty="0" smtClean="0"/>
              <a:t>DFH Design under study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835696" y="379588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Conceptual Design Review by end of October 2019 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t="13802"/>
          <a:stretch/>
        </p:blipFill>
        <p:spPr>
          <a:xfrm>
            <a:off x="1763688" y="979372"/>
            <a:ext cx="5521097" cy="239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16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73440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>
                <a:solidFill>
                  <a:schemeClr val="tx1"/>
                </a:solidFill>
              </a:rPr>
              <a:t>Each </a:t>
            </a:r>
            <a:r>
              <a:rPr lang="en-US" sz="2200" b="1" dirty="0" smtClean="0">
                <a:solidFill>
                  <a:schemeClr val="tx1"/>
                </a:solidFill>
              </a:rPr>
              <a:t>SC Link </a:t>
            </a:r>
            <a:r>
              <a:rPr lang="en-US" sz="2200" dirty="0" smtClean="0">
                <a:solidFill>
                  <a:schemeClr val="tx1"/>
                </a:solidFill>
              </a:rPr>
              <a:t>is cold tested in nominal operating conditions before being lowered in the tunnel. This includes the test of the MgB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r>
              <a:rPr lang="en-US" sz="2200" dirty="0" smtClean="0">
                <a:solidFill>
                  <a:schemeClr val="tx1"/>
                </a:solidFill>
              </a:rPr>
              <a:t> to </a:t>
            </a:r>
            <a:r>
              <a:rPr lang="en-US" sz="2200" dirty="0" err="1" smtClean="0">
                <a:solidFill>
                  <a:schemeClr val="tx1"/>
                </a:solidFill>
              </a:rPr>
              <a:t>Nb-Ti</a:t>
            </a:r>
            <a:r>
              <a:rPr lang="en-US" sz="2200" dirty="0" smtClean="0">
                <a:solidFill>
                  <a:schemeClr val="tx1"/>
                </a:solidFill>
              </a:rPr>
              <a:t> splices</a:t>
            </a:r>
          </a:p>
          <a:p>
            <a:pPr algn="just"/>
            <a:r>
              <a:rPr lang="en-US" sz="2200" dirty="0" smtClean="0">
                <a:solidFill>
                  <a:schemeClr val="tx1"/>
                </a:solidFill>
              </a:rPr>
              <a:t>Each </a:t>
            </a:r>
            <a:r>
              <a:rPr lang="en-US" sz="2200" b="1" dirty="0" smtClean="0">
                <a:solidFill>
                  <a:schemeClr val="tx1"/>
                </a:solidFill>
              </a:rPr>
              <a:t>current lead </a:t>
            </a:r>
            <a:r>
              <a:rPr lang="en-US" sz="2200" dirty="0" smtClean="0">
                <a:solidFill>
                  <a:schemeClr val="tx1"/>
                </a:solidFill>
              </a:rPr>
              <a:t>is cold tested </a:t>
            </a:r>
            <a:r>
              <a:rPr lang="en-US" sz="2200" dirty="0">
                <a:solidFill>
                  <a:schemeClr val="tx1"/>
                </a:solidFill>
              </a:rPr>
              <a:t>in nominal operating conditions before being lowered in the </a:t>
            </a:r>
            <a:r>
              <a:rPr lang="en-US" sz="2200" dirty="0" smtClean="0">
                <a:solidFill>
                  <a:schemeClr val="tx1"/>
                </a:solidFill>
              </a:rPr>
              <a:t>tunnel</a:t>
            </a:r>
          </a:p>
          <a:p>
            <a:pPr algn="just"/>
            <a:r>
              <a:rPr lang="en-US" sz="2200" dirty="0" smtClean="0">
                <a:solidFill>
                  <a:schemeClr val="tx1"/>
                </a:solidFill>
              </a:rPr>
              <a:t>DF and DFH are not cold tested</a:t>
            </a:r>
          </a:p>
          <a:p>
            <a:pPr algn="just"/>
            <a:r>
              <a:rPr lang="en-US" sz="2200" dirty="0" smtClean="0">
                <a:solidFill>
                  <a:schemeClr val="tx1"/>
                </a:solidFill>
              </a:rPr>
              <a:t>MgB</a:t>
            </a:r>
            <a:r>
              <a:rPr lang="en-US" sz="2200" baseline="-25000" dirty="0" smtClean="0">
                <a:solidFill>
                  <a:schemeClr val="tx1"/>
                </a:solidFill>
              </a:rPr>
              <a:t>2</a:t>
            </a:r>
            <a:r>
              <a:rPr lang="en-US" sz="2200" dirty="0" smtClean="0">
                <a:solidFill>
                  <a:schemeClr val="tx1"/>
                </a:solidFill>
              </a:rPr>
              <a:t> to HTS and </a:t>
            </a:r>
            <a:r>
              <a:rPr lang="en-US" sz="2200" dirty="0" err="1" smtClean="0">
                <a:solidFill>
                  <a:schemeClr val="tx1"/>
                </a:solidFill>
              </a:rPr>
              <a:t>Nb-Ti</a:t>
            </a:r>
            <a:r>
              <a:rPr lang="en-US" sz="2200" dirty="0" smtClean="0">
                <a:solidFill>
                  <a:schemeClr val="tx1"/>
                </a:solidFill>
              </a:rPr>
              <a:t> to </a:t>
            </a:r>
            <a:r>
              <a:rPr lang="en-US" sz="2200" dirty="0" err="1" smtClean="0">
                <a:solidFill>
                  <a:schemeClr val="tx1"/>
                </a:solidFill>
              </a:rPr>
              <a:t>Nb-Ti</a:t>
            </a:r>
            <a:r>
              <a:rPr lang="en-US" sz="2200" dirty="0" smtClean="0">
                <a:solidFill>
                  <a:schemeClr val="tx1"/>
                </a:solidFill>
              </a:rPr>
              <a:t> splices are done in the tunnel 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920000" cy="540000"/>
          </a:xfrm>
        </p:spPr>
        <p:txBody>
          <a:bodyPr/>
          <a:lstStyle/>
          <a:p>
            <a:r>
              <a:rPr lang="en-US" sz="2400" dirty="0" smtClean="0"/>
              <a:t>Baseline strategy for testing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8022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8011" y="-22965"/>
            <a:ext cx="7920000" cy="540000"/>
          </a:xfrm>
        </p:spPr>
        <p:txBody>
          <a:bodyPr/>
          <a:lstStyle/>
          <a:p>
            <a:r>
              <a:rPr lang="en-US" sz="2400" dirty="0" smtClean="0"/>
              <a:t>DFH Design under study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87574"/>
            <a:ext cx="4800702" cy="350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80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95536" y="-80162"/>
            <a:ext cx="7920000" cy="540000"/>
          </a:xfrm>
        </p:spPr>
        <p:txBody>
          <a:bodyPr/>
          <a:lstStyle/>
          <a:p>
            <a:r>
              <a:rPr lang="en-US" sz="2400" dirty="0" smtClean="0"/>
              <a:t>Conclusions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0027" y="746837"/>
            <a:ext cx="82638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Several intermediate </a:t>
            </a:r>
            <a:r>
              <a:rPr lang="en-US" b="1" dirty="0" smtClean="0"/>
              <a:t>components and system tests </a:t>
            </a:r>
            <a:r>
              <a:rPr lang="en-US" dirty="0" smtClean="0"/>
              <a:t>performed.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b="1" dirty="0" smtClean="0"/>
              <a:t>Major recent efforts</a:t>
            </a:r>
            <a:r>
              <a:rPr lang="en-US" dirty="0" smtClean="0"/>
              <a:t>: optimization of cable assemblies during production in</a:t>
            </a:r>
          </a:p>
          <a:p>
            <a:r>
              <a:rPr lang="en-US" dirty="0"/>
              <a:t> </a:t>
            </a:r>
            <a:r>
              <a:rPr lang="en-US" dirty="0" smtClean="0"/>
              <a:t>    industry and test of Demo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1240" y="1979257"/>
            <a:ext cx="8765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From the electrical point of view, the </a:t>
            </a:r>
            <a:r>
              <a:rPr lang="en-US" b="1" dirty="0" smtClean="0"/>
              <a:t>cold powering systems are designed to meet the circuits' requirements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6222" y="3073178"/>
            <a:ext cx="85523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Next validation test</a:t>
            </a:r>
            <a:r>
              <a:rPr lang="en-US" b="1" dirty="0" smtClean="0"/>
              <a:t>: Demo 2</a:t>
            </a:r>
            <a:r>
              <a:rPr lang="en-US" dirty="0" smtClean="0"/>
              <a:t>. Electrical qualification of full-scale MgB</a:t>
            </a:r>
            <a:r>
              <a:rPr lang="en-US" baseline="-25000" dirty="0" smtClean="0"/>
              <a:t>2</a:t>
            </a:r>
            <a:r>
              <a:rPr lang="en-US" dirty="0" smtClean="0"/>
              <a:t> cable for</a:t>
            </a:r>
          </a:p>
          <a:p>
            <a:r>
              <a:rPr lang="en-US" dirty="0" smtClean="0"/>
              <a:t>   Triplets, with simultaneous powering of more than one circuit. The cable is being </a:t>
            </a:r>
          </a:p>
          <a:p>
            <a:r>
              <a:rPr lang="en-US" dirty="0" smtClean="0"/>
              <a:t>    assembled in industry, Demo 1 is being upgraded for tests in November 2019 </a:t>
            </a:r>
          </a:p>
        </p:txBody>
      </p:sp>
    </p:spTree>
    <p:extLst>
      <p:ext uri="{BB962C8B-B14F-4D97-AF65-F5344CB8AC3E}">
        <p14:creationId xmlns:p14="http://schemas.microsoft.com/office/powerpoint/2010/main" val="173273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 !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537" y="-284406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GB" sz="2850" dirty="0">
                <a:latin typeface="Arial" panose="020B0604020202020204" pitchFamily="34" charset="0"/>
                <a:cs typeface="Arial" panose="020B0604020202020204" pitchFamily="34" charset="0"/>
              </a:rPr>
              <a:t>MgB</a:t>
            </a:r>
            <a:r>
              <a:rPr lang="en-GB" sz="285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2850" dirty="0">
                <a:latin typeface="Arial" panose="020B0604020202020204" pitchFamily="34" charset="0"/>
                <a:cs typeface="Arial" panose="020B0604020202020204" pitchFamily="34" charset="0"/>
              </a:rPr>
              <a:t> wire - Specification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788765"/>
              </p:ext>
            </p:extLst>
          </p:nvPr>
        </p:nvGraphicFramePr>
        <p:xfrm>
          <a:off x="2362625" y="516119"/>
          <a:ext cx="4343401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3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52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29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 diameter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 0.2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Wire </a:t>
                      </a:r>
                      <a:r>
                        <a:rPr lang="en-GB" sz="1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ovality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 0.015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 fraction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 12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 coating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m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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Filaments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eq. diameter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m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 60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Filaments Twist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Pitch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 100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 5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Tensile strain at RT *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 0.26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Bending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radius after HT*</a:t>
                      </a:r>
                      <a:endParaRPr lang="en-GB" sz="14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 100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 Length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 500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RRR (Cu)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100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(25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K, 0.9 T)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 186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(25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K, 0.5 T)</a:t>
                      </a:r>
                      <a:endParaRPr lang="en-GB" sz="1400" b="1" dirty="0" smtClean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 320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</a:t>
                      </a:r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(20 K, 0.5 T)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  <a:sym typeface="Symbol"/>
                        </a:rPr>
                        <a:t> 480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166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n-value@ 25 K and 0.9 T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20</a:t>
                      </a:r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9512" y="2176170"/>
            <a:ext cx="1763624" cy="600164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50" b="1" dirty="0">
                <a:solidFill>
                  <a:srgbClr val="C00000"/>
                </a:solidFill>
              </a:rPr>
              <a:t>Cabling of wire </a:t>
            </a:r>
          </a:p>
          <a:p>
            <a:r>
              <a:rPr lang="en-GB" sz="1650" b="1" dirty="0">
                <a:solidFill>
                  <a:srgbClr val="C00000"/>
                </a:solidFill>
              </a:rPr>
              <a:t>after reaction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76724" y="4540570"/>
            <a:ext cx="18004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 Zero </a:t>
            </a:r>
            <a:r>
              <a:rPr lang="en-GB" sz="1350" dirty="0" err="1">
                <a:latin typeface="Arial" panose="020B0604020202020204" pitchFamily="34" charset="0"/>
                <a:cs typeface="Arial" panose="020B0604020202020204" pitchFamily="34" charset="0"/>
              </a:rPr>
              <a:t>Ic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 degradation</a:t>
            </a:r>
          </a:p>
        </p:txBody>
      </p:sp>
    </p:spTree>
    <p:extLst>
      <p:ext uri="{BB962C8B-B14F-4D97-AF65-F5344CB8AC3E}">
        <p14:creationId xmlns:p14="http://schemas.microsoft.com/office/powerpoint/2010/main" val="2965262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69234"/>
            <a:ext cx="5113829" cy="45888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6675" y="1347614"/>
            <a:ext cx="1185325" cy="8720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1276" y="2227265"/>
            <a:ext cx="1210724" cy="75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0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30" y="1262937"/>
            <a:ext cx="7920000" cy="540000"/>
          </a:xfrm>
        </p:spPr>
        <p:txBody>
          <a:bodyPr/>
          <a:lstStyle/>
          <a:p>
            <a:r>
              <a:rPr lang="en-US" dirty="0" smtClean="0"/>
              <a:t>Electrical components and design parameters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Amalia 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579130" y="2084770"/>
            <a:ext cx="38202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Number and type of components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Design currents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HV Withstand levels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Protection strategy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4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2412" r="5304"/>
          <a:stretch/>
        </p:blipFill>
        <p:spPr>
          <a:xfrm>
            <a:off x="571969" y="273880"/>
            <a:ext cx="4781389" cy="182368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47664" y="-130199"/>
            <a:ext cx="5940000" cy="577238"/>
          </a:xfrm>
        </p:spPr>
        <p:txBody>
          <a:bodyPr/>
          <a:lstStyle/>
          <a:p>
            <a:r>
              <a:rPr lang="en-GB" sz="2400" dirty="0" smtClean="0"/>
              <a:t>Electrical circuits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83079" y="2163978"/>
            <a:ext cx="3501536" cy="854080"/>
          </a:xfrm>
          <a:prstGeom prst="rect">
            <a:avLst/>
          </a:prstGeom>
          <a:noFill/>
          <a:ln w="3492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50" dirty="0">
                <a:solidFill>
                  <a:schemeClr val="bg2"/>
                </a:solidFill>
              </a:rPr>
              <a:t>One main </a:t>
            </a:r>
            <a:r>
              <a:rPr lang="en-GB" sz="1650" dirty="0"/>
              <a:t>18 kA circuit</a:t>
            </a:r>
          </a:p>
          <a:p>
            <a:r>
              <a:rPr lang="en-GB" sz="1650" dirty="0">
                <a:solidFill>
                  <a:schemeClr val="bg2"/>
                </a:solidFill>
              </a:rPr>
              <a:t>Two Trims</a:t>
            </a:r>
            <a:r>
              <a:rPr lang="en-GB" sz="1650" dirty="0"/>
              <a:t>: 2</a:t>
            </a:r>
            <a:r>
              <a:rPr lang="en-GB" sz="1650" dirty="0">
                <a:sym typeface="Symbol"/>
              </a:rPr>
              <a:t>2 kA       (Q1 and Q3)</a:t>
            </a:r>
          </a:p>
          <a:p>
            <a:r>
              <a:rPr lang="en-GB" sz="1650" dirty="0">
                <a:solidFill>
                  <a:schemeClr val="bg2"/>
                </a:solidFill>
                <a:sym typeface="Symbol"/>
              </a:rPr>
              <a:t>k-modulation:</a:t>
            </a:r>
            <a:r>
              <a:rPr lang="en-GB" sz="1650" dirty="0">
                <a:sym typeface="Symbol"/>
              </a:rPr>
              <a:t>	10.035 kA   (Q1a)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567" y="3170541"/>
            <a:ext cx="532859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In addition:</a:t>
            </a:r>
            <a:r>
              <a:rPr lang="en-GB" sz="1350" b="1" dirty="0"/>
              <a:t> </a:t>
            </a:r>
            <a:r>
              <a:rPr lang="en-GB" sz="1350" dirty="0">
                <a:solidFill>
                  <a:schemeClr val="bg2"/>
                </a:solidFill>
              </a:rPr>
              <a:t>D1</a:t>
            </a:r>
            <a:r>
              <a:rPr lang="en-GB" sz="1350" dirty="0"/>
              <a:t>, </a:t>
            </a:r>
            <a:r>
              <a:rPr lang="en-GB" sz="1350" dirty="0">
                <a:solidFill>
                  <a:schemeClr val="bg2"/>
                </a:solidFill>
              </a:rPr>
              <a:t>Orbit Correctors </a:t>
            </a:r>
            <a:r>
              <a:rPr lang="en-GB" sz="1350" dirty="0"/>
              <a:t>and </a:t>
            </a:r>
            <a:r>
              <a:rPr lang="en-GB" sz="1350" dirty="0">
                <a:solidFill>
                  <a:schemeClr val="bg2"/>
                </a:solidFill>
              </a:rPr>
              <a:t>Higher Order Correctors </a:t>
            </a:r>
            <a:r>
              <a:rPr lang="en-GB" sz="1350" dirty="0"/>
              <a:t>individually </a:t>
            </a:r>
            <a:r>
              <a:rPr lang="en-GB" sz="1350" dirty="0" smtClean="0"/>
              <a:t>powered: </a:t>
            </a:r>
            <a:endParaRPr lang="en-GB" sz="1350" dirty="0"/>
          </a:p>
        </p:txBody>
      </p:sp>
      <p:sp>
        <p:nvSpPr>
          <p:cNvPr id="2" name="TextBox 1"/>
          <p:cNvSpPr txBox="1"/>
          <p:nvPr/>
        </p:nvSpPr>
        <p:spPr>
          <a:xfrm>
            <a:off x="548285" y="237033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Triplets 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54741" y="34203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Matching Sections</a:t>
            </a:r>
            <a:endParaRPr lang="en-GB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809" y="771550"/>
            <a:ext cx="2736991" cy="192414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67" y="3770754"/>
            <a:ext cx="850436" cy="126650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503" y="3622418"/>
            <a:ext cx="4262339" cy="150883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249229" y="3170541"/>
            <a:ext cx="20162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smtClean="0">
                <a:solidFill>
                  <a:schemeClr val="bg2"/>
                </a:solidFill>
              </a:rPr>
              <a:t>D2 and its Correctors</a:t>
            </a:r>
          </a:p>
          <a:p>
            <a:r>
              <a:rPr lang="en-GB" sz="1350" dirty="0" smtClean="0"/>
              <a:t>individually powered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148602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558081"/>
            <a:ext cx="5664491" cy="3975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800" y="-61646"/>
            <a:ext cx="7920000" cy="540000"/>
          </a:xfrm>
        </p:spPr>
        <p:txBody>
          <a:bodyPr/>
          <a:lstStyle/>
          <a:p>
            <a:r>
              <a:rPr lang="en-US" sz="2400" dirty="0" smtClean="0"/>
              <a:t>Design Currents: Baseline for Triplets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869980"/>
            <a:ext cx="6627000" cy="270000"/>
          </a:xfrm>
        </p:spPr>
        <p:txBody>
          <a:bodyPr/>
          <a:lstStyle/>
          <a:p>
            <a:r>
              <a:rPr lang="fr-FR" noProof="0" dirty="0" smtClean="0"/>
              <a:t>Amalia </a:t>
            </a:r>
            <a:r>
              <a:rPr lang="fr-FR" noProof="0" dirty="0" err="1" smtClean="0"/>
              <a:t>Ballarino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687" t="-4000"/>
          <a:stretch/>
        </p:blipFill>
        <p:spPr>
          <a:xfrm>
            <a:off x="5948028" y="4453658"/>
            <a:ext cx="2607830" cy="4556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47664" y="3003798"/>
            <a:ext cx="5760640" cy="1224136"/>
          </a:xfrm>
          <a:prstGeom prst="rect">
            <a:avLst/>
          </a:prstGeom>
          <a:noFill/>
          <a:ln w="28575">
            <a:solidFill>
              <a:srgbClr val="ED7305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308304" y="3206502"/>
            <a:ext cx="17011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Local Powering</a:t>
            </a:r>
            <a:endParaRPr lang="en-GB" sz="1600" b="1" dirty="0"/>
          </a:p>
          <a:p>
            <a:r>
              <a:rPr lang="en-US" sz="1600" b="1" dirty="0" smtClean="0"/>
              <a:t>(also k-mod</a:t>
            </a:r>
          </a:p>
          <a:p>
            <a:r>
              <a:rPr lang="en-US" sz="1600" b="1" dirty="0"/>
              <a:t>w</a:t>
            </a:r>
            <a:r>
              <a:rPr lang="en-US" sz="1600" b="1" dirty="0" smtClean="0"/>
              <a:t>ithin WP3)</a:t>
            </a:r>
            <a:endParaRPr lang="en-GB" sz="1600" b="1" dirty="0"/>
          </a:p>
        </p:txBody>
      </p:sp>
      <p:sp>
        <p:nvSpPr>
          <p:cNvPr id="10" name="Left Brace 9"/>
          <p:cNvSpPr/>
          <p:nvPr/>
        </p:nvSpPr>
        <p:spPr>
          <a:xfrm>
            <a:off x="1331639" y="1131589"/>
            <a:ext cx="288033" cy="181116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/>
          <p:cNvSpPr/>
          <p:nvPr/>
        </p:nvSpPr>
        <p:spPr>
          <a:xfrm>
            <a:off x="1403647" y="4286218"/>
            <a:ext cx="288033" cy="16744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11937" y="1867895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SC Link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3944" y="4185489"/>
            <a:ext cx="94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SC Link</a:t>
            </a:r>
            <a:endParaRPr lang="en-GB" sz="1600" b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76695" y="4598539"/>
            <a:ext cx="25504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ym typeface="Symbol"/>
              </a:rPr>
              <a:t></a:t>
            </a:r>
            <a:r>
              <a:rPr lang="en-GB" sz="1600" dirty="0" err="1" smtClean="0"/>
              <a:t>Itot</a:t>
            </a:r>
            <a:r>
              <a:rPr lang="en-GB" sz="1600" dirty="0">
                <a:sym typeface="Symbol"/>
              </a:rPr>
              <a:t></a:t>
            </a:r>
            <a:r>
              <a:rPr lang="en-GB" sz="1600" dirty="0" smtClean="0"/>
              <a:t> (SC Link) </a:t>
            </a:r>
            <a:r>
              <a:rPr lang="en-GB" sz="1600" dirty="0" smtClean="0">
                <a:sym typeface="Symbol"/>
              </a:rPr>
              <a:t> 120 kA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8395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6800" y="0"/>
            <a:ext cx="7920000" cy="540000"/>
          </a:xfrm>
        </p:spPr>
        <p:txBody>
          <a:bodyPr/>
          <a:lstStyle/>
          <a:p>
            <a:r>
              <a:rPr lang="en-US" sz="2400" dirty="0" smtClean="0"/>
              <a:t>Design Currents: Baseline for Matching Sections</a:t>
            </a:r>
            <a:endParaRPr lang="en-GB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191123"/>
              </p:ext>
            </p:extLst>
          </p:nvPr>
        </p:nvGraphicFramePr>
        <p:xfrm>
          <a:off x="1278178" y="1307911"/>
          <a:ext cx="6264696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7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432">
                  <a:extLst>
                    <a:ext uri="{9D8B030D-6E8A-4147-A177-3AD203B41FA5}">
                      <a16:colId xmlns:a16="http://schemas.microsoft.com/office/drawing/2014/main" val="99955038"/>
                    </a:ext>
                  </a:extLst>
                </a:gridCol>
                <a:gridCol w="2117302">
                  <a:extLst>
                    <a:ext uri="{9D8B030D-6E8A-4147-A177-3AD203B41FA5}">
                      <a16:colId xmlns:a16="http://schemas.microsoft.com/office/drawing/2014/main" val="3752099983"/>
                    </a:ext>
                  </a:extLst>
                </a:gridCol>
                <a:gridCol w="9583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18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0608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Iult</a:t>
                      </a: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(kA)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Ileads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/cables</a:t>
                      </a: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(kA)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1600" b="0" baseline="-25000" dirty="0" err="1" smtClean="0">
                          <a:solidFill>
                            <a:schemeClr val="tx1"/>
                          </a:solidFill>
                        </a:rPr>
                        <a:t>leads</a:t>
                      </a:r>
                      <a:endParaRPr lang="en-GB" sz="1600" b="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err="1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GB" sz="1600" b="0" baseline="-25000" dirty="0" err="1" smtClean="0">
                          <a:solidFill>
                            <a:schemeClr val="tx1"/>
                          </a:solidFill>
                        </a:rPr>
                        <a:t>cables</a:t>
                      </a:r>
                      <a:endParaRPr lang="en-GB" sz="1600" b="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D2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13367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1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MCBRD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0.422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0.6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36592" y="907801"/>
            <a:ext cx="2747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D2 and its correctors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20720" y="2833995"/>
            <a:ext cx="24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Symbol"/>
              </a:rPr>
              <a:t></a:t>
            </a:r>
            <a:r>
              <a:rPr lang="en-GB" dirty="0" err="1" smtClean="0"/>
              <a:t>Itot</a:t>
            </a:r>
            <a:r>
              <a:rPr lang="en-GB" dirty="0">
                <a:sym typeface="Symbol"/>
              </a:rPr>
              <a:t></a:t>
            </a:r>
            <a:r>
              <a:rPr lang="en-GB" dirty="0" smtClean="0"/>
              <a:t>(SC Link) </a:t>
            </a:r>
            <a:r>
              <a:rPr lang="en-GB" dirty="0" smtClean="0">
                <a:sym typeface="Symbol"/>
              </a:rPr>
              <a:t> 31 kA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58311" y="3615963"/>
            <a:ext cx="7178055" cy="369332"/>
          </a:xfrm>
          <a:prstGeom prst="rect">
            <a:avLst/>
          </a:prstGeom>
          <a:solidFill>
            <a:schemeClr val="accent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Ratings for series units (ITs and MSs): </a:t>
            </a:r>
            <a:r>
              <a:rPr lang="en-US" b="1" dirty="0" smtClean="0"/>
              <a:t>18 kA</a:t>
            </a:r>
            <a:r>
              <a:rPr lang="en-US" dirty="0" smtClean="0"/>
              <a:t>, </a:t>
            </a:r>
            <a:r>
              <a:rPr lang="en-US" b="1" dirty="0" smtClean="0"/>
              <a:t>2 kA</a:t>
            </a:r>
            <a:r>
              <a:rPr lang="en-US" dirty="0" smtClean="0"/>
              <a:t>, </a:t>
            </a:r>
            <a:r>
              <a:rPr lang="en-US" b="1" dirty="0" smtClean="0"/>
              <a:t>7 kA </a:t>
            </a:r>
            <a:r>
              <a:rPr lang="en-US" dirty="0" smtClean="0"/>
              <a:t>and </a:t>
            </a:r>
            <a:r>
              <a:rPr lang="en-US" b="1" dirty="0" smtClean="0"/>
              <a:t>0.6 kA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49704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679" y="627534"/>
            <a:ext cx="8424936" cy="3680222"/>
          </a:xfrm>
        </p:spPr>
        <p:txBody>
          <a:bodyPr>
            <a:normAutofit/>
          </a:bodyPr>
          <a:lstStyle/>
          <a:p>
            <a:pPr algn="just"/>
            <a:r>
              <a:rPr lang="en-GB" sz="1950" b="1" dirty="0">
                <a:solidFill>
                  <a:schemeClr val="tx1"/>
                </a:solidFill>
              </a:rPr>
              <a:t>Ten SC Links </a:t>
            </a:r>
            <a:r>
              <a:rPr lang="en-GB" sz="1950" dirty="0"/>
              <a:t>of two different types (4 for ITs plus 4 for MSs plus one spare per type) for powering the HL-LHC Triplets region and the HL-LHC Matching Sections</a:t>
            </a:r>
          </a:p>
          <a:p>
            <a:pPr algn="just"/>
            <a:r>
              <a:rPr lang="en-GB" sz="1950" b="1" dirty="0">
                <a:solidFill>
                  <a:schemeClr val="tx1"/>
                </a:solidFill>
              </a:rPr>
              <a:t>Ten</a:t>
            </a:r>
            <a:r>
              <a:rPr lang="en-GB" sz="1950" dirty="0">
                <a:solidFill>
                  <a:schemeClr val="tx1"/>
                </a:solidFill>
              </a:rPr>
              <a:t> </a:t>
            </a:r>
            <a:r>
              <a:rPr lang="en-GB" sz="1950" b="1" dirty="0">
                <a:solidFill>
                  <a:schemeClr val="tx1"/>
                </a:solidFill>
              </a:rPr>
              <a:t>DFH cryostats </a:t>
            </a:r>
            <a:r>
              <a:rPr lang="en-GB" sz="1950" dirty="0"/>
              <a:t>(4 for ITs plus 4 for MSs plus one spare per type) </a:t>
            </a:r>
            <a:endParaRPr lang="en-GB" dirty="0" smtClean="0"/>
          </a:p>
          <a:p>
            <a:pPr algn="just"/>
            <a:r>
              <a:rPr lang="en-GB" sz="1950" b="1" dirty="0">
                <a:solidFill>
                  <a:schemeClr val="tx1"/>
                </a:solidFill>
              </a:rPr>
              <a:t>Ten DF cryostats </a:t>
            </a:r>
            <a:r>
              <a:rPr lang="en-GB" sz="1950" dirty="0"/>
              <a:t>(4 for ITs plus 4 for MSs plus one spare per type) </a:t>
            </a:r>
          </a:p>
          <a:p>
            <a:pPr algn="just"/>
            <a:r>
              <a:rPr lang="en-GB" sz="1950" b="1" dirty="0">
                <a:solidFill>
                  <a:schemeClr val="tx1"/>
                </a:solidFill>
              </a:rPr>
              <a:t>176 HTS Current leads </a:t>
            </a:r>
            <a:r>
              <a:rPr lang="en-GB" sz="1950" dirty="0"/>
              <a:t>(148 for series plus few spares per lead type) for powering the HL-LHC </a:t>
            </a:r>
            <a:r>
              <a:rPr lang="en-GB" sz="1950" b="1" dirty="0" smtClean="0">
                <a:solidFill>
                  <a:schemeClr val="tx1"/>
                </a:solidFill>
              </a:rPr>
              <a:t>ITs</a:t>
            </a:r>
            <a:r>
              <a:rPr lang="en-GB" sz="1950" dirty="0" smtClean="0"/>
              <a:t> </a:t>
            </a:r>
            <a:r>
              <a:rPr lang="en-GB" sz="1950" dirty="0" smtClean="0">
                <a:solidFill>
                  <a:schemeClr val="tx1"/>
                </a:solidFill>
              </a:rPr>
              <a:t>+ </a:t>
            </a:r>
            <a:r>
              <a:rPr lang="en-GB" sz="1950" b="1" dirty="0">
                <a:solidFill>
                  <a:schemeClr val="tx1"/>
                </a:solidFill>
              </a:rPr>
              <a:t>50 HTS Current leads </a:t>
            </a:r>
            <a:r>
              <a:rPr lang="en-GB" sz="1950" dirty="0"/>
              <a:t>(40 plus few spares per lead type) for </a:t>
            </a:r>
            <a:r>
              <a:rPr lang="en-GB" sz="1950" dirty="0" smtClean="0"/>
              <a:t>powering the </a:t>
            </a:r>
            <a:r>
              <a:rPr lang="en-GB" sz="1950" b="1" dirty="0" smtClean="0">
                <a:solidFill>
                  <a:schemeClr val="tx1"/>
                </a:solidFill>
              </a:rPr>
              <a:t>MSs </a:t>
            </a:r>
            <a:r>
              <a:rPr lang="en-GB" sz="1950" dirty="0" smtClean="0">
                <a:solidFill>
                  <a:schemeClr val="tx1"/>
                </a:solidFill>
              </a:rPr>
              <a:t>(226 units in total)</a:t>
            </a:r>
            <a:endParaRPr lang="en-GB" sz="1950" dirty="0">
              <a:solidFill>
                <a:schemeClr val="tx1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99468" y="-12734"/>
            <a:ext cx="5940000" cy="540000"/>
          </a:xfrm>
        </p:spPr>
        <p:txBody>
          <a:bodyPr/>
          <a:lstStyle/>
          <a:p>
            <a:r>
              <a:rPr lang="en-GB" sz="2400" dirty="0" smtClean="0"/>
              <a:t>Number of components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20114" y="3632698"/>
            <a:ext cx="8003217" cy="707886"/>
          </a:xfrm>
          <a:prstGeom prst="rect">
            <a:avLst/>
          </a:prstGeom>
          <a:solidFill>
            <a:schemeClr val="accent1">
              <a:alpha val="64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/>
              <a:t>Two Cold Powering System topologies </a:t>
            </a:r>
            <a:r>
              <a:rPr lang="en-GB" sz="2000" dirty="0" smtClean="0"/>
              <a:t>(One for ITs </a:t>
            </a:r>
            <a:r>
              <a:rPr lang="en-GB" sz="2000" dirty="0"/>
              <a:t>and </a:t>
            </a:r>
            <a:r>
              <a:rPr lang="en-GB" sz="2000" dirty="0" smtClean="0"/>
              <a:t>one for MSs</a:t>
            </a:r>
            <a:r>
              <a:rPr lang="en-GB" sz="2000" dirty="0"/>
              <a:t>)</a:t>
            </a:r>
          </a:p>
          <a:p>
            <a:pPr algn="ctr"/>
            <a:r>
              <a:rPr lang="en-GB" sz="2000" dirty="0"/>
              <a:t>Four  Cold Powering Systems per topology 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dirty="0" smtClean="0"/>
              <a:t>Amalia </a:t>
            </a:r>
            <a:r>
              <a:rPr lang="fr-FR" dirty="0" err="1" smtClean="0"/>
              <a:t>Ballarino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951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20524</TotalTime>
  <Words>2248</Words>
  <Application>Microsoft Office PowerPoint</Application>
  <PresentationFormat>On-screen Show (16:9)</PresentationFormat>
  <Paragraphs>493</Paragraphs>
  <Slides>49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5" baseType="lpstr">
      <vt:lpstr>Arial</vt:lpstr>
      <vt:lpstr>Calibri</vt:lpstr>
      <vt:lpstr>Symbol</vt:lpstr>
      <vt:lpstr>Trebuchet MS</vt:lpstr>
      <vt:lpstr>Wingdings</vt:lpstr>
      <vt:lpstr>Thème Office</vt:lpstr>
      <vt:lpstr>WP6a: HL-LHC Cold Powering</vt:lpstr>
      <vt:lpstr>The HL-LHC Cold Powering System</vt:lpstr>
      <vt:lpstr>Cold Powering System in LHC underground</vt:lpstr>
      <vt:lpstr>Cold Powering System in LHC underground</vt:lpstr>
      <vt:lpstr>Electrical components and design parameters</vt:lpstr>
      <vt:lpstr>Electrical circuits</vt:lpstr>
      <vt:lpstr>Design Currents: Baseline for Triplets</vt:lpstr>
      <vt:lpstr>Design Currents: Baseline for Matching Sections</vt:lpstr>
      <vt:lpstr>Number of components</vt:lpstr>
      <vt:lpstr>HV Levels - Triplets</vt:lpstr>
      <vt:lpstr>HV Levels – Matching Sections</vt:lpstr>
      <vt:lpstr>Protection Strategy</vt:lpstr>
      <vt:lpstr>System design – Electrical components</vt:lpstr>
      <vt:lpstr>System design – Electrical components</vt:lpstr>
      <vt:lpstr>SC MgB2 Cable Design - Triplets</vt:lpstr>
      <vt:lpstr>MgB2 cable design – Triplets</vt:lpstr>
      <vt:lpstr>MgB2 cable - Triplets</vt:lpstr>
      <vt:lpstr>SC MgB2 Cable Design – Matching Sections</vt:lpstr>
      <vt:lpstr>Status of cabling activity</vt:lpstr>
      <vt:lpstr>Example of qualification at CERN</vt:lpstr>
      <vt:lpstr>PowerPoint Presentation</vt:lpstr>
      <vt:lpstr>Production of dummy cable – Triplets</vt:lpstr>
      <vt:lpstr>Insulation tests at the manufacturing place (in air)</vt:lpstr>
      <vt:lpstr>System design – Electrical components</vt:lpstr>
      <vt:lpstr>SC Link cryostats</vt:lpstr>
      <vt:lpstr>System design – Electrical components</vt:lpstr>
      <vt:lpstr>HTS Current leads: 18 kA prototype</vt:lpstr>
      <vt:lpstr>Protection</vt:lpstr>
      <vt:lpstr>Protection of Cold Powering System: interlocks</vt:lpstr>
      <vt:lpstr>Protection strategy: active protection</vt:lpstr>
      <vt:lpstr>Protection strategy and hot spot analysis – MgB2</vt:lpstr>
      <vt:lpstr>Nb-Ti in DFX</vt:lpstr>
      <vt:lpstr>Nb-Ti in DFX: hot spot analysis</vt:lpstr>
      <vt:lpstr>System Demonstration</vt:lpstr>
      <vt:lpstr>Demo 1</vt:lpstr>
      <vt:lpstr>Demo 1</vt:lpstr>
      <vt:lpstr>Demo 1</vt:lpstr>
      <vt:lpstr>Cold Powering the String </vt:lpstr>
      <vt:lpstr>DFX</vt:lpstr>
      <vt:lpstr>DFH Space Reservation</vt:lpstr>
      <vt:lpstr>DFH Working Reference</vt:lpstr>
      <vt:lpstr>DFH Design under study</vt:lpstr>
      <vt:lpstr>DFH Design under study</vt:lpstr>
      <vt:lpstr>Baseline strategy for testing</vt:lpstr>
      <vt:lpstr>DFH Design under study</vt:lpstr>
      <vt:lpstr>Conclusions</vt:lpstr>
      <vt:lpstr>Thank you for your attention !</vt:lpstr>
      <vt:lpstr>MgB2 wire - Specification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Administrator</cp:lastModifiedBy>
  <cp:revision>575</cp:revision>
  <cp:lastPrinted>2019-01-09T10:31:44Z</cp:lastPrinted>
  <dcterms:created xsi:type="dcterms:W3CDTF">2016-02-12T09:02:01Z</dcterms:created>
  <dcterms:modified xsi:type="dcterms:W3CDTF">2019-09-08T22:07:33Z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