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rels" ContentType="application/vnd.openxmlformats-package.relationships+xml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 bookmarkIdSeed="2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63" r:id="rId2"/>
    <p:sldId id="455" r:id="rId3"/>
    <p:sldId id="469" r:id="rId4"/>
    <p:sldId id="470" r:id="rId5"/>
    <p:sldId id="475" r:id="rId6"/>
    <p:sldId id="471" r:id="rId7"/>
    <p:sldId id="472" r:id="rId8"/>
    <p:sldId id="473" r:id="rId9"/>
    <p:sldId id="474" r:id="rId10"/>
    <p:sldId id="476" r:id="rId11"/>
    <p:sldId id="478" r:id="rId12"/>
    <p:sldId id="479" r:id="rId13"/>
    <p:sldId id="480" r:id="rId14"/>
    <p:sldId id="481" r:id="rId15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408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466" autoAdjust="0"/>
    <p:restoredTop sz="94660"/>
  </p:normalViewPr>
  <p:slideViewPr>
    <p:cSldViewPr snapToObjects="1" showGuides="1">
      <p:cViewPr varScale="1">
        <p:scale>
          <a:sx n="75" d="100"/>
          <a:sy n="75" d="100"/>
        </p:scale>
        <p:origin x="-104" y="-496"/>
      </p:cViewPr>
      <p:guideLst>
        <p:guide orient="horz" pos="408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notesMaster" Target="notesMasters/notesMaster1.xml"/><Relationship Id="rId17" Type="http://schemas.openxmlformats.org/officeDocument/2006/relationships/handoutMaster" Target="handoutMasters/handoutMaster1.xml"/><Relationship Id="rId18" Type="http://schemas.openxmlformats.org/officeDocument/2006/relationships/printerSettings" Target="printerSettings/printerSettings1.bin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08.09.19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272938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08.09.19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321689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smtClean="0"/>
              <a:t>Presentation title - line 1 - Arial 30pt - bold HiLumi dark grey - line 2</a:t>
            </a:r>
            <a:br>
              <a:rPr lang="en-GB" noProof="0" smtClean="0"/>
            </a:br>
            <a:r>
              <a:rPr lang="en-GB" noProof="0" smtClean="0"/>
              <a:t>line 3</a:t>
            </a:r>
            <a:br>
              <a:rPr lang="en-GB" noProof="0" smtClean="0"/>
            </a:br>
            <a:r>
              <a:rPr lang="en-GB" noProof="0" smtClean="0"/>
              <a:t>line 4   </a:t>
            </a:r>
            <a:endParaRPr lang="en-GB" noProof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6356350"/>
            <a:ext cx="6309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 smtClean="0"/>
              <a:t>E. Todesco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7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612000" y="180000"/>
            <a:ext cx="7920000" cy="584704"/>
          </a:xfrm>
        </p:spPr>
        <p:txBody>
          <a:bodyPr anchor="ctr" anchorCtr="1"/>
          <a:lstStyle>
            <a:lvl1pPr>
              <a:defRPr sz="2800" b="0">
                <a:latin typeface="Times" panose="02020603050405020304" pitchFamily="18" charset="0"/>
                <a:cs typeface="Times" panose="02020603050405020304" pitchFamily="18" charset="0"/>
              </a:defRPr>
            </a:lvl1pPr>
          </a:lstStyle>
          <a:p>
            <a:r>
              <a:rPr lang="en-GB" noProof="0" dirty="0" smtClean="0"/>
              <a:t>Slide title – line 1 – Arial 30 </a:t>
            </a:r>
            <a:r>
              <a:rPr lang="en-GB" noProof="0" dirty="0" err="1" smtClean="0"/>
              <a:t>pt</a:t>
            </a:r>
            <a:r>
              <a:rPr lang="en-GB" noProof="0" dirty="0" smtClean="0"/>
              <a:t>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blue</a:t>
            </a:r>
            <a:endParaRPr lang="en-GB" noProof="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80728"/>
            <a:ext cx="7920000" cy="5145435"/>
          </a:xfrm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defRPr>
            </a:lvl1pPr>
            <a:lvl2pPr>
              <a:defRPr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defRPr>
            </a:lvl2pPr>
            <a:lvl3pPr>
              <a:defRPr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defRPr>
            </a:lvl3pPr>
            <a:lvl4pPr>
              <a:defRPr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defRPr>
            </a:lvl4pPr>
            <a:lvl5pPr>
              <a:defRPr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defRPr>
            </a:lvl5pPr>
          </a:lstStyle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E. Todesco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8" name="Grouper 7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9" name="Rectangle 8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ZoneTexte 9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E. Todesco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4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E. Todesco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0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fr-FR" noProof="0" smtClean="0"/>
              <a:t>E. Todesco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9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fr-FR" noProof="0" smtClean="0"/>
              <a:t>E. Todesco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6356350"/>
            <a:ext cx="6440400" cy="360000"/>
          </a:xfrm>
        </p:spPr>
        <p:txBody>
          <a:bodyPr/>
          <a:lstStyle/>
          <a:p>
            <a:r>
              <a:rPr lang="fr-FR" noProof="0" smtClean="0"/>
              <a:t>E. Todesco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4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9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fr-FR" noProof="0" smtClean="0"/>
              <a:t>E. Todesco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4" Type="http://schemas.openxmlformats.org/officeDocument/2006/relationships/image" Target="../media/image6.png"/><Relationship Id="rId5" Type="http://schemas.openxmlformats.org/officeDocument/2006/relationships/image" Target="../media/image7.png"/><Relationship Id="rId6" Type="http://schemas.openxmlformats.org/officeDocument/2006/relationships/image" Target="../media/image8.gif"/><Relationship Id="rId7" Type="http://schemas.openxmlformats.org/officeDocument/2006/relationships/image" Target="../media/image9.jpg"/><Relationship Id="rId8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edms.cern.ch/document/2052319" TargetMode="External"/><Relationship Id="rId3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2110653" TargetMode="External"/><Relationship Id="rId4" Type="http://schemas.openxmlformats.org/officeDocument/2006/relationships/hyperlink" Target="https://edms.cern.ch/document/2052325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edms.cern.ch/document/2061856" TargetMode="Externa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edms.cern.ch/document/2222746" TargetMode="Externa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jpeg"/><Relationship Id="rId3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371600" y="2819400"/>
            <a:ext cx="7520880" cy="897632"/>
          </a:xfrm>
        </p:spPr>
        <p:txBody>
          <a:bodyPr/>
          <a:lstStyle/>
          <a:p>
            <a:r>
              <a:rPr lang="en-GB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Busbars</a:t>
            </a:r>
            <a:r>
              <a:rPr lang="en-GB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 inside the cryostats</a:t>
            </a:r>
            <a:endParaRPr lang="en-GB" dirty="0">
              <a:solidFill>
                <a:schemeClr val="tx1"/>
              </a:solidFill>
              <a:latin typeface="Book Antiqua" panose="02040602050305030304" pitchFamily="18" charset="0"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61048"/>
            <a:ext cx="6480000" cy="1930152"/>
          </a:xfrm>
        </p:spPr>
        <p:txBody>
          <a:bodyPr/>
          <a:lstStyle/>
          <a:p>
            <a:r>
              <a:rPr lang="en-GB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E. Todesco, H. Prin, D. Duarte Ramos, M. </a:t>
            </a:r>
            <a:r>
              <a:rPr lang="en-GB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Mentink</a:t>
            </a:r>
            <a:r>
              <a:rPr lang="en-GB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 (CERN)</a:t>
            </a:r>
          </a:p>
          <a:p>
            <a:r>
              <a:rPr lang="en-GB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M. </a:t>
            </a:r>
            <a:r>
              <a:rPr lang="en-GB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Baldini</a:t>
            </a:r>
            <a:r>
              <a:rPr lang="en-GB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 (FNAL)</a:t>
            </a:r>
          </a:p>
          <a:p>
            <a:endParaRPr lang="en-GB" sz="1800" dirty="0" smtClean="0">
              <a:solidFill>
                <a:schemeClr val="tx1"/>
              </a:solidFill>
              <a:latin typeface="Book Antiqua" panose="02040602050305030304" pitchFamily="18" charset="0"/>
            </a:endParaRP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>
          <a:xfrm>
            <a:off x="1371600" y="5388364"/>
            <a:ext cx="6480000" cy="349250"/>
          </a:xfrm>
        </p:spPr>
        <p:txBody>
          <a:bodyPr/>
          <a:lstStyle/>
          <a:p>
            <a:r>
              <a:rPr lang="en-GB" dirty="0">
                <a:latin typeface="Book Antiqua" panose="02040602050305030304" pitchFamily="18" charset="0"/>
              </a:rPr>
              <a:t>9</a:t>
            </a:r>
            <a:r>
              <a:rPr lang="en-GB" dirty="0" smtClean="0">
                <a:latin typeface="Book Antiqua" panose="02040602050305030304" pitchFamily="18" charset="0"/>
              </a:rPr>
              <a:t> September 2019 - CERN</a:t>
            </a:r>
            <a:endParaRPr lang="en-GB" dirty="0">
              <a:latin typeface="Book Antiqua" panose="02040602050305030304" pitchFamily="18" charset="0"/>
            </a:endParaRPr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  <p:pic>
        <p:nvPicPr>
          <p:cNvPr id="6" name="Picture 3" descr="\\cern.ch\dfs\Users\e\etodesco\Desktop\keklogo-c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7341" y="5873148"/>
            <a:ext cx="1131846" cy="64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\\cern.ch\dfs\Users\e\etodesco\Desktop\cea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31283" y="5642312"/>
            <a:ext cx="969999" cy="9208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9282" y="5679940"/>
            <a:ext cx="1635847" cy="956764"/>
          </a:xfrm>
          <a:prstGeom prst="rect">
            <a:avLst/>
          </a:prstGeom>
        </p:spPr>
      </p:pic>
      <p:pic>
        <p:nvPicPr>
          <p:cNvPr id="9" name="Picture 4" descr="\\cern.ch\dfs\Users\e\etodesco\Desktop\logo_ciemat.gi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5030" y="5739471"/>
            <a:ext cx="1457923" cy="7817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6849" y="5855432"/>
            <a:ext cx="1656184" cy="683505"/>
          </a:xfrm>
          <a:prstGeom prst="rect">
            <a:avLst/>
          </a:prstGeom>
        </p:spPr>
      </p:pic>
      <p:pic>
        <p:nvPicPr>
          <p:cNvPr id="11" name="Picture 10" descr="IHEP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5626" y="4581128"/>
            <a:ext cx="975656" cy="9756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44704"/>
            <a:ext cx="7920000" cy="720000"/>
          </a:xfrm>
        </p:spPr>
        <p:txBody>
          <a:bodyPr/>
          <a:lstStyle/>
          <a:p>
            <a:r>
              <a:rPr lang="fr-CH" b="0" dirty="0" smtClean="0">
                <a:latin typeface="Book Antiqua" panose="02040602050305030304" pitchFamily="18" charset="0"/>
              </a:rPr>
              <a:t>QUANTITY AND SCHEDULE</a:t>
            </a:r>
            <a:endParaRPr lang="en-GB" b="0" dirty="0">
              <a:latin typeface="Book Antiqua" panose="0204060205030503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E. Todesco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/>
          </p:nvPr>
        </p:nvGraphicFramePr>
        <p:xfrm>
          <a:off x="1678193" y="882127"/>
          <a:ext cx="6168966" cy="540184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35831">
                  <a:extLst>
                    <a:ext uri="{9D8B030D-6E8A-4147-A177-3AD203B41FA5}">
                      <a16:colId xmlns:a16="http://schemas.microsoft.com/office/drawing/2014/main" xmlns="" val="278684304"/>
                    </a:ext>
                  </a:extLst>
                </a:gridCol>
                <a:gridCol w="1033359">
                  <a:extLst>
                    <a:ext uri="{9D8B030D-6E8A-4147-A177-3AD203B41FA5}">
                      <a16:colId xmlns:a16="http://schemas.microsoft.com/office/drawing/2014/main" xmlns="" val="2738488383"/>
                    </a:ext>
                  </a:extLst>
                </a:gridCol>
                <a:gridCol w="862172">
                  <a:extLst>
                    <a:ext uri="{9D8B030D-6E8A-4147-A177-3AD203B41FA5}">
                      <a16:colId xmlns:a16="http://schemas.microsoft.com/office/drawing/2014/main" xmlns="" val="417496172"/>
                    </a:ext>
                  </a:extLst>
                </a:gridCol>
                <a:gridCol w="687520">
                  <a:extLst>
                    <a:ext uri="{9D8B030D-6E8A-4147-A177-3AD203B41FA5}">
                      <a16:colId xmlns:a16="http://schemas.microsoft.com/office/drawing/2014/main" xmlns="" val="3861918344"/>
                    </a:ext>
                  </a:extLst>
                </a:gridCol>
                <a:gridCol w="982765">
                  <a:extLst>
                    <a:ext uri="{9D8B030D-6E8A-4147-A177-3AD203B41FA5}">
                      <a16:colId xmlns:a16="http://schemas.microsoft.com/office/drawing/2014/main" xmlns="" val="2423513805"/>
                    </a:ext>
                  </a:extLst>
                </a:gridCol>
                <a:gridCol w="1067319">
                  <a:extLst>
                    <a:ext uri="{9D8B030D-6E8A-4147-A177-3AD203B41FA5}">
                      <a16:colId xmlns:a16="http://schemas.microsoft.com/office/drawing/2014/main" xmlns="" val="1489705924"/>
                    </a:ext>
                  </a:extLst>
                </a:gridCol>
              </a:tblGrid>
              <a:tr h="330802"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kern="1400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Type</a:t>
                      </a:r>
                      <a:endParaRPr lang="en-GB" sz="1100" kern="1400" dirty="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6377" marR="66377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kern="140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Assembly</a:t>
                      </a:r>
                      <a:endParaRPr lang="en-GB" sz="1100" kern="14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6377" marR="66377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kern="140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Length (m)</a:t>
                      </a:r>
                      <a:endParaRPr lang="en-GB" sz="1100" kern="14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6377" marR="66377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kern="140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Quantity</a:t>
                      </a:r>
                      <a:endParaRPr lang="en-GB" sz="1100" kern="14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6377" marR="66377" marT="0" marB="0"/>
                </a:tc>
                <a:tc gridSpan="2"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kern="140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First needed in</a:t>
                      </a:r>
                      <a:endParaRPr lang="en-GB" sz="1100" kern="14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6377" marR="66377" marT="0" marB="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659683581"/>
                  </a:ext>
                </a:extLst>
              </a:tr>
              <a:tr h="165401">
                <a:tc gridSpan="6"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kern="1400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18 kA circuits</a:t>
                      </a:r>
                      <a:endParaRPr lang="en-GB" sz="1100" kern="1400" dirty="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6377" marR="66377" marT="0" marB="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245115870"/>
                  </a:ext>
                </a:extLst>
              </a:tr>
              <a:tr h="165401"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kern="1400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Magnet lead 18 kA</a:t>
                      </a:r>
                      <a:endParaRPr lang="en-GB" sz="1100" kern="1400" dirty="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6377" marR="66377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kern="140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MQXFA</a:t>
                      </a:r>
                      <a:endParaRPr lang="en-GB" sz="1100" kern="14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6377" marR="66377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kern="140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2</a:t>
                      </a:r>
                      <a:endParaRPr lang="en-GB" sz="1100" kern="14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6377" marR="66377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kern="140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90</a:t>
                      </a:r>
                      <a:endParaRPr lang="en-GB" sz="1100" kern="14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6377" marR="66377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kern="140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MQXFAP1</a:t>
                      </a:r>
                      <a:endParaRPr lang="en-GB" sz="1100" kern="14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6377" marR="66377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kern="140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01.2017</a:t>
                      </a:r>
                      <a:endParaRPr lang="en-GB" sz="1100" kern="14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6377" marR="66377" marT="0" marB="0"/>
                </a:tc>
                <a:extLst>
                  <a:ext uri="{0D108BD9-81ED-4DB2-BD59-A6C34878D82A}">
                    <a16:rowId xmlns:a16="http://schemas.microsoft.com/office/drawing/2014/main" xmlns="" val="230252474"/>
                  </a:ext>
                </a:extLst>
              </a:tr>
              <a:tr h="165401"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kern="1400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Magnet lead 18 kA</a:t>
                      </a:r>
                      <a:endParaRPr lang="en-GB" sz="1100" kern="1400" dirty="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6377" marR="66377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kern="1400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MQXFB</a:t>
                      </a:r>
                      <a:endParaRPr lang="en-GB" sz="1100" kern="1400" dirty="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6377" marR="66377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kern="140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2</a:t>
                      </a:r>
                      <a:endParaRPr lang="en-GB" sz="1100" kern="14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6377" marR="66377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kern="140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62</a:t>
                      </a:r>
                      <a:endParaRPr lang="en-GB" sz="1100" kern="14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6377" marR="66377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kern="140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MQXFBP1</a:t>
                      </a:r>
                      <a:endParaRPr lang="en-GB" sz="1100" kern="14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6377" marR="66377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kern="140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01.2017</a:t>
                      </a:r>
                      <a:endParaRPr lang="en-GB" sz="1100" kern="14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6377" marR="66377" marT="0" marB="0"/>
                </a:tc>
                <a:extLst>
                  <a:ext uri="{0D108BD9-81ED-4DB2-BD59-A6C34878D82A}">
                    <a16:rowId xmlns:a16="http://schemas.microsoft.com/office/drawing/2014/main" xmlns="" val="1879276248"/>
                  </a:ext>
                </a:extLst>
              </a:tr>
              <a:tr h="330802"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kern="140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Internal busbar 18 kA</a:t>
                      </a:r>
                      <a:endParaRPr lang="en-GB" sz="1100" kern="14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6377" marR="66377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kern="1400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LQXFA</a:t>
                      </a:r>
                      <a:endParaRPr lang="en-GB" sz="1100" kern="1400" dirty="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6377" marR="66377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kern="140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13</a:t>
                      </a:r>
                      <a:endParaRPr lang="en-GB" sz="1100" kern="14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6377" marR="66377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kern="140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11</a:t>
                      </a:r>
                      <a:endParaRPr lang="en-GB" sz="1100" kern="14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6377" marR="66377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kern="140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LQXFA01</a:t>
                      </a:r>
                      <a:endParaRPr lang="en-GB" sz="1100" kern="14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6377" marR="66377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kern="140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03.2019</a:t>
                      </a:r>
                      <a:endParaRPr lang="en-GB" sz="1100" kern="14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6377" marR="66377" marT="0" marB="0"/>
                </a:tc>
                <a:extLst>
                  <a:ext uri="{0D108BD9-81ED-4DB2-BD59-A6C34878D82A}">
                    <a16:rowId xmlns:a16="http://schemas.microsoft.com/office/drawing/2014/main" xmlns="" val="3521630031"/>
                  </a:ext>
                </a:extLst>
              </a:tr>
              <a:tr h="330802"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kern="140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Internal busbar 18 kA</a:t>
                      </a:r>
                      <a:endParaRPr lang="en-GB" sz="1100" kern="14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6377" marR="66377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kern="1400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LQXFB</a:t>
                      </a:r>
                      <a:endParaRPr lang="en-GB" sz="1100" kern="1400" dirty="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6377" marR="66377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kern="140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12</a:t>
                      </a:r>
                      <a:endParaRPr lang="en-GB" sz="1100" kern="14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6377" marR="66377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kern="140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12</a:t>
                      </a:r>
                      <a:endParaRPr lang="en-GB" sz="1100" kern="14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6377" marR="66377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kern="140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LQXFBP1</a:t>
                      </a:r>
                      <a:endParaRPr lang="en-GB" sz="1100" kern="14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6377" marR="66377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kern="140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06.2019</a:t>
                      </a:r>
                      <a:endParaRPr lang="en-GB" sz="1100" kern="14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6377" marR="66377" marT="0" marB="0"/>
                </a:tc>
                <a:extLst>
                  <a:ext uri="{0D108BD9-81ED-4DB2-BD59-A6C34878D82A}">
                    <a16:rowId xmlns:a16="http://schemas.microsoft.com/office/drawing/2014/main" xmlns="" val="737482723"/>
                  </a:ext>
                </a:extLst>
              </a:tr>
              <a:tr h="330802"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kern="140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Q1a trim and CLIQ leads</a:t>
                      </a:r>
                      <a:endParaRPr lang="en-GB" sz="1100" kern="14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6377" marR="66377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kern="1400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LQXFA</a:t>
                      </a:r>
                      <a:endParaRPr lang="en-GB" sz="1100" kern="1400" dirty="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6377" marR="66377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kern="140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5</a:t>
                      </a:r>
                      <a:endParaRPr lang="en-GB" sz="1100" kern="14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6377" marR="66377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kern="140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66</a:t>
                      </a:r>
                      <a:endParaRPr lang="en-GB" sz="1100" kern="14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6377" marR="66377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kern="140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LQXFA01</a:t>
                      </a:r>
                      <a:endParaRPr lang="en-GB" sz="1100" kern="14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6377" marR="66377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kern="140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03.2019</a:t>
                      </a:r>
                      <a:endParaRPr lang="en-GB" sz="1100" kern="14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6377" marR="66377" marT="0" marB="0"/>
                </a:tc>
                <a:extLst>
                  <a:ext uri="{0D108BD9-81ED-4DB2-BD59-A6C34878D82A}">
                    <a16:rowId xmlns:a16="http://schemas.microsoft.com/office/drawing/2014/main" xmlns="" val="1339074988"/>
                  </a:ext>
                </a:extLst>
              </a:tr>
              <a:tr h="165401"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kern="140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CLIQ leads</a:t>
                      </a:r>
                      <a:endParaRPr lang="en-GB" sz="1100" kern="14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6377" marR="66377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kern="140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LQXFB</a:t>
                      </a:r>
                      <a:endParaRPr lang="en-GB" sz="1100" kern="14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6377" marR="66377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kern="1400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5</a:t>
                      </a:r>
                      <a:endParaRPr lang="en-GB" sz="1100" kern="1400" dirty="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6377" marR="66377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kern="140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24</a:t>
                      </a:r>
                      <a:endParaRPr lang="en-GB" sz="1100" kern="14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6377" marR="66377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kern="140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LQXFBP1</a:t>
                      </a:r>
                      <a:endParaRPr lang="en-GB" sz="1100" kern="14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6377" marR="66377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kern="140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06.2019</a:t>
                      </a:r>
                      <a:endParaRPr lang="en-GB" sz="1100" kern="14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6377" marR="66377" marT="0" marB="0"/>
                </a:tc>
                <a:extLst>
                  <a:ext uri="{0D108BD9-81ED-4DB2-BD59-A6C34878D82A}">
                    <a16:rowId xmlns:a16="http://schemas.microsoft.com/office/drawing/2014/main" xmlns="" val="3144175153"/>
                  </a:ext>
                </a:extLst>
              </a:tr>
              <a:tr h="165401"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kern="140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Return end</a:t>
                      </a:r>
                      <a:endParaRPr lang="en-GB" sz="1100" kern="14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6377" marR="66377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kern="140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Q1 end</a:t>
                      </a:r>
                      <a:endParaRPr lang="en-GB" sz="1100" kern="14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6377" marR="66377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kern="1400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2</a:t>
                      </a:r>
                      <a:endParaRPr lang="en-GB" sz="1100" kern="1400" dirty="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6377" marR="66377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kern="140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5</a:t>
                      </a:r>
                      <a:endParaRPr lang="en-GB" sz="1100" kern="14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6377" marR="66377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kern="140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String</a:t>
                      </a:r>
                      <a:endParaRPr lang="en-GB" sz="1100" kern="14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6377" marR="66377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kern="140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01.2021</a:t>
                      </a:r>
                      <a:endParaRPr lang="en-GB" sz="1100" kern="14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6377" marR="66377" marT="0" marB="0"/>
                </a:tc>
                <a:extLst>
                  <a:ext uri="{0D108BD9-81ED-4DB2-BD59-A6C34878D82A}">
                    <a16:rowId xmlns:a16="http://schemas.microsoft.com/office/drawing/2014/main" xmlns="" val="3733878466"/>
                  </a:ext>
                </a:extLst>
              </a:tr>
              <a:tr h="165401"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kern="140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Round busbar trim1</a:t>
                      </a:r>
                      <a:endParaRPr lang="en-GB" sz="1100" kern="14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6377" marR="66377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kern="140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N1 line</a:t>
                      </a:r>
                      <a:endParaRPr lang="en-GB" sz="1100" kern="14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6377" marR="66377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kern="1400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55</a:t>
                      </a:r>
                      <a:endParaRPr lang="en-GB" sz="1100" kern="1400" dirty="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6377" marR="66377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kern="140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5</a:t>
                      </a:r>
                      <a:endParaRPr lang="en-GB" sz="1100" kern="14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6377" marR="66377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kern="140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String</a:t>
                      </a:r>
                      <a:endParaRPr lang="en-GB" sz="1100" kern="14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6377" marR="66377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kern="1400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01.2021</a:t>
                      </a:r>
                      <a:endParaRPr lang="en-GB" sz="1100" kern="1400" dirty="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6377" marR="66377" marT="0" marB="0"/>
                </a:tc>
                <a:extLst>
                  <a:ext uri="{0D108BD9-81ED-4DB2-BD59-A6C34878D82A}">
                    <a16:rowId xmlns:a16="http://schemas.microsoft.com/office/drawing/2014/main" xmlns="" val="3977775984"/>
                  </a:ext>
                </a:extLst>
              </a:tr>
              <a:tr h="165401"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kern="140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Round busbar trim2</a:t>
                      </a:r>
                      <a:endParaRPr lang="en-GB" sz="1100" kern="14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6377" marR="66377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kern="140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N1 line</a:t>
                      </a:r>
                      <a:endParaRPr lang="en-GB" sz="1100" kern="14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6377" marR="66377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kern="140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45</a:t>
                      </a:r>
                      <a:endParaRPr lang="en-GB" sz="1100" kern="14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6377" marR="66377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kern="1400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5</a:t>
                      </a:r>
                      <a:endParaRPr lang="en-GB" sz="1100" kern="1400" dirty="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6377" marR="66377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kern="140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String</a:t>
                      </a:r>
                      <a:endParaRPr lang="en-GB" sz="1100" kern="14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6377" marR="66377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kern="140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01.2021</a:t>
                      </a:r>
                      <a:endParaRPr lang="en-GB" sz="1100" kern="14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6377" marR="66377" marT="0" marB="0"/>
                </a:tc>
                <a:extLst>
                  <a:ext uri="{0D108BD9-81ED-4DB2-BD59-A6C34878D82A}">
                    <a16:rowId xmlns:a16="http://schemas.microsoft.com/office/drawing/2014/main" xmlns="" val="1847000437"/>
                  </a:ext>
                </a:extLst>
              </a:tr>
              <a:tr h="165401"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kern="140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Round busbar trim3</a:t>
                      </a:r>
                      <a:endParaRPr lang="en-GB" sz="1100" kern="14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6377" marR="66377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kern="140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N1 line</a:t>
                      </a:r>
                      <a:endParaRPr lang="en-GB" sz="1100" kern="14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6377" marR="66377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kern="140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35</a:t>
                      </a:r>
                      <a:endParaRPr lang="en-GB" sz="1100" kern="14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6377" marR="66377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kern="140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5</a:t>
                      </a:r>
                      <a:endParaRPr lang="en-GB" sz="1100" kern="14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6377" marR="66377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kern="140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String</a:t>
                      </a:r>
                      <a:endParaRPr lang="en-GB" sz="1100" kern="14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6377" marR="66377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kern="140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01.2021</a:t>
                      </a:r>
                      <a:endParaRPr lang="en-GB" sz="1100" kern="14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6377" marR="66377" marT="0" marB="0"/>
                </a:tc>
                <a:extLst>
                  <a:ext uri="{0D108BD9-81ED-4DB2-BD59-A6C34878D82A}">
                    <a16:rowId xmlns:a16="http://schemas.microsoft.com/office/drawing/2014/main" xmlns="" val="1644104458"/>
                  </a:ext>
                </a:extLst>
              </a:tr>
              <a:tr h="165401"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kern="140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Round busbar main</a:t>
                      </a:r>
                      <a:endParaRPr lang="en-GB" sz="1100" kern="14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6377" marR="66377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kern="140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N1 line</a:t>
                      </a:r>
                      <a:endParaRPr lang="en-GB" sz="1100" kern="14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6377" marR="66377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kern="140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23</a:t>
                      </a:r>
                      <a:endParaRPr lang="en-GB" sz="1100" kern="14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6377" marR="66377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kern="1400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10</a:t>
                      </a:r>
                      <a:endParaRPr lang="en-GB" sz="1100" kern="1400" dirty="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6377" marR="66377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kern="140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String</a:t>
                      </a:r>
                      <a:endParaRPr lang="en-GB" sz="1100" kern="14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6377" marR="66377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kern="140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01.2021</a:t>
                      </a:r>
                      <a:endParaRPr lang="en-GB" sz="1100" kern="14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6377" marR="66377" marT="0" marB="0"/>
                </a:tc>
                <a:extLst>
                  <a:ext uri="{0D108BD9-81ED-4DB2-BD59-A6C34878D82A}">
                    <a16:rowId xmlns:a16="http://schemas.microsoft.com/office/drawing/2014/main" xmlns="" val="1223852176"/>
                  </a:ext>
                </a:extLst>
              </a:tr>
              <a:tr h="165401"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kern="140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Flat busbar CDM</a:t>
                      </a:r>
                      <a:endParaRPr lang="en-GB" sz="1100" kern="14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6377" marR="66377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kern="140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CDM</a:t>
                      </a:r>
                      <a:endParaRPr lang="en-GB" sz="1100" kern="14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6377" marR="66377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kern="140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2.5</a:t>
                      </a:r>
                      <a:endParaRPr lang="en-GB" sz="1100" kern="14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6377" marR="66377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kern="140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25</a:t>
                      </a:r>
                      <a:endParaRPr lang="en-GB" sz="1100" kern="14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6377" marR="66377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kern="1400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String</a:t>
                      </a:r>
                      <a:endParaRPr lang="en-GB" sz="1100" kern="1400" dirty="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6377" marR="66377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kern="140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01.2021</a:t>
                      </a:r>
                      <a:endParaRPr lang="en-GB" sz="1100" kern="14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6377" marR="66377" marT="0" marB="0"/>
                </a:tc>
                <a:extLst>
                  <a:ext uri="{0D108BD9-81ED-4DB2-BD59-A6C34878D82A}">
                    <a16:rowId xmlns:a16="http://schemas.microsoft.com/office/drawing/2014/main" xmlns="" val="1218740953"/>
                  </a:ext>
                </a:extLst>
              </a:tr>
              <a:tr h="165401">
                <a:tc gridSpan="6"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kern="140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2 kA circuits</a:t>
                      </a:r>
                      <a:endParaRPr lang="en-GB" sz="1100" kern="14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6377" marR="66377" marT="0" marB="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299824295"/>
                  </a:ext>
                </a:extLst>
              </a:tr>
              <a:tr h="165401"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kern="140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Magnet lead 2 kA</a:t>
                      </a:r>
                      <a:endParaRPr lang="en-GB" sz="1100" kern="14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6377" marR="66377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kern="140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MCBXFB</a:t>
                      </a:r>
                      <a:endParaRPr lang="en-GB" sz="1100" kern="14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6377" marR="66377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kern="140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2.5</a:t>
                      </a:r>
                      <a:endParaRPr lang="en-GB" sz="1100" kern="14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6377" marR="66377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kern="140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24</a:t>
                      </a:r>
                      <a:endParaRPr lang="en-GB" sz="1100" kern="14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6377" marR="66377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kern="1400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LQXFBP1</a:t>
                      </a:r>
                      <a:endParaRPr lang="en-GB" sz="1100" kern="1400" dirty="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6377" marR="66377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kern="140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09.2019</a:t>
                      </a:r>
                      <a:endParaRPr lang="en-GB" sz="1100" kern="14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6377" marR="66377" marT="0" marB="0"/>
                </a:tc>
                <a:extLst>
                  <a:ext uri="{0D108BD9-81ED-4DB2-BD59-A6C34878D82A}">
                    <a16:rowId xmlns:a16="http://schemas.microsoft.com/office/drawing/2014/main" xmlns="" val="1481922298"/>
                  </a:ext>
                </a:extLst>
              </a:tr>
              <a:tr h="165401"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kern="140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Magnet lead 2 kA</a:t>
                      </a:r>
                      <a:endParaRPr lang="en-GB" sz="1100" kern="14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6377" marR="66377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kern="140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MCBXFA</a:t>
                      </a:r>
                      <a:endParaRPr lang="en-GB" sz="1100" kern="14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6377" marR="66377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kern="140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2.5</a:t>
                      </a:r>
                      <a:endParaRPr lang="en-GB" sz="1100" kern="14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6377" marR="66377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kern="140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14</a:t>
                      </a:r>
                      <a:endParaRPr lang="en-GB" sz="1100" kern="14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6377" marR="66377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kern="1400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CP prototype</a:t>
                      </a:r>
                      <a:endParaRPr lang="en-GB" sz="1100" kern="1400" dirty="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6377" marR="66377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kern="140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06.2020</a:t>
                      </a:r>
                      <a:endParaRPr lang="en-GB" sz="1100" kern="14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6377" marR="66377" marT="0" marB="0"/>
                </a:tc>
                <a:extLst>
                  <a:ext uri="{0D108BD9-81ED-4DB2-BD59-A6C34878D82A}">
                    <a16:rowId xmlns:a16="http://schemas.microsoft.com/office/drawing/2014/main" xmlns="" val="1368783826"/>
                  </a:ext>
                </a:extLst>
              </a:tr>
              <a:tr h="330802"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kern="140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Round busbar 2 kA MCBXFB Q2a</a:t>
                      </a:r>
                      <a:endParaRPr lang="en-GB" sz="1100" kern="14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6377" marR="66377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kern="140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N2 line</a:t>
                      </a:r>
                      <a:endParaRPr lang="en-GB" sz="1100" kern="14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6377" marR="66377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kern="140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55</a:t>
                      </a:r>
                      <a:endParaRPr lang="en-GB" sz="1100" kern="14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6377" marR="66377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kern="140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5</a:t>
                      </a:r>
                      <a:endParaRPr lang="en-GB" sz="1100" kern="14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6377" marR="66377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kern="140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String</a:t>
                      </a:r>
                      <a:endParaRPr lang="en-GB" sz="1100" kern="14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6377" marR="66377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kern="1400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01.2021</a:t>
                      </a:r>
                      <a:endParaRPr lang="en-GB" sz="1100" kern="1400" dirty="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6377" marR="66377" marT="0" marB="0"/>
                </a:tc>
                <a:extLst>
                  <a:ext uri="{0D108BD9-81ED-4DB2-BD59-A6C34878D82A}">
                    <a16:rowId xmlns:a16="http://schemas.microsoft.com/office/drawing/2014/main" xmlns="" val="2493642953"/>
                  </a:ext>
                </a:extLst>
              </a:tr>
              <a:tr h="330802"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kern="140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Round busbar 2 kA MCBXFB Q2a</a:t>
                      </a:r>
                      <a:endParaRPr lang="en-GB" sz="1100" kern="14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6377" marR="66377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kern="140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N2 line</a:t>
                      </a:r>
                      <a:endParaRPr lang="en-GB" sz="1100" kern="14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6377" marR="66377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kern="140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35</a:t>
                      </a:r>
                      <a:endParaRPr lang="en-GB" sz="1100" kern="14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6377" marR="66377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kern="140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5</a:t>
                      </a:r>
                      <a:endParaRPr lang="en-GB" sz="1100" kern="14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6377" marR="66377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kern="140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String</a:t>
                      </a:r>
                      <a:endParaRPr lang="en-GB" sz="1100" kern="14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6377" marR="66377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kern="1400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01.2021</a:t>
                      </a:r>
                      <a:endParaRPr lang="en-GB" sz="1100" kern="1400" dirty="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6377" marR="66377" marT="0" marB="0"/>
                </a:tc>
                <a:extLst>
                  <a:ext uri="{0D108BD9-81ED-4DB2-BD59-A6C34878D82A}">
                    <a16:rowId xmlns:a16="http://schemas.microsoft.com/office/drawing/2014/main" xmlns="" val="2384810190"/>
                  </a:ext>
                </a:extLst>
              </a:tr>
              <a:tr h="330802"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kern="140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Round busbar 2 kA MCBXFA</a:t>
                      </a:r>
                      <a:endParaRPr lang="en-GB" sz="1100" kern="14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6377" marR="66377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kern="140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N2 line</a:t>
                      </a:r>
                      <a:endParaRPr lang="en-GB" sz="1100" kern="14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6377" marR="66377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kern="140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25</a:t>
                      </a:r>
                      <a:endParaRPr lang="en-GB" sz="1100" kern="14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6377" marR="66377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kern="140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5</a:t>
                      </a:r>
                      <a:endParaRPr lang="en-GB" sz="1100" kern="14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6377" marR="66377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kern="140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String</a:t>
                      </a:r>
                      <a:endParaRPr lang="en-GB" sz="1100" kern="14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6377" marR="66377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kern="1400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01.2021</a:t>
                      </a:r>
                      <a:endParaRPr lang="en-GB" sz="1100" kern="1400" dirty="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6377" marR="66377" marT="0" marB="0"/>
                </a:tc>
                <a:extLst>
                  <a:ext uri="{0D108BD9-81ED-4DB2-BD59-A6C34878D82A}">
                    <a16:rowId xmlns:a16="http://schemas.microsoft.com/office/drawing/2014/main" xmlns="" val="2840410290"/>
                  </a:ext>
                </a:extLst>
              </a:tr>
              <a:tr h="380924"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kern="140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Round busbar 2 kA</a:t>
                      </a:r>
                      <a:endParaRPr lang="en-GB" sz="1100" kern="14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6377" marR="66377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kern="140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Connection to test bench</a:t>
                      </a:r>
                      <a:endParaRPr lang="en-GB" sz="1100" kern="14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6377" marR="66377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kern="140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13 (Q2)</a:t>
                      </a:r>
                    </a:p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kern="140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6 (CP)</a:t>
                      </a:r>
                      <a:endParaRPr lang="en-GB" sz="1100" kern="14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6377" marR="66377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kern="140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6</a:t>
                      </a:r>
                      <a:endParaRPr lang="en-GB" sz="1100" kern="14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6377" marR="66377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kern="140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LQXFBP1</a:t>
                      </a:r>
                      <a:endParaRPr lang="en-GB" sz="1100" kern="14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6377" marR="66377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kern="1400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06.2019</a:t>
                      </a:r>
                      <a:endParaRPr lang="en-GB" sz="1100" kern="1400" dirty="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6377" marR="66377" marT="0" marB="0"/>
                </a:tc>
                <a:extLst>
                  <a:ext uri="{0D108BD9-81ED-4DB2-BD59-A6C34878D82A}">
                    <a16:rowId xmlns:a16="http://schemas.microsoft.com/office/drawing/2014/main" xmlns="" val="632671903"/>
                  </a:ext>
                </a:extLst>
              </a:tr>
              <a:tr h="165401"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kern="140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Flat busbar CDM</a:t>
                      </a:r>
                      <a:endParaRPr lang="en-GB" sz="1100" kern="14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6377" marR="66377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kern="140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CDM</a:t>
                      </a:r>
                      <a:endParaRPr lang="en-GB" sz="1100" kern="14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6377" marR="66377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kern="140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2.5</a:t>
                      </a:r>
                      <a:endParaRPr lang="en-GB" sz="1100" kern="14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6377" marR="66377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kern="140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60</a:t>
                      </a:r>
                      <a:endParaRPr lang="en-GB" sz="1100" kern="14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6377" marR="66377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kern="140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String</a:t>
                      </a:r>
                      <a:endParaRPr lang="en-GB" sz="1100" kern="14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6377" marR="66377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kern="1400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01.2021</a:t>
                      </a:r>
                      <a:endParaRPr lang="en-GB" sz="1100" kern="1400" dirty="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6377" marR="66377" marT="0" marB="0"/>
                </a:tc>
                <a:extLst>
                  <a:ext uri="{0D108BD9-81ED-4DB2-BD59-A6C34878D82A}">
                    <a16:rowId xmlns:a16="http://schemas.microsoft.com/office/drawing/2014/main" xmlns="" val="2934570497"/>
                  </a:ext>
                </a:extLst>
              </a:tr>
              <a:tr h="165401">
                <a:tc gridSpan="6"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kern="1400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13 kA circuits</a:t>
                      </a:r>
                      <a:endParaRPr lang="en-GB" sz="1100" kern="1400" dirty="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6377" marR="66377" marT="0" marB="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415577573"/>
                  </a:ext>
                </a:extLst>
              </a:tr>
              <a:tr h="165401"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kern="140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Flat busbar 13 kA </a:t>
                      </a:r>
                      <a:endParaRPr lang="en-GB" sz="1100" kern="14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6377" marR="66377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kern="140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DFM</a:t>
                      </a:r>
                      <a:endParaRPr lang="en-GB" sz="1100" kern="14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6377" marR="66377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kern="140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3</a:t>
                      </a:r>
                      <a:endParaRPr lang="en-GB" sz="1100" kern="14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6377" marR="66377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kern="140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10</a:t>
                      </a:r>
                      <a:endParaRPr lang="en-GB" sz="1100" kern="14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6377" marR="66377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kern="140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String</a:t>
                      </a:r>
                      <a:endParaRPr lang="en-GB" sz="1100" kern="14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6377" marR="66377" marT="0" marB="0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kern="1400" dirty="0">
                          <a:effectLst/>
                          <a:latin typeface="Times" panose="02020603050405020304" pitchFamily="18" charset="0"/>
                          <a:cs typeface="Times" panose="02020603050405020304" pitchFamily="18" charset="0"/>
                        </a:rPr>
                        <a:t>01.2021</a:t>
                      </a:r>
                      <a:endParaRPr lang="en-GB" sz="1100" kern="1400" dirty="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" panose="02020603050405020304" pitchFamily="18" charset="0"/>
                      </a:endParaRPr>
                    </a:p>
                  </a:txBody>
                  <a:tcPr marL="66377" marR="66377" marT="0" marB="0"/>
                </a:tc>
                <a:extLst>
                  <a:ext uri="{0D108BD9-81ED-4DB2-BD59-A6C34878D82A}">
                    <a16:rowId xmlns:a16="http://schemas.microsoft.com/office/drawing/2014/main" xmlns="" val="333894043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043130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44704"/>
            <a:ext cx="7920000" cy="720000"/>
          </a:xfrm>
        </p:spPr>
        <p:txBody>
          <a:bodyPr/>
          <a:lstStyle/>
          <a:p>
            <a:r>
              <a:rPr lang="fr-CH" b="0" dirty="0" smtClean="0">
                <a:latin typeface="Book Antiqua" panose="02040602050305030304" pitchFamily="18" charset="0"/>
              </a:rPr>
              <a:t>BUSBAR SELECTION</a:t>
            </a:r>
            <a:endParaRPr lang="en-GB" b="0" dirty="0">
              <a:latin typeface="Book Antiqua" panose="0204060205030503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908720"/>
            <a:ext cx="7920000" cy="5217443"/>
          </a:xfrm>
        </p:spPr>
        <p:txBody>
          <a:bodyPr>
            <a:normAutofit/>
          </a:bodyPr>
          <a:lstStyle/>
          <a:p>
            <a:r>
              <a:rPr lang="fr-CH" sz="20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18 kA flat </a:t>
            </a:r>
            <a:r>
              <a:rPr lang="fr-CH" sz="20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busbar</a:t>
            </a:r>
            <a:endParaRPr lang="fr-CH" sz="2000" dirty="0" smtClean="0">
              <a:solidFill>
                <a:schemeClr val="tx1"/>
              </a:solidFill>
              <a:latin typeface="Book Antiqua" panose="02040602050305030304" pitchFamily="18" charset="0"/>
            </a:endParaRPr>
          </a:p>
          <a:p>
            <a:pPr lvl="1"/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Double </a:t>
            </a:r>
            <a:r>
              <a:rPr lang="fr-CH" sz="16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cable</a:t>
            </a:r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 of </a:t>
            </a:r>
            <a:r>
              <a:rPr lang="fr-CH" sz="16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magnet</a:t>
            </a:r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 lead</a:t>
            </a:r>
          </a:p>
          <a:p>
            <a:pPr lvl="1"/>
            <a:r>
              <a:rPr lang="fr-CH" sz="1600" dirty="0" smtClean="0">
                <a:latin typeface="Book Antiqua" panose="02040602050305030304" pitchFamily="18" charset="0"/>
              </a:rPr>
              <a:t>34 Nb-Ti </a:t>
            </a:r>
            <a:r>
              <a:rPr lang="fr-CH" sz="1600" dirty="0" err="1" smtClean="0">
                <a:latin typeface="Book Antiqua" panose="02040602050305030304" pitchFamily="18" charset="0"/>
              </a:rPr>
              <a:t>strands</a:t>
            </a:r>
            <a:r>
              <a:rPr lang="fr-CH" sz="1600" dirty="0" smtClean="0">
                <a:latin typeface="Book Antiqua" panose="02040602050305030304" pitchFamily="18" charset="0"/>
              </a:rPr>
              <a:t>, 1.065 mm </a:t>
            </a:r>
            <a:r>
              <a:rPr lang="fr-CH" sz="1600" dirty="0" err="1" smtClean="0">
                <a:latin typeface="Book Antiqua" panose="02040602050305030304" pitchFamily="18" charset="0"/>
              </a:rPr>
              <a:t>diameter</a:t>
            </a:r>
            <a:r>
              <a:rPr lang="fr-CH" sz="1600" dirty="0" smtClean="0">
                <a:latin typeface="Book Antiqua" panose="02040602050305030304" pitchFamily="18" charset="0"/>
              </a:rPr>
              <a:t>, 1.65 Cu/</a:t>
            </a:r>
            <a:r>
              <a:rPr lang="fr-CH" sz="1600" dirty="0" err="1" smtClean="0">
                <a:latin typeface="Book Antiqua" panose="02040602050305030304" pitchFamily="18" charset="0"/>
              </a:rPr>
              <a:t>No_Cu</a:t>
            </a:r>
            <a:endParaRPr lang="fr-CH" sz="1600" dirty="0" smtClean="0">
              <a:latin typeface="Book Antiqua" panose="02040602050305030304" pitchFamily="18" charset="0"/>
            </a:endParaRPr>
          </a:p>
          <a:p>
            <a:pPr lvl="1"/>
            <a:r>
              <a:rPr lang="fr-CH" sz="1600" dirty="0" smtClean="0">
                <a:latin typeface="Book Antiqua" panose="02040602050305030304" pitchFamily="18" charset="0"/>
              </a:rPr>
              <a:t>22.9 mm</a:t>
            </a:r>
            <a:r>
              <a:rPr lang="fr-CH" sz="1600" baseline="30000" dirty="0" smtClean="0">
                <a:latin typeface="Book Antiqua" panose="02040602050305030304" pitchFamily="18" charset="0"/>
              </a:rPr>
              <a:t>2</a:t>
            </a:r>
            <a:r>
              <a:rPr lang="fr-CH" sz="1600" dirty="0" smtClean="0">
                <a:latin typeface="Book Antiqua" panose="02040602050305030304" pitchFamily="18" charset="0"/>
              </a:rPr>
              <a:t> of Cu, 37,7 mm</a:t>
            </a:r>
            <a:r>
              <a:rPr lang="fr-CH" sz="1600" baseline="30000" dirty="0" smtClean="0">
                <a:latin typeface="Book Antiqua" panose="02040602050305030304" pitchFamily="18" charset="0"/>
              </a:rPr>
              <a:t>2</a:t>
            </a:r>
            <a:r>
              <a:rPr lang="fr-CH" sz="1600" dirty="0" smtClean="0">
                <a:latin typeface="Book Antiqua" panose="02040602050305030304" pitchFamily="18" charset="0"/>
              </a:rPr>
              <a:t> of </a:t>
            </a:r>
            <a:r>
              <a:rPr lang="fr-CH" sz="1600" dirty="0" err="1" smtClean="0">
                <a:latin typeface="Book Antiqua" panose="02040602050305030304" pitchFamily="18" charset="0"/>
              </a:rPr>
              <a:t>sc</a:t>
            </a:r>
            <a:endParaRPr lang="fr-CH" sz="1600" dirty="0" smtClean="0">
              <a:latin typeface="Book Antiqua" panose="02040602050305030304" pitchFamily="18" charset="0"/>
            </a:endParaRPr>
          </a:p>
          <a:p>
            <a:pPr lvl="1"/>
            <a:r>
              <a:rPr lang="fr-CH" sz="1600" dirty="0">
                <a:latin typeface="Book Antiqua" panose="02040602050305030304" pitchFamily="18" charset="0"/>
              </a:rPr>
              <a:t>Maximum </a:t>
            </a:r>
            <a:r>
              <a:rPr lang="fr-CH" sz="1600" dirty="0" err="1">
                <a:latin typeface="Book Antiqua" panose="02040602050305030304" pitchFamily="18" charset="0"/>
              </a:rPr>
              <a:t>hotspot</a:t>
            </a:r>
            <a:r>
              <a:rPr lang="en-GB" sz="1600" dirty="0">
                <a:latin typeface="Book Antiqua" panose="02040602050305030304" pitchFamily="18" charset="0"/>
              </a:rPr>
              <a:t> </a:t>
            </a:r>
            <a:r>
              <a:rPr lang="en-GB" sz="1600" dirty="0" smtClean="0">
                <a:latin typeface="Book Antiqua" panose="02040602050305030304" pitchFamily="18" charset="0"/>
              </a:rPr>
              <a:t>~110 K [M. </a:t>
            </a:r>
            <a:r>
              <a:rPr lang="en-GB" sz="1600" dirty="0" err="1" smtClean="0">
                <a:latin typeface="Book Antiqua" panose="02040602050305030304" pitchFamily="18" charset="0"/>
              </a:rPr>
              <a:t>Mentink</a:t>
            </a:r>
            <a:r>
              <a:rPr lang="en-GB" sz="1600" dirty="0" smtClean="0">
                <a:latin typeface="Book Antiqua" panose="02040602050305030304" pitchFamily="18" charset="0"/>
              </a:rPr>
              <a:t> </a:t>
            </a:r>
            <a:r>
              <a:rPr lang="en-GB" sz="1600" dirty="0" smtClean="0">
                <a:latin typeface="Book Antiqua" panose="02040602050305030304" pitchFamily="18" charset="0"/>
                <a:hlinkClick r:id="rId2"/>
              </a:rPr>
              <a:t>EDMS 2052319</a:t>
            </a:r>
            <a:r>
              <a:rPr lang="en-GB" sz="1600" dirty="0">
                <a:latin typeface="Book Antiqua" panose="02040602050305030304" pitchFamily="18" charset="0"/>
              </a:rPr>
              <a:t>]</a:t>
            </a:r>
            <a:endParaRPr lang="fr-CH" sz="1600" dirty="0">
              <a:latin typeface="Book Antiqua" panose="02040602050305030304" pitchFamily="18" charset="0"/>
            </a:endParaRPr>
          </a:p>
          <a:p>
            <a:pPr lvl="1"/>
            <a:endParaRPr lang="fr-CH" sz="1600" dirty="0" smtClean="0">
              <a:latin typeface="Book Antiqua" panose="02040602050305030304" pitchFamily="18" charset="0"/>
            </a:endParaRPr>
          </a:p>
          <a:p>
            <a:pPr lvl="1"/>
            <a:r>
              <a:rPr lang="fr-CH" sz="1600" dirty="0" smtClean="0">
                <a:latin typeface="Book Antiqua" panose="02040602050305030304" pitchFamily="18" charset="0"/>
              </a:rPr>
              <a:t>In production in US</a:t>
            </a:r>
          </a:p>
          <a:p>
            <a:pPr lvl="1"/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US-AUP </a:t>
            </a:r>
            <a:r>
              <a:rPr lang="fr-CH" sz="16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will</a:t>
            </a:r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provide</a:t>
            </a:r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also</a:t>
            </a:r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 the </a:t>
            </a:r>
            <a:r>
              <a:rPr lang="fr-CH" sz="16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internal</a:t>
            </a:r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busbar</a:t>
            </a:r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 for the Q2</a:t>
            </a:r>
          </a:p>
          <a:p>
            <a:endParaRPr lang="fr-CH" sz="1400" dirty="0">
              <a:solidFill>
                <a:schemeClr val="tx1"/>
              </a:solidFill>
              <a:latin typeface="Book Antiqua" panose="02040602050305030304" pitchFamily="18" charset="0"/>
              <a:cs typeface="Times" panose="02020603050405020304" pitchFamily="18" charset="0"/>
            </a:endParaRPr>
          </a:p>
          <a:p>
            <a:endParaRPr lang="fr-CH" sz="1400" dirty="0" smtClean="0">
              <a:solidFill>
                <a:schemeClr val="tx1"/>
              </a:solidFill>
              <a:latin typeface="Book Antiqua" panose="02040602050305030304" pitchFamily="18" charset="0"/>
              <a:cs typeface="Times" panose="02020603050405020304" pitchFamily="18" charset="0"/>
            </a:endParaRPr>
          </a:p>
          <a:p>
            <a:endParaRPr lang="fr-CH" sz="1400" dirty="0" smtClean="0">
              <a:solidFill>
                <a:schemeClr val="tx1"/>
              </a:solidFill>
              <a:latin typeface="Book Antiqua" panose="02040602050305030304" pitchFamily="18" charset="0"/>
              <a:cs typeface="Times" panose="02020603050405020304" pitchFamily="18" charset="0"/>
            </a:endParaRPr>
          </a:p>
          <a:p>
            <a:endParaRPr lang="fr-CH" sz="1400" dirty="0">
              <a:solidFill>
                <a:schemeClr val="tx1"/>
              </a:solidFill>
              <a:latin typeface="Book Antiqua" panose="02040602050305030304" pitchFamily="18" charset="0"/>
              <a:cs typeface="Times" panose="02020603050405020304" pitchFamily="18" charset="0"/>
            </a:endParaRPr>
          </a:p>
          <a:p>
            <a:endParaRPr lang="fr-CH" sz="1400" dirty="0">
              <a:solidFill>
                <a:schemeClr val="tx1"/>
              </a:solidFill>
              <a:latin typeface="Book Antiqua" panose="02040602050305030304" pitchFamily="18" charset="0"/>
              <a:cs typeface="Times" panose="02020603050405020304" pitchFamily="18" charset="0"/>
            </a:endParaRPr>
          </a:p>
          <a:p>
            <a:endParaRPr lang="fr-CH" sz="1400" dirty="0" smtClean="0">
              <a:solidFill>
                <a:schemeClr val="tx1"/>
              </a:solidFill>
              <a:latin typeface="Book Antiqua" panose="02040602050305030304" pitchFamily="18" charset="0"/>
              <a:cs typeface="Times" panose="02020603050405020304" pitchFamily="18" charset="0"/>
            </a:endParaRPr>
          </a:p>
          <a:p>
            <a:endParaRPr lang="fr-CH" sz="1400" dirty="0" smtClean="0">
              <a:solidFill>
                <a:schemeClr val="tx1"/>
              </a:solidFill>
              <a:latin typeface="Book Antiqua" panose="02040602050305030304" pitchFamily="18" charset="0"/>
              <a:cs typeface="Times" panose="02020603050405020304" pitchFamily="18" charset="0"/>
            </a:endParaRPr>
          </a:p>
          <a:p>
            <a:endParaRPr lang="fr-CH" sz="1400" dirty="0" smtClean="0">
              <a:solidFill>
                <a:schemeClr val="tx1"/>
              </a:solidFill>
              <a:latin typeface="Book Antiqua" panose="02040602050305030304" pitchFamily="18" charset="0"/>
              <a:cs typeface="Times" panose="02020603050405020304" pitchFamily="18" charset="0"/>
            </a:endParaRPr>
          </a:p>
          <a:p>
            <a:endParaRPr lang="fr-CH" sz="1400" dirty="0" smtClean="0">
              <a:solidFill>
                <a:schemeClr val="tx1"/>
              </a:solidFill>
              <a:latin typeface="Book Antiqua" panose="02040602050305030304" pitchFamily="18" charset="0"/>
              <a:cs typeface="Times" panose="02020603050405020304" pitchFamily="18" charset="0"/>
            </a:endParaRPr>
          </a:p>
          <a:p>
            <a:pPr lvl="1"/>
            <a:endParaRPr lang="fr-CH" sz="1400" dirty="0">
              <a:solidFill>
                <a:schemeClr val="tx1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E. Todesco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pic>
        <p:nvPicPr>
          <p:cNvPr id="59" name="Picture 5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3250" y="3999228"/>
            <a:ext cx="4248472" cy="2275055"/>
          </a:xfrm>
          <a:prstGeom prst="rect">
            <a:avLst/>
          </a:prstGeom>
        </p:spPr>
      </p:pic>
      <p:sp>
        <p:nvSpPr>
          <p:cNvPr id="60" name="TextBox 59"/>
          <p:cNvSpPr txBox="1"/>
          <p:nvPr/>
        </p:nvSpPr>
        <p:spPr>
          <a:xfrm>
            <a:off x="2134504" y="6320750"/>
            <a:ext cx="43332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200" dirty="0" smtClean="0">
                <a:latin typeface="Times" panose="02020603050405020304" pitchFamily="18" charset="0"/>
                <a:cs typeface="Times" panose="02020603050405020304" pitchFamily="18" charset="0"/>
              </a:rPr>
              <a:t>18 kA </a:t>
            </a:r>
            <a:r>
              <a:rPr lang="fr-CH" sz="12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internal</a:t>
            </a:r>
            <a:r>
              <a:rPr lang="fr-CH" sz="1200" dirty="0" smtClean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2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busbar</a:t>
            </a:r>
            <a:r>
              <a:rPr lang="fr-CH" sz="1200" dirty="0" smtClean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200" dirty="0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(M. </a:t>
            </a:r>
            <a:r>
              <a:rPr lang="fr-CH" sz="1200" dirty="0" err="1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Baldini</a:t>
            </a:r>
            <a:r>
              <a:rPr lang="fr-CH" sz="1200" dirty="0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et al.)</a:t>
            </a:r>
            <a:endParaRPr lang="en-GB" sz="1200" dirty="0">
              <a:solidFill>
                <a:srgbClr val="00B05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69331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44704"/>
            <a:ext cx="7920000" cy="720000"/>
          </a:xfrm>
        </p:spPr>
        <p:txBody>
          <a:bodyPr/>
          <a:lstStyle/>
          <a:p>
            <a:r>
              <a:rPr lang="fr-CH" b="0" dirty="0" smtClean="0">
                <a:latin typeface="Book Antiqua" panose="02040602050305030304" pitchFamily="18" charset="0"/>
              </a:rPr>
              <a:t>BUSBAR SELECTION</a:t>
            </a:r>
            <a:endParaRPr lang="en-GB" b="0" dirty="0">
              <a:latin typeface="Book Antiqua" panose="0204060205030503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908720"/>
            <a:ext cx="7920000" cy="5217443"/>
          </a:xfrm>
        </p:spPr>
        <p:txBody>
          <a:bodyPr>
            <a:normAutofit/>
          </a:bodyPr>
          <a:lstStyle/>
          <a:p>
            <a:r>
              <a:rPr lang="fr-CH" sz="20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18 kA round </a:t>
            </a:r>
            <a:r>
              <a:rPr lang="fr-CH" sz="20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busbar</a:t>
            </a:r>
            <a:endParaRPr lang="fr-CH" sz="2000" dirty="0" smtClean="0">
              <a:solidFill>
                <a:schemeClr val="tx1"/>
              </a:solidFill>
              <a:latin typeface="Book Antiqua" panose="02040602050305030304" pitchFamily="18" charset="0"/>
            </a:endParaRPr>
          </a:p>
          <a:p>
            <a:pPr lvl="1"/>
            <a:r>
              <a:rPr lang="fr-CH" sz="1600" dirty="0" err="1" smtClean="0">
                <a:latin typeface="Book Antiqua" panose="02040602050305030304" pitchFamily="18" charset="0"/>
              </a:rPr>
              <a:t>Same</a:t>
            </a:r>
            <a:r>
              <a:rPr lang="fr-CH" sz="1600" dirty="0" smtClean="0">
                <a:latin typeface="Book Antiqua" panose="02040602050305030304" pitchFamily="18" charset="0"/>
              </a:rPr>
              <a:t> </a:t>
            </a:r>
            <a:r>
              <a:rPr lang="fr-CH" sz="1600" dirty="0" err="1" smtClean="0">
                <a:latin typeface="Book Antiqua" panose="02040602050305030304" pitchFamily="18" charset="0"/>
              </a:rPr>
              <a:t>cable</a:t>
            </a:r>
            <a:r>
              <a:rPr lang="fr-CH" sz="1600" dirty="0" smtClean="0">
                <a:latin typeface="Book Antiqua" panose="02040602050305030304" pitchFamily="18" charset="0"/>
              </a:rPr>
              <a:t> </a:t>
            </a:r>
            <a:r>
              <a:rPr lang="fr-CH" sz="1600" dirty="0" err="1" smtClean="0">
                <a:latin typeface="Book Antiqua" panose="02040602050305030304" pitchFamily="18" charset="0"/>
              </a:rPr>
              <a:t>used</a:t>
            </a:r>
            <a:r>
              <a:rPr lang="fr-CH" sz="1600" dirty="0" smtClean="0">
                <a:latin typeface="Book Antiqua" panose="02040602050305030304" pitchFamily="18" charset="0"/>
              </a:rPr>
              <a:t> by WP6</a:t>
            </a:r>
            <a:endParaRPr lang="fr-CH" sz="1600" dirty="0" smtClean="0">
              <a:solidFill>
                <a:schemeClr val="tx1"/>
              </a:solidFill>
              <a:latin typeface="Book Antiqua" panose="02040602050305030304" pitchFamily="18" charset="0"/>
            </a:endParaRPr>
          </a:p>
          <a:p>
            <a:pPr lvl="1"/>
            <a:r>
              <a:rPr lang="fr-CH" sz="1600" dirty="0" smtClean="0">
                <a:latin typeface="Book Antiqua" panose="02040602050305030304" pitchFamily="18" charset="0"/>
              </a:rPr>
              <a:t>78 mm</a:t>
            </a:r>
            <a:r>
              <a:rPr lang="fr-CH" sz="1600" baseline="30000" dirty="0" smtClean="0">
                <a:latin typeface="Book Antiqua" panose="02040602050305030304" pitchFamily="18" charset="0"/>
              </a:rPr>
              <a:t>2</a:t>
            </a:r>
            <a:r>
              <a:rPr lang="fr-CH" sz="1600" dirty="0" smtClean="0">
                <a:latin typeface="Book Antiqua" panose="02040602050305030304" pitchFamily="18" charset="0"/>
              </a:rPr>
              <a:t> of Cu, 19 mm</a:t>
            </a:r>
            <a:r>
              <a:rPr lang="fr-CH" sz="1600" baseline="30000" dirty="0" smtClean="0">
                <a:latin typeface="Book Antiqua" panose="02040602050305030304" pitchFamily="18" charset="0"/>
              </a:rPr>
              <a:t>2</a:t>
            </a:r>
            <a:r>
              <a:rPr lang="fr-CH" sz="1600" dirty="0" smtClean="0">
                <a:latin typeface="Book Antiqua" panose="02040602050305030304" pitchFamily="18" charset="0"/>
              </a:rPr>
              <a:t> of </a:t>
            </a:r>
            <a:r>
              <a:rPr lang="fr-CH" sz="1600" dirty="0" err="1" smtClean="0">
                <a:latin typeface="Book Antiqua" panose="02040602050305030304" pitchFamily="18" charset="0"/>
              </a:rPr>
              <a:t>sc</a:t>
            </a:r>
            <a:endParaRPr lang="fr-CH" sz="1600" dirty="0" smtClean="0">
              <a:latin typeface="Book Antiqua" panose="02040602050305030304" pitchFamily="18" charset="0"/>
            </a:endParaRPr>
          </a:p>
          <a:p>
            <a:pPr lvl="1"/>
            <a:r>
              <a:rPr lang="fr-CH" sz="1600" dirty="0">
                <a:latin typeface="Book Antiqua" panose="02040602050305030304" pitchFamily="18" charset="0"/>
              </a:rPr>
              <a:t>Maximum </a:t>
            </a:r>
            <a:r>
              <a:rPr lang="fr-CH" sz="1600" dirty="0" err="1">
                <a:latin typeface="Book Antiqua" panose="02040602050305030304" pitchFamily="18" charset="0"/>
              </a:rPr>
              <a:t>hotspot</a:t>
            </a:r>
            <a:r>
              <a:rPr lang="en-GB" sz="1600" dirty="0">
                <a:latin typeface="Book Antiqua" panose="02040602050305030304" pitchFamily="18" charset="0"/>
              </a:rPr>
              <a:t> lower than 100 K</a:t>
            </a:r>
            <a:endParaRPr lang="fr-CH" sz="1600" dirty="0">
              <a:latin typeface="Book Antiqua" panose="02040602050305030304" pitchFamily="18" charset="0"/>
            </a:endParaRPr>
          </a:p>
          <a:p>
            <a:r>
              <a:rPr lang="fr-CH" sz="2000" dirty="0" smtClean="0">
                <a:latin typeface="Book Antiqua" panose="02040602050305030304" pitchFamily="18" charset="0"/>
              </a:rPr>
              <a:t>13 </a:t>
            </a:r>
            <a:r>
              <a:rPr lang="fr-CH" sz="2000" dirty="0">
                <a:latin typeface="Book Antiqua" panose="02040602050305030304" pitchFamily="18" charset="0"/>
              </a:rPr>
              <a:t>kA </a:t>
            </a:r>
            <a:r>
              <a:rPr lang="fr-CH" sz="2000" dirty="0" err="1" smtClean="0">
                <a:latin typeface="Book Antiqua" panose="02040602050305030304" pitchFamily="18" charset="0"/>
              </a:rPr>
              <a:t>busbar</a:t>
            </a:r>
            <a:r>
              <a:rPr lang="fr-CH" sz="2000" dirty="0" smtClean="0">
                <a:latin typeface="Book Antiqua" panose="02040602050305030304" pitchFamily="18" charset="0"/>
              </a:rPr>
              <a:t> </a:t>
            </a:r>
            <a:r>
              <a:rPr lang="fr-CH" sz="1600" dirty="0" smtClean="0">
                <a:latin typeface="Book Antiqua" panose="02040602050305030304" pitchFamily="18" charset="0"/>
              </a:rPr>
              <a:t>[M. </a:t>
            </a:r>
            <a:r>
              <a:rPr lang="fr-CH" sz="1600" dirty="0" err="1" smtClean="0">
                <a:latin typeface="Book Antiqua" panose="02040602050305030304" pitchFamily="18" charset="0"/>
              </a:rPr>
              <a:t>Mentink</a:t>
            </a:r>
            <a:r>
              <a:rPr lang="fr-CH" sz="1600" dirty="0" smtClean="0">
                <a:latin typeface="Book Antiqua" panose="02040602050305030304" pitchFamily="18" charset="0"/>
              </a:rPr>
              <a:t>, </a:t>
            </a:r>
            <a:r>
              <a:rPr lang="fr-CH" sz="1600" dirty="0" smtClean="0">
                <a:latin typeface="Book Antiqua" panose="02040602050305030304" pitchFamily="18" charset="0"/>
                <a:hlinkClick r:id="rId2"/>
              </a:rPr>
              <a:t>EDMS 2061856</a:t>
            </a:r>
            <a:r>
              <a:rPr lang="fr-CH" sz="1600" dirty="0">
                <a:latin typeface="Book Antiqua" panose="02040602050305030304" pitchFamily="18" charset="0"/>
              </a:rPr>
              <a:t> </a:t>
            </a:r>
            <a:r>
              <a:rPr lang="fr-CH" sz="1600" dirty="0" smtClean="0">
                <a:latin typeface="Book Antiqua" panose="02040602050305030304" pitchFamily="18" charset="0"/>
              </a:rPr>
              <a:t>and </a:t>
            </a:r>
            <a:r>
              <a:rPr lang="fr-CH" sz="1600" dirty="0" smtClean="0">
                <a:latin typeface="Book Antiqua" panose="02040602050305030304" pitchFamily="18" charset="0"/>
                <a:hlinkClick r:id="rId3"/>
              </a:rPr>
              <a:t>2110653</a:t>
            </a:r>
            <a:r>
              <a:rPr lang="fr-CH" sz="1600" dirty="0">
                <a:latin typeface="Book Antiqua" panose="02040602050305030304" pitchFamily="18" charset="0"/>
              </a:rPr>
              <a:t>]</a:t>
            </a:r>
          </a:p>
          <a:p>
            <a:pPr lvl="1"/>
            <a:r>
              <a:rPr lang="fr-CH" sz="1600" dirty="0" smtClean="0">
                <a:latin typeface="Book Antiqua" panose="02040602050305030304" pitchFamily="18" charset="0"/>
              </a:rPr>
              <a:t>Nb-Ti </a:t>
            </a:r>
            <a:r>
              <a:rPr lang="fr-CH" sz="1600" dirty="0" err="1" smtClean="0">
                <a:latin typeface="Book Antiqua" panose="02040602050305030304" pitchFamily="18" charset="0"/>
              </a:rPr>
              <a:t>cable</a:t>
            </a:r>
            <a:r>
              <a:rPr lang="fr-CH" sz="1600" dirty="0" smtClean="0">
                <a:latin typeface="Book Antiqua" panose="02040602050305030304" pitchFamily="18" charset="0"/>
              </a:rPr>
              <a:t> of D1 </a:t>
            </a:r>
            <a:r>
              <a:rPr lang="fr-CH" sz="1600" dirty="0" err="1" smtClean="0">
                <a:latin typeface="Book Antiqua" panose="02040602050305030304" pitchFamily="18" charset="0"/>
              </a:rPr>
              <a:t>with</a:t>
            </a:r>
            <a:r>
              <a:rPr lang="fr-CH" sz="1600" dirty="0" smtClean="0">
                <a:latin typeface="Book Antiqua" panose="02040602050305030304" pitchFamily="18" charset="0"/>
              </a:rPr>
              <a:t> 1.5-mm-thick Cu </a:t>
            </a:r>
            <a:r>
              <a:rPr lang="fr-CH" sz="1600" dirty="0" err="1" smtClean="0">
                <a:latin typeface="Book Antiqua" panose="02040602050305030304" pitchFamily="18" charset="0"/>
              </a:rPr>
              <a:t>conductor</a:t>
            </a:r>
            <a:r>
              <a:rPr lang="fr-CH" sz="1600" dirty="0" smtClean="0">
                <a:latin typeface="Book Antiqua" panose="02040602050305030304" pitchFamily="18" charset="0"/>
              </a:rPr>
              <a:t>, </a:t>
            </a:r>
            <a:r>
              <a:rPr lang="fr-CH" sz="1600" dirty="0" err="1" smtClean="0">
                <a:latin typeface="Book Antiqua" panose="02040602050305030304" pitchFamily="18" charset="0"/>
              </a:rPr>
              <a:t>same</a:t>
            </a:r>
            <a:r>
              <a:rPr lang="fr-CH" sz="1600" dirty="0" smtClean="0">
                <a:latin typeface="Book Antiqua" panose="02040602050305030304" pitchFamily="18" charset="0"/>
              </a:rPr>
              <a:t> </a:t>
            </a:r>
            <a:r>
              <a:rPr lang="fr-CH" sz="1600" dirty="0" err="1" smtClean="0">
                <a:latin typeface="Book Antiqua" panose="02040602050305030304" pitchFamily="18" charset="0"/>
              </a:rPr>
              <a:t>width</a:t>
            </a:r>
            <a:endParaRPr lang="fr-CH" sz="1600" dirty="0">
              <a:latin typeface="Book Antiqua" panose="02040602050305030304" pitchFamily="18" charset="0"/>
            </a:endParaRPr>
          </a:p>
          <a:p>
            <a:pPr lvl="1"/>
            <a:r>
              <a:rPr lang="fr-CH" sz="1600" dirty="0" smtClean="0">
                <a:latin typeface="Book Antiqua" panose="02040602050305030304" pitchFamily="18" charset="0"/>
              </a:rPr>
              <a:t>35.4 </a:t>
            </a:r>
            <a:r>
              <a:rPr lang="fr-CH" sz="1600" dirty="0">
                <a:latin typeface="Book Antiqua" panose="02040602050305030304" pitchFamily="18" charset="0"/>
              </a:rPr>
              <a:t>mm</a:t>
            </a:r>
            <a:r>
              <a:rPr lang="fr-CH" sz="1600" baseline="30000" dirty="0">
                <a:latin typeface="Book Antiqua" panose="02040602050305030304" pitchFamily="18" charset="0"/>
              </a:rPr>
              <a:t>2</a:t>
            </a:r>
            <a:r>
              <a:rPr lang="fr-CH" sz="1600" dirty="0">
                <a:latin typeface="Book Antiqua" panose="02040602050305030304" pitchFamily="18" charset="0"/>
              </a:rPr>
              <a:t> of Cu, </a:t>
            </a:r>
            <a:r>
              <a:rPr lang="fr-CH" sz="1600" dirty="0" smtClean="0">
                <a:latin typeface="Book Antiqua" panose="02040602050305030304" pitchFamily="18" charset="0"/>
              </a:rPr>
              <a:t>6.5 </a:t>
            </a:r>
            <a:r>
              <a:rPr lang="fr-CH" sz="1600" dirty="0">
                <a:latin typeface="Book Antiqua" panose="02040602050305030304" pitchFamily="18" charset="0"/>
              </a:rPr>
              <a:t>mm</a:t>
            </a:r>
            <a:r>
              <a:rPr lang="fr-CH" sz="1600" baseline="30000" dirty="0">
                <a:latin typeface="Book Antiqua" panose="02040602050305030304" pitchFamily="18" charset="0"/>
              </a:rPr>
              <a:t>2</a:t>
            </a:r>
            <a:r>
              <a:rPr lang="fr-CH" sz="1600" dirty="0">
                <a:latin typeface="Book Antiqua" panose="02040602050305030304" pitchFamily="18" charset="0"/>
              </a:rPr>
              <a:t> of </a:t>
            </a:r>
            <a:r>
              <a:rPr lang="fr-CH" sz="1600" dirty="0" err="1">
                <a:latin typeface="Book Antiqua" panose="02040602050305030304" pitchFamily="18" charset="0"/>
              </a:rPr>
              <a:t>sc</a:t>
            </a:r>
            <a:endParaRPr lang="fr-CH" sz="1600" dirty="0">
              <a:latin typeface="Book Antiqua" panose="02040602050305030304" pitchFamily="18" charset="0"/>
            </a:endParaRPr>
          </a:p>
          <a:p>
            <a:pPr lvl="1"/>
            <a:r>
              <a:rPr lang="fr-CH" sz="1600" dirty="0">
                <a:latin typeface="Book Antiqua" panose="02040602050305030304" pitchFamily="18" charset="0"/>
              </a:rPr>
              <a:t>Maximum </a:t>
            </a:r>
            <a:r>
              <a:rPr lang="fr-CH" sz="1600" dirty="0" err="1">
                <a:latin typeface="Book Antiqua" panose="02040602050305030304" pitchFamily="18" charset="0"/>
              </a:rPr>
              <a:t>hotspot</a:t>
            </a:r>
            <a:r>
              <a:rPr lang="en-GB" sz="1600" dirty="0">
                <a:latin typeface="Book Antiqua" panose="02040602050305030304" pitchFamily="18" charset="0"/>
              </a:rPr>
              <a:t> </a:t>
            </a:r>
            <a:r>
              <a:rPr lang="en-GB" sz="1600" dirty="0" smtClean="0">
                <a:latin typeface="Book Antiqua" panose="02040602050305030304" pitchFamily="18" charset="0"/>
              </a:rPr>
              <a:t>~100 </a:t>
            </a:r>
            <a:r>
              <a:rPr lang="en-GB" sz="1600" dirty="0">
                <a:latin typeface="Book Antiqua" panose="02040602050305030304" pitchFamily="18" charset="0"/>
              </a:rPr>
              <a:t>K</a:t>
            </a:r>
            <a:endParaRPr lang="fr-CH" sz="1600" dirty="0">
              <a:latin typeface="Book Antiqua" panose="02040602050305030304" pitchFamily="18" charset="0"/>
            </a:endParaRPr>
          </a:p>
          <a:p>
            <a:r>
              <a:rPr lang="fr-CH" sz="2000" dirty="0">
                <a:latin typeface="Book Antiqua" panose="02040602050305030304" pitchFamily="18" charset="0"/>
              </a:rPr>
              <a:t>2 kA </a:t>
            </a:r>
            <a:r>
              <a:rPr lang="fr-CH" sz="2000" dirty="0" smtClean="0">
                <a:latin typeface="Book Antiqua" panose="02040602050305030304" pitchFamily="18" charset="0"/>
              </a:rPr>
              <a:t>flat </a:t>
            </a:r>
            <a:r>
              <a:rPr lang="fr-CH" sz="2000" dirty="0" err="1" smtClean="0">
                <a:latin typeface="Book Antiqua" panose="02040602050305030304" pitchFamily="18" charset="0"/>
              </a:rPr>
              <a:t>busbar</a:t>
            </a:r>
            <a:r>
              <a:rPr lang="fr-CH" sz="2000" dirty="0" smtClean="0">
                <a:latin typeface="Book Antiqua" panose="02040602050305030304" pitchFamily="18" charset="0"/>
              </a:rPr>
              <a:t> (</a:t>
            </a:r>
            <a:r>
              <a:rPr lang="fr-CH" sz="2000" dirty="0" err="1" smtClean="0">
                <a:latin typeface="Book Antiqua" panose="02040602050305030304" pitchFamily="18" charset="0"/>
              </a:rPr>
              <a:t>magnet</a:t>
            </a:r>
            <a:r>
              <a:rPr lang="fr-CH" sz="2000" dirty="0" smtClean="0">
                <a:latin typeface="Book Antiqua" panose="02040602050305030304" pitchFamily="18" charset="0"/>
              </a:rPr>
              <a:t> lead) </a:t>
            </a:r>
            <a:r>
              <a:rPr lang="fr-CH" sz="1700" dirty="0">
                <a:latin typeface="Book Antiqua" panose="02040602050305030304" pitchFamily="18" charset="0"/>
              </a:rPr>
              <a:t>[M. </a:t>
            </a:r>
            <a:r>
              <a:rPr lang="fr-CH" sz="1700" dirty="0" err="1">
                <a:latin typeface="Book Antiqua" panose="02040602050305030304" pitchFamily="18" charset="0"/>
              </a:rPr>
              <a:t>Mentink</a:t>
            </a:r>
            <a:r>
              <a:rPr lang="fr-CH" sz="1700" dirty="0">
                <a:latin typeface="Book Antiqua" panose="02040602050305030304" pitchFamily="18" charset="0"/>
              </a:rPr>
              <a:t>, </a:t>
            </a:r>
            <a:r>
              <a:rPr lang="fr-CH" sz="1700" dirty="0" smtClean="0">
                <a:latin typeface="Book Antiqua" panose="02040602050305030304" pitchFamily="18" charset="0"/>
                <a:hlinkClick r:id="rId4"/>
              </a:rPr>
              <a:t>EDMS 2052325</a:t>
            </a:r>
            <a:r>
              <a:rPr lang="fr-CH" sz="1700" dirty="0" smtClean="0">
                <a:latin typeface="Book Antiqua" panose="02040602050305030304" pitchFamily="18" charset="0"/>
              </a:rPr>
              <a:t>]</a:t>
            </a:r>
            <a:endParaRPr lang="fr-CH" sz="2000" dirty="0">
              <a:latin typeface="Book Antiqua" panose="02040602050305030304" pitchFamily="18" charset="0"/>
            </a:endParaRPr>
          </a:p>
          <a:p>
            <a:pPr lvl="1"/>
            <a:r>
              <a:rPr lang="fr-CH" sz="1600" dirty="0" smtClean="0">
                <a:latin typeface="Book Antiqua" panose="02040602050305030304" pitchFamily="18" charset="0"/>
              </a:rPr>
              <a:t>MCBXF </a:t>
            </a:r>
            <a:r>
              <a:rPr lang="fr-CH" sz="1600" dirty="0" err="1" smtClean="0">
                <a:latin typeface="Book Antiqua" panose="02040602050305030304" pitchFamily="18" charset="0"/>
              </a:rPr>
              <a:t>cable</a:t>
            </a:r>
            <a:r>
              <a:rPr lang="fr-CH" sz="1600" dirty="0" smtClean="0">
                <a:latin typeface="Book Antiqua" panose="02040602050305030304" pitchFamily="18" charset="0"/>
              </a:rPr>
              <a:t> plus a 1.5 mm </a:t>
            </a:r>
            <a:r>
              <a:rPr lang="fr-CH" sz="1600" dirty="0" err="1" smtClean="0">
                <a:latin typeface="Book Antiqua" panose="02040602050305030304" pitchFamily="18" charset="0"/>
              </a:rPr>
              <a:t>thick</a:t>
            </a:r>
            <a:r>
              <a:rPr lang="fr-CH" sz="1600" dirty="0" smtClean="0">
                <a:latin typeface="Book Antiqua" panose="02040602050305030304" pitchFamily="18" charset="0"/>
              </a:rPr>
              <a:t> Cu (</a:t>
            </a:r>
            <a:r>
              <a:rPr lang="fr-CH" sz="1600" dirty="0" err="1" smtClean="0">
                <a:latin typeface="Book Antiqua" panose="02040602050305030304" pitchFamily="18" charset="0"/>
              </a:rPr>
              <a:t>considering</a:t>
            </a:r>
            <a:r>
              <a:rPr lang="fr-CH" sz="1600" dirty="0" smtClean="0">
                <a:latin typeface="Book Antiqua" panose="02040602050305030304" pitchFamily="18" charset="0"/>
              </a:rPr>
              <a:t> </a:t>
            </a:r>
            <a:r>
              <a:rPr lang="fr-CH" sz="1600" dirty="0" err="1" smtClean="0">
                <a:latin typeface="Book Antiqua" panose="02040602050305030304" pitchFamily="18" charset="0"/>
              </a:rPr>
              <a:t>increasing</a:t>
            </a:r>
            <a:r>
              <a:rPr lang="fr-CH" sz="1600" dirty="0" smtClean="0">
                <a:latin typeface="Book Antiqua" panose="02040602050305030304" pitchFamily="18" charset="0"/>
              </a:rPr>
              <a:t> to 2 mm)</a:t>
            </a:r>
            <a:endParaRPr lang="fr-CH" sz="1600" dirty="0">
              <a:latin typeface="Book Antiqua" panose="02040602050305030304" pitchFamily="18" charset="0"/>
            </a:endParaRPr>
          </a:p>
          <a:p>
            <a:pPr lvl="1"/>
            <a:r>
              <a:rPr lang="fr-CH" sz="1600" dirty="0" smtClean="0">
                <a:latin typeface="Book Antiqua" panose="02040602050305030304" pitchFamily="18" charset="0"/>
              </a:rPr>
              <a:t>8.8 </a:t>
            </a:r>
            <a:r>
              <a:rPr lang="fr-CH" sz="1600" dirty="0">
                <a:latin typeface="Book Antiqua" panose="02040602050305030304" pitchFamily="18" charset="0"/>
              </a:rPr>
              <a:t>mm</a:t>
            </a:r>
            <a:r>
              <a:rPr lang="fr-CH" sz="1600" baseline="30000" dirty="0">
                <a:latin typeface="Book Antiqua" panose="02040602050305030304" pitchFamily="18" charset="0"/>
              </a:rPr>
              <a:t>2</a:t>
            </a:r>
            <a:r>
              <a:rPr lang="fr-CH" sz="1600" dirty="0">
                <a:latin typeface="Book Antiqua" panose="02040602050305030304" pitchFamily="18" charset="0"/>
              </a:rPr>
              <a:t> of Cu, </a:t>
            </a:r>
            <a:r>
              <a:rPr lang="fr-CH" sz="1600" dirty="0" smtClean="0">
                <a:latin typeface="Book Antiqua" panose="02040602050305030304" pitchFamily="18" charset="0"/>
              </a:rPr>
              <a:t>1.2mm</a:t>
            </a:r>
            <a:r>
              <a:rPr lang="fr-CH" sz="1600" baseline="30000" dirty="0" smtClean="0">
                <a:latin typeface="Book Antiqua" panose="02040602050305030304" pitchFamily="18" charset="0"/>
              </a:rPr>
              <a:t>2</a:t>
            </a:r>
            <a:r>
              <a:rPr lang="fr-CH" sz="1600" dirty="0" smtClean="0">
                <a:latin typeface="Book Antiqua" panose="02040602050305030304" pitchFamily="18" charset="0"/>
              </a:rPr>
              <a:t> </a:t>
            </a:r>
            <a:r>
              <a:rPr lang="fr-CH" sz="1600" dirty="0">
                <a:latin typeface="Book Antiqua" panose="02040602050305030304" pitchFamily="18" charset="0"/>
              </a:rPr>
              <a:t>of </a:t>
            </a:r>
            <a:r>
              <a:rPr lang="fr-CH" sz="1600" dirty="0" err="1" smtClean="0">
                <a:latin typeface="Book Antiqua" panose="02040602050305030304" pitchFamily="18" charset="0"/>
              </a:rPr>
              <a:t>sc</a:t>
            </a:r>
            <a:endParaRPr lang="fr-CH" sz="1600" dirty="0" smtClean="0">
              <a:latin typeface="Book Antiqua" panose="02040602050305030304" pitchFamily="18" charset="0"/>
            </a:endParaRPr>
          </a:p>
          <a:p>
            <a:pPr lvl="1"/>
            <a:r>
              <a:rPr lang="fr-CH" sz="1600" dirty="0">
                <a:latin typeface="Book Antiqua" panose="02040602050305030304" pitchFamily="18" charset="0"/>
              </a:rPr>
              <a:t>Maximum </a:t>
            </a:r>
            <a:r>
              <a:rPr lang="fr-CH" sz="1600" dirty="0" err="1">
                <a:latin typeface="Book Antiqua" panose="02040602050305030304" pitchFamily="18" charset="0"/>
              </a:rPr>
              <a:t>hotspot</a:t>
            </a:r>
            <a:r>
              <a:rPr lang="en-GB" sz="1600" dirty="0">
                <a:latin typeface="Book Antiqua" panose="02040602050305030304" pitchFamily="18" charset="0"/>
              </a:rPr>
              <a:t> ~</a:t>
            </a:r>
            <a:r>
              <a:rPr lang="en-GB" sz="1600" dirty="0" smtClean="0">
                <a:latin typeface="Book Antiqua" panose="02040602050305030304" pitchFamily="18" charset="0"/>
              </a:rPr>
              <a:t>120 </a:t>
            </a:r>
            <a:r>
              <a:rPr lang="en-GB" sz="1600" dirty="0">
                <a:latin typeface="Book Antiqua" panose="02040602050305030304" pitchFamily="18" charset="0"/>
              </a:rPr>
              <a:t>K</a:t>
            </a:r>
            <a:endParaRPr lang="fr-CH" sz="1600" dirty="0">
              <a:latin typeface="Book Antiqua" panose="02040602050305030304" pitchFamily="18" charset="0"/>
            </a:endParaRPr>
          </a:p>
          <a:p>
            <a:r>
              <a:rPr lang="fr-CH" sz="2000" dirty="0" smtClean="0">
                <a:latin typeface="Book Antiqua" panose="02040602050305030304" pitchFamily="18" charset="0"/>
              </a:rPr>
              <a:t>2 </a:t>
            </a:r>
            <a:r>
              <a:rPr lang="fr-CH" sz="2000" dirty="0">
                <a:latin typeface="Book Antiqua" panose="02040602050305030304" pitchFamily="18" charset="0"/>
              </a:rPr>
              <a:t>kA </a:t>
            </a:r>
            <a:r>
              <a:rPr lang="fr-CH" sz="2000" dirty="0" smtClean="0">
                <a:latin typeface="Book Antiqua" panose="02040602050305030304" pitchFamily="18" charset="0"/>
              </a:rPr>
              <a:t>round </a:t>
            </a:r>
            <a:r>
              <a:rPr lang="fr-CH" sz="2000" dirty="0" err="1" smtClean="0">
                <a:latin typeface="Book Antiqua" panose="02040602050305030304" pitchFamily="18" charset="0"/>
              </a:rPr>
              <a:t>busbar</a:t>
            </a:r>
            <a:endParaRPr lang="fr-CH" sz="2000" dirty="0">
              <a:latin typeface="Book Antiqua" panose="02040602050305030304" pitchFamily="18" charset="0"/>
            </a:endParaRPr>
          </a:p>
          <a:p>
            <a:pPr lvl="1"/>
            <a:r>
              <a:rPr lang="fr-CH" sz="1600" dirty="0" err="1" smtClean="0">
                <a:latin typeface="Book Antiqua" panose="02040602050305030304" pitchFamily="18" charset="0"/>
              </a:rPr>
              <a:t>Considering</a:t>
            </a:r>
            <a:r>
              <a:rPr lang="fr-CH" sz="1600" dirty="0" smtClean="0">
                <a:latin typeface="Book Antiqua" panose="02040602050305030304" pitchFamily="18" charset="0"/>
              </a:rPr>
              <a:t> </a:t>
            </a:r>
            <a:r>
              <a:rPr lang="fr-CH" sz="1600" dirty="0" err="1" smtClean="0">
                <a:latin typeface="Book Antiqua" panose="02040602050305030304" pitchFamily="18" charset="0"/>
              </a:rPr>
              <a:t>possibility</a:t>
            </a:r>
            <a:r>
              <a:rPr lang="fr-CH" sz="1600" dirty="0" smtClean="0">
                <a:latin typeface="Book Antiqua" panose="02040602050305030304" pitchFamily="18" charset="0"/>
              </a:rPr>
              <a:t> of </a:t>
            </a:r>
            <a:r>
              <a:rPr lang="fr-CH" sz="1600" dirty="0" err="1" smtClean="0">
                <a:latin typeface="Book Antiqua" panose="02040602050305030304" pitchFamily="18" charset="0"/>
              </a:rPr>
              <a:t>reusing</a:t>
            </a:r>
            <a:r>
              <a:rPr lang="fr-CH" sz="1600" dirty="0" smtClean="0">
                <a:latin typeface="Book Antiqua" panose="02040602050305030304" pitchFamily="18" charset="0"/>
              </a:rPr>
              <a:t> 6 kA </a:t>
            </a:r>
            <a:r>
              <a:rPr lang="fr-CH" sz="1600" dirty="0" err="1" smtClean="0">
                <a:latin typeface="Book Antiqua" panose="02040602050305030304" pitchFamily="18" charset="0"/>
              </a:rPr>
              <a:t>cable</a:t>
            </a:r>
            <a:r>
              <a:rPr lang="fr-CH" sz="1600" dirty="0" smtClean="0">
                <a:latin typeface="Book Antiqua" panose="02040602050305030304" pitchFamily="18" charset="0"/>
              </a:rPr>
              <a:t> of LHC</a:t>
            </a:r>
          </a:p>
          <a:p>
            <a:pPr lvl="1"/>
            <a:r>
              <a:rPr lang="fr-CH" sz="1600" dirty="0" smtClean="0">
                <a:latin typeface="Book Antiqua" panose="02040602050305030304" pitchFamily="18" charset="0"/>
              </a:rPr>
              <a:t>11 </a:t>
            </a:r>
            <a:r>
              <a:rPr lang="fr-CH" sz="1600" dirty="0" err="1" smtClean="0">
                <a:latin typeface="Book Antiqua" panose="02040602050305030304" pitchFamily="18" charset="0"/>
              </a:rPr>
              <a:t>strand</a:t>
            </a:r>
            <a:r>
              <a:rPr lang="fr-CH" sz="1600" dirty="0" smtClean="0">
                <a:latin typeface="Book Antiqua" panose="02040602050305030304" pitchFamily="18" charset="0"/>
              </a:rPr>
              <a:t> of Nb-Ti, 9 of Cu, 0.85 mm </a:t>
            </a:r>
            <a:r>
              <a:rPr lang="fr-CH" sz="1600" dirty="0" err="1" smtClean="0">
                <a:latin typeface="Book Antiqua" panose="02040602050305030304" pitchFamily="18" charset="0"/>
              </a:rPr>
              <a:t>diameter</a:t>
            </a:r>
            <a:r>
              <a:rPr lang="fr-CH" sz="1600" dirty="0" smtClean="0">
                <a:latin typeface="Book Antiqua" panose="02040602050305030304" pitchFamily="18" charset="0"/>
              </a:rPr>
              <a:t>, 1.38 Cu/</a:t>
            </a:r>
            <a:r>
              <a:rPr lang="fr-CH" sz="1600" dirty="0" err="1" smtClean="0">
                <a:latin typeface="Book Antiqua" panose="02040602050305030304" pitchFamily="18" charset="0"/>
              </a:rPr>
              <a:t>no_Cu</a:t>
            </a:r>
            <a:r>
              <a:rPr lang="fr-CH" sz="1600" dirty="0" smtClean="0">
                <a:latin typeface="Book Antiqua" panose="02040602050305030304" pitchFamily="18" charset="0"/>
              </a:rPr>
              <a:t> </a:t>
            </a:r>
          </a:p>
          <a:p>
            <a:pPr lvl="1"/>
            <a:r>
              <a:rPr lang="fr-CH" sz="1600" dirty="0" smtClean="0">
                <a:latin typeface="Book Antiqua" panose="02040602050305030304" pitchFamily="18" charset="0"/>
              </a:rPr>
              <a:t>8.7 </a:t>
            </a:r>
            <a:r>
              <a:rPr lang="fr-CH" sz="1600" dirty="0">
                <a:latin typeface="Book Antiqua" panose="02040602050305030304" pitchFamily="18" charset="0"/>
              </a:rPr>
              <a:t>mm</a:t>
            </a:r>
            <a:r>
              <a:rPr lang="fr-CH" sz="1600" baseline="30000" dirty="0">
                <a:latin typeface="Book Antiqua" panose="02040602050305030304" pitchFamily="18" charset="0"/>
              </a:rPr>
              <a:t>2</a:t>
            </a:r>
            <a:r>
              <a:rPr lang="fr-CH" sz="1600" dirty="0">
                <a:latin typeface="Book Antiqua" panose="02040602050305030304" pitchFamily="18" charset="0"/>
              </a:rPr>
              <a:t> of Cu, </a:t>
            </a:r>
            <a:r>
              <a:rPr lang="fr-CH" sz="1600" dirty="0" smtClean="0">
                <a:latin typeface="Book Antiqua" panose="02040602050305030304" pitchFamily="18" charset="0"/>
              </a:rPr>
              <a:t>3.6 mm</a:t>
            </a:r>
            <a:r>
              <a:rPr lang="fr-CH" sz="1600" baseline="30000" dirty="0" smtClean="0">
                <a:latin typeface="Book Antiqua" panose="02040602050305030304" pitchFamily="18" charset="0"/>
              </a:rPr>
              <a:t>2</a:t>
            </a:r>
            <a:r>
              <a:rPr lang="fr-CH" sz="1600" dirty="0" smtClean="0">
                <a:latin typeface="Book Antiqua" panose="02040602050305030304" pitchFamily="18" charset="0"/>
              </a:rPr>
              <a:t> </a:t>
            </a:r>
            <a:r>
              <a:rPr lang="fr-CH" sz="1600" dirty="0">
                <a:latin typeface="Book Antiqua" panose="02040602050305030304" pitchFamily="18" charset="0"/>
              </a:rPr>
              <a:t>of </a:t>
            </a:r>
            <a:r>
              <a:rPr lang="fr-CH" sz="1600" dirty="0" err="1" smtClean="0">
                <a:latin typeface="Book Antiqua" panose="02040602050305030304" pitchFamily="18" charset="0"/>
              </a:rPr>
              <a:t>sc</a:t>
            </a:r>
            <a:endParaRPr lang="fr-CH" sz="1400" dirty="0" smtClean="0">
              <a:solidFill>
                <a:schemeClr val="tx1"/>
              </a:solidFill>
              <a:latin typeface="Book Antiqua" panose="02040602050305030304" pitchFamily="18" charset="0"/>
              <a:cs typeface="Times" panose="02020603050405020304" pitchFamily="18" charset="0"/>
            </a:endParaRPr>
          </a:p>
          <a:p>
            <a:endParaRPr lang="fr-CH" sz="1400" dirty="0">
              <a:solidFill>
                <a:schemeClr val="tx1"/>
              </a:solidFill>
              <a:latin typeface="Book Antiqua" panose="02040602050305030304" pitchFamily="18" charset="0"/>
              <a:cs typeface="Times" panose="02020603050405020304" pitchFamily="18" charset="0"/>
            </a:endParaRPr>
          </a:p>
          <a:p>
            <a:endParaRPr lang="fr-CH" sz="1400" dirty="0">
              <a:solidFill>
                <a:schemeClr val="tx1"/>
              </a:solidFill>
              <a:latin typeface="Book Antiqua" panose="02040602050305030304" pitchFamily="18" charset="0"/>
              <a:cs typeface="Times" panose="02020603050405020304" pitchFamily="18" charset="0"/>
            </a:endParaRPr>
          </a:p>
          <a:p>
            <a:endParaRPr lang="fr-CH" sz="1400" dirty="0" smtClean="0">
              <a:solidFill>
                <a:schemeClr val="tx1"/>
              </a:solidFill>
              <a:latin typeface="Book Antiqua" panose="02040602050305030304" pitchFamily="18" charset="0"/>
              <a:cs typeface="Times" panose="02020603050405020304" pitchFamily="18" charset="0"/>
            </a:endParaRPr>
          </a:p>
          <a:p>
            <a:endParaRPr lang="fr-CH" sz="1400" dirty="0" smtClean="0">
              <a:solidFill>
                <a:schemeClr val="tx1"/>
              </a:solidFill>
              <a:latin typeface="Book Antiqua" panose="02040602050305030304" pitchFamily="18" charset="0"/>
              <a:cs typeface="Times" panose="02020603050405020304" pitchFamily="18" charset="0"/>
            </a:endParaRPr>
          </a:p>
          <a:p>
            <a:endParaRPr lang="fr-CH" sz="1400" dirty="0" smtClean="0">
              <a:solidFill>
                <a:schemeClr val="tx1"/>
              </a:solidFill>
              <a:latin typeface="Book Antiqua" panose="02040602050305030304" pitchFamily="18" charset="0"/>
              <a:cs typeface="Times" panose="02020603050405020304" pitchFamily="18" charset="0"/>
            </a:endParaRPr>
          </a:p>
          <a:p>
            <a:endParaRPr lang="fr-CH" sz="1400" dirty="0" smtClean="0">
              <a:solidFill>
                <a:schemeClr val="tx1"/>
              </a:solidFill>
              <a:latin typeface="Book Antiqua" panose="02040602050305030304" pitchFamily="18" charset="0"/>
              <a:cs typeface="Times" panose="02020603050405020304" pitchFamily="18" charset="0"/>
            </a:endParaRPr>
          </a:p>
          <a:p>
            <a:pPr lvl="1"/>
            <a:endParaRPr lang="fr-CH" sz="1400" dirty="0">
              <a:solidFill>
                <a:schemeClr val="tx1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E. Todesco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646383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44704"/>
            <a:ext cx="7920000" cy="720000"/>
          </a:xfrm>
        </p:spPr>
        <p:txBody>
          <a:bodyPr/>
          <a:lstStyle/>
          <a:p>
            <a:r>
              <a:rPr lang="fr-CH" b="0" dirty="0" smtClean="0">
                <a:latin typeface="Book Antiqua" panose="02040602050305030304" pitchFamily="18" charset="0"/>
              </a:rPr>
              <a:t>FEW WORDS ON OTHER CIRCUITS</a:t>
            </a:r>
            <a:endParaRPr lang="en-GB" b="0" dirty="0">
              <a:latin typeface="Book Antiqua" panose="0204060205030503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908720"/>
            <a:ext cx="7920000" cy="5217443"/>
          </a:xfrm>
        </p:spPr>
        <p:txBody>
          <a:bodyPr>
            <a:normAutofit/>
          </a:bodyPr>
          <a:lstStyle/>
          <a:p>
            <a:r>
              <a:rPr lang="en-GB" sz="20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HO correctors will go with local powering</a:t>
            </a:r>
          </a:p>
          <a:p>
            <a:endParaRPr lang="en-GB" sz="2000" dirty="0">
              <a:latin typeface="Book Antiqua" panose="02040602050305030304" pitchFamily="18" charset="0"/>
              <a:cs typeface="Times" panose="02020603050405020304" pitchFamily="18" charset="0"/>
            </a:endParaRPr>
          </a:p>
          <a:p>
            <a:r>
              <a:rPr lang="en-GB" sz="20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D2 main circuit will have the same </a:t>
            </a:r>
            <a:r>
              <a:rPr lang="en-GB" sz="20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busbar</a:t>
            </a:r>
            <a:r>
              <a:rPr lang="en-GB" sz="20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 as D1</a:t>
            </a:r>
          </a:p>
          <a:p>
            <a:pPr lvl="1"/>
            <a:r>
              <a:rPr lang="en-GB" sz="1600" dirty="0" smtClean="0">
                <a:latin typeface="Book Antiqua" panose="02040602050305030304" pitchFamily="18" charset="0"/>
                <a:cs typeface="Times" panose="02020603050405020304" pitchFamily="18" charset="0"/>
              </a:rPr>
              <a:t>Similar operational current and inductance</a:t>
            </a:r>
          </a:p>
          <a:p>
            <a:pPr lvl="1"/>
            <a:endParaRPr lang="en-GB" sz="1600" dirty="0">
              <a:solidFill>
                <a:schemeClr val="tx1"/>
              </a:solidFill>
              <a:latin typeface="Book Antiqua" panose="02040602050305030304" pitchFamily="18" charset="0"/>
            </a:endParaRPr>
          </a:p>
          <a:p>
            <a:r>
              <a:rPr lang="en-GB" sz="1800" dirty="0" smtClean="0">
                <a:latin typeface="Book Antiqua" panose="02040602050305030304" pitchFamily="18" charset="0"/>
                <a:cs typeface="Times" panose="02020603050405020304" pitchFamily="18" charset="0"/>
              </a:rPr>
              <a:t>MCBRD circuit (400 A nominal) will have the 600 A LHC </a:t>
            </a:r>
            <a:r>
              <a:rPr lang="en-GB" sz="1800" dirty="0" err="1" smtClean="0">
                <a:latin typeface="Book Antiqua" panose="02040602050305030304" pitchFamily="18" charset="0"/>
                <a:cs typeface="Times" panose="02020603050405020304" pitchFamily="18" charset="0"/>
              </a:rPr>
              <a:t>busbar</a:t>
            </a:r>
            <a:r>
              <a:rPr lang="en-GB" sz="1800" dirty="0" smtClean="0">
                <a:latin typeface="Book Antiqua" panose="02040602050305030304" pitchFamily="18" charset="0"/>
                <a:cs typeface="Times" panose="02020603050405020304" pitchFamily="18" charset="0"/>
              </a:rPr>
              <a:t> </a:t>
            </a:r>
          </a:p>
          <a:p>
            <a:pPr lvl="1"/>
            <a:r>
              <a:rPr lang="en-GB" sz="1400" dirty="0" smtClean="0">
                <a:latin typeface="Book Antiqua" panose="02040602050305030304" pitchFamily="18" charset="0"/>
                <a:cs typeface="Times" panose="02020603050405020304" pitchFamily="18" charset="0"/>
              </a:rPr>
              <a:t>There is energy extraction so </a:t>
            </a:r>
            <a:r>
              <a:rPr lang="en-GB" sz="1400" dirty="0" err="1" smtClean="0">
                <a:latin typeface="Book Antiqua" panose="02040602050305030304" pitchFamily="18" charset="0"/>
                <a:cs typeface="Times" panose="02020603050405020304" pitchFamily="18" charset="0"/>
              </a:rPr>
              <a:t>busbar</a:t>
            </a:r>
            <a:r>
              <a:rPr lang="en-GB" sz="1400" dirty="0" smtClean="0">
                <a:latin typeface="Book Antiqua" panose="02040602050305030304" pitchFamily="18" charset="0"/>
                <a:cs typeface="Times" panose="02020603050405020304" pitchFamily="18" charset="0"/>
              </a:rPr>
              <a:t> protection is not critical [</a:t>
            </a:r>
            <a:r>
              <a:rPr lang="fr-CH" sz="1400" dirty="0" smtClean="0">
                <a:latin typeface="Book Antiqua" panose="02040602050305030304" pitchFamily="18" charset="0"/>
              </a:rPr>
              <a:t>M</a:t>
            </a:r>
            <a:r>
              <a:rPr lang="fr-CH" sz="1400" dirty="0">
                <a:latin typeface="Book Antiqua" panose="02040602050305030304" pitchFamily="18" charset="0"/>
              </a:rPr>
              <a:t>. </a:t>
            </a:r>
            <a:r>
              <a:rPr lang="fr-CH" sz="1400" dirty="0" err="1">
                <a:latin typeface="Book Antiqua" panose="02040602050305030304" pitchFamily="18" charset="0"/>
              </a:rPr>
              <a:t>Mentink</a:t>
            </a:r>
            <a:r>
              <a:rPr lang="fr-CH" sz="1400" dirty="0">
                <a:latin typeface="Book Antiqua" panose="02040602050305030304" pitchFamily="18" charset="0"/>
              </a:rPr>
              <a:t>, </a:t>
            </a:r>
            <a:r>
              <a:rPr lang="fr-CH" sz="1400" dirty="0" smtClean="0">
                <a:latin typeface="Book Antiqua" panose="02040602050305030304" pitchFamily="18" charset="0"/>
                <a:hlinkClick r:id="rId2"/>
              </a:rPr>
              <a:t>EDMS 2222746</a:t>
            </a:r>
            <a:r>
              <a:rPr lang="fr-CH" sz="1400" dirty="0" smtClean="0">
                <a:latin typeface="Book Antiqua" panose="02040602050305030304" pitchFamily="18" charset="0"/>
              </a:rPr>
              <a:t>]</a:t>
            </a:r>
            <a:endParaRPr lang="fr-CH" sz="1400" dirty="0" smtClean="0">
              <a:solidFill>
                <a:schemeClr val="tx1"/>
              </a:solidFill>
              <a:latin typeface="Book Antiqua" panose="02040602050305030304" pitchFamily="18" charset="0"/>
              <a:cs typeface="Times" panose="02020603050405020304" pitchFamily="18" charset="0"/>
            </a:endParaRPr>
          </a:p>
          <a:p>
            <a:endParaRPr lang="fr-CH" sz="1400" dirty="0">
              <a:solidFill>
                <a:schemeClr val="tx1"/>
              </a:solidFill>
              <a:latin typeface="Book Antiqua" panose="02040602050305030304" pitchFamily="18" charset="0"/>
              <a:cs typeface="Times" panose="02020603050405020304" pitchFamily="18" charset="0"/>
            </a:endParaRPr>
          </a:p>
          <a:p>
            <a:endParaRPr lang="fr-CH" sz="1400" dirty="0">
              <a:solidFill>
                <a:schemeClr val="tx1"/>
              </a:solidFill>
              <a:latin typeface="Book Antiqua" panose="02040602050305030304" pitchFamily="18" charset="0"/>
              <a:cs typeface="Times" panose="02020603050405020304" pitchFamily="18" charset="0"/>
            </a:endParaRPr>
          </a:p>
          <a:p>
            <a:endParaRPr lang="fr-CH" sz="1400" dirty="0" smtClean="0">
              <a:solidFill>
                <a:schemeClr val="tx1"/>
              </a:solidFill>
              <a:latin typeface="Book Antiqua" panose="02040602050305030304" pitchFamily="18" charset="0"/>
              <a:cs typeface="Times" panose="02020603050405020304" pitchFamily="18" charset="0"/>
            </a:endParaRPr>
          </a:p>
          <a:p>
            <a:endParaRPr lang="fr-CH" sz="1400" dirty="0" smtClean="0">
              <a:solidFill>
                <a:schemeClr val="tx1"/>
              </a:solidFill>
              <a:latin typeface="Book Antiqua" panose="02040602050305030304" pitchFamily="18" charset="0"/>
              <a:cs typeface="Times" panose="02020603050405020304" pitchFamily="18" charset="0"/>
            </a:endParaRPr>
          </a:p>
          <a:p>
            <a:endParaRPr lang="fr-CH" sz="1400" dirty="0" smtClean="0">
              <a:solidFill>
                <a:schemeClr val="tx1"/>
              </a:solidFill>
              <a:latin typeface="Book Antiqua" panose="02040602050305030304" pitchFamily="18" charset="0"/>
              <a:cs typeface="Times" panose="02020603050405020304" pitchFamily="18" charset="0"/>
            </a:endParaRPr>
          </a:p>
          <a:p>
            <a:endParaRPr lang="fr-CH" sz="1400" dirty="0" smtClean="0">
              <a:solidFill>
                <a:schemeClr val="tx1"/>
              </a:solidFill>
              <a:latin typeface="Book Antiqua" panose="02040602050305030304" pitchFamily="18" charset="0"/>
              <a:cs typeface="Times" panose="02020603050405020304" pitchFamily="18" charset="0"/>
            </a:endParaRPr>
          </a:p>
          <a:p>
            <a:pPr lvl="1"/>
            <a:endParaRPr lang="fr-CH" sz="1400" dirty="0">
              <a:solidFill>
                <a:schemeClr val="tx1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E. Todesco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90523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44704"/>
            <a:ext cx="7920000" cy="720000"/>
          </a:xfrm>
        </p:spPr>
        <p:txBody>
          <a:bodyPr/>
          <a:lstStyle/>
          <a:p>
            <a:r>
              <a:rPr lang="fr-CH" dirty="0" smtClean="0">
                <a:latin typeface="Book Antiqua" panose="02040602050305030304" pitchFamily="18" charset="0"/>
              </a:rPr>
              <a:t>CONCLUSION</a:t>
            </a:r>
            <a:endParaRPr lang="en-GB" b="0" dirty="0">
              <a:latin typeface="Book Antiqua" panose="0204060205030503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E. Todesco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612000" y="908720"/>
            <a:ext cx="7920000" cy="5217443"/>
          </a:xfrm>
        </p:spPr>
        <p:txBody>
          <a:bodyPr>
            <a:normAutofit/>
          </a:bodyPr>
          <a:lstStyle/>
          <a:p>
            <a:r>
              <a:rPr lang="en-GB" sz="20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Specification of </a:t>
            </a:r>
            <a:r>
              <a:rPr lang="en-GB" sz="20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busbar</a:t>
            </a:r>
            <a:r>
              <a:rPr lang="en-GB" sz="20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 is established</a:t>
            </a:r>
          </a:p>
          <a:p>
            <a:endParaRPr lang="en-GB" sz="2000" dirty="0" smtClean="0">
              <a:latin typeface="Book Antiqua" panose="02040602050305030304" pitchFamily="18" charset="0"/>
              <a:cs typeface="Times" panose="02020603050405020304" pitchFamily="18" charset="0"/>
            </a:endParaRPr>
          </a:p>
          <a:p>
            <a:r>
              <a:rPr lang="en-GB" sz="2000" dirty="0" smtClean="0">
                <a:latin typeface="Book Antiqua" panose="02040602050305030304" pitchFamily="18" charset="0"/>
                <a:cs typeface="Times" panose="02020603050405020304" pitchFamily="18" charset="0"/>
              </a:rPr>
              <a:t>Lay out has been finalized</a:t>
            </a:r>
          </a:p>
          <a:p>
            <a:endParaRPr lang="en-GB" sz="2000" dirty="0" smtClean="0">
              <a:latin typeface="Book Antiqua" panose="02040602050305030304" pitchFamily="18" charset="0"/>
            </a:endParaRPr>
          </a:p>
          <a:p>
            <a:r>
              <a:rPr lang="en-GB" sz="2000" dirty="0" smtClean="0">
                <a:latin typeface="Book Antiqua" panose="02040602050305030304" pitchFamily="18" charset="0"/>
              </a:rPr>
              <a:t>MQXF </a:t>
            </a:r>
            <a:r>
              <a:rPr lang="en-GB" sz="20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internal </a:t>
            </a:r>
            <a:r>
              <a:rPr lang="en-GB" sz="20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busbar</a:t>
            </a:r>
            <a:r>
              <a:rPr lang="en-GB" sz="20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 in production, will be provided by US</a:t>
            </a:r>
          </a:p>
          <a:p>
            <a:pPr lvl="1"/>
            <a:r>
              <a:rPr lang="en-GB" sz="1800" dirty="0" smtClean="0">
                <a:latin typeface="Book Antiqua" panose="02040602050305030304" pitchFamily="18" charset="0"/>
              </a:rPr>
              <a:t>Most urgent, needed for mid 2020</a:t>
            </a:r>
            <a:endParaRPr lang="en-GB" sz="1800" dirty="0" smtClean="0">
              <a:solidFill>
                <a:schemeClr val="tx1"/>
              </a:solidFill>
              <a:latin typeface="Book Antiqua" panose="02040602050305030304" pitchFamily="18" charset="0"/>
            </a:endParaRPr>
          </a:p>
          <a:p>
            <a:endParaRPr lang="en-GB" sz="2000" dirty="0" smtClean="0">
              <a:latin typeface="Book Antiqua" panose="02040602050305030304" pitchFamily="18" charset="0"/>
              <a:cs typeface="Times" panose="02020603050405020304" pitchFamily="18" charset="0"/>
            </a:endParaRPr>
          </a:p>
          <a:p>
            <a:r>
              <a:rPr lang="en-GB" sz="2000" dirty="0" smtClean="0">
                <a:latin typeface="Book Antiqua" panose="02040602050305030304" pitchFamily="18" charset="0"/>
                <a:cs typeface="Times" panose="02020603050405020304" pitchFamily="18" charset="0"/>
              </a:rPr>
              <a:t>Finalizing the selection of all the other </a:t>
            </a:r>
            <a:r>
              <a:rPr lang="en-GB" sz="2000" dirty="0" err="1" smtClean="0">
                <a:latin typeface="Book Antiqua" panose="02040602050305030304" pitchFamily="18" charset="0"/>
                <a:cs typeface="Times" panose="02020603050405020304" pitchFamily="18" charset="0"/>
              </a:rPr>
              <a:t>busbars</a:t>
            </a:r>
            <a:endParaRPr lang="en-GB" sz="2000" dirty="0" smtClean="0">
              <a:latin typeface="Book Antiqua" panose="02040602050305030304" pitchFamily="18" charset="0"/>
              <a:cs typeface="Times" panose="02020603050405020304" pitchFamily="18" charset="0"/>
            </a:endParaRPr>
          </a:p>
          <a:p>
            <a:pPr lvl="1"/>
            <a:r>
              <a:rPr lang="en-GB" sz="1800" dirty="0" smtClean="0">
                <a:latin typeface="Book Antiqua" panose="02040602050305030304" pitchFamily="18" charset="0"/>
              </a:rPr>
              <a:t>No issues to make them compatible with requirement</a:t>
            </a:r>
          </a:p>
          <a:p>
            <a:pPr lvl="1"/>
            <a:r>
              <a:rPr lang="en-GB" sz="1800" dirty="0" smtClean="0">
                <a:solidFill>
                  <a:schemeClr val="tx1"/>
                </a:solidFill>
                <a:latin typeface="Book Antiqua" panose="02040602050305030304" pitchFamily="18" charset="0"/>
                <a:cs typeface="Times" panose="02020603050405020304" pitchFamily="18" charset="0"/>
              </a:rPr>
              <a:t>A critical point is the protection of the MCBXFB </a:t>
            </a:r>
            <a:r>
              <a:rPr lang="en-GB" sz="1800" dirty="0" err="1" smtClean="0">
                <a:solidFill>
                  <a:schemeClr val="tx1"/>
                </a:solidFill>
                <a:latin typeface="Book Antiqua" panose="02040602050305030304" pitchFamily="18" charset="0"/>
                <a:cs typeface="Times" panose="02020603050405020304" pitchFamily="18" charset="0"/>
              </a:rPr>
              <a:t>busbar</a:t>
            </a:r>
            <a:r>
              <a:rPr lang="en-GB" sz="1800" dirty="0" smtClean="0">
                <a:solidFill>
                  <a:schemeClr val="tx1"/>
                </a:solidFill>
                <a:latin typeface="Book Antiqua" panose="02040602050305030304" pitchFamily="18" charset="0"/>
                <a:cs typeface="Times" panose="02020603050405020304" pitchFamily="18" charset="0"/>
              </a:rPr>
              <a:t>, relying on the power converter crowbar</a:t>
            </a:r>
            <a:endParaRPr lang="fr-CH" sz="1000" dirty="0">
              <a:solidFill>
                <a:schemeClr val="tx1"/>
              </a:solidFill>
              <a:latin typeface="Book Antiqua" panose="02040602050305030304" pitchFamily="18" charset="0"/>
              <a:cs typeface="Times" panose="02020603050405020304" pitchFamily="18" charset="0"/>
            </a:endParaRPr>
          </a:p>
          <a:p>
            <a:endParaRPr lang="fr-CH" sz="1400" dirty="0" smtClean="0">
              <a:solidFill>
                <a:schemeClr val="tx1"/>
              </a:solidFill>
              <a:latin typeface="Book Antiqua" panose="02040602050305030304" pitchFamily="18" charset="0"/>
              <a:cs typeface="Times" panose="02020603050405020304" pitchFamily="18" charset="0"/>
            </a:endParaRPr>
          </a:p>
          <a:p>
            <a:endParaRPr lang="fr-CH" sz="1400" dirty="0" smtClean="0">
              <a:solidFill>
                <a:schemeClr val="tx1"/>
              </a:solidFill>
              <a:latin typeface="Book Antiqua" panose="02040602050305030304" pitchFamily="18" charset="0"/>
              <a:cs typeface="Times" panose="02020603050405020304" pitchFamily="18" charset="0"/>
            </a:endParaRPr>
          </a:p>
          <a:p>
            <a:endParaRPr lang="fr-CH" sz="1400" dirty="0" smtClean="0">
              <a:solidFill>
                <a:schemeClr val="tx1"/>
              </a:solidFill>
              <a:latin typeface="Book Antiqua" panose="02040602050305030304" pitchFamily="18" charset="0"/>
              <a:cs typeface="Times" panose="02020603050405020304" pitchFamily="18" charset="0"/>
            </a:endParaRPr>
          </a:p>
          <a:p>
            <a:endParaRPr lang="fr-CH" sz="1400" dirty="0" smtClean="0">
              <a:solidFill>
                <a:schemeClr val="tx1"/>
              </a:solidFill>
              <a:latin typeface="Book Antiqua" panose="02040602050305030304" pitchFamily="18" charset="0"/>
              <a:cs typeface="Times" panose="02020603050405020304" pitchFamily="18" charset="0"/>
            </a:endParaRPr>
          </a:p>
          <a:p>
            <a:pPr lvl="1"/>
            <a:endParaRPr lang="fr-CH" sz="1400" dirty="0">
              <a:solidFill>
                <a:schemeClr val="tx1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88269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44704"/>
            <a:ext cx="7920000" cy="720000"/>
          </a:xfrm>
        </p:spPr>
        <p:txBody>
          <a:bodyPr/>
          <a:lstStyle/>
          <a:p>
            <a:r>
              <a:rPr lang="fr-CH" dirty="0" smtClean="0">
                <a:latin typeface="Book Antiqua" panose="02040602050305030304" pitchFamily="18" charset="0"/>
              </a:rPr>
              <a:t>CONTENTS</a:t>
            </a:r>
            <a:endParaRPr lang="en-GB" b="0" dirty="0">
              <a:latin typeface="Book Antiqua" panose="0204060205030503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E. Todesco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CH" dirty="0" err="1" smtClean="0"/>
              <a:t>Requirements</a:t>
            </a:r>
            <a:endParaRPr lang="fr-CH" dirty="0"/>
          </a:p>
          <a:p>
            <a:endParaRPr lang="fr-CH" dirty="0" smtClean="0"/>
          </a:p>
          <a:p>
            <a:r>
              <a:rPr lang="fr-CH" dirty="0" smtClean="0"/>
              <a:t>Lay out</a:t>
            </a:r>
          </a:p>
          <a:p>
            <a:pPr lvl="1"/>
            <a:endParaRPr lang="fr-CH" dirty="0" smtClean="0"/>
          </a:p>
          <a:p>
            <a:r>
              <a:rPr lang="fr-CH" dirty="0" smtClean="0"/>
              <a:t>Bus bar </a:t>
            </a:r>
            <a:r>
              <a:rPr lang="fr-CH" dirty="0" err="1" smtClean="0"/>
              <a:t>selection</a:t>
            </a:r>
            <a:endParaRPr lang="fr-CH" dirty="0" smtClean="0"/>
          </a:p>
        </p:txBody>
      </p:sp>
    </p:spTree>
    <p:extLst>
      <p:ext uri="{BB962C8B-B14F-4D97-AF65-F5344CB8AC3E}">
        <p14:creationId xmlns:p14="http://schemas.microsoft.com/office/powerpoint/2010/main" val="19070524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44704"/>
            <a:ext cx="7920000" cy="720000"/>
          </a:xfrm>
        </p:spPr>
        <p:txBody>
          <a:bodyPr/>
          <a:lstStyle/>
          <a:p>
            <a:r>
              <a:rPr lang="fr-CH" b="0" dirty="0" smtClean="0">
                <a:latin typeface="Book Antiqua" panose="02040602050305030304" pitchFamily="18" charset="0"/>
              </a:rPr>
              <a:t>SPECIFICATION</a:t>
            </a:r>
            <a:endParaRPr lang="en-GB" b="0" dirty="0">
              <a:latin typeface="Book Antiqua" panose="0204060205030503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908720"/>
            <a:ext cx="7920000" cy="5217443"/>
          </a:xfrm>
        </p:spPr>
        <p:txBody>
          <a:bodyPr>
            <a:normAutofit/>
          </a:bodyPr>
          <a:lstStyle/>
          <a:p>
            <a:r>
              <a:rPr lang="fr-CH" sz="20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Most relevant </a:t>
            </a:r>
            <a:r>
              <a:rPr lang="fr-CH" sz="20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numbers</a:t>
            </a:r>
            <a:endParaRPr lang="fr-CH" sz="2000" dirty="0" smtClean="0">
              <a:solidFill>
                <a:schemeClr val="tx1"/>
              </a:solidFill>
              <a:latin typeface="Book Antiqua" panose="02040602050305030304" pitchFamily="18" charset="0"/>
            </a:endParaRPr>
          </a:p>
          <a:p>
            <a:pPr lvl="1"/>
            <a:r>
              <a:rPr lang="fr-CH" sz="16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Quench</a:t>
            </a:r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load</a:t>
            </a:r>
            <a:r>
              <a:rPr lang="fr-CH" sz="1600" dirty="0" smtClean="0">
                <a:latin typeface="Book Antiqua" panose="02040602050305030304" pitchFamily="18" charset="0"/>
              </a:rPr>
              <a:t>: input </a:t>
            </a:r>
            <a:r>
              <a:rPr lang="fr-CH" sz="1600" dirty="0" err="1" smtClean="0">
                <a:latin typeface="Book Antiqua" panose="02040602050305030304" pitchFamily="18" charset="0"/>
              </a:rPr>
              <a:t>parameter</a:t>
            </a:r>
            <a:r>
              <a:rPr lang="fr-CH" sz="1600" dirty="0" smtClean="0">
                <a:latin typeface="Book Antiqua" panose="02040602050305030304" pitchFamily="18" charset="0"/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given</a:t>
            </a:r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 by protection </a:t>
            </a:r>
            <a:r>
              <a:rPr lang="fr-CH" sz="16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strategy</a:t>
            </a:r>
            <a:endParaRPr lang="fr-CH" sz="1600" dirty="0" smtClean="0">
              <a:solidFill>
                <a:schemeClr val="tx1"/>
              </a:solidFill>
              <a:latin typeface="Book Antiqua" panose="02040602050305030304" pitchFamily="18" charset="0"/>
            </a:endParaRPr>
          </a:p>
          <a:p>
            <a:pPr lvl="1"/>
            <a:r>
              <a:rPr lang="fr-CH" sz="1600" dirty="0" err="1" smtClean="0">
                <a:solidFill>
                  <a:schemeClr val="accent3"/>
                </a:solidFill>
                <a:latin typeface="Book Antiqua" panose="02040602050305030304" pitchFamily="18" charset="0"/>
              </a:rPr>
              <a:t>Temperature</a:t>
            </a:r>
            <a:r>
              <a:rPr lang="fr-CH" sz="1600" dirty="0" smtClean="0">
                <a:solidFill>
                  <a:schemeClr val="accent3"/>
                </a:solidFill>
                <a:latin typeface="Book Antiqua" panose="02040602050305030304" pitchFamily="18" charset="0"/>
              </a:rPr>
              <a:t> </a:t>
            </a:r>
            <a:r>
              <a:rPr lang="fr-CH" sz="1600" dirty="0" err="1" smtClean="0">
                <a:solidFill>
                  <a:schemeClr val="accent3"/>
                </a:solidFill>
                <a:latin typeface="Book Antiqua" panose="02040602050305030304" pitchFamily="18" charset="0"/>
              </a:rPr>
              <a:t>margin</a:t>
            </a:r>
            <a:r>
              <a:rPr lang="fr-CH" sz="1600" dirty="0" smtClean="0">
                <a:solidFill>
                  <a:schemeClr val="accent3"/>
                </a:solidFill>
                <a:latin typeface="Book Antiqua" panose="02040602050305030304" pitchFamily="18" charset="0"/>
              </a:rPr>
              <a:t> : 5 K</a:t>
            </a:r>
          </a:p>
          <a:p>
            <a:pPr lvl="1"/>
            <a:r>
              <a:rPr lang="fr-CH" sz="1600" dirty="0" err="1" smtClean="0">
                <a:solidFill>
                  <a:schemeClr val="accent3"/>
                </a:solidFill>
                <a:latin typeface="Book Antiqua" panose="02040602050305030304" pitchFamily="18" charset="0"/>
                <a:cs typeface="Times" panose="02020603050405020304" pitchFamily="18" charset="0"/>
              </a:rPr>
              <a:t>Hotspot</a:t>
            </a:r>
            <a:r>
              <a:rPr lang="fr-CH" sz="1600" dirty="0" smtClean="0">
                <a:solidFill>
                  <a:schemeClr val="accent3"/>
                </a:solidFill>
                <a:latin typeface="Book Antiqua" panose="02040602050305030304" pitchFamily="18" charset="0"/>
                <a:cs typeface="Times" panose="02020603050405020304" pitchFamily="18" charset="0"/>
              </a:rPr>
              <a:t>: 150 K </a:t>
            </a:r>
            <a:endParaRPr lang="fr-CH" sz="1400" dirty="0" smtClean="0">
              <a:solidFill>
                <a:schemeClr val="tx1"/>
              </a:solidFill>
              <a:latin typeface="Book Antiqua" panose="02040602050305030304" pitchFamily="18" charset="0"/>
              <a:cs typeface="Times" panose="02020603050405020304" pitchFamily="18" charset="0"/>
            </a:endParaRPr>
          </a:p>
          <a:p>
            <a:pPr lvl="1"/>
            <a:endParaRPr lang="fr-CH" sz="1400" dirty="0">
              <a:solidFill>
                <a:schemeClr val="tx1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E. Todesco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/>
          </p:nvPr>
        </p:nvGraphicFramePr>
        <p:xfrm>
          <a:off x="1908949" y="2316163"/>
          <a:ext cx="5488940" cy="38100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501265">
                  <a:extLst>
                    <a:ext uri="{9D8B030D-6E8A-4147-A177-3AD203B41FA5}">
                      <a16:colId xmlns:a16="http://schemas.microsoft.com/office/drawing/2014/main" xmlns="" val="1685729426"/>
                    </a:ext>
                  </a:extLst>
                </a:gridCol>
                <a:gridCol w="751205">
                  <a:extLst>
                    <a:ext uri="{9D8B030D-6E8A-4147-A177-3AD203B41FA5}">
                      <a16:colId xmlns:a16="http://schemas.microsoft.com/office/drawing/2014/main" xmlns="" val="3561048481"/>
                    </a:ext>
                  </a:extLst>
                </a:gridCol>
                <a:gridCol w="577215">
                  <a:extLst>
                    <a:ext uri="{9D8B030D-6E8A-4147-A177-3AD203B41FA5}">
                      <a16:colId xmlns:a16="http://schemas.microsoft.com/office/drawing/2014/main" xmlns="" val="835126425"/>
                    </a:ext>
                  </a:extLst>
                </a:gridCol>
                <a:gridCol w="666115">
                  <a:extLst>
                    <a:ext uri="{9D8B030D-6E8A-4147-A177-3AD203B41FA5}">
                      <a16:colId xmlns:a16="http://schemas.microsoft.com/office/drawing/2014/main" xmlns="" val="661512141"/>
                    </a:ext>
                  </a:extLst>
                </a:gridCol>
                <a:gridCol w="993140">
                  <a:extLst>
                    <a:ext uri="{9D8B030D-6E8A-4147-A177-3AD203B41FA5}">
                      <a16:colId xmlns:a16="http://schemas.microsoft.com/office/drawing/2014/main" xmlns="" val="86673214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Parameter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(units)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Triplet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D1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MCBXFA/B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99497495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Design current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(kA)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18.0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13.0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1.73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204396702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Operating temperature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(K)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1.9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1.9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1.9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261505786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Quench integral 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(MA</a:t>
                      </a:r>
                      <a:r>
                        <a:rPr lang="en-GB" sz="1000" kern="1400" baseline="30000">
                          <a:effectLst/>
                        </a:rPr>
                        <a:t>2</a:t>
                      </a:r>
                      <a:r>
                        <a:rPr lang="en-GB" sz="1000" kern="1400">
                          <a:effectLst/>
                        </a:rPr>
                        <a:t> s)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30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29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0.27/6.0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86151748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Equivalent time constant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(s)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0.17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0.35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0.17/4.0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61785512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Minimum temperature margin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(K)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5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5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5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318282559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Voltage test: RT at acceptance</a:t>
                      </a:r>
                      <a:r>
                        <a:rPr lang="en-GB" sz="1000" kern="1400" baseline="30000">
                          <a:effectLst/>
                        </a:rPr>
                        <a:t>1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(V)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4600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4000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4600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268174974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Voltage test: RT in the cold mass</a:t>
                      </a:r>
                      <a:r>
                        <a:rPr lang="en-GB" sz="1000" kern="1400" baseline="30000">
                          <a:effectLst/>
                        </a:rPr>
                        <a:t>2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(V)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3800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2800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3700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384197753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Test voltage at 1.9 K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(V)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1900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1400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2300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47456052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Maximum leakage current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(mA)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10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10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10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353315841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Joint resistance (per joint)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(nW)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1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1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3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204583616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Maximum hot spot temperature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(K)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150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150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150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20274183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Maximum dI/dt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(kA/s)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90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36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15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255252658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Number of thermal cycles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(-)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50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50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50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69392204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Number of triplet magnet quenches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(-)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150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150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150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13953252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Maximum envelope internal busbars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(mm x mm)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30×30</a:t>
                      </a:r>
                      <a:r>
                        <a:rPr lang="en-GB" sz="1000" kern="1400" baseline="30000">
                          <a:effectLst/>
                        </a:rPr>
                        <a:t>3</a:t>
                      </a:r>
                      <a:endParaRPr lang="en-GB" sz="1100" kern="140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19×8.2</a:t>
                      </a:r>
                      <a:r>
                        <a:rPr lang="en-GB" sz="1000" kern="1400" baseline="30000">
                          <a:effectLst/>
                        </a:rPr>
                        <a:t>4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NA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NA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404829092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Maximum envelope round busbars (diameter) 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(mm)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45 Ø</a:t>
                      </a:r>
                      <a:r>
                        <a:rPr lang="en-GB" sz="1000" kern="1400" baseline="30000">
                          <a:effectLst/>
                        </a:rPr>
                        <a:t>5</a:t>
                      </a:r>
                      <a:r>
                        <a:rPr lang="en-GB" sz="1000" kern="1400">
                          <a:effectLst/>
                        </a:rPr>
                        <a:t> </a:t>
                      </a:r>
                      <a:endParaRPr lang="en-GB" sz="1100" kern="140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15 Ø</a:t>
                      </a:r>
                      <a:r>
                        <a:rPr lang="en-GB" sz="1000" kern="1400" baseline="30000">
                          <a:effectLst/>
                        </a:rPr>
                        <a:t>6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10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5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81333635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Minimum curvature radius magnet leads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(mm)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50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50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50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330068865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Minimum curvature radius round busbars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(mm)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70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70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50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724667361"/>
                  </a:ext>
                </a:extLst>
              </a:tr>
              <a:tr h="3746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Thermal shrinkage (from RT to operation)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(%)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0.3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0.3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 dirty="0">
                          <a:effectLst/>
                        </a:rPr>
                        <a:t>0.3</a:t>
                      </a:r>
                      <a:endParaRPr lang="en-GB" sz="11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320699775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352969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44704"/>
            <a:ext cx="7920000" cy="720000"/>
          </a:xfrm>
        </p:spPr>
        <p:txBody>
          <a:bodyPr/>
          <a:lstStyle/>
          <a:p>
            <a:r>
              <a:rPr lang="fr-CH" b="0" dirty="0" smtClean="0">
                <a:latin typeface="Book Antiqua" panose="02040602050305030304" pitchFamily="18" charset="0"/>
              </a:rPr>
              <a:t>SPECIFICATION</a:t>
            </a:r>
            <a:endParaRPr lang="en-GB" b="0" dirty="0">
              <a:latin typeface="Book Antiqua" panose="0204060205030503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908720"/>
            <a:ext cx="7920000" cy="5217443"/>
          </a:xfrm>
        </p:spPr>
        <p:txBody>
          <a:bodyPr>
            <a:normAutofit/>
          </a:bodyPr>
          <a:lstStyle/>
          <a:p>
            <a:r>
              <a:rPr lang="fr-CH" sz="20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Other</a:t>
            </a:r>
            <a:r>
              <a:rPr lang="fr-CH" sz="20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 relevant </a:t>
            </a:r>
            <a:r>
              <a:rPr lang="fr-CH" sz="20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numbers</a:t>
            </a:r>
            <a:endParaRPr lang="fr-CH" sz="2000" dirty="0" smtClean="0">
              <a:solidFill>
                <a:schemeClr val="tx1"/>
              </a:solidFill>
              <a:latin typeface="Book Antiqua" panose="02040602050305030304" pitchFamily="18" charset="0"/>
            </a:endParaRPr>
          </a:p>
          <a:p>
            <a:pPr lvl="1"/>
            <a:r>
              <a:rPr lang="fr-CH" sz="16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Insulation</a:t>
            </a:r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given</a:t>
            </a:r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 by </a:t>
            </a:r>
            <a:r>
              <a:rPr lang="fr-CH" sz="16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expected</a:t>
            </a:r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 voltage</a:t>
            </a:r>
          </a:p>
          <a:p>
            <a:pPr lvl="1"/>
            <a:r>
              <a:rPr lang="fr-CH" sz="1600" dirty="0" err="1" smtClean="0">
                <a:latin typeface="Book Antiqua" panose="02040602050305030304" pitchFamily="18" charset="0"/>
              </a:rPr>
              <a:t>Flexibility</a:t>
            </a:r>
            <a:r>
              <a:rPr lang="fr-CH" sz="1600" dirty="0" smtClean="0">
                <a:latin typeface="Book Antiqua" panose="02040602050305030304" pitchFamily="18" charset="0"/>
              </a:rPr>
              <a:t> (</a:t>
            </a:r>
            <a:r>
              <a:rPr lang="fr-CH" sz="1600" dirty="0" err="1" smtClean="0">
                <a:latin typeface="Book Antiqua" panose="02040602050305030304" pitchFamily="18" charset="0"/>
              </a:rPr>
              <a:t>curvature</a:t>
            </a:r>
            <a:r>
              <a:rPr lang="fr-CH" sz="1600" dirty="0" smtClean="0">
                <a:latin typeface="Book Antiqua" panose="02040602050305030304" pitchFamily="18" charset="0"/>
              </a:rPr>
              <a:t> radius) </a:t>
            </a:r>
            <a:r>
              <a:rPr lang="fr-CH" sz="1600" dirty="0" err="1" smtClean="0">
                <a:latin typeface="Book Antiqua" panose="02040602050305030304" pitchFamily="18" charset="0"/>
              </a:rPr>
              <a:t>required</a:t>
            </a:r>
            <a:r>
              <a:rPr lang="fr-CH" sz="1600" dirty="0" smtClean="0">
                <a:latin typeface="Book Antiqua" panose="02040602050305030304" pitchFamily="18" charset="0"/>
              </a:rPr>
              <a:t> for </a:t>
            </a:r>
            <a:r>
              <a:rPr lang="fr-CH" sz="1600" dirty="0" err="1" smtClean="0">
                <a:latin typeface="Book Antiqua" panose="02040602050305030304" pitchFamily="18" charset="0"/>
              </a:rPr>
              <a:t>integration</a:t>
            </a:r>
            <a:endParaRPr lang="fr-CH" sz="1600" dirty="0" smtClean="0">
              <a:latin typeface="Book Antiqua" panose="02040602050305030304" pitchFamily="18" charset="0"/>
            </a:endParaRPr>
          </a:p>
          <a:p>
            <a:pPr lvl="1"/>
            <a:endParaRPr lang="fr-CH" sz="1400" dirty="0" smtClean="0">
              <a:solidFill>
                <a:schemeClr val="tx1"/>
              </a:solidFill>
              <a:latin typeface="Book Antiqua" panose="02040602050305030304" pitchFamily="18" charset="0"/>
              <a:cs typeface="Times" panose="02020603050405020304" pitchFamily="18" charset="0"/>
            </a:endParaRPr>
          </a:p>
          <a:p>
            <a:pPr lvl="1"/>
            <a:endParaRPr lang="fr-CH" sz="1400" dirty="0">
              <a:solidFill>
                <a:schemeClr val="tx1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E. Todesco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/>
          </p:nvPr>
        </p:nvGraphicFramePr>
        <p:xfrm>
          <a:off x="1908949" y="2316163"/>
          <a:ext cx="5488940" cy="38100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501265">
                  <a:extLst>
                    <a:ext uri="{9D8B030D-6E8A-4147-A177-3AD203B41FA5}">
                      <a16:colId xmlns:a16="http://schemas.microsoft.com/office/drawing/2014/main" xmlns="" val="1685729426"/>
                    </a:ext>
                  </a:extLst>
                </a:gridCol>
                <a:gridCol w="751205">
                  <a:extLst>
                    <a:ext uri="{9D8B030D-6E8A-4147-A177-3AD203B41FA5}">
                      <a16:colId xmlns:a16="http://schemas.microsoft.com/office/drawing/2014/main" xmlns="" val="3561048481"/>
                    </a:ext>
                  </a:extLst>
                </a:gridCol>
                <a:gridCol w="577215">
                  <a:extLst>
                    <a:ext uri="{9D8B030D-6E8A-4147-A177-3AD203B41FA5}">
                      <a16:colId xmlns:a16="http://schemas.microsoft.com/office/drawing/2014/main" xmlns="" val="835126425"/>
                    </a:ext>
                  </a:extLst>
                </a:gridCol>
                <a:gridCol w="666115">
                  <a:extLst>
                    <a:ext uri="{9D8B030D-6E8A-4147-A177-3AD203B41FA5}">
                      <a16:colId xmlns:a16="http://schemas.microsoft.com/office/drawing/2014/main" xmlns="" val="661512141"/>
                    </a:ext>
                  </a:extLst>
                </a:gridCol>
                <a:gridCol w="993140">
                  <a:extLst>
                    <a:ext uri="{9D8B030D-6E8A-4147-A177-3AD203B41FA5}">
                      <a16:colId xmlns:a16="http://schemas.microsoft.com/office/drawing/2014/main" xmlns="" val="86673214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Parameter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(units)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Triplet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D1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MCBXFA/B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99497495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Design current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(kA)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18.0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13.0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1.73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204396702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Operating temperature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(K)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1.9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1.9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1.9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261505786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Quench integral 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(MA</a:t>
                      </a:r>
                      <a:r>
                        <a:rPr lang="en-GB" sz="1000" kern="1400" baseline="30000">
                          <a:effectLst/>
                        </a:rPr>
                        <a:t>2</a:t>
                      </a:r>
                      <a:r>
                        <a:rPr lang="en-GB" sz="1000" kern="1400">
                          <a:effectLst/>
                        </a:rPr>
                        <a:t> s)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30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29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0.27/6.0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86151748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Equivalent time constant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(s)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0.17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0.35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0.17/4.0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61785512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Minimum temperature margin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(K)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5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5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5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318282559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Voltage test: RT at acceptance</a:t>
                      </a:r>
                      <a:r>
                        <a:rPr lang="en-GB" sz="1000" kern="1400" baseline="30000">
                          <a:effectLst/>
                        </a:rPr>
                        <a:t>1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(V)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4600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4000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4600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268174974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Voltage test: RT in the cold mass</a:t>
                      </a:r>
                      <a:r>
                        <a:rPr lang="en-GB" sz="1000" kern="1400" baseline="30000">
                          <a:effectLst/>
                        </a:rPr>
                        <a:t>2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(V)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3800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2800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3700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384197753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Test voltage at 1.9 K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(V)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1900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1400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2300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47456052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Maximum leakage current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(mA)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10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10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10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353315841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Joint resistance (per joint)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(nW)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1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1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3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204583616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Maximum hot spot temperature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(K)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150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150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150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20274183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Maximum dI/dt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(kA/s)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90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36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15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255252658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Number of thermal cycles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(-)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50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50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50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69392204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Number of triplet magnet quenches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(-)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150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150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150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13953252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Maximum envelope internal busbars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(mm x mm)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30×30</a:t>
                      </a:r>
                      <a:r>
                        <a:rPr lang="en-GB" sz="1000" kern="1400" baseline="30000">
                          <a:effectLst/>
                        </a:rPr>
                        <a:t>3</a:t>
                      </a:r>
                      <a:endParaRPr lang="en-GB" sz="1100" kern="140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19×8.2</a:t>
                      </a:r>
                      <a:r>
                        <a:rPr lang="en-GB" sz="1000" kern="1400" baseline="30000">
                          <a:effectLst/>
                        </a:rPr>
                        <a:t>4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NA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NA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404829092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Maximum envelope round busbars (diameter) 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(mm)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45 Ø</a:t>
                      </a:r>
                      <a:r>
                        <a:rPr lang="en-GB" sz="1000" kern="1400" baseline="30000">
                          <a:effectLst/>
                        </a:rPr>
                        <a:t>5</a:t>
                      </a:r>
                      <a:r>
                        <a:rPr lang="en-GB" sz="1000" kern="1400">
                          <a:effectLst/>
                        </a:rPr>
                        <a:t> </a:t>
                      </a:r>
                      <a:endParaRPr lang="en-GB" sz="1100" kern="140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15 Ø</a:t>
                      </a:r>
                      <a:r>
                        <a:rPr lang="en-GB" sz="1000" kern="1400" baseline="30000">
                          <a:effectLst/>
                        </a:rPr>
                        <a:t>6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10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5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81333635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Minimum curvature radius magnet leads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(mm)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50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50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50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330068865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Minimum curvature radius round busbars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(mm)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70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70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50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724667361"/>
                  </a:ext>
                </a:extLst>
              </a:tr>
              <a:tr h="3746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Thermal shrinkage (from RT to operation)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(%)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0.3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>
                          <a:effectLst/>
                        </a:rPr>
                        <a:t>0.3</a:t>
                      </a:r>
                      <a:endParaRPr lang="en-GB" sz="11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kern="1400" dirty="0">
                          <a:effectLst/>
                        </a:rPr>
                        <a:t>0.3</a:t>
                      </a:r>
                      <a:endParaRPr lang="en-GB" sz="11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320699775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090598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44704"/>
            <a:ext cx="7920000" cy="720000"/>
          </a:xfrm>
        </p:spPr>
        <p:txBody>
          <a:bodyPr/>
          <a:lstStyle/>
          <a:p>
            <a:r>
              <a:rPr lang="fr-CH" b="0" dirty="0" smtClean="0">
                <a:latin typeface="Book Antiqua" panose="02040602050305030304" pitchFamily="18" charset="0"/>
              </a:rPr>
              <a:t>BUSBAR PROTECTION STRATEGY</a:t>
            </a:r>
            <a:endParaRPr lang="en-GB" b="0" dirty="0">
              <a:latin typeface="Book Antiqua" panose="0204060205030503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908720"/>
            <a:ext cx="7920000" cy="5217443"/>
          </a:xfrm>
        </p:spPr>
        <p:txBody>
          <a:bodyPr>
            <a:normAutofit fontScale="92500" lnSpcReduction="10000"/>
          </a:bodyPr>
          <a:lstStyle/>
          <a:p>
            <a:r>
              <a:rPr lang="fr-CH" sz="20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Energy</a:t>
            </a:r>
            <a:r>
              <a:rPr lang="fr-CH" sz="20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 extraction </a:t>
            </a:r>
            <a:r>
              <a:rPr lang="fr-CH" sz="20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were</a:t>
            </a:r>
            <a:r>
              <a:rPr lang="fr-CH" sz="20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 </a:t>
            </a:r>
            <a:r>
              <a:rPr lang="fr-CH" sz="20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removed</a:t>
            </a:r>
            <a:r>
              <a:rPr lang="fr-CH" sz="20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 long time </a:t>
            </a:r>
            <a:r>
              <a:rPr lang="fr-CH" sz="20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ago</a:t>
            </a:r>
            <a:r>
              <a:rPr lang="fr-CH" sz="20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 (2015) </a:t>
            </a:r>
            <a:r>
              <a:rPr lang="fr-CH" sz="20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with</a:t>
            </a:r>
            <a:r>
              <a:rPr lang="fr-CH" sz="20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 the exception of MCBXFA</a:t>
            </a:r>
          </a:p>
          <a:p>
            <a:endParaRPr lang="fr-CH" sz="2000" dirty="0" smtClean="0">
              <a:solidFill>
                <a:schemeClr val="tx1"/>
              </a:solidFill>
              <a:latin typeface="Book Antiqua" panose="02040602050305030304" pitchFamily="18" charset="0"/>
            </a:endParaRPr>
          </a:p>
          <a:p>
            <a:r>
              <a:rPr lang="fr-CH" sz="20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18 kA</a:t>
            </a:r>
            <a:endParaRPr lang="fr-CH" sz="1400" dirty="0" smtClean="0">
              <a:solidFill>
                <a:schemeClr val="tx1"/>
              </a:solidFill>
              <a:latin typeface="Book Antiqua" panose="02040602050305030304" pitchFamily="18" charset="0"/>
              <a:cs typeface="Times" panose="02020603050405020304" pitchFamily="18" charset="0"/>
            </a:endParaRPr>
          </a:p>
          <a:p>
            <a:pPr lvl="1"/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  <a:cs typeface="Times" panose="02020603050405020304" pitchFamily="18" charset="0"/>
              </a:rPr>
              <a:t>In case of </a:t>
            </a:r>
            <a:r>
              <a:rPr lang="fr-CH" sz="1600" dirty="0" err="1" smtClean="0">
                <a:solidFill>
                  <a:schemeClr val="tx1"/>
                </a:solidFill>
                <a:latin typeface="Book Antiqua" panose="02040602050305030304" pitchFamily="18" charset="0"/>
                <a:cs typeface="Times" panose="02020603050405020304" pitchFamily="18" charset="0"/>
              </a:rPr>
              <a:t>quench</a:t>
            </a:r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  <a:cs typeface="Times" panose="02020603050405020304" pitchFamily="18" charset="0"/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  <a:latin typeface="Book Antiqua" panose="02040602050305030304" pitchFamily="18" charset="0"/>
                <a:cs typeface="Times" panose="02020603050405020304" pitchFamily="18" charset="0"/>
              </a:rPr>
              <a:t>detection</a:t>
            </a:r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  <a:cs typeface="Times" panose="02020603050405020304" pitchFamily="18" charset="0"/>
              </a:rPr>
              <a:t> in a </a:t>
            </a:r>
            <a:r>
              <a:rPr lang="fr-CH" sz="1600" dirty="0" err="1" smtClean="0">
                <a:solidFill>
                  <a:schemeClr val="tx1"/>
                </a:solidFill>
                <a:latin typeface="Book Antiqua" panose="02040602050305030304" pitchFamily="18" charset="0"/>
                <a:cs typeface="Times" panose="02020603050405020304" pitchFamily="18" charset="0"/>
              </a:rPr>
              <a:t>magnet</a:t>
            </a:r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  <a:cs typeface="Times" panose="02020603050405020304" pitchFamily="18" charset="0"/>
              </a:rPr>
              <a:t>, the </a:t>
            </a:r>
            <a:r>
              <a:rPr lang="fr-CH" sz="1600" dirty="0" err="1" smtClean="0">
                <a:solidFill>
                  <a:schemeClr val="tx1"/>
                </a:solidFill>
                <a:latin typeface="Book Antiqua" panose="02040602050305030304" pitchFamily="18" charset="0"/>
                <a:cs typeface="Times" panose="02020603050405020304" pitchFamily="18" charset="0"/>
              </a:rPr>
              <a:t>whole</a:t>
            </a:r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  <a:cs typeface="Times" panose="02020603050405020304" pitchFamily="18" charset="0"/>
              </a:rPr>
              <a:t> string of </a:t>
            </a:r>
            <a:r>
              <a:rPr lang="fr-CH" sz="1600" dirty="0" err="1" smtClean="0">
                <a:solidFill>
                  <a:schemeClr val="tx1"/>
                </a:solidFill>
                <a:latin typeface="Book Antiqua" panose="02040602050305030304" pitchFamily="18" charset="0"/>
                <a:cs typeface="Times" panose="02020603050405020304" pitchFamily="18" charset="0"/>
              </a:rPr>
              <a:t>magnets</a:t>
            </a:r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  <a:cs typeface="Times" panose="02020603050405020304" pitchFamily="18" charset="0"/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  <a:latin typeface="Book Antiqua" panose="02040602050305030304" pitchFamily="18" charset="0"/>
                <a:cs typeface="Times" panose="02020603050405020304" pitchFamily="18" charset="0"/>
              </a:rPr>
              <a:t>is</a:t>
            </a:r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  <a:cs typeface="Times" panose="02020603050405020304" pitchFamily="18" charset="0"/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  <a:latin typeface="Book Antiqua" panose="02040602050305030304" pitchFamily="18" charset="0"/>
                <a:cs typeface="Times" panose="02020603050405020304" pitchFamily="18" charset="0"/>
              </a:rPr>
              <a:t>quenched</a:t>
            </a:r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  <a:cs typeface="Times" panose="02020603050405020304" pitchFamily="18" charset="0"/>
              </a:rPr>
              <a:t> via CLIQ and </a:t>
            </a:r>
            <a:r>
              <a:rPr lang="fr-CH" sz="1600" dirty="0" err="1" smtClean="0">
                <a:solidFill>
                  <a:schemeClr val="tx1"/>
                </a:solidFill>
                <a:latin typeface="Book Antiqua" panose="02040602050305030304" pitchFamily="18" charset="0"/>
                <a:cs typeface="Times" panose="02020603050405020304" pitchFamily="18" charset="0"/>
              </a:rPr>
              <a:t>outer</a:t>
            </a:r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  <a:cs typeface="Times" panose="02020603050405020304" pitchFamily="18" charset="0"/>
              </a:rPr>
              <a:t> layer </a:t>
            </a:r>
            <a:r>
              <a:rPr lang="fr-CH" sz="1600" dirty="0" err="1" smtClean="0">
                <a:solidFill>
                  <a:schemeClr val="tx1"/>
                </a:solidFill>
                <a:latin typeface="Book Antiqua" panose="02040602050305030304" pitchFamily="18" charset="0"/>
                <a:cs typeface="Times" panose="02020603050405020304" pitchFamily="18" charset="0"/>
              </a:rPr>
              <a:t>heaters</a:t>
            </a:r>
            <a:endParaRPr lang="fr-CH" sz="1600" dirty="0" smtClean="0">
              <a:solidFill>
                <a:schemeClr val="tx1"/>
              </a:solidFill>
              <a:latin typeface="Book Antiqua" panose="02040602050305030304" pitchFamily="18" charset="0"/>
              <a:cs typeface="Times" panose="02020603050405020304" pitchFamily="18" charset="0"/>
            </a:endParaRPr>
          </a:p>
          <a:p>
            <a:pPr lvl="1"/>
            <a:r>
              <a:rPr lang="fr-CH" sz="1600" dirty="0">
                <a:solidFill>
                  <a:schemeClr val="tx1"/>
                </a:solidFill>
                <a:latin typeface="Book Antiqua" panose="02040602050305030304" pitchFamily="18" charset="0"/>
                <a:cs typeface="Times" panose="02020603050405020304" pitchFamily="18" charset="0"/>
              </a:rPr>
              <a:t>In case of </a:t>
            </a:r>
            <a:r>
              <a:rPr lang="fr-CH" sz="1600" dirty="0" err="1">
                <a:solidFill>
                  <a:schemeClr val="tx1"/>
                </a:solidFill>
                <a:latin typeface="Book Antiqua" panose="02040602050305030304" pitchFamily="18" charset="0"/>
                <a:cs typeface="Times" panose="02020603050405020304" pitchFamily="18" charset="0"/>
              </a:rPr>
              <a:t>quench</a:t>
            </a:r>
            <a:r>
              <a:rPr lang="fr-CH" sz="1600" dirty="0">
                <a:solidFill>
                  <a:schemeClr val="tx1"/>
                </a:solidFill>
                <a:latin typeface="Book Antiqua" panose="02040602050305030304" pitchFamily="18" charset="0"/>
                <a:cs typeface="Times" panose="02020603050405020304" pitchFamily="18" charset="0"/>
              </a:rPr>
              <a:t> </a:t>
            </a:r>
            <a:r>
              <a:rPr lang="fr-CH" sz="1600" dirty="0" err="1">
                <a:solidFill>
                  <a:schemeClr val="tx1"/>
                </a:solidFill>
                <a:latin typeface="Book Antiqua" panose="02040602050305030304" pitchFamily="18" charset="0"/>
                <a:cs typeface="Times" panose="02020603050405020304" pitchFamily="18" charset="0"/>
              </a:rPr>
              <a:t>detection</a:t>
            </a:r>
            <a:r>
              <a:rPr lang="fr-CH" sz="1600" dirty="0">
                <a:solidFill>
                  <a:schemeClr val="tx1"/>
                </a:solidFill>
                <a:latin typeface="Book Antiqua" panose="02040602050305030304" pitchFamily="18" charset="0"/>
                <a:cs typeface="Times" panose="02020603050405020304" pitchFamily="18" charset="0"/>
              </a:rPr>
              <a:t> in a </a:t>
            </a:r>
            <a:r>
              <a:rPr lang="fr-CH" sz="1600" dirty="0" err="1" smtClean="0">
                <a:solidFill>
                  <a:schemeClr val="tx1"/>
                </a:solidFill>
                <a:latin typeface="Book Antiqua" panose="02040602050305030304" pitchFamily="18" charset="0"/>
                <a:cs typeface="Times" panose="02020603050405020304" pitchFamily="18" charset="0"/>
              </a:rPr>
              <a:t>busbar</a:t>
            </a:r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  <a:cs typeface="Times" panose="02020603050405020304" pitchFamily="18" charset="0"/>
              </a:rPr>
              <a:t>, </a:t>
            </a:r>
            <a:r>
              <a:rPr lang="fr-CH" sz="1600" dirty="0">
                <a:solidFill>
                  <a:schemeClr val="tx1"/>
                </a:solidFill>
                <a:latin typeface="Book Antiqua" panose="02040602050305030304" pitchFamily="18" charset="0"/>
                <a:cs typeface="Times" panose="02020603050405020304" pitchFamily="18" charset="0"/>
              </a:rPr>
              <a:t>the </a:t>
            </a:r>
            <a:r>
              <a:rPr lang="fr-CH" sz="1600" dirty="0" err="1">
                <a:solidFill>
                  <a:schemeClr val="tx1"/>
                </a:solidFill>
                <a:latin typeface="Book Antiqua" panose="02040602050305030304" pitchFamily="18" charset="0"/>
                <a:cs typeface="Times" panose="02020603050405020304" pitchFamily="18" charset="0"/>
              </a:rPr>
              <a:t>whole</a:t>
            </a:r>
            <a:r>
              <a:rPr lang="fr-CH" sz="1600" dirty="0">
                <a:solidFill>
                  <a:schemeClr val="tx1"/>
                </a:solidFill>
                <a:latin typeface="Book Antiqua" panose="02040602050305030304" pitchFamily="18" charset="0"/>
                <a:cs typeface="Times" panose="02020603050405020304" pitchFamily="18" charset="0"/>
              </a:rPr>
              <a:t> string of </a:t>
            </a:r>
            <a:r>
              <a:rPr lang="fr-CH" sz="1600" dirty="0" err="1">
                <a:solidFill>
                  <a:schemeClr val="tx1"/>
                </a:solidFill>
                <a:latin typeface="Book Antiqua" panose="02040602050305030304" pitchFamily="18" charset="0"/>
                <a:cs typeface="Times" panose="02020603050405020304" pitchFamily="18" charset="0"/>
              </a:rPr>
              <a:t>magnets</a:t>
            </a:r>
            <a:r>
              <a:rPr lang="fr-CH" sz="1600" dirty="0">
                <a:solidFill>
                  <a:schemeClr val="tx1"/>
                </a:solidFill>
                <a:latin typeface="Book Antiqua" panose="02040602050305030304" pitchFamily="18" charset="0"/>
                <a:cs typeface="Times" panose="02020603050405020304" pitchFamily="18" charset="0"/>
              </a:rPr>
              <a:t> </a:t>
            </a:r>
            <a:r>
              <a:rPr lang="fr-CH" sz="1600" dirty="0" err="1">
                <a:solidFill>
                  <a:schemeClr val="tx1"/>
                </a:solidFill>
                <a:latin typeface="Book Antiqua" panose="02040602050305030304" pitchFamily="18" charset="0"/>
                <a:cs typeface="Times" panose="02020603050405020304" pitchFamily="18" charset="0"/>
              </a:rPr>
              <a:t>is</a:t>
            </a:r>
            <a:r>
              <a:rPr lang="fr-CH" sz="1600" dirty="0">
                <a:solidFill>
                  <a:schemeClr val="tx1"/>
                </a:solidFill>
                <a:latin typeface="Book Antiqua" panose="02040602050305030304" pitchFamily="18" charset="0"/>
                <a:cs typeface="Times" panose="02020603050405020304" pitchFamily="18" charset="0"/>
              </a:rPr>
              <a:t> </a:t>
            </a:r>
            <a:r>
              <a:rPr lang="fr-CH" sz="1600" dirty="0" err="1">
                <a:solidFill>
                  <a:schemeClr val="tx1"/>
                </a:solidFill>
                <a:latin typeface="Book Antiqua" panose="02040602050305030304" pitchFamily="18" charset="0"/>
                <a:cs typeface="Times" panose="02020603050405020304" pitchFamily="18" charset="0"/>
              </a:rPr>
              <a:t>quenched</a:t>
            </a:r>
            <a:r>
              <a:rPr lang="fr-CH" sz="1600" dirty="0">
                <a:solidFill>
                  <a:schemeClr val="tx1"/>
                </a:solidFill>
                <a:latin typeface="Book Antiqua" panose="02040602050305030304" pitchFamily="18" charset="0"/>
                <a:cs typeface="Times" panose="02020603050405020304" pitchFamily="18" charset="0"/>
              </a:rPr>
              <a:t> via CLIQ and </a:t>
            </a:r>
            <a:r>
              <a:rPr lang="fr-CH" sz="1600" dirty="0" err="1">
                <a:solidFill>
                  <a:schemeClr val="tx1"/>
                </a:solidFill>
                <a:latin typeface="Book Antiqua" panose="02040602050305030304" pitchFamily="18" charset="0"/>
                <a:cs typeface="Times" panose="02020603050405020304" pitchFamily="18" charset="0"/>
              </a:rPr>
              <a:t>outer</a:t>
            </a:r>
            <a:r>
              <a:rPr lang="fr-CH" sz="1600" dirty="0">
                <a:solidFill>
                  <a:schemeClr val="tx1"/>
                </a:solidFill>
                <a:latin typeface="Book Antiqua" panose="02040602050305030304" pitchFamily="18" charset="0"/>
                <a:cs typeface="Times" panose="02020603050405020304" pitchFamily="18" charset="0"/>
              </a:rPr>
              <a:t> layer </a:t>
            </a:r>
            <a:r>
              <a:rPr lang="fr-CH" sz="1600" dirty="0" err="1">
                <a:solidFill>
                  <a:schemeClr val="tx1"/>
                </a:solidFill>
                <a:latin typeface="Book Antiqua" panose="02040602050305030304" pitchFamily="18" charset="0"/>
                <a:cs typeface="Times" panose="02020603050405020304" pitchFamily="18" charset="0"/>
              </a:rPr>
              <a:t>heaters</a:t>
            </a:r>
            <a:endParaRPr lang="fr-CH" sz="1600" dirty="0">
              <a:solidFill>
                <a:schemeClr val="tx1"/>
              </a:solidFill>
              <a:latin typeface="Book Antiqua" panose="02040602050305030304" pitchFamily="18" charset="0"/>
              <a:cs typeface="Times" panose="02020603050405020304" pitchFamily="18" charset="0"/>
            </a:endParaRPr>
          </a:p>
          <a:p>
            <a:r>
              <a:rPr lang="fr-CH" sz="1800" dirty="0" smtClean="0">
                <a:solidFill>
                  <a:schemeClr val="tx1"/>
                </a:solidFill>
                <a:latin typeface="Book Antiqua" panose="02040602050305030304" pitchFamily="18" charset="0"/>
                <a:cs typeface="Times" panose="02020603050405020304" pitchFamily="18" charset="0"/>
              </a:rPr>
              <a:t>13 kA</a:t>
            </a:r>
          </a:p>
          <a:p>
            <a:pPr lvl="1"/>
            <a:r>
              <a:rPr lang="fr-CH" sz="1600" dirty="0">
                <a:solidFill>
                  <a:schemeClr val="tx1"/>
                </a:solidFill>
                <a:latin typeface="Book Antiqua" panose="02040602050305030304" pitchFamily="18" charset="0"/>
                <a:cs typeface="Times" panose="02020603050405020304" pitchFamily="18" charset="0"/>
              </a:rPr>
              <a:t>In case of </a:t>
            </a:r>
            <a:r>
              <a:rPr lang="fr-CH" sz="1600" dirty="0" err="1">
                <a:solidFill>
                  <a:schemeClr val="tx1"/>
                </a:solidFill>
                <a:latin typeface="Book Antiqua" panose="02040602050305030304" pitchFamily="18" charset="0"/>
                <a:cs typeface="Times" panose="02020603050405020304" pitchFamily="18" charset="0"/>
              </a:rPr>
              <a:t>quench</a:t>
            </a:r>
            <a:r>
              <a:rPr lang="fr-CH" sz="1600" dirty="0">
                <a:solidFill>
                  <a:schemeClr val="tx1"/>
                </a:solidFill>
                <a:latin typeface="Book Antiqua" panose="02040602050305030304" pitchFamily="18" charset="0"/>
                <a:cs typeface="Times" panose="02020603050405020304" pitchFamily="18" charset="0"/>
              </a:rPr>
              <a:t> </a:t>
            </a:r>
            <a:r>
              <a:rPr lang="fr-CH" sz="1600" dirty="0" err="1">
                <a:solidFill>
                  <a:schemeClr val="tx1"/>
                </a:solidFill>
                <a:latin typeface="Book Antiqua" panose="02040602050305030304" pitchFamily="18" charset="0"/>
                <a:cs typeface="Times" panose="02020603050405020304" pitchFamily="18" charset="0"/>
              </a:rPr>
              <a:t>detection</a:t>
            </a:r>
            <a:r>
              <a:rPr lang="fr-CH" sz="1600" dirty="0">
                <a:solidFill>
                  <a:schemeClr val="tx1"/>
                </a:solidFill>
                <a:latin typeface="Book Antiqua" panose="02040602050305030304" pitchFamily="18" charset="0"/>
                <a:cs typeface="Times" panose="02020603050405020304" pitchFamily="18" charset="0"/>
              </a:rPr>
              <a:t> </a:t>
            </a:r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  <a:cs typeface="Times" panose="02020603050405020304" pitchFamily="18" charset="0"/>
              </a:rPr>
              <a:t>in D1, </a:t>
            </a:r>
            <a:r>
              <a:rPr lang="fr-CH" sz="1600" dirty="0">
                <a:solidFill>
                  <a:schemeClr val="tx1"/>
                </a:solidFill>
                <a:latin typeface="Book Antiqua" panose="02040602050305030304" pitchFamily="18" charset="0"/>
                <a:cs typeface="Times" panose="02020603050405020304" pitchFamily="18" charset="0"/>
              </a:rPr>
              <a:t>the </a:t>
            </a:r>
            <a:r>
              <a:rPr lang="fr-CH" sz="1600" dirty="0" err="1" smtClean="0">
                <a:solidFill>
                  <a:schemeClr val="tx1"/>
                </a:solidFill>
                <a:latin typeface="Book Antiqua" panose="02040602050305030304" pitchFamily="18" charset="0"/>
                <a:cs typeface="Times" panose="02020603050405020304" pitchFamily="18" charset="0"/>
              </a:rPr>
              <a:t>magnet</a:t>
            </a:r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  <a:cs typeface="Times" panose="02020603050405020304" pitchFamily="18" charset="0"/>
              </a:rPr>
              <a:t> </a:t>
            </a:r>
            <a:r>
              <a:rPr lang="fr-CH" sz="1600" dirty="0" err="1">
                <a:solidFill>
                  <a:schemeClr val="tx1"/>
                </a:solidFill>
                <a:latin typeface="Book Antiqua" panose="02040602050305030304" pitchFamily="18" charset="0"/>
                <a:cs typeface="Times" panose="02020603050405020304" pitchFamily="18" charset="0"/>
              </a:rPr>
              <a:t>is</a:t>
            </a:r>
            <a:r>
              <a:rPr lang="fr-CH" sz="1600" dirty="0">
                <a:solidFill>
                  <a:schemeClr val="tx1"/>
                </a:solidFill>
                <a:latin typeface="Book Antiqua" panose="02040602050305030304" pitchFamily="18" charset="0"/>
                <a:cs typeface="Times" panose="02020603050405020304" pitchFamily="18" charset="0"/>
              </a:rPr>
              <a:t> </a:t>
            </a:r>
            <a:r>
              <a:rPr lang="fr-CH" sz="1600" dirty="0" err="1">
                <a:solidFill>
                  <a:schemeClr val="tx1"/>
                </a:solidFill>
                <a:latin typeface="Book Antiqua" panose="02040602050305030304" pitchFamily="18" charset="0"/>
                <a:cs typeface="Times" panose="02020603050405020304" pitchFamily="18" charset="0"/>
              </a:rPr>
              <a:t>quenched</a:t>
            </a:r>
            <a:r>
              <a:rPr lang="fr-CH" sz="1600" dirty="0">
                <a:solidFill>
                  <a:schemeClr val="tx1"/>
                </a:solidFill>
                <a:latin typeface="Book Antiqua" panose="02040602050305030304" pitchFamily="18" charset="0"/>
                <a:cs typeface="Times" panose="02020603050405020304" pitchFamily="18" charset="0"/>
              </a:rPr>
              <a:t> via </a:t>
            </a:r>
            <a:r>
              <a:rPr lang="fr-CH" sz="1600" dirty="0" err="1" smtClean="0">
                <a:solidFill>
                  <a:schemeClr val="tx1"/>
                </a:solidFill>
                <a:latin typeface="Book Antiqua" panose="02040602050305030304" pitchFamily="18" charset="0"/>
                <a:cs typeface="Times" panose="02020603050405020304" pitchFamily="18" charset="0"/>
              </a:rPr>
              <a:t>outer</a:t>
            </a:r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  <a:cs typeface="Times" panose="02020603050405020304" pitchFamily="18" charset="0"/>
              </a:rPr>
              <a:t> </a:t>
            </a:r>
            <a:r>
              <a:rPr lang="fr-CH" sz="1600" dirty="0">
                <a:solidFill>
                  <a:schemeClr val="tx1"/>
                </a:solidFill>
                <a:latin typeface="Book Antiqua" panose="02040602050305030304" pitchFamily="18" charset="0"/>
                <a:cs typeface="Times" panose="02020603050405020304" pitchFamily="18" charset="0"/>
              </a:rPr>
              <a:t>layer </a:t>
            </a:r>
            <a:r>
              <a:rPr lang="fr-CH" sz="1600" dirty="0" err="1">
                <a:solidFill>
                  <a:schemeClr val="tx1"/>
                </a:solidFill>
                <a:latin typeface="Book Antiqua" panose="02040602050305030304" pitchFamily="18" charset="0"/>
                <a:cs typeface="Times" panose="02020603050405020304" pitchFamily="18" charset="0"/>
              </a:rPr>
              <a:t>heaters</a:t>
            </a:r>
            <a:endParaRPr lang="fr-CH" sz="1600" dirty="0">
              <a:solidFill>
                <a:schemeClr val="tx1"/>
              </a:solidFill>
              <a:latin typeface="Book Antiqua" panose="02040602050305030304" pitchFamily="18" charset="0"/>
              <a:cs typeface="Times" panose="02020603050405020304" pitchFamily="18" charset="0"/>
            </a:endParaRPr>
          </a:p>
          <a:p>
            <a:pPr lvl="1"/>
            <a:r>
              <a:rPr lang="fr-CH" sz="1600" dirty="0">
                <a:solidFill>
                  <a:schemeClr val="tx1"/>
                </a:solidFill>
                <a:latin typeface="Book Antiqua" panose="02040602050305030304" pitchFamily="18" charset="0"/>
                <a:cs typeface="Times" panose="02020603050405020304" pitchFamily="18" charset="0"/>
              </a:rPr>
              <a:t>In case of </a:t>
            </a:r>
            <a:r>
              <a:rPr lang="fr-CH" sz="1600" dirty="0" err="1">
                <a:solidFill>
                  <a:schemeClr val="tx1"/>
                </a:solidFill>
                <a:latin typeface="Book Antiqua" panose="02040602050305030304" pitchFamily="18" charset="0"/>
                <a:cs typeface="Times" panose="02020603050405020304" pitchFamily="18" charset="0"/>
              </a:rPr>
              <a:t>quench</a:t>
            </a:r>
            <a:r>
              <a:rPr lang="fr-CH" sz="1600" dirty="0">
                <a:solidFill>
                  <a:schemeClr val="tx1"/>
                </a:solidFill>
                <a:latin typeface="Book Antiqua" panose="02040602050305030304" pitchFamily="18" charset="0"/>
                <a:cs typeface="Times" panose="02020603050405020304" pitchFamily="18" charset="0"/>
              </a:rPr>
              <a:t> </a:t>
            </a:r>
            <a:r>
              <a:rPr lang="fr-CH" sz="1600" dirty="0" err="1">
                <a:solidFill>
                  <a:schemeClr val="tx1"/>
                </a:solidFill>
                <a:latin typeface="Book Antiqua" panose="02040602050305030304" pitchFamily="18" charset="0"/>
                <a:cs typeface="Times" panose="02020603050405020304" pitchFamily="18" charset="0"/>
              </a:rPr>
              <a:t>detection</a:t>
            </a:r>
            <a:r>
              <a:rPr lang="fr-CH" sz="1600" dirty="0">
                <a:solidFill>
                  <a:schemeClr val="tx1"/>
                </a:solidFill>
                <a:latin typeface="Book Antiqua" panose="02040602050305030304" pitchFamily="18" charset="0"/>
                <a:cs typeface="Times" panose="02020603050405020304" pitchFamily="18" charset="0"/>
              </a:rPr>
              <a:t> in </a:t>
            </a:r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  <a:cs typeface="Times" panose="02020603050405020304" pitchFamily="18" charset="0"/>
              </a:rPr>
              <a:t>D1 </a:t>
            </a:r>
            <a:r>
              <a:rPr lang="fr-CH" sz="1600" dirty="0" err="1" smtClean="0">
                <a:solidFill>
                  <a:schemeClr val="tx1"/>
                </a:solidFill>
                <a:latin typeface="Book Antiqua" panose="02040602050305030304" pitchFamily="18" charset="0"/>
                <a:cs typeface="Times" panose="02020603050405020304" pitchFamily="18" charset="0"/>
              </a:rPr>
              <a:t>busbar</a:t>
            </a:r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  <a:cs typeface="Times" panose="02020603050405020304" pitchFamily="18" charset="0"/>
              </a:rPr>
              <a:t>, </a:t>
            </a:r>
            <a:r>
              <a:rPr lang="fr-CH" sz="1600" dirty="0">
                <a:solidFill>
                  <a:schemeClr val="tx1"/>
                </a:solidFill>
                <a:latin typeface="Book Antiqua" panose="02040602050305030304" pitchFamily="18" charset="0"/>
                <a:cs typeface="Times" panose="02020603050405020304" pitchFamily="18" charset="0"/>
              </a:rPr>
              <a:t>the </a:t>
            </a:r>
            <a:r>
              <a:rPr lang="fr-CH" sz="1600" dirty="0" err="1">
                <a:solidFill>
                  <a:schemeClr val="tx1"/>
                </a:solidFill>
                <a:latin typeface="Book Antiqua" panose="02040602050305030304" pitchFamily="18" charset="0"/>
                <a:cs typeface="Times" panose="02020603050405020304" pitchFamily="18" charset="0"/>
              </a:rPr>
              <a:t>magnet</a:t>
            </a:r>
            <a:r>
              <a:rPr lang="fr-CH" sz="1600" dirty="0">
                <a:solidFill>
                  <a:schemeClr val="tx1"/>
                </a:solidFill>
                <a:latin typeface="Book Antiqua" panose="02040602050305030304" pitchFamily="18" charset="0"/>
                <a:cs typeface="Times" panose="02020603050405020304" pitchFamily="18" charset="0"/>
              </a:rPr>
              <a:t> </a:t>
            </a:r>
            <a:r>
              <a:rPr lang="fr-CH" sz="1600" dirty="0" err="1">
                <a:solidFill>
                  <a:schemeClr val="tx1"/>
                </a:solidFill>
                <a:latin typeface="Book Antiqua" panose="02040602050305030304" pitchFamily="18" charset="0"/>
                <a:cs typeface="Times" panose="02020603050405020304" pitchFamily="18" charset="0"/>
              </a:rPr>
              <a:t>is</a:t>
            </a:r>
            <a:r>
              <a:rPr lang="fr-CH" sz="1600" dirty="0">
                <a:solidFill>
                  <a:schemeClr val="tx1"/>
                </a:solidFill>
                <a:latin typeface="Book Antiqua" panose="02040602050305030304" pitchFamily="18" charset="0"/>
                <a:cs typeface="Times" panose="02020603050405020304" pitchFamily="18" charset="0"/>
              </a:rPr>
              <a:t> </a:t>
            </a:r>
            <a:r>
              <a:rPr lang="fr-CH" sz="1600" dirty="0" err="1">
                <a:solidFill>
                  <a:schemeClr val="tx1"/>
                </a:solidFill>
                <a:latin typeface="Book Antiqua" panose="02040602050305030304" pitchFamily="18" charset="0"/>
                <a:cs typeface="Times" panose="02020603050405020304" pitchFamily="18" charset="0"/>
              </a:rPr>
              <a:t>quenched</a:t>
            </a:r>
            <a:r>
              <a:rPr lang="fr-CH" sz="1600" dirty="0">
                <a:solidFill>
                  <a:schemeClr val="tx1"/>
                </a:solidFill>
                <a:latin typeface="Book Antiqua" panose="02040602050305030304" pitchFamily="18" charset="0"/>
                <a:cs typeface="Times" panose="02020603050405020304" pitchFamily="18" charset="0"/>
              </a:rPr>
              <a:t> via </a:t>
            </a:r>
            <a:r>
              <a:rPr lang="fr-CH" sz="1600" dirty="0" err="1">
                <a:solidFill>
                  <a:schemeClr val="tx1"/>
                </a:solidFill>
                <a:latin typeface="Book Antiqua" panose="02040602050305030304" pitchFamily="18" charset="0"/>
                <a:cs typeface="Times" panose="02020603050405020304" pitchFamily="18" charset="0"/>
              </a:rPr>
              <a:t>outer</a:t>
            </a:r>
            <a:r>
              <a:rPr lang="fr-CH" sz="1600" dirty="0">
                <a:solidFill>
                  <a:schemeClr val="tx1"/>
                </a:solidFill>
                <a:latin typeface="Book Antiqua" panose="02040602050305030304" pitchFamily="18" charset="0"/>
                <a:cs typeface="Times" panose="02020603050405020304" pitchFamily="18" charset="0"/>
              </a:rPr>
              <a:t> layer </a:t>
            </a:r>
            <a:r>
              <a:rPr lang="fr-CH" sz="1600" dirty="0" err="1">
                <a:solidFill>
                  <a:schemeClr val="tx1"/>
                </a:solidFill>
                <a:latin typeface="Book Antiqua" panose="02040602050305030304" pitchFamily="18" charset="0"/>
                <a:cs typeface="Times" panose="02020603050405020304" pitchFamily="18" charset="0"/>
              </a:rPr>
              <a:t>heaters</a:t>
            </a:r>
            <a:endParaRPr lang="fr-CH" sz="1600" dirty="0">
              <a:solidFill>
                <a:schemeClr val="tx1"/>
              </a:solidFill>
              <a:latin typeface="Book Antiqua" panose="02040602050305030304" pitchFamily="18" charset="0"/>
              <a:cs typeface="Times" panose="02020603050405020304" pitchFamily="18" charset="0"/>
            </a:endParaRPr>
          </a:p>
          <a:p>
            <a:r>
              <a:rPr lang="fr-CH" sz="1800" dirty="0" smtClean="0">
                <a:solidFill>
                  <a:schemeClr val="tx1"/>
                </a:solidFill>
                <a:latin typeface="Book Antiqua" panose="02040602050305030304" pitchFamily="18" charset="0"/>
                <a:cs typeface="Times" panose="02020603050405020304" pitchFamily="18" charset="0"/>
              </a:rPr>
              <a:t>2 kA</a:t>
            </a:r>
          </a:p>
          <a:p>
            <a:pPr lvl="1"/>
            <a:r>
              <a:rPr lang="en-GB" sz="1600" dirty="0" smtClean="0">
                <a:solidFill>
                  <a:schemeClr val="accent3"/>
                </a:solidFill>
                <a:latin typeface="Book Antiqua" panose="02040602050305030304" pitchFamily="18" charset="0"/>
                <a:cs typeface="Times" panose="02020603050405020304" pitchFamily="18" charset="0"/>
              </a:rPr>
              <a:t>In </a:t>
            </a:r>
            <a:r>
              <a:rPr lang="en-GB" sz="1600" dirty="0">
                <a:solidFill>
                  <a:schemeClr val="accent3"/>
                </a:solidFill>
                <a:latin typeface="Book Antiqua" panose="02040602050305030304" pitchFamily="18" charset="0"/>
                <a:cs typeface="Times" panose="02020603050405020304" pitchFamily="18" charset="0"/>
              </a:rPr>
              <a:t>case of MCBXFB quench, the magnet is protected via energy extraction on the crowbar and via quench propagation in the magnet. We assume a 30 </a:t>
            </a:r>
            <a:r>
              <a:rPr lang="en-GB" sz="1600" dirty="0" err="1" smtClean="0">
                <a:solidFill>
                  <a:schemeClr val="accent3"/>
                </a:solidFill>
                <a:latin typeface="Book Antiqua" panose="02040602050305030304" pitchFamily="18" charset="0"/>
                <a:cs typeface="Times" panose="02020603050405020304" pitchFamily="18" charset="0"/>
              </a:rPr>
              <a:t>m</a:t>
            </a:r>
            <a:r>
              <a:rPr lang="en-GB" sz="1600" dirty="0" err="1" smtClean="0">
                <a:solidFill>
                  <a:schemeClr val="accent3"/>
                </a:solidFill>
                <a:latin typeface="Symbol" panose="05050102010706020507" pitchFamily="18" charset="2"/>
                <a:cs typeface="Times" panose="02020603050405020304" pitchFamily="18" charset="0"/>
              </a:rPr>
              <a:t>W</a:t>
            </a:r>
            <a:r>
              <a:rPr lang="en-GB" sz="1600" dirty="0" smtClean="0">
                <a:solidFill>
                  <a:schemeClr val="accent3"/>
                </a:solidFill>
                <a:latin typeface="Book Antiqua" panose="02040602050305030304" pitchFamily="18" charset="0"/>
                <a:cs typeface="Times" panose="02020603050405020304" pitchFamily="18" charset="0"/>
              </a:rPr>
              <a:t> </a:t>
            </a:r>
            <a:r>
              <a:rPr lang="en-GB" sz="1600" dirty="0">
                <a:solidFill>
                  <a:schemeClr val="accent3"/>
                </a:solidFill>
                <a:latin typeface="Book Antiqua" panose="02040602050305030304" pitchFamily="18" charset="0"/>
                <a:cs typeface="Times" panose="02020603050405020304" pitchFamily="18" charset="0"/>
              </a:rPr>
              <a:t>crowbar.</a:t>
            </a:r>
          </a:p>
          <a:p>
            <a:pPr lvl="1"/>
            <a:r>
              <a:rPr lang="en-GB" sz="1600" dirty="0" smtClean="0">
                <a:solidFill>
                  <a:schemeClr val="accent3"/>
                </a:solidFill>
                <a:latin typeface="Book Antiqua" panose="02040602050305030304" pitchFamily="18" charset="0"/>
                <a:cs typeface="Times" panose="02020603050405020304" pitchFamily="18" charset="0"/>
              </a:rPr>
              <a:t>In </a:t>
            </a:r>
            <a:r>
              <a:rPr lang="en-GB" sz="1600" dirty="0">
                <a:solidFill>
                  <a:schemeClr val="accent3"/>
                </a:solidFill>
                <a:latin typeface="Book Antiqua" panose="02040602050305030304" pitchFamily="18" charset="0"/>
                <a:cs typeface="Times" panose="02020603050405020304" pitchFamily="18" charset="0"/>
              </a:rPr>
              <a:t>case of quench of the MCBXFB </a:t>
            </a:r>
            <a:r>
              <a:rPr lang="en-GB" sz="1600" dirty="0" err="1">
                <a:solidFill>
                  <a:schemeClr val="accent3"/>
                </a:solidFill>
                <a:latin typeface="Book Antiqua" panose="02040602050305030304" pitchFamily="18" charset="0"/>
                <a:cs typeface="Times" panose="02020603050405020304" pitchFamily="18" charset="0"/>
              </a:rPr>
              <a:t>busbar</a:t>
            </a:r>
            <a:r>
              <a:rPr lang="en-GB" sz="1600" dirty="0">
                <a:solidFill>
                  <a:schemeClr val="accent3"/>
                </a:solidFill>
                <a:latin typeface="Book Antiqua" panose="02040602050305030304" pitchFamily="18" charset="0"/>
                <a:cs typeface="Times" panose="02020603050405020304" pitchFamily="18" charset="0"/>
              </a:rPr>
              <a:t> or magnet lead, the </a:t>
            </a:r>
            <a:r>
              <a:rPr lang="en-GB" sz="1600" dirty="0" err="1">
                <a:solidFill>
                  <a:schemeClr val="accent3"/>
                </a:solidFill>
                <a:latin typeface="Book Antiqua" panose="02040602050305030304" pitchFamily="18" charset="0"/>
                <a:cs typeface="Times" panose="02020603050405020304" pitchFamily="18" charset="0"/>
              </a:rPr>
              <a:t>busbar</a:t>
            </a:r>
            <a:r>
              <a:rPr lang="en-GB" sz="1600" dirty="0">
                <a:solidFill>
                  <a:schemeClr val="accent3"/>
                </a:solidFill>
                <a:latin typeface="Book Antiqua" panose="02040602050305030304" pitchFamily="18" charset="0"/>
                <a:cs typeface="Times" panose="02020603050405020304" pitchFamily="18" charset="0"/>
              </a:rPr>
              <a:t> or magnet lead is protected via energy extraction on the crowbar.</a:t>
            </a:r>
          </a:p>
          <a:p>
            <a:pPr lvl="1"/>
            <a:r>
              <a:rPr lang="en-GB" sz="1600" dirty="0" smtClean="0">
                <a:solidFill>
                  <a:schemeClr val="tx1"/>
                </a:solidFill>
                <a:latin typeface="Book Antiqua" panose="02040602050305030304" pitchFamily="18" charset="0"/>
                <a:cs typeface="Times" panose="02020603050405020304" pitchFamily="18" charset="0"/>
              </a:rPr>
              <a:t>In </a:t>
            </a:r>
            <a:r>
              <a:rPr lang="en-GB" sz="1600" dirty="0">
                <a:solidFill>
                  <a:schemeClr val="tx1"/>
                </a:solidFill>
                <a:latin typeface="Book Antiqua" panose="02040602050305030304" pitchFamily="18" charset="0"/>
                <a:cs typeface="Times" panose="02020603050405020304" pitchFamily="18" charset="0"/>
              </a:rPr>
              <a:t>case of MCBXFA quench, the magnet is protected via energy extraction on a 0.3 </a:t>
            </a:r>
            <a:r>
              <a:rPr lang="en-GB" sz="1600" dirty="0" smtClean="0">
                <a:solidFill>
                  <a:schemeClr val="tx1"/>
                </a:solidFill>
                <a:latin typeface="Symbol" panose="05050102010706020507" pitchFamily="18" charset="2"/>
                <a:cs typeface="Times" panose="02020603050405020304" pitchFamily="18" charset="0"/>
              </a:rPr>
              <a:t>W</a:t>
            </a:r>
            <a:r>
              <a:rPr lang="en-GB" sz="1600" dirty="0" smtClean="0">
                <a:solidFill>
                  <a:schemeClr val="tx1"/>
                </a:solidFill>
                <a:latin typeface="Book Antiqua" panose="02040602050305030304" pitchFamily="18" charset="0"/>
                <a:cs typeface="Times" panose="02020603050405020304" pitchFamily="18" charset="0"/>
              </a:rPr>
              <a:t> </a:t>
            </a:r>
            <a:r>
              <a:rPr lang="en-GB" sz="1600" dirty="0">
                <a:solidFill>
                  <a:schemeClr val="tx1"/>
                </a:solidFill>
                <a:latin typeface="Book Antiqua" panose="02040602050305030304" pitchFamily="18" charset="0"/>
                <a:cs typeface="Times" panose="02020603050405020304" pitchFamily="18" charset="0"/>
              </a:rPr>
              <a:t>external dump resistor.</a:t>
            </a:r>
          </a:p>
          <a:p>
            <a:pPr lvl="1"/>
            <a:r>
              <a:rPr lang="en-GB" sz="1600" dirty="0" smtClean="0">
                <a:solidFill>
                  <a:schemeClr val="tx1"/>
                </a:solidFill>
                <a:latin typeface="Book Antiqua" panose="02040602050305030304" pitchFamily="18" charset="0"/>
                <a:cs typeface="Times" panose="02020603050405020304" pitchFamily="18" charset="0"/>
              </a:rPr>
              <a:t>In </a:t>
            </a:r>
            <a:r>
              <a:rPr lang="en-GB" sz="1600" dirty="0">
                <a:solidFill>
                  <a:schemeClr val="tx1"/>
                </a:solidFill>
                <a:latin typeface="Book Antiqua" panose="02040602050305030304" pitchFamily="18" charset="0"/>
                <a:cs typeface="Times" panose="02020603050405020304" pitchFamily="18" charset="0"/>
              </a:rPr>
              <a:t>case of quench of the MCBXFA </a:t>
            </a:r>
            <a:r>
              <a:rPr lang="en-GB" sz="1600" dirty="0" err="1">
                <a:solidFill>
                  <a:schemeClr val="tx1"/>
                </a:solidFill>
                <a:latin typeface="Book Antiqua" panose="02040602050305030304" pitchFamily="18" charset="0"/>
                <a:cs typeface="Times" panose="02020603050405020304" pitchFamily="18" charset="0"/>
              </a:rPr>
              <a:t>busbar</a:t>
            </a:r>
            <a:r>
              <a:rPr lang="en-GB" sz="1600" dirty="0">
                <a:solidFill>
                  <a:schemeClr val="tx1"/>
                </a:solidFill>
                <a:latin typeface="Book Antiqua" panose="02040602050305030304" pitchFamily="18" charset="0"/>
                <a:cs typeface="Times" panose="02020603050405020304" pitchFamily="18" charset="0"/>
              </a:rPr>
              <a:t> of magnet lead, the </a:t>
            </a:r>
            <a:r>
              <a:rPr lang="en-GB" sz="1600" dirty="0" err="1">
                <a:solidFill>
                  <a:schemeClr val="tx1"/>
                </a:solidFill>
                <a:latin typeface="Book Antiqua" panose="02040602050305030304" pitchFamily="18" charset="0"/>
                <a:cs typeface="Times" panose="02020603050405020304" pitchFamily="18" charset="0"/>
              </a:rPr>
              <a:t>busbar</a:t>
            </a:r>
            <a:r>
              <a:rPr lang="en-GB" sz="1600" dirty="0">
                <a:solidFill>
                  <a:schemeClr val="tx1"/>
                </a:solidFill>
                <a:latin typeface="Book Antiqua" panose="02040602050305030304" pitchFamily="18" charset="0"/>
                <a:cs typeface="Times" panose="02020603050405020304" pitchFamily="18" charset="0"/>
              </a:rPr>
              <a:t> or the magnet lead are protected via energy extraction on a 0.3 </a:t>
            </a:r>
            <a:r>
              <a:rPr lang="en-GB" sz="1600" dirty="0">
                <a:solidFill>
                  <a:schemeClr val="tx1"/>
                </a:solidFill>
                <a:latin typeface="Symbol" panose="05050102010706020507" pitchFamily="18" charset="2"/>
                <a:cs typeface="Times" panose="02020603050405020304" pitchFamily="18" charset="0"/>
              </a:rPr>
              <a:t>W</a:t>
            </a:r>
            <a:r>
              <a:rPr lang="en-GB" sz="1600" dirty="0" smtClean="0">
                <a:solidFill>
                  <a:schemeClr val="tx1"/>
                </a:solidFill>
                <a:latin typeface="Book Antiqua" panose="02040602050305030304" pitchFamily="18" charset="0"/>
                <a:cs typeface="Times" panose="02020603050405020304" pitchFamily="18" charset="0"/>
              </a:rPr>
              <a:t> </a:t>
            </a:r>
            <a:r>
              <a:rPr lang="en-GB" sz="1600" dirty="0">
                <a:solidFill>
                  <a:schemeClr val="tx1"/>
                </a:solidFill>
                <a:latin typeface="Book Antiqua" panose="02040602050305030304" pitchFamily="18" charset="0"/>
                <a:cs typeface="Times" panose="02020603050405020304" pitchFamily="18" charset="0"/>
              </a:rPr>
              <a:t>external dump resistor.</a:t>
            </a:r>
          </a:p>
          <a:p>
            <a:pPr lvl="1"/>
            <a:endParaRPr lang="fr-CH" sz="1400" dirty="0" smtClean="0">
              <a:solidFill>
                <a:schemeClr val="tx1"/>
              </a:solidFill>
              <a:latin typeface="Book Antiqua" panose="02040602050305030304" pitchFamily="18" charset="0"/>
              <a:cs typeface="Times" panose="02020603050405020304" pitchFamily="18" charset="0"/>
            </a:endParaRPr>
          </a:p>
          <a:p>
            <a:pPr lvl="1"/>
            <a:endParaRPr lang="fr-CH" sz="1400" dirty="0">
              <a:solidFill>
                <a:schemeClr val="tx1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E. Todesco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734191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44704"/>
            <a:ext cx="7920000" cy="720000"/>
          </a:xfrm>
        </p:spPr>
        <p:txBody>
          <a:bodyPr/>
          <a:lstStyle/>
          <a:p>
            <a:r>
              <a:rPr lang="fr-CH" dirty="0" smtClean="0">
                <a:latin typeface="Book Antiqua" panose="02040602050305030304" pitchFamily="18" charset="0"/>
              </a:rPr>
              <a:t>CONTENTS</a:t>
            </a:r>
            <a:endParaRPr lang="en-GB" b="0" dirty="0">
              <a:latin typeface="Book Antiqua" panose="0204060205030503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E. Todesco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CH" dirty="0" err="1" smtClean="0"/>
              <a:t>Requirements</a:t>
            </a:r>
            <a:endParaRPr lang="fr-CH" dirty="0"/>
          </a:p>
          <a:p>
            <a:endParaRPr lang="fr-CH" dirty="0" smtClean="0"/>
          </a:p>
          <a:p>
            <a:r>
              <a:rPr lang="fr-CH" dirty="0" smtClean="0"/>
              <a:t>Lay out</a:t>
            </a:r>
          </a:p>
          <a:p>
            <a:pPr lvl="1"/>
            <a:endParaRPr lang="fr-CH" dirty="0" smtClean="0"/>
          </a:p>
          <a:p>
            <a:r>
              <a:rPr lang="fr-CH" dirty="0" smtClean="0"/>
              <a:t>Bus bar </a:t>
            </a:r>
            <a:r>
              <a:rPr lang="fr-CH" dirty="0" err="1" smtClean="0"/>
              <a:t>selection</a:t>
            </a:r>
            <a:endParaRPr lang="fr-CH" dirty="0" smtClean="0"/>
          </a:p>
        </p:txBody>
      </p:sp>
    </p:spTree>
    <p:extLst>
      <p:ext uri="{BB962C8B-B14F-4D97-AF65-F5344CB8AC3E}">
        <p14:creationId xmlns:p14="http://schemas.microsoft.com/office/powerpoint/2010/main" val="25368177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44704"/>
            <a:ext cx="7920000" cy="720000"/>
          </a:xfrm>
        </p:spPr>
        <p:txBody>
          <a:bodyPr/>
          <a:lstStyle/>
          <a:p>
            <a:r>
              <a:rPr lang="fr-CH" b="0" dirty="0" smtClean="0">
                <a:latin typeface="Book Antiqua" panose="02040602050305030304" pitchFamily="18" charset="0"/>
              </a:rPr>
              <a:t>LAY OUT</a:t>
            </a:r>
            <a:endParaRPr lang="en-GB" b="0" dirty="0">
              <a:latin typeface="Book Antiqua" panose="0204060205030503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908720"/>
            <a:ext cx="7920000" cy="5217443"/>
          </a:xfrm>
        </p:spPr>
        <p:txBody>
          <a:bodyPr>
            <a:normAutofit/>
          </a:bodyPr>
          <a:lstStyle/>
          <a:p>
            <a:r>
              <a:rPr lang="fr-CH" sz="20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Main circuit and 18 kA </a:t>
            </a:r>
            <a:r>
              <a:rPr lang="fr-CH" sz="20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trims</a:t>
            </a:r>
            <a:endParaRPr lang="fr-CH" sz="2000" dirty="0" smtClean="0">
              <a:solidFill>
                <a:schemeClr val="tx1"/>
              </a:solidFill>
              <a:latin typeface="Book Antiqua" panose="02040602050305030304" pitchFamily="18" charset="0"/>
            </a:endParaRPr>
          </a:p>
          <a:p>
            <a:pPr lvl="1"/>
            <a:r>
              <a:rPr lang="fr-CH" sz="16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Magnet</a:t>
            </a:r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 leads in Nb-Ti </a:t>
            </a:r>
          </a:p>
          <a:p>
            <a:pPr lvl="1"/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One </a:t>
            </a:r>
            <a:r>
              <a:rPr lang="fr-CH" sz="16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internal</a:t>
            </a:r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busbar</a:t>
            </a:r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going</a:t>
            </a:r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through</a:t>
            </a:r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 Q1 Q2 Q3 </a:t>
            </a:r>
            <a:r>
              <a:rPr lang="fr-CH" sz="16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based</a:t>
            </a:r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 on flat </a:t>
            </a:r>
            <a:r>
              <a:rPr lang="fr-CH" sz="16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cable</a:t>
            </a:r>
            <a:endParaRPr lang="fr-CH" sz="1600" dirty="0" smtClean="0">
              <a:solidFill>
                <a:schemeClr val="tx1"/>
              </a:solidFill>
              <a:latin typeface="Book Antiqua" panose="02040602050305030304" pitchFamily="18" charset="0"/>
            </a:endParaRPr>
          </a:p>
          <a:p>
            <a:pPr lvl="1"/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Round </a:t>
            </a:r>
            <a:r>
              <a:rPr lang="fr-CH" sz="16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cable</a:t>
            </a:r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 for </a:t>
            </a:r>
            <a:r>
              <a:rPr lang="fr-CH" sz="16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trims</a:t>
            </a:r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 </a:t>
            </a:r>
          </a:p>
          <a:p>
            <a:pPr lvl="1"/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Flat cable for DCM (D1-DFX Connection  Module) and passage through lambda plate</a:t>
            </a:r>
          </a:p>
          <a:p>
            <a:pPr lvl="1"/>
            <a:r>
              <a:rPr lang="fr-CH" sz="1600" dirty="0" err="1" smtClean="0">
                <a:solidFill>
                  <a:schemeClr val="tx1"/>
                </a:solidFill>
                <a:latin typeface="Book Antiqua" panose="02040602050305030304" pitchFamily="18" charset="0"/>
                <a:cs typeface="Times" panose="02020603050405020304" pitchFamily="18" charset="0"/>
              </a:rPr>
              <a:t>Trims</a:t>
            </a:r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  <a:cs typeface="Times" panose="02020603050405020304" pitchFamily="18" charset="0"/>
              </a:rPr>
              <a:t> in the N1 line</a:t>
            </a:r>
          </a:p>
          <a:p>
            <a:pPr lvl="1"/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  <a:cs typeface="Times" panose="02020603050405020304" pitchFamily="18" charset="0"/>
              </a:rPr>
              <a:t>Passage </a:t>
            </a:r>
            <a:r>
              <a:rPr lang="fr-CH" sz="1600" dirty="0" err="1" smtClean="0">
                <a:solidFill>
                  <a:schemeClr val="tx1"/>
                </a:solidFill>
                <a:latin typeface="Book Antiqua" panose="02040602050305030304" pitchFamily="18" charset="0"/>
                <a:cs typeface="Times" panose="02020603050405020304" pitchFamily="18" charset="0"/>
              </a:rPr>
              <a:t>through</a:t>
            </a:r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  <a:cs typeface="Times" panose="02020603050405020304" pitchFamily="18" charset="0"/>
              </a:rPr>
              <a:t> D1 and CP </a:t>
            </a:r>
            <a:r>
              <a:rPr lang="fr-CH" sz="1600" dirty="0" err="1" smtClean="0">
                <a:solidFill>
                  <a:schemeClr val="tx1"/>
                </a:solidFill>
                <a:latin typeface="Book Antiqua" panose="02040602050305030304" pitchFamily="18" charset="0"/>
                <a:cs typeface="Times" panose="02020603050405020304" pitchFamily="18" charset="0"/>
              </a:rPr>
              <a:t>avoided</a:t>
            </a:r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  <a:cs typeface="Times" panose="02020603050405020304" pitchFamily="18" charset="0"/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  <a:latin typeface="Book Antiqua" panose="02040602050305030304" pitchFamily="18" charset="0"/>
                <a:cs typeface="Times" panose="02020603050405020304" pitchFamily="18" charset="0"/>
              </a:rPr>
              <a:t>through</a:t>
            </a:r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  <a:cs typeface="Times" panose="02020603050405020304" pitchFamily="18" charset="0"/>
              </a:rPr>
              <a:t> the N line </a:t>
            </a:r>
            <a:r>
              <a:rPr lang="fr-CH" sz="1600" dirty="0" err="1" smtClean="0">
                <a:solidFill>
                  <a:schemeClr val="tx1"/>
                </a:solidFill>
                <a:latin typeface="Book Antiqua" panose="02040602050305030304" pitchFamily="18" charset="0"/>
                <a:cs typeface="Times" panose="02020603050405020304" pitchFamily="18" charset="0"/>
              </a:rPr>
              <a:t>also</a:t>
            </a:r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  <a:cs typeface="Times" panose="02020603050405020304" pitchFamily="18" charset="0"/>
              </a:rPr>
              <a:t> for the main</a:t>
            </a:r>
          </a:p>
          <a:p>
            <a:pPr lvl="1"/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  <a:cs typeface="Times" panose="02020603050405020304" pitchFamily="18" charset="0"/>
              </a:rPr>
              <a:t>End return module to </a:t>
            </a:r>
            <a:r>
              <a:rPr lang="fr-CH" sz="1600" dirty="0" err="1" smtClean="0">
                <a:solidFill>
                  <a:schemeClr val="tx1"/>
                </a:solidFill>
                <a:latin typeface="Book Antiqua" panose="02040602050305030304" pitchFamily="18" charset="0"/>
                <a:cs typeface="Times" panose="02020603050405020304" pitchFamily="18" charset="0"/>
              </a:rPr>
              <a:t>avoid</a:t>
            </a:r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  <a:cs typeface="Times" panose="02020603050405020304" pitchFamily="18" charset="0"/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  <a:latin typeface="Book Antiqua" panose="02040602050305030304" pitchFamily="18" charset="0"/>
                <a:cs typeface="Times" panose="02020603050405020304" pitchFamily="18" charset="0"/>
              </a:rPr>
              <a:t>breaking</a:t>
            </a:r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  <a:cs typeface="Times" panose="02020603050405020304" pitchFamily="18" charset="0"/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  <a:latin typeface="Book Antiqua" panose="02040602050305030304" pitchFamily="18" charset="0"/>
                <a:cs typeface="Times" panose="02020603050405020304" pitchFamily="18" charset="0"/>
              </a:rPr>
              <a:t>symmetry</a:t>
            </a:r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  <a:cs typeface="Times" panose="02020603050405020304" pitchFamily="18" charset="0"/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  <a:latin typeface="Book Antiqua" panose="02040602050305030304" pitchFamily="18" charset="0"/>
                <a:cs typeface="Times" panose="02020603050405020304" pitchFamily="18" charset="0"/>
              </a:rPr>
              <a:t>between</a:t>
            </a:r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  <a:cs typeface="Times" panose="02020603050405020304" pitchFamily="18" charset="0"/>
              </a:rPr>
              <a:t> Q1 and Q3</a:t>
            </a:r>
          </a:p>
          <a:p>
            <a:endParaRPr lang="fr-CH" sz="1400" dirty="0" smtClean="0">
              <a:solidFill>
                <a:schemeClr val="tx1"/>
              </a:solidFill>
              <a:latin typeface="Book Antiqua" panose="02040602050305030304" pitchFamily="18" charset="0"/>
              <a:cs typeface="Times" panose="02020603050405020304" pitchFamily="18" charset="0"/>
            </a:endParaRPr>
          </a:p>
          <a:p>
            <a:pPr lvl="1"/>
            <a:endParaRPr lang="fr-CH" sz="1400" dirty="0">
              <a:solidFill>
                <a:schemeClr val="tx1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E. Todesco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222" y="4241619"/>
            <a:ext cx="9144000" cy="185065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134504" y="6320750"/>
            <a:ext cx="57498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200" dirty="0" smtClean="0">
                <a:latin typeface="Times" panose="02020603050405020304" pitchFamily="18" charset="0"/>
                <a:cs typeface="Times" panose="02020603050405020304" pitchFamily="18" charset="0"/>
              </a:rPr>
              <a:t>Conceptual layout of WP3 busbar, triplet circuit </a:t>
            </a:r>
            <a:r>
              <a:rPr lang="fr-CH" sz="1200" dirty="0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(H. Prin, D. Duarte Ramos, E. Todesco)</a:t>
            </a:r>
            <a:endParaRPr lang="en-GB" sz="1200" dirty="0">
              <a:solidFill>
                <a:srgbClr val="00B05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22197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44704"/>
            <a:ext cx="7920000" cy="720000"/>
          </a:xfrm>
        </p:spPr>
        <p:txBody>
          <a:bodyPr/>
          <a:lstStyle/>
          <a:p>
            <a:r>
              <a:rPr lang="fr-CH" b="0" dirty="0" smtClean="0">
                <a:latin typeface="Book Antiqua" panose="02040602050305030304" pitchFamily="18" charset="0"/>
              </a:rPr>
              <a:t>LAY OUT</a:t>
            </a:r>
            <a:endParaRPr lang="en-GB" b="0" dirty="0">
              <a:latin typeface="Book Antiqua" panose="0204060205030503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908720"/>
            <a:ext cx="7920000" cy="5217443"/>
          </a:xfrm>
        </p:spPr>
        <p:txBody>
          <a:bodyPr>
            <a:normAutofit/>
          </a:bodyPr>
          <a:lstStyle/>
          <a:p>
            <a:r>
              <a:rPr lang="fr-CH" sz="20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13 kA circuit D1 and 2 kA circuit MCBXFA</a:t>
            </a:r>
          </a:p>
          <a:p>
            <a:pPr lvl="1"/>
            <a:endParaRPr lang="fr-CH" sz="1600" dirty="0" smtClean="0">
              <a:solidFill>
                <a:schemeClr val="tx1"/>
              </a:solidFill>
              <a:latin typeface="Book Antiqua" panose="02040602050305030304" pitchFamily="18" charset="0"/>
              <a:cs typeface="Times" panose="02020603050405020304" pitchFamily="18" charset="0"/>
            </a:endParaRPr>
          </a:p>
          <a:p>
            <a:endParaRPr lang="fr-CH" sz="1400" dirty="0" smtClean="0">
              <a:solidFill>
                <a:schemeClr val="tx1"/>
              </a:solidFill>
              <a:latin typeface="Book Antiqua" panose="02040602050305030304" pitchFamily="18" charset="0"/>
              <a:cs typeface="Times" panose="02020603050405020304" pitchFamily="18" charset="0"/>
            </a:endParaRPr>
          </a:p>
          <a:p>
            <a:pPr lvl="1"/>
            <a:endParaRPr lang="fr-CH" sz="1400" dirty="0">
              <a:solidFill>
                <a:schemeClr val="tx1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E. Todesco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005064"/>
            <a:ext cx="9144000" cy="184514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905000" y="6320750"/>
            <a:ext cx="59793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200" dirty="0" smtClean="0">
                <a:latin typeface="Times" panose="02020603050405020304" pitchFamily="18" charset="0"/>
                <a:cs typeface="Times" panose="02020603050405020304" pitchFamily="18" charset="0"/>
              </a:rPr>
              <a:t>Conceptual layout of WP3 busbar, D1 and MCBXFA </a:t>
            </a:r>
            <a:r>
              <a:rPr lang="fr-CH" sz="1200" dirty="0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(H. Prin, D. Duarte Ramos, E. Todesco)</a:t>
            </a:r>
            <a:endParaRPr lang="en-GB" sz="1200" dirty="0">
              <a:solidFill>
                <a:srgbClr val="00B05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35353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44704"/>
            <a:ext cx="7920000" cy="720000"/>
          </a:xfrm>
        </p:spPr>
        <p:txBody>
          <a:bodyPr/>
          <a:lstStyle/>
          <a:p>
            <a:r>
              <a:rPr lang="fr-CH" b="0" dirty="0" smtClean="0">
                <a:latin typeface="Book Antiqua" panose="02040602050305030304" pitchFamily="18" charset="0"/>
              </a:rPr>
              <a:t>LAY OUT</a:t>
            </a:r>
            <a:endParaRPr lang="en-GB" b="0" dirty="0">
              <a:latin typeface="Book Antiqua" panose="0204060205030503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908720"/>
            <a:ext cx="7920000" cy="5217443"/>
          </a:xfrm>
        </p:spPr>
        <p:txBody>
          <a:bodyPr>
            <a:normAutofit/>
          </a:bodyPr>
          <a:lstStyle/>
          <a:p>
            <a:r>
              <a:rPr lang="fr-CH" sz="20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2 kA circuit MCBXFB</a:t>
            </a:r>
          </a:p>
          <a:p>
            <a:pPr lvl="1"/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No </a:t>
            </a:r>
            <a:r>
              <a:rPr lang="fr-CH" sz="16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need</a:t>
            </a:r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 of </a:t>
            </a:r>
            <a:r>
              <a:rPr lang="fr-CH" sz="16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internal</a:t>
            </a:r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 </a:t>
            </a:r>
            <a:r>
              <a:rPr lang="fr-CH" sz="16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busbar</a:t>
            </a:r>
            <a:endParaRPr lang="fr-CH" sz="1600" dirty="0" smtClean="0">
              <a:solidFill>
                <a:schemeClr val="tx1"/>
              </a:solidFill>
              <a:latin typeface="Book Antiqua" panose="02040602050305030304" pitchFamily="18" charset="0"/>
            </a:endParaRPr>
          </a:p>
          <a:p>
            <a:pPr lvl="1"/>
            <a:r>
              <a:rPr lang="fr-CH" sz="16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Magnet</a:t>
            </a:r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 leads (flat </a:t>
            </a:r>
            <a:r>
              <a:rPr lang="fr-CH" sz="16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cable</a:t>
            </a:r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)</a:t>
            </a:r>
          </a:p>
          <a:p>
            <a:pPr lvl="1"/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Round </a:t>
            </a:r>
            <a:r>
              <a:rPr lang="fr-CH" sz="1600" dirty="0" err="1" smtClean="0">
                <a:solidFill>
                  <a:schemeClr val="tx1"/>
                </a:solidFill>
                <a:latin typeface="Book Antiqua" panose="02040602050305030304" pitchFamily="18" charset="0"/>
              </a:rPr>
              <a:t>busbar</a:t>
            </a:r>
            <a:r>
              <a:rPr lang="fr-CH" sz="1600" dirty="0" smtClean="0">
                <a:solidFill>
                  <a:schemeClr val="tx1"/>
                </a:solidFill>
                <a:latin typeface="Book Antiqua" panose="02040602050305030304" pitchFamily="18" charset="0"/>
              </a:rPr>
              <a:t> in the N line</a:t>
            </a:r>
          </a:p>
          <a:p>
            <a:pPr lvl="1"/>
            <a:endParaRPr lang="fr-CH" sz="1600" dirty="0" smtClean="0">
              <a:solidFill>
                <a:schemeClr val="tx1"/>
              </a:solidFill>
              <a:latin typeface="Book Antiqua" panose="02040602050305030304" pitchFamily="18" charset="0"/>
              <a:cs typeface="Times" panose="02020603050405020304" pitchFamily="18" charset="0"/>
            </a:endParaRPr>
          </a:p>
          <a:p>
            <a:endParaRPr lang="fr-CH" sz="1400" dirty="0" smtClean="0">
              <a:solidFill>
                <a:schemeClr val="tx1"/>
              </a:solidFill>
              <a:latin typeface="Book Antiqua" panose="02040602050305030304" pitchFamily="18" charset="0"/>
              <a:cs typeface="Times" panose="02020603050405020304" pitchFamily="18" charset="0"/>
            </a:endParaRPr>
          </a:p>
          <a:p>
            <a:pPr lvl="1"/>
            <a:endParaRPr lang="fr-CH" sz="1400" dirty="0">
              <a:solidFill>
                <a:schemeClr val="tx1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E. Todesco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2000" y="2664544"/>
            <a:ext cx="7849453" cy="165200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7273" y="4460562"/>
            <a:ext cx="7834050" cy="164876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905000" y="6320750"/>
            <a:ext cx="59793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200" dirty="0" smtClean="0">
                <a:latin typeface="Times" panose="02020603050405020304" pitchFamily="18" charset="0"/>
                <a:cs typeface="Times" panose="02020603050405020304" pitchFamily="18" charset="0"/>
              </a:rPr>
              <a:t>Conceptual layout of WP3 busbar, MCBXFB </a:t>
            </a:r>
            <a:r>
              <a:rPr lang="fr-CH" sz="1200" dirty="0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(H. Prin, D. Duarte Ramos, E. Todesco)</a:t>
            </a:r>
            <a:endParaRPr lang="en-GB" sz="1200" dirty="0">
              <a:solidFill>
                <a:srgbClr val="00B05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9602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xmlns="" name="HiLumi-Pres-Template-4-3-CSR2016.pptx" id="{37610B82-38C5-4A79-9AD6-9055ADFB9289}" vid="{B895EA73-40B8-4DB4-B376-5DB62EC8AB97}"/>
    </a:ext>
  </a:extLst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HiLumi-Pres-Template-4-3-CSR2016</Template>
  <TotalTime>16213</TotalTime>
  <Words>1544</Words>
  <Application>Microsoft Macintosh PowerPoint</Application>
  <PresentationFormat>On-screen Show (4:3)</PresentationFormat>
  <Paragraphs>487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Thème Office</vt:lpstr>
      <vt:lpstr>Busbars inside the cryostats</vt:lpstr>
      <vt:lpstr>CONTENTS</vt:lpstr>
      <vt:lpstr>SPECIFICATION</vt:lpstr>
      <vt:lpstr>SPECIFICATION</vt:lpstr>
      <vt:lpstr>BUSBAR PROTECTION STRATEGY</vt:lpstr>
      <vt:lpstr>CONTENTS</vt:lpstr>
      <vt:lpstr>LAY OUT</vt:lpstr>
      <vt:lpstr>LAY OUT</vt:lpstr>
      <vt:lpstr>LAY OUT</vt:lpstr>
      <vt:lpstr>QUANTITY AND SCHEDULE</vt:lpstr>
      <vt:lpstr>BUSBAR SELECTION</vt:lpstr>
      <vt:lpstr>BUSBAR SELECTION</vt:lpstr>
      <vt:lpstr>FEW WORDS ON OTHER CIRCUITS</vt:lpstr>
      <vt:lpstr>CONCLUSION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HL-LHC Cost and Schedule Review 2016 WPxxx – Equipment / System</dc:title>
  <dc:creator>Cecile Noels</dc:creator>
  <cp:lastModifiedBy>Ezio Todesco</cp:lastModifiedBy>
  <cp:revision>325</cp:revision>
  <dcterms:created xsi:type="dcterms:W3CDTF">2016-08-24T12:27:25Z</dcterms:created>
  <dcterms:modified xsi:type="dcterms:W3CDTF">2019-09-08T19:52:47Z</dcterms:modified>
</cp:coreProperties>
</file>