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6"/>
  </p:notesMasterIdLst>
  <p:handoutMasterIdLst>
    <p:handoutMasterId r:id="rId67"/>
  </p:handoutMasterIdLst>
  <p:sldIdLst>
    <p:sldId id="263" r:id="rId2"/>
    <p:sldId id="300" r:id="rId3"/>
    <p:sldId id="262" r:id="rId4"/>
    <p:sldId id="301" r:id="rId5"/>
    <p:sldId id="359" r:id="rId6"/>
    <p:sldId id="309" r:id="rId7"/>
    <p:sldId id="357" r:id="rId8"/>
    <p:sldId id="350" r:id="rId9"/>
    <p:sldId id="366" r:id="rId10"/>
    <p:sldId id="304" r:id="rId11"/>
    <p:sldId id="302" r:id="rId12"/>
    <p:sldId id="305" r:id="rId13"/>
    <p:sldId id="358" r:id="rId14"/>
    <p:sldId id="367" r:id="rId15"/>
    <p:sldId id="317" r:id="rId16"/>
    <p:sldId id="294" r:id="rId17"/>
    <p:sldId id="296" r:id="rId18"/>
    <p:sldId id="311" r:id="rId19"/>
    <p:sldId id="308" r:id="rId20"/>
    <p:sldId id="307" r:id="rId21"/>
    <p:sldId id="322" r:id="rId22"/>
    <p:sldId id="323" r:id="rId23"/>
    <p:sldId id="368" r:id="rId24"/>
    <p:sldId id="312" r:id="rId25"/>
    <p:sldId id="313" r:id="rId26"/>
    <p:sldId id="297" r:id="rId27"/>
    <p:sldId id="314" r:id="rId28"/>
    <p:sldId id="327" r:id="rId29"/>
    <p:sldId id="328" r:id="rId30"/>
    <p:sldId id="369" r:id="rId31"/>
    <p:sldId id="318" r:id="rId32"/>
    <p:sldId id="315" r:id="rId33"/>
    <p:sldId id="316" r:id="rId34"/>
    <p:sldId id="319" r:id="rId35"/>
    <p:sldId id="320" r:id="rId36"/>
    <p:sldId id="370" r:id="rId37"/>
    <p:sldId id="321" r:id="rId38"/>
    <p:sldId id="331" r:id="rId39"/>
    <p:sldId id="325" r:id="rId40"/>
    <p:sldId id="324" r:id="rId41"/>
    <p:sldId id="371" r:id="rId42"/>
    <p:sldId id="332" r:id="rId43"/>
    <p:sldId id="333" r:id="rId44"/>
    <p:sldId id="372" r:id="rId45"/>
    <p:sldId id="336" r:id="rId46"/>
    <p:sldId id="339" r:id="rId47"/>
    <p:sldId id="353" r:id="rId48"/>
    <p:sldId id="373" r:id="rId49"/>
    <p:sldId id="351" r:id="rId50"/>
    <p:sldId id="341" r:id="rId51"/>
    <p:sldId id="363" r:id="rId52"/>
    <p:sldId id="354" r:id="rId53"/>
    <p:sldId id="364" r:id="rId54"/>
    <p:sldId id="365" r:id="rId55"/>
    <p:sldId id="374" r:id="rId56"/>
    <p:sldId id="342" r:id="rId57"/>
    <p:sldId id="344" r:id="rId58"/>
    <p:sldId id="376" r:id="rId59"/>
    <p:sldId id="377" r:id="rId60"/>
    <p:sldId id="349" r:id="rId61"/>
    <p:sldId id="375" r:id="rId62"/>
    <p:sldId id="295" r:id="rId63"/>
    <p:sldId id="299" r:id="rId64"/>
    <p:sldId id="303" r:id="rId6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47" autoAdjust="0"/>
    <p:restoredTop sz="94659"/>
  </p:normalViewPr>
  <p:slideViewPr>
    <p:cSldViewPr snapToObjects="1" showGuides="1">
      <p:cViewPr varScale="1">
        <p:scale>
          <a:sx n="87" d="100"/>
          <a:sy n="87" d="100"/>
        </p:scale>
        <p:origin x="624" y="20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09/09/2019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09/09/2019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699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Arjan Verweij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Arjan Verweij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Arjan Verweij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Arjan Verweij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Arjan Verweij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Arjan Verweij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Arjan Verweij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643197/contributions/2624569/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643197/contributions/2624569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28604/contributions/3471709/" TargetMode="Externa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972818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hyperlink" Target="https://indico.cern.ch/event/82860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28604/contributions/3471709/" TargetMode="External"/><Relationship Id="rId5" Type="http://schemas.openxmlformats.org/officeDocument/2006/relationships/hyperlink" Target="indico.cern.ch/event/828604/contributions/3471761/" TargetMode="Externa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28604/contributions/3471709/" TargetMode="External"/><Relationship Id="rId4" Type="http://schemas.openxmlformats.org/officeDocument/2006/relationships/hyperlink" Target="indico.cern.ch/event/828604/contributions/3471761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hyperlink" Target="https://edms.cern.ch/document/2052319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785928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85928/" TargetMode="External"/><Relationship Id="rId4" Type="http://schemas.openxmlformats.org/officeDocument/2006/relationships/image" Target="../media/image14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85928/" TargetMode="External"/><Relationship Id="rId4" Type="http://schemas.openxmlformats.org/officeDocument/2006/relationships/image" Target="../media/image15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222740/1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13962/" TargetMode="External"/><Relationship Id="rId4" Type="http://schemas.openxmlformats.org/officeDocument/2006/relationships/hyperlink" Target="https://indico.cern.ch/event/647416/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23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13962/" TargetMode="External"/><Relationship Id="rId5" Type="http://schemas.openxmlformats.org/officeDocument/2006/relationships/hyperlink" Target="https://edms.cern.ch/document/2222621" TargetMode="External"/><Relationship Id="rId4" Type="http://schemas.openxmlformats.org/officeDocument/2006/relationships/hyperlink" Target="https://indico.cern.ch/event/647416/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hyperlink" Target="https://edms.cern.ch/document/1897052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790845/contributions/3287033/" TargetMode="External"/><Relationship Id="rId4" Type="http://schemas.openxmlformats.org/officeDocument/2006/relationships/hyperlink" Target="https://indico.cern.ch/event/759386/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110653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ui/file/2222536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01069/" TargetMode="External"/><Relationship Id="rId4" Type="http://schemas.openxmlformats.org/officeDocument/2006/relationships/hyperlink" Target="https://edms.cern.ch/document/2222746/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222746/" TargetMode="Externa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eeexplore.ieee.org/stamp/stamp.jsp?arnumber=8272459" TargetMode="External"/><Relationship Id="rId5" Type="http://schemas.openxmlformats.org/officeDocument/2006/relationships/hyperlink" Target="https://edms.cern.ch/document/2157321/1" TargetMode="External"/><Relationship Id="rId4" Type="http://schemas.openxmlformats.org/officeDocument/2006/relationships/hyperlink" Target="https://indico.cern.ch/event/778100" TargetMode="Externa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dms.cern.ch/document/2157321/1" TargetMode="External"/><Relationship Id="rId4" Type="http://schemas.openxmlformats.org/officeDocument/2006/relationships/hyperlink" Target="https://indico.cern.ch/event/778100" TargetMode="Externa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dms.cern.ch/document/2157321/1" TargetMode="Externa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hyperlink" Target="https://indico.cern.ch/event/778100/contributions/3270000" TargetMode="Externa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814368/" TargetMode="External"/><Relationship Id="rId4" Type="http://schemas.openxmlformats.org/officeDocument/2006/relationships/image" Target="../media/image35.tmp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814368/" TargetMode="Externa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g"/><Relationship Id="rId4" Type="http://schemas.openxmlformats.org/officeDocument/2006/relationships/image" Target="../media/image5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77759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828604/" TargetMode="External"/><Relationship Id="rId5" Type="http://schemas.openxmlformats.org/officeDocument/2006/relationships/hyperlink" Target="https://indico.cern.ch/event/643197/" TargetMode="External"/><Relationship Id="rId4" Type="http://schemas.openxmlformats.org/officeDocument/2006/relationships/hyperlink" Target="https://indico.cern.ch/event/611018/timetable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79712" y="2683883"/>
            <a:ext cx="5688632" cy="1107996"/>
          </a:xfrm>
        </p:spPr>
        <p:txBody>
          <a:bodyPr wrap="square">
            <a:spAutoFit/>
          </a:bodyPr>
          <a:lstStyle/>
          <a:p>
            <a:pPr>
              <a:spcBef>
                <a:spcPts val="5400"/>
              </a:spcBef>
            </a:pPr>
            <a:r>
              <a:rPr lang="en-GB" sz="3600" dirty="0">
                <a:solidFill>
                  <a:srgbClr val="C00000"/>
                </a:solidFill>
                <a:latin typeface="Calibri" charset="0"/>
                <a:ea typeface="Calibri" charset="0"/>
                <a:cs typeface="Calibri" charset="0"/>
              </a:rPr>
              <a:t>Quench protection strategies of the magnet circuits</a:t>
            </a:r>
            <a:endParaRPr lang="en-GB" sz="1800" i="1" dirty="0">
              <a:solidFill>
                <a:srgbClr val="C0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79712" y="4221088"/>
            <a:ext cx="6480000" cy="541687"/>
          </a:xfrm>
        </p:spPr>
        <p:txBody>
          <a:bodyPr>
            <a:spAutoFit/>
          </a:bodyPr>
          <a:lstStyle/>
          <a:p>
            <a:r>
              <a:rPr lang="en-GB" sz="1600" dirty="0"/>
              <a:t>Arjan Verweij, TE-MPE-PE</a:t>
            </a:r>
          </a:p>
          <a:p>
            <a:r>
              <a:rPr lang="en-GB" sz="1600" dirty="0"/>
              <a:t>With input from many, see slides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979712" y="5373216"/>
            <a:ext cx="6480000" cy="349250"/>
          </a:xfrm>
        </p:spPr>
        <p:txBody>
          <a:bodyPr/>
          <a:lstStyle/>
          <a:p>
            <a:r>
              <a:rPr lang="en-GB" dirty="0"/>
              <a:t>HL-LHC Circuit Review, 9-10 Sept 2019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516216" y="22104"/>
            <a:ext cx="2530584" cy="574092"/>
          </a:xfrm>
        </p:spPr>
        <p:txBody>
          <a:bodyPr/>
          <a:lstStyle/>
          <a:p>
            <a:pPr algn="r"/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4720" y="3695533"/>
            <a:ext cx="856895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main triplet, its trims, the D1, and the orbit correctors are powered through the same MgB</a:t>
            </a:r>
            <a:r>
              <a:rPr lang="en-GB" baseline="-25000" dirty="0"/>
              <a:t>2</a:t>
            </a:r>
            <a:r>
              <a:rPr lang="en-GB" dirty="0"/>
              <a:t> link.</a:t>
            </a:r>
          </a:p>
          <a:p>
            <a:endParaRPr lang="en-GB" dirty="0"/>
          </a:p>
          <a:p>
            <a:r>
              <a:rPr lang="en-GB" dirty="0"/>
              <a:t>In principle, the QP will be designed in such a way that a quench in a given circuit will cause a FPA in that circuit, and a ramp down in all the other circuits. </a:t>
            </a:r>
          </a:p>
          <a:p>
            <a:endParaRPr lang="en-GB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4" r="8016" b="4707"/>
          <a:stretch/>
        </p:blipFill>
        <p:spPr bwMode="auto">
          <a:xfrm>
            <a:off x="2669678" y="503356"/>
            <a:ext cx="2548822" cy="263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72730" y="579622"/>
            <a:ext cx="1496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18 kA</a:t>
            </a:r>
          </a:p>
          <a:p>
            <a:r>
              <a:rPr lang="en-GB" dirty="0"/>
              <a:t>Triplet mains</a:t>
            </a:r>
          </a:p>
        </p:txBody>
      </p:sp>
      <p:cxnSp>
        <p:nvCxnSpPr>
          <p:cNvPr id="23" name="Straight Connector 22"/>
          <p:cNvCxnSpPr>
            <a:stCxn id="10" idx="3"/>
          </p:cNvCxnSpPr>
          <p:nvPr/>
        </p:nvCxnSpPr>
        <p:spPr>
          <a:xfrm>
            <a:off x="2669678" y="902788"/>
            <a:ext cx="315528" cy="45766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0" idx="3"/>
          </p:cNvCxnSpPr>
          <p:nvPr/>
        </p:nvCxnSpPr>
        <p:spPr>
          <a:xfrm>
            <a:off x="2669678" y="902788"/>
            <a:ext cx="976039" cy="5642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47" idx="1"/>
          </p:cNvCxnSpPr>
          <p:nvPr/>
        </p:nvCxnSpPr>
        <p:spPr>
          <a:xfrm flipH="1" flipV="1">
            <a:off x="3894986" y="2632474"/>
            <a:ext cx="1469062" cy="4942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47" idx="1"/>
          </p:cNvCxnSpPr>
          <p:nvPr/>
        </p:nvCxnSpPr>
        <p:spPr>
          <a:xfrm flipH="1" flipV="1">
            <a:off x="4601008" y="2247258"/>
            <a:ext cx="763040" cy="8794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763688" y="1854313"/>
            <a:ext cx="2131298" cy="111409"/>
          </a:xfrm>
          <a:prstGeom prst="line">
            <a:avLst/>
          </a:prstGeom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38" idx="1"/>
          </p:cNvCxnSpPr>
          <p:nvPr/>
        </p:nvCxnSpPr>
        <p:spPr>
          <a:xfrm flipV="1">
            <a:off x="3234475" y="2115133"/>
            <a:ext cx="3196378" cy="1086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38" idx="1"/>
          </p:cNvCxnSpPr>
          <p:nvPr/>
        </p:nvCxnSpPr>
        <p:spPr>
          <a:xfrm>
            <a:off x="4621072" y="1452912"/>
            <a:ext cx="1809781" cy="662221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37818" y="1775192"/>
            <a:ext cx="1381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3x7 kA</a:t>
            </a:r>
          </a:p>
          <a:p>
            <a:r>
              <a:rPr lang="en-GB" dirty="0"/>
              <a:t>Triplet trims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30853" y="1653468"/>
            <a:ext cx="224939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12x2 kA (co-axial)</a:t>
            </a:r>
          </a:p>
          <a:p>
            <a:r>
              <a:rPr lang="en-GB" dirty="0"/>
              <a:t>RCBXFA/B (</a:t>
            </a:r>
            <a:r>
              <a:rPr lang="en-GB" dirty="0" err="1"/>
              <a:t>hor</a:t>
            </a:r>
            <a:r>
              <a:rPr lang="en-GB" dirty="0"/>
              <a:t>/</a:t>
            </a:r>
            <a:r>
              <a:rPr lang="en-GB" dirty="0" err="1"/>
              <a:t>vert</a:t>
            </a:r>
            <a:endParaRPr lang="en-GB" dirty="0"/>
          </a:p>
          <a:p>
            <a:r>
              <a:rPr lang="en-GB" dirty="0"/>
              <a:t>orbit correctors)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364048" y="2803580"/>
            <a:ext cx="1313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18 kA</a:t>
            </a:r>
          </a:p>
          <a:p>
            <a:r>
              <a:rPr lang="en-GB" dirty="0"/>
              <a:t>RBXF (D1)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58520" y="5697870"/>
            <a:ext cx="5072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A. Ballarino, </a:t>
            </a:r>
            <a:r>
              <a:rPr lang="en-GB" sz="1200" dirty="0">
                <a:hlinkClick r:id="rId5"/>
              </a:rPr>
              <a:t>https://indico.cern.ch/event/643197/contributions/2624569/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2605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300192" y="149867"/>
            <a:ext cx="2746608" cy="430887"/>
          </a:xfrm>
        </p:spPr>
        <p:txBody>
          <a:bodyPr wrap="square">
            <a:spAutoFit/>
          </a:bodyPr>
          <a:lstStyle/>
          <a:p>
            <a:pPr algn="r"/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</a:t>
            </a:r>
          </a:p>
        </p:txBody>
      </p:sp>
      <p:sp>
        <p:nvSpPr>
          <p:cNvPr id="2" name="Rectangle 1"/>
          <p:cNvSpPr/>
          <p:nvPr/>
        </p:nvSpPr>
        <p:spPr>
          <a:xfrm>
            <a:off x="467544" y="1017327"/>
            <a:ext cx="1725488" cy="47526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195736" y="1124744"/>
            <a:ext cx="1368152" cy="27915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566592" y="1196752"/>
            <a:ext cx="1437456" cy="144016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5001344" y="1196752"/>
            <a:ext cx="2306960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311008" y="1196752"/>
            <a:ext cx="1437456" cy="144016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44827" y="1544240"/>
            <a:ext cx="13933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warm Cu bus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            </a:t>
            </a:r>
            <a:r>
              <a:rPr lang="en-GB" sz="1600" dirty="0" err="1"/>
              <a:t>U</a:t>
            </a:r>
            <a:r>
              <a:rPr lang="en-GB" sz="1600" baseline="-25000" dirty="0" err="1"/>
              <a:t>thres</a:t>
            </a:r>
            <a:endParaRPr lang="en-GB" sz="1600" baseline="-25000" dirty="0"/>
          </a:p>
          <a:p>
            <a:r>
              <a:rPr lang="en-GB" sz="1600" dirty="0"/>
              <a:t>              </a:t>
            </a:r>
            <a:r>
              <a:rPr lang="en-GB" sz="1600" dirty="0" err="1"/>
              <a:t>t</a:t>
            </a:r>
            <a:r>
              <a:rPr lang="en-GB" sz="1600" baseline="-25000" dirty="0" err="1"/>
              <a:t>eval</a:t>
            </a:r>
            <a:endParaRPr lang="en-GB" sz="16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63071" y="1544241"/>
            <a:ext cx="11560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HTS part </a:t>
            </a:r>
          </a:p>
          <a:p>
            <a:r>
              <a:rPr lang="en-GB" sz="1600" dirty="0"/>
              <a:t>of the lead</a:t>
            </a:r>
          </a:p>
          <a:p>
            <a:endParaRPr lang="en-GB" sz="1600" dirty="0"/>
          </a:p>
          <a:p>
            <a:r>
              <a:rPr lang="en-GB" sz="1600" dirty="0"/>
              <a:t>1-5 mV</a:t>
            </a:r>
          </a:p>
          <a:p>
            <a:r>
              <a:rPr lang="en-GB" sz="1600" dirty="0"/>
              <a:t>O(100 </a:t>
            </a:r>
            <a:r>
              <a:rPr lang="en-GB" sz="1600" dirty="0" err="1"/>
              <a:t>ms</a:t>
            </a:r>
            <a:r>
              <a:rPr lang="en-GB" sz="1600" dirty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78895" y="1544241"/>
            <a:ext cx="11881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MgB</a:t>
            </a:r>
            <a:r>
              <a:rPr lang="en-GB" sz="1600" baseline="-25000" dirty="0"/>
              <a:t>2</a:t>
            </a:r>
            <a:r>
              <a:rPr lang="en-GB" sz="1600" dirty="0"/>
              <a:t> link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50-100 mV</a:t>
            </a:r>
          </a:p>
          <a:p>
            <a:r>
              <a:rPr lang="en-GB" sz="1600" dirty="0"/>
              <a:t>O(100 </a:t>
            </a:r>
            <a:r>
              <a:rPr lang="en-GB" sz="1600" dirty="0" err="1"/>
              <a:t>ms</a:t>
            </a:r>
            <a:r>
              <a:rPr lang="en-GB" sz="1600" dirty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90230" y="1544240"/>
            <a:ext cx="118814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Res. part</a:t>
            </a:r>
          </a:p>
          <a:p>
            <a:r>
              <a:rPr lang="en-GB" sz="1600" dirty="0"/>
              <a:t>of the lead</a:t>
            </a:r>
          </a:p>
          <a:p>
            <a:endParaRPr lang="en-GB" sz="1600" dirty="0"/>
          </a:p>
          <a:p>
            <a:r>
              <a:rPr lang="en-GB" sz="1600" dirty="0"/>
              <a:t>10-100 mV</a:t>
            </a:r>
          </a:p>
          <a:p>
            <a:r>
              <a:rPr lang="en-GB" sz="1600" dirty="0"/>
              <a:t>O(sec)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63518" y="1544241"/>
            <a:ext cx="11560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LTS bus</a:t>
            </a:r>
          </a:p>
          <a:p>
            <a:endParaRPr lang="en-GB" sz="1600" dirty="0"/>
          </a:p>
          <a:p>
            <a:endParaRPr lang="en-GB" sz="1600" dirty="0"/>
          </a:p>
          <a:p>
            <a:r>
              <a:rPr lang="en-GB" sz="1600" dirty="0"/>
              <a:t>1-10 mV</a:t>
            </a:r>
          </a:p>
          <a:p>
            <a:r>
              <a:rPr lang="en-GB" sz="1600" dirty="0"/>
              <a:t>O(100 </a:t>
            </a:r>
            <a:r>
              <a:rPr lang="en-GB" sz="1600" dirty="0" err="1"/>
              <a:t>ms</a:t>
            </a:r>
            <a:r>
              <a:rPr lang="en-GB" sz="1600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7849" y="3138983"/>
            <a:ext cx="85689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Independent active protection of each part with customized detection voltage threshold and evaluation time. (see also presentation R. Denz)</a:t>
            </a:r>
          </a:p>
          <a:p>
            <a:endParaRPr lang="en-GB" dirty="0"/>
          </a:p>
          <a:p>
            <a:r>
              <a:rPr lang="en-GB" dirty="0"/>
              <a:t>Monitoring of the individual joints (HTS-MgB</a:t>
            </a:r>
            <a:r>
              <a:rPr lang="en-GB" baseline="-25000" dirty="0"/>
              <a:t>2</a:t>
            </a:r>
            <a:r>
              <a:rPr lang="en-GB" dirty="0"/>
              <a:t>, MgB</a:t>
            </a:r>
            <a:r>
              <a:rPr lang="en-GB" baseline="-25000" dirty="0"/>
              <a:t>2</a:t>
            </a:r>
            <a:r>
              <a:rPr lang="en-GB" dirty="0"/>
              <a:t> to LTS) is possible if needed.</a:t>
            </a:r>
          </a:p>
          <a:p>
            <a:endParaRPr lang="en-GB" dirty="0"/>
          </a:p>
          <a:p>
            <a:r>
              <a:rPr lang="en-GB" dirty="0"/>
              <a:t>Temp. sensors at the warm ends of ‘Res part lead’, ‘HTS part lead’, and ‘MgB</a:t>
            </a:r>
            <a:r>
              <a:rPr lang="en-GB" baseline="-25000" dirty="0"/>
              <a:t>2</a:t>
            </a:r>
            <a:r>
              <a:rPr lang="en-GB" dirty="0"/>
              <a:t> link’ will be used for interlocking (excursion will trigger slow power abort).</a:t>
            </a:r>
          </a:p>
          <a:p>
            <a:endParaRPr lang="en-GB" dirty="0"/>
          </a:p>
          <a:p>
            <a:r>
              <a:rPr lang="en-GB" dirty="0"/>
              <a:t>Longer LTS bus segments have individual quench detection.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93032" y="819117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89476" y="819117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518538" y="819117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T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612884" y="5903677"/>
            <a:ext cx="5072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A. Ballarino, </a:t>
            </a:r>
            <a:r>
              <a:rPr lang="en-GB" sz="1200" dirty="0">
                <a:hlinkClick r:id="rId4"/>
              </a:rPr>
              <a:t>https://indico.cern.ch/event/643197/contributions/2624569/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46907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660231" y="116632"/>
            <a:ext cx="2373845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4952" y="764704"/>
            <a:ext cx="8291264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GB" dirty="0"/>
              <a:t>None of the MgB</a:t>
            </a:r>
            <a:r>
              <a:rPr lang="en-GB" baseline="-25000" dirty="0"/>
              <a:t>2</a:t>
            </a:r>
            <a:r>
              <a:rPr lang="en-GB" dirty="0"/>
              <a:t> leads is expected to quench in case of a FPA of any of the circuits.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Each of the MgB</a:t>
            </a:r>
            <a:r>
              <a:rPr lang="en-GB" baseline="-25000" dirty="0"/>
              <a:t>2</a:t>
            </a:r>
            <a:r>
              <a:rPr lang="en-GB" dirty="0"/>
              <a:t> leads has sufficient copper to handle the current discharge in case of a quench.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The 18 kA triplet leads will see a fast decaying current (a few 100 </a:t>
            </a:r>
            <a:r>
              <a:rPr lang="en-GB" dirty="0" err="1"/>
              <a:t>ms</a:t>
            </a:r>
            <a:r>
              <a:rPr lang="en-GB" dirty="0"/>
              <a:t>) but should not quench.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The 3 trim leads (7 kA) might see a transient up to 6.8 kA but should not quench.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1311" y="4028833"/>
            <a:ext cx="8291264" cy="1477328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During the SM18 string test and/or HWC after LS3 we will study the mutual coupling between the main triplet circuit, the trims, the D1, and the correctors.</a:t>
            </a:r>
          </a:p>
          <a:p>
            <a:endParaRPr lang="en-GB" dirty="0"/>
          </a:p>
          <a:p>
            <a:r>
              <a:rPr lang="en-GB" dirty="0"/>
              <a:t>Tripping the main triplet or D1 in case of a quench in one of the other circuits should be avoided.</a:t>
            </a:r>
          </a:p>
        </p:txBody>
      </p:sp>
    </p:spTree>
    <p:extLst>
      <p:ext uri="{BB962C8B-B14F-4D97-AF65-F5344CB8AC3E}">
        <p14:creationId xmlns:p14="http://schemas.microsoft.com/office/powerpoint/2010/main" val="28606387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660231" y="116632"/>
            <a:ext cx="2373845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0584" y="775593"/>
            <a:ext cx="806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Hot-spot, assuming 15 MA</a:t>
            </a:r>
            <a:r>
              <a:rPr lang="en-GB" baseline="30000" dirty="0"/>
              <a:t>2</a:t>
            </a:r>
            <a:r>
              <a:rPr lang="en-GB" dirty="0"/>
              <a:t>s for detection (ref. A. Ballarino) and </a:t>
            </a:r>
            <a:r>
              <a:rPr lang="en-GB" dirty="0" err="1"/>
              <a:t>T</a:t>
            </a:r>
            <a:r>
              <a:rPr lang="en-GB" baseline="-25000" dirty="0" err="1"/>
              <a:t>init</a:t>
            </a:r>
            <a:r>
              <a:rPr lang="en-GB" dirty="0"/>
              <a:t>=25 K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0BBE835D-DED2-744B-A48E-640D6C6B86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868994"/>
              </p:ext>
            </p:extLst>
          </p:nvPr>
        </p:nvGraphicFramePr>
        <p:xfrm>
          <a:off x="323528" y="1332458"/>
          <a:ext cx="8496943" cy="1684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789">
                  <a:extLst>
                    <a:ext uri="{9D8B030D-6E8A-4147-A177-3AD203B41FA5}">
                      <a16:colId xmlns:a16="http://schemas.microsoft.com/office/drawing/2014/main" val="3492122988"/>
                    </a:ext>
                  </a:extLst>
                </a:gridCol>
                <a:gridCol w="967074">
                  <a:extLst>
                    <a:ext uri="{9D8B030D-6E8A-4147-A177-3AD203B41FA5}">
                      <a16:colId xmlns:a16="http://schemas.microsoft.com/office/drawing/2014/main" val="523399019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0864126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377996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859249830"/>
                    </a:ext>
                  </a:extLst>
                </a:gridCol>
                <a:gridCol w="1049189">
                  <a:extLst>
                    <a:ext uri="{9D8B030D-6E8A-4147-A177-3AD203B41FA5}">
                      <a16:colId xmlns:a16="http://schemas.microsoft.com/office/drawing/2014/main" val="2935149811"/>
                    </a:ext>
                  </a:extLst>
                </a:gridCol>
                <a:gridCol w="948122">
                  <a:extLst>
                    <a:ext uri="{9D8B030D-6E8A-4147-A177-3AD203B41FA5}">
                      <a16:colId xmlns:a16="http://schemas.microsoft.com/office/drawing/2014/main" val="2500060017"/>
                    </a:ext>
                  </a:extLst>
                </a:gridCol>
                <a:gridCol w="929337">
                  <a:extLst>
                    <a:ext uri="{9D8B030D-6E8A-4147-A177-3AD203B41FA5}">
                      <a16:colId xmlns:a16="http://schemas.microsoft.com/office/drawing/2014/main" val="3573981326"/>
                    </a:ext>
                  </a:extLst>
                </a:gridCol>
              </a:tblGrid>
              <a:tr h="872406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Lead rating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cross- 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section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it-IT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Detection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MITTs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[MA</a:t>
                      </a:r>
                      <a:r>
                        <a:rPr lang="en-US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s]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Detection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it-IT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+t</a:t>
                      </a:r>
                      <a:r>
                        <a:rPr lang="it-IT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</a:t>
                      </a:r>
                      <a:endParaRPr lang="it-IT" sz="16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it-IT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it-IT" sz="16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</a:t>
                      </a:r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MIITs</a:t>
                      </a:r>
                      <a:endParaRPr lang="it-IT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[MA</a:t>
                      </a:r>
                      <a:r>
                        <a:rPr lang="en-US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s]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pitchFamily="2" charset="2"/>
                        </a:rPr>
                        <a:t>T</a:t>
                      </a:r>
                    </a:p>
                    <a:p>
                      <a:pPr algn="ctr" rtl="0" fontAlgn="ctr"/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it-IT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Symbol" pitchFamily="2" charset="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</a:t>
                      </a:r>
                    </a:p>
                    <a:p>
                      <a:pPr algn="ctr" rtl="0" fontAlgn="ctr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MIITs</a:t>
                      </a:r>
                    </a:p>
                    <a:p>
                      <a:pPr algn="ctr" rtl="0" fontAlgn="ctr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[MA</a:t>
                      </a:r>
                      <a:r>
                        <a:rPr lang="en-US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s]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it-IT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hot</a:t>
                      </a:r>
                      <a:r>
                        <a:rPr lang="it-IT" sz="16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-spot</a:t>
                      </a:r>
                    </a:p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9842480"/>
                  </a:ext>
                </a:extLst>
              </a:tr>
              <a:tr h="27077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it-IT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75271360"/>
                  </a:ext>
                </a:extLst>
              </a:tr>
              <a:tr h="270778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it-IT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endParaRPr lang="it-IT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4689729"/>
                  </a:ext>
                </a:extLst>
              </a:tr>
              <a:tr h="27077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kA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82119823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C8B09D1-D3E1-424B-8B72-A6EF1ED306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403390"/>
              </p:ext>
            </p:extLst>
          </p:nvPr>
        </p:nvGraphicFramePr>
        <p:xfrm>
          <a:off x="309727" y="3801075"/>
          <a:ext cx="8496943" cy="1716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789">
                  <a:extLst>
                    <a:ext uri="{9D8B030D-6E8A-4147-A177-3AD203B41FA5}">
                      <a16:colId xmlns:a16="http://schemas.microsoft.com/office/drawing/2014/main" val="3492122988"/>
                    </a:ext>
                  </a:extLst>
                </a:gridCol>
                <a:gridCol w="967074">
                  <a:extLst>
                    <a:ext uri="{9D8B030D-6E8A-4147-A177-3AD203B41FA5}">
                      <a16:colId xmlns:a16="http://schemas.microsoft.com/office/drawing/2014/main" val="523399019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308641260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137799603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859249830"/>
                    </a:ext>
                  </a:extLst>
                </a:gridCol>
                <a:gridCol w="1049189">
                  <a:extLst>
                    <a:ext uri="{9D8B030D-6E8A-4147-A177-3AD203B41FA5}">
                      <a16:colId xmlns:a16="http://schemas.microsoft.com/office/drawing/2014/main" val="2935149811"/>
                    </a:ext>
                  </a:extLst>
                </a:gridCol>
                <a:gridCol w="948122">
                  <a:extLst>
                    <a:ext uri="{9D8B030D-6E8A-4147-A177-3AD203B41FA5}">
                      <a16:colId xmlns:a16="http://schemas.microsoft.com/office/drawing/2014/main" val="2500060017"/>
                    </a:ext>
                  </a:extLst>
                </a:gridCol>
                <a:gridCol w="929337">
                  <a:extLst>
                    <a:ext uri="{9D8B030D-6E8A-4147-A177-3AD203B41FA5}">
                      <a16:colId xmlns:a16="http://schemas.microsoft.com/office/drawing/2014/main" val="3573981326"/>
                    </a:ext>
                  </a:extLst>
                </a:gridCol>
              </a:tblGrid>
              <a:tr h="813685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Lead rating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 cross- 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section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[mm</a:t>
                      </a:r>
                      <a:r>
                        <a:rPr lang="it-IT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Detection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MITTs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[MA</a:t>
                      </a:r>
                      <a:r>
                        <a:rPr lang="en-US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s]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Detection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it-IT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+t</a:t>
                      </a:r>
                      <a:r>
                        <a:rPr lang="it-IT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</a:t>
                      </a:r>
                      <a:endParaRPr lang="it-IT" sz="16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it-IT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it-IT" sz="1600" b="1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</a:t>
                      </a:r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MIITs</a:t>
                      </a:r>
                      <a:endParaRPr lang="it-IT" sz="16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[MA</a:t>
                      </a:r>
                      <a:r>
                        <a:rPr lang="en-US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s]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Discharge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en-U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Symbol" pitchFamily="2" charset="2"/>
                        </a:rPr>
                        <a:t>T</a:t>
                      </a:r>
                    </a:p>
                    <a:p>
                      <a:pPr algn="ctr" rtl="0" fontAlgn="ctr"/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it-IT" sz="16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</a:t>
                      </a:r>
                      <a:r>
                        <a:rPr lang="it-IT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Symbol" pitchFamily="2" charset="2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</a:t>
                      </a:r>
                    </a:p>
                    <a:p>
                      <a:pPr algn="ctr" rtl="0" fontAlgn="ctr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MIITs</a:t>
                      </a:r>
                    </a:p>
                    <a:p>
                      <a:pPr algn="ctr" rtl="0" fontAlgn="ctr"/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[MA</a:t>
                      </a:r>
                      <a:r>
                        <a:rPr lang="en-US" sz="16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n-US" sz="16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s]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  <a:r>
                        <a:rPr lang="it-IT" sz="1600" b="1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hot</a:t>
                      </a:r>
                      <a:r>
                        <a:rPr lang="it-IT" sz="16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-spot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[K]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9842480"/>
                  </a:ext>
                </a:extLst>
              </a:tr>
              <a:tr h="2768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it-IT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2800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2860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150281887"/>
                  </a:ext>
                </a:extLst>
              </a:tr>
              <a:tr h="276821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 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it-IT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40471478"/>
                  </a:ext>
                </a:extLst>
              </a:tr>
              <a:tr h="34883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it-IT" sz="16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</a:t>
                      </a:r>
                      <a:endParaRPr lang="it-IT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endParaRPr lang="it-IT" sz="16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412319348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1AFBCF0-1EB1-4041-984A-A34A17F504AD}"/>
              </a:ext>
            </a:extLst>
          </p:cNvPr>
          <p:cNvSpPr txBox="1"/>
          <p:nvPr/>
        </p:nvSpPr>
        <p:spPr>
          <a:xfrm>
            <a:off x="539551" y="3431745"/>
            <a:ext cx="806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Allowed MIITs for 100 K hot-spot, assuming 0.2 s for detection and </a:t>
            </a:r>
            <a:r>
              <a:rPr lang="en-GB" dirty="0" err="1"/>
              <a:t>T</a:t>
            </a:r>
            <a:r>
              <a:rPr lang="en-GB" baseline="-25000" dirty="0" err="1"/>
              <a:t>init</a:t>
            </a:r>
            <a:r>
              <a:rPr lang="en-GB" dirty="0"/>
              <a:t>=25 K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55137" y="5701896"/>
            <a:ext cx="6224781" cy="369332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Conclusion: Protection-wise, the MgB</a:t>
            </a:r>
            <a:r>
              <a:rPr lang="en-GB" baseline="-25000" dirty="0"/>
              <a:t>2</a:t>
            </a:r>
            <a:r>
              <a:rPr lang="en-GB" dirty="0"/>
              <a:t> leads are very safe </a:t>
            </a:r>
          </a:p>
        </p:txBody>
      </p:sp>
    </p:spTree>
    <p:extLst>
      <p:ext uri="{BB962C8B-B14F-4D97-AF65-F5344CB8AC3E}">
        <p14:creationId xmlns:p14="http://schemas.microsoft.com/office/powerpoint/2010/main" val="842801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632" y="845939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7768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11560" y="356771"/>
            <a:ext cx="8280920" cy="430887"/>
          </a:xfr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RQX+RTQX1/3+RTQXA1 (Triplet – main quads)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1124744"/>
            <a:ext cx="9045022" cy="33483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4752983"/>
            <a:ext cx="886728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The circuit went through several iteration steps in the last years. </a:t>
            </a:r>
          </a:p>
          <a:p>
            <a:endParaRPr lang="en-GB" sz="1600" dirty="0"/>
          </a:p>
          <a:p>
            <a:r>
              <a:rPr lang="en-GB" sz="1200" dirty="0"/>
              <a:t>Protection studies have been performed by M. Mentink and E. Ravaioli, and lately also by V. </a:t>
            </a:r>
            <a:r>
              <a:rPr lang="en-GB" sz="1200" dirty="0" err="1"/>
              <a:t>Marinozzi</a:t>
            </a:r>
            <a:r>
              <a:rPr lang="en-GB" sz="1200" dirty="0"/>
              <a:t> (FNAL). Latest simulation results were presented by E. Ravaioli at the ‘Intl review on the IT Quadrupoles for HL-LHC’ (July 2019), see: </a:t>
            </a:r>
            <a:r>
              <a:rPr lang="en-GB" sz="1200" dirty="0">
                <a:hlinkClick r:id="rId5"/>
              </a:rPr>
              <a:t>https://indico.cern.ch/event/828604/contributions/3471709/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758629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995936" y="141328"/>
            <a:ext cx="4896543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RQX+RTQX1/3+RTQXA1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4296513"/>
              </p:ext>
            </p:extLst>
          </p:nvPr>
        </p:nvGraphicFramePr>
        <p:xfrm>
          <a:off x="323528" y="1212919"/>
          <a:ext cx="5616624" cy="3893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4123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4052501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</a:tblGrid>
              <a:tr h="251282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393805">
                <a:tc>
                  <a:txBody>
                    <a:bodyPr/>
                    <a:lstStyle/>
                    <a:p>
                      <a:r>
                        <a:rPr lang="en-GB" dirty="0" err="1"/>
                        <a:t>Nr</a:t>
                      </a:r>
                      <a:r>
                        <a:rPr lang="en-GB" dirty="0"/>
                        <a:t> of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 (L1, R1,</a:t>
                      </a:r>
                      <a:r>
                        <a:rPr lang="en-GB" baseline="0" dirty="0"/>
                        <a:t> L5, R5)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181410"/>
                  </a:ext>
                </a:extLst>
              </a:tr>
              <a:tr h="689159">
                <a:tc>
                  <a:txBody>
                    <a:bodyPr/>
                    <a:lstStyle/>
                    <a:p>
                      <a:r>
                        <a:rPr lang="en-GB" dirty="0"/>
                        <a:t>Magnets per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4x MQXFA (US </a:t>
                      </a:r>
                      <a:r>
                        <a:rPr lang="en-GB" dirty="0" err="1"/>
                        <a:t>Acc</a:t>
                      </a:r>
                      <a:r>
                        <a:rPr lang="en-GB" dirty="0"/>
                        <a:t> Upgrade Project), </a:t>
                      </a:r>
                    </a:p>
                    <a:p>
                      <a:r>
                        <a:rPr lang="en-GB" dirty="0"/>
                        <a:t>2x MQXFB (CERN)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393805">
                <a:tc>
                  <a:txBody>
                    <a:bodyPr/>
                    <a:lstStyle/>
                    <a:p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16470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393805">
                <a:tc>
                  <a:txBody>
                    <a:bodyPr/>
                    <a:lstStyle/>
                    <a:p>
                      <a:r>
                        <a:rPr lang="en-GB" dirty="0"/>
                        <a:t>L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0.255 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393805">
                <a:tc>
                  <a:txBody>
                    <a:bodyPr/>
                    <a:lstStyle/>
                    <a:p>
                      <a:r>
                        <a:rPr lang="en-GB" dirty="0" err="1"/>
                        <a:t>E</a:t>
                      </a:r>
                      <a:r>
                        <a:rPr lang="en-GB" baseline="-25000" dirty="0" err="1"/>
                        <a:t>stored</a:t>
                      </a:r>
                      <a:r>
                        <a:rPr lang="en-GB" dirty="0"/>
                        <a:t>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34.5 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689159">
                <a:tc>
                  <a:txBody>
                    <a:bodyPr/>
                    <a:lstStyle/>
                    <a:p>
                      <a:r>
                        <a:rPr lang="en-GB" b="1" dirty="0"/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8 QH’s and 1</a:t>
                      </a:r>
                      <a:r>
                        <a:rPr lang="en-GB" b="1" baseline="0" dirty="0"/>
                        <a:t> </a:t>
                      </a:r>
                      <a:r>
                        <a:rPr lang="en-GB" b="1" dirty="0"/>
                        <a:t>CLIQ per magnet (so 48 QH’s and 6 CLIQ’s in total)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50586"/>
                  </a:ext>
                </a:extLst>
              </a:tr>
              <a:tr h="689159">
                <a:tc>
                  <a:txBody>
                    <a:bodyPr/>
                    <a:lstStyle/>
                    <a:p>
                      <a:r>
                        <a:rPr lang="en-GB" b="1" dirty="0"/>
                        <a:t>WRFS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Failure of 2 QH circuits</a:t>
                      </a:r>
                    </a:p>
                    <a:p>
                      <a:r>
                        <a:rPr lang="en-GB" b="1" dirty="0"/>
                        <a:t>Failure of 1 QH circuits and 1 CLIQ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406544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340768"/>
            <a:ext cx="2819313" cy="22826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85226" y="379924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Times"/>
                <a:cs typeface="Times"/>
              </a:rPr>
              <a:t>MQXF cross-section</a:t>
            </a:r>
          </a:p>
          <a:p>
            <a:pPr algn="ctr"/>
            <a:r>
              <a:rPr lang="en-US" sz="1000" dirty="0">
                <a:latin typeface="Times"/>
                <a:cs typeface="Times"/>
              </a:rPr>
              <a:t>(P. </a:t>
            </a:r>
            <a:r>
              <a:rPr lang="en-US" sz="1000" dirty="0" err="1">
                <a:latin typeface="Times"/>
                <a:cs typeface="Times"/>
              </a:rPr>
              <a:t>Ferracin</a:t>
            </a:r>
            <a:r>
              <a:rPr lang="en-US" sz="1000" dirty="0">
                <a:latin typeface="Times"/>
                <a:cs typeface="Times"/>
              </a:rPr>
              <a:t>, G. Ambrosio et al.)</a:t>
            </a:r>
          </a:p>
        </p:txBody>
      </p:sp>
    </p:spTree>
    <p:extLst>
      <p:ext uri="{BB962C8B-B14F-4D97-AF65-F5344CB8AC3E}">
        <p14:creationId xmlns:p14="http://schemas.microsoft.com/office/powerpoint/2010/main" val="17620311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6632" y="694568"/>
            <a:ext cx="8615767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Main remarks: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No inner layer QH’s due to observed delamination, see S. Izquierdo Bermudez </a:t>
            </a:r>
            <a:r>
              <a:rPr lang="en-US" sz="1400" u="sng" dirty="0">
                <a:hlinkClick r:id="rId3"/>
              </a:rPr>
              <a:t>https://edms.cern.ch/document/1972818</a:t>
            </a:r>
            <a:endParaRPr lang="en-GB" sz="1400" dirty="0"/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Coils self protected &lt;2 kA, OL-QH’s effective &gt;1.5 kA, CLIQ effective &gt;3 kA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Cold diodes only carry current for a short time (</a:t>
            </a:r>
            <a:r>
              <a:rPr lang="en-GB" dirty="0">
                <a:latin typeface="Symbol" panose="05050102010706020507" pitchFamily="18" charset="2"/>
              </a:rPr>
              <a:t>t</a:t>
            </a:r>
            <a:r>
              <a:rPr lang="en-GB" dirty="0"/>
              <a:t>≈0.17 s) in case of a FPA when there is a quench imbalance between magnets.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dirty="0"/>
              <a:t>The combined protection of QH’s and CLIQ offers a lower hot-spot and increased redundancy, especially important at high currents.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/>
              <a:t>QH characteristics and CLIQ configuration and parameters are optimized to have a fast transition of a large volume of the coil in case of activation.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dirty="0"/>
              <a:t>Diodes, and the connection order and polarities of QH’s, CLIQ and poles are optimized to: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Reduce the voltage to ground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Reduce the hot-spot and voltage distribution in case of failures 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US" dirty="0"/>
              <a:t>Reduce the dipole kick on the beam in case of a spurious triggering of the QH power supply (see also presentation D. Wollmann)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4130785" y="188640"/>
            <a:ext cx="4896543" cy="430887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RQX+RTQX1/3+RTQXA1</a:t>
            </a:r>
          </a:p>
        </p:txBody>
      </p:sp>
    </p:spTree>
    <p:extLst>
      <p:ext uri="{BB962C8B-B14F-4D97-AF65-F5344CB8AC3E}">
        <p14:creationId xmlns:p14="http://schemas.microsoft.com/office/powerpoint/2010/main" val="39161961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6825" y="3930981"/>
            <a:ext cx="818365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ctr"/>
            <a:r>
              <a:rPr lang="en-US" sz="1400" dirty="0"/>
              <a:t>* Realistic conductor parameters provided by B. Bordini, </a:t>
            </a:r>
            <a:r>
              <a:rPr lang="en-GB" sz="1200" dirty="0">
                <a:hlinkClick r:id="rId5" action="ppaction://hlinkfile"/>
              </a:rPr>
              <a:t>indico.cern.ch/event/828604/contributions/3471761/</a:t>
            </a:r>
            <a:endParaRPr lang="en-GB" sz="1200" dirty="0"/>
          </a:p>
          <a:p>
            <a:endParaRPr lang="en-GB" sz="1400" dirty="0"/>
          </a:p>
          <a:p>
            <a:r>
              <a:rPr lang="en-GB" sz="1400" dirty="0"/>
              <a:t>Temperatures at ultimate are about 20 K higher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309351"/>
              </p:ext>
            </p:extLst>
          </p:nvPr>
        </p:nvGraphicFramePr>
        <p:xfrm>
          <a:off x="216992" y="1714418"/>
          <a:ext cx="8740182" cy="21997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9525">
                  <a:extLst>
                    <a:ext uri="{9D8B030D-6E8A-4147-A177-3AD203B41FA5}">
                      <a16:colId xmlns:a16="http://schemas.microsoft.com/office/drawing/2014/main" val="3492122988"/>
                    </a:ext>
                  </a:extLst>
                </a:gridCol>
                <a:gridCol w="1555456">
                  <a:extLst>
                    <a:ext uri="{9D8B030D-6E8A-4147-A177-3AD203B41FA5}">
                      <a16:colId xmlns:a16="http://schemas.microsoft.com/office/drawing/2014/main" val="523399019"/>
                    </a:ext>
                  </a:extLst>
                </a:gridCol>
                <a:gridCol w="2740566">
                  <a:extLst>
                    <a:ext uri="{9D8B030D-6E8A-4147-A177-3AD203B41FA5}">
                      <a16:colId xmlns:a16="http://schemas.microsoft.com/office/drawing/2014/main" val="2935149811"/>
                    </a:ext>
                  </a:extLst>
                </a:gridCol>
                <a:gridCol w="2814635">
                  <a:extLst>
                    <a:ext uri="{9D8B030D-6E8A-4147-A177-3AD203B41FA5}">
                      <a16:colId xmlns:a16="http://schemas.microsoft.com/office/drawing/2014/main" val="3573981326"/>
                    </a:ext>
                  </a:extLst>
                </a:gridCol>
              </a:tblGrid>
              <a:tr h="626264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Scenario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parameters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Realistic* parameters</a:t>
                      </a:r>
                    </a:p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randomly distributed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Realistic* parameters with optimised coil</a:t>
                      </a:r>
                      <a:r>
                        <a:rPr lang="it-IT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8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</a:t>
                      </a:r>
                      <a:r>
                        <a:rPr lang="it-IT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it-IT" sz="18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within</a:t>
                      </a:r>
                      <a:r>
                        <a:rPr lang="it-IT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magnet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9842480"/>
                  </a:ext>
                </a:extLst>
              </a:tr>
              <a:tr h="432846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failures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 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≤254 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≤254 K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75271360"/>
                  </a:ext>
                </a:extLst>
              </a:tr>
              <a:tr h="380063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QH failures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≤235 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≤259 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≤259 K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4689729"/>
                  </a:ext>
                </a:extLst>
              </a:tr>
              <a:tr h="41942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CLIQ and 1 QH failure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≤357 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≤403 K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≤403 K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82119823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6991" y="917984"/>
            <a:ext cx="8740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Hot spot temperatures </a:t>
            </a:r>
            <a:r>
              <a:rPr lang="en-GB" dirty="0"/>
              <a:t>for MQXFB at </a:t>
            </a:r>
            <a:r>
              <a:rPr lang="en-GB" dirty="0" err="1"/>
              <a:t>I</a:t>
            </a:r>
            <a:r>
              <a:rPr lang="en-GB" baseline="-25000" dirty="0" err="1"/>
              <a:t>nom</a:t>
            </a:r>
            <a:r>
              <a:rPr lang="en-GB" dirty="0"/>
              <a:t>=16.5 kA, see </a:t>
            </a:r>
            <a:r>
              <a:rPr lang="en-GB" sz="1200" dirty="0">
                <a:hlinkClick r:id="rId6"/>
              </a:rPr>
              <a:t>https://indico.cern.ch/event/828604/contributions/3471709</a:t>
            </a:r>
            <a:r>
              <a:rPr lang="en-GB" dirty="0"/>
              <a:t> (partially cross-checked by V. </a:t>
            </a:r>
            <a:r>
              <a:rPr lang="en-GB" dirty="0" err="1"/>
              <a:t>Marinozzi</a:t>
            </a:r>
            <a:r>
              <a:rPr lang="en-GB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81270" y="4878058"/>
            <a:ext cx="8811623" cy="923330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Hot-spot temperatures are well below 350 K. A hot-spot of about 400 K, in case of the unlikely event of a quench with combined failure of CLIQ and one QH, was deemed acceptable during the triplet review of 15-17 July 2019 (</a:t>
            </a:r>
            <a:r>
              <a:rPr lang="en-GB" sz="1200" dirty="0">
                <a:hlinkClick r:id="rId7"/>
              </a:rPr>
              <a:t>https://indico.cern.ch/event/828604</a:t>
            </a:r>
            <a:r>
              <a:rPr lang="en-GB" dirty="0"/>
              <a:t>)</a:t>
            </a: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4130785" y="188640"/>
            <a:ext cx="4896543" cy="430887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RQX+RTQX1/3+RTQXA1</a:t>
            </a:r>
          </a:p>
        </p:txBody>
      </p:sp>
    </p:spTree>
    <p:extLst>
      <p:ext uri="{BB962C8B-B14F-4D97-AF65-F5344CB8AC3E}">
        <p14:creationId xmlns:p14="http://schemas.microsoft.com/office/powerpoint/2010/main" val="13940978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333" y="6282000"/>
            <a:ext cx="494185" cy="486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5336" y="3249877"/>
            <a:ext cx="8938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US" sz="1400" dirty="0"/>
              <a:t>Realistic conductor parameters provided by B. Bordini, </a:t>
            </a:r>
            <a:r>
              <a:rPr lang="en-GB" sz="1400" dirty="0">
                <a:hlinkClick r:id="rId4" action="ppaction://hlinkfile"/>
              </a:rPr>
              <a:t>indico.cern.ch/event/828604/contributions/3471761/</a:t>
            </a:r>
            <a:endParaRPr lang="en-GB" sz="1400" dirty="0"/>
          </a:p>
          <a:p>
            <a:pPr marL="285750" indent="-285750" fontAlgn="ctr">
              <a:buFont typeface="Arial" panose="020B0604020202020204" pitchFamily="34" charset="0"/>
              <a:buChar char="•"/>
            </a:pPr>
            <a:r>
              <a:rPr lang="en-GB" sz="1400" dirty="0"/>
              <a:t>Max </a:t>
            </a:r>
            <a:r>
              <a:rPr lang="en-GB" sz="1400" dirty="0" err="1"/>
              <a:t>U</a:t>
            </a:r>
            <a:r>
              <a:rPr lang="en-GB" sz="1400" baseline="-25000" dirty="0" err="1"/>
              <a:t>coil-gnd</a:t>
            </a:r>
            <a:r>
              <a:rPr lang="en-GB" sz="1400" dirty="0"/>
              <a:t> at ultimate are about 160-200 V higher.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140144"/>
              </p:ext>
            </p:extLst>
          </p:nvPr>
        </p:nvGraphicFramePr>
        <p:xfrm>
          <a:off x="309311" y="1375608"/>
          <a:ext cx="8648138" cy="18361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6465">
                  <a:extLst>
                    <a:ext uri="{9D8B030D-6E8A-4147-A177-3AD203B41FA5}">
                      <a16:colId xmlns:a16="http://schemas.microsoft.com/office/drawing/2014/main" val="3492122988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523399019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2935149811"/>
                    </a:ext>
                  </a:extLst>
                </a:gridCol>
                <a:gridCol w="2801273">
                  <a:extLst>
                    <a:ext uri="{9D8B030D-6E8A-4147-A177-3AD203B41FA5}">
                      <a16:colId xmlns:a16="http://schemas.microsoft.com/office/drawing/2014/main" val="3573981326"/>
                    </a:ext>
                  </a:extLst>
                </a:gridCol>
              </a:tblGrid>
              <a:tr h="618671"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Scenario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parameters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Realistic* parameters</a:t>
                      </a:r>
                    </a:p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randomly distributed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Realistic* parameters with optimised coil</a:t>
                      </a:r>
                      <a:r>
                        <a:rPr lang="it-IT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it-IT" sz="18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order</a:t>
                      </a:r>
                      <a:r>
                        <a:rPr lang="it-IT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 rtl="0" fontAlgn="ctr"/>
                      <a:r>
                        <a:rPr lang="it-IT" sz="18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within</a:t>
                      </a:r>
                      <a:r>
                        <a:rPr lang="it-IT" sz="1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magnet</a:t>
                      </a:r>
                      <a:endParaRPr lang="it-IT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689842480"/>
                  </a:ext>
                </a:extLst>
              </a:tr>
              <a:tr h="309312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failures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594 V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≤927 V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≤636 V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675271360"/>
                  </a:ext>
                </a:extLst>
              </a:tr>
              <a:tr h="271593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QH failures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≤641 V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≤920 V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≤657 V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324689729"/>
                  </a:ext>
                </a:extLst>
              </a:tr>
              <a:tr h="414339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CLIQ and 1 QH failure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≤578 V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≤820 V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≤604 V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082119823"/>
                  </a:ext>
                </a:extLst>
              </a:tr>
            </a:tbl>
          </a:graphicData>
        </a:graphic>
      </p:graphicFrame>
      <p:sp>
        <p:nvSpPr>
          <p:cNvPr id="9" name="Rounded Rectangle 8"/>
          <p:cNvSpPr/>
          <p:nvPr/>
        </p:nvSpPr>
        <p:spPr>
          <a:xfrm>
            <a:off x="6620915" y="2507530"/>
            <a:ext cx="1584176" cy="345406"/>
          </a:xfrm>
          <a:prstGeom prst="round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12920" y="4036266"/>
            <a:ext cx="8373880" cy="1908215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Optimising the order of the coils is important to reduce the maximum voltages. 660 V should be taken as the reference. 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Peak voltages are reached when </a:t>
            </a:r>
            <a:r>
              <a:rPr lang="en-GB" dirty="0" err="1"/>
              <a:t>T</a:t>
            </a:r>
            <a:r>
              <a:rPr lang="en-GB" baseline="-25000" dirty="0" err="1"/>
              <a:t>coil</a:t>
            </a:r>
            <a:r>
              <a:rPr lang="en-GB" dirty="0"/>
              <a:t>=80-120 K and when the QH power supplies are almost fully discharged, so </a:t>
            </a:r>
            <a:r>
              <a:rPr lang="en-GB" dirty="0" err="1"/>
              <a:t>U</a:t>
            </a:r>
            <a:r>
              <a:rPr lang="en-GB" baseline="-25000" dirty="0" err="1"/>
              <a:t>coil-gnd</a:t>
            </a:r>
            <a:r>
              <a:rPr lang="en-GB" dirty="0"/>
              <a:t>=</a:t>
            </a:r>
            <a:r>
              <a:rPr lang="en-GB" dirty="0" err="1"/>
              <a:t>U</a:t>
            </a:r>
            <a:r>
              <a:rPr lang="en-GB" baseline="-25000" dirty="0" err="1"/>
              <a:t>coil</a:t>
            </a:r>
            <a:r>
              <a:rPr lang="en-GB" baseline="-25000" dirty="0"/>
              <a:t>-QH</a:t>
            </a:r>
            <a:r>
              <a:rPr lang="en-GB" dirty="0"/>
              <a:t>. It is important that Voltage Withstand Levels are also tested at these temperatures, see talk F. Rodriguez-Mateos.</a:t>
            </a: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4150257" y="118491"/>
            <a:ext cx="4896543" cy="430887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RQX+RTQX1/3+RTQXA1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39552" y="618056"/>
            <a:ext cx="8740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Maximum </a:t>
            </a:r>
            <a:r>
              <a:rPr lang="en-GB" dirty="0" err="1">
                <a:solidFill>
                  <a:srgbClr val="C00000"/>
                </a:solidFill>
              </a:rPr>
              <a:t>U</a:t>
            </a:r>
            <a:r>
              <a:rPr lang="en-GB" baseline="-25000" dirty="0" err="1">
                <a:solidFill>
                  <a:srgbClr val="C00000"/>
                </a:solidFill>
              </a:rPr>
              <a:t>coil-gnd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for MQXFB at </a:t>
            </a:r>
            <a:r>
              <a:rPr lang="en-GB" dirty="0" err="1"/>
              <a:t>I</a:t>
            </a:r>
            <a:r>
              <a:rPr lang="en-GB" baseline="-25000" dirty="0" err="1"/>
              <a:t>nom</a:t>
            </a:r>
            <a:r>
              <a:rPr lang="en-GB" dirty="0"/>
              <a:t>=16.5 kA, see </a:t>
            </a:r>
            <a:r>
              <a:rPr lang="en-GB" sz="1200" dirty="0">
                <a:hlinkClick r:id="rId5"/>
              </a:rPr>
              <a:t>https://indico.cern.ch/event/828604/contributions/3471709</a:t>
            </a:r>
            <a:r>
              <a:rPr lang="en-GB" dirty="0"/>
              <a:t> (partially cross-checked by V. </a:t>
            </a:r>
            <a:r>
              <a:rPr lang="en-GB" dirty="0" err="1"/>
              <a:t>Marinozzi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09275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7584" y="620688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C00000"/>
                </a:solidFill>
              </a:rPr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67544" y="5517232"/>
            <a:ext cx="7891904" cy="369332"/>
          </a:xfrm>
          <a:prstGeom prst="rect">
            <a:avLst/>
          </a:prstGeom>
          <a:solidFill>
            <a:srgbClr val="FFFF00">
              <a:alpha val="32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Conclusions on simulation results are shown in yellow throughout the slides.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04248" y="1340688"/>
            <a:ext cx="2016224" cy="116955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/>
              <a:t>VWL</a:t>
            </a:r>
            <a:r>
              <a:rPr lang="en-GB" sz="1400" dirty="0"/>
              <a:t>=Voltage Withstand Level</a:t>
            </a:r>
          </a:p>
          <a:p>
            <a:endParaRPr lang="en-GB" sz="1400" dirty="0"/>
          </a:p>
          <a:p>
            <a:r>
              <a:rPr lang="en-GB" sz="1400" b="1" dirty="0"/>
              <a:t>WRFS</a:t>
            </a:r>
            <a:r>
              <a:rPr lang="en-GB" sz="1400" dirty="0"/>
              <a:t>=Worst Realistic Failure Scenario </a:t>
            </a:r>
          </a:p>
        </p:txBody>
      </p:sp>
    </p:spTree>
    <p:extLst>
      <p:ext uri="{BB962C8B-B14F-4D97-AF65-F5344CB8AC3E}">
        <p14:creationId xmlns:p14="http://schemas.microsoft.com/office/powerpoint/2010/main" val="246689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499992" y="141328"/>
            <a:ext cx="4464496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Triplet: 18 kA </a:t>
            </a:r>
            <a:r>
              <a:rPr lang="en-GB" dirty="0" err="1"/>
              <a:t>busbars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08720"/>
            <a:ext cx="9144000" cy="1850653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778623"/>
              </p:ext>
            </p:extLst>
          </p:nvPr>
        </p:nvGraphicFramePr>
        <p:xfrm>
          <a:off x="456761" y="3949886"/>
          <a:ext cx="807523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324">
                  <a:extLst>
                    <a:ext uri="{9D8B030D-6E8A-4147-A177-3AD203B41FA5}">
                      <a16:colId xmlns:a16="http://schemas.microsoft.com/office/drawing/2014/main" val="1411598938"/>
                    </a:ext>
                  </a:extLst>
                </a:gridCol>
                <a:gridCol w="832211">
                  <a:extLst>
                    <a:ext uri="{9D8B030D-6E8A-4147-A177-3AD203B41FA5}">
                      <a16:colId xmlns:a16="http://schemas.microsoft.com/office/drawing/2014/main" val="663490240"/>
                    </a:ext>
                  </a:extLst>
                </a:gridCol>
                <a:gridCol w="1066600">
                  <a:extLst>
                    <a:ext uri="{9D8B030D-6E8A-4147-A177-3AD203B41FA5}">
                      <a16:colId xmlns:a16="http://schemas.microsoft.com/office/drawing/2014/main" val="1138220865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422550959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901201642"/>
                    </a:ext>
                  </a:extLst>
                </a:gridCol>
                <a:gridCol w="1655744">
                  <a:extLst>
                    <a:ext uri="{9D8B030D-6E8A-4147-A177-3AD203B41FA5}">
                      <a16:colId xmlns:a16="http://schemas.microsoft.com/office/drawing/2014/main" val="2886600600"/>
                    </a:ext>
                  </a:extLst>
                </a:gridCol>
              </a:tblGrid>
              <a:tr h="435855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det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+t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eval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[s]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t</a:t>
                      </a:r>
                      <a:endParaRPr lang="en-GB" sz="1600" dirty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[s]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MIITs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[MA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for 100 K [mm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for 150 K [mm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for 200 K [mm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503532"/>
                  </a:ext>
                </a:extLst>
              </a:tr>
              <a:tr h="2791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728987"/>
                  </a:ext>
                </a:extLst>
              </a:tr>
              <a:tr h="2791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21437"/>
                  </a:ext>
                </a:extLst>
              </a:tr>
              <a:tr h="27910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605358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06446" y="3554128"/>
            <a:ext cx="6627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Estimate of required Cu cross-section, assuming Cu/SC=1.7, RRR=100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51628" y="2800431"/>
            <a:ext cx="2182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H. </a:t>
            </a:r>
            <a:r>
              <a:rPr lang="en-US" sz="1200" dirty="0" err="1">
                <a:solidFill>
                  <a:srgbClr val="0070C0"/>
                </a:solidFill>
              </a:rPr>
              <a:t>Prin</a:t>
            </a:r>
            <a:r>
              <a:rPr lang="en-US" sz="1200" dirty="0">
                <a:solidFill>
                  <a:srgbClr val="0070C0"/>
                </a:solidFill>
              </a:rPr>
              <a:t> and D. Duarte Ramos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378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427984" y="141328"/>
            <a:ext cx="4536504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Triplet: 18 kA flat </a:t>
            </a:r>
            <a:r>
              <a:rPr lang="en-GB" dirty="0" err="1"/>
              <a:t>busbar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4167" y="3325021"/>
            <a:ext cx="85689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flat </a:t>
            </a:r>
            <a:r>
              <a:rPr lang="en-GB" dirty="0" err="1"/>
              <a:t>busbar</a:t>
            </a:r>
            <a:r>
              <a:rPr lang="en-GB" dirty="0"/>
              <a:t> is an insulated pair of Rutherford-type cables: </a:t>
            </a:r>
          </a:p>
          <a:p>
            <a:r>
              <a:rPr lang="en-GB" dirty="0"/>
              <a:t>	34 strands, </a:t>
            </a:r>
            <a:r>
              <a:rPr lang="en-GB" dirty="0" err="1"/>
              <a:t>d</a:t>
            </a:r>
            <a:r>
              <a:rPr lang="en-GB" baseline="-25000" dirty="0" err="1"/>
              <a:t>str</a:t>
            </a:r>
            <a:r>
              <a:rPr lang="en-GB" dirty="0"/>
              <a:t>=1.065 mm, Cu/SC=1.65, </a:t>
            </a:r>
            <a:r>
              <a:rPr lang="en-GB" dirty="0" err="1"/>
              <a:t>A</a:t>
            </a:r>
            <a:r>
              <a:rPr lang="en-GB" baseline="-25000" dirty="0" err="1"/>
              <a:t>Cu</a:t>
            </a:r>
            <a:r>
              <a:rPr lang="en-GB" dirty="0"/>
              <a:t>=38 mm</a:t>
            </a:r>
            <a:r>
              <a:rPr lang="en-GB" baseline="30000" dirty="0"/>
              <a:t>2</a:t>
            </a:r>
            <a:r>
              <a:rPr lang="en-GB" dirty="0"/>
              <a:t>, A</a:t>
            </a:r>
            <a:r>
              <a:rPr lang="en-GB" baseline="-25000" dirty="0"/>
              <a:t>SC</a:t>
            </a:r>
            <a:r>
              <a:rPr lang="en-GB" dirty="0"/>
              <a:t>= 23 mm</a:t>
            </a:r>
            <a:r>
              <a:rPr lang="en-GB" baseline="30000" dirty="0"/>
              <a:t>2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The hot-spot in this </a:t>
            </a:r>
            <a:r>
              <a:rPr lang="en-GB" dirty="0" err="1"/>
              <a:t>busbar</a:t>
            </a:r>
            <a:r>
              <a:rPr lang="en-GB" dirty="0"/>
              <a:t> is calculated by M. Mentink, see </a:t>
            </a:r>
            <a:r>
              <a:rPr lang="en-GB" sz="1200" dirty="0">
                <a:solidFill>
                  <a:srgbClr val="0645AD"/>
                </a:solidFill>
                <a:latin typeface="Helvetica Neue"/>
                <a:hlinkClick r:id="rId4"/>
              </a:rPr>
              <a:t>https://edms.cern.ch/document/2052319</a:t>
            </a:r>
            <a:r>
              <a:rPr lang="en-GB" sz="1200" dirty="0">
                <a:solidFill>
                  <a:srgbClr val="0645AD"/>
                </a:solidFill>
                <a:latin typeface="Helvetica Neue"/>
              </a:rPr>
              <a:t> </a:t>
            </a:r>
            <a:r>
              <a:rPr lang="en-GB" dirty="0"/>
              <a:t>, assuming </a:t>
            </a:r>
            <a:r>
              <a:rPr lang="en-GB" dirty="0" err="1"/>
              <a:t>U</a:t>
            </a:r>
            <a:r>
              <a:rPr lang="en-GB" baseline="-25000" dirty="0" err="1"/>
              <a:t>thr</a:t>
            </a:r>
            <a:r>
              <a:rPr lang="en-GB" dirty="0"/>
              <a:t>=10 mV and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=500 </a:t>
            </a:r>
            <a:r>
              <a:rPr lang="en-GB" dirty="0" err="1"/>
              <a:t>ms</a:t>
            </a:r>
            <a:r>
              <a:rPr lang="en-GB" dirty="0"/>
              <a:t>, varying RRR, self-field, cooling conditions, and quench current.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2" y="764704"/>
            <a:ext cx="4619682" cy="24738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88024" y="1113848"/>
            <a:ext cx="2665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18 kA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internal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>
                <a:latin typeface="Times" panose="02020603050405020304" pitchFamily="18" charset="0"/>
                <a:cs typeface="Times" panose="02020603050405020304" pitchFamily="18" charset="0"/>
              </a:rPr>
              <a:t>busbar</a:t>
            </a:r>
            <a:r>
              <a:rPr lang="fr-CH" sz="1200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(M.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Baldini</a:t>
            </a:r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 et al.)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3" y="5284556"/>
            <a:ext cx="5832649" cy="646331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 highest hot-spot of 110 K is obtained, in the case of a current of 18 kA and a RRR of 80.</a:t>
            </a:r>
          </a:p>
        </p:txBody>
      </p:sp>
    </p:spTree>
    <p:extLst>
      <p:ext uri="{BB962C8B-B14F-4D97-AF65-F5344CB8AC3E}">
        <p14:creationId xmlns:p14="http://schemas.microsoft.com/office/powerpoint/2010/main" val="23928210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112338" y="141328"/>
            <a:ext cx="4852150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Triplet: 18 kA round </a:t>
            </a:r>
            <a:r>
              <a:rPr lang="en-GB" dirty="0" err="1"/>
              <a:t>busbar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5138" y="1440102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Two round busbars have been considered in recent years, having Cu cross-sections of 84 and 102 mm</a:t>
            </a:r>
            <a:r>
              <a:rPr lang="en-GB" baseline="30000" dirty="0"/>
              <a:t>2</a:t>
            </a:r>
            <a:r>
              <a:rPr lang="en-GB" dirty="0"/>
              <a:t>, so more than double the amount of the flat busbar.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092" y="1063085"/>
            <a:ext cx="2474816" cy="21316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85149" y="3307538"/>
            <a:ext cx="1066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V. Vitaly et al.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92399" y="3056237"/>
            <a:ext cx="8194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L. </a:t>
            </a:r>
            <a:r>
              <a:rPr lang="fr-CH" sz="1200" dirty="0" err="1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Bottura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147" y="1244727"/>
            <a:ext cx="1475960" cy="17683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85137" y="4754021"/>
            <a:ext cx="7615255" cy="646331"/>
          </a:xfrm>
          <a:prstGeom prst="rect">
            <a:avLst/>
          </a:prstGeom>
          <a:solidFill>
            <a:srgbClr val="FFFF00">
              <a:alpha val="48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Assuming a RRR&gt;80, all 3 options would give hot-spot temperatures &lt;100 K, as well as any other busbar with a Cu cross-section &gt;50 mm</a:t>
            </a:r>
            <a:r>
              <a:rPr lang="en-GB" baseline="30000" dirty="0"/>
              <a:t>2</a:t>
            </a:r>
            <a:r>
              <a:rPr lang="en-GB" dirty="0"/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77297E-F782-CA49-A2D9-5E36EFF01B59}"/>
              </a:ext>
            </a:extLst>
          </p:cNvPr>
          <p:cNvSpPr txBox="1"/>
          <p:nvPr/>
        </p:nvSpPr>
        <p:spPr>
          <a:xfrm>
            <a:off x="485137" y="3752910"/>
            <a:ext cx="7754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preferred option is now a round busbar which is also used by WP6, with a cross-section of 78 mm</a:t>
            </a:r>
            <a:r>
              <a:rPr lang="en-GB" baseline="30000" dirty="0"/>
              <a:t>2</a:t>
            </a:r>
            <a:r>
              <a:rPr lang="en-GB" dirty="0"/>
              <a:t> Cu and 19 mm</a:t>
            </a:r>
            <a:r>
              <a:rPr lang="en-GB" baseline="30000" dirty="0"/>
              <a:t>2</a:t>
            </a:r>
            <a:r>
              <a:rPr lang="en-GB" dirty="0"/>
              <a:t> SC.</a:t>
            </a:r>
          </a:p>
        </p:txBody>
      </p:sp>
    </p:spTree>
    <p:extLst>
      <p:ext uri="{BB962C8B-B14F-4D97-AF65-F5344CB8AC3E}">
        <p14:creationId xmlns:p14="http://schemas.microsoft.com/office/powerpoint/2010/main" val="34197000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2933" y="850901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499" y="1374182"/>
            <a:ext cx="3499132" cy="251201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113654" y="4097152"/>
            <a:ext cx="1749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Times"/>
                <a:cs typeface="Times"/>
              </a:rPr>
              <a:t>MCBXF cross-section</a:t>
            </a:r>
          </a:p>
          <a:p>
            <a:pPr algn="ctr"/>
            <a:r>
              <a:rPr lang="en-US" sz="1000" dirty="0">
                <a:latin typeface="Times"/>
                <a:cs typeface="Times"/>
              </a:rPr>
              <a:t>(F. </a:t>
            </a:r>
            <a:r>
              <a:rPr lang="en-US" sz="1000" dirty="0" err="1">
                <a:latin typeface="Times"/>
                <a:cs typeface="Times"/>
              </a:rPr>
              <a:t>Toral</a:t>
            </a:r>
            <a:r>
              <a:rPr lang="en-US" sz="1000" dirty="0">
                <a:latin typeface="Times"/>
                <a:cs typeface="Times"/>
              </a:rPr>
              <a:t>, J. C. Perez et al.)</a:t>
            </a:r>
          </a:p>
        </p:txBody>
      </p:sp>
    </p:spTree>
    <p:extLst>
      <p:ext uri="{BB962C8B-B14F-4D97-AF65-F5344CB8AC3E}">
        <p14:creationId xmlns:p14="http://schemas.microsoft.com/office/powerpoint/2010/main" val="3451118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563887" y="141328"/>
            <a:ext cx="5400599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Triplet corrector: RCBXFA/B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5677331"/>
              </p:ext>
            </p:extLst>
          </p:nvPr>
        </p:nvGraphicFramePr>
        <p:xfrm>
          <a:off x="186759" y="1322089"/>
          <a:ext cx="8777727" cy="38975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0390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647071">
                  <a:extLst>
                    <a:ext uri="{9D8B030D-6E8A-4147-A177-3AD203B41FA5}">
                      <a16:colId xmlns:a16="http://schemas.microsoft.com/office/drawing/2014/main" val="2133048728"/>
                    </a:ext>
                  </a:extLst>
                </a:gridCol>
                <a:gridCol w="1703422">
                  <a:extLst>
                    <a:ext uri="{9D8B030D-6E8A-4147-A177-3AD203B41FA5}">
                      <a16:colId xmlns:a16="http://schemas.microsoft.com/office/drawing/2014/main" val="2678777433"/>
                    </a:ext>
                  </a:extLst>
                </a:gridCol>
                <a:gridCol w="1703422">
                  <a:extLst>
                    <a:ext uri="{9D8B030D-6E8A-4147-A177-3AD203B41FA5}">
                      <a16:colId xmlns:a16="http://schemas.microsoft.com/office/drawing/2014/main" val="3395737619"/>
                    </a:ext>
                  </a:extLst>
                </a:gridCol>
                <a:gridCol w="1703422">
                  <a:extLst>
                    <a:ext uri="{9D8B030D-6E8A-4147-A177-3AD203B41FA5}">
                      <a16:colId xmlns:a16="http://schemas.microsoft.com/office/drawing/2014/main" val="3223603414"/>
                    </a:ext>
                  </a:extLst>
                </a:gridCol>
              </a:tblGrid>
              <a:tr h="46127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Vertical orbit corr., inner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Horizontal orbit corr., outer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Vertical orbit corr.,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 inner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Horizontal orbit corr., outer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227151">
                <a:tc>
                  <a:txBody>
                    <a:bodyPr/>
                    <a:lstStyle/>
                    <a:p>
                      <a:r>
                        <a:rPr lang="en-GB" sz="1600" dirty="0" err="1"/>
                        <a:t>Nr</a:t>
                      </a:r>
                      <a:r>
                        <a:rPr lang="en-GB" sz="1600" dirty="0"/>
                        <a:t> of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16586"/>
                  </a:ext>
                </a:extLst>
              </a:tr>
              <a:tr h="227151">
                <a:tc>
                  <a:txBody>
                    <a:bodyPr/>
                    <a:lstStyle/>
                    <a:p>
                      <a:r>
                        <a:rPr lang="en-GB" sz="1600" dirty="0"/>
                        <a:t>Magnets per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1x MCBXFA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1x MCBXFA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1x MCBXFB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1x MCBXFB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227151">
                <a:tc>
                  <a:txBody>
                    <a:bodyPr/>
                    <a:lstStyle/>
                    <a:p>
                      <a:r>
                        <a:rPr lang="en-GB" sz="1600" dirty="0" err="1"/>
                        <a:t>Magn</a:t>
                      </a:r>
                      <a:r>
                        <a:rPr lang="en-GB" sz="1600" dirty="0"/>
                        <a:t>. length [m]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018734"/>
                  </a:ext>
                </a:extLst>
              </a:tr>
              <a:tr h="227151">
                <a:tc>
                  <a:txBody>
                    <a:bodyPr/>
                    <a:lstStyle/>
                    <a:p>
                      <a:r>
                        <a:rPr lang="en-GB" sz="1600" dirty="0"/>
                        <a:t>Conductor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 strand Rutherford cable, </a:t>
                      </a:r>
                      <a:r>
                        <a:rPr lang="en-GB" sz="1600" dirty="0" err="1"/>
                        <a:t>d</a:t>
                      </a:r>
                      <a:r>
                        <a:rPr lang="en-GB" sz="1600" baseline="-25000" dirty="0" err="1"/>
                        <a:t>str</a:t>
                      </a:r>
                      <a:r>
                        <a:rPr lang="en-GB" sz="1600" dirty="0"/>
                        <a:t>=0.48 mm, Cu/SC=1.75, </a:t>
                      </a:r>
                      <a:r>
                        <a:rPr lang="en-GB" sz="1600" dirty="0" err="1"/>
                        <a:t>RRR</a:t>
                      </a:r>
                      <a:r>
                        <a:rPr lang="en-GB" sz="1600" baseline="-25000" dirty="0" err="1"/>
                        <a:t>meas</a:t>
                      </a:r>
                      <a:r>
                        <a:rPr lang="en-GB" sz="1600" dirty="0"/>
                        <a:t>=140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333473"/>
                  </a:ext>
                </a:extLst>
              </a:tr>
              <a:tr h="227151">
                <a:tc>
                  <a:txBody>
                    <a:bodyPr/>
                    <a:lstStyle/>
                    <a:p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nom</a:t>
                      </a:r>
                      <a:r>
                        <a:rPr lang="en-GB" sz="1600" dirty="0"/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1625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227151">
                <a:tc>
                  <a:txBody>
                    <a:bodyPr/>
                    <a:lstStyle/>
                    <a:p>
                      <a:r>
                        <a:rPr lang="en-GB" sz="1600" dirty="0"/>
                        <a:t>L at </a:t>
                      </a:r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nom</a:t>
                      </a:r>
                      <a:r>
                        <a:rPr lang="en-GB" sz="1600" dirty="0"/>
                        <a:t> [</a:t>
                      </a:r>
                      <a:r>
                        <a:rPr lang="en-GB" sz="1600" dirty="0" err="1"/>
                        <a:t>mH</a:t>
                      </a:r>
                      <a:r>
                        <a:rPr lang="en-GB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227151">
                <a:tc>
                  <a:txBody>
                    <a:bodyPr/>
                    <a:lstStyle/>
                    <a:p>
                      <a:r>
                        <a:rPr lang="en-GB" sz="1600" dirty="0" err="1"/>
                        <a:t>E</a:t>
                      </a:r>
                      <a:r>
                        <a:rPr lang="en-GB" sz="1600" baseline="-25000" dirty="0" err="1"/>
                        <a:t>stored</a:t>
                      </a:r>
                      <a:r>
                        <a:rPr lang="en-GB" sz="1600" dirty="0"/>
                        <a:t> at </a:t>
                      </a:r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nom</a:t>
                      </a:r>
                      <a:r>
                        <a:rPr lang="en-GB" sz="1600" dirty="0"/>
                        <a:t> [kJ]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392351">
                <a:tc>
                  <a:txBody>
                    <a:bodyPr/>
                    <a:lstStyle/>
                    <a:p>
                      <a:r>
                        <a:rPr lang="en-GB" sz="1600" b="1" dirty="0"/>
                        <a:t>Protection baseline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Self protected / crowbar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Self protected / crowbar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50586"/>
                  </a:ext>
                </a:extLst>
              </a:tr>
              <a:tr h="392351">
                <a:tc>
                  <a:txBody>
                    <a:bodyPr/>
                    <a:lstStyle/>
                    <a:p>
                      <a:r>
                        <a:rPr lang="en-GB" sz="1600" b="1" dirty="0"/>
                        <a:t>WRFS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none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2800638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1851" y="725455"/>
            <a:ext cx="80678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Latest magnet simulation results were presented at the WP3 meeting on 13/2/2019 by A. Fernandez Navarro and F. Toral (CIEMAT), see </a:t>
            </a:r>
            <a:r>
              <a:rPr lang="en-GB" sz="1200" dirty="0">
                <a:hlinkClick r:id="rId4"/>
              </a:rPr>
              <a:t>https://indico.cern.ch/event/785928/</a:t>
            </a:r>
            <a:r>
              <a:rPr lang="en-GB" sz="1200" dirty="0"/>
              <a:t> 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14672" y="5242840"/>
            <a:ext cx="7859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the protection studies the nested inner and outer dipole coils are simulated independently. Possible quench back is not taken into account.</a:t>
            </a:r>
          </a:p>
        </p:txBody>
      </p:sp>
    </p:spTree>
    <p:extLst>
      <p:ext uri="{BB962C8B-B14F-4D97-AF65-F5344CB8AC3E}">
        <p14:creationId xmlns:p14="http://schemas.microsoft.com/office/powerpoint/2010/main" val="3171470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555775" y="92855"/>
            <a:ext cx="6264697" cy="527833"/>
          </a:xfrm>
        </p:spPr>
        <p:txBody>
          <a:bodyPr/>
          <a:lstStyle/>
          <a:p>
            <a:r>
              <a:rPr lang="en-GB" dirty="0"/>
              <a:t>Triplet corrector: MCBXFA (2.2 m)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52023" y="654684"/>
            <a:ext cx="857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 cooling to helium, </a:t>
            </a:r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=100 mV, </a:t>
            </a:r>
            <a:r>
              <a:rPr lang="en-GB" dirty="0" err="1"/>
              <a:t>t</a:t>
            </a:r>
            <a:r>
              <a:rPr lang="en-GB" baseline="-25000" dirty="0" err="1"/>
              <a:t>det</a:t>
            </a:r>
            <a:r>
              <a:rPr lang="en-GB" dirty="0"/>
              <a:t>=20 </a:t>
            </a:r>
            <a:r>
              <a:rPr lang="en-GB" dirty="0" err="1"/>
              <a:t>ms</a:t>
            </a:r>
            <a:r>
              <a:rPr lang="en-GB" dirty="0"/>
              <a:t>,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=10 </a:t>
            </a:r>
            <a:r>
              <a:rPr lang="en-GB" dirty="0" err="1"/>
              <a:t>ms</a:t>
            </a:r>
            <a:r>
              <a:rPr lang="en-GB" dirty="0"/>
              <a:t>. Quench at peak field.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116" y="1187949"/>
            <a:ext cx="7754110" cy="3969243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 rot="16200000">
            <a:off x="-623173" y="2883838"/>
            <a:ext cx="2437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A. Fernandez Navarro and F. Toral, </a:t>
            </a:r>
            <a:r>
              <a:rPr lang="en-GB" sz="1000" dirty="0">
                <a:hlinkClick r:id="rId5"/>
              </a:rPr>
              <a:t>https://indico.cern.ch/event/785928/</a:t>
            </a:r>
            <a:r>
              <a:rPr lang="en-GB" sz="1000" dirty="0"/>
              <a:t>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5646" y="5231542"/>
            <a:ext cx="7717678" cy="923330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Current baseline: EE for both inner and outer dipole with R</a:t>
            </a:r>
            <a:r>
              <a:rPr lang="en-GB" baseline="-25000" dirty="0"/>
              <a:t>EE</a:t>
            </a:r>
            <a:r>
              <a:rPr lang="en-GB" dirty="0"/>
              <a:t>=0.3 </a:t>
            </a:r>
            <a:r>
              <a:rPr lang="en-GB" dirty="0">
                <a:latin typeface="Symbol" panose="05050102010706020507" pitchFamily="18" charset="2"/>
              </a:rPr>
              <a:t>W</a:t>
            </a:r>
            <a:r>
              <a:rPr lang="en-GB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Maximum voltage to be considered for </a:t>
            </a:r>
            <a:r>
              <a:rPr lang="en-GB" dirty="0" err="1"/>
              <a:t>HiPotting</a:t>
            </a:r>
            <a:r>
              <a:rPr lang="en-GB" dirty="0"/>
              <a:t> should be I*R</a:t>
            </a:r>
            <a:r>
              <a:rPr lang="en-GB" baseline="-25000" dirty="0"/>
              <a:t>EE</a:t>
            </a:r>
            <a:r>
              <a:rPr lang="en-GB" dirty="0"/>
              <a:t> which is about 490 V at </a:t>
            </a:r>
            <a:r>
              <a:rPr lang="en-GB" dirty="0" err="1"/>
              <a:t>I</a:t>
            </a:r>
            <a:r>
              <a:rPr lang="en-GB" baseline="-25000" dirty="0" err="1"/>
              <a:t>nom</a:t>
            </a:r>
            <a:r>
              <a:rPr lang="en-GB" dirty="0"/>
              <a:t> and </a:t>
            </a:r>
            <a:r>
              <a:rPr lang="en-GB" dirty="0" err="1"/>
              <a:t>LHe</a:t>
            </a:r>
            <a:r>
              <a:rPr lang="en-GB" dirty="0"/>
              <a:t> temperature. </a:t>
            </a:r>
          </a:p>
        </p:txBody>
      </p:sp>
    </p:spTree>
    <p:extLst>
      <p:ext uri="{BB962C8B-B14F-4D97-AF65-F5344CB8AC3E}">
        <p14:creationId xmlns:p14="http://schemas.microsoft.com/office/powerpoint/2010/main" val="27330438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203849" y="92855"/>
            <a:ext cx="5793112" cy="527833"/>
          </a:xfrm>
        </p:spPr>
        <p:txBody>
          <a:bodyPr/>
          <a:lstStyle/>
          <a:p>
            <a:r>
              <a:rPr lang="en-GB" dirty="0"/>
              <a:t>Triplet corrector: MCBXFB (1.2 m)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13" name="5 Marcador de contenido"/>
          <p:cNvSpPr txBox="1">
            <a:spLocks/>
          </p:cNvSpPr>
          <p:nvPr/>
        </p:nvSpPr>
        <p:spPr>
          <a:xfrm>
            <a:off x="4932040" y="5198460"/>
            <a:ext cx="5472608" cy="33991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200" dirty="0"/>
              <a:t>*SQUID: </a:t>
            </a:r>
            <a:r>
              <a:rPr lang="es-ES" sz="1200" dirty="0" err="1"/>
              <a:t>resistive</a:t>
            </a:r>
            <a:r>
              <a:rPr lang="es-ES" sz="1200" dirty="0"/>
              <a:t> </a:t>
            </a:r>
            <a:r>
              <a:rPr lang="es-ES" sz="1200" dirty="0" err="1"/>
              <a:t>voltage</a:t>
            </a:r>
            <a:r>
              <a:rPr lang="es-ES" sz="1200" dirty="0"/>
              <a:t>. ROXIE: </a:t>
            </a:r>
            <a:r>
              <a:rPr lang="es-ES" sz="1200" dirty="0" err="1"/>
              <a:t>voltage</a:t>
            </a:r>
            <a:r>
              <a:rPr lang="es-ES" sz="1200" dirty="0"/>
              <a:t> to </a:t>
            </a:r>
            <a:r>
              <a:rPr lang="es-ES" sz="1200" dirty="0" err="1"/>
              <a:t>ground</a:t>
            </a:r>
            <a:r>
              <a:rPr lang="es-ES" sz="1200" dirty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646347"/>
            <a:ext cx="8579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Quench origin in peak field.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Roxie is a 2D code and the added long. quench propagation is too slow, resulting in lower R, hence slower decay and higher hot spot.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Note that </a:t>
            </a:r>
            <a:r>
              <a:rPr lang="en-GB" dirty="0" err="1"/>
              <a:t>U</a:t>
            </a:r>
            <a:r>
              <a:rPr lang="en-GB" baseline="-25000" dirty="0" err="1"/>
              <a:t>coil-gnd</a:t>
            </a:r>
            <a:r>
              <a:rPr lang="en-GB" dirty="0"/>
              <a:t> (SQUID) is of course smaller than </a:t>
            </a:r>
            <a:r>
              <a:rPr lang="en-GB" dirty="0" err="1"/>
              <a:t>U</a:t>
            </a:r>
            <a:r>
              <a:rPr lang="en-GB" baseline="-25000" dirty="0" err="1"/>
              <a:t>res,tot</a:t>
            </a:r>
            <a:r>
              <a:rPr lang="en-GB" dirty="0"/>
              <a:t> (ROXIE).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761" y="1843204"/>
            <a:ext cx="7356434" cy="342404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rot="16200000">
            <a:off x="-323552" y="3511605"/>
            <a:ext cx="2437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A. Fernandez Navarro and F. Toral, </a:t>
            </a:r>
            <a:r>
              <a:rPr lang="en-GB" sz="1000" dirty="0">
                <a:hlinkClick r:id="rId5"/>
              </a:rPr>
              <a:t>https://indico.cern.ch/event/785928/</a:t>
            </a:r>
            <a:r>
              <a:rPr lang="en-GB" sz="1000" dirty="0"/>
              <a:t> 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5536" y="5538376"/>
            <a:ext cx="8291264" cy="646331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Baseline is ‘self-protection’ but the coils will be equipped with taps for QD. Simulations using a third model should be done. Possibly the Outer needs EE.</a:t>
            </a:r>
          </a:p>
        </p:txBody>
      </p:sp>
    </p:spTree>
    <p:extLst>
      <p:ext uri="{BB962C8B-B14F-4D97-AF65-F5344CB8AC3E}">
        <p14:creationId xmlns:p14="http://schemas.microsoft.com/office/powerpoint/2010/main" val="11723020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105318" y="92855"/>
            <a:ext cx="6941483" cy="527833"/>
          </a:xfrm>
        </p:spPr>
        <p:txBody>
          <a:bodyPr/>
          <a:lstStyle/>
          <a:p>
            <a:r>
              <a:rPr lang="en-GB" dirty="0"/>
              <a:t>Triplet corrector: 2 kA RCBXFB </a:t>
            </a:r>
            <a:r>
              <a:rPr lang="en-GB" dirty="0" err="1"/>
              <a:t>busbar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653" y="836712"/>
            <a:ext cx="7849453" cy="16520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653" y="2544610"/>
            <a:ext cx="7834050" cy="1648760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215758"/>
              </p:ext>
            </p:extLst>
          </p:nvPr>
        </p:nvGraphicFramePr>
        <p:xfrm>
          <a:off x="417653" y="4959358"/>
          <a:ext cx="8075239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324">
                  <a:extLst>
                    <a:ext uri="{9D8B030D-6E8A-4147-A177-3AD203B41FA5}">
                      <a16:colId xmlns:a16="http://schemas.microsoft.com/office/drawing/2014/main" val="1411598938"/>
                    </a:ext>
                  </a:extLst>
                </a:gridCol>
                <a:gridCol w="713783">
                  <a:extLst>
                    <a:ext uri="{9D8B030D-6E8A-4147-A177-3AD203B41FA5}">
                      <a16:colId xmlns:a16="http://schemas.microsoft.com/office/drawing/2014/main" val="663490240"/>
                    </a:ext>
                  </a:extLst>
                </a:gridCol>
                <a:gridCol w="1014655">
                  <a:extLst>
                    <a:ext uri="{9D8B030D-6E8A-4147-A177-3AD203B41FA5}">
                      <a16:colId xmlns:a16="http://schemas.microsoft.com/office/drawing/2014/main" val="1138220865"/>
                    </a:ext>
                  </a:extLst>
                </a:gridCol>
                <a:gridCol w="1649641">
                  <a:extLst>
                    <a:ext uri="{9D8B030D-6E8A-4147-A177-3AD203B41FA5}">
                      <a16:colId xmlns:a16="http://schemas.microsoft.com/office/drawing/2014/main" val="422550959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901201642"/>
                    </a:ext>
                  </a:extLst>
                </a:gridCol>
                <a:gridCol w="1688644">
                  <a:extLst>
                    <a:ext uri="{9D8B030D-6E8A-4147-A177-3AD203B41FA5}">
                      <a16:colId xmlns:a16="http://schemas.microsoft.com/office/drawing/2014/main" val="2886600600"/>
                    </a:ext>
                  </a:extLst>
                </a:gridCol>
              </a:tblGrid>
              <a:tr h="25229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det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+t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eval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 [s]</a:t>
                      </a:r>
                    </a:p>
                    <a:p>
                      <a:pPr algn="ctr"/>
                      <a:endParaRPr lang="en-GB" sz="1600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[s]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MIITs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[MA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for 100 K [mm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for 150 K [mm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Cu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for 200 K [mm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503532"/>
                  </a:ext>
                </a:extLst>
              </a:tr>
              <a:tr h="16156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21437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827584" y="4533045"/>
            <a:ext cx="66271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Estimate of required Cu cross-section, assuming Cu/SC=1.7, RRR=100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6DBFAC-D07B-2048-8870-1F55766DC824}"/>
              </a:ext>
            </a:extLst>
          </p:cNvPr>
          <p:cNvSpPr txBox="1"/>
          <p:nvPr/>
        </p:nvSpPr>
        <p:spPr>
          <a:xfrm rot="16200000">
            <a:off x="7512685" y="2570920"/>
            <a:ext cx="2182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H. </a:t>
            </a:r>
            <a:r>
              <a:rPr lang="en-US" sz="1200" dirty="0" err="1">
                <a:solidFill>
                  <a:srgbClr val="0070C0"/>
                </a:solidFill>
              </a:rPr>
              <a:t>Prin</a:t>
            </a:r>
            <a:r>
              <a:rPr lang="en-US" sz="1200" dirty="0">
                <a:solidFill>
                  <a:srgbClr val="0070C0"/>
                </a:solidFill>
              </a:rPr>
              <a:t> and D. Duarte Ramos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0956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411761" y="92855"/>
            <a:ext cx="6635040" cy="527833"/>
          </a:xfrm>
        </p:spPr>
        <p:txBody>
          <a:bodyPr/>
          <a:lstStyle/>
          <a:p>
            <a:r>
              <a:rPr lang="en-GB" dirty="0"/>
              <a:t>Triplet corrector: RCBXFB </a:t>
            </a:r>
            <a:r>
              <a:rPr lang="en-GB" dirty="0" err="1"/>
              <a:t>busbars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52407" y="695038"/>
            <a:ext cx="8894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RCBXFA/B </a:t>
            </a:r>
            <a:r>
              <a:rPr lang="en-GB" b="1" dirty="0">
                <a:solidFill>
                  <a:srgbClr val="00B050"/>
                </a:solidFill>
              </a:rPr>
              <a:t>flat </a:t>
            </a:r>
            <a:r>
              <a:rPr lang="en-GB" b="1" dirty="0" err="1">
                <a:solidFill>
                  <a:srgbClr val="00B050"/>
                </a:solidFill>
              </a:rPr>
              <a:t>busbar</a:t>
            </a:r>
            <a:r>
              <a:rPr lang="en-GB" dirty="0"/>
              <a:t> comprises 18 </a:t>
            </a:r>
            <a:r>
              <a:rPr lang="en-GB" dirty="0" err="1"/>
              <a:t>Nb-Ti</a:t>
            </a:r>
            <a:r>
              <a:rPr lang="en-GB" dirty="0"/>
              <a:t> strands (d=0.48 mm, Cu/SC=1.75) shunted with a copper stabiliser (4.35 x 1.5 mm</a:t>
            </a:r>
            <a:r>
              <a:rPr lang="en-GB" baseline="30000" dirty="0"/>
              <a:t>2</a:t>
            </a:r>
            <a:r>
              <a:rPr lang="en-GB" dirty="0"/>
              <a:t>). So: </a:t>
            </a:r>
            <a:r>
              <a:rPr lang="en-GB" dirty="0" err="1"/>
              <a:t>A</a:t>
            </a:r>
            <a:r>
              <a:rPr lang="en-GB" baseline="-25000" dirty="0" err="1"/>
              <a:t>Cu</a:t>
            </a:r>
            <a:r>
              <a:rPr lang="en-GB" dirty="0"/>
              <a:t>=8.6 mm</a:t>
            </a:r>
            <a:r>
              <a:rPr lang="en-GB" baseline="30000" dirty="0"/>
              <a:t>2</a:t>
            </a:r>
            <a:r>
              <a:rPr lang="en-GB" dirty="0"/>
              <a:t>, A</a:t>
            </a:r>
            <a:r>
              <a:rPr lang="en-GB" baseline="-25000" dirty="0"/>
              <a:t>SC</a:t>
            </a:r>
            <a:r>
              <a:rPr lang="en-GB" dirty="0"/>
              <a:t>=1.2 mm</a:t>
            </a:r>
            <a:r>
              <a:rPr lang="en-GB" baseline="30000" dirty="0"/>
              <a:t>2</a:t>
            </a:r>
            <a:r>
              <a:rPr lang="en-GB" dirty="0"/>
              <a:t>.</a:t>
            </a:r>
          </a:p>
        </p:txBody>
      </p:sp>
      <p:graphicFrame>
        <p:nvGraphicFramePr>
          <p:cNvPr id="26" name="Table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873847"/>
              </p:ext>
            </p:extLst>
          </p:nvPr>
        </p:nvGraphicFramePr>
        <p:xfrm>
          <a:off x="5850245" y="1415719"/>
          <a:ext cx="2991240" cy="390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690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194550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</a:tblGrid>
              <a:tr h="19243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thres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10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538449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 err="1"/>
                        <a:t>t</a:t>
                      </a:r>
                      <a:r>
                        <a:rPr lang="en-GB" sz="1600" baseline="-25000" dirty="0" err="1"/>
                        <a:t>eval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0.5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9958628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1730</a:t>
                      </a:r>
                      <a:r>
                        <a:rPr lang="en-GB" sz="1600" baseline="0" dirty="0"/>
                        <a:t> A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16586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/>
                        <a:t>RRR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40491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/>
                        <a:t>B</a:t>
                      </a:r>
                      <a:r>
                        <a:rPr lang="en-GB" sz="1600" baseline="-25000" dirty="0"/>
                        <a:t>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0.5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7037431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baseline="0" dirty="0" err="1"/>
                        <a:t>R</a:t>
                      </a:r>
                      <a:r>
                        <a:rPr lang="en-GB" sz="1600" baseline="-25000" dirty="0" err="1"/>
                        <a:t>crowbar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30 </a:t>
                      </a:r>
                      <a:r>
                        <a:rPr lang="en-GB" sz="1600" dirty="0" err="1"/>
                        <a:t>m</a:t>
                      </a:r>
                      <a:r>
                        <a:rPr lang="en-GB" sz="1600" dirty="0" err="1">
                          <a:latin typeface="Symbol" panose="05050102010706020507" pitchFamily="18" charset="2"/>
                        </a:rPr>
                        <a:t>W</a:t>
                      </a:r>
                      <a:endParaRPr lang="en-GB" sz="16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8098394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baseline="0" dirty="0" err="1"/>
                        <a:t>R</a:t>
                      </a:r>
                      <a:r>
                        <a:rPr lang="en-GB" sz="1600" baseline="-25000" dirty="0" err="1"/>
                        <a:t>warm</a:t>
                      </a:r>
                      <a:r>
                        <a:rPr lang="en-GB" sz="1600" baseline="-25000" dirty="0"/>
                        <a:t> leads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1.6 </a:t>
                      </a:r>
                      <a:r>
                        <a:rPr lang="en-GB" sz="1600" dirty="0" err="1"/>
                        <a:t>m</a:t>
                      </a:r>
                      <a:r>
                        <a:rPr lang="en-GB" sz="1600" dirty="0" err="1">
                          <a:latin typeface="Symbol" panose="05050102010706020507" pitchFamily="18" charset="2"/>
                        </a:rPr>
                        <a:t>W</a:t>
                      </a:r>
                      <a:endParaRPr lang="en-GB" sz="1600" dirty="0">
                        <a:latin typeface="Symbol" panose="05050102010706020507" pitchFamily="18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750505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 err="1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GB" sz="1600" baseline="-25000" dirty="0" err="1"/>
                        <a:t>circuit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4 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91087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/>
                        <a:t>Cooling to 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1167234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/>
                        <a:t>MIITs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7.6 MA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977194"/>
                  </a:ext>
                </a:extLst>
              </a:tr>
              <a:tr h="302390">
                <a:tc>
                  <a:txBody>
                    <a:bodyPr/>
                    <a:lstStyle/>
                    <a:p>
                      <a:r>
                        <a:rPr lang="en-GB" sz="1600" dirty="0"/>
                        <a:t>Hot-spot temp.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119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22891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52407" y="2352242"/>
            <a:ext cx="5697838" cy="158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Various scenario’s have been simulated, such as: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Additional joint resistance,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Local areas without cooling,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600" dirty="0"/>
              <a:t>Electrical separation between Ruth cable and the Cu stabiliser.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46781" y="5379711"/>
            <a:ext cx="8385219" cy="646331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The </a:t>
            </a:r>
            <a:r>
              <a:rPr lang="en-GB" b="1" dirty="0">
                <a:solidFill>
                  <a:srgbClr val="00B050"/>
                </a:solidFill>
              </a:rPr>
              <a:t>round </a:t>
            </a:r>
            <a:r>
              <a:rPr lang="en-GB" b="1" dirty="0" err="1">
                <a:solidFill>
                  <a:srgbClr val="00B050"/>
                </a:solidFill>
              </a:rPr>
              <a:t>busbar</a:t>
            </a:r>
            <a:r>
              <a:rPr lang="en-GB" b="1" dirty="0">
                <a:solidFill>
                  <a:srgbClr val="00B050"/>
                </a:solidFill>
              </a:rPr>
              <a:t> </a:t>
            </a:r>
            <a:r>
              <a:rPr lang="en-GB" dirty="0"/>
              <a:t>will probably be the same as the LHC 6 kA bus (</a:t>
            </a:r>
            <a:r>
              <a:rPr lang="en-GB" dirty="0" err="1"/>
              <a:t>A</a:t>
            </a:r>
            <a:r>
              <a:rPr lang="en-GB" baseline="-25000" dirty="0" err="1"/>
              <a:t>Cu</a:t>
            </a:r>
            <a:r>
              <a:rPr lang="en-GB" dirty="0"/>
              <a:t>=8 mm</a:t>
            </a:r>
            <a:r>
              <a:rPr lang="en-GB" baseline="30000" dirty="0"/>
              <a:t>2</a:t>
            </a:r>
            <a:r>
              <a:rPr lang="en-GB" dirty="0"/>
              <a:t>, A</a:t>
            </a:r>
            <a:r>
              <a:rPr lang="en-GB" baseline="-25000" dirty="0"/>
              <a:t>SC</a:t>
            </a:r>
            <a:r>
              <a:rPr lang="en-GB" dirty="0"/>
              <a:t>=0.5 mm</a:t>
            </a:r>
            <a:r>
              <a:rPr lang="en-GB" baseline="30000" dirty="0"/>
              <a:t>2</a:t>
            </a:r>
            <a:r>
              <a:rPr lang="en-GB" dirty="0"/>
              <a:t>), which would lead to hot-spots of about 175 K.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3472" y="1676963"/>
            <a:ext cx="53806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Simulations by M. Mentink, see </a:t>
            </a:r>
            <a:r>
              <a:rPr lang="en-GB" sz="1200" dirty="0">
                <a:hlinkClick r:id="rId4"/>
              </a:rPr>
              <a:t>https://edms.cern.ch/document/2222740</a:t>
            </a:r>
            <a:r>
              <a:rPr lang="en-GB" sz="1200" dirty="0"/>
              <a:t> (Aug 2019)</a:t>
            </a:r>
            <a:r>
              <a:rPr lang="en-GB" dirty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6781" y="4257893"/>
            <a:ext cx="5697838" cy="369332"/>
          </a:xfrm>
          <a:prstGeom prst="rect">
            <a:avLst/>
          </a:prstGeom>
          <a:solidFill>
            <a:srgbClr val="FFFF00">
              <a:alpha val="45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For all cases the hot-spot remained below 120 K.</a:t>
            </a:r>
          </a:p>
        </p:txBody>
      </p:sp>
    </p:spTree>
    <p:extLst>
      <p:ext uri="{BB962C8B-B14F-4D97-AF65-F5344CB8AC3E}">
        <p14:creationId xmlns:p14="http://schemas.microsoft.com/office/powerpoint/2010/main" val="27646435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2105318" y="92855"/>
            <a:ext cx="6941483" cy="527833"/>
          </a:xfrm>
        </p:spPr>
        <p:txBody>
          <a:bodyPr/>
          <a:lstStyle/>
          <a:p>
            <a:r>
              <a:rPr lang="en-GB" dirty="0"/>
              <a:t>Triplet corrector: 2 kA RCBXFA </a:t>
            </a:r>
            <a:r>
              <a:rPr lang="en-GB" dirty="0" err="1"/>
              <a:t>busbar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8963890"/>
              </p:ext>
            </p:extLst>
          </p:nvPr>
        </p:nvGraphicFramePr>
        <p:xfrm>
          <a:off x="281852" y="3750396"/>
          <a:ext cx="8109517" cy="10173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3175">
                  <a:extLst>
                    <a:ext uri="{9D8B030D-6E8A-4147-A177-3AD203B41FA5}">
                      <a16:colId xmlns:a16="http://schemas.microsoft.com/office/drawing/2014/main" val="1411598938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13433504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66349024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13822086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225509597"/>
                    </a:ext>
                  </a:extLst>
                </a:gridCol>
                <a:gridCol w="2159798">
                  <a:extLst>
                    <a:ext uri="{9D8B030D-6E8A-4147-A177-3AD203B41FA5}">
                      <a16:colId xmlns:a16="http://schemas.microsoft.com/office/drawing/2014/main" val="901201642"/>
                    </a:ext>
                  </a:extLst>
                </a:gridCol>
              </a:tblGrid>
              <a:tr h="682087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det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+t</a:t>
                      </a:r>
                      <a:r>
                        <a:rPr lang="en-GB" sz="1600" baseline="-25000" dirty="0" err="1">
                          <a:solidFill>
                            <a:schemeClr val="tx1"/>
                          </a:solidFill>
                        </a:rPr>
                        <a:t>eval</a:t>
                      </a:r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[s]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Current</a:t>
                      </a:r>
                    </a:p>
                    <a:p>
                      <a:pPr algn="ctr"/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[s]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MIITs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[MA</a:t>
                      </a:r>
                      <a:r>
                        <a:rPr lang="en-GB" sz="1600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Thot-spot for flat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busbar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Thot-spot for round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</a:rPr>
                        <a:t>busbar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 [K]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503532"/>
                  </a:ext>
                </a:extLst>
              </a:tr>
              <a:tr h="30834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21437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836712"/>
            <a:ext cx="9144000" cy="184514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77017" y="3235797"/>
            <a:ext cx="8589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flat and round </a:t>
            </a:r>
            <a:r>
              <a:rPr lang="en-GB" dirty="0" err="1"/>
              <a:t>busbars</a:t>
            </a:r>
            <a:r>
              <a:rPr lang="en-GB" dirty="0"/>
              <a:t> of the RCBXFA will be the same as for the RCBXFB.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0275" y="5084113"/>
            <a:ext cx="8438190" cy="646331"/>
          </a:xfrm>
          <a:prstGeom prst="rect">
            <a:avLst/>
          </a:prstGeom>
          <a:solidFill>
            <a:srgbClr val="FFFF00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Upon quench detection, the EE will be switched in, resulting in fast current decay, much lower MIITs (than RCBXFB), and hence lower hot-spot, &lt;60 K.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904AAD3-8151-3946-B978-2A5D63448CE3}"/>
              </a:ext>
            </a:extLst>
          </p:cNvPr>
          <p:cNvSpPr txBox="1"/>
          <p:nvPr/>
        </p:nvSpPr>
        <p:spPr>
          <a:xfrm>
            <a:off x="6961992" y="2721204"/>
            <a:ext cx="2182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H. </a:t>
            </a:r>
            <a:r>
              <a:rPr lang="en-US" sz="1200" dirty="0" err="1">
                <a:solidFill>
                  <a:srgbClr val="0070C0"/>
                </a:solidFill>
              </a:rPr>
              <a:t>Prin</a:t>
            </a:r>
            <a:r>
              <a:rPr lang="en-US" sz="1200" dirty="0">
                <a:solidFill>
                  <a:srgbClr val="0070C0"/>
                </a:solidFill>
              </a:rPr>
              <a:t> and D. Duarte Ramos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988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5220072" y="51102"/>
            <a:ext cx="3466728" cy="720000"/>
          </a:xfrm>
        </p:spPr>
        <p:txBody>
          <a:bodyPr/>
          <a:lstStyle/>
          <a:p>
            <a:pPr algn="r"/>
            <a:r>
              <a:rPr lang="en-GB" dirty="0"/>
              <a:t>General strategy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164" y="826998"/>
            <a:ext cx="8231636" cy="530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Gen</a:t>
            </a:r>
            <a:r>
              <a:rPr lang="en-GB" sz="2000" b="1" dirty="0">
                <a:solidFill>
                  <a:srgbClr val="C00000"/>
                </a:solidFill>
              </a:rPr>
              <a:t>eral strategy for circuit protection: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Study different protection methods and schemes, aiming a good balance between maximum voltage to ground (</a:t>
            </a:r>
            <a:r>
              <a:rPr lang="en-GB" dirty="0" err="1"/>
              <a:t>U</a:t>
            </a:r>
            <a:r>
              <a:rPr lang="en-GB" baseline="-25000" dirty="0" err="1"/>
              <a:t>coil-gnd</a:t>
            </a:r>
            <a:r>
              <a:rPr lang="en-GB" dirty="0"/>
              <a:t>) and maximum hot-spot temperature (T</a:t>
            </a:r>
            <a:r>
              <a:rPr lang="en-GB" baseline="-25000" dirty="0"/>
              <a:t>hot-spot</a:t>
            </a:r>
            <a:r>
              <a:rPr lang="en-GB" dirty="0"/>
              <a:t>); typically we like to keep T</a:t>
            </a:r>
            <a:r>
              <a:rPr lang="en-GB" baseline="-25000" dirty="0"/>
              <a:t>hot-spot</a:t>
            </a:r>
            <a:r>
              <a:rPr lang="en-GB" dirty="0"/>
              <a:t> &lt;150 K (busbars), &lt;200 K (</a:t>
            </a:r>
            <a:r>
              <a:rPr lang="en-GB" dirty="0" err="1"/>
              <a:t>Nb-Ti</a:t>
            </a:r>
            <a:r>
              <a:rPr lang="en-GB" dirty="0"/>
              <a:t> correctors), &lt;300 K (</a:t>
            </a:r>
            <a:r>
              <a:rPr lang="en-GB" dirty="0" err="1"/>
              <a:t>Nb-Ti</a:t>
            </a:r>
            <a:r>
              <a:rPr lang="en-GB" dirty="0"/>
              <a:t> dipoles) and &lt;350 K (Nb</a:t>
            </a:r>
            <a:r>
              <a:rPr lang="en-GB" baseline="-25000" dirty="0"/>
              <a:t>3</a:t>
            </a:r>
            <a:r>
              <a:rPr lang="en-GB" dirty="0"/>
              <a:t>Sn coils).</a:t>
            </a:r>
          </a:p>
          <a:p>
            <a:pPr>
              <a:spcBef>
                <a:spcPts val="1800"/>
              </a:spcBef>
            </a:pPr>
            <a:endParaRPr lang="en-GB" dirty="0"/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dirty="0"/>
              <a:t>Perform simulations in a </a:t>
            </a:r>
            <a:r>
              <a:rPr lang="en-GB" b="1" i="1" dirty="0"/>
              <a:t>realistic but conservative</a:t>
            </a:r>
            <a:r>
              <a:rPr lang="en-GB" dirty="0"/>
              <a:t> way, considering: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different quench origins (bus, coil-low-field, coil-high-field).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realistic quench propagation, hence detection time (</a:t>
            </a:r>
            <a:r>
              <a:rPr lang="en-GB" dirty="0" err="1"/>
              <a:t>t</a:t>
            </a:r>
            <a:r>
              <a:rPr lang="en-GB" baseline="-25000" dirty="0" err="1"/>
              <a:t>det</a:t>
            </a:r>
            <a:r>
              <a:rPr lang="en-GB" dirty="0"/>
              <a:t>).</a:t>
            </a:r>
            <a:endParaRPr lang="en-GB" baseline="-25000" dirty="0"/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realistic detection threshold (</a:t>
            </a:r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) and evaluation time (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).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realistic delay in switches of protection equipment. 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realistic failure scenario’s.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realistic variation in material properties (RRR, Cu/SC ratio).</a:t>
            </a:r>
          </a:p>
          <a:p>
            <a:pPr marL="285750" indent="-285750"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GB" dirty="0"/>
              <a:t>Build in sufficient redundancy, in order to ‘optimise’ reliability vs availability.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068EB8-4B33-C94C-8B3C-C725EC0AA704}"/>
              </a:ext>
            </a:extLst>
          </p:cNvPr>
          <p:cNvSpPr txBox="1"/>
          <p:nvPr/>
        </p:nvSpPr>
        <p:spPr>
          <a:xfrm>
            <a:off x="5796136" y="2492896"/>
            <a:ext cx="1540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See talk E. </a:t>
            </a:r>
            <a:r>
              <a:rPr lang="en-US" sz="1200" dirty="0" err="1">
                <a:solidFill>
                  <a:srgbClr val="0070C0"/>
                </a:solidFill>
              </a:rPr>
              <a:t>Todesco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632" y="845939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Triplet: High-order </a:t>
            </a:r>
            <a:r>
              <a:rPr lang="en-GB" b="1" dirty="0" err="1">
                <a:solidFill>
                  <a:srgbClr val="C00000"/>
                </a:solidFill>
              </a:rPr>
              <a:t>superferric</a:t>
            </a:r>
            <a:r>
              <a:rPr lang="en-GB" b="1" dirty="0">
                <a:solidFill>
                  <a:srgbClr val="C00000"/>
                </a:solidFill>
              </a:rPr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135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283967" y="141328"/>
            <a:ext cx="4680519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Triplet corrector: RQSXF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9191861"/>
              </p:ext>
            </p:extLst>
          </p:nvPr>
        </p:nvGraphicFramePr>
        <p:xfrm>
          <a:off x="666260" y="1264709"/>
          <a:ext cx="4567375" cy="408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7508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2749867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Nr</a:t>
                      </a:r>
                      <a:r>
                        <a:rPr lang="en-GB" dirty="0"/>
                        <a:t> of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165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Magnets per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1x MQSXF (skew quadrupole)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Magn</a:t>
                      </a:r>
                      <a:r>
                        <a:rPr lang="en-GB" dirty="0"/>
                        <a:t>.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0.41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018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/>
                        <a:t>174 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L</a:t>
                      </a:r>
                      <a:r>
                        <a:rPr lang="en-GB" baseline="-25000" dirty="0" err="1"/>
                        <a:t>diff</a:t>
                      </a:r>
                      <a:r>
                        <a:rPr lang="en-GB" dirty="0"/>
                        <a:t>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/>
                        <a:t>1.5</a:t>
                      </a:r>
                      <a:r>
                        <a:rPr lang="en-GB" baseline="0" dirty="0"/>
                        <a:t>3</a:t>
                      </a:r>
                      <a:r>
                        <a:rPr lang="en-GB" baseline="0"/>
                        <a:t> </a:t>
                      </a:r>
                      <a:r>
                        <a:rPr lang="en-GB" dirty="0"/>
                        <a:t>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E</a:t>
                      </a:r>
                      <a:r>
                        <a:rPr lang="en-GB" baseline="-25000" dirty="0" err="1"/>
                        <a:t>stored</a:t>
                      </a:r>
                      <a:r>
                        <a:rPr lang="en-GB" dirty="0"/>
                        <a:t>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31 kJ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0.7 mm </a:t>
                      </a:r>
                      <a:r>
                        <a:rPr lang="en-GB" dirty="0" err="1"/>
                        <a:t>Nb-Ti</a:t>
                      </a:r>
                      <a:r>
                        <a:rPr lang="en-GB" dirty="0"/>
                        <a:t> strand, Cu/SC=2.3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75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1275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WRFS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911239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785" y="1052737"/>
            <a:ext cx="2828685" cy="27641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603865" y="4005064"/>
            <a:ext cx="1784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Times"/>
                <a:cs typeface="Times"/>
              </a:rPr>
              <a:t>Skew </a:t>
            </a:r>
            <a:r>
              <a:rPr lang="en-US" sz="1000" dirty="0" err="1">
                <a:latin typeface="Times"/>
                <a:cs typeface="Times"/>
              </a:rPr>
              <a:t>quadrupole</a:t>
            </a:r>
            <a:r>
              <a:rPr lang="en-US" sz="1000" dirty="0">
                <a:latin typeface="Times"/>
                <a:cs typeface="Times"/>
              </a:rPr>
              <a:t> cross-section</a:t>
            </a:r>
          </a:p>
          <a:p>
            <a:pPr algn="ctr"/>
            <a:r>
              <a:rPr lang="en-US" sz="1000" dirty="0">
                <a:latin typeface="Times"/>
                <a:cs typeface="Times"/>
              </a:rPr>
              <a:t>(M. </a:t>
            </a:r>
            <a:r>
              <a:rPr lang="en-US" sz="1000" dirty="0" err="1">
                <a:latin typeface="Times"/>
                <a:cs typeface="Times"/>
              </a:rPr>
              <a:t>Sorbi</a:t>
            </a:r>
            <a:r>
              <a:rPr lang="en-US" sz="1000" dirty="0">
                <a:latin typeface="Times"/>
                <a:cs typeface="Times"/>
              </a:rPr>
              <a:t>, M. </a:t>
            </a:r>
            <a:r>
              <a:rPr lang="en-US" sz="1000" dirty="0" err="1">
                <a:latin typeface="Times"/>
                <a:cs typeface="Times"/>
              </a:rPr>
              <a:t>Statera</a:t>
            </a:r>
            <a:r>
              <a:rPr lang="en-US" sz="1000" dirty="0">
                <a:latin typeface="Times"/>
                <a:cs typeface="Times"/>
              </a:rPr>
              <a:t> et al.)</a:t>
            </a:r>
          </a:p>
        </p:txBody>
      </p:sp>
    </p:spTree>
    <p:extLst>
      <p:ext uri="{BB962C8B-B14F-4D97-AF65-F5344CB8AC3E}">
        <p14:creationId xmlns:p14="http://schemas.microsoft.com/office/powerpoint/2010/main" val="11839330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211959" y="92855"/>
            <a:ext cx="4752527" cy="527833"/>
          </a:xfrm>
        </p:spPr>
        <p:txBody>
          <a:bodyPr/>
          <a:lstStyle/>
          <a:p>
            <a:r>
              <a:rPr lang="en-GB" dirty="0"/>
              <a:t>Triplet corrector: RQSXF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413555"/>
              </p:ext>
            </p:extLst>
          </p:nvPr>
        </p:nvGraphicFramePr>
        <p:xfrm>
          <a:off x="1426458" y="4033778"/>
          <a:ext cx="6143268" cy="132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7004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2376264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</a:tblGrid>
              <a:tr h="144016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</a:t>
                      </a:r>
                      <a:r>
                        <a:rPr lang="en-GB" baseline="-25000" dirty="0"/>
                        <a:t>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1.5 </a:t>
                      </a:r>
                      <a:r>
                        <a:rPr lang="en-GB" dirty="0">
                          <a:latin typeface="Symbol" panose="05050102010706020507" pitchFamily="18" charset="2"/>
                        </a:rPr>
                        <a:t>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</a:t>
                      </a:r>
                      <a:r>
                        <a:rPr lang="en-GB" baseline="-25000" dirty="0"/>
                        <a:t>hot-spot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&lt;145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Total</a:t>
                      </a:r>
                      <a:r>
                        <a:rPr lang="en-GB" baseline="0" dirty="0"/>
                        <a:t> resistive</a:t>
                      </a:r>
                      <a:r>
                        <a:rPr lang="en-GB" dirty="0"/>
                        <a:t> voltage over the coil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235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50586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190" y="1198204"/>
            <a:ext cx="7984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Without EE, the hot-spot in MQSXF magnet would go up to 132 K, but the peak </a:t>
            </a:r>
            <a:r>
              <a:rPr lang="en-GB" dirty="0" err="1"/>
              <a:t>U</a:t>
            </a:r>
            <a:r>
              <a:rPr lang="en-GB" baseline="-25000" dirty="0" err="1"/>
              <a:t>coil</a:t>
            </a:r>
            <a:r>
              <a:rPr lang="en-GB" baseline="-25000" dirty="0"/>
              <a:t>-to-</a:t>
            </a:r>
            <a:r>
              <a:rPr lang="en-GB" baseline="-25000" dirty="0" err="1"/>
              <a:t>gnd</a:t>
            </a:r>
            <a:r>
              <a:rPr lang="en-GB" dirty="0"/>
              <a:t> would go to 633 V.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190" y="1861835"/>
            <a:ext cx="7984259" cy="923330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The baseline is therefore to include EE with grounding in the centre, resulting in a total resistive voltage of 287 V. Simulations should be done to obtain a realistic value for the maximum </a:t>
            </a:r>
            <a:r>
              <a:rPr lang="en-GB" dirty="0" err="1"/>
              <a:t>U</a:t>
            </a:r>
            <a:r>
              <a:rPr lang="en-GB" baseline="-25000" dirty="0" err="1"/>
              <a:t>coil</a:t>
            </a:r>
            <a:r>
              <a:rPr lang="en-GB" baseline="-25000" dirty="0"/>
              <a:t>-gnd</a:t>
            </a:r>
            <a:r>
              <a:rPr lang="en-GB" dirty="0"/>
              <a:t>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78524EC-D746-F340-B85A-0CD65D17984D}"/>
              </a:ext>
            </a:extLst>
          </p:cNvPr>
          <p:cNvSpPr txBox="1"/>
          <p:nvPr/>
        </p:nvSpPr>
        <p:spPr>
          <a:xfrm>
            <a:off x="464189" y="646569"/>
            <a:ext cx="8067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Initial magnet simulation results at </a:t>
            </a:r>
            <a:r>
              <a:rPr lang="en-GB" sz="1200" dirty="0" err="1"/>
              <a:t>I</a:t>
            </a:r>
            <a:r>
              <a:rPr lang="en-GB" sz="1200" baseline="-25000" dirty="0" err="1"/>
              <a:t>ult</a:t>
            </a:r>
            <a:r>
              <a:rPr lang="en-GB" sz="1200" dirty="0"/>
              <a:t> were presented at the WP3 meeting on 28/6/2017 by V. </a:t>
            </a:r>
            <a:r>
              <a:rPr lang="en-GB" sz="1200" dirty="0" err="1"/>
              <a:t>Marinozzi</a:t>
            </a:r>
            <a:r>
              <a:rPr lang="en-GB" sz="1200" dirty="0"/>
              <a:t> (INFN) using QLASA software, see </a:t>
            </a:r>
            <a:r>
              <a:rPr lang="en-GB" sz="1200" dirty="0">
                <a:hlinkClick r:id="rId4"/>
              </a:rPr>
              <a:t>https://indico.cern.ch/event/647416/</a:t>
            </a:r>
            <a:r>
              <a:rPr lang="en-GB" sz="1200" dirty="0"/>
              <a:t>  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235731-F294-F54E-8B92-1F6B938821EF}"/>
              </a:ext>
            </a:extLst>
          </p:cNvPr>
          <p:cNvSpPr txBox="1"/>
          <p:nvPr/>
        </p:nvSpPr>
        <p:spPr>
          <a:xfrm>
            <a:off x="464189" y="3320192"/>
            <a:ext cx="80678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The table below shows recently updated numbers, presented on 19/6/2019 by M. </a:t>
            </a:r>
            <a:r>
              <a:rPr lang="en-GB" sz="1200" dirty="0" err="1"/>
              <a:t>Statera</a:t>
            </a:r>
            <a:r>
              <a:rPr lang="en-GB" sz="1200" dirty="0"/>
              <a:t>, for </a:t>
            </a:r>
            <a:r>
              <a:rPr lang="en-GB" sz="1200" dirty="0" err="1"/>
              <a:t>I</a:t>
            </a:r>
            <a:r>
              <a:rPr lang="en-GB" sz="1200" baseline="-25000" dirty="0" err="1"/>
              <a:t>nom</a:t>
            </a:r>
            <a:r>
              <a:rPr lang="en-GB" sz="1200" dirty="0"/>
              <a:t> and realistic RRR, see </a:t>
            </a:r>
            <a:r>
              <a:rPr lang="en-GB" sz="1200" dirty="0">
                <a:hlinkClick r:id="rId5"/>
              </a:rPr>
              <a:t>https://indico.cern.ch/event/813962/</a:t>
            </a:r>
            <a:r>
              <a:rPr lang="en-GB" sz="1200" dirty="0"/>
              <a:t> .</a:t>
            </a:r>
          </a:p>
        </p:txBody>
      </p:sp>
    </p:spTree>
    <p:extLst>
      <p:ext uri="{BB962C8B-B14F-4D97-AF65-F5344CB8AC3E}">
        <p14:creationId xmlns:p14="http://schemas.microsoft.com/office/powerpoint/2010/main" val="261454607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827584" y="141328"/>
            <a:ext cx="8136903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Triplet HO correctors: sext, </a:t>
            </a:r>
            <a:r>
              <a:rPr lang="en-GB" dirty="0" err="1"/>
              <a:t>oct</a:t>
            </a:r>
            <a:r>
              <a:rPr lang="en-GB" dirty="0"/>
              <a:t>, </a:t>
            </a:r>
            <a:r>
              <a:rPr lang="en-GB" dirty="0" err="1"/>
              <a:t>deca</a:t>
            </a:r>
            <a:r>
              <a:rPr lang="en-GB" dirty="0"/>
              <a:t>, </a:t>
            </a:r>
            <a:r>
              <a:rPr lang="en-GB" dirty="0" err="1"/>
              <a:t>dodeca</a:t>
            </a: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7014318"/>
              </p:ext>
            </p:extLst>
          </p:nvPr>
        </p:nvGraphicFramePr>
        <p:xfrm>
          <a:off x="179512" y="897396"/>
          <a:ext cx="8867288" cy="48293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183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630951047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914648856"/>
                    </a:ext>
                  </a:extLst>
                </a:gridCol>
                <a:gridCol w="1954521">
                  <a:extLst>
                    <a:ext uri="{9D8B030D-6E8A-4147-A177-3AD203B41FA5}">
                      <a16:colId xmlns:a16="http://schemas.microsoft.com/office/drawing/2014/main" val="2622427048"/>
                    </a:ext>
                  </a:extLst>
                </a:gridCol>
              </a:tblGrid>
              <a:tr h="398079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RCS(S)XF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RCO(S)XF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RCD(S)XF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RCT(S)XF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340293">
                <a:tc>
                  <a:txBody>
                    <a:bodyPr/>
                    <a:lstStyle/>
                    <a:p>
                      <a:r>
                        <a:rPr lang="en-GB" sz="1600" dirty="0" err="1"/>
                        <a:t>Nr</a:t>
                      </a:r>
                      <a:r>
                        <a:rPr lang="en-GB" sz="1600" dirty="0"/>
                        <a:t> of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5716586"/>
                  </a:ext>
                </a:extLst>
              </a:tr>
              <a:tr h="1693735">
                <a:tc>
                  <a:txBody>
                    <a:bodyPr/>
                    <a:lstStyle/>
                    <a:p>
                      <a:r>
                        <a:rPr lang="en-GB" sz="1600" dirty="0"/>
                        <a:t>Magnets per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1x MCS(S)XF (skew) </a:t>
                      </a:r>
                      <a:r>
                        <a:rPr lang="en-GB" sz="1600" dirty="0" err="1"/>
                        <a:t>sextupole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1x MCO(S)XF (skew)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octupole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1x MCD(S)XF (skew)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decapole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1x MCT(S)XF (skew)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dodecapole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340293">
                <a:tc>
                  <a:txBody>
                    <a:bodyPr/>
                    <a:lstStyle/>
                    <a:p>
                      <a:r>
                        <a:rPr lang="en-GB" sz="1600" dirty="0" err="1"/>
                        <a:t>Magn</a:t>
                      </a:r>
                      <a:r>
                        <a:rPr lang="en-GB" sz="1600" dirty="0"/>
                        <a:t>.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0.168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0.145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0.145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0.469 / 0.099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018734"/>
                  </a:ext>
                </a:extLst>
              </a:tr>
              <a:tr h="340293">
                <a:tc>
                  <a:txBody>
                    <a:bodyPr/>
                    <a:lstStyle/>
                    <a:p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nom</a:t>
                      </a:r>
                      <a:r>
                        <a:rPr lang="en-GB" sz="16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99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102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92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85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340293">
                <a:tc>
                  <a:txBody>
                    <a:bodyPr/>
                    <a:lstStyle/>
                    <a:p>
                      <a:r>
                        <a:rPr lang="en-GB" sz="1600" dirty="0"/>
                        <a:t>L at </a:t>
                      </a:r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nom</a:t>
                      </a:r>
                      <a:r>
                        <a:rPr lang="en-GB" sz="16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350 </a:t>
                      </a:r>
                      <a:r>
                        <a:rPr lang="en-GB" sz="1600" dirty="0" err="1"/>
                        <a:t>mH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300 </a:t>
                      </a:r>
                      <a:r>
                        <a:rPr lang="en-GB" sz="1600" dirty="0" err="1"/>
                        <a:t>mH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160 </a:t>
                      </a:r>
                      <a:r>
                        <a:rPr lang="en-GB" sz="1600" dirty="0" err="1"/>
                        <a:t>mH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1000</a:t>
                      </a:r>
                      <a:r>
                        <a:rPr lang="en-GB" sz="1600" baseline="0" dirty="0"/>
                        <a:t> / 210 </a:t>
                      </a:r>
                      <a:r>
                        <a:rPr lang="en-GB" sz="1600" baseline="0" dirty="0" err="1"/>
                        <a:t>mH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355444">
                <a:tc>
                  <a:txBody>
                    <a:bodyPr/>
                    <a:lstStyle/>
                    <a:p>
                      <a:r>
                        <a:rPr lang="en-GB" sz="1600" dirty="0" err="1"/>
                        <a:t>E</a:t>
                      </a:r>
                      <a:r>
                        <a:rPr lang="en-GB" sz="1600" baseline="-25000" dirty="0" err="1"/>
                        <a:t>stored</a:t>
                      </a:r>
                      <a:r>
                        <a:rPr lang="en-GB" sz="1600" dirty="0"/>
                        <a:t> at </a:t>
                      </a:r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nom</a:t>
                      </a:r>
                      <a:r>
                        <a:rPr lang="en-GB" sz="160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1.7 kJ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1.6 kJ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0.68 kJ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 / 0.74 kJ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340293">
                <a:tc>
                  <a:txBody>
                    <a:bodyPr/>
                    <a:lstStyle/>
                    <a:p>
                      <a:r>
                        <a:rPr lang="en-GB" sz="1600" dirty="0"/>
                        <a:t>Conductor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0.5 mm </a:t>
                      </a:r>
                      <a:r>
                        <a:rPr lang="en-GB" sz="1600" dirty="0" err="1"/>
                        <a:t>Nb-Ti</a:t>
                      </a:r>
                      <a:r>
                        <a:rPr lang="en-GB" sz="1600" dirty="0"/>
                        <a:t> strand, Cu/SC=2.3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8175160"/>
                  </a:ext>
                </a:extLst>
              </a:tr>
              <a:tr h="340293">
                <a:tc>
                  <a:txBody>
                    <a:bodyPr/>
                    <a:lstStyle/>
                    <a:p>
                      <a:r>
                        <a:rPr lang="en-GB" sz="1600" b="1" dirty="0"/>
                        <a:t>Protection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Self protection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6654976"/>
                  </a:ext>
                </a:extLst>
              </a:tr>
              <a:tr h="340293">
                <a:tc>
                  <a:txBody>
                    <a:bodyPr/>
                    <a:lstStyle/>
                    <a:p>
                      <a:r>
                        <a:rPr lang="en-GB" sz="1600" b="1" dirty="0"/>
                        <a:t>WRFS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none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2955757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2225" y="2155859"/>
            <a:ext cx="1022565" cy="9860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8739" y="2176241"/>
            <a:ext cx="1001428" cy="9656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957" y="2186920"/>
            <a:ext cx="902724" cy="9123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999" y="2160279"/>
            <a:ext cx="970773" cy="96566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580242" y="3038763"/>
            <a:ext cx="15648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Times"/>
                <a:cs typeface="Times"/>
              </a:rPr>
              <a:t>M. </a:t>
            </a:r>
            <a:r>
              <a:rPr lang="en-US" sz="1000" dirty="0" err="1">
                <a:latin typeface="Times"/>
                <a:cs typeface="Times"/>
              </a:rPr>
              <a:t>Sorbi</a:t>
            </a:r>
            <a:r>
              <a:rPr lang="en-US" sz="1000" dirty="0">
                <a:latin typeface="Times"/>
                <a:cs typeface="Times"/>
              </a:rPr>
              <a:t>, M. Statera et al.</a:t>
            </a:r>
          </a:p>
        </p:txBody>
      </p:sp>
    </p:spTree>
    <p:extLst>
      <p:ext uri="{BB962C8B-B14F-4D97-AF65-F5344CB8AC3E}">
        <p14:creationId xmlns:p14="http://schemas.microsoft.com/office/powerpoint/2010/main" val="193066155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796099"/>
              </p:ext>
            </p:extLst>
          </p:nvPr>
        </p:nvGraphicFramePr>
        <p:xfrm>
          <a:off x="275325" y="2527688"/>
          <a:ext cx="8590436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5719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627985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1371852">
                  <a:extLst>
                    <a:ext uri="{9D8B030D-6E8A-4147-A177-3AD203B41FA5}">
                      <a16:colId xmlns:a16="http://schemas.microsoft.com/office/drawing/2014/main" val="630951047"/>
                    </a:ext>
                  </a:extLst>
                </a:gridCol>
                <a:gridCol w="1549271">
                  <a:extLst>
                    <a:ext uri="{9D8B030D-6E8A-4147-A177-3AD203B41FA5}">
                      <a16:colId xmlns:a16="http://schemas.microsoft.com/office/drawing/2014/main" val="1914648856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622427048"/>
                    </a:ext>
                  </a:extLst>
                </a:gridCol>
                <a:gridCol w="1413441">
                  <a:extLst>
                    <a:ext uri="{9D8B030D-6E8A-4147-A177-3AD203B41FA5}">
                      <a16:colId xmlns:a16="http://schemas.microsoft.com/office/drawing/2014/main" val="2099523178"/>
                    </a:ext>
                  </a:extLst>
                </a:gridCol>
              </a:tblGrid>
              <a:tr h="289613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RCS(S)XF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RCO(S)XF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RCD(S)XF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RCTSXF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RCTXF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258312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141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164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149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175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258312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</a:t>
                      </a:r>
                      <a:r>
                        <a:rPr lang="en-GB" sz="1600" baseline="-25000" dirty="0"/>
                        <a:t>-to-</a:t>
                      </a:r>
                      <a:r>
                        <a:rPr lang="en-GB" sz="1600" baseline="-25000" dirty="0" err="1"/>
                        <a:t>gnd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39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46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90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827584" y="141328"/>
            <a:ext cx="8136903" cy="430887"/>
          </a:xfrm>
          <a:prstGeom prst="rect">
            <a:avLst/>
          </a:prstGeom>
        </p:spPr>
        <p:txBody>
          <a:bodyPr vert="horz" wrap="square" lIns="0" tIns="0" rIns="0" bIns="0" rtlCol="0" anchor="ctr" anchorCtr="1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Triplet HO correctors: sext, oct, deca, dodeca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36639" y="671615"/>
            <a:ext cx="80678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Initial magnet simulation results at </a:t>
            </a:r>
            <a:r>
              <a:rPr lang="en-GB" sz="1200" dirty="0" err="1"/>
              <a:t>I</a:t>
            </a:r>
            <a:r>
              <a:rPr lang="en-GB" sz="1200" baseline="-25000" dirty="0" err="1"/>
              <a:t>ult</a:t>
            </a:r>
            <a:r>
              <a:rPr lang="en-GB" sz="1200" dirty="0"/>
              <a:t> were presented at the WP3 meeting on 28/6/2017 by V. </a:t>
            </a:r>
            <a:r>
              <a:rPr lang="en-GB" sz="1200" dirty="0" err="1"/>
              <a:t>Marinozzi</a:t>
            </a:r>
            <a:r>
              <a:rPr lang="en-GB" sz="1200" dirty="0"/>
              <a:t> (INFN) using QLASA software, see </a:t>
            </a:r>
            <a:r>
              <a:rPr lang="en-GB" sz="1200" dirty="0">
                <a:hlinkClick r:id="rId4"/>
              </a:rPr>
              <a:t>https://indico.cern.ch/event/647416/</a:t>
            </a:r>
            <a:r>
              <a:rPr lang="en-GB" sz="1200" dirty="0"/>
              <a:t>   </a:t>
            </a:r>
          </a:p>
          <a:p>
            <a:endParaRPr lang="en-GB" sz="1200" dirty="0"/>
          </a:p>
          <a:p>
            <a:r>
              <a:rPr lang="en-GB" sz="1200" dirty="0"/>
              <a:t>Considering the MIITs calculated by INFN, M. </a:t>
            </a:r>
            <a:r>
              <a:rPr lang="en-GB" sz="1200" dirty="0" err="1"/>
              <a:t>Mentink</a:t>
            </a:r>
            <a:r>
              <a:rPr lang="en-GB" sz="1200" dirty="0"/>
              <a:t> cross-checked some of the simulation results, see </a:t>
            </a:r>
            <a:r>
              <a:rPr lang="en-GB" sz="1200" u="sng" dirty="0">
                <a:hlinkClick r:id="rId5"/>
              </a:rPr>
              <a:t>https://edms.cern.ch/document/2222621</a:t>
            </a:r>
            <a:r>
              <a:rPr lang="en-GB" sz="1200" dirty="0"/>
              <a:t> .</a:t>
            </a:r>
          </a:p>
          <a:p>
            <a:endParaRPr lang="en-GB" sz="1200" dirty="0"/>
          </a:p>
          <a:p>
            <a:r>
              <a:rPr lang="en-GB" sz="1200" dirty="0"/>
              <a:t>The table below shows recently updated numbers, presented on 19/6/2019 by M. </a:t>
            </a:r>
            <a:r>
              <a:rPr lang="en-GB" sz="1200" dirty="0" err="1"/>
              <a:t>Statera</a:t>
            </a:r>
            <a:r>
              <a:rPr lang="en-GB" sz="1200" dirty="0"/>
              <a:t>, for </a:t>
            </a:r>
            <a:r>
              <a:rPr lang="en-GB" sz="1200" dirty="0" err="1"/>
              <a:t>I</a:t>
            </a:r>
            <a:r>
              <a:rPr lang="en-GB" sz="1200" baseline="-25000" dirty="0" err="1"/>
              <a:t>nom</a:t>
            </a:r>
            <a:r>
              <a:rPr lang="en-GB" sz="1200" dirty="0"/>
              <a:t> and realistic RRR, see </a:t>
            </a:r>
            <a:r>
              <a:rPr lang="en-GB" sz="1200" dirty="0">
                <a:hlinkClick r:id="rId6"/>
              </a:rPr>
              <a:t>https://indico.cern.ch/event/813962/</a:t>
            </a:r>
            <a:r>
              <a:rPr lang="en-GB" sz="1200" dirty="0"/>
              <a:t> 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3980354"/>
            <a:ext cx="878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Independent MIITs simulations are foreseen by M. Wilczek.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15626" y="4796787"/>
            <a:ext cx="8188822" cy="923330"/>
          </a:xfrm>
          <a:prstGeom prst="rect">
            <a:avLst/>
          </a:prstGeom>
          <a:solidFill>
            <a:srgbClr val="FFFF00">
              <a:alpha val="47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b="1" dirty="0"/>
              <a:t>Conclusion:</a:t>
            </a:r>
            <a:r>
              <a:rPr lang="en-GB" dirty="0"/>
              <a:t> hot-spots remain &lt;170 K, provided that the length of the bare conductor in the connection box is less than 16 mm.</a:t>
            </a:r>
          </a:p>
          <a:p>
            <a:r>
              <a:rPr lang="en-GB" dirty="0"/>
              <a:t>Voltages to be used for the definition of the VWL are between 18 and 90 V.</a:t>
            </a:r>
          </a:p>
        </p:txBody>
      </p:sp>
    </p:spTree>
    <p:extLst>
      <p:ext uri="{BB962C8B-B14F-4D97-AF65-F5344CB8AC3E}">
        <p14:creationId xmlns:p14="http://schemas.microsoft.com/office/powerpoint/2010/main" val="298637486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3059832" y="141328"/>
            <a:ext cx="5904655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Triplet HO correctors: </a:t>
            </a:r>
            <a:r>
              <a:rPr lang="en-GB" dirty="0" err="1"/>
              <a:t>busbar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2403" y="896432"/>
            <a:ext cx="80752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baseline for the </a:t>
            </a:r>
            <a:r>
              <a:rPr lang="en-GB" dirty="0" err="1"/>
              <a:t>busbar</a:t>
            </a:r>
            <a:r>
              <a:rPr lang="en-GB" dirty="0"/>
              <a:t> is the LHC auxiliary N-line </a:t>
            </a:r>
            <a:r>
              <a:rPr lang="en-GB" dirty="0" err="1"/>
              <a:t>busbar</a:t>
            </a:r>
            <a:r>
              <a:rPr lang="en-GB" dirty="0"/>
              <a:t> with: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/>
              <a:t>A</a:t>
            </a:r>
            <a:r>
              <a:rPr lang="en-GB" baseline="-25000" dirty="0" err="1"/>
              <a:t>Cu</a:t>
            </a:r>
            <a:r>
              <a:rPr lang="en-GB" dirty="0"/>
              <a:t>=1.8 mm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</a:t>
            </a:r>
            <a:r>
              <a:rPr lang="en-GB" baseline="-25000" dirty="0"/>
              <a:t>SC</a:t>
            </a:r>
            <a:r>
              <a:rPr lang="en-GB" dirty="0"/>
              <a:t>=0.2 mm</a:t>
            </a:r>
            <a:r>
              <a:rPr lang="en-GB" baseline="30000" dirty="0"/>
              <a:t>2</a:t>
            </a:r>
            <a:r>
              <a:rPr lang="en-GB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/>
          </a:p>
          <a:p>
            <a:r>
              <a:rPr lang="en-GB" sz="1200" dirty="0"/>
              <a:t>Simulations done by M. Mentink, see </a:t>
            </a:r>
            <a:r>
              <a:rPr lang="en-GB" sz="1200" u="sng" dirty="0">
                <a:hlinkClick r:id="rId4"/>
              </a:rPr>
              <a:t>https://edms.cern.ch/document/1897052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1187624" y="5440414"/>
            <a:ext cx="6331417" cy="369332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The N-line </a:t>
            </a:r>
            <a:r>
              <a:rPr lang="en-GB" dirty="0" err="1"/>
              <a:t>busbar</a:t>
            </a:r>
            <a:r>
              <a:rPr lang="en-GB" dirty="0"/>
              <a:t> is </a:t>
            </a:r>
            <a:r>
              <a:rPr lang="en-GB" dirty="0" err="1"/>
              <a:t>cryostable</a:t>
            </a:r>
            <a:r>
              <a:rPr lang="en-GB" dirty="0"/>
              <a:t> for currents below 200 A.</a:t>
            </a:r>
          </a:p>
        </p:txBody>
      </p:sp>
      <p:pic>
        <p:nvPicPr>
          <p:cNvPr id="11" name="Picture 10"/>
          <p:cNvPicPr/>
          <p:nvPr/>
        </p:nvPicPr>
        <p:blipFill>
          <a:blip r:embed="rId5"/>
          <a:stretch>
            <a:fillRect/>
          </a:stretch>
        </p:blipFill>
        <p:spPr>
          <a:xfrm>
            <a:off x="3983969" y="2474885"/>
            <a:ext cx="4056380" cy="256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8449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632" y="845939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27257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156176" y="141328"/>
            <a:ext cx="2736303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RBXF (D1)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590851"/>
              </p:ext>
            </p:extLst>
          </p:nvPr>
        </p:nvGraphicFramePr>
        <p:xfrm>
          <a:off x="395536" y="1058338"/>
          <a:ext cx="5005034" cy="44214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5239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3639795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</a:tblGrid>
              <a:tr h="236871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406065">
                <a:tc>
                  <a:txBody>
                    <a:bodyPr/>
                    <a:lstStyle/>
                    <a:p>
                      <a:r>
                        <a:rPr lang="en-GB" dirty="0" err="1"/>
                        <a:t>Nr</a:t>
                      </a:r>
                      <a:r>
                        <a:rPr lang="en-GB" dirty="0"/>
                        <a:t> of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181410"/>
                  </a:ext>
                </a:extLst>
              </a:tr>
              <a:tr h="406065">
                <a:tc>
                  <a:txBody>
                    <a:bodyPr/>
                    <a:lstStyle/>
                    <a:p>
                      <a:r>
                        <a:rPr lang="en-GB" dirty="0"/>
                        <a:t>Magnets per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1x MBXF (KEK)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406065">
                <a:tc>
                  <a:txBody>
                    <a:bodyPr/>
                    <a:lstStyle/>
                    <a:p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12047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406065">
                <a:tc>
                  <a:txBody>
                    <a:bodyPr/>
                    <a:lstStyle/>
                    <a:p>
                      <a:r>
                        <a:rPr lang="en-GB" dirty="0"/>
                        <a:t>L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27 </a:t>
                      </a:r>
                      <a:r>
                        <a:rPr lang="en-GB" dirty="0" err="1"/>
                        <a:t>mH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406065">
                <a:tc>
                  <a:txBody>
                    <a:bodyPr/>
                    <a:lstStyle/>
                    <a:p>
                      <a:r>
                        <a:rPr lang="en-GB" dirty="0" err="1"/>
                        <a:t>E</a:t>
                      </a:r>
                      <a:r>
                        <a:rPr lang="en-GB" baseline="-25000" dirty="0" err="1"/>
                        <a:t>stored</a:t>
                      </a:r>
                      <a:r>
                        <a:rPr lang="en-GB" dirty="0"/>
                        <a:t>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1.9 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r>
                        <a:rPr lang="en-GB" dirty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LHC dipole outer</a:t>
                      </a:r>
                      <a:r>
                        <a:rPr lang="en-GB" baseline="0" dirty="0"/>
                        <a:t> cable (36 strands, 0.825 mm, Cu/SC=1.95)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586290"/>
                  </a:ext>
                </a:extLst>
              </a:tr>
              <a:tr h="406065">
                <a:tc>
                  <a:txBody>
                    <a:bodyPr/>
                    <a:lstStyle/>
                    <a:p>
                      <a:r>
                        <a:rPr lang="en-GB" b="1" dirty="0"/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8 QH’s in 4 circuits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50586"/>
                  </a:ext>
                </a:extLst>
              </a:tr>
              <a:tr h="406065">
                <a:tc>
                  <a:txBody>
                    <a:bodyPr/>
                    <a:lstStyle/>
                    <a:p>
                      <a:r>
                        <a:rPr lang="en-GB" b="1" dirty="0"/>
                        <a:t>WRFS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Failure of 2</a:t>
                      </a:r>
                      <a:r>
                        <a:rPr lang="en-GB" b="1" baseline="0" dirty="0"/>
                        <a:t> QH circuits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6427823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270" y="1728490"/>
            <a:ext cx="3591226" cy="269341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72200" y="4673614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Times"/>
                <a:cs typeface="Times"/>
              </a:rPr>
              <a:t>D1 cross-section</a:t>
            </a:r>
          </a:p>
          <a:p>
            <a:pPr algn="ctr"/>
            <a:r>
              <a:rPr lang="en-US" sz="1000" dirty="0">
                <a:latin typeface="Times"/>
                <a:cs typeface="Times"/>
              </a:rPr>
              <a:t>(T. </a:t>
            </a:r>
            <a:r>
              <a:rPr lang="en-US" sz="1000" dirty="0" err="1">
                <a:latin typeface="Times"/>
                <a:cs typeface="Times"/>
              </a:rPr>
              <a:t>Nakamoto</a:t>
            </a:r>
            <a:r>
              <a:rPr lang="en-US" sz="1000" dirty="0">
                <a:latin typeface="Times"/>
                <a:cs typeface="Times"/>
              </a:rPr>
              <a:t>, M. Sugano et al.)</a:t>
            </a:r>
          </a:p>
        </p:txBody>
      </p:sp>
    </p:spTree>
    <p:extLst>
      <p:ext uri="{BB962C8B-B14F-4D97-AF65-F5344CB8AC3E}">
        <p14:creationId xmlns:p14="http://schemas.microsoft.com/office/powerpoint/2010/main" val="10086959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19178"/>
              </p:ext>
            </p:extLst>
          </p:nvPr>
        </p:nvGraphicFramePr>
        <p:xfrm>
          <a:off x="420873" y="3536337"/>
          <a:ext cx="8424937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6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2304256">
                  <a:extLst>
                    <a:ext uri="{9D8B030D-6E8A-4147-A177-3AD203B41FA5}">
                      <a16:colId xmlns:a16="http://schemas.microsoft.com/office/drawing/2014/main" val="1867551292"/>
                    </a:ext>
                  </a:extLst>
                </a:gridCol>
                <a:gridCol w="2232247">
                  <a:extLst>
                    <a:ext uri="{9D8B030D-6E8A-4147-A177-3AD203B41FA5}">
                      <a16:colId xmlns:a16="http://schemas.microsoft.com/office/drawing/2014/main" val="515379517"/>
                    </a:ext>
                  </a:extLst>
                </a:gridCol>
              </a:tblGrid>
              <a:tr h="48254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Default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 QH circuit failing (2 QH strips)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 QH circuits failing (4 QH strips)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279368">
                <a:tc>
                  <a:txBody>
                    <a:bodyPr/>
                    <a:lstStyle/>
                    <a:p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ult</a:t>
                      </a:r>
                      <a:endParaRPr lang="en-GB" sz="1600" baseline="-25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13000 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aseline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279368">
                <a:tc>
                  <a:txBody>
                    <a:bodyPr/>
                    <a:lstStyle/>
                    <a:p>
                      <a:r>
                        <a:rPr lang="en-GB" sz="1600" dirty="0"/>
                        <a:t>MIITs</a:t>
                      </a:r>
                      <a:r>
                        <a:rPr lang="en-GB" sz="1600" baseline="0" dirty="0"/>
                        <a:t> at 13 kA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23.9</a:t>
                      </a:r>
                      <a:r>
                        <a:rPr lang="en-GB" sz="1600" baseline="0" dirty="0"/>
                        <a:t> M</a:t>
                      </a:r>
                      <a:r>
                        <a:rPr lang="en-GB" sz="1600" dirty="0"/>
                        <a:t>A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</a:t>
                      </a:r>
                      <a:r>
                        <a:rPr lang="en-GB" sz="1600" baseline="0" dirty="0"/>
                        <a:t> M</a:t>
                      </a:r>
                      <a:r>
                        <a:rPr lang="en-GB" sz="1600" dirty="0"/>
                        <a:t>A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27.8</a:t>
                      </a:r>
                      <a:r>
                        <a:rPr lang="en-GB" sz="1600" baseline="0" dirty="0"/>
                        <a:t> M</a:t>
                      </a:r>
                      <a:r>
                        <a:rPr lang="en-GB" sz="1600" dirty="0"/>
                        <a:t>A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79368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195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240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156176" y="141328"/>
            <a:ext cx="2736303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RBXF (D1)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8221"/>
              </p:ext>
            </p:extLst>
          </p:nvPr>
        </p:nvGraphicFramePr>
        <p:xfrm>
          <a:off x="420873" y="2142548"/>
          <a:ext cx="8424936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1918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476199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2361918">
                  <a:extLst>
                    <a:ext uri="{9D8B030D-6E8A-4147-A177-3AD203B41FA5}">
                      <a16:colId xmlns:a16="http://schemas.microsoft.com/office/drawing/2014/main" val="2717897161"/>
                    </a:ext>
                  </a:extLst>
                </a:gridCol>
                <a:gridCol w="2224901">
                  <a:extLst>
                    <a:ext uri="{9D8B030D-6E8A-4147-A177-3AD203B41FA5}">
                      <a16:colId xmlns:a16="http://schemas.microsoft.com/office/drawing/2014/main" val="1909549909"/>
                    </a:ext>
                  </a:extLst>
                </a:gridCol>
              </a:tblGrid>
              <a:tr h="515497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Default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 QH circuit failing (2 QH strips)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 QH circuits failing (4 QH strips)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298661">
                <a:tc>
                  <a:txBody>
                    <a:bodyPr/>
                    <a:lstStyle/>
                    <a:p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nom</a:t>
                      </a:r>
                      <a:endParaRPr lang="en-GB" sz="1600" baseline="-25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12047 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298661">
                <a:tc>
                  <a:txBody>
                    <a:bodyPr/>
                    <a:lstStyle/>
                    <a:p>
                      <a:r>
                        <a:rPr lang="en-GB" sz="1600" dirty="0"/>
                        <a:t>Max </a:t>
                      </a:r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200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250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400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50586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24724" y="688099"/>
            <a:ext cx="80648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Most recent reference for the D1 magnet protection given by KEK (Sept 2018), see </a:t>
            </a:r>
            <a:r>
              <a:rPr lang="en-GB" sz="1400" dirty="0">
                <a:hlinkClick r:id="rId4"/>
              </a:rPr>
              <a:t>https://indico.cern.ch/event/759386/</a:t>
            </a:r>
            <a:r>
              <a:rPr lang="en-GB" sz="1400" dirty="0"/>
              <a:t>  </a:t>
            </a:r>
          </a:p>
          <a:p>
            <a:r>
              <a:rPr lang="en-GB" sz="1400" dirty="0"/>
              <a:t>Review 11-13 Mar 2019: </a:t>
            </a:r>
            <a:r>
              <a:rPr lang="en-GB" sz="1400" dirty="0">
                <a:hlinkClick r:id="rId5"/>
              </a:rPr>
              <a:t>https://indico.cern.ch/event/790845/contributions/3287033/</a:t>
            </a:r>
            <a:r>
              <a:rPr lang="en-GB" sz="1400" dirty="0"/>
              <a:t>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545" y="1698866"/>
            <a:ext cx="857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=100 mV,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=10 </a:t>
            </a:r>
            <a:r>
              <a:rPr lang="en-GB" dirty="0" err="1"/>
              <a:t>ms</a:t>
            </a:r>
            <a:r>
              <a:rPr lang="en-GB" dirty="0"/>
              <a:t>. Quench at peak field.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4724" y="5445224"/>
            <a:ext cx="5921236" cy="369332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Maximum voltage to be used to define the VWL is 400 V.</a:t>
            </a:r>
          </a:p>
        </p:txBody>
      </p:sp>
    </p:spTree>
    <p:extLst>
      <p:ext uri="{BB962C8B-B14F-4D97-AF65-F5344CB8AC3E}">
        <p14:creationId xmlns:p14="http://schemas.microsoft.com/office/powerpoint/2010/main" val="41313738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499992" y="141328"/>
            <a:ext cx="4464496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RBXF: 13 kA </a:t>
            </a:r>
            <a:r>
              <a:rPr lang="en-GB" dirty="0" err="1"/>
              <a:t>busbars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5771913"/>
              </p:ext>
            </p:extLst>
          </p:nvPr>
        </p:nvGraphicFramePr>
        <p:xfrm>
          <a:off x="456761" y="4222014"/>
          <a:ext cx="807523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0324">
                  <a:extLst>
                    <a:ext uri="{9D8B030D-6E8A-4147-A177-3AD203B41FA5}">
                      <a16:colId xmlns:a16="http://schemas.microsoft.com/office/drawing/2014/main" val="1411598938"/>
                    </a:ext>
                  </a:extLst>
                </a:gridCol>
                <a:gridCol w="832211">
                  <a:extLst>
                    <a:ext uri="{9D8B030D-6E8A-4147-A177-3AD203B41FA5}">
                      <a16:colId xmlns:a16="http://schemas.microsoft.com/office/drawing/2014/main" val="663490240"/>
                    </a:ext>
                  </a:extLst>
                </a:gridCol>
                <a:gridCol w="1138608">
                  <a:extLst>
                    <a:ext uri="{9D8B030D-6E8A-4147-A177-3AD203B41FA5}">
                      <a16:colId xmlns:a16="http://schemas.microsoft.com/office/drawing/2014/main" val="113822086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4225509597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901201642"/>
                    </a:ext>
                  </a:extLst>
                </a:gridCol>
                <a:gridCol w="1655744">
                  <a:extLst>
                    <a:ext uri="{9D8B030D-6E8A-4147-A177-3AD203B41FA5}">
                      <a16:colId xmlns:a16="http://schemas.microsoft.com/office/drawing/2014/main" val="2886600600"/>
                    </a:ext>
                  </a:extLst>
                </a:gridCol>
              </a:tblGrid>
              <a:tr h="320151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t</a:t>
                      </a:r>
                      <a:r>
                        <a:rPr lang="en-GB" sz="1600" baseline="-25000" dirty="0" err="1"/>
                        <a:t>det</a:t>
                      </a:r>
                      <a:r>
                        <a:rPr lang="en-GB" sz="1600" dirty="0" err="1"/>
                        <a:t>+t</a:t>
                      </a:r>
                      <a:r>
                        <a:rPr lang="en-GB" sz="1600" baseline="-25000" dirty="0" err="1"/>
                        <a:t>eval</a:t>
                      </a:r>
                      <a:r>
                        <a:rPr lang="en-GB" sz="1600" baseline="0" dirty="0"/>
                        <a:t> [s]</a:t>
                      </a:r>
                    </a:p>
                    <a:p>
                      <a:pPr algn="ctr"/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en-GB" sz="1600" dirty="0"/>
                        <a:t> [s]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MIITs</a:t>
                      </a:r>
                    </a:p>
                    <a:p>
                      <a:pPr algn="ctr"/>
                      <a:r>
                        <a:rPr lang="en-GB" sz="1600" dirty="0"/>
                        <a:t>[MA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s]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A</a:t>
                      </a:r>
                      <a:r>
                        <a:rPr lang="en-GB" sz="1600" baseline="-25000" dirty="0" err="1"/>
                        <a:t>Cu</a:t>
                      </a:r>
                      <a:r>
                        <a:rPr lang="en-GB" sz="1600" dirty="0"/>
                        <a:t> for 100 K [mm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A</a:t>
                      </a:r>
                      <a:r>
                        <a:rPr lang="en-GB" sz="1600" baseline="-25000" dirty="0" err="1"/>
                        <a:t>Cu</a:t>
                      </a:r>
                      <a:r>
                        <a:rPr lang="en-GB" sz="1600" dirty="0"/>
                        <a:t> for 150 K [mm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A</a:t>
                      </a:r>
                      <a:r>
                        <a:rPr lang="en-GB" sz="1600" baseline="-25000" dirty="0" err="1"/>
                        <a:t>Cu</a:t>
                      </a:r>
                      <a:r>
                        <a:rPr lang="en-GB" sz="1600" dirty="0"/>
                        <a:t> for 200 K [mm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9503532"/>
                  </a:ext>
                </a:extLst>
              </a:tr>
              <a:tr h="20500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27.5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4728987"/>
                  </a:ext>
                </a:extLst>
              </a:tr>
              <a:tr h="20500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29.8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26.4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21437"/>
                  </a:ext>
                </a:extLst>
              </a:tr>
              <a:tr h="205009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28.3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26.4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4605358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606446" y="3823025"/>
            <a:ext cx="7558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Estimate of required Cu cross-section, assuming Cu/SC=1.95, RRR=100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407215"/>
            <a:ext cx="9144000" cy="184514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16F3DE-8190-3448-8E67-6312D2DC6D37}"/>
              </a:ext>
            </a:extLst>
          </p:cNvPr>
          <p:cNvSpPr txBox="1"/>
          <p:nvPr/>
        </p:nvSpPr>
        <p:spPr>
          <a:xfrm>
            <a:off x="6864792" y="3282013"/>
            <a:ext cx="21820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H. </a:t>
            </a:r>
            <a:r>
              <a:rPr lang="en-US" sz="1200" dirty="0" err="1">
                <a:solidFill>
                  <a:srgbClr val="0070C0"/>
                </a:solidFill>
              </a:rPr>
              <a:t>Prin</a:t>
            </a:r>
            <a:r>
              <a:rPr lang="en-US" sz="1200" dirty="0">
                <a:solidFill>
                  <a:srgbClr val="0070C0"/>
                </a:solidFill>
              </a:rPr>
              <a:t> and D. Duarte Ramos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652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43285" y="822988"/>
            <a:ext cx="823163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</a:rPr>
              <a:t>Protection methods: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/>
              <a:t>Cryostability</a:t>
            </a:r>
            <a:r>
              <a:rPr lang="en-GB" dirty="0"/>
              <a:t> / cold-end recovery / dynamic stability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Self-protection: discharge governed by circuit inductance and coil resistance (due to fast quench propagation) and warm leads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Active protection: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Energy extraction (EE): </a:t>
            </a:r>
            <a:r>
              <a:rPr lang="en-GB" dirty="0" err="1"/>
              <a:t>switch+dump</a:t>
            </a:r>
            <a:r>
              <a:rPr lang="en-GB" dirty="0"/>
              <a:t> or eventually warm-leads/crowbar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Quench heaters (QH’s)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dirty="0"/>
              <a:t>Coupling Loss Induced Quench system (CLIQ)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5220072" y="51102"/>
            <a:ext cx="346672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/>
              <a:t>General strategy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43285" y="3546446"/>
            <a:ext cx="826854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</a:rPr>
              <a:t>Who does what?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Protection studies on </a:t>
            </a:r>
            <a:r>
              <a:rPr lang="en-GB" b="1" i="1" dirty="0"/>
              <a:t>magnets made by CERN</a:t>
            </a:r>
            <a:r>
              <a:rPr lang="en-GB" dirty="0"/>
              <a:t> are done by MSC and cross-checked by MPE.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Protection studies on </a:t>
            </a:r>
            <a:r>
              <a:rPr lang="en-GB" b="1" i="1" dirty="0"/>
              <a:t>magnets made by collaborations </a:t>
            </a:r>
            <a:r>
              <a:rPr lang="en-GB" dirty="0"/>
              <a:t>are done by the collaborations and cross-checked by MSC.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Protection studies on </a:t>
            </a:r>
            <a:r>
              <a:rPr lang="en-GB" b="1" i="1" dirty="0"/>
              <a:t>busbars, circuits, CCT magnets, and magnets with CLIQ</a:t>
            </a:r>
            <a:r>
              <a:rPr lang="en-GB" dirty="0"/>
              <a:t> are done by MPE.</a:t>
            </a:r>
          </a:p>
        </p:txBody>
      </p:sp>
    </p:spTree>
    <p:extLst>
      <p:ext uri="{BB962C8B-B14F-4D97-AF65-F5344CB8AC3E}">
        <p14:creationId xmlns:p14="http://schemas.microsoft.com/office/powerpoint/2010/main" val="33421115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283968" y="141328"/>
            <a:ext cx="4608511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13 kA D1 and D2 </a:t>
            </a:r>
            <a:r>
              <a:rPr lang="en-GB" dirty="0" err="1"/>
              <a:t>busbars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191" y="730769"/>
            <a:ext cx="84282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flat </a:t>
            </a:r>
            <a:r>
              <a:rPr lang="en-GB" dirty="0" err="1"/>
              <a:t>busbar</a:t>
            </a:r>
            <a:r>
              <a:rPr lang="en-GB" dirty="0"/>
              <a:t> is the Rutherford LHC dipole outer-layer cable (36 strands, </a:t>
            </a:r>
            <a:r>
              <a:rPr lang="en-GB" dirty="0" err="1"/>
              <a:t>d</a:t>
            </a:r>
            <a:r>
              <a:rPr lang="en-GB" baseline="-25000" dirty="0" err="1"/>
              <a:t>str</a:t>
            </a:r>
            <a:r>
              <a:rPr lang="en-GB" dirty="0"/>
              <a:t>=0.825 mm, Cu/SC=1.95) stabilised with a 1.5x15.1 mm</a:t>
            </a:r>
            <a:r>
              <a:rPr lang="en-GB" baseline="30000" dirty="0"/>
              <a:t>2</a:t>
            </a:r>
            <a:r>
              <a:rPr lang="en-GB" dirty="0"/>
              <a:t> Cu strip. </a:t>
            </a:r>
          </a:p>
          <a:p>
            <a:r>
              <a:rPr lang="en-GB" dirty="0"/>
              <a:t>So : </a:t>
            </a:r>
            <a:r>
              <a:rPr lang="en-GB" dirty="0" err="1"/>
              <a:t>A</a:t>
            </a:r>
            <a:r>
              <a:rPr lang="en-GB" baseline="-25000" dirty="0" err="1"/>
              <a:t>Cu</a:t>
            </a:r>
            <a:r>
              <a:rPr lang="en-GB" dirty="0"/>
              <a:t>=35 mm</a:t>
            </a:r>
            <a:r>
              <a:rPr lang="en-GB" baseline="30000" dirty="0"/>
              <a:t>2</a:t>
            </a:r>
            <a:r>
              <a:rPr lang="en-GB" dirty="0"/>
              <a:t> and A</a:t>
            </a:r>
            <a:r>
              <a:rPr lang="en-GB" baseline="-25000" dirty="0"/>
              <a:t>SC</a:t>
            </a:r>
            <a:r>
              <a:rPr lang="en-GB" dirty="0"/>
              <a:t>=6.5 mm</a:t>
            </a:r>
            <a:r>
              <a:rPr lang="en-GB" baseline="30000" dirty="0"/>
              <a:t>2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/>
              <a:t>The hot-spot in this </a:t>
            </a:r>
            <a:r>
              <a:rPr lang="en-GB" dirty="0" err="1"/>
              <a:t>busbar</a:t>
            </a:r>
            <a:r>
              <a:rPr lang="en-GB" dirty="0"/>
              <a:t> is calculated by M. Mentink, see </a:t>
            </a:r>
            <a:r>
              <a:rPr lang="en-GB" sz="1200" dirty="0">
                <a:solidFill>
                  <a:srgbClr val="0645AD"/>
                </a:solidFill>
                <a:latin typeface="Helvetica Neue"/>
                <a:hlinkClick r:id="rId4"/>
              </a:rPr>
              <a:t>https://edms.cern.ch/document/2110653</a:t>
            </a:r>
            <a:r>
              <a:rPr lang="en-GB" sz="1200" dirty="0">
                <a:solidFill>
                  <a:srgbClr val="0645AD"/>
                </a:solidFill>
                <a:latin typeface="Helvetica Neue"/>
              </a:rPr>
              <a:t> </a:t>
            </a:r>
            <a:r>
              <a:rPr lang="en-GB" dirty="0"/>
              <a:t>, assuming </a:t>
            </a:r>
            <a:r>
              <a:rPr lang="en-GB" dirty="0" err="1"/>
              <a:t>U</a:t>
            </a:r>
            <a:r>
              <a:rPr lang="en-GB" baseline="-25000" dirty="0" err="1"/>
              <a:t>thr</a:t>
            </a:r>
            <a:r>
              <a:rPr lang="en-GB" dirty="0"/>
              <a:t>=10 mV and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=500 </a:t>
            </a:r>
            <a:r>
              <a:rPr lang="en-GB" dirty="0" err="1"/>
              <a:t>ms</a:t>
            </a:r>
            <a:r>
              <a:rPr lang="en-GB" dirty="0"/>
              <a:t>, varying: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RRR,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self-field,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cooling conditions,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joint resistance,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expansion loop (1 m long without bonding between cable and strip)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quench current.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87184" y="5339043"/>
            <a:ext cx="7344816" cy="369332"/>
          </a:xfrm>
          <a:prstGeom prst="rect">
            <a:avLst/>
          </a:prstGeom>
          <a:solidFill>
            <a:srgbClr val="FFFF00">
              <a:alpha val="51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A highest hot-spot of 104 K is obtained in both the D1 and D2 </a:t>
            </a:r>
            <a:r>
              <a:rPr lang="en-GB" dirty="0" err="1"/>
              <a:t>busbar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64191" y="4333399"/>
            <a:ext cx="8428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D2 circuit will use the same </a:t>
            </a:r>
            <a:r>
              <a:rPr lang="en-GB" dirty="0" err="1"/>
              <a:t>busbar</a:t>
            </a:r>
            <a:r>
              <a:rPr lang="en-GB" dirty="0"/>
              <a:t> as the D1, and will have similar MIITs of about 28 MA</a:t>
            </a:r>
            <a:r>
              <a:rPr lang="en-GB" baseline="30000" dirty="0"/>
              <a:t>2</a:t>
            </a:r>
            <a:r>
              <a:rPr lang="en-GB" dirty="0"/>
              <a:t>s at ultimate current.</a:t>
            </a:r>
          </a:p>
        </p:txBody>
      </p:sp>
    </p:spTree>
    <p:extLst>
      <p:ext uri="{BB962C8B-B14F-4D97-AF65-F5344CB8AC3E}">
        <p14:creationId xmlns:p14="http://schemas.microsoft.com/office/powerpoint/2010/main" val="40154728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979811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614" y="1372706"/>
            <a:ext cx="3579684" cy="30644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30051" y="4429897"/>
            <a:ext cx="1936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Times"/>
                <a:cs typeface="Times"/>
              </a:rPr>
              <a:t>D2 cross-section</a:t>
            </a:r>
          </a:p>
          <a:p>
            <a:pPr algn="ctr"/>
            <a:r>
              <a:rPr lang="en-US" sz="1000" dirty="0">
                <a:latin typeface="Times"/>
                <a:cs typeface="Times"/>
              </a:rPr>
              <a:t>(P. </a:t>
            </a:r>
            <a:r>
              <a:rPr lang="en-US" sz="1000" dirty="0" err="1">
                <a:latin typeface="Times"/>
                <a:cs typeface="Times"/>
              </a:rPr>
              <a:t>Fabbricatore</a:t>
            </a:r>
            <a:r>
              <a:rPr lang="en-US" sz="1000" dirty="0">
                <a:latin typeface="Times"/>
                <a:cs typeface="Times"/>
              </a:rPr>
              <a:t>, S. </a:t>
            </a:r>
            <a:r>
              <a:rPr lang="en-US" sz="1000" dirty="0" err="1">
                <a:latin typeface="Times"/>
                <a:cs typeface="Times"/>
              </a:rPr>
              <a:t>Farinon</a:t>
            </a:r>
            <a:r>
              <a:rPr lang="en-US" sz="1000" dirty="0">
                <a:latin typeface="Times"/>
                <a:cs typeface="Times"/>
              </a:rPr>
              <a:t> et al.)</a:t>
            </a:r>
          </a:p>
        </p:txBody>
      </p:sp>
    </p:spTree>
    <p:extLst>
      <p:ext uri="{BB962C8B-B14F-4D97-AF65-F5344CB8AC3E}">
        <p14:creationId xmlns:p14="http://schemas.microsoft.com/office/powerpoint/2010/main" val="37861098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156176" y="141328"/>
            <a:ext cx="2736303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RBRD (D2)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124123"/>
              </p:ext>
            </p:extLst>
          </p:nvPr>
        </p:nvGraphicFramePr>
        <p:xfrm>
          <a:off x="251520" y="603482"/>
          <a:ext cx="8712967" cy="3185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7588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6365379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</a:tblGrid>
              <a:tr h="173866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235359">
                <a:tc>
                  <a:txBody>
                    <a:bodyPr/>
                    <a:lstStyle/>
                    <a:p>
                      <a:r>
                        <a:rPr lang="en-GB" dirty="0" err="1"/>
                        <a:t>Nr</a:t>
                      </a:r>
                      <a:r>
                        <a:rPr lang="en-GB" dirty="0"/>
                        <a:t> of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181410"/>
                  </a:ext>
                </a:extLst>
              </a:tr>
              <a:tr h="235359">
                <a:tc>
                  <a:txBody>
                    <a:bodyPr/>
                    <a:lstStyle/>
                    <a:p>
                      <a:r>
                        <a:rPr lang="en-GB" dirty="0"/>
                        <a:t>Magnets per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1x MBRD (INFN)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235359">
                <a:tc>
                  <a:txBody>
                    <a:bodyPr/>
                    <a:lstStyle/>
                    <a:p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12328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235359">
                <a:tc>
                  <a:txBody>
                    <a:bodyPr/>
                    <a:lstStyle/>
                    <a:p>
                      <a:r>
                        <a:rPr lang="en-GB" dirty="0"/>
                        <a:t>L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30 </a:t>
                      </a:r>
                      <a:r>
                        <a:rPr lang="en-GB" dirty="0" err="1"/>
                        <a:t>mH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235359">
                <a:tc>
                  <a:txBody>
                    <a:bodyPr/>
                    <a:lstStyle/>
                    <a:p>
                      <a:r>
                        <a:rPr lang="en-GB" dirty="0" err="1"/>
                        <a:t>E</a:t>
                      </a:r>
                      <a:r>
                        <a:rPr lang="en-GB" baseline="-25000" dirty="0" err="1"/>
                        <a:t>stored</a:t>
                      </a:r>
                      <a:r>
                        <a:rPr lang="en-GB" dirty="0"/>
                        <a:t>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2.26 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411878">
                <a:tc>
                  <a:txBody>
                    <a:bodyPr/>
                    <a:lstStyle/>
                    <a:p>
                      <a:r>
                        <a:rPr lang="en-GB" dirty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LHC dipole outer</a:t>
                      </a:r>
                      <a:r>
                        <a:rPr lang="en-GB" baseline="0" dirty="0"/>
                        <a:t> cable (36 strands, 0.825 mm, Cu/SC=1.95)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586290"/>
                  </a:ext>
                </a:extLst>
              </a:tr>
              <a:tr h="235359">
                <a:tc>
                  <a:txBody>
                    <a:bodyPr/>
                    <a:lstStyle/>
                    <a:p>
                      <a:r>
                        <a:rPr lang="en-GB" b="1" dirty="0"/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16 QH’s in 8 circuits. 4 circuits used (1,</a:t>
                      </a:r>
                      <a:r>
                        <a:rPr lang="en-GB" b="1" baseline="0" dirty="0"/>
                        <a:t> 3, 6, 8)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50586"/>
                  </a:ext>
                </a:extLst>
              </a:tr>
              <a:tr h="235359">
                <a:tc>
                  <a:txBody>
                    <a:bodyPr/>
                    <a:lstStyle/>
                    <a:p>
                      <a:r>
                        <a:rPr lang="en-GB" b="1" dirty="0"/>
                        <a:t>WRFS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Failure of 1</a:t>
                      </a:r>
                      <a:r>
                        <a:rPr lang="en-GB" b="1" baseline="0" dirty="0"/>
                        <a:t> QH circuit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3040636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3090" y="3933057"/>
            <a:ext cx="6630634" cy="2371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43022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024297"/>
              </p:ext>
            </p:extLst>
          </p:nvPr>
        </p:nvGraphicFramePr>
        <p:xfrm>
          <a:off x="393258" y="964745"/>
          <a:ext cx="8424937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674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1512235919"/>
                    </a:ext>
                  </a:extLst>
                </a:gridCol>
                <a:gridCol w="2628807">
                  <a:extLst>
                    <a:ext uri="{9D8B030D-6E8A-4147-A177-3AD203B41FA5}">
                      <a16:colId xmlns:a16="http://schemas.microsoft.com/office/drawing/2014/main" val="993182291"/>
                    </a:ext>
                  </a:extLst>
                </a:gridCol>
              </a:tblGrid>
              <a:tr h="321918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Default case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1 QH circuit failing</a:t>
                      </a:r>
                    </a:p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(2 QH strips)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2 QH circuits failing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(4 QH strips)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186374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thres</a:t>
                      </a:r>
                      <a:endParaRPr lang="en-GB" sz="1600" baseline="-25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(100 mV)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186374">
                <a:tc>
                  <a:txBody>
                    <a:bodyPr/>
                    <a:lstStyle/>
                    <a:p>
                      <a:r>
                        <a:rPr lang="en-GB" sz="1600" dirty="0" err="1"/>
                        <a:t>t</a:t>
                      </a:r>
                      <a:r>
                        <a:rPr lang="en-GB" sz="1600" baseline="-25000" dirty="0" err="1"/>
                        <a:t>eval</a:t>
                      </a:r>
                      <a:endParaRPr lang="en-GB" sz="1600" baseline="-250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(10 </a:t>
                      </a:r>
                      <a:r>
                        <a:rPr lang="en-GB" sz="1600" dirty="0" err="1"/>
                        <a:t>ms</a:t>
                      </a:r>
                      <a:r>
                        <a:rPr lang="en-GB" sz="1600" dirty="0"/>
                        <a:t>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018734"/>
                  </a:ext>
                </a:extLst>
              </a:tr>
              <a:tr h="186374">
                <a:tc>
                  <a:txBody>
                    <a:bodyPr/>
                    <a:lstStyle/>
                    <a:p>
                      <a:r>
                        <a:rPr lang="en-GB" sz="1600" dirty="0"/>
                        <a:t>I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12 kA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186374">
                <a:tc>
                  <a:txBody>
                    <a:bodyPr/>
                    <a:lstStyle/>
                    <a:p>
                      <a:r>
                        <a:rPr lang="en-GB" sz="1600" dirty="0"/>
                        <a:t>Quench origin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(High field)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613985"/>
                  </a:ext>
                </a:extLst>
              </a:tr>
              <a:tr h="186374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218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302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186374">
                <a:tc>
                  <a:txBody>
                    <a:bodyPr/>
                    <a:lstStyle/>
                    <a:p>
                      <a:r>
                        <a:rPr lang="en-GB" sz="1600" dirty="0"/>
                        <a:t>Max </a:t>
                      </a:r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130</a:t>
                      </a:r>
                      <a:r>
                        <a:rPr lang="en-GB" sz="1600" baseline="0" dirty="0"/>
                        <a:t> 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525 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483-779 V 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6660232" y="141328"/>
            <a:ext cx="2232247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RBRD (D2)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7328" y="548440"/>
            <a:ext cx="58694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P. </a:t>
            </a:r>
            <a:r>
              <a:rPr lang="en-GB" sz="1400" dirty="0" err="1"/>
              <a:t>Fabbricatore</a:t>
            </a:r>
            <a:r>
              <a:rPr lang="en-GB" sz="1400" dirty="0"/>
              <a:t> Aug 2019, see: </a:t>
            </a:r>
            <a:r>
              <a:rPr lang="en-GB" sz="1400" dirty="0">
                <a:hlinkClick r:id="rId4"/>
              </a:rPr>
              <a:t>https://edms.cern.ch/ui/file/2222536</a:t>
            </a:r>
            <a:r>
              <a:rPr lang="en-GB" sz="1400" dirty="0"/>
              <a:t> </a:t>
            </a:r>
            <a:endParaRPr lang="en-GB" sz="12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1607824"/>
              </p:ext>
            </p:extLst>
          </p:nvPr>
        </p:nvGraphicFramePr>
        <p:xfrm>
          <a:off x="393258" y="4513987"/>
          <a:ext cx="8424937" cy="88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674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1512235919"/>
                    </a:ext>
                  </a:extLst>
                </a:gridCol>
                <a:gridCol w="2628807">
                  <a:extLst>
                    <a:ext uri="{9D8B030D-6E8A-4147-A177-3AD203B41FA5}">
                      <a16:colId xmlns:a16="http://schemas.microsoft.com/office/drawing/2014/main" val="993182291"/>
                    </a:ext>
                  </a:extLst>
                </a:gridCol>
              </a:tblGrid>
              <a:tr h="134668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205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230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600" dirty="0"/>
                        <a:t>Max </a:t>
                      </a:r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120</a:t>
                      </a:r>
                      <a:r>
                        <a:rPr lang="en-GB" sz="1600" baseline="0" dirty="0"/>
                        <a:t> 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490 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89770" y="4138204"/>
            <a:ext cx="8064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Cross-check by S. Izquierdo Bermudez in May 2018 (non-published)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08510" y="5618113"/>
            <a:ext cx="8738290" cy="369332"/>
          </a:xfrm>
          <a:prstGeom prst="rect">
            <a:avLst/>
          </a:prstGeom>
          <a:solidFill>
            <a:srgbClr val="FFFF00">
              <a:alpha val="46000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525 V is the reference voltage to be taken into account for the definition of the VWL.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30F13B-6DB0-7342-AB74-E925A241218D}"/>
              </a:ext>
            </a:extLst>
          </p:cNvPr>
          <p:cNvSpPr txBox="1"/>
          <p:nvPr/>
        </p:nvSpPr>
        <p:spPr>
          <a:xfrm>
            <a:off x="753300" y="3611752"/>
            <a:ext cx="80648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/>
              <a:t>*: 483 V if 2 QH’s fail in different apertures, 779 V if they fail in the same aperture</a:t>
            </a:r>
          </a:p>
        </p:txBody>
      </p:sp>
    </p:spTree>
    <p:extLst>
      <p:ext uri="{BB962C8B-B14F-4D97-AF65-F5344CB8AC3E}">
        <p14:creationId xmlns:p14="http://schemas.microsoft.com/office/powerpoint/2010/main" val="32268740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44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22000" y="995479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5538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4932040" y="141328"/>
            <a:ext cx="3960439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RCBRD (D2 orbit </a:t>
            </a:r>
            <a:r>
              <a:rPr lang="en-GB" dirty="0" err="1"/>
              <a:t>corr</a:t>
            </a:r>
            <a:r>
              <a:rPr lang="en-GB" dirty="0"/>
              <a:t>)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1546178"/>
              </p:ext>
            </p:extLst>
          </p:nvPr>
        </p:nvGraphicFramePr>
        <p:xfrm>
          <a:off x="294357" y="609469"/>
          <a:ext cx="4925715" cy="405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4113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3431602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</a:tblGrid>
              <a:tr h="197905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339266">
                <a:tc>
                  <a:txBody>
                    <a:bodyPr/>
                    <a:lstStyle/>
                    <a:p>
                      <a:r>
                        <a:rPr lang="en-GB" dirty="0" err="1"/>
                        <a:t>Nr</a:t>
                      </a:r>
                      <a:r>
                        <a:rPr lang="en-GB" dirty="0"/>
                        <a:t> of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181410"/>
                  </a:ext>
                </a:extLst>
              </a:tr>
              <a:tr h="593716">
                <a:tc>
                  <a:txBody>
                    <a:bodyPr/>
                    <a:lstStyle/>
                    <a:p>
                      <a:r>
                        <a:rPr lang="en-GB" dirty="0"/>
                        <a:t>Magnets per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1x MCBRD (CERN or IHEP)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339266">
                <a:tc>
                  <a:txBody>
                    <a:bodyPr/>
                    <a:lstStyle/>
                    <a:p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394 A / 425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339266">
                <a:tc>
                  <a:txBody>
                    <a:bodyPr/>
                    <a:lstStyle/>
                    <a:p>
                      <a:r>
                        <a:rPr lang="en-GB" baseline="0" dirty="0" err="1"/>
                        <a:t>I</a:t>
                      </a:r>
                      <a:r>
                        <a:rPr lang="en-GB" baseline="-25000" dirty="0" err="1"/>
                        <a:t>ult</a:t>
                      </a:r>
                      <a:endParaRPr lang="en-GB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435 A / 470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2456157"/>
                  </a:ext>
                </a:extLst>
              </a:tr>
              <a:tr h="339266">
                <a:tc>
                  <a:txBody>
                    <a:bodyPr/>
                    <a:lstStyle/>
                    <a:p>
                      <a:r>
                        <a:rPr lang="en-GB" dirty="0"/>
                        <a:t>L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0.97 H per aperture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339266">
                <a:tc>
                  <a:txBody>
                    <a:bodyPr/>
                    <a:lstStyle/>
                    <a:p>
                      <a:r>
                        <a:rPr lang="en-GB" dirty="0" err="1"/>
                        <a:t>E</a:t>
                      </a:r>
                      <a:r>
                        <a:rPr lang="en-GB" baseline="-25000" dirty="0" err="1"/>
                        <a:t>stored</a:t>
                      </a:r>
                      <a:r>
                        <a:rPr lang="en-GB" dirty="0"/>
                        <a:t>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75</a:t>
                      </a:r>
                      <a:r>
                        <a:rPr lang="en-GB" baseline="0" dirty="0"/>
                        <a:t> kJ per aperture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593716">
                <a:tc>
                  <a:txBody>
                    <a:bodyPr/>
                    <a:lstStyle/>
                    <a:p>
                      <a:r>
                        <a:rPr lang="en-GB" dirty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CERN: 0.825 mm, Cu/SC=1.95</a:t>
                      </a:r>
                    </a:p>
                    <a:p>
                      <a:r>
                        <a:rPr lang="en-GB" dirty="0"/>
                        <a:t>IHEP: 0.825 mm, Cu/SC=1.3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586290"/>
                  </a:ext>
                </a:extLst>
              </a:tr>
              <a:tr h="339266">
                <a:tc>
                  <a:txBody>
                    <a:bodyPr/>
                    <a:lstStyle/>
                    <a:p>
                      <a:r>
                        <a:rPr lang="en-GB" b="1" dirty="0"/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EE + </a:t>
                      </a:r>
                      <a:r>
                        <a:rPr lang="en-GB" b="1" dirty="0" err="1"/>
                        <a:t>quenchback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50586"/>
                  </a:ext>
                </a:extLst>
              </a:tr>
              <a:tr h="339266">
                <a:tc>
                  <a:txBody>
                    <a:bodyPr/>
                    <a:lstStyle/>
                    <a:p>
                      <a:r>
                        <a:rPr lang="en-GB" b="1" dirty="0"/>
                        <a:t>WRFS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869570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1" y="716284"/>
            <a:ext cx="2780799" cy="23275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76256" y="3162505"/>
            <a:ext cx="15760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latin typeface="Times"/>
                <a:cs typeface="Times"/>
              </a:rPr>
              <a:t>D2 corrector  cross-section</a:t>
            </a:r>
          </a:p>
          <a:p>
            <a:pPr algn="ctr"/>
            <a:r>
              <a:rPr lang="en-US" sz="1000" dirty="0">
                <a:latin typeface="Times"/>
                <a:cs typeface="Times"/>
              </a:rPr>
              <a:t>(G. Kirby et al.)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49591" y="3884727"/>
            <a:ext cx="4114934" cy="251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13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00119"/>
              </p:ext>
            </p:extLst>
          </p:nvPr>
        </p:nvGraphicFramePr>
        <p:xfrm>
          <a:off x="401975" y="1377323"/>
          <a:ext cx="8352927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7047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2272200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943345144"/>
                    </a:ext>
                  </a:extLst>
                </a:gridCol>
                <a:gridCol w="2271432">
                  <a:extLst>
                    <a:ext uri="{9D8B030D-6E8A-4147-A177-3AD203B41FA5}">
                      <a16:colId xmlns:a16="http://schemas.microsoft.com/office/drawing/2014/main" val="481143893"/>
                    </a:ext>
                  </a:extLst>
                </a:gridCol>
              </a:tblGrid>
              <a:tr h="318736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Variant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CERN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IHEP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IHEP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Reference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030356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thres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 mV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 mV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dirty="0" err="1"/>
                        <a:t>t</a:t>
                      </a:r>
                      <a:r>
                        <a:rPr lang="en-GB" sz="1600" baseline="-25000" dirty="0" err="1"/>
                        <a:t>eval</a:t>
                      </a:r>
                      <a:r>
                        <a:rPr lang="en-GB" sz="1600" baseline="0" dirty="0"/>
                        <a:t> + </a:t>
                      </a:r>
                      <a:r>
                        <a:rPr lang="en-GB" sz="1600" baseline="0" dirty="0" err="1"/>
                        <a:t>t</a:t>
                      </a:r>
                      <a:r>
                        <a:rPr lang="en-GB" sz="1600" baseline="-25000" dirty="0" err="1"/>
                        <a:t>switch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 + 10 </a:t>
                      </a:r>
                      <a:r>
                        <a:rPr lang="en-GB" sz="1600" dirty="0" err="1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 + 2 </a:t>
                      </a:r>
                      <a:r>
                        <a:rPr lang="en-GB" sz="1600" dirty="0" err="1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 + 2 </a:t>
                      </a:r>
                      <a:r>
                        <a:rPr lang="en-GB" sz="1600" dirty="0" err="1"/>
                        <a:t>ms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018734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dirty="0" err="1"/>
                        <a:t>I</a:t>
                      </a:r>
                      <a:r>
                        <a:rPr lang="en-GB" sz="1600" baseline="-25000" dirty="0" err="1"/>
                        <a:t>ult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435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435 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470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dirty="0"/>
                        <a:t>Strand RRR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230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10188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dirty="0"/>
                        <a:t>Former RRR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0301703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R</a:t>
                      </a:r>
                      <a:r>
                        <a:rPr lang="en-GB" sz="1600" baseline="-25000" dirty="0"/>
                        <a:t>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1.5</a:t>
                      </a:r>
                      <a:r>
                        <a:rPr lang="en-GB" sz="1600" baseline="0" dirty="0"/>
                        <a:t> </a:t>
                      </a:r>
                      <a:r>
                        <a:rPr lang="en-GB" sz="1600" baseline="0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GB" sz="1600" baseline="0" dirty="0">
                          <a:latin typeface="+mn-lt"/>
                        </a:rPr>
                        <a:t> / 1.29 </a:t>
                      </a:r>
                      <a:r>
                        <a:rPr lang="en-GB" sz="1600" baseline="0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GB" sz="1600" baseline="0" dirty="0">
                          <a:latin typeface="+mn-lt"/>
                        </a:rPr>
                        <a:t> / </a:t>
                      </a:r>
                      <a:r>
                        <a:rPr lang="en-GB" sz="1600" baseline="0" dirty="0" err="1">
                          <a:latin typeface="+mn-lt"/>
                        </a:rPr>
                        <a:t>var</a:t>
                      </a:r>
                      <a:endParaRPr lang="en-GB" sz="16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1.5 </a:t>
                      </a:r>
                      <a:r>
                        <a:rPr lang="en-GB" sz="1600" baseline="0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GB" sz="1600" baseline="0" dirty="0">
                          <a:latin typeface="+mn-lt"/>
                        </a:rPr>
                        <a:t> / 1.29 </a:t>
                      </a:r>
                      <a:r>
                        <a:rPr lang="en-GB" sz="1600" baseline="0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GB" sz="1600" baseline="0" dirty="0">
                          <a:latin typeface="+mn-lt"/>
                        </a:rPr>
                        <a:t> / </a:t>
                      </a:r>
                      <a:r>
                        <a:rPr lang="en-GB" sz="1600" baseline="0" dirty="0" err="1">
                          <a:latin typeface="+mn-lt"/>
                        </a:rPr>
                        <a:t>var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1.4 </a:t>
                      </a:r>
                      <a:r>
                        <a:rPr lang="en-GB" sz="1600" baseline="0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GB" sz="1600" baseline="0" dirty="0">
                          <a:latin typeface="+mn-lt"/>
                        </a:rPr>
                        <a:t> / </a:t>
                      </a:r>
                      <a:r>
                        <a:rPr lang="en-GB" sz="1600" baseline="0" dirty="0" err="1">
                          <a:latin typeface="+mn-lt"/>
                        </a:rPr>
                        <a:t>var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836735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143 / 160 / 167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156 / 177 / 192 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249 K / 252 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67728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 651 / 562 / 439 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651 / 562 / 439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658 V / 496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10" name="Titre 1"/>
          <p:cNvSpPr>
            <a:spLocks noGrp="1"/>
          </p:cNvSpPr>
          <p:nvPr>
            <p:ph type="title"/>
          </p:nvPr>
        </p:nvSpPr>
        <p:spPr>
          <a:xfrm>
            <a:off x="4644008" y="141328"/>
            <a:ext cx="4248471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RCBRD (D2 orbit </a:t>
            </a:r>
            <a:r>
              <a:rPr lang="en-GB" dirty="0" err="1"/>
              <a:t>corr</a:t>
            </a:r>
            <a:r>
              <a:rPr lang="en-GB" dirty="0"/>
              <a:t>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7673" y="634173"/>
            <a:ext cx="8612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Most recent reference for the MCBRD CCT magnet protection:</a:t>
            </a:r>
          </a:p>
          <a:p>
            <a:r>
              <a:rPr lang="en-GB" sz="1200" dirty="0"/>
              <a:t>1) M. Mentink using STEAM-BBQ and </a:t>
            </a:r>
            <a:r>
              <a:rPr lang="en-GB" sz="1200" dirty="0" err="1"/>
              <a:t>ProteCCT</a:t>
            </a:r>
            <a:r>
              <a:rPr lang="en-GB" sz="1200" dirty="0"/>
              <a:t>, see </a:t>
            </a:r>
            <a:r>
              <a:rPr lang="en-GB" sz="1200" u="sng" dirty="0">
                <a:hlinkClick r:id="rId4"/>
              </a:rPr>
              <a:t>https://edms.cern.ch/document/2222746/</a:t>
            </a:r>
            <a:r>
              <a:rPr lang="en-GB" sz="1200" u="sng" dirty="0"/>
              <a:t> </a:t>
            </a:r>
            <a:r>
              <a:rPr lang="en-GB" sz="1200" dirty="0"/>
              <a:t> </a:t>
            </a:r>
          </a:p>
          <a:p>
            <a:r>
              <a:rPr lang="en-GB" sz="1200" dirty="0"/>
              <a:t>2) </a:t>
            </a:r>
            <a:r>
              <a:rPr lang="en-GB" sz="1200" dirty="0" err="1"/>
              <a:t>Qingjin</a:t>
            </a:r>
            <a:r>
              <a:rPr lang="en-GB" sz="1200" dirty="0"/>
              <a:t> XU (IHEP) at WP3 meeting on 6/3/2019, see </a:t>
            </a:r>
            <a:r>
              <a:rPr lang="en-GB" sz="1200" dirty="0">
                <a:hlinkClick r:id="rId5"/>
              </a:rPr>
              <a:t>https://indico.cern.ch/event/801069/</a:t>
            </a:r>
            <a:endParaRPr lang="en-GB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845172" y="4893364"/>
            <a:ext cx="7909730" cy="1200329"/>
          </a:xfrm>
          <a:prstGeom prst="rect">
            <a:avLst/>
          </a:prstGeom>
          <a:solidFill>
            <a:srgbClr val="FFFF00">
              <a:alpha val="44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With the actual baseline of 1.5 </a:t>
            </a:r>
            <a:r>
              <a:rPr lang="en-GB" dirty="0">
                <a:latin typeface="Symbol" panose="05050102010706020507" pitchFamily="18" charset="2"/>
              </a:rPr>
              <a:t>W</a:t>
            </a:r>
            <a:r>
              <a:rPr lang="en-GB" dirty="0"/>
              <a:t>, the maximum hot-spot and voltage will be about 150 K and 650 V (590 V at </a:t>
            </a:r>
            <a:r>
              <a:rPr lang="en-GB" dirty="0" err="1"/>
              <a:t>I</a:t>
            </a:r>
            <a:r>
              <a:rPr lang="en-GB" baseline="-25000" dirty="0" err="1"/>
              <a:t>nom</a:t>
            </a:r>
            <a:r>
              <a:rPr lang="en-GB" dirty="0"/>
              <a:t>). Reduction of the EE resistance or the use of a </a:t>
            </a:r>
            <a:r>
              <a:rPr lang="en-GB" dirty="0" err="1"/>
              <a:t>varistor</a:t>
            </a:r>
            <a:r>
              <a:rPr lang="en-GB" dirty="0"/>
              <a:t> could give a significant reduction of the voltage while still keeping the hot-spot &lt;200 K.</a:t>
            </a:r>
          </a:p>
        </p:txBody>
      </p:sp>
    </p:spTree>
    <p:extLst>
      <p:ext uri="{BB962C8B-B14F-4D97-AF65-F5344CB8AC3E}">
        <p14:creationId xmlns:p14="http://schemas.microsoft.com/office/powerpoint/2010/main" val="44508882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292080" y="141328"/>
            <a:ext cx="3600399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RCBRD </a:t>
            </a:r>
            <a:r>
              <a:rPr lang="en-GB" dirty="0" err="1"/>
              <a:t>busbar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1520" y="1412776"/>
            <a:ext cx="85956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baseline for the RCBRD </a:t>
            </a:r>
            <a:r>
              <a:rPr lang="en-GB" dirty="0" err="1"/>
              <a:t>busbar</a:t>
            </a:r>
            <a:r>
              <a:rPr lang="en-GB" dirty="0"/>
              <a:t> is the LHC auxiliary N-line </a:t>
            </a:r>
            <a:r>
              <a:rPr lang="en-GB" dirty="0" err="1"/>
              <a:t>busbar</a:t>
            </a:r>
            <a:r>
              <a:rPr lang="en-GB" dirty="0"/>
              <a:t> with: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 err="1"/>
              <a:t>A</a:t>
            </a:r>
            <a:r>
              <a:rPr lang="en-GB" baseline="-25000" dirty="0" err="1"/>
              <a:t>Cu</a:t>
            </a:r>
            <a:r>
              <a:rPr lang="en-GB" dirty="0"/>
              <a:t>=1.8 mm</a:t>
            </a:r>
            <a:r>
              <a:rPr lang="en-GB" baseline="30000" dirty="0"/>
              <a:t>2</a:t>
            </a:r>
            <a:r>
              <a:rPr lang="en-GB" dirty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</a:t>
            </a:r>
            <a:r>
              <a:rPr lang="en-GB" baseline="-25000" dirty="0"/>
              <a:t>SC</a:t>
            </a:r>
            <a:r>
              <a:rPr lang="en-GB" dirty="0"/>
              <a:t>=0.2 mm</a:t>
            </a:r>
            <a:r>
              <a:rPr lang="en-GB" baseline="30000" dirty="0"/>
              <a:t>2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sz="1200" dirty="0"/>
              <a:t>Simulations have been performed by M. Mentink, see: </a:t>
            </a:r>
            <a:r>
              <a:rPr lang="en-GB" sz="1200" u="sng" dirty="0">
                <a:hlinkClick r:id="rId4"/>
              </a:rPr>
              <a:t>https://edms.cern.ch/document/2222746/</a:t>
            </a:r>
            <a:r>
              <a:rPr lang="en-GB" sz="1200" u="sng" dirty="0"/>
              <a:t> </a:t>
            </a:r>
            <a:r>
              <a:rPr lang="en-GB" sz="1200" dirty="0"/>
              <a:t> </a:t>
            </a:r>
          </a:p>
          <a:p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1520" y="4007663"/>
            <a:ext cx="8595637" cy="923330"/>
          </a:xfrm>
          <a:prstGeom prst="rect">
            <a:avLst/>
          </a:prstGeom>
          <a:solidFill>
            <a:srgbClr val="FFFF00">
              <a:alpha val="44000"/>
            </a:srgb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The total MIITs, including detection, validation, and current discharge remain in all cases (varying current and RRR) below 174 kA</a:t>
            </a:r>
            <a:r>
              <a:rPr lang="en-GB" baseline="30000" dirty="0"/>
              <a:t>2</a:t>
            </a:r>
            <a:r>
              <a:rPr lang="en-GB" dirty="0"/>
              <a:t>s, corresponding to a hot-spot well below 100 K.</a:t>
            </a:r>
          </a:p>
        </p:txBody>
      </p:sp>
    </p:spTree>
    <p:extLst>
      <p:ext uri="{BB962C8B-B14F-4D97-AF65-F5344CB8AC3E}">
        <p14:creationId xmlns:p14="http://schemas.microsoft.com/office/powerpoint/2010/main" val="207782161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48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9552" y="421095"/>
            <a:ext cx="7632848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RB.A67 and RB.A78 including the 11-T MBH (aka modified RB)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B35236-217A-FD42-BBC7-FF48784370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7664" y="4680742"/>
            <a:ext cx="7319136" cy="158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63300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49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372200" y="188640"/>
            <a:ext cx="2530119" cy="430887"/>
          </a:xfrm>
        </p:spPr>
        <p:txBody>
          <a:bodyPr wrap="square">
            <a:spAutoFit/>
          </a:bodyPr>
          <a:lstStyle/>
          <a:p>
            <a:pPr algn="r"/>
            <a:r>
              <a:rPr lang="en-GB" dirty="0"/>
              <a:t>RB with MBH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680079"/>
              </p:ext>
            </p:extLst>
          </p:nvPr>
        </p:nvGraphicFramePr>
        <p:xfrm>
          <a:off x="467544" y="404083"/>
          <a:ext cx="5505432" cy="3494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1096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</a:tblGrid>
              <a:tr h="185563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318108">
                <a:tc>
                  <a:txBody>
                    <a:bodyPr/>
                    <a:lstStyle/>
                    <a:p>
                      <a:r>
                        <a:rPr lang="en-GB" dirty="0" err="1"/>
                        <a:t>Nr</a:t>
                      </a:r>
                      <a:r>
                        <a:rPr lang="en-GB" dirty="0"/>
                        <a:t> of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</a:t>
                      </a:r>
                      <a:r>
                        <a:rPr lang="en-GB" baseline="0" dirty="0"/>
                        <a:t> (L/R Pt 7)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2181410"/>
                  </a:ext>
                </a:extLst>
              </a:tr>
              <a:tr h="318108">
                <a:tc>
                  <a:txBody>
                    <a:bodyPr/>
                    <a:lstStyle/>
                    <a:p>
                      <a:r>
                        <a:rPr lang="en-GB" dirty="0"/>
                        <a:t>Magnets per circuit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 x MBH (CERN)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318108">
                <a:tc>
                  <a:txBody>
                    <a:bodyPr/>
                    <a:lstStyle/>
                    <a:p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11850 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4092869"/>
                  </a:ext>
                </a:extLst>
              </a:tr>
              <a:tr h="318108">
                <a:tc>
                  <a:txBody>
                    <a:bodyPr/>
                    <a:lstStyle/>
                    <a:p>
                      <a:r>
                        <a:rPr lang="en-GB" dirty="0"/>
                        <a:t>L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130 </a:t>
                      </a:r>
                      <a:r>
                        <a:rPr lang="en-GB" dirty="0" err="1"/>
                        <a:t>mH</a:t>
                      </a:r>
                      <a:r>
                        <a:rPr lang="en-GB" dirty="0"/>
                        <a:t> (per assembly)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318108">
                <a:tc>
                  <a:txBody>
                    <a:bodyPr/>
                    <a:lstStyle/>
                    <a:p>
                      <a:r>
                        <a:rPr lang="en-GB" dirty="0"/>
                        <a:t>Stored energy at </a:t>
                      </a:r>
                      <a:r>
                        <a:rPr lang="en-GB" dirty="0" err="1"/>
                        <a:t>I</a:t>
                      </a:r>
                      <a:r>
                        <a:rPr lang="en-GB" baseline="-25000" dirty="0" err="1"/>
                        <a:t>nom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9.1 MJ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318108">
                <a:tc>
                  <a:txBody>
                    <a:bodyPr/>
                    <a:lstStyle/>
                    <a:p>
                      <a:r>
                        <a:rPr lang="en-GB" dirty="0"/>
                        <a:t>Conductor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Nb</a:t>
                      </a:r>
                      <a:r>
                        <a:rPr lang="en-GB" baseline="-25000" dirty="0"/>
                        <a:t>3</a:t>
                      </a:r>
                      <a:r>
                        <a:rPr lang="en-GB" dirty="0"/>
                        <a:t>Sn Rutherford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2586290"/>
                  </a:ext>
                </a:extLst>
              </a:tr>
              <a:tr h="556689">
                <a:tc>
                  <a:txBody>
                    <a:bodyPr/>
                    <a:lstStyle/>
                    <a:p>
                      <a:r>
                        <a:rPr lang="en-GB" b="1" dirty="0"/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32 QH’s per assembly in 16 circuits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7050586"/>
                  </a:ext>
                </a:extLst>
              </a:tr>
              <a:tr h="446024">
                <a:tc>
                  <a:txBody>
                    <a:bodyPr/>
                    <a:lstStyle/>
                    <a:p>
                      <a:r>
                        <a:rPr lang="en-GB" b="1" dirty="0"/>
                        <a:t>WRFS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Failure of 2 QH circuits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1059689"/>
                  </a:ext>
                </a:extLst>
              </a:tr>
            </a:tbl>
          </a:graphicData>
        </a:graphic>
      </p:graphicFrame>
      <p:pic>
        <p:nvPicPr>
          <p:cNvPr id="13" name="Picture 12"/>
          <p:cNvPicPr/>
          <p:nvPr/>
        </p:nvPicPr>
        <p:blipFill>
          <a:blip r:embed="rId4"/>
          <a:stretch>
            <a:fillRect/>
          </a:stretch>
        </p:blipFill>
        <p:spPr>
          <a:xfrm>
            <a:off x="6346226" y="959995"/>
            <a:ext cx="2591435" cy="18611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1521" y="4092537"/>
            <a:ext cx="886728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600" dirty="0"/>
              <a:t>The magnet and circuit have seen several modifications over the last years that have an impact on the protection. Since T</a:t>
            </a:r>
            <a:r>
              <a:rPr lang="en-GB" sz="1600" baseline="-25000" dirty="0"/>
              <a:t>hot-spot</a:t>
            </a:r>
            <a:r>
              <a:rPr lang="en-GB" sz="1600" dirty="0"/>
              <a:t> and </a:t>
            </a:r>
            <a:r>
              <a:rPr lang="en-GB" sz="1600" dirty="0" err="1"/>
              <a:t>V</a:t>
            </a:r>
            <a:r>
              <a:rPr lang="en-GB" sz="1600" baseline="-25000" dirty="0" err="1"/>
              <a:t>coil-gnd</a:t>
            </a:r>
            <a:r>
              <a:rPr lang="en-GB" sz="1600" dirty="0"/>
              <a:t> are relatively high, even small variations in the design or in some parameters can have an important impact. 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Simulations are really numerous due to large number of combinations between quench current, quench location, protection settings, RRR and Cu/</a:t>
            </a:r>
            <a:r>
              <a:rPr lang="en-GB" sz="1600" dirty="0" err="1"/>
              <a:t>Sc</a:t>
            </a:r>
            <a:r>
              <a:rPr lang="en-GB" sz="1600" dirty="0"/>
              <a:t> distributions, failure scenario’s, etc.</a:t>
            </a:r>
          </a:p>
          <a:p>
            <a:pPr>
              <a:spcBef>
                <a:spcPts val="1200"/>
              </a:spcBef>
            </a:pPr>
            <a:r>
              <a:rPr lang="en-GB" sz="1600" dirty="0"/>
              <a:t>Simulations are still ongoing for the most updated set of parameters.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68FECBB-2EB3-0E45-8E9F-ACDD8D8CE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0972" y="3196705"/>
            <a:ext cx="3286689" cy="66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580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5220072" y="51102"/>
            <a:ext cx="346672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/>
              <a:t>General strategy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57834" y="771102"/>
            <a:ext cx="8534646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000" b="1" dirty="0">
                <a:solidFill>
                  <a:srgbClr val="C00000"/>
                </a:solidFill>
              </a:rPr>
              <a:t>Experimental data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700" dirty="0"/>
              <a:t>Once model/prototype/series magnets are made and tested, the simulations should be compared to the experimental data, see also talk A. Foussat.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700" dirty="0"/>
              <a:t>Experimental protection studies should be performed at different quench levels (including training quenches), enabling to: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700" dirty="0"/>
              <a:t>Measure the voltage build-up from 0 to </a:t>
            </a:r>
            <a:r>
              <a:rPr lang="en-GB" sz="1700" dirty="0" err="1"/>
              <a:t>U</a:t>
            </a:r>
            <a:r>
              <a:rPr lang="en-GB" sz="1700" baseline="-25000" dirty="0" err="1"/>
              <a:t>thres</a:t>
            </a:r>
            <a:r>
              <a:rPr lang="en-GB" sz="1700" dirty="0"/>
              <a:t>, and hence verify proper functioning of the QD and firing of QH (and CLIQ),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700" dirty="0"/>
              <a:t>Verify the current decay and MIITs,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700" dirty="0"/>
              <a:t>Calculate a conservative value of the hot-spot assuming that the quench originates in the peak field area of the coil, and assuming conservative local RRR and Cu/SC.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GB" sz="1700" dirty="0"/>
              <a:t>However: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700" dirty="0"/>
              <a:t>Conditions during individual magnet tests will be different from those in the tunnel; simulations are important to correlate both.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sz="1700" dirty="0"/>
              <a:t>The internal voltage distribution (hence </a:t>
            </a:r>
            <a:r>
              <a:rPr lang="en-GB" sz="1700" dirty="0" err="1"/>
              <a:t>U</a:t>
            </a:r>
            <a:r>
              <a:rPr lang="en-GB" sz="1700" baseline="-25000" dirty="0" err="1"/>
              <a:t>coil-gnd</a:t>
            </a:r>
            <a:r>
              <a:rPr lang="en-GB" sz="1700" dirty="0"/>
              <a:t>, </a:t>
            </a:r>
            <a:r>
              <a:rPr lang="en-GB" sz="1700" dirty="0" err="1"/>
              <a:t>U</a:t>
            </a:r>
            <a:r>
              <a:rPr lang="en-GB" sz="1700" baseline="-25000" dirty="0" err="1"/>
              <a:t>coil</a:t>
            </a:r>
            <a:r>
              <a:rPr lang="en-GB" sz="1700" baseline="-25000" dirty="0"/>
              <a:t>-QH</a:t>
            </a:r>
            <a:r>
              <a:rPr lang="en-GB" sz="1700" dirty="0"/>
              <a:t>) cannot be reliably deduced from the discharge curve, and (updated) simulations remain the baseline for these voltages.</a:t>
            </a:r>
          </a:p>
        </p:txBody>
      </p:sp>
    </p:spTree>
    <p:extLst>
      <p:ext uri="{BB962C8B-B14F-4D97-AF65-F5344CB8AC3E}">
        <p14:creationId xmlns:p14="http://schemas.microsoft.com/office/powerpoint/2010/main" val="14357842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360399" y="108793"/>
            <a:ext cx="2602127" cy="430887"/>
          </a:xfrm>
        </p:spPr>
        <p:txBody>
          <a:bodyPr wrap="square">
            <a:spAutoFit/>
          </a:bodyPr>
          <a:lstStyle/>
          <a:p>
            <a:pPr algn="r"/>
            <a:r>
              <a:rPr lang="en-GB" dirty="0"/>
              <a:t>RB with MBH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720754"/>
              </p:ext>
            </p:extLst>
          </p:nvPr>
        </p:nvGraphicFramePr>
        <p:xfrm>
          <a:off x="197541" y="2204080"/>
          <a:ext cx="8849259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50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3403147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401303169"/>
                    </a:ext>
                  </a:extLst>
                </a:gridCol>
                <a:gridCol w="2062481">
                  <a:extLst>
                    <a:ext uri="{9D8B030D-6E8A-4147-A177-3AD203B41FA5}">
                      <a16:colId xmlns:a16="http://schemas.microsoft.com/office/drawing/2014/main" val="4016040607"/>
                    </a:ext>
                  </a:extLst>
                </a:gridCol>
              </a:tblGrid>
              <a:tr h="275256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Simulation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Roxie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TALES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43475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No QH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No QH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 QH circuit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QH circuits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09541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[K]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16350" y="501831"/>
            <a:ext cx="857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Nominal current of </a:t>
            </a:r>
            <a:r>
              <a:rPr lang="en-GB" b="1" dirty="0">
                <a:solidFill>
                  <a:srgbClr val="C00000"/>
                </a:solidFill>
              </a:rPr>
              <a:t>11850 A</a:t>
            </a:r>
            <a:r>
              <a:rPr lang="en-GB" dirty="0"/>
              <a:t>, impregnated QH’s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Cu/SC=1.15, strand RRR=100, </a:t>
            </a:r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=100 mV, </a:t>
            </a:r>
            <a:r>
              <a:rPr lang="en-GB" dirty="0" err="1"/>
              <a:t>t</a:t>
            </a:r>
            <a:r>
              <a:rPr lang="en-GB" baseline="-25000" dirty="0" err="1"/>
              <a:t>det</a:t>
            </a:r>
            <a:r>
              <a:rPr lang="en-GB" dirty="0"/>
              <a:t>=5 </a:t>
            </a:r>
            <a:r>
              <a:rPr lang="en-GB" dirty="0" err="1"/>
              <a:t>ms</a:t>
            </a:r>
            <a:r>
              <a:rPr lang="en-GB" dirty="0"/>
              <a:t>*,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=10 </a:t>
            </a:r>
            <a:r>
              <a:rPr lang="en-GB" dirty="0" err="1"/>
              <a:t>ms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71377" y="1675833"/>
            <a:ext cx="8662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MBH magnet studies WITHOUT EE,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QH</a:t>
            </a:r>
            <a:r>
              <a:rPr lang="en-GB" b="1" dirty="0">
                <a:solidFill>
                  <a:srgbClr val="C00000"/>
                </a:solidFill>
              </a:rPr>
              <a:t>=5 </a:t>
            </a:r>
            <a:r>
              <a:rPr lang="en-GB" b="1" dirty="0" err="1">
                <a:solidFill>
                  <a:srgbClr val="C00000"/>
                </a:solidFill>
              </a:rPr>
              <a:t>ms</a:t>
            </a:r>
            <a:r>
              <a:rPr lang="en-GB" sz="1200" dirty="0"/>
              <a:t>: carried out by S. Izquierdo Bermudez and A. Fernandez Navarro, see </a:t>
            </a:r>
            <a:r>
              <a:rPr lang="en-GB" sz="1200" dirty="0">
                <a:hlinkClick r:id="rId4"/>
              </a:rPr>
              <a:t>https://indico.cern.ch/event/778100</a:t>
            </a:r>
            <a:r>
              <a:rPr lang="en-GB" sz="1200" dirty="0"/>
              <a:t>   (11 T review, 11 Jan 2019)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591763"/>
              </p:ext>
            </p:extLst>
          </p:nvPr>
        </p:nvGraphicFramePr>
        <p:xfrm>
          <a:off x="171612" y="4560912"/>
          <a:ext cx="8849259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51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152127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3403147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401303169"/>
                    </a:ext>
                  </a:extLst>
                </a:gridCol>
                <a:gridCol w="2062481">
                  <a:extLst>
                    <a:ext uri="{9D8B030D-6E8A-4147-A177-3AD203B41FA5}">
                      <a16:colId xmlns:a16="http://schemas.microsoft.com/office/drawing/2014/main" val="4016040607"/>
                    </a:ext>
                  </a:extLst>
                </a:gridCol>
              </a:tblGrid>
              <a:tr h="275256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Simulation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STEAM: LEDET+PSPICE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43475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No QH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 QH circuit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QH circuits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09541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275256">
                <a:tc gridSpan="2">
                  <a:txBody>
                    <a:bodyPr/>
                    <a:lstStyle/>
                    <a:p>
                      <a:r>
                        <a:rPr lang="en-GB" sz="1600" baseline="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at max </a:t>
                      </a:r>
                      <a:r>
                        <a:rPr lang="en-GB" sz="1600" baseline="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459259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61486" y="4002850"/>
            <a:ext cx="86735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CIRCUIT studies WITH EE,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QH</a:t>
            </a:r>
            <a:r>
              <a:rPr lang="en-GB" b="1" dirty="0">
                <a:solidFill>
                  <a:srgbClr val="C00000"/>
                </a:solidFill>
              </a:rPr>
              <a:t>=2 </a:t>
            </a:r>
            <a:r>
              <a:rPr lang="en-GB" b="1" dirty="0" err="1">
                <a:solidFill>
                  <a:srgbClr val="C00000"/>
                </a:solidFill>
              </a:rPr>
              <a:t>ms</a:t>
            </a:r>
            <a:r>
              <a:rPr lang="en-GB" sz="1200" dirty="0"/>
              <a:t>: carried out by M. Maciejewski, see: </a:t>
            </a:r>
            <a:r>
              <a:rPr lang="en-GB" sz="1200" dirty="0">
                <a:hlinkClick r:id="rId5"/>
              </a:rPr>
              <a:t>https://edms.cern.ch/document/2157321</a:t>
            </a:r>
            <a:r>
              <a:rPr lang="en-GB" sz="1200" dirty="0"/>
              <a:t> 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115616" y="1135777"/>
            <a:ext cx="712879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* See: S. Izquierdo Bermudez,  </a:t>
            </a:r>
            <a:r>
              <a:rPr lang="en-GB" sz="1200" dirty="0">
                <a:hlinkClick r:id="rId6"/>
              </a:rPr>
              <a:t>https://ieeexplore.ieee.org/stamp/stamp.jsp?arnumber=8272459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3368179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6126367" y="171366"/>
            <a:ext cx="2818151" cy="430887"/>
          </a:xfrm>
        </p:spPr>
        <p:txBody>
          <a:bodyPr wrap="square">
            <a:spAutoFit/>
          </a:bodyPr>
          <a:lstStyle/>
          <a:p>
            <a:pPr algn="r"/>
            <a:r>
              <a:rPr lang="en-GB" dirty="0"/>
              <a:t>RB with MBH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6350" y="501831"/>
            <a:ext cx="8579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Ultimate current of </a:t>
            </a:r>
            <a:r>
              <a:rPr lang="en-GB" b="1" dirty="0">
                <a:solidFill>
                  <a:srgbClr val="C00000"/>
                </a:solidFill>
              </a:rPr>
              <a:t>12850 A</a:t>
            </a:r>
            <a:r>
              <a:rPr lang="en-GB" dirty="0"/>
              <a:t>, impregnated QH’s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Cu/SC=1.15, strand RRR=100, </a:t>
            </a:r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=100 mV, </a:t>
            </a:r>
            <a:r>
              <a:rPr lang="en-GB" dirty="0" err="1"/>
              <a:t>t</a:t>
            </a:r>
            <a:r>
              <a:rPr lang="en-GB" baseline="-25000" dirty="0" err="1"/>
              <a:t>det</a:t>
            </a:r>
            <a:r>
              <a:rPr lang="en-GB" dirty="0"/>
              <a:t>=5 </a:t>
            </a:r>
            <a:r>
              <a:rPr lang="en-GB" dirty="0" err="1"/>
              <a:t>ms</a:t>
            </a:r>
            <a:r>
              <a:rPr lang="en-GB" dirty="0"/>
              <a:t>,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=10 </a:t>
            </a:r>
            <a:r>
              <a:rPr lang="en-GB" dirty="0" err="1"/>
              <a:t>ms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71377" y="1458067"/>
            <a:ext cx="86627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MBH magnet studies WITHOUT EE,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QH</a:t>
            </a:r>
            <a:r>
              <a:rPr lang="en-GB" b="1" dirty="0">
                <a:solidFill>
                  <a:srgbClr val="C00000"/>
                </a:solidFill>
              </a:rPr>
              <a:t>=5 </a:t>
            </a:r>
            <a:r>
              <a:rPr lang="en-GB" b="1" dirty="0" err="1">
                <a:solidFill>
                  <a:srgbClr val="C00000"/>
                </a:solidFill>
              </a:rPr>
              <a:t>ms</a:t>
            </a:r>
            <a:r>
              <a:rPr lang="en-GB" sz="1200" dirty="0"/>
              <a:t>: carried out by S. Izquierdo Bermudez and A. Fernandez Navarro, see </a:t>
            </a:r>
            <a:r>
              <a:rPr lang="en-GB" sz="1200" dirty="0">
                <a:hlinkClick r:id="rId4"/>
              </a:rPr>
              <a:t>https://indico.cern.ch/event/778100</a:t>
            </a:r>
            <a:r>
              <a:rPr lang="en-GB" sz="1200" dirty="0"/>
              <a:t>   (11 T review, 11 Jan 2019)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900360"/>
              </p:ext>
            </p:extLst>
          </p:nvPr>
        </p:nvGraphicFramePr>
        <p:xfrm>
          <a:off x="171612" y="4257479"/>
          <a:ext cx="8849259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51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152127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34031470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401303169"/>
                    </a:ext>
                  </a:extLst>
                </a:gridCol>
                <a:gridCol w="2062481">
                  <a:extLst>
                    <a:ext uri="{9D8B030D-6E8A-4147-A177-3AD203B41FA5}">
                      <a16:colId xmlns:a16="http://schemas.microsoft.com/office/drawing/2014/main" val="4016040607"/>
                    </a:ext>
                  </a:extLst>
                </a:gridCol>
              </a:tblGrid>
              <a:tr h="275256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Simulation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STEAM: LEDET+PSPICE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43475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No QH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 QH circuit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QH circuits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09541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at max </a:t>
                      </a:r>
                      <a:r>
                        <a:rPr lang="en-GB" sz="1600" baseline="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459259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61486" y="3727126"/>
            <a:ext cx="86735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CIRCUIT studies WITH EE, </a:t>
            </a:r>
            <a:r>
              <a:rPr lang="en-GB" b="1" dirty="0" err="1">
                <a:solidFill>
                  <a:srgbClr val="C00000"/>
                </a:solidFill>
              </a:rPr>
              <a:t>t</a:t>
            </a:r>
            <a:r>
              <a:rPr lang="en-GB" b="1" baseline="-25000" dirty="0" err="1">
                <a:solidFill>
                  <a:srgbClr val="C00000"/>
                </a:solidFill>
              </a:rPr>
              <a:t>QH</a:t>
            </a:r>
            <a:r>
              <a:rPr lang="en-GB" b="1" dirty="0">
                <a:solidFill>
                  <a:srgbClr val="C00000"/>
                </a:solidFill>
              </a:rPr>
              <a:t>=2 </a:t>
            </a:r>
            <a:r>
              <a:rPr lang="en-GB" b="1" dirty="0" err="1">
                <a:solidFill>
                  <a:srgbClr val="C00000"/>
                </a:solidFill>
              </a:rPr>
              <a:t>ms</a:t>
            </a:r>
            <a:r>
              <a:rPr lang="en-GB" sz="1200" dirty="0"/>
              <a:t>: carried out by M. Maciejewski, see: </a:t>
            </a:r>
            <a:r>
              <a:rPr lang="en-GB" sz="1200" dirty="0">
                <a:hlinkClick r:id="rId5"/>
              </a:rPr>
              <a:t>https://edms.cern.ch/document/2157321</a:t>
            </a:r>
            <a:r>
              <a:rPr lang="en-GB" sz="1200" dirty="0"/>
              <a:t>  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9202148"/>
              </p:ext>
            </p:extLst>
          </p:nvPr>
        </p:nvGraphicFramePr>
        <p:xfrm>
          <a:off x="178134" y="2067961"/>
          <a:ext cx="8849258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7602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168776">
                  <a:extLst>
                    <a:ext uri="{9D8B030D-6E8A-4147-A177-3AD203B41FA5}">
                      <a16:colId xmlns:a16="http://schemas.microsoft.com/office/drawing/2014/main" val="2943345144"/>
                    </a:ext>
                  </a:extLst>
                </a:gridCol>
                <a:gridCol w="1584175">
                  <a:extLst>
                    <a:ext uri="{9D8B030D-6E8A-4147-A177-3AD203B41FA5}">
                      <a16:colId xmlns:a16="http://schemas.microsoft.com/office/drawing/2014/main" val="16428635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899733981"/>
                    </a:ext>
                  </a:extLst>
                </a:gridCol>
                <a:gridCol w="2062481">
                  <a:extLst>
                    <a:ext uri="{9D8B030D-6E8A-4147-A177-3AD203B41FA5}">
                      <a16:colId xmlns:a16="http://schemas.microsoft.com/office/drawing/2014/main" val="605093232"/>
                    </a:ext>
                  </a:extLst>
                </a:gridCol>
              </a:tblGrid>
              <a:tr h="244307"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solidFill>
                            <a:schemeClr val="tx1"/>
                          </a:solidFill>
                        </a:rPr>
                        <a:t>Simulation code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Roxie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TALES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43475"/>
                  </a:ext>
                </a:extLst>
              </a:tr>
              <a:tr h="270081">
                <a:tc>
                  <a:txBody>
                    <a:bodyPr/>
                    <a:lstStyle/>
                    <a:p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No QH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No QH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 QH circuit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QH circuits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095419"/>
                  </a:ext>
                </a:extLst>
              </a:tr>
              <a:tr h="244307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356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44307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1070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48549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940152" y="188640"/>
            <a:ext cx="2962167" cy="430887"/>
          </a:xfrm>
        </p:spPr>
        <p:txBody>
          <a:bodyPr wrap="square">
            <a:spAutoFit/>
          </a:bodyPr>
          <a:lstStyle/>
          <a:p>
            <a:pPr algn="r"/>
            <a:r>
              <a:rPr lang="en-GB" dirty="0"/>
              <a:t>RB with MBH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3502" y="1052736"/>
            <a:ext cx="81732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Cu/SC ratio and RRR have an important impact on the quench behaviour, especially on the voltage distribution.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We have recently received the info that realistic variations for the production are Cu/SC=1.17-1.21 and RRR=150-200.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Simulations have been redone with STEAM using these new average values, see next slide.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1441" y="3645024"/>
            <a:ext cx="8173298" cy="163121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Similar to the triplet circuit, also the variation in Cu/SC and RRR among the coils in the 11 T assemblies will have a significant impact on the voltage distribution. Simulations are ongoing.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Similar to the triplet circuit, it will be important to optimise the coil order in the MBH assembly to reduce the voltages as much as possible.</a:t>
            </a:r>
          </a:p>
        </p:txBody>
      </p:sp>
    </p:spTree>
    <p:extLst>
      <p:ext uri="{BB962C8B-B14F-4D97-AF65-F5344CB8AC3E}">
        <p14:creationId xmlns:p14="http://schemas.microsoft.com/office/powerpoint/2010/main" val="20034888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777528" y="188640"/>
            <a:ext cx="3124791" cy="430887"/>
          </a:xfrm>
        </p:spPr>
        <p:txBody>
          <a:bodyPr wrap="square">
            <a:spAutoFit/>
          </a:bodyPr>
          <a:lstStyle/>
          <a:p>
            <a:pPr algn="r"/>
            <a:r>
              <a:rPr lang="en-GB" dirty="0"/>
              <a:t>Modified RB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6350" y="584586"/>
            <a:ext cx="8579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=100 mV, </a:t>
            </a:r>
            <a:r>
              <a:rPr lang="en-GB" dirty="0" err="1"/>
              <a:t>t</a:t>
            </a:r>
            <a:r>
              <a:rPr lang="en-GB" baseline="-25000" dirty="0" err="1"/>
              <a:t>det</a:t>
            </a:r>
            <a:r>
              <a:rPr lang="en-GB" dirty="0"/>
              <a:t>=5 </a:t>
            </a:r>
            <a:r>
              <a:rPr lang="en-GB" dirty="0" err="1"/>
              <a:t>ms</a:t>
            </a:r>
            <a:r>
              <a:rPr lang="en-GB" dirty="0"/>
              <a:t>,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=10 </a:t>
            </a:r>
            <a:r>
              <a:rPr lang="en-GB" dirty="0" err="1"/>
              <a:t>ms</a:t>
            </a:r>
            <a:r>
              <a:rPr lang="en-GB" dirty="0"/>
              <a:t>, </a:t>
            </a:r>
            <a:r>
              <a:rPr lang="en-GB" dirty="0" err="1"/>
              <a:t>t</a:t>
            </a:r>
            <a:r>
              <a:rPr lang="en-GB" baseline="-25000" dirty="0" err="1"/>
              <a:t>QH</a:t>
            </a:r>
            <a:r>
              <a:rPr lang="en-GB" dirty="0"/>
              <a:t>=2 </a:t>
            </a:r>
            <a:r>
              <a:rPr lang="en-GB" dirty="0" err="1"/>
              <a:t>ms</a:t>
            </a:r>
            <a:r>
              <a:rPr lang="en-GB" dirty="0"/>
              <a:t>, impregnated QH’s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847237"/>
              </p:ext>
            </p:extLst>
          </p:nvPr>
        </p:nvGraphicFramePr>
        <p:xfrm>
          <a:off x="190720" y="3503383"/>
          <a:ext cx="8648860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8182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537653">
                  <a:extLst>
                    <a:ext uri="{9D8B030D-6E8A-4147-A177-3AD203B41FA5}">
                      <a16:colId xmlns:a16="http://schemas.microsoft.com/office/drawing/2014/main" val="2340314702"/>
                    </a:ext>
                  </a:extLst>
                </a:gridCol>
                <a:gridCol w="2265524">
                  <a:extLst>
                    <a:ext uri="{9D8B030D-6E8A-4147-A177-3AD203B41FA5}">
                      <a16:colId xmlns:a16="http://schemas.microsoft.com/office/drawing/2014/main" val="2401303169"/>
                    </a:ext>
                  </a:extLst>
                </a:gridCol>
                <a:gridCol w="2317501">
                  <a:extLst>
                    <a:ext uri="{9D8B030D-6E8A-4147-A177-3AD203B41FA5}">
                      <a16:colId xmlns:a16="http://schemas.microsoft.com/office/drawing/2014/main" val="4016040607"/>
                    </a:ext>
                  </a:extLst>
                </a:gridCol>
              </a:tblGrid>
              <a:tr h="275256">
                <a:tc>
                  <a:txBody>
                    <a:bodyPr/>
                    <a:lstStyle/>
                    <a:p>
                      <a:endParaRPr lang="en-GB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Cu/SC=1.19, strand RRR=175</a:t>
                      </a:r>
                      <a:endParaRPr lang="en-GB" sz="11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43475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No QH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 QH circuit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QH circuits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09541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at max </a:t>
                      </a:r>
                      <a:r>
                        <a:rPr lang="en-GB" sz="1600" baseline="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459259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793538"/>
              </p:ext>
            </p:extLst>
          </p:nvPr>
        </p:nvGraphicFramePr>
        <p:xfrm>
          <a:off x="190720" y="1700808"/>
          <a:ext cx="8650539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9860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536764">
                  <a:extLst>
                    <a:ext uri="{9D8B030D-6E8A-4147-A177-3AD203B41FA5}">
                      <a16:colId xmlns:a16="http://schemas.microsoft.com/office/drawing/2014/main" val="2340314702"/>
                    </a:ext>
                  </a:extLst>
                </a:gridCol>
                <a:gridCol w="2265964">
                  <a:extLst>
                    <a:ext uri="{9D8B030D-6E8A-4147-A177-3AD203B41FA5}">
                      <a16:colId xmlns:a16="http://schemas.microsoft.com/office/drawing/2014/main" val="2401303169"/>
                    </a:ext>
                  </a:extLst>
                </a:gridCol>
                <a:gridCol w="2317951">
                  <a:extLst>
                    <a:ext uri="{9D8B030D-6E8A-4147-A177-3AD203B41FA5}">
                      <a16:colId xmlns:a16="http://schemas.microsoft.com/office/drawing/2014/main" val="4016040607"/>
                    </a:ext>
                  </a:extLst>
                </a:gridCol>
              </a:tblGrid>
              <a:tr h="275256">
                <a:tc>
                  <a:txBody>
                    <a:bodyPr/>
                    <a:lstStyle/>
                    <a:p>
                      <a:endParaRPr lang="en-GB" sz="16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C00000"/>
                          </a:solidFill>
                        </a:rPr>
                        <a:t>Cu/SC=1.15, strand RRR=100</a:t>
                      </a:r>
                      <a:endParaRPr lang="en-GB" sz="1100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4443475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No QH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 QH circuit failing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 QH circuits failing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09541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[V]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783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  <a:tr h="275256"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  <a:r>
                        <a:rPr lang="en-GB" sz="1600" baseline="0" dirty="0"/>
                        <a:t> at max </a:t>
                      </a:r>
                      <a:r>
                        <a:rPr lang="en-GB" sz="1600" baseline="0" dirty="0" err="1"/>
                        <a:t>U</a:t>
                      </a:r>
                      <a:r>
                        <a:rPr lang="en-GB" sz="1600" baseline="-25000" dirty="0" err="1"/>
                        <a:t>coil-gnd</a:t>
                      </a:r>
                      <a:r>
                        <a:rPr lang="en-GB" sz="1600" baseline="0" dirty="0"/>
                        <a:t> [K]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03459259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416350" y="997338"/>
            <a:ext cx="86735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CIRCUIT studies at 11850 A, WITH EE</a:t>
            </a:r>
            <a:endParaRPr lang="en-GB" sz="1200" dirty="0"/>
          </a:p>
          <a:p>
            <a:r>
              <a:rPr lang="en-GB" sz="1200" dirty="0"/>
              <a:t>Simulations by M. Maciejewski, see: </a:t>
            </a:r>
            <a:r>
              <a:rPr lang="en-GB" sz="1200" dirty="0">
                <a:hlinkClick r:id="rId4"/>
              </a:rPr>
              <a:t>https://edms.cern.ch/document/2157321</a:t>
            </a:r>
            <a:r>
              <a:rPr lang="en-GB" sz="1200" dirty="0"/>
              <a:t>  using STEAM: LEDET + PSPICE</a:t>
            </a:r>
          </a:p>
        </p:txBody>
      </p:sp>
    </p:spTree>
    <p:extLst>
      <p:ext uri="{BB962C8B-B14F-4D97-AF65-F5344CB8AC3E}">
        <p14:creationId xmlns:p14="http://schemas.microsoft.com/office/powerpoint/2010/main" val="121941644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777528" y="188640"/>
            <a:ext cx="3124791" cy="430887"/>
          </a:xfrm>
        </p:spPr>
        <p:txBody>
          <a:bodyPr wrap="square">
            <a:spAutoFit/>
          </a:bodyPr>
          <a:lstStyle/>
          <a:p>
            <a:pPr algn="r"/>
            <a:r>
              <a:rPr lang="en-GB" dirty="0"/>
              <a:t>Modified RB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4737" y="919792"/>
            <a:ext cx="85360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Simulations before consider impregnated heaters. Using external heaters (with 60 um fiberglass wrap) will increase the hot-spot by about 30 K, </a:t>
            </a:r>
            <a:r>
              <a:rPr lang="en-GB" sz="1200" dirty="0"/>
              <a:t>see F. Savary </a:t>
            </a:r>
            <a:r>
              <a:rPr lang="en-GB" sz="1200" dirty="0">
                <a:hlinkClick r:id="rId4"/>
              </a:rPr>
              <a:t>https://indico.cern.ch/event/778100/contributions/3270000</a:t>
            </a:r>
            <a:r>
              <a:rPr lang="en-GB" sz="1200" dirty="0"/>
              <a:t>  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The maximum </a:t>
            </a:r>
            <a:r>
              <a:rPr lang="en-GB" dirty="0" err="1"/>
              <a:t>U</a:t>
            </a:r>
            <a:r>
              <a:rPr lang="en-GB" baseline="-25000" dirty="0" err="1"/>
              <a:t>coil-gnd</a:t>
            </a:r>
            <a:r>
              <a:rPr lang="en-GB" dirty="0"/>
              <a:t> occurs when the local coil temperature is 150-200 K. It is therefor important that the VWL is also tested in this temperature range, see talk F. Rodriguez-Mateos.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1690" y="2933135"/>
            <a:ext cx="4202572" cy="347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46043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560" y="620688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MgB</a:t>
            </a:r>
            <a:r>
              <a:rPr lang="en-GB" baseline="-25000" dirty="0"/>
              <a:t>2</a:t>
            </a:r>
            <a:r>
              <a:rPr lang="en-GB" dirty="0"/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3157960"/>
            <a:ext cx="5734960" cy="316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95043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463" y="1781235"/>
            <a:ext cx="9144000" cy="215590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048817" y="4585959"/>
            <a:ext cx="912429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MainSol-2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542942" y="4591980"/>
            <a:ext cx="912429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MainSol-1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445476" y="1082816"/>
            <a:ext cx="870751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GunSol-2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836322" y="4592161"/>
            <a:ext cx="870751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chemeClr val="bg1"/>
                </a:solidFill>
              </a:rPr>
              <a:t>GunSol-1</a:t>
            </a:r>
          </a:p>
        </p:txBody>
      </p:sp>
      <p:sp>
        <p:nvSpPr>
          <p:cNvPr id="31" name="Rectangle 30"/>
          <p:cNvSpPr/>
          <p:nvPr/>
        </p:nvSpPr>
        <p:spPr>
          <a:xfrm>
            <a:off x="2699792" y="1082816"/>
            <a:ext cx="809837" cy="276999"/>
          </a:xfrm>
          <a:prstGeom prst="rect">
            <a:avLst/>
          </a:prstGeom>
          <a:solidFill>
            <a:schemeClr val="tx1"/>
          </a:solidFill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GB" sz="1200" b="1" dirty="0" err="1">
                <a:solidFill>
                  <a:schemeClr val="bg1"/>
                </a:solidFill>
              </a:rPr>
              <a:t>BendSol</a:t>
            </a:r>
            <a:endParaRPr lang="en-GB" sz="1200" b="1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34"/>
          <p:cNvCxnSpPr>
            <a:stCxn id="11" idx="0"/>
          </p:cNvCxnSpPr>
          <p:nvPr/>
        </p:nvCxnSpPr>
        <p:spPr>
          <a:xfrm flipH="1" flipV="1">
            <a:off x="622732" y="3937139"/>
            <a:ext cx="882300" cy="64882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1" idx="0"/>
          </p:cNvCxnSpPr>
          <p:nvPr/>
        </p:nvCxnSpPr>
        <p:spPr>
          <a:xfrm flipV="1">
            <a:off x="1505032" y="3937139"/>
            <a:ext cx="267816" cy="64882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1" idx="0"/>
          </p:cNvCxnSpPr>
          <p:nvPr/>
        </p:nvCxnSpPr>
        <p:spPr>
          <a:xfrm flipV="1">
            <a:off x="1505032" y="3937139"/>
            <a:ext cx="1663009" cy="648820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31" idx="2"/>
          </p:cNvCxnSpPr>
          <p:nvPr/>
        </p:nvCxnSpPr>
        <p:spPr>
          <a:xfrm flipH="1">
            <a:off x="622731" y="1359815"/>
            <a:ext cx="2481980" cy="783047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31" idx="2"/>
          </p:cNvCxnSpPr>
          <p:nvPr/>
        </p:nvCxnSpPr>
        <p:spPr>
          <a:xfrm flipH="1">
            <a:off x="1301875" y="1359815"/>
            <a:ext cx="1802836" cy="1127883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9" idx="3"/>
          </p:cNvCxnSpPr>
          <p:nvPr/>
        </p:nvCxnSpPr>
        <p:spPr>
          <a:xfrm>
            <a:off x="8316227" y="1221316"/>
            <a:ext cx="489397" cy="711495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31" idx="2"/>
          </p:cNvCxnSpPr>
          <p:nvPr/>
        </p:nvCxnSpPr>
        <p:spPr>
          <a:xfrm>
            <a:off x="3104711" y="1359815"/>
            <a:ext cx="2764110" cy="917803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1" idx="2"/>
          </p:cNvCxnSpPr>
          <p:nvPr/>
        </p:nvCxnSpPr>
        <p:spPr>
          <a:xfrm>
            <a:off x="3104711" y="1359815"/>
            <a:ext cx="2495994" cy="1197191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12" idx="0"/>
          </p:cNvCxnSpPr>
          <p:nvPr/>
        </p:nvCxnSpPr>
        <p:spPr>
          <a:xfrm flipH="1" flipV="1">
            <a:off x="3935255" y="3922478"/>
            <a:ext cx="1063902" cy="669502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stCxn id="12" idx="0"/>
          </p:cNvCxnSpPr>
          <p:nvPr/>
        </p:nvCxnSpPr>
        <p:spPr>
          <a:xfrm flipV="1">
            <a:off x="4999157" y="3922478"/>
            <a:ext cx="86215" cy="669502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12" idx="0"/>
          </p:cNvCxnSpPr>
          <p:nvPr/>
        </p:nvCxnSpPr>
        <p:spPr>
          <a:xfrm flipV="1">
            <a:off x="4999157" y="3922478"/>
            <a:ext cx="1481407" cy="669502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23" idx="0"/>
          </p:cNvCxnSpPr>
          <p:nvPr/>
        </p:nvCxnSpPr>
        <p:spPr>
          <a:xfrm flipH="1" flipV="1">
            <a:off x="7021919" y="2076157"/>
            <a:ext cx="249779" cy="251600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23" idx="0"/>
          </p:cNvCxnSpPr>
          <p:nvPr/>
        </p:nvCxnSpPr>
        <p:spPr>
          <a:xfrm flipV="1">
            <a:off x="7271698" y="3331887"/>
            <a:ext cx="193740" cy="1260274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23" idx="0"/>
          </p:cNvCxnSpPr>
          <p:nvPr/>
        </p:nvCxnSpPr>
        <p:spPr>
          <a:xfrm flipV="1">
            <a:off x="7271698" y="2974795"/>
            <a:ext cx="1206420" cy="1617366"/>
          </a:xfrm>
          <a:prstGeom prst="straightConnector1">
            <a:avLst/>
          </a:prstGeom>
          <a:ln w="222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itre 1"/>
          <p:cNvSpPr>
            <a:spLocks noGrp="1"/>
          </p:cNvSpPr>
          <p:nvPr>
            <p:ph type="title"/>
          </p:nvPr>
        </p:nvSpPr>
        <p:spPr>
          <a:xfrm>
            <a:off x="5868821" y="13271"/>
            <a:ext cx="3119508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Hollow e-lens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388543" y="5050995"/>
            <a:ext cx="47026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Quench strategy: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Targets: T</a:t>
            </a:r>
            <a:r>
              <a:rPr lang="en-GB" baseline="-25000" dirty="0"/>
              <a:t>hot-spot</a:t>
            </a:r>
            <a:r>
              <a:rPr lang="en-GB" dirty="0"/>
              <a:t> &lt; 200 K and </a:t>
            </a:r>
            <a:r>
              <a:rPr lang="en-GB" dirty="0" err="1"/>
              <a:t>V</a:t>
            </a:r>
            <a:r>
              <a:rPr lang="en-GB" baseline="-25000" dirty="0" err="1"/>
              <a:t>gnd</a:t>
            </a:r>
            <a:r>
              <a:rPr lang="en-GB" dirty="0"/>
              <a:t> &lt; 500 V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EE for each circuit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Assume </a:t>
            </a:r>
            <a:r>
              <a:rPr lang="en-GB" dirty="0" err="1"/>
              <a:t>U</a:t>
            </a:r>
            <a:r>
              <a:rPr lang="en-GB" baseline="-25000" dirty="0" err="1"/>
              <a:t>thr</a:t>
            </a:r>
            <a:r>
              <a:rPr lang="en-GB" dirty="0"/>
              <a:t>=100 mV,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=10 </a:t>
            </a:r>
            <a:r>
              <a:rPr lang="en-GB" dirty="0" err="1"/>
              <a:t>ms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477295" y="567268"/>
            <a:ext cx="8000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D. Perini and M. Maciejewski at the HL-LHC TCC on 18/4/2019, see </a:t>
            </a:r>
            <a:r>
              <a:rPr lang="en-GB" sz="1200" dirty="0">
                <a:hlinkClick r:id="rId5"/>
              </a:rPr>
              <a:t>https://indico.cern.ch/event/814368/</a:t>
            </a:r>
            <a:r>
              <a:rPr lang="en-GB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8286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9" grpId="0" animBg="1"/>
      <p:bldP spid="23" grpId="0" animBg="1"/>
      <p:bldP spid="31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78" name="Titre 1"/>
          <p:cNvSpPr>
            <a:spLocks noGrp="1"/>
          </p:cNvSpPr>
          <p:nvPr>
            <p:ph type="title"/>
          </p:nvPr>
        </p:nvSpPr>
        <p:spPr>
          <a:xfrm>
            <a:off x="5868821" y="13271"/>
            <a:ext cx="3119508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Hollow e-lens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2469244"/>
              </p:ext>
            </p:extLst>
          </p:nvPr>
        </p:nvGraphicFramePr>
        <p:xfrm>
          <a:off x="323529" y="972086"/>
          <a:ext cx="8664799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857">
                  <a:extLst>
                    <a:ext uri="{9D8B030D-6E8A-4147-A177-3AD203B41FA5}">
                      <a16:colId xmlns:a16="http://schemas.microsoft.com/office/drawing/2014/main" val="2014093113"/>
                    </a:ext>
                  </a:extLst>
                </a:gridCol>
                <a:gridCol w="1974995">
                  <a:extLst>
                    <a:ext uri="{9D8B030D-6E8A-4147-A177-3AD203B41FA5}">
                      <a16:colId xmlns:a16="http://schemas.microsoft.com/office/drawing/2014/main" val="3472576245"/>
                    </a:ext>
                  </a:extLst>
                </a:gridCol>
                <a:gridCol w="1609255">
                  <a:extLst>
                    <a:ext uri="{9D8B030D-6E8A-4147-A177-3AD203B41FA5}">
                      <a16:colId xmlns:a16="http://schemas.microsoft.com/office/drawing/2014/main" val="2943345144"/>
                    </a:ext>
                  </a:extLst>
                </a:gridCol>
                <a:gridCol w="1901846">
                  <a:extLst>
                    <a:ext uri="{9D8B030D-6E8A-4147-A177-3AD203B41FA5}">
                      <a16:colId xmlns:a16="http://schemas.microsoft.com/office/drawing/2014/main" val="481143893"/>
                    </a:ext>
                  </a:extLst>
                </a:gridCol>
                <a:gridCol w="1901846">
                  <a:extLst>
                    <a:ext uri="{9D8B030D-6E8A-4147-A177-3AD203B41FA5}">
                      <a16:colId xmlns:a16="http://schemas.microsoft.com/office/drawing/2014/main" val="3862366563"/>
                    </a:ext>
                  </a:extLst>
                </a:gridCol>
              </a:tblGrid>
              <a:tr h="326266">
                <a:tc>
                  <a:txBody>
                    <a:bodyPr/>
                    <a:lstStyle/>
                    <a:p>
                      <a:r>
                        <a:rPr lang="en-GB" sz="1600" dirty="0"/>
                        <a:t>Variant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GunSol-1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GunSol-2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BendSol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MainSol-1 &amp;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3264047"/>
                  </a:ext>
                </a:extLst>
              </a:tr>
              <a:tr h="257383">
                <a:tc>
                  <a:txBody>
                    <a:bodyPr/>
                    <a:lstStyle/>
                    <a:p>
                      <a:r>
                        <a:rPr lang="en-GB" sz="1600" baseline="0" dirty="0" err="1"/>
                        <a:t>I</a:t>
                      </a:r>
                      <a:r>
                        <a:rPr lang="en-GB" sz="1600" baseline="-25000" dirty="0" err="1"/>
                        <a:t>nom</a:t>
                      </a:r>
                      <a:r>
                        <a:rPr lang="en-GB" sz="1600" baseline="0" dirty="0"/>
                        <a:t> [A]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8030356"/>
                  </a:ext>
                </a:extLst>
              </a:tr>
              <a:tr h="257383">
                <a:tc>
                  <a:txBody>
                    <a:bodyPr/>
                    <a:lstStyle/>
                    <a:p>
                      <a:r>
                        <a:rPr lang="en-GB" sz="1600" baseline="0" dirty="0"/>
                        <a:t>L [H]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0.81 / 0.92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0.83 / 0.97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2.1 / 2.4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8.9 / 9.1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8678552"/>
                  </a:ext>
                </a:extLst>
              </a:tr>
              <a:tr h="257383">
                <a:tc>
                  <a:txBody>
                    <a:bodyPr/>
                    <a:lstStyle/>
                    <a:p>
                      <a:r>
                        <a:rPr lang="en-GB" sz="1600" dirty="0" err="1"/>
                        <a:t>E</a:t>
                      </a:r>
                      <a:r>
                        <a:rPr lang="en-GB" sz="1600" baseline="-25000" dirty="0" err="1"/>
                        <a:t>stored</a:t>
                      </a:r>
                      <a:r>
                        <a:rPr lang="en-GB" sz="1600" dirty="0"/>
                        <a:t> [kJ]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018734"/>
                  </a:ext>
                </a:extLst>
              </a:tr>
              <a:tr h="257383">
                <a:tc>
                  <a:txBody>
                    <a:bodyPr/>
                    <a:lstStyle/>
                    <a:p>
                      <a:r>
                        <a:rPr lang="en-GB" sz="1600" dirty="0" err="1"/>
                        <a:t>B</a:t>
                      </a:r>
                      <a:r>
                        <a:rPr lang="en-GB" sz="1600" baseline="-25000" dirty="0" err="1"/>
                        <a:t>nom</a:t>
                      </a:r>
                      <a:r>
                        <a:rPr lang="en-GB" sz="1600" baseline="0" dirty="0"/>
                        <a:t> [T]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3.1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3.7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3.5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aseline="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4042224"/>
                  </a:ext>
                </a:extLst>
              </a:tr>
              <a:tr h="257383">
                <a:tc>
                  <a:txBody>
                    <a:bodyPr/>
                    <a:lstStyle/>
                    <a:p>
                      <a:r>
                        <a:rPr lang="en-GB" sz="1600" dirty="0"/>
                        <a:t>R</a:t>
                      </a:r>
                      <a:r>
                        <a:rPr lang="en-GB" sz="1600" baseline="-25000" dirty="0"/>
                        <a:t>EE</a:t>
                      </a:r>
                      <a:r>
                        <a:rPr lang="en-GB" sz="1600" dirty="0"/>
                        <a:t> [</a:t>
                      </a:r>
                      <a:r>
                        <a:rPr lang="en-GB" sz="1600" dirty="0">
                          <a:latin typeface="Symbol" panose="05050102010706020507" pitchFamily="18" charset="2"/>
                        </a:rPr>
                        <a:t>W</a:t>
                      </a:r>
                      <a:r>
                        <a:rPr lang="en-GB" sz="16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baseline="0" dirty="0"/>
                        <a:t>0.6</a:t>
                      </a:r>
                      <a:r>
                        <a:rPr lang="en-GB" sz="1600" baseline="0" dirty="0"/>
                        <a:t> (0.2-1.5)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baseline="0" dirty="0"/>
                        <a:t>0.6</a:t>
                      </a:r>
                      <a:r>
                        <a:rPr lang="en-GB" sz="1600" baseline="0" dirty="0"/>
                        <a:t> (0.12-1.9)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baseline="0" dirty="0"/>
                        <a:t>0.9 </a:t>
                      </a:r>
                      <a:r>
                        <a:rPr lang="en-GB" sz="1600" baseline="0" dirty="0"/>
                        <a:t>(0.65-1.5)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baseline="0" dirty="0"/>
                        <a:t>2.6</a:t>
                      </a:r>
                      <a:r>
                        <a:rPr lang="en-GB" sz="1600" baseline="0" dirty="0"/>
                        <a:t> (2.5-3.0)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010188"/>
                  </a:ext>
                </a:extLst>
              </a:tr>
              <a:tr h="257383">
                <a:tc>
                  <a:txBody>
                    <a:bodyPr/>
                    <a:lstStyle/>
                    <a:p>
                      <a:r>
                        <a:rPr lang="en-GB" sz="1600" dirty="0"/>
                        <a:t>T</a:t>
                      </a:r>
                      <a:r>
                        <a:rPr lang="en-GB" sz="1600" baseline="-25000" dirty="0"/>
                        <a:t>hot-spot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70</a:t>
                      </a:r>
                      <a:r>
                        <a:rPr lang="en-GB" sz="1600" dirty="0"/>
                        <a:t> (200-45)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55</a:t>
                      </a:r>
                      <a:r>
                        <a:rPr lang="en-GB" sz="1600" dirty="0"/>
                        <a:t> (200-40)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130</a:t>
                      </a:r>
                      <a:r>
                        <a:rPr lang="en-GB" sz="1600" dirty="0"/>
                        <a:t> (200-70)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175</a:t>
                      </a:r>
                      <a:r>
                        <a:rPr lang="en-GB" sz="1600" dirty="0"/>
                        <a:t> (200-140)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4314279"/>
                  </a:ext>
                </a:extLst>
              </a:tr>
              <a:tr h="257383">
                <a:tc>
                  <a:txBody>
                    <a:bodyPr/>
                    <a:lstStyle/>
                    <a:p>
                      <a:r>
                        <a:rPr lang="en-GB" sz="1600" dirty="0" err="1"/>
                        <a:t>V</a:t>
                      </a:r>
                      <a:r>
                        <a:rPr lang="en-GB" sz="1600" baseline="-25000" dirty="0" err="1"/>
                        <a:t>coil-gnd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190</a:t>
                      </a:r>
                      <a:r>
                        <a:rPr lang="en-GB" sz="1600" dirty="0"/>
                        <a:t> (60-500)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150</a:t>
                      </a:r>
                      <a:r>
                        <a:rPr lang="en-GB" sz="1600" dirty="0"/>
                        <a:t> (40-500)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300 </a:t>
                      </a:r>
                      <a:r>
                        <a:rPr lang="en-GB" sz="1600" dirty="0"/>
                        <a:t>(220-500)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430</a:t>
                      </a:r>
                      <a:r>
                        <a:rPr lang="en-GB" sz="1600" dirty="0"/>
                        <a:t> (410-500)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698014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02001" y="3835787"/>
            <a:ext cx="8664799" cy="2339102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Hot-spots &lt;200 K and maximum </a:t>
            </a:r>
            <a:r>
              <a:rPr lang="en-GB" dirty="0" err="1"/>
              <a:t>U</a:t>
            </a:r>
            <a:r>
              <a:rPr lang="en-GB" baseline="-25000" dirty="0" err="1"/>
              <a:t>coil-gnd</a:t>
            </a:r>
            <a:r>
              <a:rPr lang="en-GB" dirty="0"/>
              <a:t> &lt;500 V.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Grounding at the neg. terminal of the converter, except in the </a:t>
            </a:r>
            <a:r>
              <a:rPr lang="en-GB" dirty="0" err="1"/>
              <a:t>MainSol</a:t>
            </a:r>
            <a:r>
              <a:rPr lang="en-GB" dirty="0"/>
              <a:t> circuits, which should have the grounding in the middle of the EE resistor, to be confirmed with EPC.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 err="1"/>
              <a:t>Busbar</a:t>
            </a:r>
            <a:r>
              <a:rPr lang="en-GB" dirty="0"/>
              <a:t> protection should not be an issue since all circuits have EE.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Possibly the two circuits with lower </a:t>
            </a:r>
            <a:r>
              <a:rPr lang="en-GB" dirty="0" err="1"/>
              <a:t>E</a:t>
            </a:r>
            <a:r>
              <a:rPr lang="en-GB" baseline="-25000" dirty="0" err="1"/>
              <a:t>stored</a:t>
            </a:r>
            <a:r>
              <a:rPr lang="en-GB" dirty="0"/>
              <a:t> could be self-protected. 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Further optimisation might be possible (e.g. adding parallel resistors).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006877" y="605294"/>
            <a:ext cx="49923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D. Perini and M. Maciejewski, </a:t>
            </a:r>
            <a:r>
              <a:rPr lang="en-GB" sz="1200" dirty="0">
                <a:hlinkClick r:id="rId4"/>
              </a:rPr>
              <a:t>https://indico.cern.ch/event/814368/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1762127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58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5148064" y="-27384"/>
            <a:ext cx="3898736" cy="569586"/>
          </a:xfrm>
        </p:spPr>
        <p:txBody>
          <a:bodyPr/>
          <a:lstStyle/>
          <a:p>
            <a:r>
              <a:rPr lang="en-GB" dirty="0"/>
              <a:t>Overview, for I=</a:t>
            </a:r>
            <a:r>
              <a:rPr lang="en-GB" dirty="0" err="1"/>
              <a:t>I</a:t>
            </a:r>
            <a:r>
              <a:rPr lang="en-GB" baseline="-25000" dirty="0" err="1"/>
              <a:t>nom</a:t>
            </a:r>
            <a:endParaRPr lang="en-GB" baseline="-25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724850"/>
              </p:ext>
            </p:extLst>
          </p:nvPr>
        </p:nvGraphicFramePr>
        <p:xfrm>
          <a:off x="251521" y="548680"/>
          <a:ext cx="8714609" cy="5601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5">
                  <a:extLst>
                    <a:ext uri="{9D8B030D-6E8A-4147-A177-3AD203B41FA5}">
                      <a16:colId xmlns:a16="http://schemas.microsoft.com/office/drawing/2014/main" val="12215455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13734803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515157495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1421631865"/>
                    </a:ext>
                  </a:extLst>
                </a:gridCol>
                <a:gridCol w="1032355">
                  <a:extLst>
                    <a:ext uri="{9D8B030D-6E8A-4147-A177-3AD203B41FA5}">
                      <a16:colId xmlns:a16="http://schemas.microsoft.com/office/drawing/2014/main" val="1168564593"/>
                    </a:ext>
                  </a:extLst>
                </a:gridCol>
                <a:gridCol w="2857719">
                  <a:extLst>
                    <a:ext uri="{9D8B030D-6E8A-4147-A177-3AD203B41FA5}">
                      <a16:colId xmlns:a16="http://schemas.microsoft.com/office/drawing/2014/main" val="4117735629"/>
                    </a:ext>
                  </a:extLst>
                </a:gridCol>
              </a:tblGrid>
              <a:tr h="420520"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GB" sz="1600" b="1" baseline="-25000" dirty="0">
                          <a:solidFill>
                            <a:schemeClr val="tx1"/>
                          </a:solidFill>
                        </a:rPr>
                        <a:t>hot-spot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 [K]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 err="1">
                          <a:solidFill>
                            <a:schemeClr val="tx1"/>
                          </a:solidFill>
                        </a:rPr>
                        <a:t>V</a:t>
                      </a:r>
                      <a:r>
                        <a:rPr lang="en-GB" sz="1600" b="1" baseline="-25000" dirty="0" err="1">
                          <a:solidFill>
                            <a:schemeClr val="tx1"/>
                          </a:solidFill>
                        </a:rPr>
                        <a:t>coil-gnd</a:t>
                      </a:r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 at </a:t>
                      </a:r>
                      <a:r>
                        <a:rPr lang="en-GB" sz="1600" b="1" dirty="0" err="1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GB" sz="1600" b="1" baseline="-25000" dirty="0" err="1">
                          <a:solidFill>
                            <a:schemeClr val="tx1"/>
                          </a:solidFill>
                        </a:rPr>
                        <a:t>nom</a:t>
                      </a:r>
                      <a:r>
                        <a:rPr lang="en-GB" sz="1600" b="1" baseline="0" dirty="0">
                          <a:solidFill>
                            <a:schemeClr val="tx1"/>
                          </a:solidFill>
                        </a:rPr>
                        <a:t> [V]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sz="1400" b="1" baseline="-25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Remarks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1121938"/>
                  </a:ext>
                </a:extLst>
              </a:tr>
              <a:tr h="261621"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Nominal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chemeClr val="tx1"/>
                          </a:solidFill>
                        </a:rPr>
                        <a:t>WRFS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baseline="0" dirty="0">
                          <a:solidFill>
                            <a:schemeClr val="tx1"/>
                          </a:solidFill>
                        </a:rPr>
                        <a:t>Nominal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baseline="0" dirty="0">
                          <a:solidFill>
                            <a:schemeClr val="tx1"/>
                          </a:solidFill>
                        </a:rPr>
                        <a:t>WRFS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189943"/>
                  </a:ext>
                </a:extLst>
              </a:tr>
              <a:tr h="261621">
                <a:tc>
                  <a:txBody>
                    <a:bodyPr/>
                    <a:lstStyle/>
                    <a:p>
                      <a:r>
                        <a:rPr lang="en-GB" sz="1600" dirty="0"/>
                        <a:t>RQX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9532067"/>
                  </a:ext>
                </a:extLst>
              </a:tr>
              <a:tr h="261621">
                <a:tc>
                  <a:txBody>
                    <a:bodyPr/>
                    <a:lstStyle/>
                    <a:p>
                      <a:r>
                        <a:rPr lang="en-GB" sz="1600" dirty="0"/>
                        <a:t>RCBXFA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4603981"/>
                  </a:ext>
                </a:extLst>
              </a:tr>
              <a:tr h="261621">
                <a:tc>
                  <a:txBody>
                    <a:bodyPr/>
                    <a:lstStyle/>
                    <a:p>
                      <a:r>
                        <a:rPr lang="en-GB" sz="1600" dirty="0"/>
                        <a:t>RCBXFB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Possibly outer with EE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5763713"/>
                  </a:ext>
                </a:extLst>
              </a:tr>
              <a:tr h="261621">
                <a:tc>
                  <a:txBody>
                    <a:bodyPr/>
                    <a:lstStyle/>
                    <a:p>
                      <a:r>
                        <a:rPr lang="en-GB" sz="1600" dirty="0"/>
                        <a:t>RQSXF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lang="en-GB" sz="1600" dirty="0"/>
                        <a:t>Cross-check not yet made by CERN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7608961"/>
                  </a:ext>
                </a:extLst>
              </a:tr>
              <a:tr h="261621">
                <a:tc>
                  <a:txBody>
                    <a:bodyPr/>
                    <a:lstStyle/>
                    <a:p>
                      <a:r>
                        <a:rPr lang="en-GB" sz="1600" dirty="0"/>
                        <a:t>HO triplet correctors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141-175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18-90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9127233"/>
                  </a:ext>
                </a:extLst>
              </a:tr>
              <a:tr h="261621">
                <a:tc>
                  <a:txBody>
                    <a:bodyPr/>
                    <a:lstStyle/>
                    <a:p>
                      <a:r>
                        <a:rPr lang="en-GB" sz="1600" dirty="0"/>
                        <a:t>RBXF (D1)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180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2820812"/>
                  </a:ext>
                </a:extLst>
              </a:tr>
              <a:tr h="365552">
                <a:tc>
                  <a:txBody>
                    <a:bodyPr/>
                    <a:lstStyle/>
                    <a:p>
                      <a:r>
                        <a:rPr lang="en-GB" sz="1600" dirty="0"/>
                        <a:t>RBRD (D2)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200-250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120-150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4905984"/>
                  </a:ext>
                </a:extLst>
              </a:tr>
              <a:tr h="666595">
                <a:tc>
                  <a:txBody>
                    <a:bodyPr/>
                    <a:lstStyle/>
                    <a:p>
                      <a:r>
                        <a:rPr lang="en-GB" sz="1600" dirty="0"/>
                        <a:t>RCBRD (orbit corrector D2)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590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Reduction of the EE resistor value or use of </a:t>
                      </a:r>
                      <a:r>
                        <a:rPr lang="en-GB" sz="1600" dirty="0" err="1"/>
                        <a:t>varistor</a:t>
                      </a:r>
                      <a:r>
                        <a:rPr lang="en-GB" sz="1600" dirty="0"/>
                        <a:t> could be considered as long as quench back is guaranteed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4117963"/>
                  </a:ext>
                </a:extLst>
              </a:tr>
              <a:tr h="516074">
                <a:tc>
                  <a:txBody>
                    <a:bodyPr/>
                    <a:lstStyle/>
                    <a:p>
                      <a:r>
                        <a:rPr lang="en-GB" sz="1600" dirty="0"/>
                        <a:t>RB with MBH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(307)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(1470)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Non-uniform distribution of Cu/SC and RRR not yet taken into account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54995"/>
                  </a:ext>
                </a:extLst>
              </a:tr>
              <a:tr h="261621">
                <a:tc>
                  <a:txBody>
                    <a:bodyPr/>
                    <a:lstStyle/>
                    <a:p>
                      <a:r>
                        <a:rPr lang="en-GB" sz="1600" dirty="0"/>
                        <a:t>Hollow e-lens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55-175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150-430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Preliminary results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01274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19270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3275856" y="58637"/>
            <a:ext cx="5770944" cy="569586"/>
          </a:xfrm>
        </p:spPr>
        <p:txBody>
          <a:bodyPr/>
          <a:lstStyle/>
          <a:p>
            <a:r>
              <a:rPr lang="en-GB" dirty="0"/>
              <a:t>Overview MgB</a:t>
            </a:r>
            <a:r>
              <a:rPr lang="en-GB" baseline="-25000" dirty="0"/>
              <a:t>2</a:t>
            </a:r>
            <a:r>
              <a:rPr lang="en-GB" dirty="0"/>
              <a:t> link and busbars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6781472"/>
              </p:ext>
            </p:extLst>
          </p:nvPr>
        </p:nvGraphicFramePr>
        <p:xfrm>
          <a:off x="321636" y="791577"/>
          <a:ext cx="8642853" cy="45852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4380">
                  <a:extLst>
                    <a:ext uri="{9D8B030D-6E8A-4147-A177-3AD203B41FA5}">
                      <a16:colId xmlns:a16="http://schemas.microsoft.com/office/drawing/2014/main" val="122154556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3137348034"/>
                    </a:ext>
                  </a:extLst>
                </a:gridCol>
                <a:gridCol w="2592289">
                  <a:extLst>
                    <a:ext uri="{9D8B030D-6E8A-4147-A177-3AD203B41FA5}">
                      <a16:colId xmlns:a16="http://schemas.microsoft.com/office/drawing/2014/main" val="41177356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T</a:t>
                      </a:r>
                      <a:r>
                        <a:rPr lang="en-GB" sz="1800" b="1" baseline="-25000" dirty="0">
                          <a:solidFill>
                            <a:schemeClr val="tx1"/>
                          </a:solidFill>
                        </a:rPr>
                        <a:t>hot-spot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 [K]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</a:rPr>
                        <a:t>Remarks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1121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MgB</a:t>
                      </a:r>
                      <a:r>
                        <a:rPr lang="en-GB" sz="1800" baseline="-25000" dirty="0"/>
                        <a:t>2</a:t>
                      </a:r>
                      <a:r>
                        <a:rPr lang="en-GB" sz="1800" dirty="0"/>
                        <a:t> leads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&lt;45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884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RQX - flat busbar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&lt;110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49532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RQX - round busbar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77538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RCBXFA orbit corrector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&lt;60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4603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RCBXFB orbit corrector – flat busbar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&lt;120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5763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RCBXFB orbit corrector – round busbar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&lt;175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dirty="0"/>
                        <a:t>Possibly add 20% Cu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55110833"/>
                  </a:ext>
                </a:extLst>
              </a:tr>
              <a:tr h="505991">
                <a:tc>
                  <a:txBody>
                    <a:bodyPr/>
                    <a:lstStyle/>
                    <a:p>
                      <a:r>
                        <a:rPr lang="en-GB" sz="1800" dirty="0"/>
                        <a:t>RQSXF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cryostable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76089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HO triplet correctors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/>
                        <a:t>cryostable</a:t>
                      </a: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9127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RBXF (D1)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&lt;105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2820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RBRD (D2)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&lt;105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54905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dirty="0"/>
                        <a:t>RCBRD (orbit corrector D2)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&lt;100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1411796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A6AE0CFB-47BF-5842-8836-7489F432ACF5}"/>
              </a:ext>
            </a:extLst>
          </p:cNvPr>
          <p:cNvSpPr txBox="1"/>
          <p:nvPr/>
        </p:nvSpPr>
        <p:spPr>
          <a:xfrm>
            <a:off x="187965" y="5504460"/>
            <a:ext cx="84988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BTW: 10 years of LHC have shown that most short-to-grounds occur in the busbar system. Add sufficient insulation and stay away from (sharp) metallic objects.</a:t>
            </a:r>
          </a:p>
        </p:txBody>
      </p:sp>
    </p:spTree>
    <p:extLst>
      <p:ext uri="{BB962C8B-B14F-4D97-AF65-F5344CB8AC3E}">
        <p14:creationId xmlns:p14="http://schemas.microsoft.com/office/powerpoint/2010/main" val="690843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6404" y="1016589"/>
            <a:ext cx="8720395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</a:rPr>
              <a:t>General strategy on Quench Detection: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Use a midpoint for quench detection, especially for inductive components (coils).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Decouple busbars and SC leads from the coils, each with their own quench detection threshold and evaluation time. For busbars and leads we usually favour low </a:t>
            </a:r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 and long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, whereas for coils we usually have high </a:t>
            </a:r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 and small </a:t>
            </a:r>
            <a:r>
              <a:rPr lang="en-GB" dirty="0" err="1"/>
              <a:t>t</a:t>
            </a:r>
            <a:r>
              <a:rPr lang="en-GB" baseline="-25000" dirty="0" err="1"/>
              <a:t>eval</a:t>
            </a:r>
            <a:r>
              <a:rPr lang="en-GB" dirty="0"/>
              <a:t>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If needed, consider a current-dependent </a:t>
            </a:r>
            <a:r>
              <a:rPr lang="en-GB" dirty="0" err="1"/>
              <a:t>U</a:t>
            </a:r>
            <a:r>
              <a:rPr lang="en-GB" baseline="-25000" dirty="0" err="1"/>
              <a:t>thres</a:t>
            </a:r>
            <a:r>
              <a:rPr lang="en-GB" dirty="0"/>
              <a:t> , especially to overcome the effect of flux jumps and possible converter-induced noise (0-V crossing).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Use 2 channels with independent voltage taps, and use 1oo2 voting.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Make sure that symmetric quenches will also be detected (e.g. use U</a:t>
            </a:r>
            <a:r>
              <a:rPr lang="en-GB" baseline="-25000" dirty="0"/>
              <a:t>P1</a:t>
            </a:r>
            <a:r>
              <a:rPr lang="en-GB" dirty="0"/>
              <a:t>-U</a:t>
            </a:r>
            <a:r>
              <a:rPr lang="en-GB" baseline="-25000" dirty="0"/>
              <a:t>P2</a:t>
            </a:r>
            <a:r>
              <a:rPr lang="en-GB" dirty="0"/>
              <a:t>, U</a:t>
            </a:r>
            <a:r>
              <a:rPr lang="en-GB" baseline="-25000" dirty="0"/>
              <a:t>P3</a:t>
            </a:r>
            <a:r>
              <a:rPr lang="en-GB" dirty="0"/>
              <a:t>-U</a:t>
            </a:r>
            <a:r>
              <a:rPr lang="en-GB" baseline="-25000" dirty="0"/>
              <a:t>P4</a:t>
            </a:r>
            <a:r>
              <a:rPr lang="en-GB" dirty="0"/>
              <a:t> and also U</a:t>
            </a:r>
            <a:r>
              <a:rPr lang="en-GB" baseline="-25000" dirty="0"/>
              <a:t>P1+P2</a:t>
            </a:r>
            <a:r>
              <a:rPr lang="en-GB" dirty="0"/>
              <a:t>-U</a:t>
            </a:r>
            <a:r>
              <a:rPr lang="en-GB" baseline="-25000" dirty="0"/>
              <a:t>P4+P4</a:t>
            </a:r>
            <a:r>
              <a:rPr lang="en-GB" dirty="0"/>
              <a:t>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28184" y="5142010"/>
            <a:ext cx="19367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See talk from R. Denz</a:t>
            </a: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5220072" y="51102"/>
            <a:ext cx="346672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/>
              <a:t>General 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231145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372200" y="44624"/>
            <a:ext cx="2670834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Conclusion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548680"/>
            <a:ext cx="8784976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During the design phase of the HL-LHC magnets and circuits, the protection behaviour is simulated by CERN and by external institutes. For the more critical circuits also Worst Realistic Failure Scenario’s have been considered.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As soon as model magnets are produced, comparison with experimental data is necessary, keeping however in mind that the measurements usually give average values, such as I(T), MIITs, </a:t>
            </a:r>
            <a:r>
              <a:rPr lang="en-GB" dirty="0" err="1"/>
              <a:t>V</a:t>
            </a:r>
            <a:r>
              <a:rPr lang="en-GB" baseline="-25000" dirty="0" err="1"/>
              <a:t>coil</a:t>
            </a:r>
            <a:r>
              <a:rPr lang="en-GB" dirty="0"/>
              <a:t>, whereas the local </a:t>
            </a:r>
            <a:r>
              <a:rPr lang="en-GB" dirty="0" err="1"/>
              <a:t>U</a:t>
            </a:r>
            <a:r>
              <a:rPr lang="en-GB" baseline="-25000" dirty="0" err="1"/>
              <a:t>coil-gnd</a:t>
            </a:r>
            <a:r>
              <a:rPr lang="en-GB" dirty="0"/>
              <a:t>, </a:t>
            </a:r>
            <a:r>
              <a:rPr lang="en-GB" dirty="0" err="1"/>
              <a:t>U</a:t>
            </a:r>
            <a:r>
              <a:rPr lang="en-GB" baseline="-25000" dirty="0" err="1"/>
              <a:t>coil</a:t>
            </a:r>
            <a:r>
              <a:rPr lang="en-GB" baseline="-25000" dirty="0"/>
              <a:t>-QH</a:t>
            </a:r>
            <a:r>
              <a:rPr lang="en-GB" dirty="0"/>
              <a:t>, and T</a:t>
            </a:r>
            <a:r>
              <a:rPr lang="en-GB" baseline="-25000" dirty="0"/>
              <a:t>hot-spot</a:t>
            </a:r>
            <a:r>
              <a:rPr lang="en-GB" dirty="0"/>
              <a:t> are key for protection.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It is important to keep the conductor parameters, especially Cu/SC and RRR, as uniform as possible during the production of the Nb</a:t>
            </a:r>
            <a:r>
              <a:rPr lang="en-GB" baseline="-25000" dirty="0"/>
              <a:t>3</a:t>
            </a:r>
            <a:r>
              <a:rPr lang="en-GB" dirty="0"/>
              <a:t>Sn conductors for the triplet and MBH, in order to reduce voltage imbalance and hence </a:t>
            </a:r>
            <a:r>
              <a:rPr lang="en-GB" dirty="0" err="1"/>
              <a:t>U</a:t>
            </a:r>
            <a:r>
              <a:rPr lang="en-GB" baseline="-25000" dirty="0" err="1"/>
              <a:t>coil</a:t>
            </a:r>
            <a:r>
              <a:rPr lang="en-GB" baseline="-25000" dirty="0"/>
              <a:t>-gnd</a:t>
            </a:r>
            <a:r>
              <a:rPr lang="en-GB" dirty="0"/>
              <a:t>.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In case of variations in Cu/SC and RRR, optimising the positioning of the coils in the Nb</a:t>
            </a:r>
            <a:r>
              <a:rPr lang="en-GB" baseline="-25000" dirty="0"/>
              <a:t>3</a:t>
            </a:r>
            <a:r>
              <a:rPr lang="en-GB" dirty="0"/>
              <a:t>Sn magnets is beneficial to lower the </a:t>
            </a:r>
            <a:r>
              <a:rPr lang="en-GB" dirty="0" err="1"/>
              <a:t>U</a:t>
            </a:r>
            <a:r>
              <a:rPr lang="en-GB" baseline="-25000" dirty="0" err="1"/>
              <a:t>coil</a:t>
            </a:r>
            <a:r>
              <a:rPr lang="en-GB" baseline="-25000" dirty="0"/>
              <a:t>-gnd</a:t>
            </a:r>
            <a:r>
              <a:rPr lang="en-GB" dirty="0"/>
              <a:t>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Reliability of CLIQ is very important since it reduces the hot-spot considerably.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The Nb</a:t>
            </a:r>
            <a:r>
              <a:rPr lang="en-GB" baseline="-25000" dirty="0"/>
              <a:t>3</a:t>
            </a:r>
            <a:r>
              <a:rPr lang="en-GB" dirty="0"/>
              <a:t>Sn magnets see the maximum </a:t>
            </a:r>
            <a:r>
              <a:rPr lang="en-GB" dirty="0" err="1"/>
              <a:t>U</a:t>
            </a:r>
            <a:r>
              <a:rPr lang="en-GB" baseline="-25000" dirty="0" err="1"/>
              <a:t>coil-gnd</a:t>
            </a:r>
            <a:r>
              <a:rPr lang="en-GB" dirty="0"/>
              <a:t> at rather elevated temperatures of 80-200 K. It is important that this is reflected in the definition of the VWL’s.   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§"/>
            </a:pPr>
            <a:r>
              <a:rPr lang="en-GB" dirty="0"/>
              <a:t>PS: It would be useful to design the protection of Nb</a:t>
            </a:r>
            <a:r>
              <a:rPr lang="en-GB" baseline="-25000" dirty="0"/>
              <a:t>3</a:t>
            </a:r>
            <a:r>
              <a:rPr lang="en-GB" dirty="0"/>
              <a:t>Sn magnets based on a ‘maximum thermal-strain’ criterion (besides a ‘maximum hot-spot’ criterion).</a:t>
            </a:r>
          </a:p>
        </p:txBody>
      </p:sp>
    </p:spTree>
    <p:extLst>
      <p:ext uri="{BB962C8B-B14F-4D97-AF65-F5344CB8AC3E}">
        <p14:creationId xmlns:p14="http://schemas.microsoft.com/office/powerpoint/2010/main" val="422385096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2915816" y="2492315"/>
            <a:ext cx="3174890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Annex slides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539864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0" name="Picture 9" descr="Screen Shot 2017-06-29 at 15.51.3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87" y="553352"/>
            <a:ext cx="8064896" cy="567699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2979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752663" y="92855"/>
            <a:ext cx="7920000" cy="527833"/>
          </a:xfrm>
        </p:spPr>
        <p:txBody>
          <a:bodyPr/>
          <a:lstStyle/>
          <a:p>
            <a:r>
              <a:rPr lang="en-GB" dirty="0"/>
              <a:t>Annex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27949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801" y="6406790"/>
            <a:ext cx="738490" cy="2591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017" y="3734823"/>
            <a:ext cx="4939292" cy="232483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843808" y="1556792"/>
            <a:ext cx="432048" cy="165618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stCxn id="2" idx="2"/>
          </p:cNvCxnSpPr>
          <p:nvPr/>
        </p:nvCxnSpPr>
        <p:spPr>
          <a:xfrm>
            <a:off x="3059832" y="3212976"/>
            <a:ext cx="1656184" cy="9361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203848" y="3943576"/>
            <a:ext cx="3312368" cy="1656184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413891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766800" y="51102"/>
            <a:ext cx="7920000" cy="720000"/>
          </a:xfrm>
        </p:spPr>
        <p:txBody>
          <a:bodyPr/>
          <a:lstStyle/>
          <a:p>
            <a:r>
              <a:rPr lang="en-GB" dirty="0"/>
              <a:t>Overview circuits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164" y="1124744"/>
            <a:ext cx="8543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Conceptual design review of the magnet circuits for the HL-LHC, 21-23 March 2016, </a:t>
            </a:r>
            <a:r>
              <a:rPr lang="en-GB" dirty="0">
                <a:hlinkClick r:id="rId3"/>
              </a:rPr>
              <a:t>https://indico.cern.ch/event/477759/</a:t>
            </a:r>
            <a:endParaRPr lang="en-GB" dirty="0"/>
          </a:p>
          <a:p>
            <a:endParaRPr lang="en-GB" dirty="0"/>
          </a:p>
          <a:p>
            <a:r>
              <a:rPr lang="en-GB" dirty="0"/>
              <a:t>Circuit review 2017: 17 Mar 2017, </a:t>
            </a:r>
            <a:r>
              <a:rPr lang="en-GB" dirty="0">
                <a:hlinkClick r:id="rId4"/>
              </a:rPr>
              <a:t>https://indico.cern.ch/event/611018/timetable/</a:t>
            </a:r>
            <a:endParaRPr lang="en-GB" dirty="0"/>
          </a:p>
          <a:p>
            <a:endParaRPr lang="en-GB" dirty="0"/>
          </a:p>
          <a:p>
            <a:r>
              <a:rPr lang="en-GB" altLang="ja-JP" dirty="0"/>
              <a:t>International Review of the Conceptual Design of the Cold Powering System for the HL-LHC Superconducting Magnets, 3-4 July 2017, </a:t>
            </a:r>
            <a:r>
              <a:rPr lang="en-US" altLang="ja-JP" u="sng" dirty="0">
                <a:hlinkClick r:id="rId5"/>
              </a:rPr>
              <a:t>https://indico.cern.ch/event/643197/</a:t>
            </a:r>
            <a:endParaRPr lang="ja-JP" altLang="ja-JP" dirty="0"/>
          </a:p>
          <a:p>
            <a:endParaRPr lang="en-GB" altLang="ja-JP" dirty="0"/>
          </a:p>
          <a:p>
            <a:r>
              <a:rPr lang="en-GB" altLang="ja-JP" dirty="0"/>
              <a:t>International review on the Inner Triplet Quadrupoles </a:t>
            </a:r>
            <a:r>
              <a:rPr lang="en-GB" altLang="ja-JP" dirty="0" err="1"/>
              <a:t>fo</a:t>
            </a:r>
            <a:r>
              <a:rPr lang="en-GB" altLang="ja-JP" dirty="0"/>
              <a:t> HL-LHC, 15-17 July 2019,</a:t>
            </a:r>
          </a:p>
          <a:p>
            <a:r>
              <a:rPr lang="en-GB" dirty="0">
                <a:hlinkClick r:id="rId6"/>
              </a:rPr>
              <a:t>https://indico.cern.ch/event/828604/</a:t>
            </a:r>
            <a:br>
              <a:rPr lang="en-GB" altLang="ja-JP" dirty="0"/>
            </a:b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914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5220072" y="51102"/>
            <a:ext cx="3466728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/>
              <a:t>General strategy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80565" y="845452"/>
            <a:ext cx="806445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C00000"/>
                </a:solidFill>
              </a:rPr>
              <a:t>Busbar protection: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In circuits </a:t>
            </a:r>
            <a:r>
              <a:rPr lang="en-GB" b="1" i="1" dirty="0"/>
              <a:t>with</a:t>
            </a:r>
            <a:r>
              <a:rPr lang="en-GB" dirty="0"/>
              <a:t> active protection, protection of the busbar is usually straightforward.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In circuits </a:t>
            </a:r>
            <a:r>
              <a:rPr lang="en-GB" b="1" i="1" dirty="0"/>
              <a:t>without</a:t>
            </a:r>
            <a:r>
              <a:rPr lang="en-GB" dirty="0"/>
              <a:t> active protection the preferred solution is </a:t>
            </a:r>
            <a:r>
              <a:rPr lang="en-GB" dirty="0" err="1"/>
              <a:t>cryostable</a:t>
            </a:r>
            <a:r>
              <a:rPr lang="en-GB" dirty="0"/>
              <a:t> busbars. If not possible, sufficient copper stabiliser should be added to handle a slow decay, governed by the inductance of the circuit and the resistance of the warm leads and crowbar.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The effect of irregularities in the busbar, such as resistive joints, quench stoppers, plugs, expansion loops (</a:t>
            </a:r>
            <a:r>
              <a:rPr lang="en-GB" dirty="0" err="1"/>
              <a:t>lyra’s</a:t>
            </a:r>
            <a:r>
              <a:rPr lang="en-GB" dirty="0"/>
              <a:t>), areas with reduced stabiliser, etc., should be studied in detail.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§"/>
            </a:pPr>
            <a:r>
              <a:rPr lang="en-GB" dirty="0"/>
              <a:t>Take a very conservative approach, also because more stabiliser is good for mechanical stabilisation.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F64A225-4ABD-514E-AE96-DC5D9134CD2A}"/>
              </a:ext>
            </a:extLst>
          </p:cNvPr>
          <p:cNvSpPr txBox="1"/>
          <p:nvPr/>
        </p:nvSpPr>
        <p:spPr>
          <a:xfrm>
            <a:off x="5577386" y="4869160"/>
            <a:ext cx="27521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For busbar layout see talk E. </a:t>
            </a:r>
            <a:r>
              <a:rPr lang="en-US" sz="1200" dirty="0" err="1">
                <a:solidFill>
                  <a:srgbClr val="0070C0"/>
                </a:solidFill>
              </a:rPr>
              <a:t>Todesco</a:t>
            </a:r>
            <a:endParaRPr lang="en-US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83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5364087" y="116632"/>
            <a:ext cx="3669989" cy="430887"/>
          </a:xfrm>
        </p:spPr>
        <p:txBody>
          <a:bodyPr wrap="square">
            <a:spAutoFit/>
          </a:bodyPr>
          <a:lstStyle/>
          <a:p>
            <a:r>
              <a:rPr lang="en-GB" dirty="0"/>
              <a:t>General strategy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5389862"/>
              </p:ext>
            </p:extLst>
          </p:nvPr>
        </p:nvGraphicFramePr>
        <p:xfrm>
          <a:off x="323528" y="1059392"/>
          <a:ext cx="8477685" cy="3820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41617">
                  <a:extLst>
                    <a:ext uri="{9D8B030D-6E8A-4147-A177-3AD203B41FA5}">
                      <a16:colId xmlns:a16="http://schemas.microsoft.com/office/drawing/2014/main" val="1136125798"/>
                    </a:ext>
                  </a:extLst>
                </a:gridCol>
                <a:gridCol w="3936068">
                  <a:extLst>
                    <a:ext uri="{9D8B030D-6E8A-4147-A177-3AD203B41FA5}">
                      <a16:colId xmlns:a16="http://schemas.microsoft.com/office/drawing/2014/main" val="2684611664"/>
                    </a:ext>
                  </a:extLst>
                </a:gridCol>
              </a:tblGrid>
              <a:tr h="377709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Quench origin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Fast Power Abort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77374"/>
                  </a:ext>
                </a:extLst>
              </a:tr>
              <a:tr h="65193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One of the 6 MQXFA/B magnets, 18 kA triplet lead, 7 kA trim lead, main triplet </a:t>
                      </a:r>
                      <a:r>
                        <a:rPr lang="en-GB" dirty="0" err="1"/>
                        <a:t>busbars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RQX, RTQX1, RTQX3, RTQXA1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169683"/>
                  </a:ext>
                </a:extLst>
              </a:tr>
              <a:tr h="3777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MCBXFA-</a:t>
                      </a:r>
                      <a:r>
                        <a:rPr lang="en-GB" dirty="0" err="1"/>
                        <a:t>Hor</a:t>
                      </a:r>
                      <a:r>
                        <a:rPr lang="en-GB" dirty="0"/>
                        <a:t>/</a:t>
                      </a:r>
                      <a:r>
                        <a:rPr lang="en-GB" dirty="0" err="1"/>
                        <a:t>Vert</a:t>
                      </a:r>
                      <a:r>
                        <a:rPr lang="en-GB" dirty="0"/>
                        <a:t>, 2 kA corrector lead and </a:t>
                      </a:r>
                      <a:r>
                        <a:rPr lang="en-GB" dirty="0" err="1"/>
                        <a:t>busbar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Concerned circuit and the nested 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9697650"/>
                  </a:ext>
                </a:extLst>
              </a:tr>
              <a:tr h="377709">
                <a:tc>
                  <a:txBody>
                    <a:bodyPr/>
                    <a:lstStyle/>
                    <a:p>
                      <a:r>
                        <a:rPr lang="en-GB" dirty="0"/>
                        <a:t>High-order corrector magnets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Concerned circuit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8551637"/>
                  </a:ext>
                </a:extLst>
              </a:tr>
              <a:tr h="3777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MBXF (D1), 18 kA D1 lead and </a:t>
                      </a:r>
                      <a:r>
                        <a:rPr lang="en-GB" dirty="0" err="1"/>
                        <a:t>busbar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RBXF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8299020"/>
                  </a:ext>
                </a:extLst>
              </a:tr>
              <a:tr h="377709">
                <a:tc>
                  <a:txBody>
                    <a:bodyPr/>
                    <a:lstStyle/>
                    <a:p>
                      <a:r>
                        <a:rPr lang="en-GB" dirty="0"/>
                        <a:t>MBRD (D2), lead and </a:t>
                      </a:r>
                      <a:r>
                        <a:rPr lang="en-GB" dirty="0" err="1"/>
                        <a:t>busbar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RBRD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0509010"/>
                  </a:ext>
                </a:extLst>
              </a:tr>
              <a:tr h="3777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MCBRD, lead and </a:t>
                      </a:r>
                      <a:r>
                        <a:rPr lang="en-GB" dirty="0" err="1"/>
                        <a:t>busbar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RCBRD (both apertures)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7601895"/>
                  </a:ext>
                </a:extLst>
              </a:tr>
              <a:tr h="37770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MBH magnet or </a:t>
                      </a:r>
                      <a:r>
                        <a:rPr lang="en-GB" dirty="0" err="1"/>
                        <a:t>busbar</a:t>
                      </a:r>
                      <a:r>
                        <a:rPr lang="en-GB" dirty="0"/>
                        <a:t>, RTBH </a:t>
                      </a:r>
                      <a:r>
                        <a:rPr lang="en-GB" dirty="0" err="1"/>
                        <a:t>busbar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5436575"/>
                  </a:ext>
                </a:extLst>
              </a:tr>
            </a:tbl>
          </a:graphicData>
        </a:graphic>
      </p:graphicFrame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578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Arjan Verweij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6228184" y="51102"/>
            <a:ext cx="2458616" cy="720000"/>
          </a:xfrm>
        </p:spPr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59632" y="845939"/>
            <a:ext cx="633670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General strategy for quench protection &amp; detection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C00000"/>
                </a:solidFill>
              </a:rPr>
              <a:t>MgB</a:t>
            </a:r>
            <a:r>
              <a:rPr lang="en-GB" b="1" baseline="-25000" dirty="0">
                <a:solidFill>
                  <a:srgbClr val="C00000"/>
                </a:solidFill>
              </a:rPr>
              <a:t>2</a:t>
            </a:r>
            <a:r>
              <a:rPr lang="en-GB" b="1" dirty="0">
                <a:solidFill>
                  <a:srgbClr val="C00000"/>
                </a:solidFill>
              </a:rPr>
              <a:t> link and leads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mains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RCBXFA/B correctors</a:t>
            </a:r>
          </a:p>
          <a:p>
            <a:pPr marL="742950" lvl="1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Triplet: High-order </a:t>
            </a:r>
            <a:r>
              <a:rPr lang="en-GB" dirty="0" err="1"/>
              <a:t>superferric</a:t>
            </a:r>
            <a:r>
              <a:rPr lang="en-GB" dirty="0"/>
              <a:t> correctors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RBXF (D1)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RBRD (D2)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RCBRD (D2 orbit correctors)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RB.A67 and RB.A78 including the MBH (11 T dipole)</a:t>
            </a:r>
          </a:p>
          <a:p>
            <a:pPr marL="285750" indent="-285750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dirty="0"/>
              <a:t>Hollow e-lens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318" y="6412246"/>
            <a:ext cx="738490" cy="259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425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25231</TotalTime>
  <Words>7425</Words>
  <Application>Microsoft Macintosh PowerPoint</Application>
  <PresentationFormat>On-screen Show (4:3)</PresentationFormat>
  <Paragraphs>1355</Paragraphs>
  <Slides>64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64</vt:i4>
      </vt:variant>
    </vt:vector>
  </HeadingPairs>
  <TitlesOfParts>
    <vt:vector size="72" baseType="lpstr">
      <vt:lpstr>ＭＳ Ｐゴシック</vt:lpstr>
      <vt:lpstr>Arial</vt:lpstr>
      <vt:lpstr>Calibri</vt:lpstr>
      <vt:lpstr>Helvetica Neue</vt:lpstr>
      <vt:lpstr>Symbol</vt:lpstr>
      <vt:lpstr>Times</vt:lpstr>
      <vt:lpstr>Wingdings</vt:lpstr>
      <vt:lpstr>Thème Office</vt:lpstr>
      <vt:lpstr>Quench protection strategies of the magnet circuits</vt:lpstr>
      <vt:lpstr>Contents</vt:lpstr>
      <vt:lpstr>General strategy</vt:lpstr>
      <vt:lpstr>PowerPoint Presentation</vt:lpstr>
      <vt:lpstr>PowerPoint Presentation</vt:lpstr>
      <vt:lpstr>PowerPoint Presentation</vt:lpstr>
      <vt:lpstr>PowerPoint Presentation</vt:lpstr>
      <vt:lpstr>General strategy</vt:lpstr>
      <vt:lpstr>Contents</vt:lpstr>
      <vt:lpstr>MgB2 link</vt:lpstr>
      <vt:lpstr>MgB2 link</vt:lpstr>
      <vt:lpstr>MgB2 link</vt:lpstr>
      <vt:lpstr>MgB2 link</vt:lpstr>
      <vt:lpstr>Contents</vt:lpstr>
      <vt:lpstr>RQX+RTQX1/3+RTQXA1 (Triplet – main quads)</vt:lpstr>
      <vt:lpstr>RQX+RTQX1/3+RTQXA1</vt:lpstr>
      <vt:lpstr>PowerPoint Presentation</vt:lpstr>
      <vt:lpstr>PowerPoint Presentation</vt:lpstr>
      <vt:lpstr>PowerPoint Presentation</vt:lpstr>
      <vt:lpstr>Triplet: 18 kA busbars</vt:lpstr>
      <vt:lpstr>Triplet: 18 kA flat busbar</vt:lpstr>
      <vt:lpstr>Triplet: 18 kA round busbar</vt:lpstr>
      <vt:lpstr>Contents</vt:lpstr>
      <vt:lpstr>Triplet corrector: RCBXFA/B</vt:lpstr>
      <vt:lpstr>Triplet corrector: MCBXFA (2.2 m)</vt:lpstr>
      <vt:lpstr>Triplet corrector: MCBXFB (1.2 m)</vt:lpstr>
      <vt:lpstr>Triplet corrector: 2 kA RCBXFB busbar</vt:lpstr>
      <vt:lpstr>Triplet corrector: RCBXFB busbars</vt:lpstr>
      <vt:lpstr>Triplet corrector: 2 kA RCBXFA busbar</vt:lpstr>
      <vt:lpstr>Contents</vt:lpstr>
      <vt:lpstr>Triplet corrector: RQSXF</vt:lpstr>
      <vt:lpstr>Triplet corrector: RQSXF</vt:lpstr>
      <vt:lpstr>Triplet HO correctors: sext, oct, deca, dodeca</vt:lpstr>
      <vt:lpstr>PowerPoint Presentation</vt:lpstr>
      <vt:lpstr>Triplet HO correctors: busbar</vt:lpstr>
      <vt:lpstr>Contents</vt:lpstr>
      <vt:lpstr>RBXF (D1)</vt:lpstr>
      <vt:lpstr>RBXF (D1)</vt:lpstr>
      <vt:lpstr>RBXF: 13 kA busbars</vt:lpstr>
      <vt:lpstr>13 kA D1 and D2 busbars</vt:lpstr>
      <vt:lpstr>Contents</vt:lpstr>
      <vt:lpstr>RBRD (D2)</vt:lpstr>
      <vt:lpstr>RBRD (D2)</vt:lpstr>
      <vt:lpstr>Contents</vt:lpstr>
      <vt:lpstr>RCBRD (D2 orbit corr)</vt:lpstr>
      <vt:lpstr>RCBRD (D2 orbit corr)</vt:lpstr>
      <vt:lpstr>RCBRD busbar</vt:lpstr>
      <vt:lpstr>Contents</vt:lpstr>
      <vt:lpstr>RB with MBH</vt:lpstr>
      <vt:lpstr>RB with MBH</vt:lpstr>
      <vt:lpstr>RB with MBH</vt:lpstr>
      <vt:lpstr>RB with MBH</vt:lpstr>
      <vt:lpstr>Modified RB</vt:lpstr>
      <vt:lpstr>Modified RB</vt:lpstr>
      <vt:lpstr>Contents</vt:lpstr>
      <vt:lpstr>Hollow e-lens</vt:lpstr>
      <vt:lpstr>Hollow e-lens</vt:lpstr>
      <vt:lpstr>Overview, for I=Inom</vt:lpstr>
      <vt:lpstr>Overview MgB2 link and busbars</vt:lpstr>
      <vt:lpstr>Conclusion</vt:lpstr>
      <vt:lpstr>Annex slides</vt:lpstr>
      <vt:lpstr>PowerPoint Presentation</vt:lpstr>
      <vt:lpstr>Annex</vt:lpstr>
      <vt:lpstr>Overview circuits</vt:lpstr>
    </vt:vector>
  </TitlesOfParts>
  <Company>APO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Arjan Verweij</cp:lastModifiedBy>
  <cp:revision>406</cp:revision>
  <dcterms:created xsi:type="dcterms:W3CDTF">2016-02-12T10:02:27Z</dcterms:created>
  <dcterms:modified xsi:type="dcterms:W3CDTF">2019-09-09T08:56:43Z</dcterms:modified>
</cp:coreProperties>
</file>