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4"/>
  </p:notesMasterIdLst>
  <p:handoutMasterIdLst>
    <p:handoutMasterId r:id="rId25"/>
  </p:handoutMasterIdLst>
  <p:sldIdLst>
    <p:sldId id="263" r:id="rId2"/>
    <p:sldId id="268" r:id="rId3"/>
    <p:sldId id="278" r:id="rId4"/>
    <p:sldId id="287" r:id="rId5"/>
    <p:sldId id="294" r:id="rId6"/>
    <p:sldId id="293" r:id="rId7"/>
    <p:sldId id="306" r:id="rId8"/>
    <p:sldId id="307" r:id="rId9"/>
    <p:sldId id="308" r:id="rId10"/>
    <p:sldId id="289" r:id="rId11"/>
    <p:sldId id="300" r:id="rId12"/>
    <p:sldId id="303" r:id="rId13"/>
    <p:sldId id="288" r:id="rId14"/>
    <p:sldId id="297" r:id="rId15"/>
    <p:sldId id="296" r:id="rId16"/>
    <p:sldId id="304" r:id="rId17"/>
    <p:sldId id="298" r:id="rId18"/>
    <p:sldId id="290" r:id="rId19"/>
    <p:sldId id="301" r:id="rId20"/>
    <p:sldId id="309" r:id="rId21"/>
    <p:sldId id="291" r:id="rId22"/>
    <p:sldId id="292" r:id="rId23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8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3905" autoAdjust="0"/>
  </p:normalViewPr>
  <p:slideViewPr>
    <p:cSldViewPr snapToObjects="1" showGuides="1">
      <p:cViewPr>
        <p:scale>
          <a:sx n="160" d="100"/>
          <a:sy n="160" d="100"/>
        </p:scale>
        <p:origin x="198" y="-894"/>
      </p:cViewPr>
      <p:guideLst>
        <p:guide orient="horz" pos="408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23/08/2019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272938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23/08/2019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321689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smtClean="0"/>
              <a:t>Presentation title - line 1 - Arial 30pt - bold HiLumi dark grey - line 2</a:t>
            </a:r>
            <a:br>
              <a:rPr lang="en-GB" noProof="0" smtClean="0"/>
            </a:br>
            <a:r>
              <a:rPr lang="en-GB" noProof="0" smtClean="0"/>
              <a:t>line 3</a:t>
            </a:r>
            <a:br>
              <a:rPr lang="en-GB" noProof="0" smtClean="0"/>
            </a:br>
            <a:r>
              <a:rPr lang="en-GB" noProof="0" smtClean="0"/>
              <a:t>line 4   </a:t>
            </a:r>
            <a:endParaRPr lang="en-GB" noProof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6356350"/>
            <a:ext cx="6309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7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8" name="Grouper 7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9" name="Rectangle 8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ZoneTexte 9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4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0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9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6356350"/>
            <a:ext cx="6440400" cy="360000"/>
          </a:xfrm>
        </p:spPr>
        <p:txBody>
          <a:bodyPr/>
          <a:lstStyle/>
          <a:p>
            <a:r>
              <a:rPr lang="fr-FR" noProof="0" dirty="0" smtClean="0"/>
              <a:t>To </a:t>
            </a:r>
            <a:r>
              <a:rPr lang="fr-FR" noProof="0" dirty="0" err="1" smtClean="0"/>
              <a:t>edit</a:t>
            </a:r>
            <a:r>
              <a:rPr lang="fr-FR" noProof="0" dirty="0" smtClean="0"/>
              <a:t> speaker </a:t>
            </a:r>
            <a:r>
              <a:rPr lang="fr-FR" noProof="0" dirty="0" err="1" smtClean="0"/>
              <a:t>name</a:t>
            </a:r>
            <a:r>
              <a:rPr lang="fr-FR" noProof="0" dirty="0" smtClean="0"/>
              <a:t> go to Insert &gt; Header &amp; </a:t>
            </a:r>
            <a:r>
              <a:rPr lang="fr-FR" noProof="0" dirty="0" err="1" smtClean="0"/>
              <a:t>Footer</a:t>
            </a:r>
            <a:r>
              <a:rPr lang="fr-FR" noProof="0" dirty="0" smtClean="0"/>
              <a:t> and </a:t>
            </a:r>
            <a:r>
              <a:rPr lang="fr-FR" noProof="0" dirty="0" err="1" smtClean="0"/>
              <a:t>apply</a:t>
            </a:r>
            <a:r>
              <a:rPr lang="fr-FR" noProof="0" dirty="0" smtClean="0"/>
              <a:t> to all </a:t>
            </a:r>
            <a:r>
              <a:rPr lang="fr-FR" noProof="0" dirty="0" err="1" smtClean="0"/>
              <a:t>slides</a:t>
            </a:r>
            <a:r>
              <a:rPr lang="fr-FR" noProof="0" dirty="0" smtClean="0"/>
              <a:t> </a:t>
            </a:r>
            <a:r>
              <a:rPr lang="fr-FR" noProof="0" dirty="0" err="1" smtClean="0"/>
              <a:t>except</a:t>
            </a:r>
            <a:r>
              <a:rPr lang="fr-FR" noProof="0" dirty="0" smtClean="0"/>
              <a:t> </a:t>
            </a:r>
            <a:r>
              <a:rPr lang="fr-FR" noProof="0" dirty="0" err="1" smtClean="0"/>
              <a:t>title</a:t>
            </a:r>
            <a:r>
              <a:rPr lang="fr-FR" noProof="0" dirty="0" smtClean="0"/>
              <a:t> page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4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fr-FR" noProof="0" dirty="0" smtClean="0"/>
              <a:t>To </a:t>
            </a:r>
            <a:r>
              <a:rPr lang="fr-FR" noProof="0" dirty="0" err="1" smtClean="0"/>
              <a:t>edit</a:t>
            </a:r>
            <a:r>
              <a:rPr lang="fr-FR" noProof="0" dirty="0" smtClean="0"/>
              <a:t> speaker </a:t>
            </a:r>
            <a:r>
              <a:rPr lang="fr-FR" noProof="0" dirty="0" err="1" smtClean="0"/>
              <a:t>name</a:t>
            </a:r>
            <a:r>
              <a:rPr lang="fr-FR" noProof="0" dirty="0" smtClean="0"/>
              <a:t> go to Insert &gt; Header &amp; </a:t>
            </a:r>
            <a:r>
              <a:rPr lang="fr-FR" noProof="0" dirty="0" err="1" smtClean="0"/>
              <a:t>Footer</a:t>
            </a:r>
            <a:r>
              <a:rPr lang="fr-FR" noProof="0" dirty="0" smtClean="0"/>
              <a:t> and </a:t>
            </a:r>
            <a:r>
              <a:rPr lang="fr-FR" noProof="0" dirty="0" err="1" smtClean="0"/>
              <a:t>apply</a:t>
            </a:r>
            <a:r>
              <a:rPr lang="fr-FR" noProof="0" dirty="0" smtClean="0"/>
              <a:t> to all slides </a:t>
            </a:r>
            <a:r>
              <a:rPr lang="fr-FR" noProof="0" dirty="0" err="1" smtClean="0"/>
              <a:t>except</a:t>
            </a:r>
            <a:r>
              <a:rPr lang="fr-FR" noProof="0" dirty="0" smtClean="0"/>
              <a:t> </a:t>
            </a:r>
            <a:r>
              <a:rPr lang="fr-FR" noProof="0" dirty="0" err="1" smtClean="0"/>
              <a:t>title</a:t>
            </a:r>
            <a:r>
              <a:rPr lang="fr-FR" noProof="0" dirty="0" smtClean="0"/>
              <a:t> page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indico.cern.ch/event/841117/" TargetMode="Externa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371600" y="2819400"/>
            <a:ext cx="7200000" cy="1041648"/>
          </a:xfrm>
        </p:spPr>
        <p:txBody>
          <a:bodyPr/>
          <a:lstStyle/>
          <a:p>
            <a:r>
              <a:rPr lang="en-GB" dirty="0"/>
              <a:t>Quench detection, related hardware and required </a:t>
            </a:r>
            <a:r>
              <a:rPr lang="en-GB" dirty="0" smtClean="0"/>
              <a:t>instrumentation</a:t>
            </a:r>
            <a:endParaRPr lang="en-GB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4005064"/>
            <a:ext cx="6800800" cy="1416918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R. Denz for WP7</a:t>
            </a:r>
          </a:p>
          <a:p>
            <a:endParaRPr lang="en-US" dirty="0" smtClean="0"/>
          </a:p>
          <a:p>
            <a:r>
              <a:rPr lang="en-US" dirty="0" smtClean="0"/>
              <a:t>Particular thanks to the quench detection core </a:t>
            </a:r>
            <a:r>
              <a:rPr lang="en-US" dirty="0" smtClean="0"/>
              <a:t>team: F. </a:t>
            </a:r>
            <a:r>
              <a:rPr lang="en-US" dirty="0" smtClean="0"/>
              <a:t>Boisier, D. Calcoen </a:t>
            </a:r>
            <a:r>
              <a:rPr lang="en-US" dirty="0" smtClean="0"/>
              <a:t>V. Froidbise, S. Georgakakis, S. Haas, S. Mundra, T. Podzorny, J. Spasic, J. </a:t>
            </a:r>
            <a:r>
              <a:rPr lang="en-US" dirty="0" smtClean="0"/>
              <a:t>Steckert</a:t>
            </a:r>
            <a:endParaRPr lang="en-GB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 smtClean="0"/>
              <a:t>HL-LHC Circuits Review, September 9-10, 2019 </a:t>
            </a:r>
            <a:endParaRPr lang="en-GB" dirty="0"/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612000" y="188720"/>
            <a:ext cx="7920000" cy="720000"/>
          </a:xfrm>
        </p:spPr>
        <p:txBody>
          <a:bodyPr/>
          <a:lstStyle/>
          <a:p>
            <a:r>
              <a:rPr lang="en-GB" dirty="0" smtClean="0"/>
              <a:t>UQDS Applications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89120" y="1052736"/>
            <a:ext cx="8557680" cy="4906963"/>
          </a:xfrm>
        </p:spPr>
        <p:txBody>
          <a:bodyPr>
            <a:normAutofit/>
          </a:bodyPr>
          <a:lstStyle/>
          <a:p>
            <a:r>
              <a:rPr lang="en-US" sz="2400" dirty="0" smtClean="0"/>
              <a:t>After </a:t>
            </a:r>
            <a:r>
              <a:rPr lang="en-US" sz="2400" dirty="0" smtClean="0"/>
              <a:t>the completion of the R&amp;D phase including an exhaustive type </a:t>
            </a:r>
            <a:r>
              <a:rPr lang="en-US" sz="2400" smtClean="0"/>
              <a:t>test </a:t>
            </a:r>
            <a:r>
              <a:rPr lang="en-US" sz="2400" smtClean="0"/>
              <a:t>campaign, </a:t>
            </a:r>
            <a:r>
              <a:rPr lang="en-US" sz="2400" dirty="0" smtClean="0"/>
              <a:t>the first systems were deployed on the SM18 magnet test benches</a:t>
            </a:r>
          </a:p>
          <a:p>
            <a:pPr lvl="1"/>
            <a:r>
              <a:rPr lang="en-GB" sz="2000" dirty="0"/>
              <a:t>The deployment of HL-LHC quench detection systems on the magnet test benches, allows to identify and overcome possible problems at an early stage prior to installation</a:t>
            </a:r>
            <a:r>
              <a:rPr lang="en-GB" sz="2000" dirty="0" smtClean="0"/>
              <a:t>.</a:t>
            </a:r>
            <a:endParaRPr lang="en-US" sz="2000" dirty="0" smtClean="0"/>
          </a:p>
          <a:p>
            <a:r>
              <a:rPr lang="en-US" sz="2400" dirty="0" smtClean="0"/>
              <a:t>UQDS systems serve as well as quench detection system for the  B180/FAIR magnet test bench and will be deployed for the upgrade of the FRESCA I and II superconducting cable test facilities</a:t>
            </a:r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 dirty="0"/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3304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612000" y="188720"/>
            <a:ext cx="7920000" cy="720000"/>
          </a:xfrm>
        </p:spPr>
        <p:txBody>
          <a:bodyPr/>
          <a:lstStyle/>
          <a:p>
            <a:r>
              <a:rPr lang="en-GB" dirty="0" smtClean="0"/>
              <a:t>UQDS – 11 T Hybrid Prototype Magnet</a:t>
            </a:r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 dirty="0"/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1394" y="768743"/>
            <a:ext cx="7943948" cy="459020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81897" y="5358670"/>
            <a:ext cx="8748598" cy="92333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dirty="0"/>
              <a:t>Recorded data of a training quench of a 11 T hybrid prototype magnet at I = 11762 A. The UQDS system has been configured with current depended detection settings to overcome the flux jump region at low currents</a:t>
            </a:r>
            <a:r>
              <a:rPr lang="en-GB" dirty="0" smtClean="0"/>
              <a:t>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01403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612000" y="188640"/>
            <a:ext cx="7920000" cy="720000"/>
          </a:xfrm>
        </p:spPr>
        <p:txBody>
          <a:bodyPr/>
          <a:lstStyle/>
          <a:p>
            <a:r>
              <a:rPr lang="en-GB" dirty="0" smtClean="0"/>
              <a:t>UQDS </a:t>
            </a:r>
            <a:r>
              <a:rPr lang="en-GB" dirty="0"/>
              <a:t>– </a:t>
            </a:r>
            <a:r>
              <a:rPr lang="en-GB" dirty="0" smtClean="0"/>
              <a:t>18 kA </a:t>
            </a:r>
            <a:r>
              <a:rPr lang="en-GB" dirty="0"/>
              <a:t>MgB</a:t>
            </a:r>
            <a:r>
              <a:rPr lang="en-GB" baseline="-25000" dirty="0"/>
              <a:t>2</a:t>
            </a:r>
            <a:r>
              <a:rPr lang="en-GB" dirty="0"/>
              <a:t> </a:t>
            </a:r>
            <a:r>
              <a:rPr lang="en-GB" dirty="0" smtClean="0"/>
              <a:t>Cable Link</a:t>
            </a:r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 dirty="0"/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2000" y="802844"/>
            <a:ext cx="6147664" cy="249847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8556" y="3485554"/>
            <a:ext cx="5890684" cy="152179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19932" y="3559904"/>
            <a:ext cx="2552813" cy="877208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13474" y="5081671"/>
            <a:ext cx="8173326" cy="1200329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Type test of  the 60 m 18 kA prototype MgB</a:t>
            </a:r>
            <a:r>
              <a:rPr lang="en-GB" baseline="-25000" dirty="0" smtClean="0"/>
              <a:t>2</a:t>
            </a:r>
            <a:r>
              <a:rPr lang="en-GB" dirty="0" smtClean="0"/>
              <a:t> cable link confirmed the design of the quench detection system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Validation with inductive loads e.g. for assessing possible cross talk still pending (</a:t>
            </a:r>
            <a:r>
              <a:rPr lang="en-US" dirty="0" smtClean="0">
                <a:sym typeface="Wingdings" panose="05000000000000000000" pitchFamily="2" charset="2"/>
              </a:rPr>
              <a:t> IT string)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25117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HL-LHC </a:t>
            </a:r>
            <a:r>
              <a:rPr lang="en-GB" dirty="0"/>
              <a:t>circuit </a:t>
            </a:r>
            <a:r>
              <a:rPr lang="en-GB" dirty="0" smtClean="0"/>
              <a:t>instrumentation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32000" y="897020"/>
            <a:ext cx="8434800" cy="4906963"/>
          </a:xfrm>
        </p:spPr>
        <p:txBody>
          <a:bodyPr>
            <a:normAutofit/>
          </a:bodyPr>
          <a:lstStyle/>
          <a:p>
            <a:r>
              <a:rPr lang="en-US" sz="2400" dirty="0" smtClean="0"/>
              <a:t>Circuit instrumentation is crucial for the proper functioning and performance of the quench detection system</a:t>
            </a:r>
          </a:p>
          <a:p>
            <a:pPr lvl="1"/>
            <a:r>
              <a:rPr lang="en-US" sz="2000" dirty="0" smtClean="0"/>
              <a:t>Not easy to change after installation; one needs to get it right from </a:t>
            </a:r>
            <a:r>
              <a:rPr lang="en-US" sz="2000" dirty="0" smtClean="0"/>
              <a:t>the very beginning</a:t>
            </a:r>
          </a:p>
          <a:p>
            <a:pPr lvl="1"/>
            <a:r>
              <a:rPr lang="en-US" sz="2000" dirty="0" smtClean="0"/>
              <a:t>Base-line for the definition of the quench detection logic</a:t>
            </a:r>
          </a:p>
          <a:p>
            <a:r>
              <a:rPr lang="en-US" sz="2400" dirty="0" smtClean="0"/>
              <a:t>All voltage taps used for quench detection are redundant</a:t>
            </a:r>
          </a:p>
          <a:p>
            <a:r>
              <a:rPr lang="en-GB" sz="2400" dirty="0" smtClean="0"/>
              <a:t>Circuit </a:t>
            </a:r>
            <a:r>
              <a:rPr lang="en-GB" sz="2400" dirty="0"/>
              <a:t>current is measured either</a:t>
            </a:r>
            <a:r>
              <a:rPr lang="en-US" sz="2400" dirty="0"/>
              <a:t> by a dedicated current sensor </a:t>
            </a:r>
            <a:r>
              <a:rPr lang="en-US" sz="2400" dirty="0" smtClean="0"/>
              <a:t>or acquired from the </a:t>
            </a:r>
            <a:r>
              <a:rPr lang="en-US" sz="2400" dirty="0"/>
              <a:t>power converter current </a:t>
            </a:r>
            <a:r>
              <a:rPr lang="en-US" sz="2400" dirty="0" smtClean="0"/>
              <a:t>signal (if available)</a:t>
            </a:r>
            <a:endParaRPr lang="en-US" sz="2400" dirty="0"/>
          </a:p>
          <a:p>
            <a:pPr lvl="1"/>
            <a:r>
              <a:rPr lang="en-US" sz="2000" dirty="0"/>
              <a:t>Protection of Nb</a:t>
            </a:r>
            <a:r>
              <a:rPr lang="en-US" sz="2000" baseline="-25000" dirty="0"/>
              <a:t>3</a:t>
            </a:r>
            <a:r>
              <a:rPr lang="en-US" sz="2000" dirty="0"/>
              <a:t>Sn magnets requires current dependent detection settings </a:t>
            </a:r>
            <a:endParaRPr lang="en-GB" sz="2000" dirty="0"/>
          </a:p>
          <a:p>
            <a:r>
              <a:rPr lang="en-US" sz="2400" dirty="0" smtClean="0"/>
              <a:t>The installation of the novel current derivative sensors remains optional</a:t>
            </a:r>
          </a:p>
          <a:p>
            <a:pPr lvl="1"/>
            <a:r>
              <a:rPr lang="en-US" sz="2000" dirty="0" smtClean="0"/>
              <a:t>Requested for insertion region quads as soon as available</a:t>
            </a:r>
          </a:p>
          <a:p>
            <a:pPr lvl="1"/>
            <a:endParaRPr lang="en-GB" sz="200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 dirty="0"/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4522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HL-LHC </a:t>
            </a:r>
            <a:r>
              <a:rPr lang="en-GB" dirty="0" smtClean="0"/>
              <a:t>QDS Instrumentation Baseline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269267" y="900000"/>
            <a:ext cx="8623006" cy="4906963"/>
          </a:xfrm>
        </p:spPr>
        <p:txBody>
          <a:bodyPr>
            <a:normAutofit/>
          </a:bodyPr>
          <a:lstStyle/>
          <a:p>
            <a:r>
              <a:rPr lang="en-US" sz="2400" dirty="0" smtClean="0"/>
              <a:t>Instrumentation must provide all information required for quench detection and diagnostic purposes</a:t>
            </a:r>
          </a:p>
          <a:p>
            <a:pPr lvl="1"/>
            <a:r>
              <a:rPr lang="en-US" sz="2000" dirty="0" smtClean="0"/>
              <a:t>Requirements from beam physics e.g. implementation of feed back algorithms must be taken into account</a:t>
            </a:r>
          </a:p>
          <a:p>
            <a:pPr lvl="1"/>
            <a:r>
              <a:rPr lang="en-US" sz="2000" dirty="0" smtClean="0"/>
              <a:t>All quench detection systems are equipped with integrated broken wire detection </a:t>
            </a:r>
            <a:r>
              <a:rPr lang="en-US" sz="2000" dirty="0" smtClean="0">
                <a:sym typeface="Wingdings" panose="05000000000000000000" pitchFamily="2" charset="2"/>
              </a:rPr>
              <a:t> activates device interlocks</a:t>
            </a:r>
            <a:endParaRPr lang="en-US" sz="2000" dirty="0" smtClean="0"/>
          </a:p>
          <a:p>
            <a:r>
              <a:rPr lang="en-GB" sz="2400" dirty="0" smtClean="0"/>
              <a:t>Every </a:t>
            </a:r>
            <a:r>
              <a:rPr lang="en-GB" sz="2400" dirty="0"/>
              <a:t>pole of </a:t>
            </a:r>
            <a:r>
              <a:rPr lang="en-GB" sz="2400" dirty="0" smtClean="0"/>
              <a:t>a magnet </a:t>
            </a:r>
            <a:r>
              <a:rPr lang="en-GB" sz="2400" dirty="0"/>
              <a:t>is instrumented</a:t>
            </a:r>
          </a:p>
          <a:p>
            <a:pPr lvl="1"/>
            <a:r>
              <a:rPr lang="en-GB" sz="2000" dirty="0" smtClean="0"/>
              <a:t>QDS </a:t>
            </a:r>
            <a:r>
              <a:rPr lang="en-GB" sz="2000" dirty="0"/>
              <a:t>system measures the voltage over each pole of a magnet using an isolated channel</a:t>
            </a:r>
          </a:p>
          <a:p>
            <a:r>
              <a:rPr lang="en-GB" sz="2400" dirty="0"/>
              <a:t>Internal magnet </a:t>
            </a:r>
            <a:r>
              <a:rPr lang="en-GB" sz="2400" dirty="0" smtClean="0"/>
              <a:t>bus-bars are </a:t>
            </a:r>
            <a:r>
              <a:rPr lang="en-GB" sz="2400" dirty="0"/>
              <a:t>covered </a:t>
            </a:r>
            <a:r>
              <a:rPr lang="en-GB" sz="2400" dirty="0" smtClean="0"/>
              <a:t>by overlapping </a:t>
            </a:r>
            <a:r>
              <a:rPr lang="en-GB" sz="2400" dirty="0"/>
              <a:t>voltage </a:t>
            </a:r>
            <a:r>
              <a:rPr lang="en-GB" sz="2400" dirty="0" smtClean="0"/>
              <a:t>taps for the poles</a:t>
            </a:r>
            <a:endParaRPr lang="en-GB" sz="2400" dirty="0"/>
          </a:p>
          <a:p>
            <a:r>
              <a:rPr lang="en-GB" sz="2400" dirty="0"/>
              <a:t>Bus-Bars between magnets and magnets to </a:t>
            </a:r>
            <a:r>
              <a:rPr lang="en-GB" sz="2400" dirty="0" smtClean="0"/>
              <a:t>superconducting cable links </a:t>
            </a:r>
            <a:r>
              <a:rPr lang="en-GB" sz="2400" dirty="0"/>
              <a:t>are covered by dedicated, isolated channels</a:t>
            </a:r>
          </a:p>
          <a:p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 dirty="0"/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5080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QDS </a:t>
            </a:r>
            <a:r>
              <a:rPr lang="en-GB" dirty="0" smtClean="0"/>
              <a:t>Instrumentation </a:t>
            </a:r>
            <a:r>
              <a:rPr lang="en-GB" dirty="0" smtClean="0"/>
              <a:t>MBH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5835" y="1098791"/>
            <a:ext cx="7852329" cy="2822693"/>
          </a:xfrm>
          <a:prstGeom prst="rect">
            <a:avLst/>
          </a:prstGeom>
        </p:spPr>
      </p:pic>
      <p:sp>
        <p:nvSpPr>
          <p:cNvPr id="10" name="Content Placeholder 5"/>
          <p:cNvSpPr txBox="1">
            <a:spLocks/>
          </p:cNvSpPr>
          <p:nvPr/>
        </p:nvSpPr>
        <p:spPr>
          <a:xfrm>
            <a:off x="665003" y="4167478"/>
            <a:ext cx="8021797" cy="1781802"/>
          </a:xfrm>
          <a:prstGeom prst="rect">
            <a:avLst/>
          </a:prstGeom>
        </p:spPr>
        <p:txBody>
          <a:bodyPr vert="horz" lIns="0" tIns="0" rIns="0" bIns="0" rtlCol="0">
            <a:normAutofit fontScale="70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900" dirty="0" smtClean="0"/>
              <a:t>8 </a:t>
            </a:r>
            <a:r>
              <a:rPr lang="en-GB" sz="2900" dirty="0"/>
              <a:t>x pole voltages for asymmetric and symmetric quench </a:t>
            </a:r>
            <a:r>
              <a:rPr lang="en-GB" sz="2900" dirty="0" smtClean="0"/>
              <a:t>detection</a:t>
            </a:r>
          </a:p>
          <a:p>
            <a:r>
              <a:rPr lang="en-GB" sz="2900" dirty="0"/>
              <a:t>2 x interconnection bus-bar for bus-bar </a:t>
            </a:r>
            <a:r>
              <a:rPr lang="en-GB" sz="2900" dirty="0" smtClean="0"/>
              <a:t>protection</a:t>
            </a:r>
          </a:p>
          <a:p>
            <a:r>
              <a:rPr lang="en-US" sz="2900" dirty="0" smtClean="0"/>
              <a:t>1 x total magnet voltage (for diagnostics)</a:t>
            </a:r>
          </a:p>
          <a:p>
            <a:r>
              <a:rPr lang="en-US" sz="2900" dirty="0" smtClean="0"/>
              <a:t>1 x circuit current for the implementation of current depending detection settings</a:t>
            </a:r>
          </a:p>
          <a:p>
            <a:r>
              <a:rPr lang="en-US" sz="2900" dirty="0" smtClean="0"/>
              <a:t>2 x fully redundant UQDS units</a:t>
            </a:r>
            <a:endParaRPr lang="en-GB" sz="2000" dirty="0" smtClean="0"/>
          </a:p>
          <a:p>
            <a:endParaRPr lang="en-GB" sz="2000" dirty="0"/>
          </a:p>
          <a:p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665003" y="4708267"/>
            <a:ext cx="6434790" cy="369332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+ Trim circuit current lead and bus-bar protection systems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905511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55776" y="3587478"/>
            <a:ext cx="5774993" cy="241202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QDS </a:t>
            </a:r>
            <a:r>
              <a:rPr lang="en-GB" dirty="0" smtClean="0"/>
              <a:t>Instrumentation </a:t>
            </a:r>
            <a:r>
              <a:rPr lang="en-GB" dirty="0" smtClean="0"/>
              <a:t>IT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2983" y="952729"/>
            <a:ext cx="6351792" cy="2209844"/>
          </a:xfrm>
          <a:prstGeom prst="rect">
            <a:avLst/>
          </a:prstGeom>
        </p:spPr>
      </p:pic>
      <p:sp>
        <p:nvSpPr>
          <p:cNvPr id="8" name="Content Placeholder 5"/>
          <p:cNvSpPr txBox="1">
            <a:spLocks/>
          </p:cNvSpPr>
          <p:nvPr/>
        </p:nvSpPr>
        <p:spPr>
          <a:xfrm>
            <a:off x="825516" y="3119486"/>
            <a:ext cx="6050740" cy="92156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 smtClean="0"/>
              <a:t>Individually </a:t>
            </a:r>
            <a:r>
              <a:rPr lang="en-GB" sz="2000" dirty="0"/>
              <a:t>instrumented poles allow for flexible quench detection schemes</a:t>
            </a:r>
            <a:endParaRPr lang="en-GB" sz="2400" dirty="0"/>
          </a:p>
        </p:txBody>
      </p:sp>
      <p:sp>
        <p:nvSpPr>
          <p:cNvPr id="11" name="Content Placeholder 5"/>
          <p:cNvSpPr txBox="1">
            <a:spLocks/>
          </p:cNvSpPr>
          <p:nvPr/>
        </p:nvSpPr>
        <p:spPr>
          <a:xfrm>
            <a:off x="2411760" y="5852294"/>
            <a:ext cx="7865700" cy="504056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 smtClean="0"/>
              <a:t>Dedicated voltage taps for interconnection bus-bars</a:t>
            </a:r>
            <a:endParaRPr lang="en-GB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683573" y="3098699"/>
            <a:ext cx="7861284" cy="646331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For details see MCF #53 </a:t>
            </a:r>
            <a:r>
              <a:rPr lang="en-US" dirty="0" smtClean="0"/>
              <a:t>(</a:t>
            </a:r>
            <a:r>
              <a:rPr lang="en-US" dirty="0" smtClean="0">
                <a:hlinkClick r:id="rId4"/>
              </a:rPr>
              <a:t>https</a:t>
            </a:r>
            <a:r>
              <a:rPr lang="en-US" dirty="0">
                <a:hlinkClick r:id="rId4"/>
              </a:rPr>
              <a:t>://indico.cern.ch/event/841117</a:t>
            </a:r>
            <a:r>
              <a:rPr lang="en-US" dirty="0" smtClean="0">
                <a:hlinkClick r:id="rId4"/>
              </a:rPr>
              <a:t>/</a:t>
            </a:r>
            <a:r>
              <a:rPr lang="en-US" dirty="0" smtClean="0"/>
              <a:t>), presentation by J. Steckert 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955882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QDS Instrumentation </a:t>
            </a:r>
            <a:r>
              <a:rPr lang="en-GB" dirty="0" smtClean="0"/>
              <a:t>MCBX </a:t>
            </a:r>
            <a:r>
              <a:rPr lang="en-GB" dirty="0" smtClean="0"/>
              <a:t>Correctors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999" y="3789040"/>
            <a:ext cx="8084325" cy="1833067"/>
          </a:xfrm>
        </p:spPr>
        <p:txBody>
          <a:bodyPr>
            <a:normAutofit fontScale="77500" lnSpcReduction="20000"/>
          </a:bodyPr>
          <a:lstStyle/>
          <a:p>
            <a:r>
              <a:rPr lang="en-GB" dirty="0" smtClean="0"/>
              <a:t>Both poles of the corrector are compared by a bridge (or virtual bridge) based quench </a:t>
            </a:r>
            <a:r>
              <a:rPr lang="en-GB" dirty="0" smtClean="0"/>
              <a:t>detector</a:t>
            </a:r>
          </a:p>
          <a:p>
            <a:r>
              <a:rPr lang="en-GB" dirty="0" smtClean="0"/>
              <a:t>Bus-bars </a:t>
            </a:r>
            <a:r>
              <a:rPr lang="en-GB" dirty="0" smtClean="0"/>
              <a:t>between magnet and DFX need to be protected by dedicated channels</a:t>
            </a:r>
          </a:p>
          <a:p>
            <a:r>
              <a:rPr lang="en-GB" dirty="0" smtClean="0"/>
              <a:t>Current and/or current derivative sensors can be added if required</a:t>
            </a:r>
            <a:endParaRPr lang="en-GB" dirty="0" smtClean="0"/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17</a:t>
            </a:fld>
            <a:endParaRPr lang="fr-FR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7675" y="1218537"/>
            <a:ext cx="8248650" cy="2457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0291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586320" y="343363"/>
            <a:ext cx="8280480" cy="720000"/>
          </a:xfrm>
        </p:spPr>
        <p:txBody>
          <a:bodyPr/>
          <a:lstStyle/>
          <a:p>
            <a:r>
              <a:rPr lang="en-GB" dirty="0" smtClean="0"/>
              <a:t>HL-LHC </a:t>
            </a:r>
            <a:r>
              <a:rPr lang="en-GB" dirty="0" smtClean="0"/>
              <a:t>Protection Device Supervision </a:t>
            </a:r>
            <a:r>
              <a:rPr lang="en-GB" dirty="0"/>
              <a:t>and </a:t>
            </a:r>
            <a:r>
              <a:rPr lang="en-GB" dirty="0" smtClean="0"/>
              <a:t>Triggering</a:t>
            </a: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612000" y="1219200"/>
            <a:ext cx="8074800" cy="4906963"/>
          </a:xfrm>
        </p:spPr>
        <p:txBody>
          <a:bodyPr>
            <a:normAutofit/>
          </a:bodyPr>
          <a:lstStyle/>
          <a:p>
            <a:r>
              <a:rPr lang="en-GB" sz="2400" dirty="0" smtClean="0"/>
              <a:t>The </a:t>
            </a:r>
            <a:r>
              <a:rPr lang="en-GB" sz="2400" dirty="0"/>
              <a:t>supervision and activation of the quench heater circuits and CLIQ units is managed by a dedicated </a:t>
            </a:r>
            <a:r>
              <a:rPr lang="en-GB" sz="2400" dirty="0" smtClean="0"/>
              <a:t>protection device supervision unit (PDSU).</a:t>
            </a:r>
          </a:p>
          <a:p>
            <a:pPr lvl="1"/>
            <a:r>
              <a:rPr lang="en-GB" sz="2000" dirty="0" smtClean="0"/>
              <a:t>The PDSU </a:t>
            </a:r>
            <a:r>
              <a:rPr lang="en-GB" sz="2000" dirty="0"/>
              <a:t>records data from quench heater and CLIQ discharges with sampling rates up to 192 </a:t>
            </a:r>
            <a:r>
              <a:rPr lang="en-GB" sz="2000" dirty="0" err="1"/>
              <a:t>kS</a:t>
            </a:r>
            <a:r>
              <a:rPr lang="en-GB" sz="2000" dirty="0"/>
              <a:t>/s and ensures the correctly timed activation of </a:t>
            </a:r>
            <a:r>
              <a:rPr lang="en-GB" sz="2000" dirty="0" smtClean="0"/>
              <a:t>the HDS </a:t>
            </a:r>
            <a:r>
              <a:rPr lang="en-GB" sz="2000" dirty="0"/>
              <a:t>and CLIQ units</a:t>
            </a:r>
            <a:r>
              <a:rPr lang="en-GB" sz="2000" dirty="0" smtClean="0"/>
              <a:t>.</a:t>
            </a:r>
          </a:p>
          <a:p>
            <a:pPr lvl="1"/>
            <a:r>
              <a:rPr lang="en-US" sz="2000" dirty="0" smtClean="0"/>
              <a:t>CLIQ discharge currents measured by dedicated current transducers</a:t>
            </a:r>
            <a:endParaRPr lang="en-GB" sz="2000" dirty="0" smtClean="0"/>
          </a:p>
          <a:p>
            <a:r>
              <a:rPr lang="en-GB" sz="2400" dirty="0" smtClean="0"/>
              <a:t>In case of </a:t>
            </a:r>
            <a:r>
              <a:rPr lang="en-GB" sz="2400" dirty="0"/>
              <a:t>spurious activation of </a:t>
            </a:r>
            <a:r>
              <a:rPr lang="en-GB" sz="2400" dirty="0" smtClean="0"/>
              <a:t>HDS </a:t>
            </a:r>
            <a:r>
              <a:rPr lang="en-GB" sz="2400" dirty="0"/>
              <a:t>or </a:t>
            </a:r>
            <a:r>
              <a:rPr lang="en-GB" sz="2400" dirty="0" smtClean="0"/>
              <a:t>CLIQ, the PDSU unit issues a fast power abort signal to the powering interlock controller and forces </a:t>
            </a:r>
            <a:r>
              <a:rPr lang="en-GB" sz="2400" dirty="0"/>
              <a:t>the trigger of the not yet activated units. </a:t>
            </a:r>
          </a:p>
          <a:p>
            <a:endParaRPr lang="en-GB" sz="2400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18</a:t>
            </a:fld>
            <a:endParaRPr lang="fr-FR" dirty="0"/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7148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475" y="280490"/>
            <a:ext cx="7920000" cy="720000"/>
          </a:xfrm>
        </p:spPr>
        <p:txBody>
          <a:bodyPr/>
          <a:lstStyle/>
          <a:p>
            <a:r>
              <a:rPr lang="en-US" dirty="0" smtClean="0"/>
              <a:t>IT </a:t>
            </a:r>
            <a:r>
              <a:rPr lang="en-US" dirty="0" smtClean="0"/>
              <a:t>Protection Trigger Layout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19</a:t>
            </a:fld>
            <a:endParaRPr lang="fr-FR" dirty="0"/>
          </a:p>
        </p:txBody>
      </p:sp>
      <p:sp>
        <p:nvSpPr>
          <p:cNvPr id="5" name="Rectangle 4"/>
          <p:cNvSpPr/>
          <p:nvPr/>
        </p:nvSpPr>
        <p:spPr>
          <a:xfrm>
            <a:off x="5673087" y="2739063"/>
            <a:ext cx="1346531" cy="395894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UQDS 1A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5673086" y="3303119"/>
            <a:ext cx="1346531" cy="395894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UQDS 1B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5673087" y="4463872"/>
            <a:ext cx="1346530" cy="40574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UQDS 3B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283172" y="3751731"/>
            <a:ext cx="223138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smtClean="0"/>
              <a:t>.</a:t>
            </a:r>
            <a:br>
              <a:rPr lang="en-US" sz="1100" b="1" dirty="0" smtClean="0"/>
            </a:br>
            <a:r>
              <a:rPr lang="en-US" sz="1100" b="1" dirty="0" smtClean="0"/>
              <a:t>.</a:t>
            </a:r>
            <a:br>
              <a:rPr lang="en-US" sz="1100" b="1" dirty="0" smtClean="0"/>
            </a:br>
            <a:r>
              <a:rPr lang="en-US" sz="1100" b="1" dirty="0" smtClean="0"/>
              <a:t>.</a:t>
            </a:r>
            <a:endParaRPr lang="en-US" sz="1100" b="1" dirty="0"/>
          </a:p>
        </p:txBody>
      </p:sp>
      <p:sp>
        <p:nvSpPr>
          <p:cNvPr id="11" name="Rectangle 10"/>
          <p:cNvSpPr/>
          <p:nvPr/>
        </p:nvSpPr>
        <p:spPr>
          <a:xfrm>
            <a:off x="2905589" y="2735139"/>
            <a:ext cx="1656184" cy="703312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PDSU A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2905589" y="3699013"/>
            <a:ext cx="1656184" cy="703312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PDSU B</a:t>
            </a:r>
            <a:endParaRPr lang="en-US" dirty="0"/>
          </a:p>
        </p:txBody>
      </p:sp>
      <p:cxnSp>
        <p:nvCxnSpPr>
          <p:cNvPr id="14" name="Straight Arrow Connector 13"/>
          <p:cNvCxnSpPr/>
          <p:nvPr/>
        </p:nvCxnSpPr>
        <p:spPr>
          <a:xfrm flipH="1">
            <a:off x="7019618" y="2937010"/>
            <a:ext cx="108012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7235642" y="2636563"/>
            <a:ext cx="89639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Vtaps + I</a:t>
            </a:r>
            <a:endParaRPr lang="en-US" sz="1400" dirty="0"/>
          </a:p>
        </p:txBody>
      </p:sp>
      <p:cxnSp>
        <p:nvCxnSpPr>
          <p:cNvPr id="17" name="Straight Arrow Connector 16"/>
          <p:cNvCxnSpPr/>
          <p:nvPr/>
        </p:nvCxnSpPr>
        <p:spPr>
          <a:xfrm flipH="1">
            <a:off x="7043917" y="3494689"/>
            <a:ext cx="108012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7259941" y="3194242"/>
            <a:ext cx="89639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Vtaps + I</a:t>
            </a:r>
            <a:endParaRPr lang="en-US" sz="1400" dirty="0"/>
          </a:p>
        </p:txBody>
      </p:sp>
      <p:cxnSp>
        <p:nvCxnSpPr>
          <p:cNvPr id="19" name="Straight Arrow Connector 18"/>
          <p:cNvCxnSpPr/>
          <p:nvPr/>
        </p:nvCxnSpPr>
        <p:spPr>
          <a:xfrm flipH="1">
            <a:off x="7043917" y="4678434"/>
            <a:ext cx="108012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7259941" y="4377987"/>
            <a:ext cx="89639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Vtaps + I</a:t>
            </a:r>
            <a:endParaRPr lang="en-US" sz="1400" dirty="0"/>
          </a:p>
        </p:txBody>
      </p:sp>
      <p:cxnSp>
        <p:nvCxnSpPr>
          <p:cNvPr id="22" name="Straight Arrow Connector 21"/>
          <p:cNvCxnSpPr/>
          <p:nvPr/>
        </p:nvCxnSpPr>
        <p:spPr>
          <a:xfrm>
            <a:off x="6099330" y="1677238"/>
            <a:ext cx="0" cy="1061825"/>
          </a:xfrm>
          <a:prstGeom prst="straightConnector1">
            <a:avLst/>
          </a:prstGeom>
          <a:ln w="38100">
            <a:solidFill>
              <a:srgbClr val="92D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6099330" y="3126844"/>
            <a:ext cx="0" cy="180020"/>
          </a:xfrm>
          <a:prstGeom prst="straightConnector1">
            <a:avLst/>
          </a:prstGeom>
          <a:ln w="38100">
            <a:solidFill>
              <a:srgbClr val="92D05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V="1">
            <a:off x="3328868" y="4408305"/>
            <a:ext cx="0" cy="378340"/>
          </a:xfrm>
          <a:prstGeom prst="straightConnector1">
            <a:avLst/>
          </a:prstGeom>
          <a:ln w="38100">
            <a:solidFill>
              <a:srgbClr val="92D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>
            <a:off x="6089698" y="3699013"/>
            <a:ext cx="0" cy="180020"/>
          </a:xfrm>
          <a:prstGeom prst="straightConnector1">
            <a:avLst/>
          </a:prstGeom>
          <a:ln w="38100">
            <a:solidFill>
              <a:srgbClr val="92D05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>
            <a:off x="6089698" y="4103832"/>
            <a:ext cx="0" cy="360040"/>
          </a:xfrm>
          <a:prstGeom prst="straightConnector1">
            <a:avLst/>
          </a:prstGeom>
          <a:ln w="38100">
            <a:solidFill>
              <a:srgbClr val="92D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>
            <a:off x="3343821" y="3438451"/>
            <a:ext cx="0" cy="260562"/>
          </a:xfrm>
          <a:prstGeom prst="straightConnector1">
            <a:avLst/>
          </a:prstGeom>
          <a:ln w="38100">
            <a:solidFill>
              <a:srgbClr val="92D05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ectangle 34"/>
          <p:cNvSpPr/>
          <p:nvPr/>
        </p:nvSpPr>
        <p:spPr>
          <a:xfrm>
            <a:off x="627026" y="2735139"/>
            <a:ext cx="1080120" cy="7033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48 x</a:t>
            </a:r>
            <a:endParaRPr lang="en-US" dirty="0" smtClean="0"/>
          </a:p>
          <a:p>
            <a:pPr algn="ctr"/>
            <a:r>
              <a:rPr lang="en-US" dirty="0" smtClean="0"/>
              <a:t>HDS</a:t>
            </a:r>
            <a:endParaRPr lang="en-US" dirty="0"/>
          </a:p>
        </p:txBody>
      </p:sp>
      <p:sp>
        <p:nvSpPr>
          <p:cNvPr id="36" name="Rectangle 35"/>
          <p:cNvSpPr/>
          <p:nvPr/>
        </p:nvSpPr>
        <p:spPr>
          <a:xfrm>
            <a:off x="627026" y="3754253"/>
            <a:ext cx="1080120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6 x</a:t>
            </a:r>
            <a:endParaRPr lang="en-US" dirty="0" smtClean="0"/>
          </a:p>
          <a:p>
            <a:pPr algn="ctr"/>
            <a:r>
              <a:rPr lang="en-US" dirty="0" smtClean="0"/>
              <a:t>CLIC</a:t>
            </a:r>
            <a:endParaRPr lang="en-US" dirty="0"/>
          </a:p>
        </p:txBody>
      </p:sp>
      <p:cxnSp>
        <p:nvCxnSpPr>
          <p:cNvPr id="39" name="Straight Arrow Connector 38"/>
          <p:cNvCxnSpPr/>
          <p:nvPr/>
        </p:nvCxnSpPr>
        <p:spPr>
          <a:xfrm>
            <a:off x="1707146" y="2897669"/>
            <a:ext cx="1198443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1897972" y="2488708"/>
            <a:ext cx="899605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Trigger &amp; </a:t>
            </a:r>
          </a:p>
          <a:p>
            <a:r>
              <a:rPr lang="en-US" sz="1100" dirty="0" smtClean="0"/>
              <a:t>supervision</a:t>
            </a:r>
            <a:endParaRPr lang="en-US" sz="1100" dirty="0"/>
          </a:p>
        </p:txBody>
      </p:sp>
      <p:cxnSp>
        <p:nvCxnSpPr>
          <p:cNvPr id="44" name="Straight Arrow Connector 43"/>
          <p:cNvCxnSpPr/>
          <p:nvPr/>
        </p:nvCxnSpPr>
        <p:spPr>
          <a:xfrm>
            <a:off x="1707145" y="4265821"/>
            <a:ext cx="1198443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1853030" y="4264277"/>
            <a:ext cx="899605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Trigger &amp; </a:t>
            </a:r>
          </a:p>
          <a:p>
            <a:r>
              <a:rPr lang="en-US" sz="1100" dirty="0" smtClean="0"/>
              <a:t>supervision</a:t>
            </a:r>
            <a:endParaRPr lang="en-US" sz="1100" dirty="0"/>
          </a:p>
        </p:txBody>
      </p:sp>
      <p:cxnSp>
        <p:nvCxnSpPr>
          <p:cNvPr id="47" name="Straight Connector 46"/>
          <p:cNvCxnSpPr/>
          <p:nvPr/>
        </p:nvCxnSpPr>
        <p:spPr>
          <a:xfrm>
            <a:off x="1707145" y="3086795"/>
            <a:ext cx="513168" cy="0"/>
          </a:xfrm>
          <a:prstGeom prst="line">
            <a:avLst/>
          </a:prstGeom>
          <a:ln>
            <a:headEnd type="triangle"/>
            <a:tailEnd type="non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 flipH="1">
            <a:off x="2220313" y="3833773"/>
            <a:ext cx="685275" cy="0"/>
          </a:xfrm>
          <a:prstGeom prst="line">
            <a:avLst/>
          </a:prstGeom>
          <a:ln>
            <a:headEnd type="triangle"/>
            <a:tailEnd type="non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 flipV="1">
            <a:off x="2220313" y="3086795"/>
            <a:ext cx="0" cy="746978"/>
          </a:xfrm>
          <a:prstGeom prst="line">
            <a:avLst/>
          </a:prstGeom>
          <a:ln>
            <a:headEnd type="none"/>
            <a:tailEnd type="non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 flipH="1">
            <a:off x="2302832" y="3275034"/>
            <a:ext cx="602757" cy="0"/>
          </a:xfrm>
          <a:prstGeom prst="line">
            <a:avLst/>
          </a:prstGeom>
          <a:ln>
            <a:headEnd type="triangle"/>
            <a:tailEnd type="non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66" name="Straight Connector 65"/>
          <p:cNvCxnSpPr/>
          <p:nvPr/>
        </p:nvCxnSpPr>
        <p:spPr>
          <a:xfrm>
            <a:off x="1707146" y="3977789"/>
            <a:ext cx="595686" cy="0"/>
          </a:xfrm>
          <a:prstGeom prst="line">
            <a:avLst/>
          </a:prstGeom>
          <a:ln>
            <a:headEnd type="triangle"/>
            <a:tailEnd type="non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/>
        </p:nvCxnSpPr>
        <p:spPr>
          <a:xfrm flipV="1">
            <a:off x="2302832" y="3275034"/>
            <a:ext cx="0" cy="711139"/>
          </a:xfrm>
          <a:prstGeom prst="line">
            <a:avLst/>
          </a:prstGeom>
          <a:ln>
            <a:headEnd type="none"/>
            <a:tailEnd type="non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77" name="Straight Arrow Connector 76"/>
          <p:cNvCxnSpPr/>
          <p:nvPr/>
        </p:nvCxnSpPr>
        <p:spPr>
          <a:xfrm>
            <a:off x="3328868" y="1677238"/>
            <a:ext cx="979677" cy="0"/>
          </a:xfrm>
          <a:prstGeom prst="straightConnector1">
            <a:avLst/>
          </a:prstGeom>
          <a:ln w="38100">
            <a:solidFill>
              <a:srgbClr val="92D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TextBox 79"/>
          <p:cNvSpPr txBox="1"/>
          <p:nvPr/>
        </p:nvSpPr>
        <p:spPr>
          <a:xfrm>
            <a:off x="3410046" y="1960544"/>
            <a:ext cx="368972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Current</a:t>
            </a:r>
            <a:r>
              <a:rPr lang="en-US" sz="1100" dirty="0" smtClean="0"/>
              <a:t> loop</a:t>
            </a:r>
            <a:r>
              <a:rPr lang="en-US" sz="1100" dirty="0" smtClean="0"/>
              <a:t>, source in </a:t>
            </a:r>
            <a:r>
              <a:rPr lang="en-US" sz="1100" dirty="0" smtClean="0"/>
              <a:t>power converter</a:t>
            </a:r>
            <a:endParaRPr lang="en-US" sz="1100" dirty="0"/>
          </a:p>
        </p:txBody>
      </p:sp>
      <p:sp>
        <p:nvSpPr>
          <p:cNvPr id="84" name="Rectangle 83"/>
          <p:cNvSpPr/>
          <p:nvPr/>
        </p:nvSpPr>
        <p:spPr>
          <a:xfrm>
            <a:off x="2921577" y="4786645"/>
            <a:ext cx="900162" cy="703312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PIC</a:t>
            </a:r>
            <a:endParaRPr lang="en-US" dirty="0"/>
          </a:p>
        </p:txBody>
      </p:sp>
      <p:cxnSp>
        <p:nvCxnSpPr>
          <p:cNvPr id="86" name="Straight Arrow Connector 85"/>
          <p:cNvCxnSpPr/>
          <p:nvPr/>
        </p:nvCxnSpPr>
        <p:spPr>
          <a:xfrm>
            <a:off x="3328868" y="5489957"/>
            <a:ext cx="0" cy="144016"/>
          </a:xfrm>
          <a:prstGeom prst="straightConnector1">
            <a:avLst/>
          </a:prstGeom>
          <a:ln w="38100">
            <a:solidFill>
              <a:srgbClr val="92D05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Arrow Connector 86"/>
          <p:cNvCxnSpPr/>
          <p:nvPr/>
        </p:nvCxnSpPr>
        <p:spPr>
          <a:xfrm>
            <a:off x="3337637" y="5633973"/>
            <a:ext cx="2761693" cy="0"/>
          </a:xfrm>
          <a:prstGeom prst="straightConnector1">
            <a:avLst/>
          </a:prstGeom>
          <a:ln w="38100">
            <a:solidFill>
              <a:srgbClr val="92D05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Arrow Connector 90"/>
          <p:cNvCxnSpPr/>
          <p:nvPr/>
        </p:nvCxnSpPr>
        <p:spPr>
          <a:xfrm>
            <a:off x="6089698" y="4869612"/>
            <a:ext cx="0" cy="764361"/>
          </a:xfrm>
          <a:prstGeom prst="straightConnector1">
            <a:avLst/>
          </a:prstGeom>
          <a:ln w="38100">
            <a:solidFill>
              <a:srgbClr val="92D05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Rectangle 93"/>
          <p:cNvSpPr/>
          <p:nvPr/>
        </p:nvSpPr>
        <p:spPr>
          <a:xfrm>
            <a:off x="4308545" y="1456200"/>
            <a:ext cx="900162" cy="442077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PC</a:t>
            </a:r>
            <a:endParaRPr lang="en-US" dirty="0"/>
          </a:p>
        </p:txBody>
      </p:sp>
      <p:cxnSp>
        <p:nvCxnSpPr>
          <p:cNvPr id="103" name="Straight Arrow Connector 102"/>
          <p:cNvCxnSpPr/>
          <p:nvPr/>
        </p:nvCxnSpPr>
        <p:spPr>
          <a:xfrm>
            <a:off x="3331719" y="1677238"/>
            <a:ext cx="0" cy="1057901"/>
          </a:xfrm>
          <a:prstGeom prst="straightConnector1">
            <a:avLst/>
          </a:prstGeom>
          <a:ln w="38100">
            <a:solidFill>
              <a:srgbClr val="92D05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Arrow Connector 105"/>
          <p:cNvCxnSpPr/>
          <p:nvPr/>
        </p:nvCxnSpPr>
        <p:spPr>
          <a:xfrm>
            <a:off x="5208707" y="1677238"/>
            <a:ext cx="880991" cy="0"/>
          </a:xfrm>
          <a:prstGeom prst="straightConnector1">
            <a:avLst/>
          </a:prstGeom>
          <a:ln w="38100">
            <a:solidFill>
              <a:srgbClr val="92D05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Arrow Connector 109"/>
          <p:cNvCxnSpPr/>
          <p:nvPr/>
        </p:nvCxnSpPr>
        <p:spPr>
          <a:xfrm flipH="1">
            <a:off x="2209831" y="5135305"/>
            <a:ext cx="70623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" name="TextBox 110"/>
          <p:cNvSpPr txBox="1"/>
          <p:nvPr/>
        </p:nvSpPr>
        <p:spPr>
          <a:xfrm>
            <a:off x="611475" y="5018497"/>
            <a:ext cx="163217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Beam Interlock System</a:t>
            </a:r>
            <a:endParaRPr lang="en-US" sz="1100" dirty="0"/>
          </a:p>
        </p:txBody>
      </p:sp>
      <p:cxnSp>
        <p:nvCxnSpPr>
          <p:cNvPr id="113" name="Straight Arrow Connector 112"/>
          <p:cNvCxnSpPr/>
          <p:nvPr/>
        </p:nvCxnSpPr>
        <p:spPr>
          <a:xfrm flipH="1">
            <a:off x="4561773" y="2879304"/>
            <a:ext cx="111131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16" name="Straight Arrow Connector 115"/>
          <p:cNvCxnSpPr/>
          <p:nvPr/>
        </p:nvCxnSpPr>
        <p:spPr>
          <a:xfrm flipH="1">
            <a:off x="4561772" y="3879033"/>
            <a:ext cx="55565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18" name="Straight Arrow Connector 117"/>
          <p:cNvCxnSpPr/>
          <p:nvPr/>
        </p:nvCxnSpPr>
        <p:spPr>
          <a:xfrm flipH="1">
            <a:off x="5117430" y="3041685"/>
            <a:ext cx="555658" cy="0"/>
          </a:xfrm>
          <a:prstGeom prst="straightConnector1">
            <a:avLst/>
          </a:prstGeom>
          <a:ln>
            <a:tailEnd type="non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19" name="Straight Arrow Connector 118"/>
          <p:cNvCxnSpPr/>
          <p:nvPr/>
        </p:nvCxnSpPr>
        <p:spPr>
          <a:xfrm flipV="1">
            <a:off x="5117430" y="3041685"/>
            <a:ext cx="0" cy="837348"/>
          </a:xfrm>
          <a:prstGeom prst="straightConnector1">
            <a:avLst/>
          </a:prstGeom>
          <a:ln>
            <a:tailEnd type="non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22" name="TextBox 121"/>
          <p:cNvSpPr txBox="1"/>
          <p:nvPr/>
        </p:nvSpPr>
        <p:spPr>
          <a:xfrm>
            <a:off x="4668060" y="2272484"/>
            <a:ext cx="883575" cy="5770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/>
              <a:t>Redundant </a:t>
            </a:r>
            <a:br>
              <a:rPr lang="en-US" sz="1050" dirty="0" smtClean="0"/>
            </a:br>
            <a:r>
              <a:rPr lang="en-US" sz="1050" dirty="0" smtClean="0"/>
              <a:t>Protection  </a:t>
            </a:r>
            <a:br>
              <a:rPr lang="en-US" sz="1050" dirty="0" smtClean="0"/>
            </a:br>
            <a:r>
              <a:rPr lang="en-US" sz="1050" dirty="0" smtClean="0"/>
              <a:t>Triggers</a:t>
            </a:r>
            <a:endParaRPr lang="en-US" sz="1050" dirty="0"/>
          </a:p>
        </p:txBody>
      </p:sp>
      <p:sp>
        <p:nvSpPr>
          <p:cNvPr id="123" name="TextBox 122"/>
          <p:cNvSpPr txBox="1"/>
          <p:nvPr/>
        </p:nvSpPr>
        <p:spPr>
          <a:xfrm>
            <a:off x="5143341" y="3664113"/>
            <a:ext cx="223138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smtClean="0"/>
              <a:t>.</a:t>
            </a:r>
            <a:br>
              <a:rPr lang="en-US" sz="1100" b="1" dirty="0" smtClean="0"/>
            </a:br>
            <a:r>
              <a:rPr lang="en-US" sz="1100" b="1" dirty="0" smtClean="0"/>
              <a:t>.</a:t>
            </a:r>
            <a:br>
              <a:rPr lang="en-US" sz="1100" b="1" dirty="0" smtClean="0"/>
            </a:br>
            <a:r>
              <a:rPr lang="en-US" sz="1100" b="1" dirty="0" smtClean="0"/>
              <a:t>.</a:t>
            </a:r>
            <a:endParaRPr lang="en-US" sz="1100" b="1" dirty="0"/>
          </a:p>
        </p:txBody>
      </p:sp>
      <p:cxnSp>
        <p:nvCxnSpPr>
          <p:cNvPr id="124" name="Straight Arrow Connector 123"/>
          <p:cNvCxnSpPr/>
          <p:nvPr/>
        </p:nvCxnSpPr>
        <p:spPr>
          <a:xfrm flipH="1">
            <a:off x="4554190" y="3348130"/>
            <a:ext cx="111131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25" name="Straight Arrow Connector 124"/>
          <p:cNvCxnSpPr/>
          <p:nvPr/>
        </p:nvCxnSpPr>
        <p:spPr>
          <a:xfrm flipH="1">
            <a:off x="5395259" y="3571291"/>
            <a:ext cx="355760" cy="0"/>
          </a:xfrm>
          <a:prstGeom prst="straightConnector1">
            <a:avLst/>
          </a:prstGeom>
          <a:ln>
            <a:tailEnd type="non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27" name="Straight Arrow Connector 126"/>
          <p:cNvCxnSpPr/>
          <p:nvPr/>
        </p:nvCxnSpPr>
        <p:spPr>
          <a:xfrm flipH="1">
            <a:off x="4575613" y="4265821"/>
            <a:ext cx="55565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28" name="Straight Arrow Connector 127"/>
          <p:cNvCxnSpPr/>
          <p:nvPr/>
        </p:nvCxnSpPr>
        <p:spPr>
          <a:xfrm flipH="1">
            <a:off x="5143341" y="4779548"/>
            <a:ext cx="578898" cy="0"/>
          </a:xfrm>
          <a:prstGeom prst="straightConnector1">
            <a:avLst/>
          </a:prstGeom>
          <a:ln>
            <a:tailEnd type="non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29" name="Straight Arrow Connector 128"/>
          <p:cNvCxnSpPr/>
          <p:nvPr/>
        </p:nvCxnSpPr>
        <p:spPr>
          <a:xfrm flipH="1">
            <a:off x="5340999" y="4553853"/>
            <a:ext cx="355760" cy="0"/>
          </a:xfrm>
          <a:prstGeom prst="straightConnector1">
            <a:avLst/>
          </a:prstGeom>
          <a:ln>
            <a:tailEnd type="non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30" name="Straight Arrow Connector 129"/>
          <p:cNvCxnSpPr/>
          <p:nvPr/>
        </p:nvCxnSpPr>
        <p:spPr>
          <a:xfrm flipV="1">
            <a:off x="5131271" y="4265821"/>
            <a:ext cx="0" cy="520824"/>
          </a:xfrm>
          <a:prstGeom prst="straightConnector1">
            <a:avLst/>
          </a:prstGeom>
          <a:ln>
            <a:tailEnd type="non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35" name="TextBox 134"/>
          <p:cNvSpPr txBox="1"/>
          <p:nvPr/>
        </p:nvSpPr>
        <p:spPr>
          <a:xfrm>
            <a:off x="4752799" y="2809167"/>
            <a:ext cx="223138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smtClean="0"/>
              <a:t>.</a:t>
            </a:r>
            <a:br>
              <a:rPr lang="en-US" sz="1100" b="1" dirty="0" smtClean="0"/>
            </a:br>
            <a:r>
              <a:rPr lang="en-US" sz="1100" b="1" dirty="0" smtClean="0"/>
              <a:t>.</a:t>
            </a:r>
            <a:br>
              <a:rPr lang="en-US" sz="1100" b="1" dirty="0" smtClean="0"/>
            </a:br>
            <a:r>
              <a:rPr lang="en-US" sz="1100" b="1" dirty="0" smtClean="0"/>
              <a:t>.</a:t>
            </a:r>
            <a:endParaRPr lang="en-US" sz="1100" b="1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9866" y="1365956"/>
            <a:ext cx="8616387" cy="1809441"/>
          </a:xfrm>
          <a:prstGeom prst="rect">
            <a:avLst/>
          </a:prstGeom>
        </p:spPr>
      </p:pic>
      <p:sp>
        <p:nvSpPr>
          <p:cNvPr id="61" name="TextBox 60"/>
          <p:cNvSpPr txBox="1"/>
          <p:nvPr/>
        </p:nvSpPr>
        <p:spPr>
          <a:xfrm>
            <a:off x="2797577" y="5756683"/>
            <a:ext cx="199605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Powering Interlock Controller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31423078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815820" y="1340768"/>
            <a:ext cx="7512359" cy="2592288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HL-LHC quench detection and related hardware</a:t>
            </a:r>
            <a:endParaRPr lang="en-US" dirty="0" smtClean="0"/>
          </a:p>
          <a:p>
            <a:r>
              <a:rPr lang="en-US" dirty="0" smtClean="0"/>
              <a:t>HL-LHC quench detection </a:t>
            </a:r>
            <a:r>
              <a:rPr lang="en-US" dirty="0" smtClean="0"/>
              <a:t>systems (QDS)</a:t>
            </a:r>
            <a:endParaRPr lang="en-US" dirty="0" smtClean="0"/>
          </a:p>
          <a:p>
            <a:r>
              <a:rPr lang="en-US" dirty="0" smtClean="0"/>
              <a:t>HL-LHC circuit instrumentation</a:t>
            </a:r>
          </a:p>
          <a:p>
            <a:r>
              <a:rPr lang="en-US" dirty="0" smtClean="0"/>
              <a:t>HL-LHC protection device supervision and triggering</a:t>
            </a:r>
          </a:p>
          <a:p>
            <a:r>
              <a:rPr lang="en-US" dirty="0" smtClean="0"/>
              <a:t>HL-LHC </a:t>
            </a:r>
            <a:r>
              <a:rPr lang="en-US" dirty="0" smtClean="0"/>
              <a:t>data </a:t>
            </a:r>
            <a:r>
              <a:rPr lang="en-US" dirty="0" smtClean="0"/>
              <a:t>acquisition &amp; </a:t>
            </a:r>
            <a:r>
              <a:rPr lang="en-US" dirty="0" smtClean="0"/>
              <a:t>supervision for QDS </a:t>
            </a:r>
            <a:endParaRPr lang="en-US" dirty="0" smtClean="0"/>
          </a:p>
          <a:p>
            <a:r>
              <a:rPr lang="en-US" dirty="0" smtClean="0"/>
              <a:t>Summary</a:t>
            </a:r>
            <a:endParaRPr lang="en-US" dirty="0"/>
          </a:p>
          <a:p>
            <a:endParaRPr lang="en-US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 dirty="0"/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0287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4" name="Straight Arrow Connector 123"/>
          <p:cNvCxnSpPr/>
          <p:nvPr/>
        </p:nvCxnSpPr>
        <p:spPr>
          <a:xfrm flipH="1">
            <a:off x="5184550" y="2738894"/>
            <a:ext cx="111131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13" name="Straight Arrow Connector 112"/>
          <p:cNvCxnSpPr/>
          <p:nvPr/>
        </p:nvCxnSpPr>
        <p:spPr>
          <a:xfrm flipH="1">
            <a:off x="5201644" y="2264769"/>
            <a:ext cx="111131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475" y="280490"/>
            <a:ext cx="7920000" cy="720000"/>
          </a:xfrm>
        </p:spPr>
        <p:txBody>
          <a:bodyPr/>
          <a:lstStyle/>
          <a:p>
            <a:r>
              <a:rPr lang="en-US" dirty="0" smtClean="0"/>
              <a:t>11 T Protection Trigger Layout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20</a:t>
            </a:fld>
            <a:endParaRPr lang="fr-FR" dirty="0"/>
          </a:p>
        </p:txBody>
      </p:sp>
      <p:sp>
        <p:nvSpPr>
          <p:cNvPr id="5" name="Rectangle 4"/>
          <p:cNvSpPr/>
          <p:nvPr/>
        </p:nvSpPr>
        <p:spPr>
          <a:xfrm>
            <a:off x="6033617" y="2129827"/>
            <a:ext cx="1346531" cy="395894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UQDS 1A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6033616" y="2693883"/>
            <a:ext cx="1346531" cy="395894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UQDS 1B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3855114" y="4949350"/>
            <a:ext cx="1346530" cy="40574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UQDS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3266119" y="2125903"/>
            <a:ext cx="1150128" cy="703312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PDSU</a:t>
            </a:r>
            <a:endParaRPr lang="en-US" dirty="0"/>
          </a:p>
        </p:txBody>
      </p:sp>
      <p:cxnSp>
        <p:nvCxnSpPr>
          <p:cNvPr id="14" name="Straight Arrow Connector 13"/>
          <p:cNvCxnSpPr/>
          <p:nvPr/>
        </p:nvCxnSpPr>
        <p:spPr>
          <a:xfrm flipH="1">
            <a:off x="7380148" y="2327774"/>
            <a:ext cx="108012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7596172" y="2027327"/>
            <a:ext cx="106311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Vtaps + </a:t>
            </a:r>
            <a:r>
              <a:rPr lang="en-US" sz="1400" dirty="0" smtClean="0"/>
              <a:t>I</a:t>
            </a:r>
            <a:r>
              <a:rPr lang="en-US" sz="1400" baseline="-25000" dirty="0" smtClean="0"/>
              <a:t>RB</a:t>
            </a:r>
            <a:endParaRPr lang="en-US" sz="1400" baseline="-25000" dirty="0"/>
          </a:p>
        </p:txBody>
      </p:sp>
      <p:cxnSp>
        <p:nvCxnSpPr>
          <p:cNvPr id="17" name="Straight Arrow Connector 16"/>
          <p:cNvCxnSpPr/>
          <p:nvPr/>
        </p:nvCxnSpPr>
        <p:spPr>
          <a:xfrm flipH="1">
            <a:off x="7404447" y="2885453"/>
            <a:ext cx="108012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7620471" y="2585006"/>
            <a:ext cx="106311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Vtaps + </a:t>
            </a:r>
            <a:r>
              <a:rPr lang="en-US" sz="1400" dirty="0" smtClean="0"/>
              <a:t>I</a:t>
            </a:r>
            <a:r>
              <a:rPr lang="en-US" sz="1400" baseline="-25000" dirty="0" smtClean="0"/>
              <a:t>RB</a:t>
            </a:r>
            <a:endParaRPr lang="en-US" sz="1400" baseline="-25000" dirty="0"/>
          </a:p>
        </p:txBody>
      </p:sp>
      <p:cxnSp>
        <p:nvCxnSpPr>
          <p:cNvPr id="19" name="Straight Arrow Connector 18"/>
          <p:cNvCxnSpPr/>
          <p:nvPr/>
        </p:nvCxnSpPr>
        <p:spPr>
          <a:xfrm flipH="1">
            <a:off x="5197295" y="5152220"/>
            <a:ext cx="108012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5254910" y="4756326"/>
            <a:ext cx="24689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/>
              <a:t>Vtaps</a:t>
            </a:r>
            <a:r>
              <a:rPr lang="en-US" sz="1400" dirty="0" smtClean="0"/>
              <a:t>(TRIM) </a:t>
            </a:r>
            <a:r>
              <a:rPr lang="en-US" sz="1400" dirty="0" smtClean="0"/>
              <a:t>+ </a:t>
            </a:r>
            <a:r>
              <a:rPr lang="en-US" sz="1400" dirty="0" smtClean="0"/>
              <a:t>4 x I</a:t>
            </a:r>
            <a:r>
              <a:rPr lang="en-US" sz="1400" baseline="-25000" dirty="0" smtClean="0"/>
              <a:t>TRIM-LEAD</a:t>
            </a:r>
            <a:endParaRPr lang="en-US" sz="1400" baseline="-25000" dirty="0"/>
          </a:p>
        </p:txBody>
      </p:sp>
      <p:cxnSp>
        <p:nvCxnSpPr>
          <p:cNvPr id="22" name="Straight Arrow Connector 21"/>
          <p:cNvCxnSpPr/>
          <p:nvPr/>
        </p:nvCxnSpPr>
        <p:spPr>
          <a:xfrm>
            <a:off x="6459860" y="1068002"/>
            <a:ext cx="0" cy="1061825"/>
          </a:xfrm>
          <a:prstGeom prst="straightConnector1">
            <a:avLst/>
          </a:prstGeom>
          <a:ln w="38100">
            <a:solidFill>
              <a:srgbClr val="92D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6459860" y="2517608"/>
            <a:ext cx="0" cy="180020"/>
          </a:xfrm>
          <a:prstGeom prst="straightConnector1">
            <a:avLst/>
          </a:prstGeom>
          <a:ln w="38100">
            <a:solidFill>
              <a:srgbClr val="92D05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>
            <a:off x="6467477" y="3091666"/>
            <a:ext cx="0" cy="409342"/>
          </a:xfrm>
          <a:prstGeom prst="straightConnector1">
            <a:avLst/>
          </a:prstGeom>
          <a:ln w="38100">
            <a:solidFill>
              <a:srgbClr val="92D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ectangle 34"/>
          <p:cNvSpPr/>
          <p:nvPr/>
        </p:nvSpPr>
        <p:spPr>
          <a:xfrm>
            <a:off x="1003326" y="2197295"/>
            <a:ext cx="1080120" cy="7033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8 x</a:t>
            </a:r>
            <a:endParaRPr lang="en-US" dirty="0" smtClean="0"/>
          </a:p>
          <a:p>
            <a:pPr algn="ctr"/>
            <a:r>
              <a:rPr lang="en-US" dirty="0" smtClean="0"/>
              <a:t>HDS</a:t>
            </a:r>
            <a:endParaRPr lang="en-US" dirty="0"/>
          </a:p>
        </p:txBody>
      </p:sp>
      <p:cxnSp>
        <p:nvCxnSpPr>
          <p:cNvPr id="39" name="Straight Arrow Connector 38"/>
          <p:cNvCxnSpPr/>
          <p:nvPr/>
        </p:nvCxnSpPr>
        <p:spPr>
          <a:xfrm>
            <a:off x="2057193" y="2585006"/>
            <a:ext cx="1198443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2581925" y="1614237"/>
            <a:ext cx="899605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Trigger &amp; </a:t>
            </a:r>
          </a:p>
          <a:p>
            <a:r>
              <a:rPr lang="en-US" sz="1100" dirty="0" smtClean="0"/>
              <a:t>supervision</a:t>
            </a:r>
            <a:endParaRPr lang="en-US" sz="1100" dirty="0"/>
          </a:p>
        </p:txBody>
      </p:sp>
      <p:sp>
        <p:nvSpPr>
          <p:cNvPr id="45" name="TextBox 44"/>
          <p:cNvSpPr txBox="1"/>
          <p:nvPr/>
        </p:nvSpPr>
        <p:spPr>
          <a:xfrm>
            <a:off x="2145650" y="2632533"/>
            <a:ext cx="899605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Trigger &amp; </a:t>
            </a:r>
          </a:p>
          <a:p>
            <a:r>
              <a:rPr lang="en-US" sz="1100" dirty="0" smtClean="0"/>
              <a:t>supervision</a:t>
            </a:r>
            <a:endParaRPr lang="en-US" sz="1100" dirty="0"/>
          </a:p>
        </p:txBody>
      </p:sp>
      <p:cxnSp>
        <p:nvCxnSpPr>
          <p:cNvPr id="47" name="Straight Connector 46"/>
          <p:cNvCxnSpPr/>
          <p:nvPr/>
        </p:nvCxnSpPr>
        <p:spPr>
          <a:xfrm>
            <a:off x="2057193" y="1623834"/>
            <a:ext cx="513168" cy="0"/>
          </a:xfrm>
          <a:prstGeom prst="line">
            <a:avLst/>
          </a:prstGeom>
          <a:ln>
            <a:headEnd type="triangle"/>
            <a:tailEnd type="non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 flipH="1">
            <a:off x="2570361" y="2270068"/>
            <a:ext cx="685275" cy="0"/>
          </a:xfrm>
          <a:prstGeom prst="line">
            <a:avLst/>
          </a:prstGeom>
          <a:ln>
            <a:headEnd type="triangle"/>
            <a:tailEnd type="non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 flipV="1">
            <a:off x="2570361" y="1623834"/>
            <a:ext cx="0" cy="646234"/>
          </a:xfrm>
          <a:prstGeom prst="line">
            <a:avLst/>
          </a:prstGeom>
          <a:ln>
            <a:headEnd type="none"/>
            <a:tailEnd type="non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77" name="Straight Arrow Connector 76"/>
          <p:cNvCxnSpPr/>
          <p:nvPr/>
        </p:nvCxnSpPr>
        <p:spPr>
          <a:xfrm flipH="1">
            <a:off x="1820348" y="5164470"/>
            <a:ext cx="574541" cy="0"/>
          </a:xfrm>
          <a:prstGeom prst="straightConnector1">
            <a:avLst/>
          </a:prstGeom>
          <a:ln w="38100">
            <a:solidFill>
              <a:srgbClr val="92D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TextBox 79"/>
          <p:cNvSpPr txBox="1"/>
          <p:nvPr/>
        </p:nvSpPr>
        <p:spPr>
          <a:xfrm>
            <a:off x="6484038" y="1097068"/>
            <a:ext cx="168836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RB (main dipole circuit) QPS current</a:t>
            </a:r>
            <a:r>
              <a:rPr lang="en-US" sz="1100" dirty="0" smtClean="0"/>
              <a:t> loop</a:t>
            </a:r>
            <a:endParaRPr lang="en-US" sz="1100" dirty="0"/>
          </a:p>
        </p:txBody>
      </p:sp>
      <p:sp>
        <p:nvSpPr>
          <p:cNvPr id="84" name="Rectangle 83"/>
          <p:cNvSpPr/>
          <p:nvPr/>
        </p:nvSpPr>
        <p:spPr>
          <a:xfrm>
            <a:off x="2399506" y="4839541"/>
            <a:ext cx="900162" cy="703312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PIC</a:t>
            </a:r>
            <a:endParaRPr lang="en-US" dirty="0"/>
          </a:p>
        </p:txBody>
      </p:sp>
      <p:sp>
        <p:nvSpPr>
          <p:cNvPr id="94" name="Rectangle 93"/>
          <p:cNvSpPr/>
          <p:nvPr/>
        </p:nvSpPr>
        <p:spPr>
          <a:xfrm>
            <a:off x="1003326" y="4835980"/>
            <a:ext cx="817022" cy="681474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TRIM</a:t>
            </a:r>
            <a:r>
              <a:rPr lang="en-US" dirty="0" smtClean="0"/>
              <a:t> PC</a:t>
            </a:r>
            <a:endParaRPr lang="en-US" dirty="0"/>
          </a:p>
        </p:txBody>
      </p:sp>
      <p:sp>
        <p:nvSpPr>
          <p:cNvPr id="122" name="TextBox 121"/>
          <p:cNvSpPr txBox="1"/>
          <p:nvPr/>
        </p:nvSpPr>
        <p:spPr>
          <a:xfrm>
            <a:off x="5184550" y="2278593"/>
            <a:ext cx="865943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/>
              <a:t>Protection  </a:t>
            </a:r>
            <a:r>
              <a:rPr lang="en-US" sz="1050" dirty="0" smtClean="0"/>
              <a:t/>
            </a:r>
            <a:br>
              <a:rPr lang="en-US" sz="1050" dirty="0" smtClean="0"/>
            </a:br>
            <a:r>
              <a:rPr lang="en-US" sz="1050" dirty="0" smtClean="0"/>
              <a:t>triggers</a:t>
            </a:r>
            <a:endParaRPr lang="en-US" sz="1050" dirty="0"/>
          </a:p>
        </p:txBody>
      </p:sp>
      <p:sp>
        <p:nvSpPr>
          <p:cNvPr id="59" name="Rectangle 58"/>
          <p:cNvSpPr/>
          <p:nvPr/>
        </p:nvSpPr>
        <p:spPr>
          <a:xfrm>
            <a:off x="987555" y="1272178"/>
            <a:ext cx="1080120" cy="7033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8 x</a:t>
            </a:r>
            <a:endParaRPr lang="en-US" dirty="0" smtClean="0"/>
          </a:p>
          <a:p>
            <a:pPr algn="ctr"/>
            <a:r>
              <a:rPr lang="en-US" dirty="0" smtClean="0"/>
              <a:t>HDS</a:t>
            </a:r>
            <a:endParaRPr lang="en-US" dirty="0"/>
          </a:p>
        </p:txBody>
      </p:sp>
      <p:cxnSp>
        <p:nvCxnSpPr>
          <p:cNvPr id="69" name="Straight Arrow Connector 68"/>
          <p:cNvCxnSpPr/>
          <p:nvPr/>
        </p:nvCxnSpPr>
        <p:spPr>
          <a:xfrm flipH="1">
            <a:off x="3299669" y="5164470"/>
            <a:ext cx="555445" cy="0"/>
          </a:xfrm>
          <a:prstGeom prst="straightConnector1">
            <a:avLst/>
          </a:prstGeom>
          <a:ln w="38100">
            <a:solidFill>
              <a:srgbClr val="92D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TextBox 70"/>
          <p:cNvSpPr txBox="1"/>
          <p:nvPr/>
        </p:nvSpPr>
        <p:spPr>
          <a:xfrm>
            <a:off x="2301639" y="5706363"/>
            <a:ext cx="199605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Powering Interlock Controller</a:t>
            </a:r>
            <a:endParaRPr lang="en-US" sz="1100" dirty="0"/>
          </a:p>
        </p:txBody>
      </p:sp>
      <p:sp>
        <p:nvSpPr>
          <p:cNvPr id="72" name="TextBox 71"/>
          <p:cNvSpPr txBox="1"/>
          <p:nvPr/>
        </p:nvSpPr>
        <p:spPr>
          <a:xfrm>
            <a:off x="970802" y="3561035"/>
            <a:ext cx="6830854" cy="646331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11 T PDSU provides HDS supervision and trigger distribution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Re-triggering and interlocking functionality not required</a:t>
            </a:r>
            <a:endParaRPr lang="en-GB" dirty="0"/>
          </a:p>
        </p:txBody>
      </p:sp>
      <p:pic>
        <p:nvPicPr>
          <p:cNvPr id="34" name="Picture 3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4799333" y="2151860"/>
            <a:ext cx="397002" cy="195509"/>
          </a:xfrm>
          <a:prstGeom prst="rect">
            <a:avLst/>
          </a:prstGeom>
        </p:spPr>
      </p:pic>
      <p:pic>
        <p:nvPicPr>
          <p:cNvPr id="76" name="Picture 7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4795357" y="2622289"/>
            <a:ext cx="397002" cy="195509"/>
          </a:xfrm>
          <a:prstGeom prst="rect">
            <a:avLst/>
          </a:prstGeom>
        </p:spPr>
      </p:pic>
      <p:cxnSp>
        <p:nvCxnSpPr>
          <p:cNvPr id="78" name="Straight Arrow Connector 77"/>
          <p:cNvCxnSpPr/>
          <p:nvPr/>
        </p:nvCxnSpPr>
        <p:spPr>
          <a:xfrm flipH="1">
            <a:off x="4416247" y="2264769"/>
            <a:ext cx="40233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79" name="Straight Arrow Connector 78"/>
          <p:cNvCxnSpPr>
            <a:stCxn id="76" idx="3"/>
          </p:cNvCxnSpPr>
          <p:nvPr/>
        </p:nvCxnSpPr>
        <p:spPr>
          <a:xfrm flipV="1">
            <a:off x="4795357" y="2256307"/>
            <a:ext cx="3976" cy="46373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83" name="TextBox 82"/>
          <p:cNvSpPr txBox="1"/>
          <p:nvPr/>
        </p:nvSpPr>
        <p:spPr>
          <a:xfrm>
            <a:off x="4662624" y="2851999"/>
            <a:ext cx="865942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 smtClean="0"/>
              <a:t>Trigger coupling</a:t>
            </a:r>
            <a:r>
              <a:rPr lang="en-US" sz="1050" dirty="0" smtClean="0"/>
              <a:t> </a:t>
            </a:r>
            <a:r>
              <a:rPr lang="en-US" sz="1050" dirty="0" smtClean="0"/>
              <a:t/>
            </a:r>
            <a:br>
              <a:rPr lang="en-US" sz="1050" dirty="0" smtClean="0"/>
            </a:br>
            <a:endParaRPr lang="en-US" sz="1050" dirty="0"/>
          </a:p>
        </p:txBody>
      </p:sp>
      <p:sp>
        <p:nvSpPr>
          <p:cNvPr id="85" name="TextBox 84"/>
          <p:cNvSpPr txBox="1"/>
          <p:nvPr/>
        </p:nvSpPr>
        <p:spPr>
          <a:xfrm>
            <a:off x="882000" y="5592472"/>
            <a:ext cx="124264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Power Converter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1700606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586320" y="343363"/>
            <a:ext cx="8280480" cy="720000"/>
          </a:xfrm>
        </p:spPr>
        <p:txBody>
          <a:bodyPr/>
          <a:lstStyle/>
          <a:p>
            <a:r>
              <a:rPr lang="en-GB" dirty="0" smtClean="0"/>
              <a:t>HL-LHC</a:t>
            </a:r>
            <a:r>
              <a:rPr lang="en-US" dirty="0" smtClean="0"/>
              <a:t> </a:t>
            </a:r>
            <a:r>
              <a:rPr lang="en-US" dirty="0"/>
              <a:t>and QPS data acquisition &amp; supervision</a:t>
            </a:r>
            <a:br>
              <a:rPr lang="en-US" dirty="0"/>
            </a:b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388171" y="980728"/>
            <a:ext cx="8658629" cy="4906963"/>
          </a:xfrm>
        </p:spPr>
        <p:txBody>
          <a:bodyPr>
            <a:normAutofit/>
          </a:bodyPr>
          <a:lstStyle/>
          <a:p>
            <a:r>
              <a:rPr lang="en-GB" dirty="0" smtClean="0"/>
              <a:t>The UQDS </a:t>
            </a:r>
            <a:r>
              <a:rPr lang="en-GB" dirty="0"/>
              <a:t>built-in data </a:t>
            </a:r>
            <a:r>
              <a:rPr lang="en-GB" dirty="0" smtClean="0"/>
              <a:t>acquisition has significantly </a:t>
            </a:r>
            <a:r>
              <a:rPr lang="en-GB" dirty="0"/>
              <a:t>enhanced </a:t>
            </a:r>
            <a:r>
              <a:rPr lang="en-GB" dirty="0" smtClean="0"/>
              <a:t>capabilities, which </a:t>
            </a:r>
            <a:r>
              <a:rPr lang="en-GB" dirty="0"/>
              <a:t>will ease circuit diagnostics and fault analysis especially during the LHC hardware commissioning phase</a:t>
            </a:r>
            <a:r>
              <a:rPr lang="en-GB" dirty="0" smtClean="0"/>
              <a:t>.</a:t>
            </a:r>
          </a:p>
          <a:p>
            <a:pPr lvl="1"/>
            <a:r>
              <a:rPr lang="en-US" dirty="0" smtClean="0"/>
              <a:t>20 Bit analog signal resolution with up to 125 kHz bandwidth; absolute timing synchronization &lt; 100 </a:t>
            </a:r>
            <a:r>
              <a:rPr lang="el-GR" dirty="0" smtClean="0"/>
              <a:t>μ</a:t>
            </a:r>
            <a:r>
              <a:rPr lang="en-US" dirty="0" smtClean="0"/>
              <a:t>s</a:t>
            </a:r>
            <a:endParaRPr lang="en-GB" dirty="0"/>
          </a:p>
          <a:p>
            <a:r>
              <a:rPr lang="en-US" dirty="0" smtClean="0"/>
              <a:t>Data transmission to surface by field-bus links</a:t>
            </a:r>
          </a:p>
          <a:p>
            <a:pPr lvl="1"/>
            <a:r>
              <a:rPr lang="en-US" dirty="0" smtClean="0"/>
              <a:t>11 T UQDS: legacy field-bus (WorldFip™)</a:t>
            </a:r>
          </a:p>
          <a:p>
            <a:pPr lvl="1"/>
            <a:r>
              <a:rPr lang="en-US" dirty="0" smtClean="0"/>
              <a:t>All other devices: Ethernet based solution offering significantly higher bandwidth  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21</a:t>
            </a:fld>
            <a:endParaRPr lang="fr-FR" dirty="0"/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4561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586320" y="343363"/>
            <a:ext cx="8280480" cy="720000"/>
          </a:xfrm>
        </p:spPr>
        <p:txBody>
          <a:bodyPr/>
          <a:lstStyle/>
          <a:p>
            <a:r>
              <a:rPr lang="en-GB" dirty="0" smtClean="0"/>
              <a:t>Summary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612000" y="1219200"/>
            <a:ext cx="8280480" cy="4906963"/>
          </a:xfrm>
        </p:spPr>
        <p:txBody>
          <a:bodyPr>
            <a:normAutofit/>
          </a:bodyPr>
          <a:lstStyle/>
          <a:p>
            <a:r>
              <a:rPr lang="en-US" sz="2400" dirty="0" smtClean="0"/>
              <a:t>The</a:t>
            </a:r>
            <a:r>
              <a:rPr lang="en-GB" sz="2400" dirty="0" smtClean="0"/>
              <a:t> </a:t>
            </a:r>
            <a:r>
              <a:rPr lang="en-GB" sz="2400" dirty="0"/>
              <a:t>HL-LHC </a:t>
            </a:r>
            <a:r>
              <a:rPr lang="en-GB" sz="2400" dirty="0" smtClean="0"/>
              <a:t>quench detection systems are based on a completely new development taking into account the specific requirements for the HL-LHC circuits.</a:t>
            </a:r>
            <a:endParaRPr lang="en-US" sz="2400" dirty="0" smtClean="0"/>
          </a:p>
          <a:p>
            <a:r>
              <a:rPr lang="en-GB" sz="2400" dirty="0"/>
              <a:t>Recent tests with prototype magnets and superconducting cable links confirmed the validity of the designs for the next generation of quench detection systems</a:t>
            </a:r>
            <a:r>
              <a:rPr lang="en-GB" sz="2400" dirty="0" smtClean="0"/>
              <a:t>.</a:t>
            </a:r>
          </a:p>
          <a:p>
            <a:r>
              <a:rPr lang="en-US" sz="2400" dirty="0" smtClean="0"/>
              <a:t>The complex and crucial circuit </a:t>
            </a:r>
            <a:r>
              <a:rPr lang="en-US" sz="2400" dirty="0"/>
              <a:t>instrumentation </a:t>
            </a:r>
            <a:r>
              <a:rPr lang="en-US" sz="2400" dirty="0" smtClean="0"/>
              <a:t>is to a very large extent defined and validated.</a:t>
            </a:r>
            <a:endParaRPr lang="en-GB" sz="2400" dirty="0" smtClean="0"/>
          </a:p>
          <a:p>
            <a:r>
              <a:rPr lang="en-GB" sz="2400" dirty="0" smtClean="0"/>
              <a:t>The </a:t>
            </a:r>
            <a:r>
              <a:rPr lang="en-GB" sz="2400" dirty="0"/>
              <a:t>first use case in LHC will be the protection of the Nb</a:t>
            </a:r>
            <a:r>
              <a:rPr lang="en-GB" sz="2400" baseline="-25000" dirty="0"/>
              <a:t>3</a:t>
            </a:r>
            <a:r>
              <a:rPr lang="en-GB" sz="2400" dirty="0"/>
              <a:t>Sn 11 T dipoles to be installed in sectors 6-7 and </a:t>
            </a:r>
            <a:r>
              <a:rPr lang="en-GB" sz="2400" dirty="0" smtClean="0"/>
              <a:t>7-8; looking forward to 2020  </a:t>
            </a:r>
            <a:endParaRPr lang="en-GB" sz="240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22</a:t>
            </a:fld>
            <a:endParaRPr lang="fr-FR" dirty="0"/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4507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Quench Detection and Related Hardware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612000" y="913855"/>
            <a:ext cx="8280480" cy="4906963"/>
          </a:xfrm>
        </p:spPr>
        <p:txBody>
          <a:bodyPr>
            <a:normAutofit/>
          </a:bodyPr>
          <a:lstStyle/>
          <a:p>
            <a:r>
              <a:rPr lang="en-US" dirty="0" smtClean="0"/>
              <a:t>HL-LHC quench detection systems (QDS)</a:t>
            </a:r>
          </a:p>
          <a:p>
            <a:pPr lvl="1"/>
            <a:r>
              <a:rPr lang="en-US" dirty="0" smtClean="0"/>
              <a:t>Superconducting magnets and bus-bars, HTS hybrid current leads, superconducting cable links</a:t>
            </a:r>
          </a:p>
          <a:p>
            <a:pPr lvl="1"/>
            <a:r>
              <a:rPr lang="en-US" dirty="0" smtClean="0"/>
              <a:t>Serve as a data acquisition system and interface to QPS supervision</a:t>
            </a:r>
          </a:p>
          <a:p>
            <a:r>
              <a:rPr lang="en-US" dirty="0" smtClean="0"/>
              <a:t>Protection device supervision </a:t>
            </a:r>
            <a:r>
              <a:rPr lang="en-US" dirty="0" smtClean="0"/>
              <a:t>units (PDSU)</a:t>
            </a:r>
            <a:endParaRPr lang="en-US" dirty="0" smtClean="0"/>
          </a:p>
          <a:p>
            <a:pPr lvl="1"/>
            <a:r>
              <a:rPr lang="en-US" dirty="0" smtClean="0"/>
              <a:t>Distribute QDS trigger signals to protection devices</a:t>
            </a:r>
          </a:p>
          <a:p>
            <a:pPr lvl="2"/>
            <a:r>
              <a:rPr lang="en-US" dirty="0" smtClean="0"/>
              <a:t>Quench heater discharge power supplies (HDS), </a:t>
            </a:r>
            <a:r>
              <a:rPr lang="en-US" dirty="0" smtClean="0"/>
              <a:t>coupling loss induced quench (CLIQ )</a:t>
            </a:r>
            <a:endParaRPr lang="en-US" dirty="0" smtClean="0"/>
          </a:p>
          <a:p>
            <a:pPr lvl="1"/>
            <a:r>
              <a:rPr lang="en-US" dirty="0" smtClean="0"/>
              <a:t>Provide interlocking and re-trigger capability in case of spurious triggers of protection devices</a:t>
            </a:r>
          </a:p>
          <a:p>
            <a:pPr lvl="1"/>
            <a:r>
              <a:rPr lang="en-US" dirty="0" smtClean="0"/>
              <a:t>Acquire signals from protection devices for post mortem event analysis  </a:t>
            </a:r>
          </a:p>
          <a:p>
            <a:pPr lvl="1"/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 dirty="0"/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6410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HL-LHC </a:t>
            </a:r>
            <a:r>
              <a:rPr lang="en-GB" dirty="0" smtClean="0"/>
              <a:t>Quench Detection Systems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612000" y="1219200"/>
            <a:ext cx="8136464" cy="4906963"/>
          </a:xfrm>
        </p:spPr>
        <p:txBody>
          <a:bodyPr>
            <a:normAutofit/>
          </a:bodyPr>
          <a:lstStyle/>
          <a:p>
            <a:r>
              <a:rPr lang="en-GB" sz="2400" dirty="0"/>
              <a:t>For the HL-LHC QDS a unified approach, the Universal Quench Detection </a:t>
            </a:r>
            <a:r>
              <a:rPr lang="en-GB" sz="2400" dirty="0" smtClean="0"/>
              <a:t>System (UQDS) </a:t>
            </a:r>
            <a:r>
              <a:rPr lang="en-GB" sz="2400" dirty="0"/>
              <a:t>has been </a:t>
            </a:r>
            <a:r>
              <a:rPr lang="en-GB" sz="2400" dirty="0" smtClean="0"/>
              <a:t>proposed</a:t>
            </a:r>
            <a:endParaRPr lang="en-US" sz="2400" dirty="0" smtClean="0"/>
          </a:p>
          <a:p>
            <a:pPr lvl="1"/>
            <a:r>
              <a:rPr lang="en-US" sz="2000" dirty="0" smtClean="0"/>
              <a:t>Emphasis </a:t>
            </a:r>
            <a:r>
              <a:rPr lang="en-US" sz="2000" dirty="0" smtClean="0"/>
              <a:t>on the protection of Nb</a:t>
            </a:r>
            <a:r>
              <a:rPr lang="en-US" sz="2000" baseline="-25000" dirty="0" smtClean="0"/>
              <a:t>3</a:t>
            </a:r>
            <a:r>
              <a:rPr lang="en-US" sz="2000" dirty="0" smtClean="0"/>
              <a:t>Sn </a:t>
            </a:r>
            <a:r>
              <a:rPr lang="en-US" sz="2000" dirty="0" smtClean="0"/>
              <a:t>magnets and MgB</a:t>
            </a:r>
            <a:r>
              <a:rPr lang="en-US" sz="2000" baseline="-25000" dirty="0" smtClean="0"/>
              <a:t>2</a:t>
            </a:r>
            <a:r>
              <a:rPr lang="en-US" sz="2000" dirty="0" smtClean="0"/>
              <a:t> based superconducting cable links</a:t>
            </a:r>
          </a:p>
          <a:p>
            <a:pPr lvl="1"/>
            <a:r>
              <a:rPr lang="en-US" sz="2000" dirty="0" smtClean="0"/>
              <a:t>Flexible </a:t>
            </a:r>
            <a:r>
              <a:rPr lang="en-US" sz="2000" dirty="0" smtClean="0"/>
              <a:t>and generic system, which can be easily configured according to the requirements of a superconducting element or </a:t>
            </a:r>
            <a:r>
              <a:rPr lang="en-US" sz="2000" dirty="0" smtClean="0"/>
              <a:t>circuit</a:t>
            </a:r>
          </a:p>
          <a:p>
            <a:r>
              <a:rPr lang="en-GB" sz="2200" dirty="0" smtClean="0"/>
              <a:t>Key </a:t>
            </a:r>
            <a:r>
              <a:rPr lang="en-GB" sz="2200" dirty="0"/>
              <a:t>elements of the UQDS architecture are the analogue front-end channels equipped with a high-resolution analogue to digital </a:t>
            </a:r>
            <a:r>
              <a:rPr lang="en-GB" sz="2200" dirty="0" smtClean="0"/>
              <a:t>converters and the core of the system, the versatile digital platform based on a </a:t>
            </a:r>
            <a:r>
              <a:rPr lang="en-US" sz="2200" dirty="0"/>
              <a:t>field programmable gate array (FPGA)</a:t>
            </a:r>
            <a:endParaRPr lang="en-US" sz="2200" dirty="0" smtClean="0"/>
          </a:p>
          <a:p>
            <a:pPr lvl="1"/>
            <a:r>
              <a:rPr lang="en-US" sz="2000" dirty="0" smtClean="0"/>
              <a:t>The FPGA processes the acquired data and executes the quench detection algorithms</a:t>
            </a:r>
          </a:p>
          <a:p>
            <a:pPr marL="0" indent="0">
              <a:buNone/>
            </a:pPr>
            <a:r>
              <a:rPr lang="en-US" sz="2200" dirty="0" smtClean="0"/>
              <a:t>  </a:t>
            </a:r>
            <a:endParaRPr lang="en-GB" sz="220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 dirty="0"/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38567" y="2749351"/>
            <a:ext cx="8683330" cy="92333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dirty="0"/>
              <a:t> A part from the enhanced capabilities for quench detection, the integrated data acquisition system offers significantly higher sampling rates and resolution than previously installed systems.</a:t>
            </a:r>
          </a:p>
        </p:txBody>
      </p:sp>
    </p:spTree>
    <p:extLst>
      <p:ext uri="{BB962C8B-B14F-4D97-AF65-F5344CB8AC3E}">
        <p14:creationId xmlns:p14="http://schemas.microsoft.com/office/powerpoint/2010/main" val="14507185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612000" y="188139"/>
            <a:ext cx="7920000" cy="720000"/>
          </a:xfrm>
        </p:spPr>
        <p:txBody>
          <a:bodyPr/>
          <a:lstStyle/>
          <a:p>
            <a:r>
              <a:rPr lang="en-GB" dirty="0" smtClean="0"/>
              <a:t>QDS for HL-LHC: Conceptual Design</a:t>
            </a:r>
            <a:endParaRPr lang="en-GB" b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 dirty="0"/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3273" y="1196752"/>
            <a:ext cx="8417701" cy="4188800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363470" y="5547785"/>
            <a:ext cx="7992887" cy="646331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Fully redundant architecture </a:t>
            </a:r>
            <a:r>
              <a:rPr lang="en-US" dirty="0" smtClean="0">
                <a:sym typeface="Wingdings" panose="05000000000000000000" pitchFamily="2" charset="2"/>
              </a:rPr>
              <a:t> each system consists of two independent units with interlocks in a wired OR configuration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84769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U</a:t>
            </a:r>
            <a:r>
              <a:rPr lang="en-GB" b="0" dirty="0" smtClean="0"/>
              <a:t>niversal </a:t>
            </a:r>
            <a:r>
              <a:rPr lang="en-GB" dirty="0" smtClean="0"/>
              <a:t>Q</a:t>
            </a:r>
            <a:r>
              <a:rPr lang="en-GB" b="0" dirty="0" smtClean="0"/>
              <a:t>uench </a:t>
            </a:r>
            <a:r>
              <a:rPr lang="en-GB" dirty="0" smtClean="0"/>
              <a:t>D</a:t>
            </a:r>
            <a:r>
              <a:rPr lang="en-GB" b="0" dirty="0" smtClean="0"/>
              <a:t>etection </a:t>
            </a:r>
            <a:r>
              <a:rPr lang="en-GB" dirty="0" smtClean="0"/>
              <a:t>S</a:t>
            </a:r>
            <a:r>
              <a:rPr lang="en-GB" b="0" dirty="0" smtClean="0"/>
              <a:t>ystem (UQDS)</a:t>
            </a:r>
            <a:endParaRPr lang="en-GB" b="0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612000" y="1219200"/>
            <a:ext cx="8280480" cy="4906963"/>
          </a:xfrm>
        </p:spPr>
        <p:txBody>
          <a:bodyPr>
            <a:normAutofit/>
          </a:bodyPr>
          <a:lstStyle/>
          <a:p>
            <a:r>
              <a:rPr lang="en-US" dirty="0" smtClean="0"/>
              <a:t>aa</a:t>
            </a:r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 dirty="0"/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1927" y="1052736"/>
            <a:ext cx="2421882" cy="2005068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91374" y="2031772"/>
            <a:ext cx="3207188" cy="1373878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91374" y="3429000"/>
            <a:ext cx="3181055" cy="190488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987824" y="1456327"/>
            <a:ext cx="2480356" cy="2524769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319766" y="3210540"/>
            <a:ext cx="2524043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UQDS v2.1 crate serving as the base line prototype for the HL-LHC quench detection system.</a:t>
            </a:r>
          </a:p>
          <a:p>
            <a:endParaRPr lang="en-GB" sz="1600" dirty="0"/>
          </a:p>
        </p:txBody>
      </p:sp>
      <p:sp>
        <p:nvSpPr>
          <p:cNvPr id="16" name="TextBox 15"/>
          <p:cNvSpPr txBox="1"/>
          <p:nvPr/>
        </p:nvSpPr>
        <p:spPr>
          <a:xfrm>
            <a:off x="2880589" y="4140369"/>
            <a:ext cx="269952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The core of the system, the </a:t>
            </a:r>
            <a:r>
              <a:rPr lang="en-GB" sz="1600" dirty="0" smtClean="0"/>
              <a:t>FPGA based versatile </a:t>
            </a:r>
            <a:r>
              <a:rPr lang="en-GB" sz="1600" dirty="0"/>
              <a:t>digital platform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5526118" y="5362078"/>
            <a:ext cx="32724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Analog front-end channel (16/32 per UQDS crate).</a:t>
            </a:r>
            <a:endParaRPr lang="en-GB" sz="1600" dirty="0"/>
          </a:p>
          <a:p>
            <a:endParaRPr lang="en-GB" sz="1600" dirty="0"/>
          </a:p>
        </p:txBody>
      </p:sp>
      <p:pic>
        <p:nvPicPr>
          <p:cNvPr id="2" name="Picture 1" descr="Radioactive Sign Free Stock Photo - Public Domain Pictures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378061" y="4826101"/>
            <a:ext cx="1031613" cy="82529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58348" y="5719500"/>
            <a:ext cx="445089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200 </a:t>
            </a:r>
            <a:r>
              <a:rPr lang="en-US" sz="1600" dirty="0" err="1" smtClean="0"/>
              <a:t>Gy</a:t>
            </a:r>
            <a:r>
              <a:rPr lang="en-US" sz="1600" dirty="0" smtClean="0"/>
              <a:t>, 10 </a:t>
            </a:r>
            <a:r>
              <a:rPr lang="en-US" sz="1600" dirty="0" err="1" smtClean="0"/>
              <a:t>Gy</a:t>
            </a:r>
            <a:r>
              <a:rPr lang="en-US" sz="1600" dirty="0" smtClean="0"/>
              <a:t> per year, no single event upsets</a:t>
            </a:r>
          </a:p>
        </p:txBody>
      </p:sp>
    </p:spTree>
    <p:extLst>
      <p:ext uri="{BB962C8B-B14F-4D97-AF65-F5344CB8AC3E}">
        <p14:creationId xmlns:p14="http://schemas.microsoft.com/office/powerpoint/2010/main" val="2622188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612000" y="188139"/>
            <a:ext cx="7920000" cy="720000"/>
          </a:xfrm>
        </p:spPr>
        <p:txBody>
          <a:bodyPr/>
          <a:lstStyle/>
          <a:p>
            <a:r>
              <a:rPr lang="en-GB" dirty="0" smtClean="0"/>
              <a:t>UQDS: Firmware</a:t>
            </a:r>
            <a:endParaRPr lang="en-GB" b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 dirty="0"/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10" name="Content Placeholder 5"/>
          <p:cNvSpPr>
            <a:spLocks noGrp="1"/>
          </p:cNvSpPr>
          <p:nvPr>
            <p:ph idx="1"/>
          </p:nvPr>
        </p:nvSpPr>
        <p:spPr>
          <a:xfrm>
            <a:off x="612000" y="980728"/>
            <a:ext cx="8136464" cy="4906963"/>
          </a:xfrm>
        </p:spPr>
        <p:txBody>
          <a:bodyPr>
            <a:normAutofit/>
          </a:bodyPr>
          <a:lstStyle/>
          <a:p>
            <a:r>
              <a:rPr lang="en-US" sz="2400" dirty="0" smtClean="0"/>
              <a:t>The UQDS functionality is to a very large extent software defined</a:t>
            </a:r>
          </a:p>
          <a:p>
            <a:r>
              <a:rPr lang="en-US" sz="2400" dirty="0" smtClean="0"/>
              <a:t>The firmware is implemented in the FPGA using the VHDL hardware description language</a:t>
            </a:r>
          </a:p>
          <a:p>
            <a:pPr lvl="1"/>
            <a:r>
              <a:rPr lang="en-US" sz="2000" dirty="0"/>
              <a:t>FPGA architecture allows parallel execution of tasks e.g. the readout of the analog input stages</a:t>
            </a:r>
            <a:endParaRPr lang="en-GB" sz="2000" dirty="0"/>
          </a:p>
          <a:p>
            <a:pPr lvl="1"/>
            <a:r>
              <a:rPr lang="en-US" sz="2000" dirty="0" smtClean="0"/>
              <a:t>The controlled execution of the quench detection algorithm is assured by a finite state machine</a:t>
            </a:r>
          </a:p>
          <a:p>
            <a:r>
              <a:rPr lang="en-GB" sz="2400" dirty="0" smtClean="0"/>
              <a:t>Modular firmware structure using standardized verified functional blocks</a:t>
            </a:r>
          </a:p>
          <a:p>
            <a:pPr lvl="1"/>
            <a:r>
              <a:rPr lang="en-US" sz="2000" dirty="0" smtClean="0"/>
              <a:t>Simplified firmware creation process based on scripts defining hardware constraints and required quench detection functionality </a:t>
            </a:r>
            <a:endParaRPr lang="en-GB" sz="2000" dirty="0" smtClean="0"/>
          </a:p>
        </p:txBody>
      </p:sp>
    </p:spTree>
    <p:extLst>
      <p:ext uri="{BB962C8B-B14F-4D97-AF65-F5344CB8AC3E}">
        <p14:creationId xmlns:p14="http://schemas.microsoft.com/office/powerpoint/2010/main" val="3550745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552" y="931300"/>
            <a:ext cx="8009514" cy="4873964"/>
          </a:xfrm>
          <a:prstGeom prst="rect">
            <a:avLst/>
          </a:prstGeom>
        </p:spPr>
      </p:pic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612000" y="188139"/>
            <a:ext cx="7920000" cy="720000"/>
          </a:xfrm>
        </p:spPr>
        <p:txBody>
          <a:bodyPr/>
          <a:lstStyle/>
          <a:p>
            <a:r>
              <a:rPr lang="en-GB" dirty="0" smtClean="0"/>
              <a:t>UQDS: Firmware Structure</a:t>
            </a:r>
            <a:endParaRPr lang="en-GB" b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 dirty="0"/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81994" y="958290"/>
            <a:ext cx="6584806" cy="4248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66765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612000" y="188720"/>
            <a:ext cx="7920000" cy="720000"/>
          </a:xfrm>
        </p:spPr>
        <p:txBody>
          <a:bodyPr/>
          <a:lstStyle/>
          <a:p>
            <a:r>
              <a:rPr lang="en-GB" dirty="0" smtClean="0"/>
              <a:t>UQDS Implementation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89120" y="1052736"/>
            <a:ext cx="8557680" cy="4906963"/>
          </a:xfrm>
        </p:spPr>
        <p:txBody>
          <a:bodyPr>
            <a:normAutofit/>
          </a:bodyPr>
          <a:lstStyle/>
          <a:p>
            <a:r>
              <a:rPr lang="en-US" sz="2400" dirty="0" smtClean="0"/>
              <a:t>Within the HL-LHC project, UQDS systems will be used for all new magnets requiring active quench detection, the superconducting cable links and hybrid HTS current leads</a:t>
            </a:r>
          </a:p>
          <a:p>
            <a:pPr lvl="1"/>
            <a:r>
              <a:rPr lang="en-US" sz="2000" dirty="0" smtClean="0"/>
              <a:t>Covers 72 superconducting circuits</a:t>
            </a:r>
          </a:p>
          <a:p>
            <a:pPr lvl="1"/>
            <a:endParaRPr lang="en-US" sz="2000" dirty="0"/>
          </a:p>
          <a:p>
            <a:pPr lvl="1"/>
            <a:endParaRPr lang="en-US" sz="2000" dirty="0" smtClean="0"/>
          </a:p>
          <a:p>
            <a:pPr lvl="1"/>
            <a:endParaRPr lang="en-US" sz="2000" dirty="0"/>
          </a:p>
          <a:p>
            <a:pPr lvl="1"/>
            <a:endParaRPr lang="en-US" sz="2000" dirty="0" smtClean="0"/>
          </a:p>
          <a:p>
            <a:pPr lvl="1"/>
            <a:endParaRPr lang="en-US" sz="2000" dirty="0"/>
          </a:p>
          <a:p>
            <a:pPr lvl="1"/>
            <a:endParaRPr lang="en-US" sz="2000" dirty="0" smtClean="0"/>
          </a:p>
          <a:p>
            <a:pPr lvl="1"/>
            <a:r>
              <a:rPr lang="en-US" sz="2000" dirty="0" smtClean="0"/>
              <a:t>The </a:t>
            </a:r>
            <a:r>
              <a:rPr lang="en-US" sz="2000" dirty="0"/>
              <a:t>installation of the quench detection systems for the 11 T Nb</a:t>
            </a:r>
            <a:r>
              <a:rPr lang="en-US" sz="2000" baseline="-25000" dirty="0"/>
              <a:t>3</a:t>
            </a:r>
            <a:r>
              <a:rPr lang="en-US" sz="2000" dirty="0"/>
              <a:t>Sn dipoles is currently in </a:t>
            </a:r>
            <a:r>
              <a:rPr lang="en-US" sz="2000" dirty="0" smtClean="0"/>
              <a:t>preparation; hardware procurement has been started</a:t>
            </a:r>
            <a:endParaRPr lang="en-US" sz="1800" dirty="0"/>
          </a:p>
          <a:p>
            <a:pPr lvl="1"/>
            <a:endParaRPr lang="en-US" sz="2000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 dirty="0"/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5625" y="2636912"/>
            <a:ext cx="8197653" cy="21295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8496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66951</TotalTime>
  <Words>1477</Words>
  <Application>Microsoft Office PowerPoint</Application>
  <PresentationFormat>On-screen Show (4:3)</PresentationFormat>
  <Paragraphs>184</Paragraphs>
  <Slides>22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6" baseType="lpstr">
      <vt:lpstr>Arial</vt:lpstr>
      <vt:lpstr>Calibri</vt:lpstr>
      <vt:lpstr>Wingdings</vt:lpstr>
      <vt:lpstr>Thème Office</vt:lpstr>
      <vt:lpstr>Quench detection, related hardware and required instrumentation</vt:lpstr>
      <vt:lpstr>Outline</vt:lpstr>
      <vt:lpstr>Quench Detection and Related Hardware</vt:lpstr>
      <vt:lpstr>HL-LHC Quench Detection Systems</vt:lpstr>
      <vt:lpstr>QDS for HL-LHC: Conceptual Design</vt:lpstr>
      <vt:lpstr>Universal Quench Detection System (UQDS)</vt:lpstr>
      <vt:lpstr>UQDS: Firmware</vt:lpstr>
      <vt:lpstr>UQDS: Firmware Structure</vt:lpstr>
      <vt:lpstr>UQDS Implementation</vt:lpstr>
      <vt:lpstr>UQDS Applications</vt:lpstr>
      <vt:lpstr>UQDS – 11 T Hybrid Prototype Magnet</vt:lpstr>
      <vt:lpstr>UQDS – 18 kA MgB2 Cable Link</vt:lpstr>
      <vt:lpstr>HL-LHC circuit instrumentation</vt:lpstr>
      <vt:lpstr>HL-LHC QDS Instrumentation Baseline</vt:lpstr>
      <vt:lpstr>QDS Instrumentation MBH</vt:lpstr>
      <vt:lpstr>QDS Instrumentation IT</vt:lpstr>
      <vt:lpstr>QDS Instrumentation MCBX Correctors</vt:lpstr>
      <vt:lpstr>HL-LHC Protection Device Supervision and Triggering </vt:lpstr>
      <vt:lpstr>IT Protection Trigger Layout</vt:lpstr>
      <vt:lpstr>11 T Protection Trigger Layout</vt:lpstr>
      <vt:lpstr>HL-LHC and QPS data acquisition &amp; supervision </vt:lpstr>
      <vt:lpstr>Summary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Reiner Denz</cp:lastModifiedBy>
  <cp:revision>381</cp:revision>
  <dcterms:created xsi:type="dcterms:W3CDTF">2016-02-12T10:02:27Z</dcterms:created>
  <dcterms:modified xsi:type="dcterms:W3CDTF">2019-09-09T07:02:26Z</dcterms:modified>
</cp:coreProperties>
</file>