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9"/>
  </p:notesMasterIdLst>
  <p:handoutMasterIdLst>
    <p:handoutMasterId r:id="rId40"/>
  </p:handoutMasterIdLst>
  <p:sldIdLst>
    <p:sldId id="263" r:id="rId5"/>
    <p:sldId id="315" r:id="rId6"/>
    <p:sldId id="323" r:id="rId7"/>
    <p:sldId id="314" r:id="rId8"/>
    <p:sldId id="324" r:id="rId9"/>
    <p:sldId id="325" r:id="rId10"/>
    <p:sldId id="327" r:id="rId11"/>
    <p:sldId id="326" r:id="rId12"/>
    <p:sldId id="336" r:id="rId13"/>
    <p:sldId id="338" r:id="rId14"/>
    <p:sldId id="339" r:id="rId15"/>
    <p:sldId id="361" r:id="rId16"/>
    <p:sldId id="358" r:id="rId17"/>
    <p:sldId id="328" r:id="rId18"/>
    <p:sldId id="321" r:id="rId19"/>
    <p:sldId id="303" r:id="rId20"/>
    <p:sldId id="366" r:id="rId21"/>
    <p:sldId id="363" r:id="rId22"/>
    <p:sldId id="306" r:id="rId23"/>
    <p:sldId id="367" r:id="rId24"/>
    <p:sldId id="364" r:id="rId25"/>
    <p:sldId id="369" r:id="rId26"/>
    <p:sldId id="368" r:id="rId27"/>
    <p:sldId id="359" r:id="rId28"/>
    <p:sldId id="370" r:id="rId29"/>
    <p:sldId id="374" r:id="rId30"/>
    <p:sldId id="372" r:id="rId31"/>
    <p:sldId id="341" r:id="rId32"/>
    <p:sldId id="342" r:id="rId33"/>
    <p:sldId id="343" r:id="rId34"/>
    <p:sldId id="344" r:id="rId35"/>
    <p:sldId id="347" r:id="rId36"/>
    <p:sldId id="365" r:id="rId37"/>
    <p:sldId id="266" r:id="rId3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  <a:srgbClr val="0093BE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30" autoAdjust="0"/>
    <p:restoredTop sz="94705"/>
  </p:normalViewPr>
  <p:slideViewPr>
    <p:cSldViewPr snapToObjects="1" showGuides="1">
      <p:cViewPr varScale="1">
        <p:scale>
          <a:sx n="86" d="100"/>
          <a:sy n="86" d="100"/>
        </p:scale>
        <p:origin x="980" y="52"/>
      </p:cViewPr>
      <p:guideLst>
        <p:guide orient="horz" pos="320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09/09/2019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8680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09/09/2019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36398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8008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43763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93084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97026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39889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96060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21590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61517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702107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5893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To </a:t>
            </a:r>
            <a:r>
              <a:rPr lang="es-E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add</a:t>
            </a:r>
            <a:r>
              <a:rPr lang="es-E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</a:t>
            </a:r>
            <a:r>
              <a:rPr lang="es-E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the</a:t>
            </a:r>
            <a:r>
              <a:rPr lang="es-E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meetings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243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66312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To </a:t>
            </a:r>
            <a:r>
              <a:rPr lang="es-E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add</a:t>
            </a:r>
            <a:r>
              <a:rPr lang="es-E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</a:t>
            </a:r>
            <a:r>
              <a:rPr lang="es-E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the</a:t>
            </a:r>
            <a:r>
              <a:rPr lang="es-E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meetings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6345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To </a:t>
            </a:r>
            <a:r>
              <a:rPr lang="es-E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add</a:t>
            </a:r>
            <a:r>
              <a:rPr lang="es-E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</a:t>
            </a:r>
            <a:r>
              <a:rPr lang="es-ES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the</a:t>
            </a:r>
            <a:r>
              <a:rPr lang="es-E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meetings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66611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2687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265300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37185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906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3877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59699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4093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S. Yammine - Internation Review of HL-LHC Magnet Circuits - 09-2019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S. Yammine - Internation Review of HL-LHC Magnet Circuits - 09-2019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S. Yammine - Internation Review of HL-LHC Magnet Circuits - 09-2019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S. Yammine - Internation Review of HL-LHC Magnet Circuits - 09-2019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S. Yammine - Internation Review of HL-LHC Magnet Circuits - 09-2019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S. Yammine - Internation Review of HL-LHC Magnet Circuits - 09-2019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 smtClean="0"/>
              <a:t>S. Yammine - Internation Review of HL-LHC Magnet Circuits - 09-2019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S. Yammine - Internation Review of HL-LHC Magnet Circuits - 09-2019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8.emf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3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emf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37.png"/><Relationship Id="rId7" Type="http://schemas.openxmlformats.org/officeDocument/2006/relationships/image" Target="../media/image4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microsoft.com/office/2007/relationships/hdphoto" Target="../media/hdphoto3.wdp"/><Relationship Id="rId5" Type="http://schemas.microsoft.com/office/2007/relationships/hdphoto" Target="../media/hdphoto1.wdp"/><Relationship Id="rId10" Type="http://schemas.openxmlformats.org/officeDocument/2006/relationships/image" Target="../media/image43.png"/><Relationship Id="rId4" Type="http://schemas.openxmlformats.org/officeDocument/2006/relationships/image" Target="../media/image41.png"/><Relationship Id="rId9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8.emf"/><Relationship Id="rId4" Type="http://schemas.openxmlformats.org/officeDocument/2006/relationships/image" Target="../media/image4.jpeg"/><Relationship Id="rId9" Type="http://schemas.openxmlformats.org/officeDocument/2006/relationships/oleObject" Target="../embeddings/oleObject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990600" y="1733956"/>
            <a:ext cx="7776864" cy="1350000"/>
          </a:xfrm>
        </p:spPr>
        <p:txBody>
          <a:bodyPr/>
          <a:lstStyle/>
          <a:p>
            <a:r>
              <a:rPr lang="en-GB" dirty="0">
                <a:solidFill>
                  <a:srgbClr val="5A5A5A"/>
                </a:solidFill>
                <a:latin typeface="Calisto MT" panose="02040603050505030304" pitchFamily="18" charset="0"/>
                <a:cs typeface="Calibri" panose="020F0502020204030204" pitchFamily="34" charset="0"/>
              </a:rPr>
              <a:t>Contribution of Power Converters to the Protection of the </a:t>
            </a:r>
            <a:r>
              <a:rPr lang="en-GB" dirty="0" smtClean="0">
                <a:solidFill>
                  <a:srgbClr val="5A5A5A"/>
                </a:solidFill>
                <a:latin typeface="Calisto MT" panose="02040603050505030304" pitchFamily="18" charset="0"/>
                <a:cs typeface="Calibri" panose="020F0502020204030204" pitchFamily="34" charset="0"/>
              </a:rPr>
              <a:t>HL-LHC Circuits</a:t>
            </a:r>
            <a:endParaRPr lang="en-GB" sz="2400" dirty="0">
              <a:solidFill>
                <a:srgbClr val="5A5A5A"/>
              </a:solidFill>
              <a:latin typeface="Calisto MT" panose="02040603050505030304" pitchFamily="18" charset="0"/>
              <a:cs typeface="Calibri" panose="020F0502020204030204" pitchFamily="34" charset="0"/>
            </a:endParaRP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971726" y="2571750"/>
            <a:ext cx="6306526" cy="344848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5A5A5A"/>
                </a:solidFill>
                <a:latin typeface="Calisto MT" panose="02040603050505030304" pitchFamily="18" charset="0"/>
                <a:cs typeface="Calibri" panose="020F0502020204030204" pitchFamily="34" charset="0"/>
              </a:rPr>
              <a:t>S. Yammine for WP6b</a:t>
            </a:r>
            <a:endParaRPr lang="en-GB" dirty="0">
              <a:solidFill>
                <a:srgbClr val="5A5A5A"/>
              </a:solidFill>
              <a:latin typeface="Calisto MT" panose="02040603050505030304" pitchFamily="18" charset="0"/>
              <a:cs typeface="Calibri" panose="020F0502020204030204" pitchFamily="34" charset="0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7" name="Text Placeholder 1"/>
          <p:cNvSpPr txBox="1">
            <a:spLocks/>
          </p:cNvSpPr>
          <p:nvPr/>
        </p:nvSpPr>
        <p:spPr>
          <a:xfrm>
            <a:off x="971726" y="2916598"/>
            <a:ext cx="5200500" cy="69944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2"/>
                </a:solidFill>
                <a:latin typeface="Calisto MT" panose="02040603050505030304" pitchFamily="18" charset="0"/>
              </a:rPr>
              <a:t>International Review of HL-LHC Magnet Circuits</a:t>
            </a:r>
          </a:p>
          <a:p>
            <a:r>
              <a:rPr lang="en-US" dirty="0" smtClean="0">
                <a:solidFill>
                  <a:schemeClr val="bg2"/>
                </a:solidFill>
                <a:latin typeface="Calisto MT" panose="02040603050505030304" pitchFamily="18" charset="0"/>
              </a:rPr>
              <a:t>2019-09-09</a:t>
            </a:r>
            <a:endParaRPr lang="en-US" dirty="0">
              <a:solidFill>
                <a:schemeClr val="bg2"/>
              </a:solidFill>
              <a:latin typeface="Calisto MT" panose="02040603050505030304" pitchFamily="18" charset="0"/>
            </a:endParaRPr>
          </a:p>
        </p:txBody>
      </p:sp>
      <p:sp>
        <p:nvSpPr>
          <p:cNvPr id="6" name="Sous-titre 18"/>
          <p:cNvSpPr txBox="1">
            <a:spLocks/>
          </p:cNvSpPr>
          <p:nvPr/>
        </p:nvSpPr>
        <p:spPr>
          <a:xfrm>
            <a:off x="947380" y="3702387"/>
            <a:ext cx="7225020" cy="344848"/>
          </a:xfrm>
          <a:prstGeom prst="rect">
            <a:avLst/>
          </a:prstGeom>
        </p:spPr>
        <p:txBody>
          <a:bodyPr vert="horz" lIns="0" tIns="0" rIns="0" bIns="0" rtlCol="0">
            <a:normAutofit fontScale="70000" lnSpcReduction="20000"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0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5A5A5A"/>
                </a:solidFill>
                <a:latin typeface="Calisto MT" panose="02040603050505030304" pitchFamily="18" charset="0"/>
                <a:cs typeface="Calibri" panose="020F0502020204030204" pitchFamily="34" charset="0"/>
              </a:rPr>
              <a:t>Acknowledgments: J.P. Burnet, V. Herrero, N. Kuczerowski, M. Martino, M. Mentink, S. Pittet, E. Ravaioli, F. Rodriguez Mateos, Y. </a:t>
            </a:r>
            <a:r>
              <a:rPr lang="en-GB" dirty="0">
                <a:solidFill>
                  <a:srgbClr val="5A5A5A"/>
                </a:solidFill>
                <a:latin typeface="Calisto MT" panose="02040603050505030304" pitchFamily="18" charset="0"/>
                <a:cs typeface="Calibri" panose="020F0502020204030204" pitchFamily="34" charset="0"/>
              </a:rPr>
              <a:t>Thurel, H. Thiesen</a:t>
            </a:r>
            <a:r>
              <a:rPr lang="en-GB" dirty="0" smtClean="0">
                <a:solidFill>
                  <a:srgbClr val="5A5A5A"/>
                </a:solidFill>
                <a:latin typeface="Calisto MT" panose="02040603050505030304" pitchFamily="18" charset="0"/>
                <a:cs typeface="Calibri" panose="020F0502020204030204" pitchFamily="34" charset="0"/>
              </a:rPr>
              <a:t>, G. Willering </a:t>
            </a:r>
            <a:r>
              <a:rPr lang="en-GB" dirty="0">
                <a:solidFill>
                  <a:srgbClr val="5A5A5A"/>
                </a:solidFill>
                <a:latin typeface="Calisto MT" panose="02040603050505030304" pitchFamily="18" charset="0"/>
                <a:cs typeface="Calibri" panose="020F0502020204030204" pitchFamily="34" charset="0"/>
              </a:rPr>
              <a:t>a</a:t>
            </a:r>
            <a:r>
              <a:rPr lang="en-GB" dirty="0" smtClean="0">
                <a:solidFill>
                  <a:srgbClr val="5A5A5A"/>
                </a:solidFill>
                <a:latin typeface="Calisto MT" panose="02040603050505030304" pitchFamily="18" charset="0"/>
                <a:cs typeface="Calibri" panose="020F0502020204030204" pitchFamily="34" charset="0"/>
              </a:rPr>
              <a:t>nd  MCF members</a:t>
            </a:r>
            <a:endParaRPr lang="en-GB" dirty="0">
              <a:solidFill>
                <a:srgbClr val="5A5A5A"/>
              </a:solidFill>
              <a:latin typeface="Calisto MT" panose="02040603050505030304" pitchFamily="18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21330" y="4474568"/>
            <a:ext cx="2678462" cy="5853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Content Placeholder 1"/>
          <p:cNvSpPr txBox="1">
            <a:spLocks/>
          </p:cNvSpPr>
          <p:nvPr/>
        </p:nvSpPr>
        <p:spPr>
          <a:xfrm>
            <a:off x="539992" y="774389"/>
            <a:ext cx="8280480" cy="368022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Main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bus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bar will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quench at a temperature of about 7-8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K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  <a:p>
            <a:pPr algn="l"/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The test is to verify if this limit could be reached at the level of the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T-section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  <a:p>
            <a:pPr algn="l"/>
            <a:endParaRPr lang="en-GB" sz="1200" dirty="0" smtClean="0">
              <a:latin typeface="Calisto MT" panose="02040603050505030304" pitchFamily="18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US" dirty="0" smtClean="0">
                <a:latin typeface="Calisto MT" panose="02040603050505030304" pitchFamily="18" charset="0"/>
              </a:rPr>
              <a:t>Thermal Investigation of the Current in the Diode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Calisto MT" panose="02040603050505030304" pitchFamily="18" charset="0"/>
              </a:rPr>
              <a:t>S. Yammine - </a:t>
            </a:r>
            <a:r>
              <a:rPr lang="en-GB" noProof="0" dirty="0" err="1" smtClean="0">
                <a:latin typeface="Calisto MT" panose="02040603050505030304" pitchFamily="18" charset="0"/>
              </a:rPr>
              <a:t>Internation</a:t>
            </a:r>
            <a:r>
              <a:rPr lang="en-GB" noProof="0" dirty="0" smtClean="0">
                <a:latin typeface="Calisto MT" panose="02040603050505030304" pitchFamily="18" charset="0"/>
              </a:rPr>
              <a:t> Review of HL-LHC Magnet Circuits - 09-2019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10</a:t>
            </a:fld>
            <a:endParaRPr lang="fr-FR">
              <a:latin typeface="Calisto MT" panose="02040603050505030304" pitchFamily="18" charset="0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873" y="4233745"/>
            <a:ext cx="457905" cy="45032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8644" y="1547263"/>
            <a:ext cx="3294366" cy="30020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7234" y="2298011"/>
            <a:ext cx="2194633" cy="176259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82583" y="4339657"/>
            <a:ext cx="24402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Test Preparation </a:t>
            </a:r>
            <a:r>
              <a:rPr lang="nl-NL" sz="12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by L. Grand-Clement</a:t>
            </a:r>
            <a:endParaRPr lang="en-GB" sz="1200" i="1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</p:txBody>
      </p:sp>
      <p:sp>
        <p:nvSpPr>
          <p:cNvPr id="16" name="Bent Arrow 15"/>
          <p:cNvSpPr/>
          <p:nvPr/>
        </p:nvSpPr>
        <p:spPr>
          <a:xfrm rot="19963742" flipV="1">
            <a:off x="2188701" y="4264943"/>
            <a:ext cx="1059728" cy="323998"/>
          </a:xfrm>
          <a:prstGeom prst="bentArrow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  <a:latin typeface="Calisto MT" panose="0204060305050503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9960966">
            <a:off x="2793363" y="4373289"/>
            <a:ext cx="6078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50" dirty="0">
                <a:latin typeface="Calisto MT" panose="02040603050505030304" pitchFamily="18" charset="0"/>
              </a:rPr>
              <a:t>diode</a:t>
            </a:r>
            <a:endParaRPr lang="en-GB" sz="1350" dirty="0">
              <a:latin typeface="Calisto MT" panose="02040603050505030304" pitchFamily="18" charset="0"/>
            </a:endParaRPr>
          </a:p>
        </p:txBody>
      </p:sp>
      <p:cxnSp>
        <p:nvCxnSpPr>
          <p:cNvPr id="20" name="Straight Arrow Connector 19"/>
          <p:cNvCxnSpPr>
            <a:stCxn id="21" idx="1"/>
          </p:cNvCxnSpPr>
          <p:nvPr/>
        </p:nvCxnSpPr>
        <p:spPr>
          <a:xfrm flipH="1">
            <a:off x="2379774" y="4295802"/>
            <a:ext cx="2313625" cy="93946"/>
          </a:xfrm>
          <a:prstGeom prst="straightConnector1">
            <a:avLst/>
          </a:prstGeom>
          <a:ln w="5715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93399" y="4041886"/>
            <a:ext cx="1548668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Temperature probe glued to the busbar, just below halfmoon connection</a:t>
            </a:r>
            <a:endParaRPr lang="en-GB" sz="900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</p:txBody>
      </p:sp>
      <p:cxnSp>
        <p:nvCxnSpPr>
          <p:cNvPr id="23" name="Straight Arrow Connector 22"/>
          <p:cNvCxnSpPr>
            <a:stCxn id="21" idx="0"/>
          </p:cNvCxnSpPr>
          <p:nvPr/>
        </p:nvCxnSpPr>
        <p:spPr>
          <a:xfrm flipV="1">
            <a:off x="5467733" y="2985731"/>
            <a:ext cx="144640" cy="1056155"/>
          </a:xfrm>
          <a:prstGeom prst="straightConnector1">
            <a:avLst/>
          </a:prstGeom>
          <a:ln w="5715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557232" y="2985731"/>
            <a:ext cx="540060" cy="89783"/>
          </a:xfrm>
          <a:prstGeom prst="straightConnector1">
            <a:avLst/>
          </a:prstGeom>
          <a:ln w="57150"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2290782" y="3222285"/>
            <a:ext cx="493424" cy="144344"/>
          </a:xfrm>
          <a:prstGeom prst="straightConnector1">
            <a:avLst/>
          </a:prstGeom>
          <a:ln w="57150"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 rot="20816096">
            <a:off x="2271082" y="2767290"/>
            <a:ext cx="10262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50" dirty="0" smtClean="0">
                <a:latin typeface="Calisto MT" panose="02040603050505030304" pitchFamily="18" charset="0"/>
              </a:rPr>
              <a:t>SC </a:t>
            </a:r>
            <a:r>
              <a:rPr lang="nl-NL" sz="1350" dirty="0">
                <a:latin typeface="Calisto MT" panose="02040603050505030304" pitchFamily="18" charset="0"/>
              </a:rPr>
              <a:t>bus bar </a:t>
            </a:r>
            <a:endParaRPr lang="en-GB" sz="1350" dirty="0">
              <a:latin typeface="Calisto MT" panose="0204060305050503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 rot="19802824">
            <a:off x="2154713" y="3644028"/>
            <a:ext cx="10262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350" dirty="0">
                <a:latin typeface="Calisto MT" panose="02040603050505030304" pitchFamily="18" charset="0"/>
              </a:rPr>
              <a:t>Cu bus bar </a:t>
            </a:r>
            <a:endParaRPr lang="en-GB" sz="1350" dirty="0">
              <a:latin typeface="Calisto MT" panose="0204060305050503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271558" y="4557203"/>
            <a:ext cx="17997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 smtClean="0">
                <a:solidFill>
                  <a:srgbClr val="5A5A5A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G. Willering in MCF  no. 9</a:t>
            </a:r>
            <a:endParaRPr lang="fr-FR" sz="1200" i="1" dirty="0">
              <a:latin typeface="Calisto MT" panose="0204060305050503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25384" y="1518385"/>
            <a:ext cx="2260442" cy="600164"/>
          </a:xfrm>
          <a:prstGeom prst="rect">
            <a:avLst/>
          </a:prstGeom>
          <a:noFill/>
          <a:ln w="28575"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EDMS 1728094 (test description)</a:t>
            </a:r>
          </a:p>
          <a:p>
            <a:r>
              <a:rPr lang="fr-FR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EDMS </a:t>
            </a:r>
            <a:r>
              <a:rPr lang="fr-F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1733527 (test </a:t>
            </a:r>
            <a:r>
              <a:rPr lang="fr-FR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results</a:t>
            </a:r>
            <a:r>
              <a:rPr lang="fr-F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)</a:t>
            </a:r>
          </a:p>
          <a:p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Tests performed on 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MB1235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17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ontent Placeholder 1"/>
          <p:cNvSpPr txBox="1">
            <a:spLocks/>
          </p:cNvSpPr>
          <p:nvPr/>
        </p:nvSpPr>
        <p:spPr>
          <a:xfrm>
            <a:off x="523484" y="774389"/>
            <a:ext cx="8280480" cy="368022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Even </a:t>
            </a:r>
            <a:r>
              <a:rPr lang="nl-NL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with 600 A (7 times </a:t>
            </a:r>
            <a:r>
              <a:rPr lang="nl-NL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the expected </a:t>
            </a:r>
            <a:r>
              <a:rPr lang="nl-NL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energy) no quench in main bus </a:t>
            </a:r>
            <a:r>
              <a:rPr lang="nl-NL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bar </a:t>
            </a:r>
          </a:p>
          <a:p>
            <a:pPr algn="l"/>
            <a:r>
              <a:rPr lang="nl-NL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Test </a:t>
            </a:r>
            <a:r>
              <a:rPr lang="nl-NL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shows </a:t>
            </a:r>
            <a:r>
              <a:rPr lang="nl-NL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significant margin</a:t>
            </a:r>
            <a:endParaRPr lang="nl-NL" sz="1600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  <a:cs typeface="Times New Roman" panose="0202060305040502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  <a:cs typeface="Times New Roman" panose="02020603050405020304" pitchFamily="18" charset="0"/>
              </a:rPr>
              <a:pPr/>
              <a:t>11</a:t>
            </a:fld>
            <a:endParaRPr lang="fr-FR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4" y="1911195"/>
            <a:ext cx="2056796" cy="17719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1188" y="1921739"/>
            <a:ext cx="2089403" cy="174394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/>
          <a:srcRect t="-1" b="2041"/>
          <a:stretch/>
        </p:blipFill>
        <p:spPr>
          <a:xfrm>
            <a:off x="4495664" y="1904283"/>
            <a:ext cx="2248284" cy="177885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938952" y="1663334"/>
            <a:ext cx="987322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Up to 600 A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34262" y="1659152"/>
            <a:ext cx="96212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Up to 17 kJ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24635" y="1635646"/>
            <a:ext cx="95410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Up to 5.5 K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16648" y="3736278"/>
            <a:ext cx="2930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Change in range of cernox conditioner </a:t>
            </a:r>
            <a:endParaRPr lang="en-GB" sz="1100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7617420" y="2767228"/>
            <a:ext cx="0" cy="9159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r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alisto MT" panose="02040603050505030304" pitchFamily="18" charset="0"/>
              </a:rPr>
              <a:t>Test Results for Thermal Impact at 1.9 K</a:t>
            </a:r>
            <a:endParaRPr lang="en-GB" dirty="0">
              <a:latin typeface="Calisto MT" panose="02040603050505030304" pitchFamily="18" charset="0"/>
            </a:endParaRPr>
          </a:p>
        </p:txBody>
      </p:sp>
      <p:pic>
        <p:nvPicPr>
          <p:cNvPr id="24" name="Picture 22" descr="IMG_487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57" y="1969376"/>
            <a:ext cx="2053726" cy="1541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823406" y="3238122"/>
            <a:ext cx="1513277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L. Grand-Clement</a:t>
            </a:r>
            <a:endParaRPr lang="en-GB" sz="1200" i="1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271558" y="4557203"/>
            <a:ext cx="17997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 smtClean="0">
                <a:solidFill>
                  <a:srgbClr val="5A5A5A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G. Willering in MCF no. 9</a:t>
            </a:r>
            <a:endParaRPr lang="fr-FR" sz="1200" i="1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34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ontent Placeholder 1"/>
          <p:cNvSpPr txBox="1">
            <a:spLocks/>
          </p:cNvSpPr>
          <p:nvPr/>
        </p:nvSpPr>
        <p:spPr>
          <a:xfrm>
            <a:off x="612000" y="774389"/>
            <a:ext cx="853200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>
                <a:latin typeface="Calisto MT" panose="02040603050505030304" pitchFamily="18" charset="0"/>
              </a:rPr>
              <a:t>Analysis of potential short circuits </a:t>
            </a:r>
            <a:r>
              <a:rPr lang="en-GB" sz="1600" dirty="0" smtClean="0">
                <a:latin typeface="Calisto MT" panose="02040603050505030304" pitchFamily="18" charset="0"/>
              </a:rPr>
              <a:t>over the trim crowbar performed</a:t>
            </a:r>
            <a:endParaRPr lang="en-GB" sz="1600" dirty="0">
              <a:latin typeface="Calisto MT" panose="02040603050505030304" pitchFamily="18" charset="0"/>
            </a:endParaRP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Initial </a:t>
            </a:r>
            <a:r>
              <a:rPr lang="en-GB" sz="1600" dirty="0">
                <a:latin typeface="Calisto MT" panose="02040603050505030304" pitchFamily="18" charset="0"/>
              </a:rPr>
              <a:t>current equal to 11.85 </a:t>
            </a:r>
            <a:r>
              <a:rPr lang="en-GB" sz="1600" dirty="0" smtClean="0">
                <a:latin typeface="Calisto MT" panose="02040603050505030304" pitchFamily="18" charset="0"/>
              </a:rPr>
              <a:t>kA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Trim cable resistances defined at 30 </a:t>
            </a:r>
            <a:r>
              <a:rPr lang="en-GB" sz="1600" dirty="0">
                <a:latin typeface="Calisto MT" panose="02040603050505030304" pitchFamily="18" charset="0"/>
              </a:rPr>
              <a:t>mΩ (</a:t>
            </a:r>
            <a:r>
              <a:rPr lang="en-GB" sz="1600" dirty="0" smtClean="0">
                <a:latin typeface="Calisto MT" panose="02040603050505030304" pitchFamily="18" charset="0"/>
              </a:rPr>
              <a:t>10 V limit in converter operation respected)</a:t>
            </a:r>
          </a:p>
          <a:p>
            <a:pPr algn="l"/>
            <a:r>
              <a:rPr lang="fr-FR" sz="1600" dirty="0" err="1" smtClean="0">
                <a:latin typeface="Calisto MT" panose="02040603050505030304" pitchFamily="18" charset="0"/>
              </a:rPr>
              <a:t>Trim</a:t>
            </a:r>
            <a:r>
              <a:rPr lang="fr-FR" sz="1600" dirty="0" smtClean="0">
                <a:latin typeface="Calisto MT" panose="02040603050505030304" pitchFamily="18" charset="0"/>
              </a:rPr>
              <a:t> leads or </a:t>
            </a:r>
            <a:r>
              <a:rPr lang="fr-FR" sz="1600" dirty="0" err="1" smtClean="0">
                <a:latin typeface="Calisto MT" panose="02040603050505030304" pitchFamily="18" charset="0"/>
              </a:rPr>
              <a:t>busbars</a:t>
            </a:r>
            <a:r>
              <a:rPr lang="fr-FR" sz="1600" dirty="0" smtClean="0">
                <a:latin typeface="Calisto MT" panose="02040603050505030304" pitchFamily="18" charset="0"/>
              </a:rPr>
              <a:t> show over voltage </a:t>
            </a:r>
            <a:r>
              <a:rPr lang="fr-FR" sz="1600" dirty="0" smtClean="0">
                <a:latin typeface="Calisto MT" panose="02040603050505030304" pitchFamily="18" charset="0"/>
                <a:sym typeface="Wingdings" panose="05000000000000000000" pitchFamily="2" charset="2"/>
              </a:rPr>
              <a:t> </a:t>
            </a:r>
            <a:r>
              <a:rPr lang="fr-FR" sz="1600" dirty="0" err="1" smtClean="0">
                <a:latin typeface="Calisto MT" panose="02040603050505030304" pitchFamily="18" charset="0"/>
                <a:sym typeface="Wingdings" panose="05000000000000000000" pitchFamily="2" charset="2"/>
              </a:rPr>
              <a:t>Fire</a:t>
            </a:r>
            <a:r>
              <a:rPr lang="fr-FR" sz="1600" dirty="0" smtClean="0">
                <a:latin typeface="Calisto MT" panose="02040603050505030304" pitchFamily="18" charset="0"/>
                <a:sym typeface="Wingdings" panose="05000000000000000000" pitchFamily="2" charset="2"/>
              </a:rPr>
              <a:t> the QPS of the 11T MBH</a:t>
            </a:r>
            <a:endParaRPr lang="en-GB" sz="1600" dirty="0">
              <a:latin typeface="Calisto MT" panose="02040603050505030304" pitchFamily="18" charset="0"/>
            </a:endParaRPr>
          </a:p>
          <a:p>
            <a:pPr algn="l"/>
            <a:endParaRPr lang="en-GB" sz="1600" dirty="0" smtClean="0">
              <a:latin typeface="Calisto MT" panose="02040603050505030304" pitchFamily="18" charset="0"/>
            </a:endParaRPr>
          </a:p>
          <a:p>
            <a:pPr algn="l"/>
            <a:endParaRPr lang="en-GB" sz="1600" dirty="0" smtClean="0">
              <a:latin typeface="Calisto MT" panose="0204060305050503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  <a:cs typeface="Times New Roman" panose="0202060305040502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22" name="Titre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Calisto MT" panose="02040603050505030304" pitchFamily="18" charset="0"/>
              </a:rPr>
              <a:t>Case of Short Circuit in 11T Trim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40" name="Slide Number Placeholder 2"/>
          <p:cNvSpPr txBox="1">
            <a:spLocks/>
          </p:cNvSpPr>
          <p:nvPr/>
        </p:nvSpPr>
        <p:spPr>
          <a:xfrm>
            <a:off x="10915256" y="6356351"/>
            <a:ext cx="668652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72738" y="2386782"/>
            <a:ext cx="4720253" cy="2528739"/>
            <a:chOff x="372738" y="2386782"/>
            <a:chExt cx="4720253" cy="2528739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2738" y="2386782"/>
              <a:ext cx="3719821" cy="2397080"/>
            </a:xfrm>
            <a:prstGeom prst="rect">
              <a:avLst/>
            </a:prstGeom>
          </p:spPr>
        </p:pic>
        <p:cxnSp>
          <p:nvCxnSpPr>
            <p:cNvPr id="38" name="Straight Arrow Connector 37"/>
            <p:cNvCxnSpPr/>
            <p:nvPr/>
          </p:nvCxnSpPr>
          <p:spPr>
            <a:xfrm>
              <a:off x="3373644" y="2614500"/>
              <a:ext cx="0" cy="1243677"/>
            </a:xfrm>
            <a:prstGeom prst="straightConnector1">
              <a:avLst/>
            </a:prstGeom>
            <a:ln w="28575">
              <a:solidFill>
                <a:schemeClr val="tx1">
                  <a:lumMod val="65000"/>
                  <a:lumOff val="3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3417490" y="2651563"/>
              <a:ext cx="1675501" cy="584775"/>
            </a:xfrm>
            <a:prstGeom prst="rect">
              <a:avLst/>
            </a:prstGeom>
            <a:solidFill>
              <a:schemeClr val="bg1"/>
            </a:solidFill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defTabSz="914377">
                <a:defRPr/>
              </a:pPr>
              <a:r>
                <a:rPr lang="en-GB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sto MT" panose="02040603050505030304" pitchFamily="18" charset="0"/>
                </a:rPr>
                <a:t>Short resistance increases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547725" y="4669300"/>
              <a:ext cx="226215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i="1" dirty="0" smtClean="0">
                  <a:solidFill>
                    <a:srgbClr val="5A5A5A"/>
                  </a:solidFill>
                  <a:latin typeface="Calisto MT" panose="02040603050505030304" pitchFamily="18" charset="0"/>
                  <a:cs typeface="Times New Roman" panose="02020603050405020304" pitchFamily="18" charset="0"/>
                </a:rPr>
                <a:t>Courtesy of  </a:t>
              </a:r>
              <a:r>
                <a:rPr lang="en-GB" sz="1000" i="1" dirty="0">
                  <a:solidFill>
                    <a:srgbClr val="5A5A5A"/>
                  </a:solidFill>
                  <a:latin typeface="Calisto MT" panose="02040603050505030304" pitchFamily="18" charset="0"/>
                  <a:cs typeface="Times New Roman" panose="02020603050405020304" pitchFamily="18" charset="0"/>
                </a:rPr>
                <a:t>M. Maciejewski, M. Mentink </a:t>
              </a:r>
              <a:endParaRPr lang="fr-FR" sz="1000" i="1" dirty="0">
                <a:latin typeface="Calisto MT" panose="02040603050505030304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998998" y="2429370"/>
            <a:ext cx="3710410" cy="2132585"/>
            <a:chOff x="4998998" y="2429370"/>
            <a:chExt cx="3710410" cy="2132585"/>
          </a:xfrm>
        </p:grpSpPr>
        <p:graphicFrame>
          <p:nvGraphicFramePr>
            <p:cNvPr id="1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96856599"/>
                </p:ext>
              </p:extLst>
            </p:nvPr>
          </p:nvGraphicFramePr>
          <p:xfrm>
            <a:off x="4998998" y="2429370"/>
            <a:ext cx="3710410" cy="21325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31" name="Visio" r:id="rId6" imgW="4905279" imgH="2819400" progId="Visio.Drawing.15">
                    <p:embed/>
                  </p:oleObj>
                </mc:Choice>
                <mc:Fallback>
                  <p:oleObj name="Visio" r:id="rId6" imgW="4905279" imgH="2819400" progId="Visio.Drawing.15">
                    <p:embed/>
                    <p:pic>
                      <p:nvPicPr>
                        <p:cNvPr id="3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98998" y="2429370"/>
                          <a:ext cx="3710410" cy="213258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Arc 12"/>
            <p:cNvSpPr/>
            <p:nvPr/>
          </p:nvSpPr>
          <p:spPr>
            <a:xfrm flipV="1">
              <a:off x="7092280" y="2822403"/>
              <a:ext cx="576063" cy="243094"/>
            </a:xfrm>
            <a:prstGeom prst="arc">
              <a:avLst>
                <a:gd name="adj1" fmla="val 10873093"/>
                <a:gd name="adj2" fmla="val 37423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377"/>
              <a:endParaRPr lang="en-GB" sz="180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4" name="Lightning Bolt 13"/>
            <p:cNvSpPr/>
            <p:nvPr/>
          </p:nvSpPr>
          <p:spPr>
            <a:xfrm>
              <a:off x="6796565" y="2535978"/>
              <a:ext cx="295715" cy="286425"/>
            </a:xfrm>
            <a:prstGeom prst="lightningBol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>
                <a:defRPr/>
              </a:pPr>
              <a:endParaRPr lang="en-GB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16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  <a:cs typeface="Times New Roman" panose="02020603050405020304" pitchFamily="18" charset="0"/>
              </a:rPr>
              <a:pPr/>
              <a:t>12</a:t>
            </a:fld>
            <a:endParaRPr lang="fr-FR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525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7" name="Text Placeholder 1"/>
          <p:cNvSpPr txBox="1">
            <a:spLocks/>
          </p:cNvSpPr>
          <p:nvPr/>
        </p:nvSpPr>
        <p:spPr>
          <a:xfrm>
            <a:off x="1907704" y="2427734"/>
            <a:ext cx="5200500" cy="6994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2"/>
                </a:solidFill>
                <a:latin typeface="Calisto MT" panose="02040603050505030304" pitchFamily="18" charset="0"/>
              </a:rPr>
              <a:t>Power Converter Contribution to the </a:t>
            </a:r>
            <a:r>
              <a:rPr lang="en-GB" sz="2000" dirty="0" smtClean="0">
                <a:solidFill>
                  <a:schemeClr val="bg2"/>
                </a:solidFill>
                <a:latin typeface="Calisto MT" panose="02040603050505030304" pitchFamily="18" charset="0"/>
              </a:rPr>
              <a:t>Protection – Inner Triplet Main Circuit</a:t>
            </a:r>
            <a:endParaRPr lang="en-GB" sz="2000" dirty="0">
              <a:solidFill>
                <a:schemeClr val="bg2"/>
              </a:solidFill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242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2000" y="774389"/>
            <a:ext cx="8280480" cy="3680222"/>
          </a:xfrm>
        </p:spPr>
        <p:txBody>
          <a:bodyPr>
            <a:normAutofit/>
          </a:bodyPr>
          <a:lstStyle/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RQX crowbar is the main driver of the discharge time of the IT main circuit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It allows discharge in case of slowly evolving problems (e.g. cryogenics)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Discharging the circuit faster leads to a quench of magnets at a lower current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A recommendation from 2017 Circuits Review to impose 30 V crowbar (possibly 50 V)</a:t>
            </a:r>
          </a:p>
          <a:p>
            <a:pPr algn="l"/>
            <a:endParaRPr lang="en-GB" sz="1200" dirty="0" smtClean="0">
              <a:latin typeface="Calisto MT" panose="0204060305050503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Inner Triplet Circuit</a:t>
            </a:r>
            <a:endParaRPr lang="en-GB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  <a:cs typeface="Times New Roman" panose="02020603050405020304" pitchFamily="18" charset="0"/>
              </a:rPr>
              <a:pPr/>
              <a:t>14</a:t>
            </a:fld>
            <a:endParaRPr lang="fr-FR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  <a:cs typeface="Times New Roman" panose="0202060305040502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2753948" y="2715766"/>
            <a:ext cx="809940" cy="1587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600" y="2513363"/>
            <a:ext cx="5112568" cy="191120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2154" y="2457452"/>
            <a:ext cx="2727033" cy="2046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16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21330" y="4454611"/>
            <a:ext cx="2678462" cy="5853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2000" y="774389"/>
            <a:ext cx="8532000" cy="3680222"/>
          </a:xfrm>
        </p:spPr>
        <p:txBody>
          <a:bodyPr>
            <a:normAutofit/>
          </a:bodyPr>
          <a:lstStyle/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RQX crowbar is linked to the 18 kA power converter design</a:t>
            </a:r>
          </a:p>
          <a:p>
            <a:pPr lvl="1" algn="l"/>
            <a:r>
              <a:rPr lang="en-GB" sz="1400" dirty="0" smtClean="0">
                <a:latin typeface="Calisto MT" panose="02040603050505030304" pitchFamily="18" charset="0"/>
              </a:rPr>
              <a:t>Battery system is connected directly on the DC bus-bar of the sub-converter</a:t>
            </a:r>
          </a:p>
          <a:p>
            <a:pPr lvl="1" algn="l"/>
            <a:r>
              <a:rPr lang="en-GB" sz="1400" dirty="0" smtClean="0">
                <a:latin typeface="Calisto MT" panose="02040603050505030304" pitchFamily="18" charset="0"/>
              </a:rPr>
              <a:t>Diodes of the output stage in parallel with the crowbar </a:t>
            </a:r>
          </a:p>
          <a:p>
            <a:pPr lvl="1" algn="l"/>
            <a:r>
              <a:rPr lang="en-GB" sz="1400" dirty="0" smtClean="0">
                <a:latin typeface="Calisto MT" panose="02040603050505030304" pitchFamily="18" charset="0"/>
              </a:rPr>
              <a:t>Crowbar voltage (also during transients) should be less than </a:t>
            </a:r>
            <a:r>
              <a:rPr lang="en-GB" sz="1400" dirty="0">
                <a:latin typeface="Calisto MT" panose="02040603050505030304" pitchFamily="18" charset="0"/>
              </a:rPr>
              <a:t>b</a:t>
            </a:r>
            <a:r>
              <a:rPr lang="en-GB" sz="1400" dirty="0" smtClean="0">
                <a:latin typeface="Calisto MT" panose="02040603050505030304" pitchFamily="18" charset="0"/>
              </a:rPr>
              <a:t>attery voltage (20 V)</a:t>
            </a:r>
          </a:p>
          <a:p>
            <a:pPr lvl="1" algn="l"/>
            <a:r>
              <a:rPr lang="en-GB" sz="1400" dirty="0" smtClean="0">
                <a:latin typeface="Calisto MT" panose="02040603050505030304" pitchFamily="18" charset="0"/>
              </a:rPr>
              <a:t>With this topology, the DC crowbar voltage is maximum 10 V (0.5 m</a:t>
            </a:r>
            <a:r>
              <a:rPr lang="el-GR" sz="1400" dirty="0" smtClean="0">
                <a:latin typeface="Calisto MT" panose="02040603050505030304" pitchFamily="18" charset="0"/>
              </a:rPr>
              <a:t>Ω</a:t>
            </a:r>
            <a:r>
              <a:rPr lang="en-GB" sz="1400" dirty="0" smtClean="0">
                <a:latin typeface="Calisto MT" panose="02040603050505030304" pitchFamily="18" charset="0"/>
              </a:rPr>
              <a:t>)</a:t>
            </a:r>
          </a:p>
          <a:p>
            <a:pPr lvl="1" algn="l"/>
            <a:r>
              <a:rPr lang="en-GB" sz="1400" dirty="0" smtClean="0">
                <a:latin typeface="Calisto MT" panose="02040603050505030304" pitchFamily="18" charset="0"/>
              </a:rPr>
              <a:t>Higher crowbar voltage leads to significant change in topology and scope of development (extra cost)</a:t>
            </a:r>
          </a:p>
          <a:p>
            <a:pPr lvl="1" algn="l"/>
            <a:r>
              <a:rPr lang="en-GB" sz="1400" dirty="0" smtClean="0">
                <a:latin typeface="Calisto MT" panose="02040603050505030304" pitchFamily="18" charset="0"/>
              </a:rPr>
              <a:t>10 V Crowbar proposed and accepted by the concerned parties (e.g. </a:t>
            </a:r>
            <a:r>
              <a:rPr lang="en-GB" sz="1400" dirty="0">
                <a:latin typeface="Calisto MT" panose="02040603050505030304" pitchFamily="18" charset="0"/>
              </a:rPr>
              <a:t>c</a:t>
            </a:r>
            <a:r>
              <a:rPr lang="en-GB" sz="1400" dirty="0" smtClean="0">
                <a:latin typeface="Calisto MT" panose="02040603050505030304" pitchFamily="18" charset="0"/>
              </a:rPr>
              <a:t>old powering team) </a:t>
            </a:r>
          </a:p>
          <a:p>
            <a:pPr lvl="1" algn="l"/>
            <a:endParaRPr lang="en-GB" sz="1200" dirty="0" smtClean="0">
              <a:latin typeface="Calisto MT" panose="02040603050505030304" pitchFamily="18" charset="0"/>
            </a:endParaRPr>
          </a:p>
          <a:p>
            <a:pPr algn="l"/>
            <a:endParaRPr lang="en-GB" sz="1200" dirty="0" smtClean="0">
              <a:latin typeface="Calisto MT" panose="0204060305050503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Inner Triplet Circuit </a:t>
            </a:r>
            <a:endParaRPr lang="en-GB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  <a:cs typeface="Times New Roman" panose="02020603050405020304" pitchFamily="18" charset="0"/>
              </a:rPr>
              <a:pPr/>
              <a:t>15</a:t>
            </a:fld>
            <a:endParaRPr lang="fr-FR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49560" y="2755857"/>
            <a:ext cx="3793501" cy="1925410"/>
            <a:chOff x="1034495" y="2755856"/>
            <a:chExt cx="4539611" cy="2063109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572"/>
            <a:stretch/>
          </p:blipFill>
          <p:spPr>
            <a:xfrm>
              <a:off x="1034495" y="2755856"/>
              <a:ext cx="4539611" cy="2063109"/>
            </a:xfrm>
            <a:prstGeom prst="rect">
              <a:avLst/>
            </a:prstGeom>
          </p:spPr>
        </p:pic>
        <p:cxnSp>
          <p:nvCxnSpPr>
            <p:cNvPr id="12" name="Straight Connector 11"/>
            <p:cNvCxnSpPr/>
            <p:nvPr/>
          </p:nvCxnSpPr>
          <p:spPr>
            <a:xfrm flipH="1">
              <a:off x="3038239" y="4742973"/>
              <a:ext cx="102825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3038239" y="4187611"/>
              <a:ext cx="0" cy="55536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2809739" y="3447127"/>
              <a:ext cx="0" cy="74048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>
              <a:off x="2809739" y="4187611"/>
              <a:ext cx="2285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>
              <a:off x="1381614" y="3453419"/>
              <a:ext cx="142812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1381614" y="3447127"/>
              <a:ext cx="0" cy="12341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1381614" y="4681266"/>
              <a:ext cx="39987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1783103" y="4064197"/>
              <a:ext cx="0" cy="61706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1781489" y="4064197"/>
              <a:ext cx="97112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2844248" y="4064197"/>
              <a:ext cx="22850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3072748" y="3508834"/>
              <a:ext cx="0" cy="55536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3072748" y="3508834"/>
              <a:ext cx="993742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/>
          <p:cNvGrpSpPr/>
          <p:nvPr/>
        </p:nvGrpSpPr>
        <p:grpSpPr>
          <a:xfrm>
            <a:off x="4743061" y="2640311"/>
            <a:ext cx="3294142" cy="2245800"/>
            <a:chOff x="5234321" y="2587173"/>
            <a:chExt cx="3294142" cy="2245800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34321" y="2587173"/>
              <a:ext cx="2361370" cy="2147932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5423300" y="4586752"/>
              <a:ext cx="3105163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sto MT" panose="02040603050505030304" pitchFamily="18" charset="0"/>
                </a:rPr>
                <a:t>Example of the Transient Voltage in a 10 V Crowbar</a:t>
              </a:r>
              <a:endParaRPr lang="en-GB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cxnSp>
        <p:nvCxnSpPr>
          <p:cNvPr id="6" name="Straight Connector 5"/>
          <p:cNvCxnSpPr/>
          <p:nvPr/>
        </p:nvCxnSpPr>
        <p:spPr>
          <a:xfrm>
            <a:off x="5148064" y="3816866"/>
            <a:ext cx="1800200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6939405" y="3714277"/>
            <a:ext cx="18002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Battery limit (20 V)</a:t>
            </a:r>
            <a:endParaRPr lang="en-GB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877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Trim Crowbar Values</a:t>
            </a:r>
            <a:endParaRPr lang="en-GB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  <a:cs typeface="Times New Roman" panose="02020603050405020304" pitchFamily="18" charset="0"/>
              </a:rPr>
              <a:pPr/>
              <a:t>16</a:t>
            </a:fld>
            <a:endParaRPr lang="fr-FR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 smtClean="0">
                <a:latin typeface="Calisto MT" panose="02040603050505030304" pitchFamily="18" charset="0"/>
                <a:cs typeface="Times New Roman" panose="02020603050405020304" pitchFamily="18" charset="0"/>
              </a:rPr>
              <a:t>S. Yammine - </a:t>
            </a:r>
            <a:r>
              <a:rPr lang="en-GB" noProof="0" dirty="0" err="1" smtClean="0">
                <a:latin typeface="Calisto MT" panose="02040603050505030304" pitchFamily="18" charset="0"/>
                <a:cs typeface="Times New Roman" panose="02020603050405020304" pitchFamily="18" charset="0"/>
              </a:rPr>
              <a:t>Internation</a:t>
            </a:r>
            <a:r>
              <a:rPr lang="en-GB" noProof="0" dirty="0" smtClean="0">
                <a:latin typeface="Calisto MT" panose="02040603050505030304" pitchFamily="18" charset="0"/>
                <a:cs typeface="Times New Roman" panose="02020603050405020304" pitchFamily="18" charset="0"/>
              </a:rPr>
              <a:t> Review of HL-LHC Magnet Circuits - 09-2019</a:t>
            </a:r>
            <a:endParaRPr lang="en-GB" noProof="0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612000" y="774389"/>
            <a:ext cx="828048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600" dirty="0" smtClean="0">
              <a:latin typeface="Calisto MT" panose="02040603050505030304" pitchFamily="18" charset="0"/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586320" y="812489"/>
            <a:ext cx="828048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During crowbar discharges without quench, only sub-circuit resistances limit the current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Trim circuits have a lower limit for passive resistance (crowbar + room temperature cables)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Current looping is limited to the design criteria of each sub-circuit</a:t>
            </a:r>
          </a:p>
          <a:p>
            <a:pPr algn="l"/>
            <a:endParaRPr lang="en-GB" sz="400" dirty="0" smtClean="0">
              <a:latin typeface="Calisto MT" panose="02040603050505030304" pitchFamily="18" charset="0"/>
            </a:endParaRPr>
          </a:p>
          <a:p>
            <a:pPr lvl="1" algn="l"/>
            <a:r>
              <a:rPr lang="en-GB" sz="1200" dirty="0" smtClean="0">
                <a:latin typeface="Calisto MT" panose="02040603050505030304" pitchFamily="18" charset="0"/>
              </a:rPr>
              <a:t>Passive resistance of Q1 Trim = Passive resistance of Q3 Trim &gt; 2 </a:t>
            </a:r>
            <a:r>
              <a:rPr lang="en-GB" sz="1200" dirty="0" err="1" smtClean="0">
                <a:latin typeface="Calisto MT" panose="02040603050505030304" pitchFamily="18" charset="0"/>
              </a:rPr>
              <a:t>mOhm</a:t>
            </a:r>
            <a:r>
              <a:rPr lang="en-GB" sz="1200" dirty="0" smtClean="0">
                <a:latin typeface="Calisto MT" panose="02040603050505030304" pitchFamily="18" charset="0"/>
              </a:rPr>
              <a:t> (ensured by Crowbar)</a:t>
            </a:r>
          </a:p>
          <a:p>
            <a:pPr lvl="1" algn="l"/>
            <a:r>
              <a:rPr lang="en-GB" sz="1200" dirty="0" smtClean="0">
                <a:latin typeface="Calisto MT" panose="02040603050505030304" pitchFamily="18" charset="0"/>
              </a:rPr>
              <a:t>Passive resistance of Q1a k-mod circuit &gt; 56 </a:t>
            </a:r>
            <a:r>
              <a:rPr lang="en-GB" sz="1200" dirty="0" err="1" smtClean="0">
                <a:latin typeface="Calisto MT" panose="02040603050505030304" pitchFamily="18" charset="0"/>
              </a:rPr>
              <a:t>mOhm</a:t>
            </a:r>
            <a:r>
              <a:rPr lang="en-GB" sz="1200" dirty="0" smtClean="0">
                <a:latin typeface="Calisto MT" panose="02040603050505030304" pitchFamily="18" charset="0"/>
              </a:rPr>
              <a:t> (ensured by room temperature cables)</a:t>
            </a:r>
          </a:p>
          <a:p>
            <a:pPr algn="l"/>
            <a:endParaRPr lang="en-GB" sz="1600" dirty="0" smtClean="0">
              <a:latin typeface="Calisto MT" panose="02040603050505030304" pitchFamily="18" charset="0"/>
            </a:endParaRPr>
          </a:p>
          <a:p>
            <a:pPr lvl="1" algn="l"/>
            <a:endParaRPr lang="en-GB" sz="1200" dirty="0" smtClean="0">
              <a:latin typeface="Calisto MT" panose="02040603050505030304" pitchFamily="18" charset="0"/>
            </a:endParaRPr>
          </a:p>
          <a:p>
            <a:pPr algn="l"/>
            <a:endParaRPr lang="en-GB" sz="1600" dirty="0" smtClean="0">
              <a:latin typeface="Calisto MT" panose="02040603050505030304" pitchFamily="18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7054995"/>
              </p:ext>
            </p:extLst>
          </p:nvPr>
        </p:nvGraphicFramePr>
        <p:xfrm>
          <a:off x="2151364" y="2555297"/>
          <a:ext cx="5150392" cy="1899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6" name="Visio" r:id="rId5" imgW="8048485" imgH="2971800" progId="Visio.Drawing.15">
                  <p:embed/>
                </p:oleObj>
              </mc:Choice>
              <mc:Fallback>
                <p:oleObj name="Visio" r:id="rId5" imgW="8048485" imgH="2971800" progId="Visio.Drawing.15">
                  <p:embed/>
                  <p:pic>
                    <p:nvPicPr>
                      <p:cNvPr id="11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1364" y="2555297"/>
                        <a:ext cx="5150392" cy="18993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Circular Arrow 20"/>
          <p:cNvSpPr/>
          <p:nvPr/>
        </p:nvSpPr>
        <p:spPr>
          <a:xfrm rot="5400000">
            <a:off x="3055880" y="3143863"/>
            <a:ext cx="1080120" cy="1232038"/>
          </a:xfrm>
          <a:prstGeom prst="circularArrow">
            <a:avLst/>
          </a:prstGeom>
          <a:solidFill>
            <a:srgbClr val="7030A0">
              <a:alpha val="5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2" name="Circular Arrow 21"/>
          <p:cNvSpPr/>
          <p:nvPr/>
        </p:nvSpPr>
        <p:spPr>
          <a:xfrm rot="16200000">
            <a:off x="2118802" y="3153335"/>
            <a:ext cx="1080120" cy="1232038"/>
          </a:xfrm>
          <a:prstGeom prst="circularArrow">
            <a:avLst/>
          </a:prstGeom>
          <a:solidFill>
            <a:srgbClr val="7030A0">
              <a:alpha val="5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" name="Circular Arrow 22"/>
          <p:cNvSpPr/>
          <p:nvPr/>
        </p:nvSpPr>
        <p:spPr>
          <a:xfrm rot="16200000">
            <a:off x="1593385" y="2710206"/>
            <a:ext cx="1563243" cy="1849793"/>
          </a:xfrm>
          <a:prstGeom prst="circularArrow">
            <a:avLst/>
          </a:prstGeom>
          <a:solidFill>
            <a:srgbClr val="00B050">
              <a:alpha val="5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Circular Arrow 23"/>
          <p:cNvSpPr/>
          <p:nvPr/>
        </p:nvSpPr>
        <p:spPr>
          <a:xfrm rot="5400000">
            <a:off x="6181895" y="2710206"/>
            <a:ext cx="1563243" cy="1849793"/>
          </a:xfrm>
          <a:prstGeom prst="circularArrow">
            <a:avLst/>
          </a:prstGeom>
          <a:solidFill>
            <a:srgbClr val="00B050">
              <a:alpha val="5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Circular Arrow 24"/>
          <p:cNvSpPr/>
          <p:nvPr/>
        </p:nvSpPr>
        <p:spPr>
          <a:xfrm rot="5400000">
            <a:off x="5979887" y="3143851"/>
            <a:ext cx="1080120" cy="1232038"/>
          </a:xfrm>
          <a:prstGeom prst="circularArrow">
            <a:avLst/>
          </a:prstGeom>
          <a:solidFill>
            <a:srgbClr val="7030A0">
              <a:alpha val="5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6" name="Circular Arrow 25"/>
          <p:cNvSpPr/>
          <p:nvPr/>
        </p:nvSpPr>
        <p:spPr>
          <a:xfrm rot="16200000">
            <a:off x="5168588" y="3143851"/>
            <a:ext cx="1080120" cy="1232038"/>
          </a:xfrm>
          <a:prstGeom prst="circularArrow">
            <a:avLst/>
          </a:prstGeom>
          <a:solidFill>
            <a:srgbClr val="7030A0">
              <a:alpha val="5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7" name="Circular Arrow 26"/>
          <p:cNvSpPr/>
          <p:nvPr/>
        </p:nvSpPr>
        <p:spPr>
          <a:xfrm rot="16200000">
            <a:off x="2456685" y="3571795"/>
            <a:ext cx="714893" cy="779286"/>
          </a:xfrm>
          <a:prstGeom prst="circularArrow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8" name="Circular Arrow 27"/>
          <p:cNvSpPr/>
          <p:nvPr/>
        </p:nvSpPr>
        <p:spPr>
          <a:xfrm rot="5400000">
            <a:off x="2705215" y="3552841"/>
            <a:ext cx="714893" cy="779286"/>
          </a:xfrm>
          <a:prstGeom prst="circularArrow">
            <a:avLst/>
          </a:prstGeom>
          <a:solidFill>
            <a:srgbClr val="FFC000">
              <a:alpha val="50196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172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RTQX1 and RTQX3 Crowbars with Cold Diodes</a:t>
            </a:r>
            <a:endParaRPr lang="en-GB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  <a:cs typeface="Times New Roman" panose="02020603050405020304" pitchFamily="18" charset="0"/>
              </a:rPr>
              <a:pPr/>
              <a:t>17</a:t>
            </a:fld>
            <a:endParaRPr lang="fr-FR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  <a:cs typeface="Times New Roman" panose="0202060305040502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612000" y="774389"/>
            <a:ext cx="828048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600" dirty="0" smtClean="0">
              <a:latin typeface="Calisto MT" panose="02040603050505030304" pitchFamily="18" charset="0"/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567320" y="850589"/>
            <a:ext cx="847948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When a crowbar discharge without quench occurring, a voltage over the crowbar is present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In case of trim negative current, a forward voltage across the diodes over Q1 and Q3 is applied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In case of the IT circuit, it is highly desirable not to have a conducting diode in non-quenching scenarios (see next slides) </a:t>
            </a:r>
          </a:p>
          <a:p>
            <a:pPr algn="l"/>
            <a:endParaRPr lang="en-GB" sz="1200" dirty="0" smtClean="0">
              <a:latin typeface="Calisto MT" panose="02040603050505030304" pitchFamily="18" charset="0"/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4678074"/>
              </p:ext>
            </p:extLst>
          </p:nvPr>
        </p:nvGraphicFramePr>
        <p:xfrm>
          <a:off x="2051720" y="2355726"/>
          <a:ext cx="5150392" cy="1899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7" name="Visio" r:id="rId5" imgW="8048485" imgH="2971800" progId="Visio.Drawing.15">
                  <p:embed/>
                </p:oleObj>
              </mc:Choice>
              <mc:Fallback>
                <p:oleObj name="Visio" r:id="rId5" imgW="8048485" imgH="2971800" progId="Visio.Drawing.15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720" y="2355726"/>
                        <a:ext cx="5150392" cy="18993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Straight Arrow Connector 3"/>
          <p:cNvCxnSpPr/>
          <p:nvPr/>
        </p:nvCxnSpPr>
        <p:spPr>
          <a:xfrm>
            <a:off x="2363382" y="3220039"/>
            <a:ext cx="122413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083462" y="2812607"/>
            <a:ext cx="14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Trim</a:t>
            </a:r>
            <a:r>
              <a:rPr lang="fr-FR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 Voltage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00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RTQX1 and RTQX3 Crowbars with Cold Diodes</a:t>
            </a:r>
            <a:endParaRPr lang="en-GB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  <a:cs typeface="Times New Roman" panose="02020603050405020304" pitchFamily="18" charset="0"/>
              </a:rPr>
              <a:pPr/>
              <a:t>18</a:t>
            </a:fld>
            <a:endParaRPr lang="fr-FR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  <a:cs typeface="Times New Roman" panose="0202060305040502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736" y="2724331"/>
            <a:ext cx="2686169" cy="15209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4100" y="2734319"/>
            <a:ext cx="2736304" cy="1500926"/>
          </a:xfrm>
          <a:prstGeom prst="rect">
            <a:avLst/>
          </a:prstGeom>
        </p:spPr>
      </p:pic>
      <p:pic>
        <p:nvPicPr>
          <p:cNvPr id="105" name="Picture 10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9600" y="2654966"/>
            <a:ext cx="2027200" cy="1707115"/>
          </a:xfrm>
          <a:prstGeom prst="rect">
            <a:avLst/>
          </a:prstGeom>
        </p:spPr>
      </p:pic>
      <p:sp>
        <p:nvSpPr>
          <p:cNvPr id="106" name="Rectangle 105"/>
          <p:cNvSpPr/>
          <p:nvPr/>
        </p:nvSpPr>
        <p:spPr>
          <a:xfrm>
            <a:off x="3190718" y="4225257"/>
            <a:ext cx="262024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Courtesy of M. Mentink </a:t>
            </a:r>
            <a:endParaRPr lang="fr-FR" sz="1200" i="1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612000" y="774389"/>
            <a:ext cx="828048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600" dirty="0" smtClean="0">
              <a:latin typeface="Calisto MT" panose="02040603050505030304" pitchFamily="18" charset="0"/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764400" y="926789"/>
            <a:ext cx="828048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What happens if a cold diode is triggered spuriously ?</a:t>
            </a:r>
          </a:p>
          <a:p>
            <a:pPr algn="l"/>
            <a:r>
              <a:rPr lang="en-GB" sz="1600" dirty="0">
                <a:latin typeface="Calisto MT" panose="02040603050505030304" pitchFamily="18" charset="0"/>
              </a:rPr>
              <a:t>Crowbar Discharge </a:t>
            </a:r>
            <a:r>
              <a:rPr lang="en-GB" sz="1600" dirty="0">
                <a:latin typeface="Calisto MT" panose="02040603050505030304" pitchFamily="18" charset="0"/>
                <a:sym typeface="Wingdings" pitchFamily="2" charset="2"/>
              </a:rPr>
              <a:t></a:t>
            </a:r>
            <a:r>
              <a:rPr lang="en-GB" sz="1600" dirty="0">
                <a:latin typeface="Calisto MT" panose="02040603050505030304" pitchFamily="18" charset="0"/>
              </a:rPr>
              <a:t> Q1 and Q3 diodes short inductive loads of Q1 and Q3 PCs</a:t>
            </a:r>
          </a:p>
          <a:p>
            <a:pPr algn="l"/>
            <a:r>
              <a:rPr lang="en-GB" sz="1600" dirty="0">
                <a:latin typeface="Calisto MT" panose="02040603050505030304" pitchFamily="18" charset="0"/>
              </a:rPr>
              <a:t>Estimated 40 µH cable inductance </a:t>
            </a:r>
            <a:endParaRPr lang="en-GB" sz="1600" dirty="0" smtClean="0">
              <a:latin typeface="Calisto MT" panose="02040603050505030304" pitchFamily="18" charset="0"/>
            </a:endParaRPr>
          </a:p>
          <a:p>
            <a:pPr algn="l"/>
            <a:r>
              <a:rPr lang="en-US" sz="1600" dirty="0">
                <a:latin typeface="Calisto MT" panose="02040603050505030304" pitchFamily="18" charset="0"/>
              </a:rPr>
              <a:t>Resulting ramp </a:t>
            </a:r>
            <a:r>
              <a:rPr lang="en-US" sz="1600" dirty="0" smtClean="0">
                <a:latin typeface="Calisto MT" panose="02040603050505030304" pitchFamily="18" charset="0"/>
              </a:rPr>
              <a:t>rate = </a:t>
            </a:r>
            <a:r>
              <a:rPr lang="en-US" sz="1600" dirty="0">
                <a:latin typeface="Calisto MT" panose="02040603050505030304" pitchFamily="18" charset="0"/>
              </a:rPr>
              <a:t>260 </a:t>
            </a:r>
            <a:r>
              <a:rPr lang="en-US" sz="1600" dirty="0" smtClean="0">
                <a:latin typeface="Calisto MT" panose="02040603050505030304" pitchFamily="18" charset="0"/>
              </a:rPr>
              <a:t>kA/s</a:t>
            </a:r>
          </a:p>
          <a:p>
            <a:pPr algn="l"/>
            <a:r>
              <a:rPr lang="en-US" sz="1600" dirty="0" smtClean="0">
                <a:latin typeface="Calisto MT" panose="02040603050505030304" pitchFamily="18" charset="0"/>
                <a:sym typeface="Wingdings" pitchFamily="2" charset="2"/>
              </a:rPr>
              <a:t>High probability of QPS trigger</a:t>
            </a:r>
            <a:r>
              <a:rPr lang="en-US" sz="1600" dirty="0">
                <a:latin typeface="Calisto MT" panose="02040603050505030304" pitchFamily="18" charset="0"/>
                <a:sym typeface="Wingdings" pitchFamily="2" charset="2"/>
              </a:rPr>
              <a:t> </a:t>
            </a:r>
            <a:endParaRPr lang="en-US" sz="1600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702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RTQX1 and RTQX3 Crowbars with Cold Diodes</a:t>
            </a:r>
            <a:endParaRPr lang="en-GB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  <a:cs typeface="Times New Roman" panose="02020603050405020304" pitchFamily="18" charset="0"/>
              </a:rPr>
              <a:pPr/>
              <a:t>19</a:t>
            </a:fld>
            <a:endParaRPr lang="fr-FR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  <a:cs typeface="Times New Roman" panose="0202060305040502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255681" y="1770113"/>
            <a:ext cx="3301562" cy="2731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5632" y="1770113"/>
            <a:ext cx="3229548" cy="2754523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19686" y="1619416"/>
            <a:ext cx="457355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b="1" dirty="0" smtClean="0">
                <a:latin typeface="Calisto MT" panose="02040603050505030304" pitchFamily="18" charset="0"/>
              </a:rPr>
              <a:t>Current profiles during diode discharge</a:t>
            </a:r>
            <a:endParaRPr lang="fr-FR" sz="1100" b="1" dirty="0">
              <a:latin typeface="Calisto MT" panose="0204060305050503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931736" y="1619416"/>
            <a:ext cx="457355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b="1" dirty="0" smtClean="0">
                <a:latin typeface="Calisto MT" panose="02040603050505030304" pitchFamily="18" charset="0"/>
              </a:rPr>
              <a:t>Energy Dissipated in the Diodes = 50-100 kJ </a:t>
            </a:r>
            <a:endParaRPr lang="fr-FR" sz="1100" b="1" dirty="0">
              <a:latin typeface="Calisto MT" panose="02040603050505030304" pitchFamily="18" charset="0"/>
            </a:endParaRPr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764400" y="926789"/>
            <a:ext cx="828048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>
                <a:latin typeface="Calisto MT" panose="02040603050505030304" pitchFamily="18" charset="0"/>
              </a:rPr>
              <a:t>If QPS not spuriously triggered, current decay in the cold diodes has a thermal impact</a:t>
            </a:r>
          </a:p>
          <a:p>
            <a:pPr algn="l"/>
            <a:r>
              <a:rPr lang="en-GB" sz="1600" dirty="0">
                <a:latin typeface="Calisto MT" panose="02040603050505030304" pitchFamily="18" charset="0"/>
              </a:rPr>
              <a:t>Temperature rise could quench the bus-bar (&gt; 50 kJ dissipated) </a:t>
            </a:r>
          </a:p>
        </p:txBody>
      </p:sp>
    </p:spTree>
    <p:extLst>
      <p:ext uri="{BB962C8B-B14F-4D97-AF65-F5344CB8AC3E}">
        <p14:creationId xmlns:p14="http://schemas.microsoft.com/office/powerpoint/2010/main" val="2301694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2000" y="774389"/>
            <a:ext cx="8434800" cy="3680222"/>
          </a:xfrm>
        </p:spPr>
        <p:txBody>
          <a:bodyPr>
            <a:normAutofit/>
          </a:bodyPr>
          <a:lstStyle/>
          <a:p>
            <a:pPr algn="l"/>
            <a:r>
              <a:rPr lang="en-GB" sz="1800" dirty="0" smtClean="0">
                <a:latin typeface="Calisto MT" panose="02040603050505030304" pitchFamily="18" charset="0"/>
              </a:rPr>
              <a:t>Overview of the Powering of the HL-LHC Circuits</a:t>
            </a:r>
          </a:p>
          <a:p>
            <a:pPr algn="l"/>
            <a:r>
              <a:rPr lang="en-GB" sz="1800" dirty="0" smtClean="0">
                <a:latin typeface="Calisto MT" panose="02040603050505030304" pitchFamily="18" charset="0"/>
              </a:rPr>
              <a:t>General Considerations for the Power Converter Contribution to Circuit Protection</a:t>
            </a:r>
          </a:p>
          <a:p>
            <a:pPr algn="l"/>
            <a:r>
              <a:rPr lang="en-GB" sz="1800" dirty="0" smtClean="0">
                <a:latin typeface="Calisto MT" panose="02040603050505030304" pitchFamily="18" charset="0"/>
              </a:rPr>
              <a:t>Power Converter Contribution to the Protection</a:t>
            </a:r>
          </a:p>
          <a:p>
            <a:pPr lvl="1" algn="l"/>
            <a:r>
              <a:rPr lang="en-GB" sz="1400" dirty="0" smtClean="0">
                <a:latin typeface="Calisto MT" panose="02040603050505030304" pitchFamily="18" charset="0"/>
              </a:rPr>
              <a:t>Case of the 11T Dipole Trim Circuit  </a:t>
            </a:r>
          </a:p>
          <a:p>
            <a:pPr lvl="1" algn="l"/>
            <a:r>
              <a:rPr lang="en-GB" sz="1400" dirty="0">
                <a:latin typeface="Calisto MT" panose="02040603050505030304" pitchFamily="18" charset="0"/>
              </a:rPr>
              <a:t>Case of the </a:t>
            </a:r>
            <a:r>
              <a:rPr lang="en-GB" sz="1400" dirty="0" smtClean="0">
                <a:latin typeface="Calisto MT" panose="02040603050505030304" pitchFamily="18" charset="0"/>
              </a:rPr>
              <a:t>Inner Triplet </a:t>
            </a:r>
            <a:r>
              <a:rPr lang="en-GB" sz="1400" dirty="0">
                <a:latin typeface="Calisto MT" panose="02040603050505030304" pitchFamily="18" charset="0"/>
              </a:rPr>
              <a:t>Main </a:t>
            </a:r>
            <a:r>
              <a:rPr lang="en-GB" sz="1400" dirty="0" smtClean="0">
                <a:latin typeface="Calisto MT" panose="02040603050505030304" pitchFamily="18" charset="0"/>
              </a:rPr>
              <a:t>Circuit</a:t>
            </a:r>
          </a:p>
          <a:p>
            <a:pPr lvl="1" algn="l"/>
            <a:r>
              <a:rPr lang="en-GB" sz="1400" dirty="0" smtClean="0">
                <a:latin typeface="Calisto MT" panose="02040603050505030304" pitchFamily="18" charset="0"/>
              </a:rPr>
              <a:t>Case of the 2 kA Corrector Circuit - MCBXFB</a:t>
            </a:r>
          </a:p>
          <a:p>
            <a:pPr lvl="1" algn="l"/>
            <a:r>
              <a:rPr lang="en-GB" sz="1400" dirty="0" smtClean="0">
                <a:latin typeface="Calisto MT" panose="02040603050505030304" pitchFamily="18" charset="0"/>
              </a:rPr>
              <a:t>Case </a:t>
            </a:r>
            <a:r>
              <a:rPr lang="en-GB" sz="1400" dirty="0">
                <a:latin typeface="Calisto MT" panose="02040603050505030304" pitchFamily="18" charset="0"/>
              </a:rPr>
              <a:t>of the 120 A </a:t>
            </a:r>
            <a:r>
              <a:rPr lang="en-GB" sz="1400" dirty="0" smtClean="0">
                <a:latin typeface="Calisto MT" panose="02040603050505030304" pitchFamily="18" charset="0"/>
              </a:rPr>
              <a:t>Corrector Circuits</a:t>
            </a:r>
            <a:endParaRPr lang="en-GB" sz="1800" dirty="0">
              <a:latin typeface="Calisto MT" panose="02040603050505030304" pitchFamily="18" charset="0"/>
            </a:endParaRPr>
          </a:p>
          <a:p>
            <a:pPr algn="l"/>
            <a:r>
              <a:rPr lang="en-GB" sz="1800" dirty="0" smtClean="0">
                <a:latin typeface="Calisto MT" panose="02040603050505030304" pitchFamily="18" charset="0"/>
              </a:rPr>
              <a:t>Circuit Disconnector Boxes and Contribution to Protection and Safety</a:t>
            </a:r>
          </a:p>
          <a:p>
            <a:pPr algn="l"/>
            <a:r>
              <a:rPr lang="en-GB" sz="1800" dirty="0" smtClean="0">
                <a:latin typeface="Calisto MT" panose="02040603050505030304" pitchFamily="18" charset="0"/>
              </a:rPr>
              <a:t>Conclusion</a:t>
            </a:r>
          </a:p>
          <a:p>
            <a:pPr algn="l"/>
            <a:endParaRPr lang="en-GB" sz="1800" dirty="0" smtClean="0">
              <a:latin typeface="Calisto MT" panose="0204060305050503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Content</a:t>
            </a:r>
            <a:endParaRPr lang="en-GB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  <a:cs typeface="Times New Roman" panose="02020603050405020304" pitchFamily="18" charset="0"/>
              </a:rPr>
              <a:pPr/>
              <a:t>2</a:t>
            </a:fld>
            <a:endParaRPr lang="fr-FR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 smtClean="0">
                <a:latin typeface="Calisto MT" panose="02040603050505030304" pitchFamily="18" charset="0"/>
                <a:cs typeface="Times New Roman" panose="02020603050405020304" pitchFamily="18" charset="0"/>
              </a:rPr>
              <a:t>S. Yammine - </a:t>
            </a:r>
            <a:r>
              <a:rPr lang="en-GB" noProof="0" dirty="0" err="1" smtClean="0">
                <a:latin typeface="Calisto MT" panose="02040603050505030304" pitchFamily="18" charset="0"/>
                <a:cs typeface="Times New Roman" panose="02020603050405020304" pitchFamily="18" charset="0"/>
              </a:rPr>
              <a:t>Internation</a:t>
            </a:r>
            <a:r>
              <a:rPr lang="en-GB" noProof="0" smtClean="0">
                <a:latin typeface="Calisto MT" panose="02040603050505030304" pitchFamily="18" charset="0"/>
                <a:cs typeface="Times New Roman" panose="02020603050405020304" pitchFamily="18" charset="0"/>
              </a:rPr>
              <a:t> Review of HL-LHC Magnet Circuits - 09-2019</a:t>
            </a:r>
            <a:endParaRPr lang="en-GB" noProof="0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52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RTQX1 and RTQX3 Crowbars with Cold Diodes</a:t>
            </a:r>
            <a:endParaRPr lang="en-GB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  <a:cs typeface="Times New Roman" panose="02020603050405020304" pitchFamily="18" charset="0"/>
              </a:rPr>
              <a:pPr/>
              <a:t>20</a:t>
            </a:fld>
            <a:endParaRPr lang="fr-FR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  <a:cs typeface="Times New Roman" panose="0202060305040502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612000" y="774389"/>
            <a:ext cx="828048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600" dirty="0" smtClean="0">
              <a:latin typeface="Calisto MT" panose="02040603050505030304" pitchFamily="18" charset="0"/>
            </a:endParaRPr>
          </a:p>
        </p:txBody>
      </p:sp>
      <p:sp>
        <p:nvSpPr>
          <p:cNvPr id="15" name="Content Placeholder 1"/>
          <p:cNvSpPr txBox="1">
            <a:spLocks/>
          </p:cNvSpPr>
          <p:nvPr/>
        </p:nvSpPr>
        <p:spPr>
          <a:xfrm>
            <a:off x="567320" y="850589"/>
            <a:ext cx="847948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To add margin on the turn-on voltage of the parallel branch containing the diodes</a:t>
            </a:r>
          </a:p>
          <a:p>
            <a:pPr lvl="1" algn="l"/>
            <a:r>
              <a:rPr lang="en-GB" sz="1400" dirty="0" smtClean="0">
                <a:latin typeface="Calisto MT" panose="02040603050505030304" pitchFamily="18" charset="0"/>
              </a:rPr>
              <a:t>Two cold diodes are introduced across Q1 and two across Q3</a:t>
            </a:r>
          </a:p>
          <a:p>
            <a:pPr lvl="1" algn="l"/>
            <a:r>
              <a:rPr lang="en-GB" sz="1400" dirty="0" smtClean="0">
                <a:latin typeface="Calisto MT" panose="02040603050505030304" pitchFamily="18" charset="0"/>
              </a:rPr>
              <a:t>Turn-on voltage per diode is around 6V (reference) </a:t>
            </a:r>
            <a:r>
              <a:rPr lang="en-GB" sz="1400" dirty="0" smtClean="0">
                <a:latin typeface="Calisto MT" panose="02040603050505030304" pitchFamily="18" charset="0"/>
                <a:sym typeface="Wingdings" panose="05000000000000000000" pitchFamily="2" charset="2"/>
              </a:rPr>
              <a:t> 12 V in total</a:t>
            </a:r>
          </a:p>
          <a:p>
            <a:pPr lvl="1" algn="l"/>
            <a:r>
              <a:rPr lang="en-GB" sz="1400" dirty="0" smtClean="0">
                <a:latin typeface="Calisto MT" panose="02040603050505030304" pitchFamily="18" charset="0"/>
                <a:sym typeface="Wingdings" panose="05000000000000000000" pitchFamily="2" charset="2"/>
              </a:rPr>
              <a:t>Voltage developed in Q1 and Q3 trim branches is around 5V</a:t>
            </a:r>
          </a:p>
          <a:p>
            <a:pPr lvl="1" algn="l"/>
            <a:r>
              <a:rPr lang="en-GB" sz="1400" dirty="0" smtClean="0">
                <a:latin typeface="Calisto MT" panose="02040603050505030304" pitchFamily="18" charset="0"/>
                <a:sym typeface="Wingdings" panose="05000000000000000000" pitchFamily="2" charset="2"/>
              </a:rPr>
              <a:t>Margin of 7V to account for transient behaviour</a:t>
            </a:r>
            <a:r>
              <a:rPr lang="fr-FR" sz="1400" dirty="0">
                <a:latin typeface="Calisto MT" panose="02040603050505030304" pitchFamily="18" charset="0"/>
                <a:sym typeface="Wingdings" panose="05000000000000000000" pitchFamily="2" charset="2"/>
              </a:rPr>
              <a:t> </a:t>
            </a:r>
            <a:endParaRPr lang="en-GB" sz="1400" dirty="0" smtClean="0">
              <a:latin typeface="Calisto MT" panose="02040603050505030304" pitchFamily="18" charset="0"/>
              <a:sym typeface="Wingdings" panose="05000000000000000000" pitchFamily="2" charset="2"/>
            </a:endParaRPr>
          </a:p>
          <a:p>
            <a:pPr lvl="1" algn="l"/>
            <a:endParaRPr lang="en-GB" sz="1200" dirty="0" smtClean="0">
              <a:latin typeface="Calisto MT" panose="02040603050505030304" pitchFamily="18" charset="0"/>
            </a:endParaRPr>
          </a:p>
          <a:p>
            <a:pPr lvl="1" algn="l"/>
            <a:endParaRPr lang="en-GB" sz="1200" dirty="0" smtClean="0">
              <a:latin typeface="Calisto MT" panose="0204060305050503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885492" y="2427734"/>
            <a:ext cx="5638836" cy="2079438"/>
            <a:chOff x="1763688" y="2211710"/>
            <a:chExt cx="5638836" cy="2079438"/>
          </a:xfrm>
        </p:grpSpPr>
        <p:graphicFrame>
          <p:nvGraphicFramePr>
            <p:cNvPr id="16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07475985"/>
                </p:ext>
              </p:extLst>
            </p:nvPr>
          </p:nvGraphicFramePr>
          <p:xfrm>
            <a:off x="1763688" y="2211710"/>
            <a:ext cx="5638836" cy="20794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220" name="Visio" r:id="rId5" imgW="8048518" imgH="2971800" progId="Visio.Drawing.15">
                    <p:embed/>
                  </p:oleObj>
                </mc:Choice>
                <mc:Fallback>
                  <p:oleObj name="Visio" r:id="rId5" imgW="8048518" imgH="2971800" progId="Visio.Drawing.15">
                    <p:embed/>
                    <p:pic>
                      <p:nvPicPr>
                        <p:cNvPr id="16" name="Object 1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63688" y="2211710"/>
                          <a:ext cx="5638836" cy="2079438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Rectangle 1"/>
            <p:cNvSpPr/>
            <p:nvPr/>
          </p:nvSpPr>
          <p:spPr>
            <a:xfrm>
              <a:off x="4283968" y="2356306"/>
              <a:ext cx="518091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800" b="1" dirty="0" smtClean="0">
                  <a:solidFill>
                    <a:srgbClr val="FF0000"/>
                  </a:solidFill>
                  <a:latin typeface="Calisto MT" panose="02040603050505030304" pitchFamily="18" charset="0"/>
                  <a:sym typeface="Wingdings" panose="05000000000000000000" pitchFamily="2" charset="2"/>
                </a:rPr>
                <a:t>0.5 m</a:t>
              </a:r>
              <a:r>
                <a:rPr lang="el-GR" sz="800" b="1" dirty="0" smtClean="0">
                  <a:solidFill>
                    <a:srgbClr val="FF0000"/>
                  </a:solidFill>
                  <a:latin typeface="Calisto MT" panose="02040603050505030304" pitchFamily="18" charset="0"/>
                  <a:sym typeface="Wingdings" panose="05000000000000000000" pitchFamily="2" charset="2"/>
                </a:rPr>
                <a:t>Ω</a:t>
              </a:r>
              <a:endParaRPr lang="en-GB" sz="800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700853" y="2701502"/>
              <a:ext cx="429926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800" b="1" dirty="0" smtClean="0">
                  <a:solidFill>
                    <a:srgbClr val="FF0000"/>
                  </a:solidFill>
                  <a:latin typeface="Calisto MT" panose="02040603050505030304" pitchFamily="18" charset="0"/>
                  <a:sym typeface="Wingdings" panose="05000000000000000000" pitchFamily="2" charset="2"/>
                </a:rPr>
                <a:t>2 m</a:t>
              </a:r>
              <a:r>
                <a:rPr lang="el-GR" sz="800" b="1" dirty="0" smtClean="0">
                  <a:solidFill>
                    <a:srgbClr val="FF0000"/>
                  </a:solidFill>
                  <a:latin typeface="Calisto MT" panose="02040603050505030304" pitchFamily="18" charset="0"/>
                  <a:sym typeface="Wingdings" panose="05000000000000000000" pitchFamily="2" charset="2"/>
                </a:rPr>
                <a:t>Ω</a:t>
              </a:r>
              <a:endParaRPr lang="en-GB" sz="800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372200" y="2711770"/>
              <a:ext cx="429926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800" b="1" dirty="0">
                  <a:solidFill>
                    <a:srgbClr val="FF0000"/>
                  </a:solidFill>
                  <a:latin typeface="Calisto MT" panose="02040603050505030304" pitchFamily="18" charset="0"/>
                  <a:sym typeface="Wingdings" panose="05000000000000000000" pitchFamily="2" charset="2"/>
                </a:rPr>
                <a:t>2</a:t>
              </a:r>
              <a:r>
                <a:rPr lang="fr-FR" sz="800" b="1" dirty="0" smtClean="0">
                  <a:solidFill>
                    <a:srgbClr val="FF0000"/>
                  </a:solidFill>
                  <a:latin typeface="Calisto MT" panose="02040603050505030304" pitchFamily="18" charset="0"/>
                  <a:sym typeface="Wingdings" panose="05000000000000000000" pitchFamily="2" charset="2"/>
                </a:rPr>
                <a:t> m</a:t>
              </a:r>
              <a:r>
                <a:rPr lang="el-GR" sz="800" b="1" dirty="0" smtClean="0">
                  <a:solidFill>
                    <a:srgbClr val="FF0000"/>
                  </a:solidFill>
                  <a:latin typeface="Calisto MT" panose="02040603050505030304" pitchFamily="18" charset="0"/>
                  <a:sym typeface="Wingdings" panose="05000000000000000000" pitchFamily="2" charset="2"/>
                </a:rPr>
                <a:t>Ω</a:t>
              </a:r>
              <a:endParaRPr lang="en-GB" sz="8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915816" y="3406420"/>
              <a:ext cx="53572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800" b="1" dirty="0" smtClean="0">
                  <a:solidFill>
                    <a:srgbClr val="FF0000"/>
                  </a:solidFill>
                  <a:latin typeface="Calisto MT" panose="02040603050505030304" pitchFamily="18" charset="0"/>
                  <a:sym typeface="Wingdings" panose="05000000000000000000" pitchFamily="2" charset="2"/>
                </a:rPr>
                <a:t>110 m</a:t>
              </a:r>
              <a:r>
                <a:rPr lang="el-GR" sz="800" b="1" dirty="0" smtClean="0">
                  <a:solidFill>
                    <a:srgbClr val="FF0000"/>
                  </a:solidFill>
                  <a:latin typeface="Calisto MT" panose="02040603050505030304" pitchFamily="18" charset="0"/>
                  <a:sym typeface="Wingdings" panose="05000000000000000000" pitchFamily="2" charset="2"/>
                </a:rPr>
                <a:t>Ω</a:t>
              </a:r>
              <a:endParaRPr lang="en-GB" sz="800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071890" y="3406420"/>
              <a:ext cx="53572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800" b="1" dirty="0" smtClean="0">
                  <a:solidFill>
                    <a:srgbClr val="FF0000"/>
                  </a:solidFill>
                  <a:latin typeface="Calisto MT" panose="02040603050505030304" pitchFamily="18" charset="0"/>
                  <a:sym typeface="Wingdings" panose="05000000000000000000" pitchFamily="2" charset="2"/>
                </a:rPr>
                <a:t>110 m</a:t>
              </a:r>
              <a:r>
                <a:rPr lang="el-GR" sz="800" b="1" dirty="0" smtClean="0">
                  <a:solidFill>
                    <a:srgbClr val="FF0000"/>
                  </a:solidFill>
                  <a:latin typeface="Calisto MT" panose="02040603050505030304" pitchFamily="18" charset="0"/>
                  <a:sym typeface="Wingdings" panose="05000000000000000000" pitchFamily="2" charset="2"/>
                </a:rPr>
                <a:t>Ω</a:t>
              </a:r>
              <a:endParaRPr lang="en-GB" sz="800" b="1" dirty="0">
                <a:solidFill>
                  <a:srgbClr val="FF0000"/>
                </a:solidFill>
              </a:endParaRPr>
            </a:p>
          </p:txBody>
        </p:sp>
        <p:sp>
          <p:nvSpPr>
            <p:cNvPr id="3" name="Oval 2"/>
            <p:cNvSpPr/>
            <p:nvPr/>
          </p:nvSpPr>
          <p:spPr>
            <a:xfrm>
              <a:off x="3203848" y="3621864"/>
              <a:ext cx="256364" cy="24603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6331860" y="3621864"/>
              <a:ext cx="256364" cy="24603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74260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7" name="Text Placeholder 1"/>
          <p:cNvSpPr txBox="1">
            <a:spLocks/>
          </p:cNvSpPr>
          <p:nvPr/>
        </p:nvSpPr>
        <p:spPr>
          <a:xfrm>
            <a:off x="1907704" y="2427734"/>
            <a:ext cx="5200500" cy="6994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chemeClr val="bg2"/>
                </a:solidFill>
                <a:latin typeface="Calisto MT" panose="02040603050505030304" pitchFamily="18" charset="0"/>
              </a:rPr>
              <a:t>Power Converter Contribution to the Protection –   2 </a:t>
            </a:r>
            <a:r>
              <a:rPr lang="en-GB" sz="2000" dirty="0">
                <a:solidFill>
                  <a:schemeClr val="bg2"/>
                </a:solidFill>
                <a:latin typeface="Calisto MT" panose="02040603050505030304" pitchFamily="18" charset="0"/>
              </a:rPr>
              <a:t>kA Corrector </a:t>
            </a:r>
            <a:r>
              <a:rPr lang="en-GB" sz="2000" dirty="0" smtClean="0">
                <a:solidFill>
                  <a:schemeClr val="bg2"/>
                </a:solidFill>
                <a:latin typeface="Calisto MT" panose="02040603050505030304" pitchFamily="18" charset="0"/>
              </a:rPr>
              <a:t>Circuit </a:t>
            </a:r>
            <a:r>
              <a:rPr lang="en-GB" sz="2000" dirty="0">
                <a:solidFill>
                  <a:schemeClr val="bg2"/>
                </a:solidFill>
                <a:latin typeface="Calisto MT" panose="02040603050505030304" pitchFamily="18" charset="0"/>
              </a:rPr>
              <a:t>- MCBXFB</a:t>
            </a:r>
          </a:p>
        </p:txBody>
      </p:sp>
    </p:spTree>
    <p:extLst>
      <p:ext uri="{BB962C8B-B14F-4D97-AF65-F5344CB8AC3E}">
        <p14:creationId xmlns:p14="http://schemas.microsoft.com/office/powerpoint/2010/main" val="158158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"/>
          <p:cNvSpPr txBox="1">
            <a:spLocks/>
          </p:cNvSpPr>
          <p:nvPr/>
        </p:nvSpPr>
        <p:spPr>
          <a:xfrm>
            <a:off x="567320" y="850589"/>
            <a:ext cx="847948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MCBXFB magnet is protected via quench propagation (studies undergoing) 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Superconducting bus-bar can be protected provided the discharge time constant is not more than 5s (</a:t>
            </a:r>
            <a:r>
              <a:rPr lang="en-GB" sz="1600" dirty="0" err="1" smtClean="0">
                <a:latin typeface="Calisto MT" panose="02040603050505030304" pitchFamily="18" charset="0"/>
              </a:rPr>
              <a:t>Rcircuit</a:t>
            </a:r>
            <a:r>
              <a:rPr lang="en-GB" sz="1600" dirty="0" smtClean="0">
                <a:latin typeface="Calisto MT" panose="02040603050505030304" pitchFamily="18" charset="0"/>
              </a:rPr>
              <a:t> ≈ 25 mΩ)</a:t>
            </a:r>
            <a:endParaRPr lang="en-GB" sz="1200" dirty="0" smtClean="0">
              <a:latin typeface="Calisto MT" panose="02040603050505030304" pitchFamily="18" charset="0"/>
            </a:endParaRPr>
          </a:p>
          <a:p>
            <a:pPr lvl="1" algn="l"/>
            <a:endParaRPr lang="en-GB" sz="1200" dirty="0" smtClean="0">
              <a:latin typeface="Calisto MT" panose="0204060305050503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RCBX Circuit with the MCBXFB</a:t>
            </a:r>
            <a:endParaRPr lang="en-GB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  <a:cs typeface="Times New Roman" panose="02020603050405020304" pitchFamily="18" charset="0"/>
              </a:rPr>
              <a:pPr/>
              <a:t>22</a:t>
            </a:fld>
            <a:endParaRPr lang="fr-FR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  <a:cs typeface="Times New Roman" panose="0202060305040502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612000" y="774389"/>
            <a:ext cx="828048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600" dirty="0" smtClean="0">
              <a:latin typeface="Calisto MT" panose="02040603050505030304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29" y="2110678"/>
            <a:ext cx="2309554" cy="16580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0918" y="1942759"/>
            <a:ext cx="1067850" cy="1993860"/>
          </a:xfrm>
          <a:prstGeom prst="rect">
            <a:avLst/>
          </a:prstGeom>
        </p:spPr>
      </p:pic>
      <p:pic>
        <p:nvPicPr>
          <p:cNvPr id="21" name="Picture 20"/>
          <p:cNvPicPr/>
          <p:nvPr/>
        </p:nvPicPr>
        <p:blipFill>
          <a:blip r:embed="rId6"/>
          <a:stretch>
            <a:fillRect/>
          </a:stretch>
        </p:blipFill>
        <p:spPr>
          <a:xfrm>
            <a:off x="2569049" y="1908444"/>
            <a:ext cx="2258828" cy="183755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10792" y="3811593"/>
            <a:ext cx="25343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kern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Self-field generated by the MCBXF </a:t>
            </a:r>
            <a:r>
              <a:rPr lang="en-GB" sz="1200" kern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bus bar </a:t>
            </a:r>
            <a:r>
              <a:rPr lang="en-GB" sz="1200" kern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powered at 1.73 kA.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5852" y="3706873"/>
            <a:ext cx="25343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kern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MCBXF Cross Section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8054" y="2015118"/>
            <a:ext cx="2630322" cy="2003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14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"/>
          <p:cNvSpPr txBox="1">
            <a:spLocks/>
          </p:cNvSpPr>
          <p:nvPr/>
        </p:nvSpPr>
        <p:spPr>
          <a:xfrm>
            <a:off x="567320" y="850589"/>
            <a:ext cx="847948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Power converter crowbar at 25 mΩ proposed to protect the bus-bars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WP6b has done the reliability analysis on the crowbar 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Due to modular design and N+1 redundancy, six modules are in parallel to the crowbar </a:t>
            </a:r>
          </a:p>
          <a:p>
            <a:pPr algn="l"/>
            <a:r>
              <a:rPr lang="en-GB" sz="1600" dirty="0">
                <a:latin typeface="Calisto MT" panose="02040603050505030304" pitchFamily="18" charset="0"/>
              </a:rPr>
              <a:t>P</a:t>
            </a:r>
            <a:r>
              <a:rPr lang="en-GB" sz="1600" dirty="0" smtClean="0">
                <a:latin typeface="Calisto MT" panose="02040603050505030304" pitchFamily="18" charset="0"/>
              </a:rPr>
              <a:t>robability of short that bypasses the crowbar with the present design cannot be disregarded 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In this scenario, the bus bar cannot be protected by the crowbar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Therefore, WP6b recommends to use energy extraction for this circuit</a:t>
            </a:r>
          </a:p>
          <a:p>
            <a:pPr lvl="1" algn="l"/>
            <a:endParaRPr lang="en-GB" sz="1200" dirty="0" smtClean="0">
              <a:latin typeface="Calisto MT" panose="0204060305050503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RCBX Circuit with the MCBXFB</a:t>
            </a:r>
            <a:endParaRPr lang="en-GB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  <a:cs typeface="Times New Roman" panose="02020603050405020304" pitchFamily="18" charset="0"/>
              </a:rPr>
              <a:pPr/>
              <a:t>23</a:t>
            </a:fld>
            <a:endParaRPr lang="fr-FR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  <a:cs typeface="Times New Roman" panose="0202060305040502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Content Placeholder 1"/>
          <p:cNvSpPr txBox="1">
            <a:spLocks/>
          </p:cNvSpPr>
          <p:nvPr/>
        </p:nvSpPr>
        <p:spPr>
          <a:xfrm>
            <a:off x="612000" y="774389"/>
            <a:ext cx="828048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GB" sz="1600" dirty="0" smtClean="0">
              <a:latin typeface="Calisto MT" panose="02040603050505030304" pitchFamily="18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4655" y="2715767"/>
            <a:ext cx="2426976" cy="210266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4484239" y="4611236"/>
            <a:ext cx="131478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i="1" dirty="0" smtClean="0">
                <a:solidFill>
                  <a:srgbClr val="5A5A5A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Courtesy of  V. Herrero</a:t>
            </a:r>
            <a:endParaRPr lang="fr-FR" sz="1000" i="1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98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7" name="Text Placeholder 1"/>
          <p:cNvSpPr txBox="1">
            <a:spLocks/>
          </p:cNvSpPr>
          <p:nvPr/>
        </p:nvSpPr>
        <p:spPr>
          <a:xfrm>
            <a:off x="1907704" y="2427734"/>
            <a:ext cx="5200500" cy="6994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2"/>
                </a:solidFill>
                <a:latin typeface="Calisto MT" panose="02040603050505030304" pitchFamily="18" charset="0"/>
              </a:rPr>
              <a:t>Power Converter Contribution to the </a:t>
            </a:r>
            <a:r>
              <a:rPr lang="en-GB" sz="2000" dirty="0" smtClean="0">
                <a:solidFill>
                  <a:schemeClr val="bg2"/>
                </a:solidFill>
                <a:latin typeface="Calisto MT" panose="02040603050505030304" pitchFamily="18" charset="0"/>
              </a:rPr>
              <a:t>Protection – 120 A Circuits</a:t>
            </a:r>
            <a:endParaRPr lang="en-GB" sz="2000" dirty="0">
              <a:solidFill>
                <a:schemeClr val="bg2"/>
              </a:solidFill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8549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539552" y="135000"/>
            <a:ext cx="8352928" cy="540000"/>
          </a:xfrm>
        </p:spPr>
        <p:txBody>
          <a:bodyPr/>
          <a:lstStyle/>
          <a:p>
            <a:r>
              <a:rPr lang="en-US" dirty="0" smtClean="0">
                <a:solidFill>
                  <a:srgbClr val="0093BE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Super Ferric High Order Circuits Protection</a:t>
            </a:r>
            <a:endParaRPr lang="fr-FR" dirty="0">
              <a:solidFill>
                <a:srgbClr val="0093BE"/>
              </a:solidFill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  <a:cs typeface="Times New Roman" panose="02020603050405020304" pitchFamily="18" charset="0"/>
              </a:rPr>
              <a:pPr/>
              <a:t>25</a:t>
            </a:fld>
            <a:endParaRPr lang="fr-FR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9" name="Content Placeholder 1"/>
          <p:cNvSpPr txBox="1">
            <a:spLocks/>
          </p:cNvSpPr>
          <p:nvPr/>
        </p:nvSpPr>
        <p:spPr>
          <a:xfrm>
            <a:off x="395536" y="774389"/>
            <a:ext cx="8748464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Super ferric quadrupole circuit is protected by energy extraction with active detection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Super ferric quadrupole current leads detection is ensured by the detection system 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Higher order correctors are protected via quench propagation 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Higher order correctors depend on converter control for power abort (as in LHC)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Voltage signals of current leads are received by converter for powering abort  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Crowbars for 120 A converters contain 80 mΩ and cables are 50 mΩ</a:t>
            </a:r>
          </a:p>
          <a:p>
            <a:pPr algn="l"/>
            <a:r>
              <a:rPr lang="en-GB" sz="1600" dirty="0">
                <a:latin typeface="Calisto MT" panose="02040603050505030304" pitchFamily="18" charset="0"/>
              </a:rPr>
              <a:t>A</a:t>
            </a:r>
            <a:r>
              <a:rPr lang="en-GB" sz="1600" dirty="0" smtClean="0">
                <a:latin typeface="Calisto MT" panose="02040603050505030304" pitchFamily="18" charset="0"/>
              </a:rPr>
              <a:t> failure in short circuit over the crowbar is not a major issue</a:t>
            </a:r>
          </a:p>
          <a:p>
            <a:pPr algn="l"/>
            <a:endParaRPr lang="en-GB" sz="1600" dirty="0" smtClean="0">
              <a:latin typeface="Calisto MT" panose="02040603050505030304" pitchFamily="18" charset="0"/>
            </a:endParaRPr>
          </a:p>
          <a:p>
            <a:pPr algn="l"/>
            <a:endParaRPr lang="en-GB" sz="1600" dirty="0" smtClean="0">
              <a:latin typeface="Calisto MT" panose="02040603050505030304" pitchFamily="18" charset="0"/>
            </a:endParaRPr>
          </a:p>
          <a:p>
            <a:pPr algn="l"/>
            <a:endParaRPr lang="en-GB" sz="1600" dirty="0" smtClean="0">
              <a:latin typeface="Calisto MT" panose="0204060305050503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05130" y="2820831"/>
            <a:ext cx="2021772" cy="208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22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7" name="Text Placeholder 1"/>
          <p:cNvSpPr txBox="1">
            <a:spLocks/>
          </p:cNvSpPr>
          <p:nvPr/>
        </p:nvSpPr>
        <p:spPr>
          <a:xfrm>
            <a:off x="1907704" y="2427734"/>
            <a:ext cx="5200500" cy="6994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2"/>
                </a:solidFill>
                <a:latin typeface="Calisto MT" panose="02040603050505030304" pitchFamily="18" charset="0"/>
              </a:rPr>
              <a:t>Power Converter Contribution to the </a:t>
            </a:r>
            <a:r>
              <a:rPr lang="en-GB" sz="2000" dirty="0" smtClean="0">
                <a:solidFill>
                  <a:schemeClr val="bg2"/>
                </a:solidFill>
                <a:latin typeface="Calisto MT" panose="02040603050505030304" pitchFamily="18" charset="0"/>
              </a:rPr>
              <a:t>Protection – Recapitulation on Crowbar Values</a:t>
            </a:r>
            <a:endParaRPr lang="en-GB" sz="2000" dirty="0">
              <a:solidFill>
                <a:schemeClr val="bg2"/>
              </a:solidFill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798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Crowbars for HL-LHC Circuits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>
                <a:latin typeface="Calisto MT" panose="02040603050505030304" pitchFamily="18" charset="0"/>
                <a:cs typeface="Times New Roman" panose="02020603050405020304" pitchFamily="18" charset="0"/>
              </a:rPr>
              <a:pPr/>
              <a:t>27</a:t>
            </a:fld>
            <a:endParaRPr lang="en-GB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519529"/>
              </p:ext>
            </p:extLst>
          </p:nvPr>
        </p:nvGraphicFramePr>
        <p:xfrm>
          <a:off x="153013" y="611872"/>
          <a:ext cx="8533787" cy="406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2603">
                  <a:extLst>
                    <a:ext uri="{9D8B030D-6E8A-4147-A177-3AD203B41FA5}">
                      <a16:colId xmlns:a16="http://schemas.microsoft.com/office/drawing/2014/main" val="234345007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742813238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661918658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461626454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608515104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1783249725"/>
                    </a:ext>
                  </a:extLst>
                </a:gridCol>
                <a:gridCol w="1954560">
                  <a:extLst>
                    <a:ext uri="{9D8B030D-6E8A-4147-A177-3AD203B41FA5}">
                      <a16:colId xmlns:a16="http://schemas.microsoft.com/office/drawing/2014/main" val="9492923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sto MT" panose="02040603050505030304" pitchFamily="18" charset="0"/>
                        </a:rPr>
                        <a:t>Circuit</a:t>
                      </a:r>
                      <a:endParaRPr lang="en-GB" sz="1200" dirty="0">
                        <a:latin typeface="Calisto MT" panose="02040603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err="1" smtClean="0">
                          <a:latin typeface="Calisto MT" panose="02040603050505030304" pitchFamily="18" charset="0"/>
                        </a:rPr>
                        <a:t>Rated</a:t>
                      </a:r>
                      <a:r>
                        <a:rPr lang="fr-FR" sz="1200" baseline="0" dirty="0" smtClean="0">
                          <a:latin typeface="Calisto MT" panose="02040603050505030304" pitchFamily="18" charset="0"/>
                        </a:rPr>
                        <a:t> </a:t>
                      </a:r>
                      <a:r>
                        <a:rPr lang="fr-FR" sz="1200" baseline="0" dirty="0" err="1" smtClean="0">
                          <a:latin typeface="Calisto MT" panose="02040603050505030304" pitchFamily="18" charset="0"/>
                        </a:rPr>
                        <a:t>Current</a:t>
                      </a:r>
                      <a:r>
                        <a:rPr lang="fr-FR" sz="1200" baseline="0" dirty="0" smtClean="0">
                          <a:latin typeface="Calisto MT" panose="02040603050505030304" pitchFamily="18" charset="0"/>
                        </a:rPr>
                        <a:t> (kA)</a:t>
                      </a:r>
                      <a:endParaRPr lang="en-GB" sz="1200" dirty="0">
                        <a:latin typeface="Calisto MT" panose="02040603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sto MT" panose="02040603050505030304" pitchFamily="18" charset="0"/>
                        </a:rPr>
                        <a:t>Crowbar</a:t>
                      </a:r>
                      <a:r>
                        <a:rPr lang="en-GB" sz="1200" baseline="0" dirty="0" smtClean="0">
                          <a:latin typeface="Calisto MT" panose="02040603050505030304" pitchFamily="18" charset="0"/>
                        </a:rPr>
                        <a:t> Resistance (</a:t>
                      </a:r>
                      <a:r>
                        <a:rPr lang="en-GB" sz="1200" baseline="0" dirty="0" err="1" smtClean="0">
                          <a:latin typeface="Calisto MT" panose="02040603050505030304" pitchFamily="18" charset="0"/>
                        </a:rPr>
                        <a:t>mOhm</a:t>
                      </a:r>
                      <a:r>
                        <a:rPr lang="en-GB" sz="1200" baseline="0" dirty="0" smtClean="0">
                          <a:latin typeface="Calisto MT" panose="02040603050505030304" pitchFamily="18" charset="0"/>
                        </a:rPr>
                        <a:t>)</a:t>
                      </a:r>
                      <a:endParaRPr lang="en-GB" sz="1200" dirty="0">
                        <a:latin typeface="Calisto MT" panose="02040603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sto MT" panose="02040603050505030304" pitchFamily="18" charset="0"/>
                        </a:rPr>
                        <a:t>Crowbar </a:t>
                      </a:r>
                      <a:r>
                        <a:rPr lang="en-GB" sz="1200" dirty="0" smtClean="0">
                          <a:latin typeface="Calisto MT" panose="02040603050505030304" pitchFamily="18" charset="0"/>
                        </a:rPr>
                        <a:t>Maximum </a:t>
                      </a:r>
                      <a:r>
                        <a:rPr lang="en-GB" sz="1200" baseline="0" dirty="0" smtClean="0">
                          <a:latin typeface="Calisto MT" panose="02040603050505030304" pitchFamily="18" charset="0"/>
                        </a:rPr>
                        <a:t>Voltage (V)</a:t>
                      </a:r>
                      <a:endParaRPr lang="en-GB" sz="1200" dirty="0">
                        <a:latin typeface="Calisto MT" panose="02040603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sto MT" panose="02040603050505030304" pitchFamily="18" charset="0"/>
                        </a:rPr>
                        <a:t>Duration of Crowbar Discharge (</a:t>
                      </a:r>
                      <a:r>
                        <a:rPr lang="en-GB" sz="1200" dirty="0" err="1" smtClean="0">
                          <a:latin typeface="Calisto MT" panose="02040603050505030304" pitchFamily="18" charset="0"/>
                        </a:rPr>
                        <a:t>mins</a:t>
                      </a:r>
                      <a:r>
                        <a:rPr lang="en-GB" sz="1200" dirty="0" smtClean="0">
                          <a:latin typeface="Calisto MT" panose="02040603050505030304" pitchFamily="18" charset="0"/>
                        </a:rPr>
                        <a:t>)</a:t>
                      </a:r>
                      <a:endParaRPr lang="en-GB" sz="1200" dirty="0">
                        <a:latin typeface="Calisto MT" panose="02040603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sto MT" panose="02040603050505030304" pitchFamily="18" charset="0"/>
                        </a:rPr>
                        <a:t>Dissipated</a:t>
                      </a:r>
                      <a:r>
                        <a:rPr lang="en-GB" sz="1200" baseline="0" dirty="0" smtClean="0">
                          <a:latin typeface="Calisto MT" panose="02040603050505030304" pitchFamily="18" charset="0"/>
                        </a:rPr>
                        <a:t> </a:t>
                      </a:r>
                      <a:r>
                        <a:rPr lang="en-GB" sz="1200" dirty="0" smtClean="0">
                          <a:latin typeface="Calisto MT" panose="02040603050505030304" pitchFamily="18" charset="0"/>
                        </a:rPr>
                        <a:t>Energy </a:t>
                      </a:r>
                      <a:r>
                        <a:rPr lang="en-GB" sz="1200" baseline="0" dirty="0" smtClean="0">
                          <a:latin typeface="Calisto MT" panose="02040603050505030304" pitchFamily="18" charset="0"/>
                        </a:rPr>
                        <a:t>(kJ)</a:t>
                      </a:r>
                      <a:endParaRPr lang="en-GB" sz="1200" dirty="0">
                        <a:latin typeface="Calisto MT" panose="02040603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sto MT" panose="02040603050505030304" pitchFamily="18" charset="0"/>
                        </a:rPr>
                        <a:t>Rationale for Crowbar Value</a:t>
                      </a:r>
                      <a:endParaRPr lang="en-GB" sz="1200" dirty="0">
                        <a:latin typeface="Calisto MT" panose="02040603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9145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200" b="0" kern="1200" baseline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  <a:ea typeface="+mn-ea"/>
                          <a:cs typeface="+mn-cs"/>
                        </a:rPr>
                        <a:t>RQX</a:t>
                      </a:r>
                      <a:endParaRPr lang="en-GB" sz="1200" b="0" kern="1200" baseline="0" dirty="0">
                        <a:solidFill>
                          <a:schemeClr val="tx1"/>
                        </a:solidFill>
                        <a:latin typeface="Calisto MT" panose="020406030505050303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kern="1200" baseline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  <a:ea typeface="+mn-ea"/>
                          <a:cs typeface="+mn-cs"/>
                        </a:rPr>
                        <a:t>18</a:t>
                      </a:r>
                      <a:endParaRPr lang="en-GB" sz="1200" b="1" kern="1200" baseline="0" dirty="0">
                        <a:solidFill>
                          <a:schemeClr val="tx1"/>
                        </a:solidFill>
                        <a:latin typeface="Calisto MT" panose="020406030505050303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kern="1200" baseline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  <a:ea typeface="+mn-ea"/>
                          <a:cs typeface="+mn-cs"/>
                        </a:rPr>
                        <a:t>0.5</a:t>
                      </a:r>
                      <a:endParaRPr lang="en-GB" sz="1200" b="1" kern="1200" baseline="0" dirty="0">
                        <a:solidFill>
                          <a:schemeClr val="tx1"/>
                        </a:solidFill>
                        <a:latin typeface="Calisto MT" panose="020406030505050303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kern="1200" baseline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  <a:ea typeface="+mn-ea"/>
                          <a:cs typeface="+mn-cs"/>
                        </a:rPr>
                        <a:t>10</a:t>
                      </a:r>
                      <a:endParaRPr lang="en-GB" sz="1200" b="1" kern="1200" baseline="0" dirty="0">
                        <a:solidFill>
                          <a:schemeClr val="tx1"/>
                        </a:solidFill>
                        <a:latin typeface="Calisto MT" panose="020406030505050303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18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41000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kern="1200" baseline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  <a:ea typeface="+mn-ea"/>
                          <a:cs typeface="+mn-cs"/>
                        </a:rPr>
                        <a:t>Battery voltage limitations</a:t>
                      </a:r>
                      <a:endParaRPr lang="en-GB" sz="1200" b="0" kern="1200" baseline="0" dirty="0">
                        <a:solidFill>
                          <a:schemeClr val="tx1"/>
                        </a:solidFill>
                        <a:latin typeface="Calisto MT" panose="020406030505050303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13020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200" b="0" kern="1200" baseline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  <a:ea typeface="+mn-ea"/>
                          <a:cs typeface="+mn-cs"/>
                        </a:rPr>
                        <a:t>RTQX[1/3]</a:t>
                      </a:r>
                      <a:endParaRPr lang="en-GB" sz="1200" b="0" kern="1200" baseline="0" dirty="0">
                        <a:solidFill>
                          <a:schemeClr val="tx1"/>
                        </a:solidFill>
                        <a:latin typeface="Calisto MT" panose="020406030505050303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kern="1200" baseline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  <a:ea typeface="+mn-ea"/>
                          <a:cs typeface="+mn-cs"/>
                        </a:rPr>
                        <a:t>2</a:t>
                      </a:r>
                      <a:endParaRPr lang="en-GB" sz="1200" b="1" kern="1200" baseline="0" dirty="0">
                        <a:solidFill>
                          <a:schemeClr val="tx1"/>
                        </a:solidFill>
                        <a:latin typeface="Calisto MT" panose="020406030505050303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kern="1200" baseline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  <a:ea typeface="+mn-ea"/>
                          <a:cs typeface="+mn-cs"/>
                        </a:rPr>
                        <a:t>2</a:t>
                      </a:r>
                      <a:endParaRPr lang="en-GB" sz="1200" b="1" kern="1200" baseline="0" dirty="0">
                        <a:solidFill>
                          <a:schemeClr val="tx1"/>
                        </a:solidFill>
                        <a:latin typeface="Calisto MT" panose="020406030505050303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kern="1200" baseline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  <a:ea typeface="+mn-ea"/>
                          <a:cs typeface="+mn-cs"/>
                        </a:rPr>
                        <a:t>4</a:t>
                      </a:r>
                      <a:endParaRPr lang="en-GB" sz="1200" b="1" kern="1200" baseline="0" dirty="0">
                        <a:solidFill>
                          <a:schemeClr val="tx1"/>
                        </a:solidFill>
                        <a:latin typeface="Calisto MT" panose="020406030505050303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18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200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kern="1200" baseline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  <a:ea typeface="+mn-ea"/>
                          <a:cs typeface="+mn-cs"/>
                        </a:rPr>
                        <a:t>Current looping and diodes</a:t>
                      </a:r>
                      <a:endParaRPr lang="en-GB" sz="1200" b="0" kern="1200" baseline="0" dirty="0">
                        <a:solidFill>
                          <a:schemeClr val="tx1"/>
                        </a:solidFill>
                        <a:latin typeface="Calisto MT" panose="020406030505050303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31095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200" b="0" kern="1200" baseline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  <a:ea typeface="+mn-ea"/>
                          <a:cs typeface="+mn-cs"/>
                        </a:rPr>
                        <a:t>RTQXA1</a:t>
                      </a:r>
                      <a:endParaRPr lang="en-GB" sz="1200" b="0" kern="1200" baseline="0" dirty="0">
                        <a:solidFill>
                          <a:schemeClr val="tx1"/>
                        </a:solidFill>
                        <a:latin typeface="Calisto MT" panose="020406030505050303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kern="1200" baseline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  <a:ea typeface="+mn-ea"/>
                          <a:cs typeface="+mn-cs"/>
                        </a:rPr>
                        <a:t>0.035</a:t>
                      </a:r>
                      <a:endParaRPr lang="en-GB" sz="1200" b="1" kern="1200" baseline="0" dirty="0">
                        <a:solidFill>
                          <a:schemeClr val="tx1"/>
                        </a:solidFill>
                        <a:latin typeface="Calisto MT" panose="020406030505050303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kern="1200" baseline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  <a:ea typeface="+mn-ea"/>
                          <a:cs typeface="+mn-cs"/>
                        </a:rPr>
                        <a:t>2</a:t>
                      </a:r>
                      <a:endParaRPr lang="en-GB" sz="1200" b="1" kern="1200" baseline="0" dirty="0">
                        <a:solidFill>
                          <a:schemeClr val="tx1"/>
                        </a:solidFill>
                        <a:latin typeface="Calisto MT" panose="020406030505050303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baseline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  <a:ea typeface="+mn-ea"/>
                          <a:cs typeface="+mn-cs"/>
                        </a:rPr>
                        <a:t>9*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18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2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kern="1200" baseline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  <a:ea typeface="+mn-ea"/>
                          <a:cs typeface="+mn-cs"/>
                        </a:rPr>
                        <a:t>Similar system as 2 kA**</a:t>
                      </a:r>
                      <a:endParaRPr lang="en-GB" sz="1200" b="0" kern="1200" baseline="0" dirty="0">
                        <a:solidFill>
                          <a:schemeClr val="tx1"/>
                        </a:solidFill>
                        <a:latin typeface="Calisto MT" panose="02040603050505030304" pitchFamily="18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93413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RD1-RD2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14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0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0.3</a:t>
                      </a:r>
                      <a:r>
                        <a:rPr lang="en-GB" sz="1200" b="1" baseline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 (Diode)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6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2500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No need for resistance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42203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RCBX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2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25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51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0.5***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260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Protection for MCBXFB </a:t>
                      </a:r>
                      <a:r>
                        <a:rPr lang="fr-FR" sz="1200" dirty="0" err="1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sc</a:t>
                      </a:r>
                      <a:r>
                        <a:rPr lang="fr-FR" sz="1200" baseline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 bus bars</a:t>
                      </a:r>
                      <a:endParaRPr lang="en-GB" sz="1200" dirty="0" smtClean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70562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RCBRD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0.6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50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31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1***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82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LHC reference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01043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RQSXF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0.2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50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11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2***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30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LHC reference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126511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200" b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SF O&gt;2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0.12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80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10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0.3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4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LHC reference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28929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FR" sz="1200" b="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RTB9</a:t>
                      </a:r>
                      <a:endParaRPr lang="en-GB" sz="1200" b="0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250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60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15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9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b="1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216</a:t>
                      </a:r>
                      <a:endParaRPr lang="en-GB" sz="1200" b="1" dirty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err="1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Limit</a:t>
                      </a:r>
                      <a:r>
                        <a:rPr lang="fr-FR" sz="120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 11T </a:t>
                      </a:r>
                      <a:r>
                        <a:rPr lang="fr-FR" sz="1200" dirty="0" err="1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trim</a:t>
                      </a:r>
                      <a:r>
                        <a:rPr lang="fr-FR" sz="120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 </a:t>
                      </a:r>
                      <a:r>
                        <a:rPr lang="fr-FR" sz="1200" dirty="0" err="1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current</a:t>
                      </a:r>
                      <a:r>
                        <a:rPr lang="fr-FR" sz="1200" dirty="0" smtClean="0">
                          <a:solidFill>
                            <a:schemeClr val="tx1"/>
                          </a:solidFill>
                          <a:latin typeface="Calisto MT" panose="02040603050505030304" pitchFamily="18" charset="0"/>
                        </a:rPr>
                        <a:t> </a:t>
                      </a:r>
                      <a:endParaRPr lang="en-GB" sz="1200" dirty="0" smtClean="0">
                        <a:solidFill>
                          <a:schemeClr val="tx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4980922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6806139" y="4720577"/>
            <a:ext cx="18832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smtClean="0">
                <a:latin typeface="Calisto MT" panose="02040603050505030304" pitchFamily="18" charset="0"/>
              </a:rPr>
              <a:t>*** Without Firing EES</a:t>
            </a:r>
            <a:endParaRPr lang="en-GB" sz="1400" i="1" dirty="0"/>
          </a:p>
        </p:txBody>
      </p:sp>
      <p:sp>
        <p:nvSpPr>
          <p:cNvPr id="9" name="Rectangle 8"/>
          <p:cNvSpPr/>
          <p:nvPr/>
        </p:nvSpPr>
        <p:spPr>
          <a:xfrm>
            <a:off x="2339752" y="4720905"/>
            <a:ext cx="25887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smtClean="0">
                <a:latin typeface="Calisto MT" panose="02040603050505030304" pitchFamily="18" charset="0"/>
              </a:rPr>
              <a:t>* Due to overcurrent during quench</a:t>
            </a:r>
            <a:endParaRPr lang="en-GB" sz="1400" i="1" dirty="0"/>
          </a:p>
        </p:txBody>
      </p:sp>
      <p:sp>
        <p:nvSpPr>
          <p:cNvPr id="11" name="Rectangle 10"/>
          <p:cNvSpPr/>
          <p:nvPr/>
        </p:nvSpPr>
        <p:spPr>
          <a:xfrm>
            <a:off x="5067504" y="4714375"/>
            <a:ext cx="159966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 smtClean="0">
                <a:latin typeface="Calisto MT" panose="02040603050505030304" pitchFamily="18" charset="0"/>
              </a:rPr>
              <a:t>** Study undergoing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73224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7" name="Text Placeholder 1"/>
          <p:cNvSpPr txBox="1">
            <a:spLocks/>
          </p:cNvSpPr>
          <p:nvPr/>
        </p:nvSpPr>
        <p:spPr>
          <a:xfrm>
            <a:off x="1907704" y="2427734"/>
            <a:ext cx="5200500" cy="6994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2"/>
                </a:solidFill>
                <a:latin typeface="Calisto MT" panose="02040603050505030304" pitchFamily="18" charset="0"/>
              </a:rPr>
              <a:t>Circuit Disconnector Boxes and Contribution to Protection and Safety</a:t>
            </a:r>
          </a:p>
        </p:txBody>
      </p:sp>
    </p:spTree>
    <p:extLst>
      <p:ext uri="{BB962C8B-B14F-4D97-AF65-F5344CB8AC3E}">
        <p14:creationId xmlns:p14="http://schemas.microsoft.com/office/powerpoint/2010/main" val="249598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1330" y="4474568"/>
            <a:ext cx="2678462" cy="5853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ontent Placeholder 1"/>
          <p:cNvSpPr txBox="1">
            <a:spLocks/>
          </p:cNvSpPr>
          <p:nvPr/>
        </p:nvSpPr>
        <p:spPr>
          <a:xfrm>
            <a:off x="395536" y="774389"/>
            <a:ext cx="8748464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dirty="0" smtClean="0">
                <a:latin typeface="Calisto MT" panose="02040603050505030304" pitchFamily="18" charset="0"/>
              </a:rPr>
              <a:t>Circuit disconnector boxes</a:t>
            </a:r>
            <a:endParaRPr lang="en-US" sz="1600" dirty="0">
              <a:latin typeface="Calisto MT" panose="02040603050505030304" pitchFamily="18" charset="0"/>
            </a:endParaRPr>
          </a:p>
          <a:p>
            <a:pPr lvl="1" algn="just"/>
            <a:r>
              <a:rPr lang="en-US" sz="1400" dirty="0">
                <a:latin typeface="Calisto MT" panose="02040603050505030304" pitchFamily="18" charset="0"/>
              </a:rPr>
              <a:t>Electrical Racks IP</a:t>
            </a:r>
            <a:r>
              <a:rPr lang="fr-FR" sz="1400" dirty="0">
                <a:latin typeface="Calisto MT" panose="02040603050505030304" pitchFamily="18" charset="0"/>
              </a:rPr>
              <a:t>2</a:t>
            </a:r>
            <a:r>
              <a:rPr lang="en-US" sz="1400" dirty="0">
                <a:latin typeface="Calisto MT" panose="02040603050505030304" pitchFamily="18" charset="0"/>
              </a:rPr>
              <a:t>X</a:t>
            </a:r>
          </a:p>
          <a:p>
            <a:pPr lvl="1" algn="just"/>
            <a:r>
              <a:rPr lang="en-US" sz="1400" dirty="0">
                <a:latin typeface="Calisto MT" panose="02040603050505030304" pitchFamily="18" charset="0"/>
              </a:rPr>
              <a:t>Room Temperature Bus Bars</a:t>
            </a:r>
          </a:p>
          <a:p>
            <a:pPr lvl="1" algn="just"/>
            <a:r>
              <a:rPr lang="en-US" sz="1400" dirty="0">
                <a:latin typeface="Calisto MT" panose="02040603050505030304" pitchFamily="18" charset="0"/>
              </a:rPr>
              <a:t>Disconnecting Devices</a:t>
            </a:r>
          </a:p>
          <a:p>
            <a:pPr lvl="1" algn="just"/>
            <a:r>
              <a:rPr lang="en-US" sz="1400" dirty="0" err="1">
                <a:latin typeface="Calisto MT" panose="02040603050505030304" pitchFamily="18" charset="0"/>
              </a:rPr>
              <a:t>Earthing</a:t>
            </a:r>
            <a:r>
              <a:rPr lang="en-US" sz="1400" dirty="0">
                <a:latin typeface="Calisto MT" panose="02040603050505030304" pitchFamily="18" charset="0"/>
              </a:rPr>
              <a:t> Devices</a:t>
            </a:r>
          </a:p>
          <a:p>
            <a:pPr lvl="1" algn="just"/>
            <a:r>
              <a:rPr lang="en-US" sz="1400" dirty="0">
                <a:latin typeface="Calisto MT" panose="02040603050505030304" pitchFamily="18" charset="0"/>
              </a:rPr>
              <a:t>Electronics and PLC for supervision and interlocking</a:t>
            </a:r>
          </a:p>
          <a:p>
            <a:pPr algn="l"/>
            <a:endParaRPr lang="en-GB" sz="1800" dirty="0" smtClean="0">
              <a:latin typeface="Calisto MT" panose="020406030505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664" y="135000"/>
            <a:ext cx="8784336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Circuit Disconnector Boxes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29</a:t>
            </a:fld>
            <a:endParaRPr lang="fr-FR" dirty="0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Calisto MT" panose="02040603050505030304" pitchFamily="18" charset="0"/>
              </a:rPr>
              <a:t>S. Yammine - International Review of HL-LHC Magnet Circuits - 09-2019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93" b="35140"/>
          <a:stretch/>
        </p:blipFill>
        <p:spPr>
          <a:xfrm>
            <a:off x="2403598" y="3219822"/>
            <a:ext cx="5545515" cy="13633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152" y="1478670"/>
            <a:ext cx="2985224" cy="1587946"/>
          </a:xfrm>
          <a:prstGeom prst="rect">
            <a:avLst/>
          </a:prstGeom>
        </p:spPr>
      </p:pic>
      <p:pic>
        <p:nvPicPr>
          <p:cNvPr id="9" name="Content Placeholder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400" y="2622753"/>
            <a:ext cx="1346335" cy="2052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80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7" name="Text Placeholder 1"/>
          <p:cNvSpPr txBox="1">
            <a:spLocks/>
          </p:cNvSpPr>
          <p:nvPr/>
        </p:nvSpPr>
        <p:spPr>
          <a:xfrm>
            <a:off x="1907704" y="2427734"/>
            <a:ext cx="5200500" cy="6994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2"/>
                </a:solidFill>
                <a:latin typeface="Calisto MT" panose="02040603050505030304" pitchFamily="18" charset="0"/>
              </a:rPr>
              <a:t>Overview </a:t>
            </a:r>
            <a:r>
              <a:rPr lang="en-GB" sz="2000" dirty="0" smtClean="0">
                <a:solidFill>
                  <a:schemeClr val="bg2"/>
                </a:solidFill>
                <a:latin typeface="Calisto MT" panose="02040603050505030304" pitchFamily="18" charset="0"/>
              </a:rPr>
              <a:t>of </a:t>
            </a:r>
            <a:r>
              <a:rPr lang="en-GB" sz="2000" dirty="0">
                <a:solidFill>
                  <a:schemeClr val="bg2"/>
                </a:solidFill>
                <a:latin typeface="Calisto MT" panose="02040603050505030304" pitchFamily="18" charset="0"/>
              </a:rPr>
              <a:t>the Powering of the HL-LHC Circuits</a:t>
            </a:r>
          </a:p>
        </p:txBody>
      </p:sp>
    </p:spTree>
    <p:extLst>
      <p:ext uri="{BB962C8B-B14F-4D97-AF65-F5344CB8AC3E}">
        <p14:creationId xmlns:p14="http://schemas.microsoft.com/office/powerpoint/2010/main" val="373265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8794" y="871728"/>
            <a:ext cx="8415694" cy="4165535"/>
          </a:xfrm>
        </p:spPr>
        <p:txBody>
          <a:bodyPr>
            <a:normAutofit/>
          </a:bodyPr>
          <a:lstStyle/>
          <a:p>
            <a:pPr algn="just"/>
            <a:r>
              <a:rPr lang="en-GB" sz="1600" dirty="0" smtClean="0">
                <a:latin typeface="Calisto MT" panose="02040603050505030304" pitchFamily="18" charset="0"/>
              </a:rPr>
              <a:t>Electrical safety</a:t>
            </a:r>
          </a:p>
          <a:p>
            <a:pPr lvl="1" algn="just"/>
            <a:r>
              <a:rPr lang="en-GB" sz="1400" dirty="0" smtClean="0">
                <a:latin typeface="Calisto MT" panose="02040603050505030304" pitchFamily="18" charset="0"/>
              </a:rPr>
              <a:t>Any intervention on electrical systems should be done with respect to NFC 18-510 (French standard applicable at CERN by safety code C1).</a:t>
            </a:r>
          </a:p>
          <a:p>
            <a:pPr lvl="1" algn="just"/>
            <a:r>
              <a:rPr lang="en-GB" sz="1400" dirty="0" smtClean="0">
                <a:latin typeface="Calisto MT" panose="02040603050505030304" pitchFamily="18" charset="0"/>
              </a:rPr>
              <a:t>Lock-out procedures need to be defined and need to respect the 5 steps (separate, lock-out, identify, voltage check, </a:t>
            </a:r>
            <a:r>
              <a:rPr lang="en-GB" sz="1400" dirty="0" err="1" smtClean="0">
                <a:latin typeface="Calisto MT" panose="02040603050505030304" pitchFamily="18" charset="0"/>
              </a:rPr>
              <a:t>earthing</a:t>
            </a:r>
            <a:r>
              <a:rPr lang="en-GB" sz="1400" dirty="0" smtClean="0">
                <a:latin typeface="Calisto MT" panose="02040603050505030304" pitchFamily="18" charset="0"/>
              </a:rPr>
              <a:t> and short-circuits).</a:t>
            </a:r>
          </a:p>
          <a:p>
            <a:pPr lvl="1" algn="just"/>
            <a:r>
              <a:rPr lang="en-GB" sz="1400" dirty="0" smtClean="0">
                <a:latin typeface="Calisto MT" panose="02040603050505030304" pitchFamily="18" charset="0"/>
              </a:rPr>
              <a:t>Any electrical equipment shall respect IP standard (EN 60529).</a:t>
            </a:r>
          </a:p>
          <a:p>
            <a:pPr lvl="1" algn="just"/>
            <a:r>
              <a:rPr lang="en-GB" sz="1400" dirty="0" smtClean="0">
                <a:latin typeface="Calisto MT" panose="02040603050505030304" pitchFamily="18" charset="0"/>
              </a:rPr>
              <a:t>Disconnection mandatory on DC part of the inner triplet circuit due to the presence of RQX batteries</a:t>
            </a:r>
          </a:p>
          <a:p>
            <a:pPr lvl="1" algn="just"/>
            <a:endParaRPr lang="en-GB" sz="1100" dirty="0" smtClean="0">
              <a:latin typeface="Calisto MT" panose="02040603050505030304" pitchFamily="18" charset="0"/>
            </a:endParaRPr>
          </a:p>
          <a:p>
            <a:pPr algn="just"/>
            <a:r>
              <a:rPr lang="en-GB" sz="1600" dirty="0" err="1" smtClean="0">
                <a:latin typeface="Calisto MT" panose="02040603050505030304" pitchFamily="18" charset="0"/>
              </a:rPr>
              <a:t>Earthing</a:t>
            </a:r>
            <a:r>
              <a:rPr lang="en-GB" sz="1600" dirty="0" smtClean="0">
                <a:latin typeface="Calisto MT" panose="02040603050505030304" pitchFamily="18" charset="0"/>
              </a:rPr>
              <a:t> of electrical systems </a:t>
            </a:r>
          </a:p>
          <a:p>
            <a:pPr lvl="1" algn="just"/>
            <a:r>
              <a:rPr lang="en-GB" sz="1400" dirty="0" err="1" smtClean="0">
                <a:latin typeface="Calisto MT" panose="02040603050505030304" pitchFamily="18" charset="0"/>
              </a:rPr>
              <a:t>Earthing</a:t>
            </a:r>
            <a:r>
              <a:rPr lang="en-GB" sz="1400" dirty="0" smtClean="0">
                <a:latin typeface="Calisto MT" panose="02040603050505030304" pitchFamily="18" charset="0"/>
              </a:rPr>
              <a:t> and short circuit with proper equipment is mandatory before intervention </a:t>
            </a:r>
          </a:p>
          <a:p>
            <a:pPr lvl="1" algn="just"/>
            <a:r>
              <a:rPr lang="en-GB" sz="1400" dirty="0" smtClean="0">
                <a:latin typeface="Calisto MT" panose="02040603050505030304" pitchFamily="18" charset="0"/>
              </a:rPr>
              <a:t>Applicable for low voltage (&lt; 1kV) if multiple sources are identified (NFC 18-510)</a:t>
            </a:r>
          </a:p>
          <a:p>
            <a:pPr lvl="1" algn="just"/>
            <a:r>
              <a:rPr lang="en-GB" sz="1400" dirty="0" smtClean="0">
                <a:latin typeface="Calisto MT" panose="02040603050505030304" pitchFamily="18" charset="0"/>
              </a:rPr>
              <a:t>Many direct sources exist (trims, CLIQ, IFS boxes)</a:t>
            </a:r>
          </a:p>
          <a:p>
            <a:pPr lvl="1" algn="just"/>
            <a:r>
              <a:rPr lang="en-GB" sz="1400" dirty="0" smtClean="0">
                <a:latin typeface="Calisto MT" panose="02040603050505030304" pitchFamily="18" charset="0"/>
              </a:rPr>
              <a:t>Many indirect sources (insulation failure): all circuits passing through the </a:t>
            </a:r>
            <a:r>
              <a:rPr lang="en-GB" sz="1400" dirty="0" err="1" smtClean="0">
                <a:latin typeface="Calisto MT" panose="02040603050505030304" pitchFamily="18" charset="0"/>
              </a:rPr>
              <a:t>sc</a:t>
            </a:r>
            <a:r>
              <a:rPr lang="en-GB" sz="1400" dirty="0" smtClean="0">
                <a:latin typeface="Calisto MT" panose="02040603050505030304" pitchFamily="18" charset="0"/>
              </a:rPr>
              <a:t> link, QH circuits, CLIQ of the IT circuit going through the </a:t>
            </a:r>
            <a:r>
              <a:rPr lang="en-GB" sz="1400" dirty="0" err="1" smtClean="0">
                <a:latin typeface="Calisto MT" panose="02040603050505030304" pitchFamily="18" charset="0"/>
              </a:rPr>
              <a:t>sc</a:t>
            </a:r>
            <a:r>
              <a:rPr lang="en-GB" sz="1400" dirty="0" smtClean="0">
                <a:latin typeface="Calisto MT" panose="02040603050505030304" pitchFamily="18" charset="0"/>
              </a:rPr>
              <a:t> link  </a:t>
            </a:r>
          </a:p>
          <a:p>
            <a:pPr lvl="1" algn="just"/>
            <a:endParaRPr lang="en-GB" sz="1400" dirty="0" smtClean="0">
              <a:latin typeface="Calisto MT" panose="02040603050505030304" pitchFamily="18" charset="0"/>
            </a:endParaRPr>
          </a:p>
          <a:p>
            <a:pPr marL="0" indent="0" algn="just">
              <a:buNone/>
            </a:pPr>
            <a:endParaRPr lang="en-GB" sz="1800" dirty="0" smtClean="0">
              <a:latin typeface="Calisto MT" panose="020406030505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664" y="135000"/>
            <a:ext cx="8784336" cy="540000"/>
          </a:xfrm>
        </p:spPr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Circuit Disconnector Boxes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30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pic>
        <p:nvPicPr>
          <p:cNvPr id="6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183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8794" y="871728"/>
            <a:ext cx="8429554" cy="4165535"/>
          </a:xfrm>
        </p:spPr>
        <p:txBody>
          <a:bodyPr>
            <a:normAutofit/>
          </a:bodyPr>
          <a:lstStyle/>
          <a:p>
            <a:pPr algn="just"/>
            <a:r>
              <a:rPr lang="en-US" sz="1600" dirty="0" smtClean="0">
                <a:latin typeface="Calisto MT" panose="02040603050505030304" pitchFamily="18" charset="0"/>
              </a:rPr>
              <a:t>Safe and fast </a:t>
            </a:r>
            <a:r>
              <a:rPr lang="en-US" sz="1600" dirty="0">
                <a:latin typeface="Calisto MT" panose="02040603050505030304" pitchFamily="18" charset="0"/>
              </a:rPr>
              <a:t>o</a:t>
            </a:r>
            <a:r>
              <a:rPr lang="en-US" sz="1600" dirty="0" smtClean="0">
                <a:latin typeface="Calisto MT" panose="02040603050505030304" pitchFamily="18" charset="0"/>
              </a:rPr>
              <a:t>peration</a:t>
            </a:r>
          </a:p>
          <a:p>
            <a:pPr lvl="1" algn="just"/>
            <a:r>
              <a:rPr lang="en-US" sz="1400" dirty="0" smtClean="0">
                <a:latin typeface="Calisto MT" panose="02040603050505030304" pitchFamily="18" charset="0"/>
              </a:rPr>
              <a:t>No need for cable disconnection for </a:t>
            </a:r>
            <a:r>
              <a:rPr lang="en-US" sz="1400" dirty="0" err="1" smtClean="0">
                <a:latin typeface="Calisto MT" panose="02040603050505030304" pitchFamily="18" charset="0"/>
              </a:rPr>
              <a:t>ElQA</a:t>
            </a:r>
            <a:r>
              <a:rPr lang="en-US" sz="1400" dirty="0" smtClean="0">
                <a:latin typeface="Calisto MT" panose="02040603050505030304" pitchFamily="18" charset="0"/>
              </a:rPr>
              <a:t> intervention</a:t>
            </a:r>
          </a:p>
          <a:p>
            <a:pPr lvl="1" algn="just"/>
            <a:r>
              <a:rPr lang="en-US" sz="1400" dirty="0" smtClean="0">
                <a:latin typeface="Calisto MT" panose="02040603050505030304" pitchFamily="18" charset="0"/>
              </a:rPr>
              <a:t>No additional risk on fragile current leads due </a:t>
            </a:r>
            <a:r>
              <a:rPr lang="en-US" sz="1400" dirty="0">
                <a:latin typeface="Calisto MT" panose="02040603050505030304" pitchFamily="18" charset="0"/>
              </a:rPr>
              <a:t>to shock, force or </a:t>
            </a:r>
            <a:r>
              <a:rPr lang="en-US" sz="1400" dirty="0" smtClean="0">
                <a:latin typeface="Calisto MT" panose="02040603050505030304" pitchFamily="18" charset="0"/>
              </a:rPr>
              <a:t>torque from disconnecting cables</a:t>
            </a:r>
          </a:p>
          <a:p>
            <a:pPr lvl="1" algn="just"/>
            <a:r>
              <a:rPr lang="en-US" sz="1400" dirty="0" smtClean="0">
                <a:latin typeface="Calisto MT" panose="02040603050505030304" pitchFamily="18" charset="0"/>
              </a:rPr>
              <a:t>No additional risk on personnel (i.e. use of ladders) for disconnecting and reconnecting </a:t>
            </a:r>
            <a:endParaRPr lang="en-US" sz="1400" dirty="0">
              <a:latin typeface="Calisto MT" panose="02040603050505030304" pitchFamily="18" charset="0"/>
            </a:endParaRPr>
          </a:p>
          <a:p>
            <a:pPr lvl="1" algn="just"/>
            <a:endParaRPr lang="en-US" sz="1600" dirty="0" smtClean="0">
              <a:latin typeface="Calisto MT" panose="02040603050505030304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664" y="135000"/>
            <a:ext cx="8784336" cy="540000"/>
          </a:xfrm>
        </p:spPr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Circuit Disconnector Boxes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31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7" y="2237541"/>
            <a:ext cx="2930508" cy="219311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60778" y="4465839"/>
            <a:ext cx="2119298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200" i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Example: DFBA System in LHC</a:t>
            </a:r>
            <a:endParaRPr lang="en-GB" sz="1200" i="1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8220" y="2139702"/>
            <a:ext cx="2314100" cy="2413040"/>
          </a:xfrm>
          <a:prstGeom prst="rect">
            <a:avLst/>
          </a:prstGeom>
        </p:spPr>
      </p:pic>
      <p:pic>
        <p:nvPicPr>
          <p:cNvPr id="9" name="Image 6" descr="CERN-logo_outlin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62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Circuit Disconnector Boxes</a:t>
            </a:r>
            <a:endParaRPr lang="en-US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32</a:t>
            </a:fld>
            <a:endParaRPr lang="fr-FR">
              <a:latin typeface="Calisto MT" panose="0204060305050503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3148" y="2638466"/>
            <a:ext cx="4392488" cy="2391554"/>
          </a:xfrm>
          <a:prstGeom prst="rect">
            <a:avLst/>
          </a:prstGeom>
        </p:spPr>
      </p:pic>
      <p:sp>
        <p:nvSpPr>
          <p:cNvPr id="54" name="Content Placeholder 2"/>
          <p:cNvSpPr txBox="1">
            <a:spLocks/>
          </p:cNvSpPr>
          <p:nvPr/>
        </p:nvSpPr>
        <p:spPr>
          <a:xfrm>
            <a:off x="377989" y="871729"/>
            <a:ext cx="8308812" cy="45197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dirty="0" smtClean="0">
                <a:latin typeface="Calisto MT" panose="02040603050505030304" pitchFamily="18" charset="0"/>
              </a:rPr>
              <a:t>Working reference conceptual design</a:t>
            </a:r>
          </a:p>
        </p:txBody>
      </p:sp>
      <p:pic>
        <p:nvPicPr>
          <p:cNvPr id="15" name="Content Placeholder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2160" y="1201005"/>
            <a:ext cx="1088089" cy="1658777"/>
          </a:xfrm>
          <a:prstGeom prst="rect">
            <a:avLst/>
          </a:prstGeom>
        </p:spPr>
      </p:pic>
      <p:pic>
        <p:nvPicPr>
          <p:cNvPr id="16" name="Content Placeholder 1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733" b="94695" l="9756" r="89634">
                        <a14:foregroundMark x1="24187" y1="13949" x2="24187" y2="1846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6986215" flipH="1">
            <a:off x="7155171" y="1466578"/>
            <a:ext cx="1291655" cy="1336285"/>
          </a:xfrm>
          <a:prstGeom prst="rect">
            <a:avLst/>
          </a:prstGeom>
        </p:spPr>
      </p:pic>
      <p:pic>
        <p:nvPicPr>
          <p:cNvPr id="17" name="Image 6" descr="CERN-logo_outlin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4495809" y="1375976"/>
            <a:ext cx="1516723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2 kA disconnector racks concept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</p:txBody>
      </p:sp>
      <p:pic>
        <p:nvPicPr>
          <p:cNvPr id="19" name="Picture 1" descr="image001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182" y="2906412"/>
            <a:ext cx="1223181" cy="171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77681" y="1442087"/>
            <a:ext cx="1464766" cy="152739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6362" l="12022" r="90346">
                        <a14:foregroundMark x1="82878" y1="88615" x2="83060" y2="86268"/>
                        <a14:foregroundMark x1="79053" y1="86268" x2="77960" y2="8626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1656" y="2665922"/>
            <a:ext cx="1218391" cy="1890837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2842447" y="2421184"/>
            <a:ext cx="1583161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18 kA disconnector racks concept</a:t>
            </a:r>
            <a:endParaRPr lang="en-GB" sz="1200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0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Conclusion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33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S. Yammine - Internation Review of HL-LHC Magnet Circuits - 09-2019</a:t>
            </a:r>
            <a:endParaRPr lang="en-GB" noProof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48794" y="871728"/>
            <a:ext cx="8415694" cy="4165535"/>
          </a:xfrm>
        </p:spPr>
        <p:txBody>
          <a:bodyPr>
            <a:normAutofit/>
          </a:bodyPr>
          <a:lstStyle/>
          <a:p>
            <a:pPr algn="just"/>
            <a:r>
              <a:rPr lang="en-GB" sz="1600" dirty="0" smtClean="0">
                <a:latin typeface="Calisto MT" panose="02040603050505030304" pitchFamily="18" charset="0"/>
              </a:rPr>
              <a:t>Power converter systems contribute in many cases to circuit protection</a:t>
            </a:r>
          </a:p>
          <a:p>
            <a:pPr algn="just"/>
            <a:r>
              <a:rPr lang="en-GB" sz="1600" dirty="0" smtClean="0">
                <a:latin typeface="Calisto MT" panose="02040603050505030304" pitchFamily="18" charset="0"/>
              </a:rPr>
              <a:t>Crowbar and its resistance are central elements in circuits without active quench protection</a:t>
            </a:r>
          </a:p>
          <a:p>
            <a:pPr algn="just"/>
            <a:r>
              <a:rPr lang="en-GB" sz="1600" dirty="0" smtClean="0">
                <a:latin typeface="Calisto MT" panose="02040603050505030304" pitchFamily="18" charset="0"/>
              </a:rPr>
              <a:t>In many cases, the crowbar reduces the chance of triggering the quench protection system</a:t>
            </a:r>
          </a:p>
          <a:p>
            <a:pPr algn="just"/>
            <a:r>
              <a:rPr lang="en-GB" sz="1600" dirty="0" smtClean="0">
                <a:latin typeface="Calisto MT" panose="02040603050505030304" pitchFamily="18" charset="0"/>
              </a:rPr>
              <a:t>Even though the crowbar is very reliable, a short over the crowbar cannot be disregarded</a:t>
            </a:r>
          </a:p>
          <a:p>
            <a:pPr algn="just"/>
            <a:r>
              <a:rPr lang="en-GB" sz="1600" dirty="0" smtClean="0">
                <a:latin typeface="Calisto MT" panose="02040603050505030304" pitchFamily="18" charset="0"/>
              </a:rPr>
              <a:t>IT, 11T trim, high order corrector circuits have fall-back strategy against shorts over crowbar</a:t>
            </a:r>
          </a:p>
          <a:p>
            <a:pPr algn="just"/>
            <a:r>
              <a:rPr lang="en-GB" sz="1600" dirty="0" smtClean="0">
                <a:latin typeface="Calisto MT" panose="02040603050505030304" pitchFamily="18" charset="0"/>
              </a:rPr>
              <a:t>WP6b recommends using energy extraction for the RCBX circuits (discussions undergoing)</a:t>
            </a:r>
          </a:p>
          <a:p>
            <a:pPr algn="just"/>
            <a:r>
              <a:rPr lang="en-GB" sz="1600" dirty="0" smtClean="0">
                <a:latin typeface="Calisto MT" panose="02040603050505030304" pitchFamily="18" charset="0"/>
              </a:rPr>
              <a:t>Disconnectors increase the safety for intervention on the circuits and provide faster operation  </a:t>
            </a:r>
          </a:p>
          <a:p>
            <a:pPr algn="just"/>
            <a:endParaRPr lang="en-GB" sz="1600" dirty="0" smtClean="0">
              <a:latin typeface="Calisto MT" panose="02040603050505030304" pitchFamily="18" charset="0"/>
            </a:endParaRPr>
          </a:p>
          <a:p>
            <a:pPr marL="0" indent="0">
              <a:buNone/>
            </a:pPr>
            <a:endParaRPr lang="en-GB" sz="1600" dirty="0" smtClean="0">
              <a:latin typeface="Calisto MT" panose="0204060305050503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497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51800" y="1779662"/>
            <a:ext cx="6440400" cy="12258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  <a:cs typeface="Times New Roman" panose="02020603050405020304" pitchFamily="18" charset="0"/>
              </a:rPr>
              <a:t>Thank you for your attention</a:t>
            </a:r>
            <a:endParaRPr lang="en-GB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Book Antiqua" panose="02040602050305030304" pitchFamily="18" charset="0"/>
                <a:cs typeface="Times New Roman" panose="02020603050405020304" pitchFamily="18" charset="0"/>
              </a:rPr>
              <a:pPr/>
              <a:t>34</a:t>
            </a:fld>
            <a:endParaRPr lang="fr-FR" dirty="0"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Book Antiqua" panose="02040602050305030304" pitchFamily="18" charset="0"/>
              </a:rPr>
              <a:t>S. Yammine - Internation Review of HL-LHC Magnet Circuits - 09-2019</a:t>
            </a:r>
            <a:endParaRPr lang="en-GB" noProof="0">
              <a:latin typeface="Book Antiqua" panose="0204060205030503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1330" y="4474568"/>
            <a:ext cx="2678462" cy="5853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59632" y="619801"/>
            <a:ext cx="6603285" cy="4513054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Overview </a:t>
            </a:r>
            <a:r>
              <a:rPr lang="en-GB" dirty="0" smtClean="0">
                <a:latin typeface="Calisto MT" panose="02040603050505030304" pitchFamily="18" charset="0"/>
              </a:rPr>
              <a:t>of </a:t>
            </a:r>
            <a:r>
              <a:rPr lang="en-GB" dirty="0">
                <a:latin typeface="Calisto MT" panose="02040603050505030304" pitchFamily="18" charset="0"/>
              </a:rPr>
              <a:t>the Powering of the HL-LHC Circuits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  <a:cs typeface="Times New Roman" panose="02020603050405020304" pitchFamily="18" charset="0"/>
              </a:rPr>
              <a:pPr/>
              <a:t>4</a:t>
            </a:fld>
            <a:endParaRPr lang="fr-FR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259632" y="675000"/>
            <a:ext cx="3600400" cy="14647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475656" y="4083918"/>
            <a:ext cx="1224136" cy="864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572000" y="3804270"/>
            <a:ext cx="786542" cy="864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697226" y="3136280"/>
            <a:ext cx="786542" cy="864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326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7" name="Text Placeholder 1"/>
          <p:cNvSpPr txBox="1">
            <a:spLocks/>
          </p:cNvSpPr>
          <p:nvPr/>
        </p:nvSpPr>
        <p:spPr>
          <a:xfrm>
            <a:off x="1907704" y="2427734"/>
            <a:ext cx="5200500" cy="6994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2"/>
                </a:solidFill>
                <a:latin typeface="Calisto MT" panose="02040603050505030304" pitchFamily="18" charset="0"/>
              </a:rPr>
              <a:t>General Considerations for the Power Converter Contribution to Circuit Protection</a:t>
            </a:r>
          </a:p>
        </p:txBody>
      </p:sp>
    </p:spTree>
    <p:extLst>
      <p:ext uri="{BB962C8B-B14F-4D97-AF65-F5344CB8AC3E}">
        <p14:creationId xmlns:p14="http://schemas.microsoft.com/office/powerpoint/2010/main" val="241638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2000" y="774389"/>
            <a:ext cx="8280480" cy="3680222"/>
          </a:xfrm>
        </p:spPr>
        <p:txBody>
          <a:bodyPr>
            <a:normAutofit/>
          </a:bodyPr>
          <a:lstStyle/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Magnet circuits are by nature inductive and the current should not be interrupted 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All power </a:t>
            </a:r>
            <a:r>
              <a:rPr lang="en-GB" sz="1600" dirty="0">
                <a:latin typeface="Calisto MT" panose="02040603050505030304" pitchFamily="18" charset="0"/>
              </a:rPr>
              <a:t>c</a:t>
            </a:r>
            <a:r>
              <a:rPr lang="en-GB" sz="1600" dirty="0" smtClean="0">
                <a:latin typeface="Calisto MT" panose="02040603050505030304" pitchFamily="18" charset="0"/>
              </a:rPr>
              <a:t>onverters in LHC and HL-LHC contain a crowbar system</a:t>
            </a:r>
          </a:p>
          <a:p>
            <a:pPr lvl="1" algn="l"/>
            <a:r>
              <a:rPr lang="en-GB" sz="1400" dirty="0" smtClean="0">
                <a:latin typeface="Calisto MT" panose="02040603050505030304" pitchFamily="18" charset="0"/>
              </a:rPr>
              <a:t>Provides a path to the current in all powering aborts (due to quenches or not) 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In general, </a:t>
            </a:r>
            <a:r>
              <a:rPr lang="en-GB" sz="1600" dirty="0">
                <a:latin typeface="Calisto MT" panose="02040603050505030304" pitchFamily="18" charset="0"/>
              </a:rPr>
              <a:t>t</a:t>
            </a:r>
            <a:r>
              <a:rPr lang="en-GB" sz="1600" dirty="0" smtClean="0">
                <a:latin typeface="Calisto MT" panose="02040603050505030304" pitchFamily="18" charset="0"/>
              </a:rPr>
              <a:t>he crowbar system consists of</a:t>
            </a:r>
          </a:p>
          <a:p>
            <a:pPr lvl="1" algn="l"/>
            <a:r>
              <a:rPr lang="en-GB" sz="1400" dirty="0" smtClean="0">
                <a:latin typeface="Calisto MT" panose="02040603050505030304" pitchFamily="18" charset="0"/>
              </a:rPr>
              <a:t>One or several diodes in parallel (for high current) in case of 1-quadrant power converter</a:t>
            </a:r>
          </a:p>
          <a:p>
            <a:pPr lvl="1" algn="l"/>
            <a:r>
              <a:rPr lang="en-GB" sz="1400" dirty="0" smtClean="0">
                <a:latin typeface="Calisto MT" panose="02040603050505030304" pitchFamily="18" charset="0"/>
              </a:rPr>
              <a:t>One or several thyristors in parallel in case of 2-quadrant power converter </a:t>
            </a:r>
          </a:p>
          <a:p>
            <a:pPr lvl="1" algn="l"/>
            <a:r>
              <a:rPr lang="en-GB" sz="1400" dirty="0" smtClean="0">
                <a:latin typeface="Calisto MT" panose="02040603050505030304" pitchFamily="18" charset="0"/>
              </a:rPr>
              <a:t>Thyristors back-to-back in case of 4-quadrant power converters </a:t>
            </a:r>
          </a:p>
          <a:p>
            <a:pPr lvl="1" algn="l"/>
            <a:r>
              <a:rPr lang="en-GB" sz="1400" dirty="0" smtClean="0">
                <a:latin typeface="Calisto MT" panose="02040603050505030304" pitchFamily="18" charset="0"/>
              </a:rPr>
              <a:t>Possibly resistances in series to ensure faster discharge of the circuit </a:t>
            </a:r>
          </a:p>
          <a:p>
            <a:pPr lvl="1" algn="l"/>
            <a:endParaRPr lang="en-GB" sz="1400" dirty="0">
              <a:latin typeface="Calisto MT" panose="02040603050505030304" pitchFamily="18" charset="0"/>
            </a:endParaRPr>
          </a:p>
          <a:p>
            <a:pPr lvl="1" algn="l"/>
            <a:endParaRPr lang="en-GB" sz="1200" dirty="0" smtClean="0">
              <a:latin typeface="Calisto MT" panose="02040603050505030304" pitchFamily="18" charset="0"/>
            </a:endParaRPr>
          </a:p>
          <a:p>
            <a:pPr algn="l"/>
            <a:endParaRPr lang="en-GB" sz="1200" dirty="0" smtClean="0">
              <a:latin typeface="Calisto MT" panose="0204060305050503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General </a:t>
            </a:r>
            <a:r>
              <a:rPr lang="en-GB" dirty="0" smtClean="0">
                <a:latin typeface="Calisto MT" panose="02040603050505030304" pitchFamily="18" charset="0"/>
              </a:rPr>
              <a:t>Considerations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  <a:cs typeface="Times New Roman" panose="02020603050405020304" pitchFamily="18" charset="0"/>
              </a:rPr>
              <a:pPr/>
              <a:t>6</a:t>
            </a:fld>
            <a:endParaRPr lang="fr-FR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  <a:cs typeface="Times New Roman" panose="0202060305040502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4424679"/>
              </p:ext>
            </p:extLst>
          </p:nvPr>
        </p:nvGraphicFramePr>
        <p:xfrm>
          <a:off x="2500983" y="3042637"/>
          <a:ext cx="4249068" cy="1566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7" name="Visio" r:id="rId5" imgW="8048485" imgH="2971800" progId="Visio.Drawing.15">
                  <p:embed/>
                </p:oleObj>
              </mc:Choice>
              <mc:Fallback>
                <p:oleObj name="Visio" r:id="rId5" imgW="8048485" imgH="297180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0983" y="3042637"/>
                        <a:ext cx="4249068" cy="15669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21330" y="4454611"/>
            <a:ext cx="2678462" cy="5853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6096944"/>
              </p:ext>
            </p:extLst>
          </p:nvPr>
        </p:nvGraphicFramePr>
        <p:xfrm>
          <a:off x="1070371" y="3146644"/>
          <a:ext cx="1078588" cy="16178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8" name="Visio" r:id="rId7" imgW="1295341" imgH="1943100" progId="Visio.Drawing.15">
                  <p:embed/>
                </p:oleObj>
              </mc:Choice>
              <mc:Fallback>
                <p:oleObj name="Visio" r:id="rId7" imgW="1295341" imgH="1943100" progId="Visio.Drawing.15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0371" y="3146644"/>
                        <a:ext cx="1078588" cy="161788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8836540"/>
              </p:ext>
            </p:extLst>
          </p:nvPr>
        </p:nvGraphicFramePr>
        <p:xfrm>
          <a:off x="6937871" y="3137391"/>
          <a:ext cx="1343025" cy="179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" name="Visio" r:id="rId9" imgW="1505053" imgH="2009775" progId="Visio.Drawing.15">
                  <p:embed/>
                </p:oleObj>
              </mc:Choice>
              <mc:Fallback>
                <p:oleObj name="Visio" r:id="rId9" imgW="1505053" imgH="2009775" progId="Visio.Drawing.15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37871" y="3137391"/>
                        <a:ext cx="1343025" cy="1790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293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2000" y="774389"/>
            <a:ext cx="8280480" cy="3680222"/>
          </a:xfrm>
        </p:spPr>
        <p:txBody>
          <a:bodyPr>
            <a:normAutofit/>
          </a:bodyPr>
          <a:lstStyle/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Main </a:t>
            </a:r>
            <a:r>
              <a:rPr lang="en-GB" sz="1600" dirty="0">
                <a:latin typeface="Calisto MT" panose="02040603050505030304" pitchFamily="18" charset="0"/>
              </a:rPr>
              <a:t>parameters for the crowbar </a:t>
            </a:r>
            <a:r>
              <a:rPr lang="en-GB" sz="1600" dirty="0" smtClean="0">
                <a:latin typeface="Calisto MT" panose="02040603050505030304" pitchFamily="18" charset="0"/>
              </a:rPr>
              <a:t>design</a:t>
            </a:r>
            <a:endParaRPr lang="en-GB" sz="1600" dirty="0">
              <a:latin typeface="Calisto MT" panose="02040603050505030304" pitchFamily="18" charset="0"/>
            </a:endParaRPr>
          </a:p>
          <a:p>
            <a:pPr lvl="1" algn="l"/>
            <a:r>
              <a:rPr lang="en-GB" sz="1400" dirty="0" smtClean="0">
                <a:latin typeface="Calisto MT" panose="02040603050505030304" pitchFamily="18" charset="0"/>
              </a:rPr>
              <a:t>The rated peak current of the crowbar is </a:t>
            </a:r>
            <a:r>
              <a:rPr lang="en-GB" sz="1400" dirty="0">
                <a:latin typeface="Calisto MT" panose="02040603050505030304" pitchFamily="18" charset="0"/>
              </a:rPr>
              <a:t>defined by the power converter</a:t>
            </a:r>
          </a:p>
          <a:p>
            <a:pPr lvl="1" algn="l"/>
            <a:r>
              <a:rPr lang="en-GB" sz="1400" dirty="0" smtClean="0">
                <a:latin typeface="Calisto MT" panose="02040603050505030304" pitchFamily="18" charset="0"/>
              </a:rPr>
              <a:t>Dissipated energy </a:t>
            </a:r>
            <a:r>
              <a:rPr lang="en-GB" sz="1400" dirty="0">
                <a:latin typeface="Calisto MT" panose="02040603050505030304" pitchFamily="18" charset="0"/>
              </a:rPr>
              <a:t>and current </a:t>
            </a:r>
            <a:r>
              <a:rPr lang="en-GB" sz="1400" dirty="0" smtClean="0">
                <a:latin typeface="Calisto MT" panose="02040603050505030304" pitchFamily="18" charset="0"/>
              </a:rPr>
              <a:t>decay profile are </a:t>
            </a:r>
            <a:r>
              <a:rPr lang="en-GB" sz="1400" dirty="0">
                <a:latin typeface="Calisto MT" panose="02040603050505030304" pitchFamily="18" charset="0"/>
              </a:rPr>
              <a:t>defined by the </a:t>
            </a:r>
            <a:r>
              <a:rPr lang="en-GB" sz="1400" dirty="0" smtClean="0">
                <a:latin typeface="Calisto MT" panose="02040603050505030304" pitchFamily="18" charset="0"/>
              </a:rPr>
              <a:t>magnet properties</a:t>
            </a:r>
          </a:p>
          <a:p>
            <a:pPr lvl="1" algn="l"/>
            <a:r>
              <a:rPr lang="en-GB" sz="1400" dirty="0" smtClean="0">
                <a:latin typeface="Calisto MT" panose="02040603050505030304" pitchFamily="18" charset="0"/>
              </a:rPr>
              <a:t>Crowbar shall be able to discharge the magnet energy</a:t>
            </a:r>
          </a:p>
          <a:p>
            <a:pPr lvl="1" algn="l"/>
            <a:r>
              <a:rPr lang="en-GB" sz="1400" dirty="0">
                <a:latin typeface="Calisto MT" panose="02040603050505030304" pitchFamily="18" charset="0"/>
              </a:rPr>
              <a:t>S</a:t>
            </a:r>
            <a:r>
              <a:rPr lang="en-GB" sz="1400" dirty="0" smtClean="0">
                <a:latin typeface="Calisto MT" panose="02040603050505030304" pitchFamily="18" charset="0"/>
              </a:rPr>
              <a:t>eries resistance is mandatory in some cases to reduce temperature of the diodes or thyristors</a:t>
            </a:r>
            <a:endParaRPr lang="en-GB" sz="1400" dirty="0">
              <a:latin typeface="Calisto MT" panose="02040603050505030304" pitchFamily="18" charset="0"/>
            </a:endParaRPr>
          </a:p>
          <a:p>
            <a:pPr lvl="1" algn="l"/>
            <a:r>
              <a:rPr lang="en-GB" sz="1400" dirty="0">
                <a:latin typeface="Calisto MT" panose="02040603050505030304" pitchFamily="18" charset="0"/>
              </a:rPr>
              <a:t>Crowbar </a:t>
            </a:r>
            <a:r>
              <a:rPr lang="en-GB" sz="1400" dirty="0" smtClean="0">
                <a:latin typeface="Calisto MT" panose="02040603050505030304" pitchFamily="18" charset="0"/>
              </a:rPr>
              <a:t>shall be </a:t>
            </a:r>
            <a:r>
              <a:rPr lang="en-GB" sz="1400" dirty="0">
                <a:latin typeface="Calisto MT" panose="02040603050505030304" pitchFamily="18" charset="0"/>
              </a:rPr>
              <a:t>natural air cooled </a:t>
            </a:r>
            <a:r>
              <a:rPr lang="en-GB" sz="1400" dirty="0" smtClean="0">
                <a:latin typeface="Calisto MT" panose="02040603050505030304" pitchFamily="18" charset="0"/>
              </a:rPr>
              <a:t>to support discharge in </a:t>
            </a:r>
            <a:r>
              <a:rPr lang="en-GB" sz="1400" dirty="0">
                <a:latin typeface="Calisto MT" panose="02040603050505030304" pitchFamily="18" charset="0"/>
              </a:rPr>
              <a:t>case of water </a:t>
            </a:r>
            <a:r>
              <a:rPr lang="en-GB" sz="1400" dirty="0" smtClean="0">
                <a:latin typeface="Calisto MT" panose="02040603050505030304" pitchFamily="18" charset="0"/>
              </a:rPr>
              <a:t>fault</a:t>
            </a:r>
            <a:endParaRPr lang="en-GB" sz="1400" dirty="0">
              <a:latin typeface="Calisto MT" panose="02040603050505030304" pitchFamily="18" charset="0"/>
            </a:endParaRPr>
          </a:p>
          <a:p>
            <a:pPr lvl="1" algn="l"/>
            <a:r>
              <a:rPr lang="en-GB" sz="1400" dirty="0" smtClean="0">
                <a:latin typeface="Calisto MT" panose="02040603050505030304" pitchFamily="18" charset="0"/>
              </a:rPr>
              <a:t>Auto-triggered i.e. no need of external energy to trigger or maintain the crowbar </a:t>
            </a:r>
            <a:endParaRPr lang="en-GB" sz="1400" dirty="0">
              <a:latin typeface="Calisto MT" panose="02040603050505030304" pitchFamily="18" charset="0"/>
            </a:endParaRPr>
          </a:p>
          <a:p>
            <a:pPr lvl="1" algn="l"/>
            <a:endParaRPr lang="en-GB" sz="1400" dirty="0">
              <a:latin typeface="Calisto MT" panose="02040603050505030304" pitchFamily="18" charset="0"/>
            </a:endParaRPr>
          </a:p>
          <a:p>
            <a:pPr lvl="1" algn="l"/>
            <a:endParaRPr lang="en-GB" sz="1200" dirty="0" smtClean="0">
              <a:latin typeface="Calisto MT" panose="02040603050505030304" pitchFamily="18" charset="0"/>
            </a:endParaRPr>
          </a:p>
          <a:p>
            <a:pPr algn="l"/>
            <a:endParaRPr lang="en-GB" sz="1200" dirty="0" smtClean="0">
              <a:latin typeface="Calisto MT" panose="02040603050505030304" pitchFamily="18" charset="0"/>
            </a:endParaRP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General </a:t>
            </a:r>
            <a:r>
              <a:rPr lang="en-GB" dirty="0" smtClean="0">
                <a:latin typeface="Calisto MT" panose="02040603050505030304" pitchFamily="18" charset="0"/>
              </a:rPr>
              <a:t>Considerations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  <a:cs typeface="Times New Roman" panose="02020603050405020304" pitchFamily="18" charset="0"/>
              </a:rPr>
              <a:pPr/>
              <a:t>7</a:t>
            </a:fld>
            <a:endParaRPr lang="fr-FR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0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  <a:cs typeface="Times New Roman" panose="0202060305040502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330" y="4454611"/>
            <a:ext cx="2678462" cy="5853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2152" y="2747568"/>
            <a:ext cx="3690377" cy="2154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80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7" name="Text Placeholder 1"/>
          <p:cNvSpPr txBox="1">
            <a:spLocks/>
          </p:cNvSpPr>
          <p:nvPr/>
        </p:nvSpPr>
        <p:spPr>
          <a:xfrm>
            <a:off x="1907704" y="2427734"/>
            <a:ext cx="5200500" cy="6994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2"/>
                </a:solidFill>
                <a:latin typeface="Calisto MT" panose="02040603050505030304" pitchFamily="18" charset="0"/>
              </a:rPr>
              <a:t>Power Converter Contribution to the </a:t>
            </a:r>
            <a:r>
              <a:rPr lang="en-GB" sz="2000" dirty="0" smtClean="0">
                <a:solidFill>
                  <a:schemeClr val="bg2"/>
                </a:solidFill>
                <a:latin typeface="Calisto MT" panose="02040603050505030304" pitchFamily="18" charset="0"/>
              </a:rPr>
              <a:t>Protection – 11T Trim Circuit</a:t>
            </a:r>
            <a:endParaRPr lang="en-GB" sz="2000" dirty="0">
              <a:solidFill>
                <a:schemeClr val="bg2"/>
              </a:solidFill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52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539552" y="135000"/>
            <a:ext cx="8352928" cy="540000"/>
          </a:xfrm>
        </p:spPr>
        <p:txBody>
          <a:bodyPr/>
          <a:lstStyle/>
          <a:p>
            <a:r>
              <a:rPr lang="en-US" dirty="0">
                <a:solidFill>
                  <a:srgbClr val="0093BE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11T Dipole Trim </a:t>
            </a:r>
            <a:r>
              <a:rPr lang="en-US" dirty="0" smtClean="0">
                <a:solidFill>
                  <a:srgbClr val="0093BE"/>
                </a:solidFill>
                <a:latin typeface="Calisto MT" panose="02040603050505030304" pitchFamily="18" charset="0"/>
                <a:cs typeface="Times New Roman" panose="02020603050405020304" pitchFamily="18" charset="0"/>
              </a:rPr>
              <a:t>Circuit</a:t>
            </a:r>
            <a:endParaRPr lang="fr-FR" dirty="0">
              <a:solidFill>
                <a:srgbClr val="0093BE"/>
              </a:solidFill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  <a:cs typeface="Times New Roman" panose="02020603050405020304" pitchFamily="18" charset="0"/>
              </a:rPr>
              <a:t>S. Yammine - Internation Review of HL-LHC Magnet Circuits - 09-2019</a:t>
            </a:r>
            <a:endParaRPr lang="en-GB" noProof="0" dirty="0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  <a:cs typeface="Times New Roman" panose="02020603050405020304" pitchFamily="18" charset="0"/>
              </a:rPr>
              <a:pPr/>
              <a:t>9</a:t>
            </a:fld>
            <a:endParaRPr lang="fr-FR">
              <a:latin typeface="Calisto MT" panose="0204060305050503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4272" y="4554000"/>
            <a:ext cx="494185" cy="486000"/>
          </a:xfrm>
          <a:prstGeom prst="rect">
            <a:avLst/>
          </a:prstGeom>
        </p:spPr>
      </p:pic>
      <p:sp>
        <p:nvSpPr>
          <p:cNvPr id="19" name="Content Placeholder 1"/>
          <p:cNvSpPr txBox="1">
            <a:spLocks/>
          </p:cNvSpPr>
          <p:nvPr/>
        </p:nvSpPr>
        <p:spPr>
          <a:xfrm>
            <a:off x="611560" y="774389"/>
            <a:ext cx="8280920" cy="36802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For aborts at -250 A, elevated crowbar resistance leads to conduction of bypass diode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At RB energy extraction/voltage over 11T = 15 V, resistance limits current in the trim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Suitable</a:t>
            </a:r>
            <a:r>
              <a:rPr lang="fr-FR" sz="1600" dirty="0" smtClean="0">
                <a:latin typeface="Calisto MT" panose="02040603050505030304" pitchFamily="18" charset="0"/>
              </a:rPr>
              <a:t> </a:t>
            </a:r>
            <a:r>
              <a:rPr lang="en-GB" sz="1600" dirty="0" smtClean="0">
                <a:latin typeface="Calisto MT" panose="02040603050505030304" pitchFamily="18" charset="0"/>
              </a:rPr>
              <a:t>resistance</a:t>
            </a:r>
            <a:r>
              <a:rPr lang="fr-FR" sz="1600" dirty="0" smtClean="0">
                <a:latin typeface="Calisto MT" panose="02040603050505030304" pitchFamily="18" charset="0"/>
              </a:rPr>
              <a:t> (60 m</a:t>
            </a:r>
            <a:r>
              <a:rPr lang="el-GR" sz="1600" dirty="0" smtClean="0">
                <a:latin typeface="Calisto MT" panose="02040603050505030304" pitchFamily="18" charset="0"/>
              </a:rPr>
              <a:t>Ω</a:t>
            </a:r>
            <a:r>
              <a:rPr lang="fr-FR" sz="1600" dirty="0" smtClean="0">
                <a:latin typeface="Calisto MT" panose="02040603050505030304" pitchFamily="18" charset="0"/>
              </a:rPr>
              <a:t>) </a:t>
            </a:r>
            <a:r>
              <a:rPr lang="en-GB" sz="1600" dirty="0" smtClean="0">
                <a:latin typeface="Calisto MT" panose="02040603050505030304" pitchFamily="18" charset="0"/>
              </a:rPr>
              <a:t>is</a:t>
            </a:r>
            <a:r>
              <a:rPr lang="fr-FR" sz="1600" dirty="0" smtClean="0">
                <a:latin typeface="Calisto MT" panose="02040603050505030304" pitchFamily="18" charset="0"/>
              </a:rPr>
              <a:t> </a:t>
            </a:r>
            <a:r>
              <a:rPr lang="en-GB" sz="1600" dirty="0" smtClean="0">
                <a:latin typeface="Calisto MT" panose="02040603050505030304" pitchFamily="18" charset="0"/>
              </a:rPr>
              <a:t>chosen</a:t>
            </a:r>
            <a:r>
              <a:rPr lang="fr-FR" sz="1600" dirty="0" smtClean="0">
                <a:latin typeface="Calisto MT" panose="02040603050505030304" pitchFamily="18" charset="0"/>
              </a:rPr>
              <a:t> to </a:t>
            </a:r>
            <a:r>
              <a:rPr lang="en-GB" sz="1600" dirty="0" smtClean="0">
                <a:latin typeface="Calisto MT" panose="02040603050505030304" pitchFamily="18" charset="0"/>
              </a:rPr>
              <a:t>limit</a:t>
            </a:r>
            <a:r>
              <a:rPr lang="fr-FR" sz="1600" dirty="0" smtClean="0">
                <a:latin typeface="Calisto MT" panose="02040603050505030304" pitchFamily="18" charset="0"/>
              </a:rPr>
              <a:t> the </a:t>
            </a:r>
            <a:r>
              <a:rPr lang="en-GB" sz="1600" dirty="0" smtClean="0">
                <a:latin typeface="Calisto MT" panose="02040603050505030304" pitchFamily="18" charset="0"/>
              </a:rPr>
              <a:t>trim</a:t>
            </a:r>
            <a:r>
              <a:rPr lang="fr-FR" sz="1600" dirty="0" smtClean="0">
                <a:latin typeface="Calisto MT" panose="02040603050505030304" pitchFamily="18" charset="0"/>
              </a:rPr>
              <a:t> </a:t>
            </a:r>
            <a:r>
              <a:rPr lang="en-GB" sz="1600" dirty="0" smtClean="0">
                <a:latin typeface="Calisto MT" panose="02040603050505030304" pitchFamily="18" charset="0"/>
              </a:rPr>
              <a:t>current</a:t>
            </a:r>
            <a:r>
              <a:rPr lang="fr-FR" sz="1600" dirty="0" smtClean="0">
                <a:latin typeface="Calisto MT" panose="02040603050505030304" pitchFamily="18" charset="0"/>
              </a:rPr>
              <a:t> </a:t>
            </a:r>
            <a:r>
              <a:rPr lang="en-GB" sz="1600" dirty="0" smtClean="0">
                <a:latin typeface="Calisto MT" panose="02040603050505030304" pitchFamily="18" charset="0"/>
              </a:rPr>
              <a:t>during</a:t>
            </a:r>
            <a:r>
              <a:rPr lang="fr-FR" sz="1600" dirty="0" smtClean="0">
                <a:latin typeface="Calisto MT" panose="02040603050505030304" pitchFamily="18" charset="0"/>
              </a:rPr>
              <a:t> </a:t>
            </a:r>
            <a:r>
              <a:rPr lang="en-GB" sz="1600" dirty="0" smtClean="0">
                <a:latin typeface="Calisto MT" panose="02040603050505030304" pitchFamily="18" charset="0"/>
              </a:rPr>
              <a:t>discharges</a:t>
            </a:r>
          </a:p>
          <a:p>
            <a:pPr algn="l"/>
            <a:r>
              <a:rPr lang="en-GB" sz="1600" dirty="0" smtClean="0">
                <a:latin typeface="Calisto MT" panose="02040603050505030304" pitchFamily="18" charset="0"/>
              </a:rPr>
              <a:t>Impact on cold diode conduction is tested (see next two slides</a:t>
            </a:r>
            <a:r>
              <a:rPr lang="fr-FR" sz="1600" dirty="0" smtClean="0">
                <a:latin typeface="Calisto MT" panose="02040603050505030304" pitchFamily="18" charset="0"/>
              </a:rPr>
              <a:t>)</a:t>
            </a:r>
            <a:endParaRPr lang="en-GB" sz="1600" dirty="0">
              <a:latin typeface="Calisto MT" panose="02040603050505030304" pitchFamily="18" charset="0"/>
            </a:endParaRPr>
          </a:p>
          <a:p>
            <a:pPr algn="l"/>
            <a:endParaRPr lang="en-GB" sz="1800" dirty="0" smtClean="0">
              <a:latin typeface="Calisto MT" panose="02040603050505030304" pitchFamily="18" charset="0"/>
            </a:endParaRP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6086193"/>
              </p:ext>
            </p:extLst>
          </p:nvPr>
        </p:nvGraphicFramePr>
        <p:xfrm>
          <a:off x="4283969" y="2911130"/>
          <a:ext cx="4743334" cy="10287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2" name="Visio" r:id="rId5" imgW="8534282" imgH="1847850" progId="Visio.Drawing.15">
                  <p:embed/>
                </p:oleObj>
              </mc:Choice>
              <mc:Fallback>
                <p:oleObj name="Visio" r:id="rId5" imgW="8534282" imgH="1847850" progId="Visio.Drawing.15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9" y="2911130"/>
                        <a:ext cx="4743334" cy="10287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7"/>
          <p:cNvSpPr>
            <a:spLocks noChangeArrowheads="1"/>
          </p:cNvSpPr>
          <p:nvPr/>
        </p:nvSpPr>
        <p:spPr bwMode="auto">
          <a:xfrm>
            <a:off x="539551" y="2481771"/>
            <a:ext cx="637490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661176"/>
              </p:ext>
            </p:extLst>
          </p:nvPr>
        </p:nvGraphicFramePr>
        <p:xfrm>
          <a:off x="414025" y="2090238"/>
          <a:ext cx="3719303" cy="21376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3" name="Visio" r:id="rId7" imgW="4905279" imgH="2819400" progId="Visio.Drawing.15">
                  <p:embed/>
                </p:oleObj>
              </mc:Choice>
              <mc:Fallback>
                <p:oleObj name="Visio" r:id="rId7" imgW="4905279" imgH="2819400" progId="Visio.Drawing.15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25" y="2090238"/>
                        <a:ext cx="3719303" cy="21376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6158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</documentManagement>
</p:properties>
</file>

<file path=customXml/itemProps1.xml><?xml version="1.0" encoding="utf-8"?>
<ds:datastoreItem xmlns:ds="http://schemas.openxmlformats.org/officeDocument/2006/customXml" ds:itemID="{241D4404-AD10-45A1-9E85-053C1484233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CAC4BD9-DE6E-4787-B350-E0AE94A3B41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AE02C9-56D8-471E-9604-BDBFC642C176}">
  <ds:schemaRefs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http://schemas.microsoft.com/office/2006/documentManagement/types"/>
    <ds:schemaRef ds:uri="8946e33d-fd2f-4ae4-8ee9-d90c129cdf9e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14341</TotalTime>
  <Words>2231</Words>
  <Application>Microsoft Office PowerPoint</Application>
  <PresentationFormat>On-screen Show (16:9)</PresentationFormat>
  <Paragraphs>332</Paragraphs>
  <Slides>34</Slides>
  <Notes>21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Arial</vt:lpstr>
      <vt:lpstr>Book Antiqua</vt:lpstr>
      <vt:lpstr>Calibri</vt:lpstr>
      <vt:lpstr>Calisto MT</vt:lpstr>
      <vt:lpstr>Times New Roman</vt:lpstr>
      <vt:lpstr>Wingdings</vt:lpstr>
      <vt:lpstr>Thème Office</vt:lpstr>
      <vt:lpstr>Visio</vt:lpstr>
      <vt:lpstr>Contribution of Power Converters to the Protection of the HL-LHC Circuits</vt:lpstr>
      <vt:lpstr>Content</vt:lpstr>
      <vt:lpstr>PowerPoint Presentation</vt:lpstr>
      <vt:lpstr>Overview of the Powering of the HL-LHC Circuits</vt:lpstr>
      <vt:lpstr>PowerPoint Presentation</vt:lpstr>
      <vt:lpstr>General Considerations</vt:lpstr>
      <vt:lpstr>General Considerations</vt:lpstr>
      <vt:lpstr>PowerPoint Presentation</vt:lpstr>
      <vt:lpstr>11T Dipole Trim Circuit</vt:lpstr>
      <vt:lpstr>Thermal Investigation of the Current in the Diode</vt:lpstr>
      <vt:lpstr>Test Results for Thermal Impact at 1.9 K</vt:lpstr>
      <vt:lpstr>Case of Short Circuit in 11T Trim</vt:lpstr>
      <vt:lpstr>PowerPoint Presentation</vt:lpstr>
      <vt:lpstr>Inner Triplet Circuit</vt:lpstr>
      <vt:lpstr>Inner Triplet Circuit </vt:lpstr>
      <vt:lpstr>Trim Crowbar Values</vt:lpstr>
      <vt:lpstr>RTQX1 and RTQX3 Crowbars with Cold Diodes</vt:lpstr>
      <vt:lpstr>RTQX1 and RTQX3 Crowbars with Cold Diodes</vt:lpstr>
      <vt:lpstr>RTQX1 and RTQX3 Crowbars with Cold Diodes</vt:lpstr>
      <vt:lpstr>RTQX1 and RTQX3 Crowbars with Cold Diodes</vt:lpstr>
      <vt:lpstr>PowerPoint Presentation</vt:lpstr>
      <vt:lpstr>RCBX Circuit with the MCBXFB</vt:lpstr>
      <vt:lpstr>RCBX Circuit with the MCBXFB</vt:lpstr>
      <vt:lpstr>PowerPoint Presentation</vt:lpstr>
      <vt:lpstr>Super Ferric High Order Circuits Protection</vt:lpstr>
      <vt:lpstr>PowerPoint Presentation</vt:lpstr>
      <vt:lpstr>Crowbars for HL-LHC Circuits</vt:lpstr>
      <vt:lpstr>PowerPoint Presentation</vt:lpstr>
      <vt:lpstr>Circuit Disconnector Boxes</vt:lpstr>
      <vt:lpstr>Circuit Disconnector Boxes</vt:lpstr>
      <vt:lpstr>Circuit Disconnector Boxes</vt:lpstr>
      <vt:lpstr>Circuit Disconnector Boxes</vt:lpstr>
      <vt:lpstr>Conclusion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Samer Yammine</cp:lastModifiedBy>
  <cp:revision>622</cp:revision>
  <dcterms:created xsi:type="dcterms:W3CDTF">2016-02-12T09:02:01Z</dcterms:created>
  <dcterms:modified xsi:type="dcterms:W3CDTF">2019-09-09T06:18:44Z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