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63" r:id="rId5"/>
    <p:sldId id="288" r:id="rId6"/>
    <p:sldId id="310" r:id="rId7"/>
    <p:sldId id="383" r:id="rId8"/>
    <p:sldId id="350" r:id="rId9"/>
    <p:sldId id="352" r:id="rId10"/>
    <p:sldId id="351" r:id="rId11"/>
    <p:sldId id="353" r:id="rId12"/>
    <p:sldId id="370" r:id="rId13"/>
    <p:sldId id="368" r:id="rId14"/>
    <p:sldId id="369" r:id="rId15"/>
    <p:sldId id="384" r:id="rId16"/>
    <p:sldId id="289" r:id="rId17"/>
    <p:sldId id="372" r:id="rId18"/>
    <p:sldId id="335" r:id="rId19"/>
    <p:sldId id="358" r:id="rId20"/>
    <p:sldId id="367" r:id="rId21"/>
    <p:sldId id="326" r:id="rId22"/>
    <p:sldId id="327" r:id="rId23"/>
    <p:sldId id="393" r:id="rId24"/>
    <p:sldId id="394" r:id="rId25"/>
    <p:sldId id="396" r:id="rId26"/>
    <p:sldId id="397" r:id="rId27"/>
    <p:sldId id="387" r:id="rId28"/>
    <p:sldId id="395" r:id="rId29"/>
    <p:sldId id="402" r:id="rId30"/>
    <p:sldId id="343" r:id="rId31"/>
    <p:sldId id="377" r:id="rId32"/>
    <p:sldId id="376" r:id="rId33"/>
    <p:sldId id="379" r:id="rId34"/>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a Bajko" initials="M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6" autoAdjust="0"/>
    <p:restoredTop sz="94955" autoAdjust="0"/>
  </p:normalViewPr>
  <p:slideViewPr>
    <p:cSldViewPr snapToObjects="1" showGuides="1">
      <p:cViewPr varScale="1">
        <p:scale>
          <a:sx n="145" d="100"/>
          <a:sy n="145" d="100"/>
        </p:scale>
        <p:origin x="696" y="184"/>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Workspaces\m\matest\Test%20stations\6.STRING\planning%20estimates\Energy%20into%20the%20bath%20when%20quenches%20the%20str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40" b="1" i="0" u="none" strike="noStrike" kern="1200" cap="none" baseline="0">
                <a:solidFill>
                  <a:schemeClr val="lt1">
                    <a:lumMod val="85000"/>
                  </a:schemeClr>
                </a:solidFill>
                <a:latin typeface="+mn-lt"/>
                <a:ea typeface="+mn-ea"/>
                <a:cs typeface="+mn-cs"/>
              </a:defRPr>
            </a:pPr>
            <a:r>
              <a:rPr lang="en-US"/>
              <a:t>HWC+ TC HL LHC IT String </a:t>
            </a:r>
          </a:p>
          <a:p>
            <a:pPr>
              <a:defRPr/>
            </a:pPr>
            <a:r>
              <a:rPr lang="en-US"/>
              <a:t>aprox. 170 quenches</a:t>
            </a:r>
          </a:p>
        </c:rich>
      </c:tx>
      <c:overlay val="0"/>
      <c:spPr>
        <a:noFill/>
        <a:ln>
          <a:noFill/>
        </a:ln>
        <a:effectLst/>
      </c:spPr>
      <c:txPr>
        <a:bodyPr rot="0" spcFirstLastPara="1" vertOverflow="ellipsis" vert="horz" wrap="square" anchor="ctr" anchorCtr="1"/>
        <a:lstStyle/>
        <a:p>
          <a:pPr>
            <a:defRPr sz="840" b="1" i="0" u="none" strike="noStrike" kern="1200" cap="none" baseline="0">
              <a:solidFill>
                <a:schemeClr val="lt1">
                  <a:lumMod val="8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Sheet2!$E$20</c:f>
              <c:strCache>
                <c:ptCount val="1"/>
                <c:pt idx="0">
                  <c:v>Q1-Q3</c:v>
                </c:pt>
              </c:strCache>
            </c:strRef>
          </c:tx>
          <c:spPr>
            <a:noFill/>
            <a:ln w="9525" cap="flat" cmpd="sng" algn="ctr">
              <a:solidFill>
                <a:schemeClr val="accent1"/>
              </a:solidFill>
              <a:miter lim="800000"/>
            </a:ln>
            <a:effectLst>
              <a:glow rad="63500">
                <a:schemeClr val="accent1">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Sheet2!$E$21:$E$85</c:f>
              <c:numCache>
                <c:formatCode>General</c:formatCode>
                <c:ptCount val="65"/>
                <c:pt idx="0">
                  <c:v>0.36380000000000001</c:v>
                </c:pt>
                <c:pt idx="1">
                  <c:v>0.36380000000000001</c:v>
                </c:pt>
                <c:pt idx="2">
                  <c:v>0.36380000000000001</c:v>
                </c:pt>
                <c:pt idx="3">
                  <c:v>0.36380000000000001</c:v>
                </c:pt>
                <c:pt idx="4">
                  <c:v>0.36380000000000001</c:v>
                </c:pt>
                <c:pt idx="5">
                  <c:v>0.36380000000000001</c:v>
                </c:pt>
                <c:pt idx="6">
                  <c:v>0.36380000000000001</c:v>
                </c:pt>
                <c:pt idx="7">
                  <c:v>0.36380000000000001</c:v>
                </c:pt>
                <c:pt idx="8">
                  <c:v>0.36380000000000001</c:v>
                </c:pt>
                <c:pt idx="9">
                  <c:v>0.36380000000000001</c:v>
                </c:pt>
                <c:pt idx="11">
                  <c:v>5.8208000000000002</c:v>
                </c:pt>
                <c:pt idx="12">
                  <c:v>5.8208000000000002</c:v>
                </c:pt>
                <c:pt idx="13">
                  <c:v>5.8208000000000002</c:v>
                </c:pt>
                <c:pt idx="14">
                  <c:v>5.8208000000000002</c:v>
                </c:pt>
                <c:pt idx="15">
                  <c:v>5.8208000000000002</c:v>
                </c:pt>
                <c:pt idx="16">
                  <c:v>5.8208000000000002</c:v>
                </c:pt>
                <c:pt idx="17">
                  <c:v>5.8208000000000002</c:v>
                </c:pt>
                <c:pt idx="18">
                  <c:v>5.8208000000000002</c:v>
                </c:pt>
                <c:pt idx="20">
                  <c:v>20.463749999999997</c:v>
                </c:pt>
                <c:pt idx="21">
                  <c:v>20.463749999999997</c:v>
                </c:pt>
                <c:pt idx="22">
                  <c:v>20.463749999999997</c:v>
                </c:pt>
                <c:pt idx="23">
                  <c:v>20.463749999999997</c:v>
                </c:pt>
                <c:pt idx="24">
                  <c:v>20.463749999999997</c:v>
                </c:pt>
                <c:pt idx="25">
                  <c:v>20.463749999999997</c:v>
                </c:pt>
                <c:pt idx="26">
                  <c:v>20.463749999999997</c:v>
                </c:pt>
                <c:pt idx="27">
                  <c:v>20.463749999999997</c:v>
                </c:pt>
                <c:pt idx="29">
                  <c:v>36.379999999999995</c:v>
                </c:pt>
                <c:pt idx="30">
                  <c:v>36.379999999999995</c:v>
                </c:pt>
                <c:pt idx="31">
                  <c:v>36.379999999999995</c:v>
                </c:pt>
                <c:pt idx="32">
                  <c:v>36.379999999999995</c:v>
                </c:pt>
                <c:pt idx="33">
                  <c:v>36.379999999999995</c:v>
                </c:pt>
                <c:pt idx="35">
                  <c:v>37</c:v>
                </c:pt>
                <c:pt idx="36">
                  <c:v>38</c:v>
                </c:pt>
                <c:pt idx="37">
                  <c:v>39</c:v>
                </c:pt>
                <c:pt idx="38">
                  <c:v>40</c:v>
                </c:pt>
                <c:pt idx="39">
                  <c:v>41</c:v>
                </c:pt>
                <c:pt idx="40">
                  <c:v>42</c:v>
                </c:pt>
                <c:pt idx="41">
                  <c:v>42</c:v>
                </c:pt>
                <c:pt idx="45">
                  <c:v>0.36380000000000001</c:v>
                </c:pt>
                <c:pt idx="46">
                  <c:v>0.36380000000000001</c:v>
                </c:pt>
                <c:pt idx="47">
                  <c:v>0.36380000000000001</c:v>
                </c:pt>
                <c:pt idx="48">
                  <c:v>0.36380000000000001</c:v>
                </c:pt>
                <c:pt idx="49">
                  <c:v>0.36380000000000001</c:v>
                </c:pt>
                <c:pt idx="50">
                  <c:v>0.36380000000000001</c:v>
                </c:pt>
                <c:pt idx="51">
                  <c:v>0.36380000000000001</c:v>
                </c:pt>
                <c:pt idx="52">
                  <c:v>0.36380000000000001</c:v>
                </c:pt>
                <c:pt idx="53">
                  <c:v>0.36380000000000001</c:v>
                </c:pt>
                <c:pt idx="54">
                  <c:v>0.36380000000000001</c:v>
                </c:pt>
                <c:pt idx="56">
                  <c:v>5.8208000000000002</c:v>
                </c:pt>
                <c:pt idx="57">
                  <c:v>5.8208000000000002</c:v>
                </c:pt>
                <c:pt idx="59">
                  <c:v>36.379999999999995</c:v>
                </c:pt>
                <c:pt idx="60">
                  <c:v>36.379999999999995</c:v>
                </c:pt>
                <c:pt idx="62">
                  <c:v>37</c:v>
                </c:pt>
                <c:pt idx="63">
                  <c:v>38</c:v>
                </c:pt>
              </c:numCache>
            </c:numRef>
          </c:val>
          <c:extLst>
            <c:ext xmlns:c16="http://schemas.microsoft.com/office/drawing/2014/chart" uri="{C3380CC4-5D6E-409C-BE32-E72D297353CC}">
              <c16:uniqueId val="{00000000-1ADC-2D4A-9007-8D600CE3EC31}"/>
            </c:ext>
          </c:extLst>
        </c:ser>
        <c:ser>
          <c:idx val="1"/>
          <c:order val="1"/>
          <c:tx>
            <c:strRef>
              <c:f>Sheet2!$F$20</c:f>
              <c:strCache>
                <c:ptCount val="1"/>
                <c:pt idx="0">
                  <c:v>MCBXFb</c:v>
                </c:pt>
              </c:strCache>
            </c:strRef>
          </c:tx>
          <c:spPr>
            <a:noFill/>
            <a:ln w="9525" cap="flat" cmpd="sng" algn="ctr">
              <a:solidFill>
                <a:schemeClr val="accent2"/>
              </a:solidFill>
              <a:miter lim="800000"/>
            </a:ln>
            <a:effectLst>
              <a:glow rad="63500">
                <a:schemeClr val="accent2">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Sheet2!$F$21:$F$85</c:f>
              <c:numCache>
                <c:formatCode>General</c:formatCode>
                <c:ptCount val="65"/>
                <c:pt idx="0">
                  <c:v>1.0000000000000002E-3</c:v>
                </c:pt>
                <c:pt idx="1">
                  <c:v>1.0000000000000002E-3</c:v>
                </c:pt>
                <c:pt idx="2">
                  <c:v>1.0000000000000002E-3</c:v>
                </c:pt>
                <c:pt idx="3">
                  <c:v>1.0000000000000002E-3</c:v>
                </c:pt>
                <c:pt idx="4">
                  <c:v>1.0000000000000002E-3</c:v>
                </c:pt>
                <c:pt idx="11">
                  <c:v>1.6000000000000004E-2</c:v>
                </c:pt>
                <c:pt idx="12">
                  <c:v>1.6000000000000004E-2</c:v>
                </c:pt>
                <c:pt idx="13">
                  <c:v>1.6000000000000004E-2</c:v>
                </c:pt>
                <c:pt idx="14">
                  <c:v>1.6000000000000004E-2</c:v>
                </c:pt>
                <c:pt idx="15">
                  <c:v>1.6000000000000004E-2</c:v>
                </c:pt>
                <c:pt idx="20">
                  <c:v>5.6250000000000001E-2</c:v>
                </c:pt>
                <c:pt idx="21">
                  <c:v>5.6250000000000001E-2</c:v>
                </c:pt>
                <c:pt idx="22">
                  <c:v>5.6250000000000001E-2</c:v>
                </c:pt>
                <c:pt idx="23">
                  <c:v>5.6250000000000001E-2</c:v>
                </c:pt>
                <c:pt idx="24">
                  <c:v>5.6250000000000001E-2</c:v>
                </c:pt>
                <c:pt idx="29">
                  <c:v>0.1</c:v>
                </c:pt>
                <c:pt idx="30">
                  <c:v>0.1</c:v>
                </c:pt>
                <c:pt idx="31">
                  <c:v>0.1</c:v>
                </c:pt>
                <c:pt idx="32">
                  <c:v>0.1</c:v>
                </c:pt>
                <c:pt idx="35">
                  <c:v>0.11664000000000002</c:v>
                </c:pt>
                <c:pt idx="36">
                  <c:v>0.11664000000000002</c:v>
                </c:pt>
                <c:pt idx="37">
                  <c:v>0.11664000000000002</c:v>
                </c:pt>
                <c:pt idx="38">
                  <c:v>0.11664000000000002</c:v>
                </c:pt>
                <c:pt idx="45">
                  <c:v>1.0000000000000002E-3</c:v>
                </c:pt>
                <c:pt idx="46">
                  <c:v>1.0000000000000002E-3</c:v>
                </c:pt>
                <c:pt idx="47">
                  <c:v>1.0000000000000002E-3</c:v>
                </c:pt>
                <c:pt idx="48">
                  <c:v>1.0000000000000002E-3</c:v>
                </c:pt>
                <c:pt idx="49">
                  <c:v>1.0000000000000002E-3</c:v>
                </c:pt>
                <c:pt idx="56">
                  <c:v>1.6000000000000004E-2</c:v>
                </c:pt>
                <c:pt idx="57">
                  <c:v>1.6000000000000004E-2</c:v>
                </c:pt>
                <c:pt idx="59">
                  <c:v>0.1</c:v>
                </c:pt>
                <c:pt idx="60">
                  <c:v>0.1</c:v>
                </c:pt>
                <c:pt idx="62">
                  <c:v>0.11664000000000002</c:v>
                </c:pt>
                <c:pt idx="63">
                  <c:v>0.11664000000000002</c:v>
                </c:pt>
              </c:numCache>
            </c:numRef>
          </c:val>
          <c:extLst>
            <c:ext xmlns:c16="http://schemas.microsoft.com/office/drawing/2014/chart" uri="{C3380CC4-5D6E-409C-BE32-E72D297353CC}">
              <c16:uniqueId val="{00000001-1ADC-2D4A-9007-8D600CE3EC31}"/>
            </c:ext>
          </c:extLst>
        </c:ser>
        <c:ser>
          <c:idx val="2"/>
          <c:order val="2"/>
          <c:tx>
            <c:strRef>
              <c:f>Sheet2!$G$20</c:f>
              <c:strCache>
                <c:ptCount val="1"/>
                <c:pt idx="0">
                  <c:v>MCBXFa</c:v>
                </c:pt>
              </c:strCache>
            </c:strRef>
          </c:tx>
          <c:spPr>
            <a:noFill/>
            <a:ln w="9525" cap="flat" cmpd="sng" algn="ctr">
              <a:solidFill>
                <a:schemeClr val="accent3"/>
              </a:solidFill>
              <a:miter lim="800000"/>
            </a:ln>
            <a:effectLst>
              <a:glow rad="63500">
                <a:schemeClr val="accent3">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Sheet2!$G$21:$G$85</c:f>
              <c:numCache>
                <c:formatCode>General</c:formatCode>
                <c:ptCount val="65"/>
                <c:pt idx="0">
                  <c:v>2.2000000000000006E-3</c:v>
                </c:pt>
                <c:pt idx="1">
                  <c:v>2.2000000000000006E-3</c:v>
                </c:pt>
                <c:pt idx="2">
                  <c:v>2.2000000000000006E-3</c:v>
                </c:pt>
                <c:pt idx="3">
                  <c:v>2.2000000000000006E-3</c:v>
                </c:pt>
                <c:pt idx="4">
                  <c:v>2.2000000000000006E-3</c:v>
                </c:pt>
                <c:pt idx="11">
                  <c:v>3.5200000000000009E-2</c:v>
                </c:pt>
                <c:pt idx="12">
                  <c:v>3.5200000000000009E-2</c:v>
                </c:pt>
                <c:pt idx="13">
                  <c:v>3.5200000000000009E-2</c:v>
                </c:pt>
                <c:pt idx="14">
                  <c:v>3.5200000000000009E-2</c:v>
                </c:pt>
                <c:pt idx="15">
                  <c:v>3.5200000000000009E-2</c:v>
                </c:pt>
                <c:pt idx="20">
                  <c:v>0.12375</c:v>
                </c:pt>
                <c:pt idx="21">
                  <c:v>0.12375</c:v>
                </c:pt>
                <c:pt idx="22">
                  <c:v>0.12375</c:v>
                </c:pt>
                <c:pt idx="23">
                  <c:v>0.12375</c:v>
                </c:pt>
                <c:pt idx="24">
                  <c:v>0.12375</c:v>
                </c:pt>
                <c:pt idx="29">
                  <c:v>0.22</c:v>
                </c:pt>
                <c:pt idx="30">
                  <c:v>0.22</c:v>
                </c:pt>
                <c:pt idx="31">
                  <c:v>0.22</c:v>
                </c:pt>
                <c:pt idx="32">
                  <c:v>0.22</c:v>
                </c:pt>
                <c:pt idx="35">
                  <c:v>0.256608</c:v>
                </c:pt>
                <c:pt idx="36">
                  <c:v>0.256608</c:v>
                </c:pt>
                <c:pt idx="37">
                  <c:v>0.256608</c:v>
                </c:pt>
                <c:pt idx="38">
                  <c:v>0.256608</c:v>
                </c:pt>
                <c:pt idx="45">
                  <c:v>2.2000000000000006E-3</c:v>
                </c:pt>
                <c:pt idx="46">
                  <c:v>2.2000000000000006E-3</c:v>
                </c:pt>
                <c:pt idx="47">
                  <c:v>2.2000000000000006E-3</c:v>
                </c:pt>
                <c:pt idx="48">
                  <c:v>2.2000000000000006E-3</c:v>
                </c:pt>
                <c:pt idx="49">
                  <c:v>2.2000000000000006E-3</c:v>
                </c:pt>
                <c:pt idx="56">
                  <c:v>3.5200000000000009E-2</c:v>
                </c:pt>
                <c:pt idx="57">
                  <c:v>3.5200000000000009E-2</c:v>
                </c:pt>
                <c:pt idx="59">
                  <c:v>0.22</c:v>
                </c:pt>
                <c:pt idx="60">
                  <c:v>0.22</c:v>
                </c:pt>
                <c:pt idx="62">
                  <c:v>0.256608</c:v>
                </c:pt>
                <c:pt idx="63">
                  <c:v>0.256608</c:v>
                </c:pt>
              </c:numCache>
            </c:numRef>
          </c:val>
          <c:extLst>
            <c:ext xmlns:c16="http://schemas.microsoft.com/office/drawing/2014/chart" uri="{C3380CC4-5D6E-409C-BE32-E72D297353CC}">
              <c16:uniqueId val="{00000002-1ADC-2D4A-9007-8D600CE3EC31}"/>
            </c:ext>
          </c:extLst>
        </c:ser>
        <c:ser>
          <c:idx val="3"/>
          <c:order val="3"/>
          <c:tx>
            <c:strRef>
              <c:f>Sheet2!$H$20</c:f>
              <c:strCache>
                <c:ptCount val="1"/>
                <c:pt idx="0">
                  <c:v>D1</c:v>
                </c:pt>
              </c:strCache>
            </c:strRef>
          </c:tx>
          <c:spPr>
            <a:noFill/>
            <a:ln w="9525" cap="flat" cmpd="sng" algn="ctr">
              <a:solidFill>
                <a:schemeClr val="accent4"/>
              </a:solidFill>
              <a:miter lim="800000"/>
            </a:ln>
            <a:effectLst>
              <a:glow rad="63500">
                <a:schemeClr val="accent4">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Sheet2!$H$21:$H$85</c:f>
              <c:numCache>
                <c:formatCode>General</c:formatCode>
                <c:ptCount val="65"/>
                <c:pt idx="0">
                  <c:v>2.1500000000000002E-2</c:v>
                </c:pt>
                <c:pt idx="1">
                  <c:v>2.1500000000000002E-2</c:v>
                </c:pt>
                <c:pt idx="2">
                  <c:v>2.1500000000000002E-2</c:v>
                </c:pt>
                <c:pt idx="3">
                  <c:v>2.1500000000000002E-2</c:v>
                </c:pt>
                <c:pt idx="4">
                  <c:v>2.1500000000000002E-2</c:v>
                </c:pt>
                <c:pt idx="11">
                  <c:v>0.34400000000000003</c:v>
                </c:pt>
                <c:pt idx="12">
                  <c:v>0.34400000000000003</c:v>
                </c:pt>
                <c:pt idx="13">
                  <c:v>0.34400000000000003</c:v>
                </c:pt>
                <c:pt idx="20">
                  <c:v>1.2093749999999999</c:v>
                </c:pt>
                <c:pt idx="21">
                  <c:v>1.2093749999999999</c:v>
                </c:pt>
                <c:pt idx="29">
                  <c:v>2.15</c:v>
                </c:pt>
                <c:pt idx="30">
                  <c:v>2.15</c:v>
                </c:pt>
                <c:pt idx="35">
                  <c:v>2.5077600000000002</c:v>
                </c:pt>
                <c:pt idx="36">
                  <c:v>2.5077600000000002</c:v>
                </c:pt>
                <c:pt idx="37">
                  <c:v>2.5077600000000002</c:v>
                </c:pt>
                <c:pt idx="38">
                  <c:v>2.5077600000000002</c:v>
                </c:pt>
                <c:pt idx="45">
                  <c:v>2.1500000000000002E-2</c:v>
                </c:pt>
                <c:pt idx="46">
                  <c:v>2.1500000000000002E-2</c:v>
                </c:pt>
                <c:pt idx="47">
                  <c:v>2.1500000000000002E-2</c:v>
                </c:pt>
                <c:pt idx="48">
                  <c:v>2.1500000000000002E-2</c:v>
                </c:pt>
                <c:pt idx="49">
                  <c:v>2.1500000000000002E-2</c:v>
                </c:pt>
                <c:pt idx="56">
                  <c:v>0.34400000000000003</c:v>
                </c:pt>
                <c:pt idx="57">
                  <c:v>0.34400000000000003</c:v>
                </c:pt>
                <c:pt idx="59">
                  <c:v>2.15</c:v>
                </c:pt>
                <c:pt idx="60">
                  <c:v>2.15</c:v>
                </c:pt>
                <c:pt idx="62">
                  <c:v>2.5077600000000002</c:v>
                </c:pt>
                <c:pt idx="63">
                  <c:v>2.5077600000000002</c:v>
                </c:pt>
              </c:numCache>
            </c:numRef>
          </c:val>
          <c:extLst>
            <c:ext xmlns:c16="http://schemas.microsoft.com/office/drawing/2014/chart" uri="{C3380CC4-5D6E-409C-BE32-E72D297353CC}">
              <c16:uniqueId val="{00000003-1ADC-2D4A-9007-8D600CE3EC31}"/>
            </c:ext>
          </c:extLst>
        </c:ser>
        <c:ser>
          <c:idx val="4"/>
          <c:order val="4"/>
          <c:tx>
            <c:strRef>
              <c:f>Sheet2!$I$20</c:f>
              <c:strCache>
                <c:ptCount val="1"/>
                <c:pt idx="0">
                  <c:v>HO</c:v>
                </c:pt>
              </c:strCache>
            </c:strRef>
          </c:tx>
          <c:spPr>
            <a:noFill/>
            <a:ln w="9525" cap="flat" cmpd="sng" algn="ctr">
              <a:solidFill>
                <a:schemeClr val="accent5"/>
              </a:solidFill>
              <a:miter lim="800000"/>
            </a:ln>
            <a:effectLst>
              <a:glow rad="63500">
                <a:schemeClr val="accent5">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Sheet2!$I$21:$I$85</c:f>
              <c:numCache>
                <c:formatCode>General</c:formatCode>
                <c:ptCount val="65"/>
                <c:pt idx="0">
                  <c:v>1.0000000000000002E-3</c:v>
                </c:pt>
                <c:pt idx="1">
                  <c:v>1.0000000000000002E-3</c:v>
                </c:pt>
                <c:pt idx="2">
                  <c:v>1.0000000000000002E-3</c:v>
                </c:pt>
                <c:pt idx="3">
                  <c:v>1.0000000000000002E-3</c:v>
                </c:pt>
                <c:pt idx="4">
                  <c:v>1.0000000000000002E-3</c:v>
                </c:pt>
                <c:pt idx="5">
                  <c:v>1.0000000000000002E-3</c:v>
                </c:pt>
                <c:pt idx="6">
                  <c:v>1.0000000000000002E-3</c:v>
                </c:pt>
                <c:pt idx="7">
                  <c:v>1.0000000000000002E-3</c:v>
                </c:pt>
                <c:pt idx="8">
                  <c:v>1.0000000000000002E-3</c:v>
                </c:pt>
                <c:pt idx="45">
                  <c:v>1.0000000000000002E-3</c:v>
                </c:pt>
                <c:pt idx="46">
                  <c:v>1.0000000000000002E-3</c:v>
                </c:pt>
                <c:pt idx="47">
                  <c:v>1.0000000000000002E-3</c:v>
                </c:pt>
                <c:pt idx="48">
                  <c:v>1.0000000000000002E-3</c:v>
                </c:pt>
                <c:pt idx="49">
                  <c:v>1.0000000000000002E-3</c:v>
                </c:pt>
                <c:pt idx="50">
                  <c:v>1.0000000000000002E-3</c:v>
                </c:pt>
                <c:pt idx="51">
                  <c:v>1.0000000000000002E-3</c:v>
                </c:pt>
                <c:pt idx="52">
                  <c:v>1.0000000000000002E-3</c:v>
                </c:pt>
                <c:pt idx="53">
                  <c:v>1.0000000000000002E-3</c:v>
                </c:pt>
                <c:pt idx="54">
                  <c:v>1.0000000000000002E-3</c:v>
                </c:pt>
              </c:numCache>
            </c:numRef>
          </c:val>
          <c:extLst>
            <c:ext xmlns:c16="http://schemas.microsoft.com/office/drawing/2014/chart" uri="{C3380CC4-5D6E-409C-BE32-E72D297353CC}">
              <c16:uniqueId val="{00000004-1ADC-2D4A-9007-8D600CE3EC31}"/>
            </c:ext>
          </c:extLst>
        </c:ser>
        <c:ser>
          <c:idx val="5"/>
          <c:order val="5"/>
          <c:tx>
            <c:strRef>
              <c:f>Sheet2!$J$20</c:f>
              <c:strCache>
                <c:ptCount val="1"/>
                <c:pt idx="0">
                  <c:v>all</c:v>
                </c:pt>
              </c:strCache>
            </c:strRef>
          </c:tx>
          <c:spPr>
            <a:noFill/>
            <a:ln w="9525" cap="flat" cmpd="sng" algn="ctr">
              <a:solidFill>
                <a:schemeClr val="accent6"/>
              </a:solidFill>
              <a:miter lim="800000"/>
            </a:ln>
            <a:effectLst>
              <a:glow rad="63500">
                <a:schemeClr val="accent6">
                  <a:satMod val="175000"/>
                  <a:alpha val="25000"/>
                </a:schemeClr>
              </a:glow>
            </a:effectLst>
          </c:spPr>
          <c:invertIfNegative val="0"/>
          <c:cat>
            <c:multiLvlStrRef>
              <c:f>Sheet2!$C$21:$D$85</c:f>
              <c:multiLvlStrCache>
                <c:ptCount val="65"/>
                <c:lvl>
                  <c:pt idx="0">
                    <c:v>1</c:v>
                  </c:pt>
                  <c:pt idx="10">
                    <c:v>35</c:v>
                  </c:pt>
                  <c:pt idx="19">
                    <c:v>57</c:v>
                  </c:pt>
                  <c:pt idx="28">
                    <c:v>77</c:v>
                  </c:pt>
                  <c:pt idx="34">
                    <c:v>92</c:v>
                  </c:pt>
                  <c:pt idx="42">
                    <c:v>111</c:v>
                  </c:pt>
                  <c:pt idx="55">
                    <c:v>146</c:v>
                  </c:pt>
                  <c:pt idx="64">
                    <c:v>170</c:v>
                  </c:pt>
                </c:lvl>
                <c:lvl>
                  <c:pt idx="0">
                    <c:v>10%Inom</c:v>
                  </c:pt>
                  <c:pt idx="11">
                    <c:v>40%Inom</c:v>
                  </c:pt>
                  <c:pt idx="20">
                    <c:v>75%Inom</c:v>
                  </c:pt>
                  <c:pt idx="29">
                    <c:v>Inom</c:v>
                  </c:pt>
                  <c:pt idx="35">
                    <c:v>Iultimate</c:v>
                  </c:pt>
                  <c:pt idx="45">
                    <c:v>TC</c:v>
                  </c:pt>
                </c:lvl>
              </c:multiLvlStrCache>
            </c:multiLvlStrRef>
          </c:cat>
          <c:val>
            <c:numRef>
              <c:f>Sheet2!$J$21:$J$85</c:f>
              <c:numCache>
                <c:formatCode>General</c:formatCode>
                <c:ptCount val="65"/>
                <c:pt idx="10">
                  <c:v>0.38950000000000001</c:v>
                </c:pt>
                <c:pt idx="19">
                  <c:v>6.2160000000000002</c:v>
                </c:pt>
                <c:pt idx="28">
                  <c:v>21.853124999999999</c:v>
                </c:pt>
                <c:pt idx="34">
                  <c:v>38.849999999999994</c:v>
                </c:pt>
                <c:pt idx="42">
                  <c:v>42.881007999999994</c:v>
                </c:pt>
                <c:pt idx="55">
                  <c:v>0.38950000000000001</c:v>
                </c:pt>
                <c:pt idx="58">
                  <c:v>6.2160000000000002</c:v>
                </c:pt>
                <c:pt idx="61">
                  <c:v>38.849999999999994</c:v>
                </c:pt>
                <c:pt idx="64">
                  <c:v>40.881007999999994</c:v>
                </c:pt>
              </c:numCache>
            </c:numRef>
          </c:val>
          <c:extLst>
            <c:ext xmlns:c16="http://schemas.microsoft.com/office/drawing/2014/chart" uri="{C3380CC4-5D6E-409C-BE32-E72D297353CC}">
              <c16:uniqueId val="{00000005-1ADC-2D4A-9007-8D600CE3EC31}"/>
            </c:ext>
          </c:extLst>
        </c:ser>
        <c:dLbls>
          <c:showLegendKey val="0"/>
          <c:showVal val="0"/>
          <c:showCatName val="0"/>
          <c:showSerName val="0"/>
          <c:showPercent val="0"/>
          <c:showBubbleSize val="0"/>
        </c:dLbls>
        <c:gapWidth val="150"/>
        <c:axId val="558097384"/>
        <c:axId val="558110832"/>
      </c:barChart>
      <c:catAx>
        <c:axId val="558097384"/>
        <c:scaling>
          <c:orientation val="minMax"/>
        </c:scaling>
        <c:delete val="0"/>
        <c:axPos val="b"/>
        <c:title>
          <c:tx>
            <c:rich>
              <a:bodyPr rot="0" spcFirstLastPara="1" vertOverflow="ellipsis" vert="horz" wrap="square" anchor="ctr" anchorCtr="1"/>
              <a:lstStyle/>
              <a:p>
                <a:pPr>
                  <a:defRPr sz="700" b="1" i="0" u="none" strike="noStrike" kern="1200" baseline="0">
                    <a:solidFill>
                      <a:schemeClr val="lt1">
                        <a:lumMod val="75000"/>
                      </a:schemeClr>
                    </a:solidFill>
                    <a:latin typeface="+mn-lt"/>
                    <a:ea typeface="+mn-ea"/>
                    <a:cs typeface="+mn-cs"/>
                  </a:defRPr>
                </a:pPr>
                <a:r>
                  <a:rPr lang="en-US"/>
                  <a:t>NR. OF (PROVOKED) QUENCHES</a:t>
                </a:r>
              </a:p>
            </c:rich>
          </c:tx>
          <c:overlay val="0"/>
          <c:spPr>
            <a:noFill/>
            <a:ln>
              <a:noFill/>
            </a:ln>
            <a:effectLst/>
          </c:spPr>
          <c:txPr>
            <a:bodyPr rot="0" spcFirstLastPara="1" vertOverflow="ellipsis" vert="horz" wrap="square" anchor="ctr" anchorCtr="1"/>
            <a:lstStyle/>
            <a:p>
              <a:pPr>
                <a:defRPr sz="700"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lt1">
                    <a:lumMod val="75000"/>
                  </a:schemeClr>
                </a:solidFill>
                <a:latin typeface="+mn-lt"/>
                <a:ea typeface="+mn-ea"/>
                <a:cs typeface="+mn-cs"/>
              </a:defRPr>
            </a:pPr>
            <a:endParaRPr lang="en-US"/>
          </a:p>
        </c:txPr>
        <c:crossAx val="558110832"/>
        <c:crosses val="autoZero"/>
        <c:auto val="1"/>
        <c:lblAlgn val="ctr"/>
        <c:lblOffset val="100"/>
        <c:tickLblSkip val="15"/>
        <c:tickMarkSkip val="10"/>
        <c:noMultiLvlLbl val="0"/>
      </c:catAx>
      <c:valAx>
        <c:axId val="558110832"/>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title>
          <c:tx>
            <c:rich>
              <a:bodyPr rot="-5400000" spcFirstLastPara="1" vertOverflow="ellipsis" vert="horz" wrap="square" anchor="ctr" anchorCtr="1"/>
              <a:lstStyle/>
              <a:p>
                <a:pPr>
                  <a:defRPr sz="700" b="1" i="0" u="none" strike="noStrike" kern="1200" baseline="0">
                    <a:solidFill>
                      <a:schemeClr val="lt1">
                        <a:lumMod val="75000"/>
                      </a:schemeClr>
                    </a:solidFill>
                    <a:latin typeface="+mn-lt"/>
                    <a:ea typeface="+mn-ea"/>
                    <a:cs typeface="+mn-cs"/>
                  </a:defRPr>
                </a:pPr>
                <a:r>
                  <a:rPr lang="en-US"/>
                  <a:t>ENERGY DUMPED INTO THE BATH [MJ]</a:t>
                </a:r>
              </a:p>
            </c:rich>
          </c:tx>
          <c:layout>
            <c:manualLayout>
              <c:xMode val="edge"/>
              <c:yMode val="edge"/>
              <c:x val="2.0949511882559016E-2"/>
              <c:y val="0.14052703999262325"/>
            </c:manualLayout>
          </c:layout>
          <c:overlay val="0"/>
          <c:spPr>
            <a:noFill/>
            <a:ln>
              <a:noFill/>
            </a:ln>
            <a:effectLst/>
          </c:spPr>
          <c:txPr>
            <a:bodyPr rot="-5400000" spcFirstLastPara="1" vertOverflow="ellipsis" vert="horz" wrap="square" anchor="ctr" anchorCtr="1"/>
            <a:lstStyle/>
            <a:p>
              <a:pPr>
                <a:defRPr sz="700" b="1" i="0" u="none" strike="noStrike" kern="1200" baseline="0">
                  <a:solidFill>
                    <a:schemeClr val="lt1">
                      <a:lumMod val="7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lt1">
                    <a:lumMod val="75000"/>
                  </a:schemeClr>
                </a:solidFill>
                <a:latin typeface="+mn-lt"/>
                <a:ea typeface="+mn-ea"/>
                <a:cs typeface="+mn-cs"/>
              </a:defRPr>
            </a:pPr>
            <a:endParaRPr lang="en-US"/>
          </a:p>
        </c:txPr>
        <c:crossAx val="55809738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7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sz="7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3">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chemeClr val="bg1">
            <a:alpha val="90000"/>
          </a:scheme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chemeClr val="bg1"/>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chemeClr val="bg1">
            <a:alpha val="90000"/>
          </a:scheme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chemeClr val="bg1"/>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chemeClr val="bg1">
            <a:alpha val="90000"/>
          </a:scheme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rgbClr val="FFFF00"/>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chemeClr val="bg1">
            <a:alpha val="90000"/>
          </a:scheme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rgbClr val="FFFF00"/>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rgbClr val="FFFF00">
            <a:alpha val="90000"/>
          </a:srgb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rgbClr val="FFFF00"/>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rgbClr val="FFFF00">
            <a:alpha val="90000"/>
          </a:srgb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a:solidFill>
          <a:srgbClr val="FFFF00">
            <a:alpha val="90000"/>
          </a:srgbClr>
        </a:solidFill>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a:solidFill>
          <a:schemeClr val="bg1"/>
        </a:solidFill>
        <a:ln>
          <a:solidFill>
            <a:schemeClr val="bg1"/>
          </a:solidFill>
        </a:ln>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a:solidFill>
          <a:schemeClr val="bg1"/>
        </a:solidFill>
        <a:ln>
          <a:solidFill>
            <a:schemeClr val="bg1"/>
          </a:solidFill>
        </a:ln>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a:solidFill>
          <a:schemeClr val="bg1"/>
        </a:solidFill>
        <a:ln>
          <a:solidFill>
            <a:schemeClr val="bg1"/>
          </a:solidFill>
        </a:ln>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rgbClr val="FFFF00"/>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rgbClr val="FFFF00">
            <a:alpha val="90000"/>
          </a:srgb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a:solidFill>
          <a:srgbClr val="FFFF00">
            <a:alpha val="90000"/>
          </a:srgbClr>
        </a:solidFill>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a:solidFill>
          <a:schemeClr val="bg1"/>
        </a:solidFill>
        <a:ln>
          <a:solidFill>
            <a:schemeClr val="bg1"/>
          </a:solidFill>
        </a:ln>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a:solidFill>
          <a:schemeClr val="bg1"/>
        </a:solidFill>
        <a:ln>
          <a:solidFill>
            <a:schemeClr val="bg1"/>
          </a:solidFill>
        </a:ln>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a:solidFill>
          <a:schemeClr val="bg1"/>
        </a:solidFill>
        <a:ln>
          <a:solidFill>
            <a:schemeClr val="bg1"/>
          </a:solidFill>
        </a:ln>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852854-9429-4C5F-938D-D8B50FCF35B8}"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B760C11-8917-49E0-9DA4-DEC106014E14}">
      <dgm:prSet phldrT="[Text]" custT="1"/>
      <dgm:spPr>
        <a:solidFill>
          <a:srgbClr val="FFFF00">
            <a:alpha val="90000"/>
          </a:srgbClr>
        </a:solidFill>
      </dgm:spPr>
      <dgm:t>
        <a:bodyPr/>
        <a:lstStyle/>
        <a:p>
          <a:r>
            <a:rPr lang="en-US" sz="800" dirty="0"/>
            <a:t>Installation</a:t>
          </a:r>
        </a:p>
      </dgm:t>
    </dgm:pt>
    <dgm:pt modelId="{3E8677F2-5BC2-4941-BF24-F28B9878AE51}" type="parTrans" cxnId="{37DC75B6-9F41-4274-A968-17879218B6E6}">
      <dgm:prSet/>
      <dgm:spPr/>
      <dgm:t>
        <a:bodyPr/>
        <a:lstStyle/>
        <a:p>
          <a:endParaRPr lang="en-US" sz="2400"/>
        </a:p>
      </dgm:t>
    </dgm:pt>
    <dgm:pt modelId="{07A30A98-39DD-4310-AEA0-E22F2D37DE9B}" type="sibTrans" cxnId="{37DC75B6-9F41-4274-A968-17879218B6E6}">
      <dgm:prSet/>
      <dgm:spPr/>
      <dgm:t>
        <a:bodyPr/>
        <a:lstStyle/>
        <a:p>
          <a:endParaRPr lang="en-US" sz="2400"/>
        </a:p>
      </dgm:t>
    </dgm:pt>
    <dgm:pt modelId="{81742377-B855-4DFE-8CD1-15080F10B17C}">
      <dgm:prSet phldrT="[Text]" custT="1"/>
      <dgm:spPr>
        <a:solidFill>
          <a:srgbClr val="FFFF00">
            <a:alpha val="90000"/>
          </a:srgbClr>
        </a:solidFill>
      </dgm:spPr>
      <dgm:t>
        <a:bodyPr/>
        <a:lstStyle/>
        <a:p>
          <a:r>
            <a:rPr lang="en-US" sz="800" dirty="0"/>
            <a:t>Inter-</a:t>
          </a:r>
        </a:p>
        <a:p>
          <a:r>
            <a:rPr lang="en-US" sz="800" dirty="0"/>
            <a:t>connection</a:t>
          </a:r>
        </a:p>
      </dgm:t>
    </dgm:pt>
    <dgm:pt modelId="{C2B259DE-5044-46C8-9651-651D4DA5E0F9}" type="parTrans" cxnId="{541E1006-950C-4A1A-995E-82A7798E4EF4}">
      <dgm:prSet/>
      <dgm:spPr/>
      <dgm:t>
        <a:bodyPr/>
        <a:lstStyle/>
        <a:p>
          <a:endParaRPr lang="en-US" sz="2400"/>
        </a:p>
      </dgm:t>
    </dgm:pt>
    <dgm:pt modelId="{1879CA03-EEB0-4AAE-83A8-E0982041B402}" type="sibTrans" cxnId="{541E1006-950C-4A1A-995E-82A7798E4EF4}">
      <dgm:prSet/>
      <dgm:spPr/>
      <dgm:t>
        <a:bodyPr/>
        <a:lstStyle/>
        <a:p>
          <a:endParaRPr lang="en-US" sz="2400"/>
        </a:p>
      </dgm:t>
    </dgm:pt>
    <dgm:pt modelId="{8CD63A52-D5FC-4FC9-929B-D8ADA2C64940}">
      <dgm:prSet phldrT="[Text]" custT="1"/>
      <dgm:spPr>
        <a:solidFill>
          <a:srgbClr val="FFFF00"/>
        </a:solidFill>
      </dgm:spPr>
      <dgm:t>
        <a:bodyPr/>
        <a:lstStyle/>
        <a:p>
          <a:r>
            <a:rPr lang="en-US" sz="800" dirty="0"/>
            <a:t>Cooling</a:t>
          </a:r>
        </a:p>
      </dgm:t>
    </dgm:pt>
    <dgm:pt modelId="{5D047374-9CCD-4FE8-891B-A9F22180A254}" type="parTrans" cxnId="{84C4C539-48A0-4E10-A1E7-7C716DFE36BB}">
      <dgm:prSet/>
      <dgm:spPr/>
      <dgm:t>
        <a:bodyPr/>
        <a:lstStyle/>
        <a:p>
          <a:endParaRPr lang="en-US" sz="2400"/>
        </a:p>
      </dgm:t>
    </dgm:pt>
    <dgm:pt modelId="{24CFF81F-AEDF-4147-93BE-F04981889659}" type="sibTrans" cxnId="{84C4C539-48A0-4E10-A1E7-7C716DFE36BB}">
      <dgm:prSet/>
      <dgm:spPr/>
      <dgm:t>
        <a:bodyPr/>
        <a:lstStyle/>
        <a:p>
          <a:endParaRPr lang="en-US" sz="2400"/>
        </a:p>
      </dgm:t>
    </dgm:pt>
    <dgm:pt modelId="{5C7CC782-8B7F-4624-B8F5-74785BE97045}">
      <dgm:prSet custT="1"/>
      <dgm:spPr>
        <a:solidFill>
          <a:srgbClr val="FFFF00">
            <a:alpha val="90000"/>
          </a:srgbClr>
        </a:solidFill>
      </dgm:spPr>
      <dgm:t>
        <a:bodyPr/>
        <a:lstStyle/>
        <a:p>
          <a:r>
            <a:rPr lang="en-US" sz="800" dirty="0"/>
            <a:t>HWC</a:t>
          </a:r>
        </a:p>
      </dgm:t>
    </dgm:pt>
    <dgm:pt modelId="{25E9A682-9B4A-4197-A3B1-4C9D66B6C860}" type="parTrans" cxnId="{163D9F54-5AB8-41C9-8262-5126BDD98C60}">
      <dgm:prSet/>
      <dgm:spPr/>
      <dgm:t>
        <a:bodyPr/>
        <a:lstStyle/>
        <a:p>
          <a:endParaRPr lang="en-US" sz="2400"/>
        </a:p>
      </dgm:t>
    </dgm:pt>
    <dgm:pt modelId="{5CC8DE7D-DDF7-432A-BE38-C8E7B4A26C36}" type="sibTrans" cxnId="{163D9F54-5AB8-41C9-8262-5126BDD98C60}">
      <dgm:prSet/>
      <dgm:spPr/>
      <dgm:t>
        <a:bodyPr/>
        <a:lstStyle/>
        <a:p>
          <a:endParaRPr lang="en-US" sz="2400"/>
        </a:p>
      </dgm:t>
    </dgm:pt>
    <dgm:pt modelId="{C8C9C759-F9F9-4113-8F53-5B7335D54ADA}">
      <dgm:prSet custT="1"/>
      <dgm:spPr>
        <a:solidFill>
          <a:srgbClr val="FFFF00">
            <a:alpha val="90000"/>
          </a:srgbClr>
        </a:solidFill>
      </dgm:spPr>
      <dgm:t>
        <a:bodyPr/>
        <a:lstStyle/>
        <a:p>
          <a:r>
            <a:rPr lang="en-US" sz="800" dirty="0" err="1"/>
            <a:t>Exp</a:t>
          </a:r>
          <a:r>
            <a:rPr lang="en-US" sz="800" dirty="0"/>
            <a:t> @ </a:t>
          </a:r>
          <a:r>
            <a:rPr lang="en-US" sz="800" dirty="0" err="1"/>
            <a:t>Inom</a:t>
          </a:r>
          <a:endParaRPr lang="en-US" sz="800" dirty="0"/>
        </a:p>
      </dgm:t>
    </dgm:pt>
    <dgm:pt modelId="{C59016F6-EA1E-476C-9288-7CE72C79E182}" type="parTrans" cxnId="{4C5021A9-75B5-45B2-B21B-B8BDC16FA222}">
      <dgm:prSet/>
      <dgm:spPr/>
      <dgm:t>
        <a:bodyPr/>
        <a:lstStyle/>
        <a:p>
          <a:endParaRPr lang="en-US" sz="2400"/>
        </a:p>
      </dgm:t>
    </dgm:pt>
    <dgm:pt modelId="{B655697A-C54D-4B99-9191-26FABB460ACC}" type="sibTrans" cxnId="{4C5021A9-75B5-45B2-B21B-B8BDC16FA222}">
      <dgm:prSet/>
      <dgm:spPr/>
      <dgm:t>
        <a:bodyPr/>
        <a:lstStyle/>
        <a:p>
          <a:endParaRPr lang="en-US" sz="2400"/>
        </a:p>
      </dgm:t>
    </dgm:pt>
    <dgm:pt modelId="{3A218E86-4EAB-4DB0-BB2D-F112626922DD}">
      <dgm:prSet custT="1"/>
      <dgm:spPr>
        <a:solidFill>
          <a:srgbClr val="FFFF00">
            <a:alpha val="90000"/>
          </a:srgbClr>
        </a:solidFill>
      </dgm:spPr>
      <dgm:t>
        <a:bodyPr/>
        <a:lstStyle/>
        <a:p>
          <a:r>
            <a:rPr lang="en-US" sz="800" dirty="0"/>
            <a:t>Training to </a:t>
          </a:r>
          <a:r>
            <a:rPr lang="en-US" sz="800" dirty="0" err="1"/>
            <a:t>Iultimate</a:t>
          </a:r>
          <a:endParaRPr lang="en-US" sz="800" dirty="0"/>
        </a:p>
      </dgm:t>
    </dgm:pt>
    <dgm:pt modelId="{DD9E9429-4B8D-434F-882E-24E74927A311}" type="parTrans" cxnId="{D1EDE78C-08EE-41F5-93D7-9A28B7D59CDC}">
      <dgm:prSet/>
      <dgm:spPr/>
      <dgm:t>
        <a:bodyPr/>
        <a:lstStyle/>
        <a:p>
          <a:endParaRPr lang="en-US" sz="2400"/>
        </a:p>
      </dgm:t>
    </dgm:pt>
    <dgm:pt modelId="{A9E6BB4A-580F-4A45-AA88-947DAA545842}" type="sibTrans" cxnId="{D1EDE78C-08EE-41F5-93D7-9A28B7D59CDC}">
      <dgm:prSet/>
      <dgm:spPr/>
      <dgm:t>
        <a:bodyPr/>
        <a:lstStyle/>
        <a:p>
          <a:endParaRPr lang="en-US" sz="2400"/>
        </a:p>
      </dgm:t>
    </dgm:pt>
    <dgm:pt modelId="{484B9BC1-16CD-4F64-A32A-FDFC0E67FCB7}">
      <dgm:prSet custT="1"/>
      <dgm:spPr>
        <a:solidFill>
          <a:srgbClr val="FFFF00">
            <a:alpha val="90000"/>
          </a:srgbClr>
        </a:solidFill>
      </dgm:spPr>
      <dgm:t>
        <a:bodyPr/>
        <a:lstStyle/>
        <a:p>
          <a:r>
            <a:rPr lang="en-US" sz="800" dirty="0"/>
            <a:t>Thermal Cycle</a:t>
          </a:r>
        </a:p>
      </dgm:t>
    </dgm:pt>
    <dgm:pt modelId="{EC5BE924-96EE-4B87-BC42-96E8F5E00B6E}" type="parTrans" cxnId="{9C5E9414-A18C-468A-A278-87E67229F709}">
      <dgm:prSet/>
      <dgm:spPr/>
      <dgm:t>
        <a:bodyPr/>
        <a:lstStyle/>
        <a:p>
          <a:endParaRPr lang="en-US" sz="2400"/>
        </a:p>
      </dgm:t>
    </dgm:pt>
    <dgm:pt modelId="{728A9642-9698-4B8D-B1C0-0E7A32C81BEE}" type="sibTrans" cxnId="{9C5E9414-A18C-468A-A278-87E67229F709}">
      <dgm:prSet/>
      <dgm:spPr/>
      <dgm:t>
        <a:bodyPr/>
        <a:lstStyle/>
        <a:p>
          <a:endParaRPr lang="en-US" sz="2400"/>
        </a:p>
      </dgm:t>
    </dgm:pt>
    <dgm:pt modelId="{7A1BCDD0-B5A4-49C7-8A5E-43D020751CD2}">
      <dgm:prSet custT="1"/>
      <dgm:spPr>
        <a:solidFill>
          <a:srgbClr val="FFFF00">
            <a:alpha val="90000"/>
          </a:srgbClr>
        </a:solidFill>
      </dgm:spPr>
      <dgm:t>
        <a:bodyPr/>
        <a:lstStyle/>
        <a:p>
          <a:r>
            <a:rPr lang="en-US" sz="800" dirty="0"/>
            <a:t>HWC to </a:t>
          </a:r>
        </a:p>
        <a:p>
          <a:r>
            <a:rPr lang="en-US" sz="800" dirty="0" err="1"/>
            <a:t>Iultimate</a:t>
          </a:r>
          <a:endParaRPr lang="en-US" sz="800" dirty="0"/>
        </a:p>
      </dgm:t>
    </dgm:pt>
    <dgm:pt modelId="{F7993B23-2C9B-47B5-BE97-08A4EA2F0582}" type="parTrans" cxnId="{B5666424-6F9A-4D31-824D-B1EDAB3D0506}">
      <dgm:prSet/>
      <dgm:spPr/>
      <dgm:t>
        <a:bodyPr/>
        <a:lstStyle/>
        <a:p>
          <a:endParaRPr lang="en-US" sz="2400"/>
        </a:p>
      </dgm:t>
    </dgm:pt>
    <dgm:pt modelId="{EB6BB673-F7B6-46A6-AC86-48FC37D615D7}" type="sibTrans" cxnId="{B5666424-6F9A-4D31-824D-B1EDAB3D0506}">
      <dgm:prSet/>
      <dgm:spPr/>
      <dgm:t>
        <a:bodyPr/>
        <a:lstStyle/>
        <a:p>
          <a:endParaRPr lang="en-US" sz="2400"/>
        </a:p>
      </dgm:t>
    </dgm:pt>
    <dgm:pt modelId="{F0C47909-564C-4738-84EC-A368FA1D6C88}">
      <dgm:prSet custT="1"/>
      <dgm:spPr>
        <a:solidFill>
          <a:srgbClr val="FFFF00">
            <a:alpha val="90000"/>
          </a:srgbClr>
        </a:solidFill>
      </dgm:spPr>
      <dgm:t>
        <a:bodyPr/>
        <a:lstStyle/>
        <a:p>
          <a:r>
            <a:rPr lang="en-US" sz="800" dirty="0" err="1"/>
            <a:t>Exp</a:t>
          </a:r>
          <a:r>
            <a:rPr lang="en-US" sz="800" dirty="0"/>
            <a:t> @ I ultimate</a:t>
          </a:r>
        </a:p>
      </dgm:t>
    </dgm:pt>
    <dgm:pt modelId="{FF0D2448-AE94-419D-A80A-54313C70C744}" type="parTrans" cxnId="{C5DE9E87-D462-426E-BCDB-061D70DB63AA}">
      <dgm:prSet/>
      <dgm:spPr/>
      <dgm:t>
        <a:bodyPr/>
        <a:lstStyle/>
        <a:p>
          <a:endParaRPr lang="en-US" sz="2400"/>
        </a:p>
      </dgm:t>
    </dgm:pt>
    <dgm:pt modelId="{41F37F2E-658A-48D6-B3C0-AA24DF424FA7}" type="sibTrans" cxnId="{C5DE9E87-D462-426E-BCDB-061D70DB63AA}">
      <dgm:prSet/>
      <dgm:spPr/>
      <dgm:t>
        <a:bodyPr/>
        <a:lstStyle/>
        <a:p>
          <a:endParaRPr lang="en-US" sz="2400"/>
        </a:p>
      </dgm:t>
    </dgm:pt>
    <dgm:pt modelId="{E73A1D23-8AD1-4618-8F5B-101F9DD94525}">
      <dgm:prSet custT="1"/>
      <dgm:spPr/>
      <dgm:t>
        <a:bodyPr/>
        <a:lstStyle/>
        <a:p>
          <a:r>
            <a:rPr lang="en-US" sz="800" dirty="0"/>
            <a:t>Warm up</a:t>
          </a:r>
        </a:p>
      </dgm:t>
    </dgm:pt>
    <dgm:pt modelId="{CB7AA1BA-7DAC-4BC7-814A-9816C178D951}" type="parTrans" cxnId="{DB81BF91-9CC1-4032-9956-C6C72CAB3826}">
      <dgm:prSet/>
      <dgm:spPr/>
      <dgm:t>
        <a:bodyPr/>
        <a:lstStyle/>
        <a:p>
          <a:endParaRPr lang="en-US" sz="2400"/>
        </a:p>
      </dgm:t>
    </dgm:pt>
    <dgm:pt modelId="{8FB76AB2-60A2-458B-B280-6B90DF106429}" type="sibTrans" cxnId="{DB81BF91-9CC1-4032-9956-C6C72CAB3826}">
      <dgm:prSet/>
      <dgm:spPr/>
      <dgm:t>
        <a:bodyPr/>
        <a:lstStyle/>
        <a:p>
          <a:endParaRPr lang="en-US" sz="2400"/>
        </a:p>
      </dgm:t>
    </dgm:pt>
    <dgm:pt modelId="{B27ACC56-2FF8-44E0-BD14-657483A00638}" type="pres">
      <dgm:prSet presAssocID="{CA852854-9429-4C5F-938D-D8B50FCF35B8}" presName="Name0" presStyleCnt="0">
        <dgm:presLayoutVars>
          <dgm:dir/>
          <dgm:resizeHandles val="exact"/>
        </dgm:presLayoutVars>
      </dgm:prSet>
      <dgm:spPr/>
    </dgm:pt>
    <dgm:pt modelId="{14D7E5A3-6008-404E-AC64-BF5F72C054FB}" type="pres">
      <dgm:prSet presAssocID="{6B760C11-8917-49E0-9DA4-DEC106014E14}" presName="composite" presStyleCnt="0"/>
      <dgm:spPr/>
    </dgm:pt>
    <dgm:pt modelId="{5D5059B5-5216-4085-B2D3-259C75536455}" type="pres">
      <dgm:prSet presAssocID="{6B760C11-8917-49E0-9DA4-DEC106014E14}" presName="bgChev" presStyleLbl="node1" presStyleIdx="0" presStyleCnt="10"/>
      <dgm:spPr/>
    </dgm:pt>
    <dgm:pt modelId="{AE5B0650-5C77-4F76-BA82-00B4872803C3}" type="pres">
      <dgm:prSet presAssocID="{6B760C11-8917-49E0-9DA4-DEC106014E14}" presName="txNode" presStyleLbl="fgAcc1" presStyleIdx="0" presStyleCnt="10">
        <dgm:presLayoutVars>
          <dgm:bulletEnabled val="1"/>
        </dgm:presLayoutVars>
      </dgm:prSet>
      <dgm:spPr/>
    </dgm:pt>
    <dgm:pt modelId="{F3CAB661-4253-4447-887B-2A580A63A4ED}" type="pres">
      <dgm:prSet presAssocID="{07A30A98-39DD-4310-AEA0-E22F2D37DE9B}" presName="compositeSpace" presStyleCnt="0"/>
      <dgm:spPr/>
    </dgm:pt>
    <dgm:pt modelId="{04BD10A9-A5A8-405F-9B52-5BF679D8A6BB}" type="pres">
      <dgm:prSet presAssocID="{81742377-B855-4DFE-8CD1-15080F10B17C}" presName="composite" presStyleCnt="0"/>
      <dgm:spPr/>
    </dgm:pt>
    <dgm:pt modelId="{478DF7BE-86E8-46DC-9AA9-EE6CD3F4A8B0}" type="pres">
      <dgm:prSet presAssocID="{81742377-B855-4DFE-8CD1-15080F10B17C}" presName="bgChev" presStyleLbl="node1" presStyleIdx="1" presStyleCnt="10"/>
      <dgm:spPr/>
    </dgm:pt>
    <dgm:pt modelId="{ECFBB47C-EB1A-42A9-AB91-FFBFA04E368A}" type="pres">
      <dgm:prSet presAssocID="{81742377-B855-4DFE-8CD1-15080F10B17C}" presName="txNode" presStyleLbl="fgAcc1" presStyleIdx="1" presStyleCnt="10">
        <dgm:presLayoutVars>
          <dgm:bulletEnabled val="1"/>
        </dgm:presLayoutVars>
      </dgm:prSet>
      <dgm:spPr/>
    </dgm:pt>
    <dgm:pt modelId="{5F0FCB22-1D5E-47B0-A86E-E10665EB2064}" type="pres">
      <dgm:prSet presAssocID="{1879CA03-EEB0-4AAE-83A8-E0982041B402}" presName="compositeSpace" presStyleCnt="0"/>
      <dgm:spPr/>
    </dgm:pt>
    <dgm:pt modelId="{7F209593-59F4-4781-A629-35B0B600BB37}" type="pres">
      <dgm:prSet presAssocID="{8CD63A52-D5FC-4FC9-929B-D8ADA2C64940}" presName="composite" presStyleCnt="0"/>
      <dgm:spPr/>
    </dgm:pt>
    <dgm:pt modelId="{CE4CE2ED-591F-4C16-9EAE-62B2892424B3}" type="pres">
      <dgm:prSet presAssocID="{8CD63A52-D5FC-4FC9-929B-D8ADA2C64940}" presName="bgChev" presStyleLbl="node1" presStyleIdx="2" presStyleCnt="10"/>
      <dgm:spPr/>
    </dgm:pt>
    <dgm:pt modelId="{A2AC19C6-C806-405D-A8DF-3084097C8874}" type="pres">
      <dgm:prSet presAssocID="{8CD63A52-D5FC-4FC9-929B-D8ADA2C64940}" presName="txNode" presStyleLbl="fgAcc1" presStyleIdx="2" presStyleCnt="10">
        <dgm:presLayoutVars>
          <dgm:bulletEnabled val="1"/>
        </dgm:presLayoutVars>
      </dgm:prSet>
      <dgm:spPr/>
    </dgm:pt>
    <dgm:pt modelId="{26E44D83-75D2-49D1-A4BE-39DA559F2CBB}" type="pres">
      <dgm:prSet presAssocID="{24CFF81F-AEDF-4147-93BE-F04981889659}" presName="compositeSpace" presStyleCnt="0"/>
      <dgm:spPr/>
    </dgm:pt>
    <dgm:pt modelId="{A4FA6EC9-52B2-470F-B71D-9315908112EE}" type="pres">
      <dgm:prSet presAssocID="{5C7CC782-8B7F-4624-B8F5-74785BE97045}" presName="composite" presStyleCnt="0"/>
      <dgm:spPr/>
    </dgm:pt>
    <dgm:pt modelId="{9686AC30-9424-4684-B1E9-C0AC2FA580F0}" type="pres">
      <dgm:prSet presAssocID="{5C7CC782-8B7F-4624-B8F5-74785BE97045}" presName="bgChev" presStyleLbl="node1" presStyleIdx="3" presStyleCnt="10"/>
      <dgm:spPr/>
    </dgm:pt>
    <dgm:pt modelId="{1EC33227-7216-4FF4-861E-626500EA04FF}" type="pres">
      <dgm:prSet presAssocID="{5C7CC782-8B7F-4624-B8F5-74785BE97045}" presName="txNode" presStyleLbl="fgAcc1" presStyleIdx="3" presStyleCnt="10">
        <dgm:presLayoutVars>
          <dgm:bulletEnabled val="1"/>
        </dgm:presLayoutVars>
      </dgm:prSet>
      <dgm:spPr/>
    </dgm:pt>
    <dgm:pt modelId="{CD3DE3C6-16C7-445B-B972-E5DA1979D0C2}" type="pres">
      <dgm:prSet presAssocID="{5CC8DE7D-DDF7-432A-BE38-C8E7B4A26C36}" presName="compositeSpace" presStyleCnt="0"/>
      <dgm:spPr/>
    </dgm:pt>
    <dgm:pt modelId="{2F132E58-5EA2-4251-80C8-0FEA716CD3DF}" type="pres">
      <dgm:prSet presAssocID="{C8C9C759-F9F9-4113-8F53-5B7335D54ADA}" presName="composite" presStyleCnt="0"/>
      <dgm:spPr/>
    </dgm:pt>
    <dgm:pt modelId="{EADD27F7-E274-4985-B008-38AC91F789D5}" type="pres">
      <dgm:prSet presAssocID="{C8C9C759-F9F9-4113-8F53-5B7335D54ADA}" presName="bgChev" presStyleLbl="node1" presStyleIdx="4" presStyleCnt="10"/>
      <dgm:spPr/>
    </dgm:pt>
    <dgm:pt modelId="{A324DCD5-298F-4322-A247-D86C4CD12A69}" type="pres">
      <dgm:prSet presAssocID="{C8C9C759-F9F9-4113-8F53-5B7335D54ADA}" presName="txNode" presStyleLbl="fgAcc1" presStyleIdx="4" presStyleCnt="10">
        <dgm:presLayoutVars>
          <dgm:bulletEnabled val="1"/>
        </dgm:presLayoutVars>
      </dgm:prSet>
      <dgm:spPr/>
    </dgm:pt>
    <dgm:pt modelId="{DC45EC1C-7E04-4F45-94F9-40E2C30AAADA}" type="pres">
      <dgm:prSet presAssocID="{B655697A-C54D-4B99-9191-26FABB460ACC}" presName="compositeSpace" presStyleCnt="0"/>
      <dgm:spPr/>
    </dgm:pt>
    <dgm:pt modelId="{1E84F209-18A8-4C36-96EF-D2684A690D46}" type="pres">
      <dgm:prSet presAssocID="{3A218E86-4EAB-4DB0-BB2D-F112626922DD}" presName="composite" presStyleCnt="0"/>
      <dgm:spPr/>
    </dgm:pt>
    <dgm:pt modelId="{7FE82783-FAF2-403D-8D72-33C271D46D68}" type="pres">
      <dgm:prSet presAssocID="{3A218E86-4EAB-4DB0-BB2D-F112626922DD}" presName="bgChev" presStyleLbl="node1" presStyleIdx="5" presStyleCnt="10"/>
      <dgm:spPr/>
    </dgm:pt>
    <dgm:pt modelId="{07720AAD-01EC-4249-AE8C-2B016AE28455}" type="pres">
      <dgm:prSet presAssocID="{3A218E86-4EAB-4DB0-BB2D-F112626922DD}" presName="txNode" presStyleLbl="fgAcc1" presStyleIdx="5" presStyleCnt="10">
        <dgm:presLayoutVars>
          <dgm:bulletEnabled val="1"/>
        </dgm:presLayoutVars>
      </dgm:prSet>
      <dgm:spPr/>
    </dgm:pt>
    <dgm:pt modelId="{810F47D1-8EEC-4230-AF60-A4B94EF9EB02}" type="pres">
      <dgm:prSet presAssocID="{A9E6BB4A-580F-4A45-AA88-947DAA545842}" presName="compositeSpace" presStyleCnt="0"/>
      <dgm:spPr/>
    </dgm:pt>
    <dgm:pt modelId="{7E7D4876-8A16-4C68-AE02-354A6D895042}" type="pres">
      <dgm:prSet presAssocID="{484B9BC1-16CD-4F64-A32A-FDFC0E67FCB7}" presName="composite" presStyleCnt="0"/>
      <dgm:spPr/>
    </dgm:pt>
    <dgm:pt modelId="{F48D52CC-B0F9-44FC-AA74-CEA1A74F73E1}" type="pres">
      <dgm:prSet presAssocID="{484B9BC1-16CD-4F64-A32A-FDFC0E67FCB7}" presName="bgChev" presStyleLbl="node1" presStyleIdx="6" presStyleCnt="10"/>
      <dgm:spPr/>
    </dgm:pt>
    <dgm:pt modelId="{35B93988-2F89-43CE-ACFC-3BD7C0780C62}" type="pres">
      <dgm:prSet presAssocID="{484B9BC1-16CD-4F64-A32A-FDFC0E67FCB7}" presName="txNode" presStyleLbl="fgAcc1" presStyleIdx="6" presStyleCnt="10">
        <dgm:presLayoutVars>
          <dgm:bulletEnabled val="1"/>
        </dgm:presLayoutVars>
      </dgm:prSet>
      <dgm:spPr/>
    </dgm:pt>
    <dgm:pt modelId="{38D083C7-8D02-4746-A67A-63D18585F465}" type="pres">
      <dgm:prSet presAssocID="{728A9642-9698-4B8D-B1C0-0E7A32C81BEE}" presName="compositeSpace" presStyleCnt="0"/>
      <dgm:spPr/>
    </dgm:pt>
    <dgm:pt modelId="{B2CC91BA-DD98-4406-B142-9D09B22E97BD}" type="pres">
      <dgm:prSet presAssocID="{7A1BCDD0-B5A4-49C7-8A5E-43D020751CD2}" presName="composite" presStyleCnt="0"/>
      <dgm:spPr/>
    </dgm:pt>
    <dgm:pt modelId="{A9022589-7131-48F1-B351-4CF98F338AD8}" type="pres">
      <dgm:prSet presAssocID="{7A1BCDD0-B5A4-49C7-8A5E-43D020751CD2}" presName="bgChev" presStyleLbl="node1" presStyleIdx="7" presStyleCnt="10"/>
      <dgm:spPr/>
    </dgm:pt>
    <dgm:pt modelId="{8E9EF3DD-E8BE-4521-B330-E3EA2591B68F}" type="pres">
      <dgm:prSet presAssocID="{7A1BCDD0-B5A4-49C7-8A5E-43D020751CD2}" presName="txNode" presStyleLbl="fgAcc1" presStyleIdx="7" presStyleCnt="10">
        <dgm:presLayoutVars>
          <dgm:bulletEnabled val="1"/>
        </dgm:presLayoutVars>
      </dgm:prSet>
      <dgm:spPr/>
    </dgm:pt>
    <dgm:pt modelId="{984D02F1-9D10-4277-AD64-7B723AEC469C}" type="pres">
      <dgm:prSet presAssocID="{EB6BB673-F7B6-46A6-AC86-48FC37D615D7}" presName="compositeSpace" presStyleCnt="0"/>
      <dgm:spPr/>
    </dgm:pt>
    <dgm:pt modelId="{67DDF135-B8C1-4863-B3DC-5951E917AEB5}" type="pres">
      <dgm:prSet presAssocID="{F0C47909-564C-4738-84EC-A368FA1D6C88}" presName="composite" presStyleCnt="0"/>
      <dgm:spPr/>
    </dgm:pt>
    <dgm:pt modelId="{28B3D9FA-5D64-4CA4-847B-A95241632052}" type="pres">
      <dgm:prSet presAssocID="{F0C47909-564C-4738-84EC-A368FA1D6C88}" presName="bgChev" presStyleLbl="node1" presStyleIdx="8" presStyleCnt="10"/>
      <dgm:spPr/>
    </dgm:pt>
    <dgm:pt modelId="{BA51DC65-EFDE-4B7D-B0F6-B3E6B5B6C1D9}" type="pres">
      <dgm:prSet presAssocID="{F0C47909-564C-4738-84EC-A368FA1D6C88}" presName="txNode" presStyleLbl="fgAcc1" presStyleIdx="8" presStyleCnt="10">
        <dgm:presLayoutVars>
          <dgm:bulletEnabled val="1"/>
        </dgm:presLayoutVars>
      </dgm:prSet>
      <dgm:spPr/>
    </dgm:pt>
    <dgm:pt modelId="{8CDB59AE-546B-46EF-9153-0CE0AC2FF13E}" type="pres">
      <dgm:prSet presAssocID="{41F37F2E-658A-48D6-B3C0-AA24DF424FA7}" presName="compositeSpace" presStyleCnt="0"/>
      <dgm:spPr/>
    </dgm:pt>
    <dgm:pt modelId="{23D5E768-27E3-4A3F-BE2A-7E473CD811AD}" type="pres">
      <dgm:prSet presAssocID="{E73A1D23-8AD1-4618-8F5B-101F9DD94525}" presName="composite" presStyleCnt="0"/>
      <dgm:spPr/>
    </dgm:pt>
    <dgm:pt modelId="{F6EFA6D7-DA96-4CA4-A2AD-C3E19031A270}" type="pres">
      <dgm:prSet presAssocID="{E73A1D23-8AD1-4618-8F5B-101F9DD94525}" presName="bgChev" presStyleLbl="node1" presStyleIdx="9" presStyleCnt="10"/>
      <dgm:spPr/>
    </dgm:pt>
    <dgm:pt modelId="{49F18679-1D89-4193-BEB4-ECAB5A21AF52}" type="pres">
      <dgm:prSet presAssocID="{E73A1D23-8AD1-4618-8F5B-101F9DD94525}" presName="txNode" presStyleLbl="fgAcc1" presStyleIdx="9" presStyleCnt="10">
        <dgm:presLayoutVars>
          <dgm:bulletEnabled val="1"/>
        </dgm:presLayoutVars>
      </dgm:prSet>
      <dgm:spPr/>
    </dgm:pt>
  </dgm:ptLst>
  <dgm:cxnLst>
    <dgm:cxn modelId="{541E1006-950C-4A1A-995E-82A7798E4EF4}" srcId="{CA852854-9429-4C5F-938D-D8B50FCF35B8}" destId="{81742377-B855-4DFE-8CD1-15080F10B17C}" srcOrd="1" destOrd="0" parTransId="{C2B259DE-5044-46C8-9651-651D4DA5E0F9}" sibTransId="{1879CA03-EEB0-4AAE-83A8-E0982041B402}"/>
    <dgm:cxn modelId="{9C5E9414-A18C-468A-A278-87E67229F709}" srcId="{CA852854-9429-4C5F-938D-D8B50FCF35B8}" destId="{484B9BC1-16CD-4F64-A32A-FDFC0E67FCB7}" srcOrd="6" destOrd="0" parTransId="{EC5BE924-96EE-4B87-BC42-96E8F5E00B6E}" sibTransId="{728A9642-9698-4B8D-B1C0-0E7A32C81BEE}"/>
    <dgm:cxn modelId="{15BA6B22-915F-456A-8557-11B77780C763}" type="presOf" srcId="{6B760C11-8917-49E0-9DA4-DEC106014E14}" destId="{AE5B0650-5C77-4F76-BA82-00B4872803C3}" srcOrd="0" destOrd="0" presId="urn:microsoft.com/office/officeart/2005/8/layout/chevronAccent+Icon"/>
    <dgm:cxn modelId="{B5666424-6F9A-4D31-824D-B1EDAB3D0506}" srcId="{CA852854-9429-4C5F-938D-D8B50FCF35B8}" destId="{7A1BCDD0-B5A4-49C7-8A5E-43D020751CD2}" srcOrd="7" destOrd="0" parTransId="{F7993B23-2C9B-47B5-BE97-08A4EA2F0582}" sibTransId="{EB6BB673-F7B6-46A6-AC86-48FC37D615D7}"/>
    <dgm:cxn modelId="{E2A35D27-4D78-468A-9000-1F11F5A6D5B4}" type="presOf" srcId="{5C7CC782-8B7F-4624-B8F5-74785BE97045}" destId="{1EC33227-7216-4FF4-861E-626500EA04FF}" srcOrd="0" destOrd="0" presId="urn:microsoft.com/office/officeart/2005/8/layout/chevronAccent+Icon"/>
    <dgm:cxn modelId="{B1D55529-4A71-4C06-9ECB-E9E4C1C75410}" type="presOf" srcId="{C8C9C759-F9F9-4113-8F53-5B7335D54ADA}" destId="{A324DCD5-298F-4322-A247-D86C4CD12A69}" srcOrd="0" destOrd="0" presId="urn:microsoft.com/office/officeart/2005/8/layout/chevronAccent+Icon"/>
    <dgm:cxn modelId="{84C4C539-48A0-4E10-A1E7-7C716DFE36BB}" srcId="{CA852854-9429-4C5F-938D-D8B50FCF35B8}" destId="{8CD63A52-D5FC-4FC9-929B-D8ADA2C64940}" srcOrd="2" destOrd="0" parTransId="{5D047374-9CCD-4FE8-891B-A9F22180A254}" sibTransId="{24CFF81F-AEDF-4147-93BE-F04981889659}"/>
    <dgm:cxn modelId="{49AA4843-2894-496A-BBF1-1108DB88B2D3}" type="presOf" srcId="{81742377-B855-4DFE-8CD1-15080F10B17C}" destId="{ECFBB47C-EB1A-42A9-AB91-FFBFA04E368A}" srcOrd="0" destOrd="0" presId="urn:microsoft.com/office/officeart/2005/8/layout/chevronAccent+Icon"/>
    <dgm:cxn modelId="{40BEAA51-341A-4CD3-A488-C0AE84BB05C1}" type="presOf" srcId="{F0C47909-564C-4738-84EC-A368FA1D6C88}" destId="{BA51DC65-EFDE-4B7D-B0F6-B3E6B5B6C1D9}" srcOrd="0" destOrd="0" presId="urn:microsoft.com/office/officeart/2005/8/layout/chevronAccent+Icon"/>
    <dgm:cxn modelId="{163D9F54-5AB8-41C9-8262-5126BDD98C60}" srcId="{CA852854-9429-4C5F-938D-D8B50FCF35B8}" destId="{5C7CC782-8B7F-4624-B8F5-74785BE97045}" srcOrd="3" destOrd="0" parTransId="{25E9A682-9B4A-4197-A3B1-4C9D66B6C860}" sibTransId="{5CC8DE7D-DDF7-432A-BE38-C8E7B4A26C36}"/>
    <dgm:cxn modelId="{C5DE9E87-D462-426E-BCDB-061D70DB63AA}" srcId="{CA852854-9429-4C5F-938D-D8B50FCF35B8}" destId="{F0C47909-564C-4738-84EC-A368FA1D6C88}" srcOrd="8" destOrd="0" parTransId="{FF0D2448-AE94-419D-A80A-54313C70C744}" sibTransId="{41F37F2E-658A-48D6-B3C0-AA24DF424FA7}"/>
    <dgm:cxn modelId="{D1EDE78C-08EE-41F5-93D7-9A28B7D59CDC}" srcId="{CA852854-9429-4C5F-938D-D8B50FCF35B8}" destId="{3A218E86-4EAB-4DB0-BB2D-F112626922DD}" srcOrd="5" destOrd="0" parTransId="{DD9E9429-4B8D-434F-882E-24E74927A311}" sibTransId="{A9E6BB4A-580F-4A45-AA88-947DAA545842}"/>
    <dgm:cxn modelId="{DB81BF91-9CC1-4032-9956-C6C72CAB3826}" srcId="{CA852854-9429-4C5F-938D-D8B50FCF35B8}" destId="{E73A1D23-8AD1-4618-8F5B-101F9DD94525}" srcOrd="9" destOrd="0" parTransId="{CB7AA1BA-7DAC-4BC7-814A-9816C178D951}" sibTransId="{8FB76AB2-60A2-458B-B280-6B90DF106429}"/>
    <dgm:cxn modelId="{2B05479D-CC8E-420C-8BAF-692F97729256}" type="presOf" srcId="{E73A1D23-8AD1-4618-8F5B-101F9DD94525}" destId="{49F18679-1D89-4193-BEB4-ECAB5A21AF52}" srcOrd="0" destOrd="0" presId="urn:microsoft.com/office/officeart/2005/8/layout/chevronAccent+Icon"/>
    <dgm:cxn modelId="{4C5021A9-75B5-45B2-B21B-B8BDC16FA222}" srcId="{CA852854-9429-4C5F-938D-D8B50FCF35B8}" destId="{C8C9C759-F9F9-4113-8F53-5B7335D54ADA}" srcOrd="4" destOrd="0" parTransId="{C59016F6-EA1E-476C-9288-7CE72C79E182}" sibTransId="{B655697A-C54D-4B99-9191-26FABB460ACC}"/>
    <dgm:cxn modelId="{78864AAB-29BD-49C9-8877-94E631EADBA8}" type="presOf" srcId="{3A218E86-4EAB-4DB0-BB2D-F112626922DD}" destId="{07720AAD-01EC-4249-AE8C-2B016AE28455}" srcOrd="0" destOrd="0" presId="urn:microsoft.com/office/officeart/2005/8/layout/chevronAccent+Icon"/>
    <dgm:cxn modelId="{8369A3B4-382D-4B8C-B0BC-2D6F2A14D99B}" type="presOf" srcId="{8CD63A52-D5FC-4FC9-929B-D8ADA2C64940}" destId="{A2AC19C6-C806-405D-A8DF-3084097C8874}" srcOrd="0" destOrd="0" presId="urn:microsoft.com/office/officeart/2005/8/layout/chevronAccent+Icon"/>
    <dgm:cxn modelId="{37DC75B6-9F41-4274-A968-17879218B6E6}" srcId="{CA852854-9429-4C5F-938D-D8B50FCF35B8}" destId="{6B760C11-8917-49E0-9DA4-DEC106014E14}" srcOrd="0" destOrd="0" parTransId="{3E8677F2-5BC2-4941-BF24-F28B9878AE51}" sibTransId="{07A30A98-39DD-4310-AEA0-E22F2D37DE9B}"/>
    <dgm:cxn modelId="{32F89EDF-4D27-4C34-8B8D-E44CBD57F77F}" type="presOf" srcId="{7A1BCDD0-B5A4-49C7-8A5E-43D020751CD2}" destId="{8E9EF3DD-E8BE-4521-B330-E3EA2591B68F}" srcOrd="0" destOrd="0" presId="urn:microsoft.com/office/officeart/2005/8/layout/chevronAccent+Icon"/>
    <dgm:cxn modelId="{A23B23EE-364B-4F6C-85FF-D8FE2D36B450}" type="presOf" srcId="{CA852854-9429-4C5F-938D-D8B50FCF35B8}" destId="{B27ACC56-2FF8-44E0-BD14-657483A00638}" srcOrd="0" destOrd="0" presId="urn:microsoft.com/office/officeart/2005/8/layout/chevronAccent+Icon"/>
    <dgm:cxn modelId="{39538CF8-2654-4862-8507-5BA908FB200E}" type="presOf" srcId="{484B9BC1-16CD-4F64-A32A-FDFC0E67FCB7}" destId="{35B93988-2F89-43CE-ACFC-3BD7C0780C62}" srcOrd="0" destOrd="0" presId="urn:microsoft.com/office/officeart/2005/8/layout/chevronAccent+Icon"/>
    <dgm:cxn modelId="{FCEF8D9A-7FCB-45BD-8BCA-B09A34CC7590}" type="presParOf" srcId="{B27ACC56-2FF8-44E0-BD14-657483A00638}" destId="{14D7E5A3-6008-404E-AC64-BF5F72C054FB}" srcOrd="0" destOrd="0" presId="urn:microsoft.com/office/officeart/2005/8/layout/chevronAccent+Icon"/>
    <dgm:cxn modelId="{69F5EF49-2C16-41CB-8822-3BC95FDBC979}" type="presParOf" srcId="{14D7E5A3-6008-404E-AC64-BF5F72C054FB}" destId="{5D5059B5-5216-4085-B2D3-259C75536455}" srcOrd="0" destOrd="0" presId="urn:microsoft.com/office/officeart/2005/8/layout/chevronAccent+Icon"/>
    <dgm:cxn modelId="{C7CCF974-C02D-49A9-94E2-3268C65BD5AA}" type="presParOf" srcId="{14D7E5A3-6008-404E-AC64-BF5F72C054FB}" destId="{AE5B0650-5C77-4F76-BA82-00B4872803C3}" srcOrd="1" destOrd="0" presId="urn:microsoft.com/office/officeart/2005/8/layout/chevronAccent+Icon"/>
    <dgm:cxn modelId="{5E587DCE-3733-41AE-888E-705CEC7EE4EB}" type="presParOf" srcId="{B27ACC56-2FF8-44E0-BD14-657483A00638}" destId="{F3CAB661-4253-4447-887B-2A580A63A4ED}" srcOrd="1" destOrd="0" presId="urn:microsoft.com/office/officeart/2005/8/layout/chevronAccent+Icon"/>
    <dgm:cxn modelId="{65C9FE65-E2AA-48A3-86E1-594F999B74E3}" type="presParOf" srcId="{B27ACC56-2FF8-44E0-BD14-657483A00638}" destId="{04BD10A9-A5A8-405F-9B52-5BF679D8A6BB}" srcOrd="2" destOrd="0" presId="urn:microsoft.com/office/officeart/2005/8/layout/chevronAccent+Icon"/>
    <dgm:cxn modelId="{7B2E8AC4-1880-41F4-A789-15A03DFBD5C5}" type="presParOf" srcId="{04BD10A9-A5A8-405F-9B52-5BF679D8A6BB}" destId="{478DF7BE-86E8-46DC-9AA9-EE6CD3F4A8B0}" srcOrd="0" destOrd="0" presId="urn:microsoft.com/office/officeart/2005/8/layout/chevronAccent+Icon"/>
    <dgm:cxn modelId="{959210EB-2ABB-4777-8908-2383F42D761D}" type="presParOf" srcId="{04BD10A9-A5A8-405F-9B52-5BF679D8A6BB}" destId="{ECFBB47C-EB1A-42A9-AB91-FFBFA04E368A}" srcOrd="1" destOrd="0" presId="urn:microsoft.com/office/officeart/2005/8/layout/chevronAccent+Icon"/>
    <dgm:cxn modelId="{C70D790B-7BC7-4EEA-A5E5-E29327688316}" type="presParOf" srcId="{B27ACC56-2FF8-44E0-BD14-657483A00638}" destId="{5F0FCB22-1D5E-47B0-A86E-E10665EB2064}" srcOrd="3" destOrd="0" presId="urn:microsoft.com/office/officeart/2005/8/layout/chevronAccent+Icon"/>
    <dgm:cxn modelId="{E500DD81-A612-42B1-8D9D-163FAA23CFE4}" type="presParOf" srcId="{B27ACC56-2FF8-44E0-BD14-657483A00638}" destId="{7F209593-59F4-4781-A629-35B0B600BB37}" srcOrd="4" destOrd="0" presId="urn:microsoft.com/office/officeart/2005/8/layout/chevronAccent+Icon"/>
    <dgm:cxn modelId="{F2414156-7842-4F01-9308-26FD44037043}" type="presParOf" srcId="{7F209593-59F4-4781-A629-35B0B600BB37}" destId="{CE4CE2ED-591F-4C16-9EAE-62B2892424B3}" srcOrd="0" destOrd="0" presId="urn:microsoft.com/office/officeart/2005/8/layout/chevronAccent+Icon"/>
    <dgm:cxn modelId="{0BCD5F2B-82F5-42FD-8EEC-EF27AA0E0914}" type="presParOf" srcId="{7F209593-59F4-4781-A629-35B0B600BB37}" destId="{A2AC19C6-C806-405D-A8DF-3084097C8874}" srcOrd="1" destOrd="0" presId="urn:microsoft.com/office/officeart/2005/8/layout/chevronAccent+Icon"/>
    <dgm:cxn modelId="{27DAB127-A78F-4874-9B36-6334C0216A05}" type="presParOf" srcId="{B27ACC56-2FF8-44E0-BD14-657483A00638}" destId="{26E44D83-75D2-49D1-A4BE-39DA559F2CBB}" srcOrd="5" destOrd="0" presId="urn:microsoft.com/office/officeart/2005/8/layout/chevronAccent+Icon"/>
    <dgm:cxn modelId="{19307D95-987C-45C7-A5E8-D4BB40020697}" type="presParOf" srcId="{B27ACC56-2FF8-44E0-BD14-657483A00638}" destId="{A4FA6EC9-52B2-470F-B71D-9315908112EE}" srcOrd="6" destOrd="0" presId="urn:microsoft.com/office/officeart/2005/8/layout/chevronAccent+Icon"/>
    <dgm:cxn modelId="{DED9357A-CC03-45CE-84F8-5212AB0D21C0}" type="presParOf" srcId="{A4FA6EC9-52B2-470F-B71D-9315908112EE}" destId="{9686AC30-9424-4684-B1E9-C0AC2FA580F0}" srcOrd="0" destOrd="0" presId="urn:microsoft.com/office/officeart/2005/8/layout/chevronAccent+Icon"/>
    <dgm:cxn modelId="{BA4DFC3B-7696-4670-B57F-046F4D2FC8E3}" type="presParOf" srcId="{A4FA6EC9-52B2-470F-B71D-9315908112EE}" destId="{1EC33227-7216-4FF4-861E-626500EA04FF}" srcOrd="1" destOrd="0" presId="urn:microsoft.com/office/officeart/2005/8/layout/chevronAccent+Icon"/>
    <dgm:cxn modelId="{47D6F76D-401E-405F-9E49-FE9E866FEBFB}" type="presParOf" srcId="{B27ACC56-2FF8-44E0-BD14-657483A00638}" destId="{CD3DE3C6-16C7-445B-B972-E5DA1979D0C2}" srcOrd="7" destOrd="0" presId="urn:microsoft.com/office/officeart/2005/8/layout/chevronAccent+Icon"/>
    <dgm:cxn modelId="{9A11C017-A299-4B50-A7BA-1B6DC16A0150}" type="presParOf" srcId="{B27ACC56-2FF8-44E0-BD14-657483A00638}" destId="{2F132E58-5EA2-4251-80C8-0FEA716CD3DF}" srcOrd="8" destOrd="0" presId="urn:microsoft.com/office/officeart/2005/8/layout/chevronAccent+Icon"/>
    <dgm:cxn modelId="{15CC3842-6DCE-4549-8B7C-64A9FDC7363A}" type="presParOf" srcId="{2F132E58-5EA2-4251-80C8-0FEA716CD3DF}" destId="{EADD27F7-E274-4985-B008-38AC91F789D5}" srcOrd="0" destOrd="0" presId="urn:microsoft.com/office/officeart/2005/8/layout/chevronAccent+Icon"/>
    <dgm:cxn modelId="{8BD8EE4F-86C4-4CD7-A523-D51980F4914D}" type="presParOf" srcId="{2F132E58-5EA2-4251-80C8-0FEA716CD3DF}" destId="{A324DCD5-298F-4322-A247-D86C4CD12A69}" srcOrd="1" destOrd="0" presId="urn:microsoft.com/office/officeart/2005/8/layout/chevronAccent+Icon"/>
    <dgm:cxn modelId="{ECE7AB77-DF64-4A9E-83D5-30B5E7A131A0}" type="presParOf" srcId="{B27ACC56-2FF8-44E0-BD14-657483A00638}" destId="{DC45EC1C-7E04-4F45-94F9-40E2C30AAADA}" srcOrd="9" destOrd="0" presId="urn:microsoft.com/office/officeart/2005/8/layout/chevronAccent+Icon"/>
    <dgm:cxn modelId="{14DE78E3-ED65-4A68-8BC3-BC858A7F8359}" type="presParOf" srcId="{B27ACC56-2FF8-44E0-BD14-657483A00638}" destId="{1E84F209-18A8-4C36-96EF-D2684A690D46}" srcOrd="10" destOrd="0" presId="urn:microsoft.com/office/officeart/2005/8/layout/chevronAccent+Icon"/>
    <dgm:cxn modelId="{DED69052-D7EB-48BA-AEB7-682F3791E647}" type="presParOf" srcId="{1E84F209-18A8-4C36-96EF-D2684A690D46}" destId="{7FE82783-FAF2-403D-8D72-33C271D46D68}" srcOrd="0" destOrd="0" presId="urn:microsoft.com/office/officeart/2005/8/layout/chevronAccent+Icon"/>
    <dgm:cxn modelId="{C5FAF01E-E208-42A3-BD7C-AF35CDD74305}" type="presParOf" srcId="{1E84F209-18A8-4C36-96EF-D2684A690D46}" destId="{07720AAD-01EC-4249-AE8C-2B016AE28455}" srcOrd="1" destOrd="0" presId="urn:microsoft.com/office/officeart/2005/8/layout/chevronAccent+Icon"/>
    <dgm:cxn modelId="{0C8A6C96-E320-4607-87F6-71C0404DAB57}" type="presParOf" srcId="{B27ACC56-2FF8-44E0-BD14-657483A00638}" destId="{810F47D1-8EEC-4230-AF60-A4B94EF9EB02}" srcOrd="11" destOrd="0" presId="urn:microsoft.com/office/officeart/2005/8/layout/chevronAccent+Icon"/>
    <dgm:cxn modelId="{C46D7DF9-2A44-4418-8E50-157E505C9E39}" type="presParOf" srcId="{B27ACC56-2FF8-44E0-BD14-657483A00638}" destId="{7E7D4876-8A16-4C68-AE02-354A6D895042}" srcOrd="12" destOrd="0" presId="urn:microsoft.com/office/officeart/2005/8/layout/chevronAccent+Icon"/>
    <dgm:cxn modelId="{CE4C39B0-8FBE-4709-BEB4-1C9068A96247}" type="presParOf" srcId="{7E7D4876-8A16-4C68-AE02-354A6D895042}" destId="{F48D52CC-B0F9-44FC-AA74-CEA1A74F73E1}" srcOrd="0" destOrd="0" presId="urn:microsoft.com/office/officeart/2005/8/layout/chevronAccent+Icon"/>
    <dgm:cxn modelId="{2AB4858C-0179-4254-A2F8-E9C2104C33E3}" type="presParOf" srcId="{7E7D4876-8A16-4C68-AE02-354A6D895042}" destId="{35B93988-2F89-43CE-ACFC-3BD7C0780C62}" srcOrd="1" destOrd="0" presId="urn:microsoft.com/office/officeart/2005/8/layout/chevronAccent+Icon"/>
    <dgm:cxn modelId="{9ACFC905-F6A7-46B7-8135-0DE8120CBF38}" type="presParOf" srcId="{B27ACC56-2FF8-44E0-BD14-657483A00638}" destId="{38D083C7-8D02-4746-A67A-63D18585F465}" srcOrd="13" destOrd="0" presId="urn:microsoft.com/office/officeart/2005/8/layout/chevronAccent+Icon"/>
    <dgm:cxn modelId="{A5307BE7-222D-49C9-ADB2-C48E6FE436C4}" type="presParOf" srcId="{B27ACC56-2FF8-44E0-BD14-657483A00638}" destId="{B2CC91BA-DD98-4406-B142-9D09B22E97BD}" srcOrd="14" destOrd="0" presId="urn:microsoft.com/office/officeart/2005/8/layout/chevronAccent+Icon"/>
    <dgm:cxn modelId="{AA96AF90-D7F6-4F7E-8B80-41C929704781}" type="presParOf" srcId="{B2CC91BA-DD98-4406-B142-9D09B22E97BD}" destId="{A9022589-7131-48F1-B351-4CF98F338AD8}" srcOrd="0" destOrd="0" presId="urn:microsoft.com/office/officeart/2005/8/layout/chevronAccent+Icon"/>
    <dgm:cxn modelId="{7F66DD8D-4911-4F8A-AA88-46D62728451C}" type="presParOf" srcId="{B2CC91BA-DD98-4406-B142-9D09B22E97BD}" destId="{8E9EF3DD-E8BE-4521-B330-E3EA2591B68F}" srcOrd="1" destOrd="0" presId="urn:microsoft.com/office/officeart/2005/8/layout/chevronAccent+Icon"/>
    <dgm:cxn modelId="{6EB054DE-B700-4CFF-82C5-01523BDB0316}" type="presParOf" srcId="{B27ACC56-2FF8-44E0-BD14-657483A00638}" destId="{984D02F1-9D10-4277-AD64-7B723AEC469C}" srcOrd="15" destOrd="0" presId="urn:microsoft.com/office/officeart/2005/8/layout/chevronAccent+Icon"/>
    <dgm:cxn modelId="{98662F21-D3A9-4FAB-B637-E2BC2333224A}" type="presParOf" srcId="{B27ACC56-2FF8-44E0-BD14-657483A00638}" destId="{67DDF135-B8C1-4863-B3DC-5951E917AEB5}" srcOrd="16" destOrd="0" presId="urn:microsoft.com/office/officeart/2005/8/layout/chevronAccent+Icon"/>
    <dgm:cxn modelId="{17DE47DF-684E-4760-A267-EAD65E4851FE}" type="presParOf" srcId="{67DDF135-B8C1-4863-B3DC-5951E917AEB5}" destId="{28B3D9FA-5D64-4CA4-847B-A95241632052}" srcOrd="0" destOrd="0" presId="urn:microsoft.com/office/officeart/2005/8/layout/chevronAccent+Icon"/>
    <dgm:cxn modelId="{9EC54A37-EA55-433B-9B10-5506EE6609B0}" type="presParOf" srcId="{67DDF135-B8C1-4863-B3DC-5951E917AEB5}" destId="{BA51DC65-EFDE-4B7D-B0F6-B3E6B5B6C1D9}" srcOrd="1" destOrd="0" presId="urn:microsoft.com/office/officeart/2005/8/layout/chevronAccent+Icon"/>
    <dgm:cxn modelId="{64079D00-F9EE-4F38-A525-7F667B5C954E}" type="presParOf" srcId="{B27ACC56-2FF8-44E0-BD14-657483A00638}" destId="{8CDB59AE-546B-46EF-9153-0CE0AC2FF13E}" srcOrd="17" destOrd="0" presId="urn:microsoft.com/office/officeart/2005/8/layout/chevronAccent+Icon"/>
    <dgm:cxn modelId="{69AF0264-7072-4A47-9269-BB7090B28CA4}" type="presParOf" srcId="{B27ACC56-2FF8-44E0-BD14-657483A00638}" destId="{23D5E768-27E3-4A3F-BE2A-7E473CD811AD}" srcOrd="18" destOrd="0" presId="urn:microsoft.com/office/officeart/2005/8/layout/chevronAccent+Icon"/>
    <dgm:cxn modelId="{52554845-8C69-4BFE-B16D-14FCD9E93EF4}" type="presParOf" srcId="{23D5E768-27E3-4A3F-BE2A-7E473CD811AD}" destId="{F6EFA6D7-DA96-4CA4-A2AD-C3E19031A270}" srcOrd="0" destOrd="0" presId="urn:microsoft.com/office/officeart/2005/8/layout/chevronAccent+Icon"/>
    <dgm:cxn modelId="{FDD1EE60-DF39-4F17-93D7-F546D907918B}" type="presParOf" srcId="{23D5E768-27E3-4A3F-BE2A-7E473CD811AD}" destId="{49F18679-1D89-4193-BEB4-ECAB5A21AF52}"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chemeClr val="bg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59B5-5216-4085-B2D3-259C75536455}">
      <dsp:nvSpPr>
        <dsp:cNvPr id="0" name=""/>
        <dsp:cNvSpPr/>
      </dsp:nvSpPr>
      <dsp:spPr>
        <a:xfrm>
          <a:off x="340"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B0650-5C77-4F76-BA82-00B4872803C3}">
      <dsp:nvSpPr>
        <dsp:cNvPr id="0" name=""/>
        <dsp:cNvSpPr/>
      </dsp:nvSpPr>
      <dsp:spPr>
        <a:xfrm>
          <a:off x="200502"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Installation</a:t>
          </a:r>
        </a:p>
      </dsp:txBody>
      <dsp:txXfrm>
        <a:off x="208988" y="142209"/>
        <a:ext cx="616875" cy="272762"/>
      </dsp:txXfrm>
    </dsp:sp>
    <dsp:sp modelId="{478DF7BE-86E8-46DC-9AA9-EE6CD3F4A8B0}">
      <dsp:nvSpPr>
        <dsp:cNvPr id="0" name=""/>
        <dsp:cNvSpPr/>
      </dsp:nvSpPr>
      <dsp:spPr>
        <a:xfrm>
          <a:off x="857702"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BB47C-EB1A-42A9-AB91-FFBFA04E368A}">
      <dsp:nvSpPr>
        <dsp:cNvPr id="0" name=""/>
        <dsp:cNvSpPr/>
      </dsp:nvSpPr>
      <dsp:spPr>
        <a:xfrm>
          <a:off x="1057864"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Inter-</a:t>
          </a:r>
        </a:p>
        <a:p>
          <a:pPr marL="0" lvl="0" indent="0" algn="ctr" defTabSz="355600">
            <a:lnSpc>
              <a:spcPct val="90000"/>
            </a:lnSpc>
            <a:spcBef>
              <a:spcPct val="0"/>
            </a:spcBef>
            <a:spcAft>
              <a:spcPct val="35000"/>
            </a:spcAft>
            <a:buNone/>
          </a:pPr>
          <a:r>
            <a:rPr lang="en-US" sz="800" kern="1200" dirty="0"/>
            <a:t>connection</a:t>
          </a:r>
        </a:p>
      </dsp:txBody>
      <dsp:txXfrm>
        <a:off x="1066350" y="142209"/>
        <a:ext cx="616875" cy="272762"/>
      </dsp:txXfrm>
    </dsp:sp>
    <dsp:sp modelId="{CE4CE2ED-591F-4C16-9EAE-62B2892424B3}">
      <dsp:nvSpPr>
        <dsp:cNvPr id="0" name=""/>
        <dsp:cNvSpPr/>
      </dsp:nvSpPr>
      <dsp:spPr>
        <a:xfrm>
          <a:off x="1715064"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C19C6-C806-405D-A8DF-3084097C8874}">
      <dsp:nvSpPr>
        <dsp:cNvPr id="0" name=""/>
        <dsp:cNvSpPr/>
      </dsp:nvSpPr>
      <dsp:spPr>
        <a:xfrm>
          <a:off x="1915226" y="133723"/>
          <a:ext cx="633847" cy="289734"/>
        </a:xfrm>
        <a:prstGeom prst="roundRect">
          <a:avLst>
            <a:gd name="adj" fmla="val 10000"/>
          </a:avLst>
        </a:prstGeom>
        <a:solidFill>
          <a:srgbClr val="FFFF00"/>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Cooling</a:t>
          </a:r>
        </a:p>
      </dsp:txBody>
      <dsp:txXfrm>
        <a:off x="1923712" y="142209"/>
        <a:ext cx="616875" cy="272762"/>
      </dsp:txXfrm>
    </dsp:sp>
    <dsp:sp modelId="{9686AC30-9424-4684-B1E9-C0AC2FA580F0}">
      <dsp:nvSpPr>
        <dsp:cNvPr id="0" name=""/>
        <dsp:cNvSpPr/>
      </dsp:nvSpPr>
      <dsp:spPr>
        <a:xfrm>
          <a:off x="257242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33227-7216-4FF4-861E-626500EA04FF}">
      <dsp:nvSpPr>
        <dsp:cNvPr id="0" name=""/>
        <dsp:cNvSpPr/>
      </dsp:nvSpPr>
      <dsp:spPr>
        <a:xfrm>
          <a:off x="2772588"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a:t>
          </a:r>
        </a:p>
      </dsp:txBody>
      <dsp:txXfrm>
        <a:off x="2781074" y="142209"/>
        <a:ext cx="616875" cy="272762"/>
      </dsp:txXfrm>
    </dsp:sp>
    <dsp:sp modelId="{EADD27F7-E274-4985-B008-38AC91F789D5}">
      <dsp:nvSpPr>
        <dsp:cNvPr id="0" name=""/>
        <dsp:cNvSpPr/>
      </dsp:nvSpPr>
      <dsp:spPr>
        <a:xfrm>
          <a:off x="342978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4DCD5-298F-4322-A247-D86C4CD12A69}">
      <dsp:nvSpPr>
        <dsp:cNvPr id="0" name=""/>
        <dsp:cNvSpPr/>
      </dsp:nvSpPr>
      <dsp:spPr>
        <a:xfrm>
          <a:off x="3629950"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a:t>
          </a:r>
          <a:r>
            <a:rPr lang="en-US" sz="800" kern="1200" dirty="0" err="1"/>
            <a:t>Inom</a:t>
          </a:r>
          <a:endParaRPr lang="en-US" sz="800" kern="1200" dirty="0"/>
        </a:p>
      </dsp:txBody>
      <dsp:txXfrm>
        <a:off x="3638436" y="142209"/>
        <a:ext cx="616875" cy="272762"/>
      </dsp:txXfrm>
    </dsp:sp>
    <dsp:sp modelId="{7FE82783-FAF2-403D-8D72-33C271D46D68}">
      <dsp:nvSpPr>
        <dsp:cNvPr id="0" name=""/>
        <dsp:cNvSpPr/>
      </dsp:nvSpPr>
      <dsp:spPr>
        <a:xfrm>
          <a:off x="4287149"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720AAD-01EC-4249-AE8C-2B016AE28455}">
      <dsp:nvSpPr>
        <dsp:cNvPr id="0" name=""/>
        <dsp:cNvSpPr/>
      </dsp:nvSpPr>
      <dsp:spPr>
        <a:xfrm>
          <a:off x="4487311"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Training to </a:t>
          </a:r>
          <a:r>
            <a:rPr lang="en-US" sz="800" kern="1200" dirty="0" err="1"/>
            <a:t>Iultimate</a:t>
          </a:r>
          <a:endParaRPr lang="en-US" sz="800" kern="1200" dirty="0"/>
        </a:p>
      </dsp:txBody>
      <dsp:txXfrm>
        <a:off x="4495797" y="142209"/>
        <a:ext cx="616875" cy="272762"/>
      </dsp:txXfrm>
    </dsp:sp>
    <dsp:sp modelId="{F48D52CC-B0F9-44FC-AA74-CEA1A74F73E1}">
      <dsp:nvSpPr>
        <dsp:cNvPr id="0" name=""/>
        <dsp:cNvSpPr/>
      </dsp:nvSpPr>
      <dsp:spPr>
        <a:xfrm>
          <a:off x="5144511"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93988-2F89-43CE-ACFC-3BD7C0780C62}">
      <dsp:nvSpPr>
        <dsp:cNvPr id="0" name=""/>
        <dsp:cNvSpPr/>
      </dsp:nvSpPr>
      <dsp:spPr>
        <a:xfrm>
          <a:off x="5344673"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Thermal Cycle</a:t>
          </a:r>
        </a:p>
      </dsp:txBody>
      <dsp:txXfrm>
        <a:off x="5353159" y="142209"/>
        <a:ext cx="616875" cy="272762"/>
      </dsp:txXfrm>
    </dsp:sp>
    <dsp:sp modelId="{A9022589-7131-48F1-B351-4CF98F338AD8}">
      <dsp:nvSpPr>
        <dsp:cNvPr id="0" name=""/>
        <dsp:cNvSpPr/>
      </dsp:nvSpPr>
      <dsp:spPr>
        <a:xfrm>
          <a:off x="6001873"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9EF3DD-E8BE-4521-B330-E3EA2591B68F}">
      <dsp:nvSpPr>
        <dsp:cNvPr id="0" name=""/>
        <dsp:cNvSpPr/>
      </dsp:nvSpPr>
      <dsp:spPr>
        <a:xfrm>
          <a:off x="6202035"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HWC to </a:t>
          </a:r>
        </a:p>
        <a:p>
          <a:pPr marL="0" lvl="0" indent="0" algn="ctr" defTabSz="355600">
            <a:lnSpc>
              <a:spcPct val="90000"/>
            </a:lnSpc>
            <a:spcBef>
              <a:spcPct val="0"/>
            </a:spcBef>
            <a:spcAft>
              <a:spcPct val="35000"/>
            </a:spcAft>
            <a:buNone/>
          </a:pPr>
          <a:r>
            <a:rPr lang="en-US" sz="800" kern="1200" dirty="0" err="1"/>
            <a:t>Iultimate</a:t>
          </a:r>
          <a:endParaRPr lang="en-US" sz="800" kern="1200" dirty="0"/>
        </a:p>
      </dsp:txBody>
      <dsp:txXfrm>
        <a:off x="6210521" y="142209"/>
        <a:ext cx="616875" cy="272762"/>
      </dsp:txXfrm>
    </dsp:sp>
    <dsp:sp modelId="{28B3D9FA-5D64-4CA4-847B-A95241632052}">
      <dsp:nvSpPr>
        <dsp:cNvPr id="0" name=""/>
        <dsp:cNvSpPr/>
      </dsp:nvSpPr>
      <dsp:spPr>
        <a:xfrm>
          <a:off x="6859235"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51DC65-EFDE-4B7D-B0F6-B3E6B5B6C1D9}">
      <dsp:nvSpPr>
        <dsp:cNvPr id="0" name=""/>
        <dsp:cNvSpPr/>
      </dsp:nvSpPr>
      <dsp:spPr>
        <a:xfrm>
          <a:off x="7059397" y="133723"/>
          <a:ext cx="633847" cy="289734"/>
        </a:xfrm>
        <a:prstGeom prst="roundRect">
          <a:avLst>
            <a:gd name="adj" fmla="val 10000"/>
          </a:avLst>
        </a:prstGeom>
        <a:solidFill>
          <a:srgbClr val="FFFF0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err="1"/>
            <a:t>Exp</a:t>
          </a:r>
          <a:r>
            <a:rPr lang="en-US" sz="800" kern="1200" dirty="0"/>
            <a:t> @ I ultimate</a:t>
          </a:r>
        </a:p>
      </dsp:txBody>
      <dsp:txXfrm>
        <a:off x="7067883" y="142209"/>
        <a:ext cx="616875" cy="272762"/>
      </dsp:txXfrm>
    </dsp:sp>
    <dsp:sp modelId="{F6EFA6D7-DA96-4CA4-A2AD-C3E19031A270}">
      <dsp:nvSpPr>
        <dsp:cNvPr id="0" name=""/>
        <dsp:cNvSpPr/>
      </dsp:nvSpPr>
      <dsp:spPr>
        <a:xfrm>
          <a:off x="7716597" y="61289"/>
          <a:ext cx="750608" cy="289734"/>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18679-1D89-4193-BEB4-ECAB5A21AF52}">
      <dsp:nvSpPr>
        <dsp:cNvPr id="0" name=""/>
        <dsp:cNvSpPr/>
      </dsp:nvSpPr>
      <dsp:spPr>
        <a:xfrm>
          <a:off x="7916759" y="133723"/>
          <a:ext cx="633847" cy="2897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dirty="0"/>
            <a:t>Warm up</a:t>
          </a:r>
        </a:p>
      </dsp:txBody>
      <dsp:txXfrm>
        <a:off x="7925245" y="142209"/>
        <a:ext cx="616875" cy="272762"/>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10/09/2019</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223200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10/09/2019</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31023377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3302622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1473872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29</a:t>
            </a:fld>
            <a:endParaRPr lang="fr-FR"/>
          </a:p>
        </p:txBody>
      </p:sp>
    </p:spTree>
    <p:extLst>
      <p:ext uri="{BB962C8B-B14F-4D97-AF65-F5344CB8AC3E}">
        <p14:creationId xmlns:p14="http://schemas.microsoft.com/office/powerpoint/2010/main" val="430844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Marta Bajko HL-LHC IT STRING </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Marta Bajko HL-LHC IT STRING </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Marta Bajko HL-LHC IT STRING </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Marta Bajko HL-LHC IT STRING </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Marta Bajko HL-LHC IT STRING </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Marta Bajko HL-LHC IT STRING </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Marta Bajko HL-LHC IT STRING </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US"/>
              <a:t>10 Sep 2019</a:t>
            </a:r>
          </a:p>
        </p:txBody>
      </p:sp>
      <p:sp>
        <p:nvSpPr>
          <p:cNvPr id="5" name="Footer Placeholder 4"/>
          <p:cNvSpPr>
            <a:spLocks noGrp="1"/>
          </p:cNvSpPr>
          <p:nvPr>
            <p:ph type="ftr" sz="quarter" idx="11"/>
          </p:nvPr>
        </p:nvSpPr>
        <p:spPr/>
        <p:txBody>
          <a:bodyPr/>
          <a:lstStyle/>
          <a:p>
            <a:r>
              <a:rPr lang="en-US"/>
              <a:t>Marta Bajko HL-LHC IT STRING </a:t>
            </a:r>
          </a:p>
        </p:txBody>
      </p:sp>
      <p:sp>
        <p:nvSpPr>
          <p:cNvPr id="6" name="Slide Number Placeholder 5"/>
          <p:cNvSpPr>
            <a:spLocks noGrp="1"/>
          </p:cNvSpPr>
          <p:nvPr>
            <p:ph type="sldNum" sz="quarter" idx="12"/>
          </p:nvPr>
        </p:nvSpPr>
        <p:spPr/>
        <p:txBody>
          <a:bodyPr/>
          <a:lstStyle/>
          <a:p>
            <a:fld id="{EFD4232C-AA43-4A42-A14D-0FEF60F67D35}" type="slidenum">
              <a:rPr lang="en-US" smtClean="0"/>
              <a:t>‹#›</a:t>
            </a:fld>
            <a:endParaRPr lang="en-US"/>
          </a:p>
        </p:txBody>
      </p:sp>
    </p:spTree>
    <p:extLst>
      <p:ext uri="{BB962C8B-B14F-4D97-AF65-F5344CB8AC3E}">
        <p14:creationId xmlns:p14="http://schemas.microsoft.com/office/powerpoint/2010/main" val="2747544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Marta Bajko HL-LHC IT STRING </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sldNum="0"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dms.cern.ch/document/1693312/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e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1.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Layout" Target="../diagrams/layout3.xml"/><Relationship Id="rId7" Type="http://schemas.openxmlformats.org/officeDocument/2006/relationships/image" Target="../media/image4.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3.emf"/></Relationships>
</file>

<file path=ppt/slides/_rels/slide2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Layout" Target="../diagrams/layout5.xml"/><Relationship Id="rId7" Type="http://schemas.openxmlformats.org/officeDocument/2006/relationships/image" Target="../media/image4.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8" Type="http://schemas.openxmlformats.org/officeDocument/2006/relationships/image" Target="../media/image25.tiff"/><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jpeg"/><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26.tiff"/></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jpe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592847" y="2067694"/>
            <a:ext cx="8032048" cy="1350000"/>
          </a:xfrm>
        </p:spPr>
        <p:txBody>
          <a:bodyPr/>
          <a:lstStyle/>
          <a:p>
            <a:r>
              <a:rPr lang="en-GB" dirty="0"/>
              <a:t>HL LHC Inner Triplet STRING</a:t>
            </a:r>
          </a:p>
        </p:txBody>
      </p:sp>
      <p:sp>
        <p:nvSpPr>
          <p:cNvPr id="19" name="Sous-titre 18"/>
          <p:cNvSpPr>
            <a:spLocks noGrp="1"/>
          </p:cNvSpPr>
          <p:nvPr>
            <p:ph type="subTitle" idx="1"/>
          </p:nvPr>
        </p:nvSpPr>
        <p:spPr>
          <a:xfrm>
            <a:off x="592847" y="3219822"/>
            <a:ext cx="6480000" cy="742950"/>
          </a:xfrm>
        </p:spPr>
        <p:txBody>
          <a:bodyPr>
            <a:noAutofit/>
          </a:bodyPr>
          <a:lstStyle/>
          <a:p>
            <a:r>
              <a:rPr lang="en-GB" sz="1400" b="1" dirty="0"/>
              <a:t>M. Bajko</a:t>
            </a:r>
          </a:p>
          <a:p>
            <a:r>
              <a:rPr lang="en-US" sz="1400" b="1" dirty="0"/>
              <a:t>HL-LHC IT STRING Coordinator</a:t>
            </a:r>
            <a:endParaRPr lang="en-GB" sz="500" dirty="0"/>
          </a:p>
          <a:p>
            <a:r>
              <a:rPr lang="en-GB" sz="1400" b="1" dirty="0"/>
              <a:t> </a:t>
            </a:r>
          </a:p>
          <a:p>
            <a:endParaRPr lang="en-US" sz="1400" b="1" dirty="0"/>
          </a:p>
        </p:txBody>
      </p:sp>
      <p:sp>
        <p:nvSpPr>
          <p:cNvPr id="2" name="Text Placeholder 1"/>
          <p:cNvSpPr>
            <a:spLocks noGrp="1"/>
          </p:cNvSpPr>
          <p:nvPr>
            <p:ph type="body" sz="quarter" idx="14"/>
          </p:nvPr>
        </p:nvSpPr>
        <p:spPr>
          <a:xfrm>
            <a:off x="1187624" y="4794945"/>
            <a:ext cx="6480000" cy="261938"/>
          </a:xfrm>
        </p:spPr>
        <p:txBody>
          <a:bodyPr>
            <a:normAutofit fontScale="92500"/>
          </a:bodyPr>
          <a:lstStyle/>
          <a:p>
            <a:r>
              <a:rPr lang="en-GB" dirty="0"/>
              <a:t>International Review of HL-LHC Inner Triplet Circuits, 9-10</a:t>
            </a:r>
            <a:r>
              <a:rPr lang="en-GB" baseline="30000" dirty="0"/>
              <a:t>th</a:t>
            </a:r>
            <a:r>
              <a:rPr lang="en-GB" dirty="0"/>
              <a:t> of September 2019</a:t>
            </a:r>
          </a:p>
        </p:txBody>
      </p:sp>
      <p:pic>
        <p:nvPicPr>
          <p:cNvPr id="5" name="Picture 4"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5536" y="4555331"/>
            <a:ext cx="503973" cy="50314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grpSp>
        <p:nvGrpSpPr>
          <p:cNvPr id="6" name="Group 5">
            <a:extLst>
              <a:ext uri="{FF2B5EF4-FFF2-40B4-BE49-F238E27FC236}">
                <a16:creationId xmlns:a16="http://schemas.microsoft.com/office/drawing/2014/main" id="{CB86BB72-6024-5240-A266-20A08E699978}"/>
              </a:ext>
            </a:extLst>
          </p:cNvPr>
          <p:cNvGrpSpPr/>
          <p:nvPr/>
        </p:nvGrpSpPr>
        <p:grpSpPr>
          <a:xfrm>
            <a:off x="1917539" y="1794470"/>
            <a:ext cx="5609411" cy="2261036"/>
            <a:chOff x="1917539" y="1794470"/>
            <a:chExt cx="5609411" cy="2261036"/>
          </a:xfrm>
        </p:grpSpPr>
        <p:grpSp>
          <p:nvGrpSpPr>
            <p:cNvPr id="28" name="Group 27"/>
            <p:cNvGrpSpPr/>
            <p:nvPr/>
          </p:nvGrpSpPr>
          <p:grpSpPr>
            <a:xfrm>
              <a:off x="1917539" y="1794470"/>
              <a:ext cx="5609411" cy="2261036"/>
              <a:chOff x="1651403" y="1308740"/>
              <a:chExt cx="5609411" cy="2261036"/>
            </a:xfrm>
          </p:grpSpPr>
          <p:grpSp>
            <p:nvGrpSpPr>
              <p:cNvPr id="26" name="Group 25"/>
              <p:cNvGrpSpPr/>
              <p:nvPr/>
            </p:nvGrpSpPr>
            <p:grpSpPr>
              <a:xfrm>
                <a:off x="1651403" y="1308740"/>
                <a:ext cx="5609411" cy="2261036"/>
                <a:chOff x="1651403" y="1308740"/>
                <a:chExt cx="5609411" cy="2261036"/>
              </a:xfrm>
            </p:grpSpPr>
            <p:grpSp>
              <p:nvGrpSpPr>
                <p:cNvPr id="24" name="Group 23"/>
                <p:cNvGrpSpPr/>
                <p:nvPr/>
              </p:nvGrpSpPr>
              <p:grpSpPr>
                <a:xfrm>
                  <a:off x="1651403" y="1308740"/>
                  <a:ext cx="5207728" cy="2261036"/>
                  <a:chOff x="1651403" y="1308740"/>
                  <a:chExt cx="5207728" cy="2261036"/>
                </a:xfrm>
              </p:grpSpPr>
              <p:pic>
                <p:nvPicPr>
                  <p:cNvPr id="21" name="Picture 20"/>
                  <p:cNvPicPr>
                    <a:picLocks noChangeAspect="1"/>
                  </p:cNvPicPr>
                  <p:nvPr/>
                </p:nvPicPr>
                <p:blipFill rotWithShape="1">
                  <a:blip r:embed="rId3"/>
                  <a:srcRect t="28216"/>
                  <a:stretch/>
                </p:blipFill>
                <p:spPr>
                  <a:xfrm>
                    <a:off x="2016679" y="1336960"/>
                    <a:ext cx="4842452" cy="2232816"/>
                  </a:xfrm>
                  <a:prstGeom prst="rect">
                    <a:avLst/>
                  </a:prstGeom>
                  <a:solidFill>
                    <a:schemeClr val="bg1"/>
                  </a:solidFill>
                </p:spPr>
              </p:pic>
              <p:sp>
                <p:nvSpPr>
                  <p:cNvPr id="18" name="TextBox 17"/>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25" name="Rectangle 24"/>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7" name="TextBox 26"/>
              <p:cNvSpPr txBox="1"/>
              <p:nvPr/>
            </p:nvSpPr>
            <p:spPr>
              <a:xfrm>
                <a:off x="4283969" y="2253313"/>
                <a:ext cx="2077194" cy="200055"/>
              </a:xfrm>
              <a:prstGeom prst="rect">
                <a:avLst/>
              </a:prstGeom>
              <a:solidFill>
                <a:schemeClr val="bg1"/>
              </a:solidFill>
            </p:spPr>
            <p:txBody>
              <a:bodyPr wrap="square" rtlCol="0">
                <a:spAutoFit/>
              </a:bodyPr>
              <a:lstStyle/>
              <a:p>
                <a:r>
                  <a:rPr lang="en-GB" sz="700" dirty="0"/>
                  <a:t>Powering cables or BB and disconnections</a:t>
                </a:r>
              </a:p>
            </p:txBody>
          </p:sp>
        </p:grpSp>
        <p:sp>
          <p:nvSpPr>
            <p:cNvPr id="3" name="TextBox 2">
              <a:extLst>
                <a:ext uri="{FF2B5EF4-FFF2-40B4-BE49-F238E27FC236}">
                  <a16:creationId xmlns:a16="http://schemas.microsoft.com/office/drawing/2014/main" id="{EF3F17B2-E68E-694D-8801-842AEC6DB4D9}"/>
                </a:ext>
              </a:extLst>
            </p:cNvPr>
            <p:cNvSpPr txBox="1"/>
            <p:nvPr/>
          </p:nvSpPr>
          <p:spPr>
            <a:xfrm>
              <a:off x="4550105" y="3393074"/>
              <a:ext cx="496717" cy="230832"/>
            </a:xfrm>
            <a:prstGeom prst="rect">
              <a:avLst/>
            </a:prstGeom>
            <a:solidFill>
              <a:schemeClr val="bg1"/>
            </a:solidFill>
          </p:spPr>
          <p:txBody>
            <a:bodyPr wrap="square" rtlCol="0">
              <a:spAutoFit/>
            </a:bodyPr>
            <a:lstStyle/>
            <a:p>
              <a:r>
                <a:rPr lang="fr-FR" sz="900" dirty="0"/>
                <a:t>18 kA</a:t>
              </a:r>
            </a:p>
          </p:txBody>
        </p:sp>
        <p:sp>
          <p:nvSpPr>
            <p:cNvPr id="20" name="TextBox 19">
              <a:extLst>
                <a:ext uri="{FF2B5EF4-FFF2-40B4-BE49-F238E27FC236}">
                  <a16:creationId xmlns:a16="http://schemas.microsoft.com/office/drawing/2014/main" id="{DBE1B225-416A-1C47-83CB-9B860C0C8DC1}"/>
                </a:ext>
              </a:extLst>
            </p:cNvPr>
            <p:cNvSpPr txBox="1"/>
            <p:nvPr/>
          </p:nvSpPr>
          <p:spPr>
            <a:xfrm>
              <a:off x="5046822" y="3393074"/>
              <a:ext cx="533290" cy="230832"/>
            </a:xfrm>
            <a:prstGeom prst="rect">
              <a:avLst/>
            </a:prstGeom>
            <a:solidFill>
              <a:schemeClr val="bg1"/>
            </a:solidFill>
          </p:spPr>
          <p:txBody>
            <a:bodyPr wrap="square" rtlCol="0">
              <a:spAutoFit/>
            </a:bodyPr>
            <a:lstStyle/>
            <a:p>
              <a:r>
                <a:rPr lang="fr-FR" sz="900" dirty="0"/>
                <a:t>13 kA</a:t>
              </a:r>
            </a:p>
          </p:txBody>
        </p:sp>
        <p:sp>
          <p:nvSpPr>
            <p:cNvPr id="30" name="TextBox 29">
              <a:extLst>
                <a:ext uri="{FF2B5EF4-FFF2-40B4-BE49-F238E27FC236}">
                  <a16:creationId xmlns:a16="http://schemas.microsoft.com/office/drawing/2014/main" id="{81CC5C40-8A5B-CB4C-BD67-3424C5CEA98C}"/>
                </a:ext>
              </a:extLst>
            </p:cNvPr>
            <p:cNvSpPr txBox="1"/>
            <p:nvPr/>
          </p:nvSpPr>
          <p:spPr>
            <a:xfrm>
              <a:off x="5652121" y="3399589"/>
              <a:ext cx="864096" cy="230832"/>
            </a:xfrm>
            <a:prstGeom prst="rect">
              <a:avLst/>
            </a:prstGeom>
            <a:solidFill>
              <a:schemeClr val="bg1"/>
            </a:solidFill>
          </p:spPr>
          <p:txBody>
            <a:bodyPr wrap="square" rtlCol="0">
              <a:spAutoFit/>
            </a:bodyPr>
            <a:lstStyle/>
            <a:p>
              <a:pPr algn="ctr"/>
              <a:r>
                <a:rPr lang="fr-FR" sz="900" dirty="0"/>
                <a:t>2 kA</a:t>
              </a:r>
            </a:p>
          </p:txBody>
        </p:sp>
      </p:grpSp>
      <p:sp>
        <p:nvSpPr>
          <p:cNvPr id="23" name="TextBox 22"/>
          <p:cNvSpPr txBox="1"/>
          <p:nvPr/>
        </p:nvSpPr>
        <p:spPr>
          <a:xfrm>
            <a:off x="251520" y="2864021"/>
            <a:ext cx="2160240" cy="461665"/>
          </a:xfrm>
          <a:prstGeom prst="rect">
            <a:avLst/>
          </a:prstGeom>
          <a:noFill/>
          <a:ln>
            <a:solidFill>
              <a:schemeClr val="bg2"/>
            </a:solidFill>
          </a:ln>
        </p:spPr>
        <p:txBody>
          <a:bodyPr wrap="square" rtlCol="0">
            <a:spAutoFit/>
          </a:bodyPr>
          <a:lstStyle/>
          <a:p>
            <a:pPr lvl="0" algn="just"/>
            <a:r>
              <a:rPr lang="en-GB" sz="1200" dirty="0"/>
              <a:t>We foresee for the first time a </a:t>
            </a:r>
            <a:r>
              <a:rPr lang="en-GB" sz="1200" b="1" i="1" dirty="0"/>
              <a:t>FULL remote alignment. </a:t>
            </a:r>
            <a:endParaRPr lang="en-GB" sz="1000" b="1" i="1" dirty="0"/>
          </a:p>
        </p:txBody>
      </p:sp>
      <p:sp>
        <p:nvSpPr>
          <p:cNvPr id="19" name="TextBox 18">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
        <p:nvSpPr>
          <p:cNvPr id="22" name="Title 1"/>
          <p:cNvSpPr>
            <a:spLocks noGrp="1"/>
          </p:cNvSpPr>
          <p:nvPr>
            <p:ph type="title"/>
          </p:nvPr>
        </p:nvSpPr>
        <p:spPr>
          <a:xfrm>
            <a:off x="612000" y="135000"/>
            <a:ext cx="7920000" cy="540000"/>
          </a:xfrm>
        </p:spPr>
        <p:txBody>
          <a:bodyPr/>
          <a:lstStyle/>
          <a:p>
            <a:pPr algn="just"/>
            <a:r>
              <a:rPr lang="en-GB" dirty="0"/>
              <a:t>The IT zone : HL-LHC IT vs LHC</a:t>
            </a:r>
          </a:p>
        </p:txBody>
      </p:sp>
    </p:spTree>
    <p:extLst>
      <p:ext uri="{BB962C8B-B14F-4D97-AF65-F5344CB8AC3E}">
        <p14:creationId xmlns:p14="http://schemas.microsoft.com/office/powerpoint/2010/main" val="1034055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19404"/>
            <a:ext cx="8579256" cy="733388"/>
          </a:xfrm>
        </p:spPr>
        <p:txBody>
          <a:bodyPr>
            <a:noAutofit/>
          </a:bodyPr>
          <a:lstStyle/>
          <a:p>
            <a:pPr marL="0" indent="0">
              <a:buNone/>
            </a:pPr>
            <a:r>
              <a:rPr lang="en-US" sz="1600" b="1" dirty="0">
                <a:solidFill>
                  <a:schemeClr val="bg2"/>
                </a:solidFill>
              </a:rPr>
              <a:t> The HL-LHC IT STRING will serve as a test bed for matters or conditions that either :</a:t>
            </a:r>
          </a:p>
          <a:p>
            <a:pPr lvl="1" algn="l"/>
            <a:r>
              <a:rPr lang="en-US" sz="1400" b="1" dirty="0">
                <a:solidFill>
                  <a:schemeClr val="bg2"/>
                </a:solidFill>
              </a:rPr>
              <a:t>cannot be tested as a part of the components acceptance and characterization program, or </a:t>
            </a:r>
          </a:p>
          <a:p>
            <a:pPr lvl="1" algn="l"/>
            <a:r>
              <a:rPr lang="en-US" sz="1400" b="1" dirty="0">
                <a:solidFill>
                  <a:schemeClr val="bg2"/>
                </a:solidFill>
              </a:rPr>
              <a:t>depend on the response of the integrated system.</a:t>
            </a:r>
            <a:endParaRPr lang="en-GB" sz="1400" b="1" dirty="0">
              <a:solidFill>
                <a:schemeClr val="bg2"/>
              </a:solidFill>
            </a:endParaRPr>
          </a:p>
        </p:txBody>
      </p:sp>
      <p:sp>
        <p:nvSpPr>
          <p:cNvPr id="4" name="Footer Placeholder 3"/>
          <p:cNvSpPr>
            <a:spLocks noGrp="1"/>
          </p:cNvSpPr>
          <p:nvPr>
            <p:ph type="ftr" sz="quarter" idx="11"/>
          </p:nvPr>
        </p:nvSpPr>
        <p:spPr/>
        <p:txBody>
          <a:bodyPr/>
          <a:lstStyle/>
          <a:p>
            <a:r>
              <a:rPr lang="fr-FR" noProof="0"/>
              <a:t>Marta Bajko HL-LHC IT STRING </a:t>
            </a:r>
            <a:endParaRPr lang="en-GB" noProof="0"/>
          </a:p>
        </p:txBody>
      </p:sp>
      <p:sp>
        <p:nvSpPr>
          <p:cNvPr id="96" name="Title 1"/>
          <p:cNvSpPr txBox="1">
            <a:spLocks/>
          </p:cNvSpPr>
          <p:nvPr/>
        </p:nvSpPr>
        <p:spPr>
          <a:xfrm>
            <a:off x="764400" y="2874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just"/>
            <a:r>
              <a:rPr lang="en-GB" dirty="0"/>
              <a:t>The HL-LHC IT STRING GOAL</a:t>
            </a:r>
          </a:p>
        </p:txBody>
      </p:sp>
      <p:pic>
        <p:nvPicPr>
          <p:cNvPr id="97" name="Picture 96"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7" name="TextBox 6">
            <a:extLst>
              <a:ext uri="{FF2B5EF4-FFF2-40B4-BE49-F238E27FC236}">
                <a16:creationId xmlns:a16="http://schemas.microsoft.com/office/drawing/2014/main" id="{F1888354-6A22-364B-B2AE-5086F15837C5}"/>
              </a:ext>
            </a:extLst>
          </p:cNvPr>
          <p:cNvSpPr txBox="1"/>
          <p:nvPr/>
        </p:nvSpPr>
        <p:spPr>
          <a:xfrm>
            <a:off x="539551" y="2470254"/>
            <a:ext cx="3960441" cy="1600438"/>
          </a:xfrm>
          <a:prstGeom prst="rect">
            <a:avLst/>
          </a:prstGeom>
          <a:noFill/>
          <a:ln>
            <a:solidFill>
              <a:schemeClr val="accent1"/>
            </a:solidFill>
          </a:ln>
        </p:spPr>
        <p:txBody>
          <a:bodyPr wrap="square" rtlCol="0">
            <a:spAutoFit/>
          </a:bodyPr>
          <a:lstStyle/>
          <a:p>
            <a:pPr algn="ctr"/>
            <a:r>
              <a:rPr lang="fr-FR" sz="1600" dirty="0" err="1"/>
              <a:t>a.We</a:t>
            </a:r>
            <a:r>
              <a:rPr lang="fr-FR" sz="1600" dirty="0"/>
              <a:t> do </a:t>
            </a:r>
            <a:r>
              <a:rPr lang="fr-FR" sz="1600" b="1" i="1" dirty="0"/>
              <a:t>not</a:t>
            </a:r>
            <a:r>
              <a:rPr lang="fr-FR" sz="1600" dirty="0"/>
              <a:t> </a:t>
            </a:r>
            <a:r>
              <a:rPr lang="fr-FR" sz="1600" dirty="0" err="1"/>
              <a:t>pretend</a:t>
            </a:r>
            <a:r>
              <a:rPr lang="fr-FR" sz="1600" dirty="0"/>
              <a:t> to </a:t>
            </a:r>
            <a:r>
              <a:rPr lang="fr-FR" sz="1600" b="1" i="1" dirty="0"/>
              <a:t>do </a:t>
            </a:r>
            <a:r>
              <a:rPr lang="fr-FR" sz="1600" b="1" i="1" dirty="0" err="1"/>
              <a:t>this</a:t>
            </a:r>
            <a:r>
              <a:rPr lang="fr-FR" sz="1600" dirty="0"/>
              <a:t>, due to the timing. The HL-LHC IT STRING </a:t>
            </a:r>
            <a:r>
              <a:rPr lang="fr-FR" sz="1600" dirty="0" err="1"/>
              <a:t>is</a:t>
            </a:r>
            <a:r>
              <a:rPr lang="fr-FR" sz="1600" dirty="0"/>
              <a:t> </a:t>
            </a:r>
            <a:r>
              <a:rPr lang="fr-FR" sz="1600" dirty="0" err="1"/>
              <a:t>planned</a:t>
            </a:r>
            <a:r>
              <a:rPr lang="fr-FR" sz="1600" dirty="0"/>
              <a:t> </a:t>
            </a:r>
            <a:r>
              <a:rPr lang="fr-FR" sz="1600" dirty="0" err="1"/>
              <a:t>such</a:t>
            </a:r>
            <a:r>
              <a:rPr lang="fr-FR" sz="1600" dirty="0"/>
              <a:t> </a:t>
            </a:r>
            <a:r>
              <a:rPr lang="fr-FR" sz="1600" dirty="0" err="1"/>
              <a:t>that</a:t>
            </a:r>
            <a:r>
              <a:rPr lang="fr-FR" sz="1600" dirty="0"/>
              <a:t> </a:t>
            </a:r>
            <a:r>
              <a:rPr lang="fr-FR" sz="1600" dirty="0" err="1"/>
              <a:t>is</a:t>
            </a:r>
            <a:r>
              <a:rPr lang="fr-FR" sz="1600" dirty="0"/>
              <a:t> </a:t>
            </a:r>
            <a:r>
              <a:rPr lang="fr-FR" b="1" i="1" dirty="0" err="1"/>
              <a:t>too</a:t>
            </a:r>
            <a:r>
              <a:rPr lang="fr-FR" b="1" i="1" dirty="0"/>
              <a:t> </a:t>
            </a:r>
            <a:r>
              <a:rPr lang="fr-FR" b="1" i="1" dirty="0" err="1"/>
              <a:t>late</a:t>
            </a:r>
            <a:r>
              <a:rPr lang="fr-FR" b="1" i="1" dirty="0"/>
              <a:t> </a:t>
            </a:r>
            <a:r>
              <a:rPr lang="fr-FR" sz="1600" dirty="0"/>
              <a:t>to </a:t>
            </a:r>
            <a:r>
              <a:rPr lang="fr-FR" sz="1600" dirty="0" err="1"/>
              <a:t>be</a:t>
            </a:r>
            <a:r>
              <a:rPr lang="fr-FR" sz="1600" dirty="0"/>
              <a:t> </a:t>
            </a:r>
            <a:r>
              <a:rPr lang="fr-FR" sz="1600" dirty="0" err="1"/>
              <a:t>used</a:t>
            </a:r>
            <a:r>
              <a:rPr lang="fr-FR" sz="1600" dirty="0"/>
              <a:t> </a:t>
            </a:r>
            <a:r>
              <a:rPr lang="fr-FR" sz="1600" b="1" i="1" dirty="0"/>
              <a:t>for qualification</a:t>
            </a:r>
            <a:r>
              <a:rPr lang="fr-FR" sz="1600" dirty="0"/>
              <a:t> of the single </a:t>
            </a:r>
            <a:r>
              <a:rPr lang="fr-FR" sz="1600" u="sng" dirty="0"/>
              <a:t>components</a:t>
            </a:r>
            <a:r>
              <a:rPr lang="fr-FR" sz="1600" dirty="0"/>
              <a:t> and « </a:t>
            </a:r>
            <a:r>
              <a:rPr lang="fr-FR" sz="1600" dirty="0" err="1">
                <a:solidFill>
                  <a:srgbClr val="00B050"/>
                </a:solidFill>
              </a:rPr>
              <a:t>known</a:t>
            </a:r>
            <a:r>
              <a:rPr lang="fr-FR" sz="1600" dirty="0">
                <a:solidFill>
                  <a:srgbClr val="00B050"/>
                </a:solidFill>
              </a:rPr>
              <a:t> un-</a:t>
            </a:r>
            <a:r>
              <a:rPr lang="fr-FR" sz="1600" dirty="0" err="1">
                <a:solidFill>
                  <a:srgbClr val="00B050"/>
                </a:solidFill>
              </a:rPr>
              <a:t>knowns</a:t>
            </a:r>
            <a:r>
              <a:rPr lang="fr-FR" sz="1600" dirty="0"/>
              <a:t> » are </a:t>
            </a:r>
            <a:r>
              <a:rPr lang="fr-FR" sz="1600" dirty="0" err="1"/>
              <a:t>cured</a:t>
            </a:r>
            <a:r>
              <a:rPr lang="fr-FR" sz="1600" dirty="0"/>
              <a:t> at the </a:t>
            </a:r>
            <a:r>
              <a:rPr lang="fr-FR" sz="1600" dirty="0" err="1"/>
              <a:t>level</a:t>
            </a:r>
            <a:r>
              <a:rPr lang="fr-FR" sz="1600" dirty="0"/>
              <a:t> of the design.</a:t>
            </a:r>
          </a:p>
        </p:txBody>
      </p:sp>
      <p:cxnSp>
        <p:nvCxnSpPr>
          <p:cNvPr id="13" name="Elbow Connector 12"/>
          <p:cNvCxnSpPr/>
          <p:nvPr/>
        </p:nvCxnSpPr>
        <p:spPr>
          <a:xfrm rot="10800000" flipV="1">
            <a:off x="488239" y="1586782"/>
            <a:ext cx="288032" cy="1616423"/>
          </a:xfrm>
          <a:prstGeom prst="bentConnector3">
            <a:avLst>
              <a:gd name="adj1" fmla="val 179366"/>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Elbow Connector 17"/>
          <p:cNvCxnSpPr/>
          <p:nvPr/>
        </p:nvCxnSpPr>
        <p:spPr>
          <a:xfrm rot="10800000" flipH="1" flipV="1">
            <a:off x="7452320" y="1749155"/>
            <a:ext cx="288032" cy="1616423"/>
          </a:xfrm>
          <a:prstGeom prst="bentConnector3">
            <a:avLst>
              <a:gd name="adj1" fmla="val 179366"/>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F1888354-6A22-364B-B2AE-5086F15837C5}"/>
              </a:ext>
            </a:extLst>
          </p:cNvPr>
          <p:cNvSpPr txBox="1"/>
          <p:nvPr/>
        </p:nvSpPr>
        <p:spPr>
          <a:xfrm>
            <a:off x="4716017" y="2470254"/>
            <a:ext cx="3024336" cy="1569660"/>
          </a:xfrm>
          <a:prstGeom prst="rect">
            <a:avLst/>
          </a:prstGeom>
          <a:noFill/>
          <a:ln>
            <a:solidFill>
              <a:schemeClr val="accent1"/>
            </a:solidFill>
          </a:ln>
        </p:spPr>
        <p:txBody>
          <a:bodyPr wrap="square" rtlCol="0">
            <a:spAutoFit/>
          </a:bodyPr>
          <a:lstStyle/>
          <a:p>
            <a:pPr algn="ctr"/>
            <a:r>
              <a:rPr lang="fr-FR" sz="1600" dirty="0"/>
              <a:t>b. </a:t>
            </a:r>
            <a:r>
              <a:rPr lang="fr-FR" sz="1600" dirty="0" err="1"/>
              <a:t>We</a:t>
            </a:r>
            <a:r>
              <a:rPr lang="fr-FR" sz="1600" dirty="0"/>
              <a:t> </a:t>
            </a:r>
            <a:r>
              <a:rPr lang="fr-FR" sz="1600" dirty="0" err="1"/>
              <a:t>ruther</a:t>
            </a:r>
            <a:r>
              <a:rPr lang="fr-FR" sz="1600" dirty="0"/>
              <a:t> look </a:t>
            </a:r>
            <a:r>
              <a:rPr lang="fr-FR" sz="1600" dirty="0" err="1"/>
              <a:t>after</a:t>
            </a:r>
            <a:r>
              <a:rPr lang="fr-FR" sz="1600" dirty="0"/>
              <a:t> </a:t>
            </a:r>
            <a:r>
              <a:rPr lang="fr-FR" sz="1600" dirty="0" err="1"/>
              <a:t>unforeseen</a:t>
            </a:r>
            <a:r>
              <a:rPr lang="fr-FR" sz="1600" dirty="0"/>
              <a:t> </a:t>
            </a:r>
            <a:r>
              <a:rPr lang="fr-FR" sz="1600" dirty="0" err="1"/>
              <a:t>failures</a:t>
            </a:r>
            <a:r>
              <a:rPr lang="fr-FR" sz="1600" dirty="0"/>
              <a:t> and «</a:t>
            </a:r>
            <a:r>
              <a:rPr lang="fr-FR" sz="1600" dirty="0">
                <a:solidFill>
                  <a:srgbClr val="FF0000"/>
                </a:solidFill>
              </a:rPr>
              <a:t> un-</a:t>
            </a:r>
            <a:r>
              <a:rPr lang="fr-FR" sz="1600" dirty="0" err="1">
                <a:solidFill>
                  <a:srgbClr val="FF0000"/>
                </a:solidFill>
              </a:rPr>
              <a:t>known</a:t>
            </a:r>
            <a:r>
              <a:rPr lang="fr-FR" sz="1600" dirty="0">
                <a:solidFill>
                  <a:srgbClr val="FF0000"/>
                </a:solidFill>
              </a:rPr>
              <a:t> un-</a:t>
            </a:r>
            <a:r>
              <a:rPr lang="fr-FR" sz="1600" dirty="0" err="1">
                <a:solidFill>
                  <a:srgbClr val="FF0000"/>
                </a:solidFill>
              </a:rPr>
              <a:t>knowns</a:t>
            </a:r>
            <a:r>
              <a:rPr lang="fr-FR" sz="1600" dirty="0"/>
              <a:t> » of the </a:t>
            </a:r>
            <a:r>
              <a:rPr lang="fr-FR" sz="1600" dirty="0" err="1"/>
              <a:t>integrated</a:t>
            </a:r>
            <a:r>
              <a:rPr lang="fr-FR" sz="1600" dirty="0"/>
              <a:t> </a:t>
            </a:r>
            <a:r>
              <a:rPr lang="fr-FR" sz="1600" u="sng" dirty="0"/>
              <a:t>system </a:t>
            </a:r>
            <a:r>
              <a:rPr lang="fr-FR" sz="1600" dirty="0" err="1"/>
              <a:t>during</a:t>
            </a:r>
            <a:r>
              <a:rPr lang="fr-FR" sz="1600" dirty="0"/>
              <a:t> </a:t>
            </a:r>
            <a:r>
              <a:rPr lang="fr-FR" sz="1600" dirty="0" err="1"/>
              <a:t>its</a:t>
            </a:r>
            <a:r>
              <a:rPr lang="fr-FR" sz="1600" dirty="0"/>
              <a:t> installation, </a:t>
            </a:r>
            <a:r>
              <a:rPr lang="fr-FR" sz="1600" dirty="0" err="1"/>
              <a:t>operation</a:t>
            </a:r>
            <a:r>
              <a:rPr lang="fr-FR" sz="1600" dirty="0"/>
              <a:t> and </a:t>
            </a:r>
            <a:r>
              <a:rPr lang="fr-FR" sz="1600" dirty="0" err="1"/>
              <a:t>dismountling</a:t>
            </a:r>
            <a:endParaRPr lang="fr-FR" sz="1600" dirty="0"/>
          </a:p>
        </p:txBody>
      </p:sp>
    </p:spTree>
    <p:extLst>
      <p:ext uri="{BB962C8B-B14F-4D97-AF65-F5344CB8AC3E}">
        <p14:creationId xmlns:p14="http://schemas.microsoft.com/office/powerpoint/2010/main" val="24716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98568"/>
            <a:ext cx="8434800" cy="540000"/>
          </a:xfrm>
        </p:spPr>
        <p:txBody>
          <a:bodyPr/>
          <a:lstStyle/>
          <a:p>
            <a:r>
              <a:rPr lang="en-US" dirty="0"/>
              <a:t>Qualification of the HL-LHC IT zone </a:t>
            </a:r>
            <a:br>
              <a:rPr lang="en-US" dirty="0"/>
            </a:br>
            <a:r>
              <a:rPr lang="en-US" sz="1800" dirty="0"/>
              <a:t>(seen from the magnets side…..)</a:t>
            </a:r>
            <a:endParaRPr lang="en-US" dirty="0"/>
          </a:p>
        </p:txBody>
      </p:sp>
      <p:sp>
        <p:nvSpPr>
          <p:cNvPr id="3" name="Footer Placeholder 2"/>
          <p:cNvSpPr>
            <a:spLocks noGrp="1"/>
          </p:cNvSpPr>
          <p:nvPr>
            <p:ph type="ftr" sz="quarter" idx="11"/>
          </p:nvPr>
        </p:nvSpPr>
        <p:spPr/>
        <p:txBody>
          <a:bodyPr/>
          <a:lstStyle/>
          <a:p>
            <a:r>
              <a:rPr lang="fr-FR" noProof="0"/>
              <a:t>Marta Bajko HL-LHC IT STRING </a:t>
            </a:r>
            <a:endParaRPr lang="en-GB" noProof="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9773" r="6191" b="19723"/>
          <a:stretch/>
        </p:blipFill>
        <p:spPr>
          <a:xfrm rot="5400000">
            <a:off x="-271423" y="2481472"/>
            <a:ext cx="2160856" cy="1045269"/>
          </a:xfrm>
          <a:prstGeom prst="rect">
            <a:avLst/>
          </a:prstGeom>
        </p:spPr>
      </p:pic>
      <p:sp>
        <p:nvSpPr>
          <p:cNvPr id="6" name="TextBox 5"/>
          <p:cNvSpPr txBox="1"/>
          <p:nvPr/>
        </p:nvSpPr>
        <p:spPr>
          <a:xfrm>
            <a:off x="3480540" y="830376"/>
            <a:ext cx="4907113" cy="338554"/>
          </a:xfrm>
          <a:prstGeom prst="rect">
            <a:avLst/>
          </a:prstGeom>
          <a:noFill/>
        </p:spPr>
        <p:txBody>
          <a:bodyPr wrap="none" rtlCol="0">
            <a:spAutoFit/>
          </a:bodyPr>
          <a:lstStyle/>
          <a:p>
            <a:r>
              <a:rPr lang="en-US" sz="1600" dirty="0"/>
              <a:t>….but applied also for the other components as well</a:t>
            </a:r>
          </a:p>
        </p:txBody>
      </p:sp>
      <p:sp>
        <p:nvSpPr>
          <p:cNvPr id="7" name="TextBox 6"/>
          <p:cNvSpPr txBox="1"/>
          <p:nvPr/>
        </p:nvSpPr>
        <p:spPr>
          <a:xfrm>
            <a:off x="165935" y="1180919"/>
            <a:ext cx="1739065" cy="769441"/>
          </a:xfrm>
          <a:prstGeom prst="rect">
            <a:avLst/>
          </a:prstGeom>
          <a:noFill/>
        </p:spPr>
        <p:txBody>
          <a:bodyPr wrap="square" rtlCol="0">
            <a:spAutoFit/>
          </a:bodyPr>
          <a:lstStyle/>
          <a:p>
            <a:pPr algn="ctr"/>
            <a:r>
              <a:rPr lang="en-US" sz="1100" dirty="0"/>
              <a:t>Individual test of model magnets</a:t>
            </a:r>
          </a:p>
          <a:p>
            <a:pPr algn="ctr"/>
            <a:r>
              <a:rPr lang="en-US" sz="1100" dirty="0"/>
              <a:t>early enough to give feed back to the design</a:t>
            </a: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41442"/>
          <a:stretch/>
        </p:blipFill>
        <p:spPr>
          <a:xfrm>
            <a:off x="1403648" y="3100651"/>
            <a:ext cx="2240261" cy="983884"/>
          </a:xfrm>
          <a:prstGeom prst="rect">
            <a:avLst/>
          </a:prstGeom>
        </p:spPr>
      </p:pic>
      <p:sp>
        <p:nvSpPr>
          <p:cNvPr id="9" name="TextBox 8"/>
          <p:cNvSpPr txBox="1"/>
          <p:nvPr/>
        </p:nvSpPr>
        <p:spPr>
          <a:xfrm>
            <a:off x="1421219" y="2326005"/>
            <a:ext cx="2288500" cy="938719"/>
          </a:xfrm>
          <a:prstGeom prst="rect">
            <a:avLst/>
          </a:prstGeom>
          <a:noFill/>
        </p:spPr>
        <p:txBody>
          <a:bodyPr wrap="square" rtlCol="0">
            <a:spAutoFit/>
          </a:bodyPr>
          <a:lstStyle/>
          <a:p>
            <a:pPr algn="ctr"/>
            <a:r>
              <a:rPr lang="en-US" sz="1100" dirty="0"/>
              <a:t>Individual test of prototype and series cold masses to qualify the magnets and reduce training time in the tunnel</a:t>
            </a:r>
          </a:p>
          <a:p>
            <a:pPr algn="ctr"/>
            <a:endParaRPr lang="en-US" sz="1100" dirty="0"/>
          </a:p>
        </p:txBody>
      </p:sp>
      <p:sp>
        <p:nvSpPr>
          <p:cNvPr id="11" name="TextBox 10"/>
          <p:cNvSpPr txBox="1"/>
          <p:nvPr/>
        </p:nvSpPr>
        <p:spPr>
          <a:xfrm>
            <a:off x="6235248" y="2060946"/>
            <a:ext cx="2631552" cy="430887"/>
          </a:xfrm>
          <a:prstGeom prst="rect">
            <a:avLst/>
          </a:prstGeom>
          <a:noFill/>
        </p:spPr>
        <p:txBody>
          <a:bodyPr wrap="square" rtlCol="0">
            <a:spAutoFit/>
          </a:bodyPr>
          <a:lstStyle/>
          <a:p>
            <a:pPr algn="ctr"/>
            <a:r>
              <a:rPr lang="en-US" sz="1100" dirty="0"/>
              <a:t>Complete Circuits test of cold masses in the tunnel</a:t>
            </a:r>
          </a:p>
        </p:txBody>
      </p:sp>
      <p:pic>
        <p:nvPicPr>
          <p:cNvPr id="12" name="Picture 11" descr="CERN-logo.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2540303"/>
            <a:ext cx="2524696" cy="1544232"/>
          </a:xfrm>
          <a:prstGeom prst="rect">
            <a:avLst/>
          </a:prstGeom>
        </p:spPr>
      </p:pic>
      <p:pic>
        <p:nvPicPr>
          <p:cNvPr id="28" name="Picture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93829" y="2491833"/>
            <a:ext cx="2121391" cy="1588996"/>
          </a:xfrm>
          <a:prstGeom prst="rect">
            <a:avLst/>
          </a:prstGeom>
        </p:spPr>
      </p:pic>
      <p:sp>
        <p:nvSpPr>
          <p:cNvPr id="35" name="TextBox 34"/>
          <p:cNvSpPr txBox="1"/>
          <p:nvPr/>
        </p:nvSpPr>
        <p:spPr>
          <a:xfrm>
            <a:off x="3732253" y="1750678"/>
            <a:ext cx="2502993" cy="938719"/>
          </a:xfrm>
          <a:prstGeom prst="rect">
            <a:avLst/>
          </a:prstGeom>
          <a:noFill/>
        </p:spPr>
        <p:txBody>
          <a:bodyPr wrap="square" rtlCol="0">
            <a:spAutoFit/>
          </a:bodyPr>
          <a:lstStyle/>
          <a:p>
            <a:pPr algn="ctr"/>
            <a:r>
              <a:rPr lang="en-US" sz="1100" dirty="0"/>
              <a:t>The sole </a:t>
            </a:r>
            <a:r>
              <a:rPr lang="en-US" sz="1100" dirty="0">
                <a:solidFill>
                  <a:srgbClr val="FF0000"/>
                </a:solidFill>
              </a:rPr>
              <a:t>test</a:t>
            </a:r>
            <a:r>
              <a:rPr lang="en-US" sz="1100" dirty="0"/>
              <a:t> of a </a:t>
            </a:r>
            <a:r>
              <a:rPr lang="en-US" sz="1100" b="1" dirty="0">
                <a:solidFill>
                  <a:srgbClr val="FF0000"/>
                </a:solidFill>
              </a:rPr>
              <a:t>complete circuits</a:t>
            </a:r>
          </a:p>
          <a:p>
            <a:pPr algn="ctr"/>
            <a:r>
              <a:rPr lang="en-US" sz="1100" dirty="0"/>
              <a:t>While running them on the surface and in advance to reduce tuning time in the tunnel</a:t>
            </a:r>
          </a:p>
          <a:p>
            <a:pPr algn="ctr"/>
            <a:endParaRPr lang="en-US" sz="1100" dirty="0"/>
          </a:p>
        </p:txBody>
      </p:sp>
      <p:sp>
        <p:nvSpPr>
          <p:cNvPr id="36" name="Rectangle 35"/>
          <p:cNvSpPr/>
          <p:nvPr/>
        </p:nvSpPr>
        <p:spPr>
          <a:xfrm>
            <a:off x="3709718" y="1635646"/>
            <a:ext cx="2525529" cy="2556446"/>
          </a:xfrm>
          <a:prstGeom prst="rect">
            <a:avLst/>
          </a:prstGeom>
          <a:noFill/>
          <a:ln w="3810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3953056" y="4434666"/>
            <a:ext cx="2249334" cy="369332"/>
          </a:xfrm>
          <a:prstGeom prst="rect">
            <a:avLst/>
          </a:prstGeom>
          <a:noFill/>
        </p:spPr>
        <p:txBody>
          <a:bodyPr wrap="none" rtlCol="0">
            <a:spAutoFit/>
          </a:bodyPr>
          <a:lstStyle/>
          <a:p>
            <a:r>
              <a:rPr lang="en-US" b="1" dirty="0">
                <a:solidFill>
                  <a:srgbClr val="C00000"/>
                </a:solidFill>
              </a:rPr>
              <a:t>HL-LHC IT STRING</a:t>
            </a:r>
          </a:p>
        </p:txBody>
      </p:sp>
      <p:sp>
        <p:nvSpPr>
          <p:cNvPr id="13" name="Left Brace 12">
            <a:extLst>
              <a:ext uri="{FF2B5EF4-FFF2-40B4-BE49-F238E27FC236}">
                <a16:creationId xmlns:a16="http://schemas.microsoft.com/office/drawing/2014/main" id="{F8C6D96F-0FC0-B943-8FE3-1E0625E1B209}"/>
              </a:ext>
            </a:extLst>
          </p:cNvPr>
          <p:cNvSpPr/>
          <p:nvPr/>
        </p:nvSpPr>
        <p:spPr>
          <a:xfrm rot="16200000">
            <a:off x="1848382" y="2987940"/>
            <a:ext cx="334666" cy="266429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4" name="TextBox 13">
            <a:extLst>
              <a:ext uri="{FF2B5EF4-FFF2-40B4-BE49-F238E27FC236}">
                <a16:creationId xmlns:a16="http://schemas.microsoft.com/office/drawing/2014/main" id="{EE509537-4744-3B41-9775-ED544EC7CD13}"/>
              </a:ext>
            </a:extLst>
          </p:cNvPr>
          <p:cNvSpPr txBox="1"/>
          <p:nvPr/>
        </p:nvSpPr>
        <p:spPr>
          <a:xfrm>
            <a:off x="1403647" y="4070902"/>
            <a:ext cx="1133644" cy="261610"/>
          </a:xfrm>
          <a:prstGeom prst="rect">
            <a:avLst/>
          </a:prstGeom>
          <a:noFill/>
        </p:spPr>
        <p:txBody>
          <a:bodyPr wrap="none" rtlCol="0">
            <a:spAutoFit/>
          </a:bodyPr>
          <a:lstStyle/>
          <a:p>
            <a:r>
              <a:rPr lang="fr-FR" sz="1100" dirty="0">
                <a:solidFill>
                  <a:schemeClr val="bg2"/>
                </a:solidFill>
              </a:rPr>
              <a:t>ON MAGNETS</a:t>
            </a:r>
          </a:p>
        </p:txBody>
      </p:sp>
      <p:sp>
        <p:nvSpPr>
          <p:cNvPr id="20" name="Left Brace 19">
            <a:extLst>
              <a:ext uri="{FF2B5EF4-FFF2-40B4-BE49-F238E27FC236}">
                <a16:creationId xmlns:a16="http://schemas.microsoft.com/office/drawing/2014/main" id="{C742F192-BE9D-3246-8738-B1E147BEB8BC}"/>
              </a:ext>
            </a:extLst>
          </p:cNvPr>
          <p:cNvSpPr/>
          <p:nvPr/>
        </p:nvSpPr>
        <p:spPr>
          <a:xfrm rot="16200000">
            <a:off x="6658178" y="2878548"/>
            <a:ext cx="334666" cy="292284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21" name="TextBox 20">
            <a:extLst>
              <a:ext uri="{FF2B5EF4-FFF2-40B4-BE49-F238E27FC236}">
                <a16:creationId xmlns:a16="http://schemas.microsoft.com/office/drawing/2014/main" id="{C4D8B252-99AB-E04F-862E-D93EAA80D2BB}"/>
              </a:ext>
            </a:extLst>
          </p:cNvPr>
          <p:cNvSpPr txBox="1"/>
          <p:nvPr/>
        </p:nvSpPr>
        <p:spPr>
          <a:xfrm>
            <a:off x="6232706" y="4090786"/>
            <a:ext cx="1243656" cy="261610"/>
          </a:xfrm>
          <a:prstGeom prst="rect">
            <a:avLst/>
          </a:prstGeom>
          <a:noFill/>
        </p:spPr>
        <p:txBody>
          <a:bodyPr wrap="square" rtlCol="0">
            <a:spAutoFit/>
          </a:bodyPr>
          <a:lstStyle/>
          <a:p>
            <a:r>
              <a:rPr lang="fr-FR" sz="1100" dirty="0">
                <a:solidFill>
                  <a:schemeClr val="bg2"/>
                </a:solidFill>
              </a:rPr>
              <a:t>ON CIRCUITS</a:t>
            </a:r>
          </a:p>
        </p:txBody>
      </p:sp>
    </p:spTree>
    <p:extLst>
      <p:ext uri="{BB962C8B-B14F-4D97-AF65-F5344CB8AC3E}">
        <p14:creationId xmlns:p14="http://schemas.microsoft.com/office/powerpoint/2010/main" val="2167197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a:t>Marta Bajko HL-LHC IT STRING </a:t>
            </a:r>
            <a:endParaRPr lang="en-GB" noProof="0"/>
          </a:p>
        </p:txBody>
      </p:sp>
      <p:sp>
        <p:nvSpPr>
          <p:cNvPr id="94" name="TextBox 93"/>
          <p:cNvSpPr txBox="1"/>
          <p:nvPr/>
        </p:nvSpPr>
        <p:spPr>
          <a:xfrm>
            <a:off x="571267" y="1131590"/>
            <a:ext cx="7703536" cy="1892826"/>
          </a:xfrm>
          <a:prstGeom prst="rect">
            <a:avLst/>
          </a:prstGeom>
          <a:noFill/>
        </p:spPr>
        <p:txBody>
          <a:bodyPr wrap="square" rtlCol="0">
            <a:spAutoFit/>
          </a:bodyPr>
          <a:lstStyle/>
          <a:p>
            <a:pPr algn="just"/>
            <a:r>
              <a:rPr lang="en-US" sz="1600" dirty="0"/>
              <a:t>The main motivation is to represent, as far as reasonably achievable in a surface, the various operation modes and make of the </a:t>
            </a:r>
            <a:r>
              <a:rPr lang="en-GB" sz="1600" dirty="0"/>
              <a:t> HL LHC IT STRING a test stand to </a:t>
            </a:r>
            <a:r>
              <a:rPr lang="en-GB" sz="1600" b="1" u="sng" dirty="0">
                <a:solidFill>
                  <a:srgbClr val="C00000"/>
                </a:solidFill>
              </a:rPr>
              <a:t>STUDY and VALIDATE the COLLECTIVE BEHAVIOURE </a:t>
            </a:r>
            <a:r>
              <a:rPr lang="en-GB" sz="1600" dirty="0"/>
              <a:t>of the different systems: magnets, magnet protection, cryogenics for magnets and superconducting link, magnet powering, vacuum, and interconnections between magnets and superconducting link, alignment. </a:t>
            </a:r>
          </a:p>
          <a:p>
            <a:pPr algn="just"/>
            <a:endParaRPr lang="en-GB" sz="1100" dirty="0"/>
          </a:p>
          <a:p>
            <a:pPr algn="just"/>
            <a:r>
              <a:rPr lang="en-GB" sz="1100" dirty="0"/>
              <a:t>				Ref. HL-LHC IT STRING Scope </a:t>
            </a:r>
            <a:r>
              <a:rPr lang="en-GB" sz="1100" u="sng" dirty="0">
                <a:hlinkClick r:id="rId2"/>
              </a:rPr>
              <a:t>https://edms.cern.ch/document/1693312/1</a:t>
            </a:r>
            <a:endParaRPr lang="en-GB" sz="1100" dirty="0"/>
          </a:p>
        </p:txBody>
      </p:sp>
      <p:sp>
        <p:nvSpPr>
          <p:cNvPr id="96" name="Title 1"/>
          <p:cNvSpPr txBox="1">
            <a:spLocks/>
          </p:cNvSpPr>
          <p:nvPr/>
        </p:nvSpPr>
        <p:spPr>
          <a:xfrm>
            <a:off x="764400" y="2874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just"/>
            <a:r>
              <a:rPr lang="en-GB" dirty="0"/>
              <a:t>The HL-LHC IT STRING MOTIVATION</a:t>
            </a:r>
          </a:p>
        </p:txBody>
      </p:sp>
      <p:pic>
        <p:nvPicPr>
          <p:cNvPr id="97" name="Picture 96"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9" name="Rectangle 8">
            <a:extLst>
              <a:ext uri="{FF2B5EF4-FFF2-40B4-BE49-F238E27FC236}">
                <a16:creationId xmlns:a16="http://schemas.microsoft.com/office/drawing/2014/main" id="{B0C07ACF-8403-9E42-93CB-FC3B0C5105E2}"/>
              </a:ext>
            </a:extLst>
          </p:cNvPr>
          <p:cNvSpPr/>
          <p:nvPr/>
        </p:nvSpPr>
        <p:spPr>
          <a:xfrm>
            <a:off x="683569" y="3328606"/>
            <a:ext cx="7591234" cy="1169551"/>
          </a:xfrm>
          <a:prstGeom prst="rect">
            <a:avLst/>
          </a:prstGeom>
        </p:spPr>
        <p:txBody>
          <a:bodyPr wrap="square">
            <a:spAutoFit/>
          </a:bodyPr>
          <a:lstStyle/>
          <a:p>
            <a:pPr algn="just"/>
            <a:r>
              <a:rPr lang="en-GB" sz="1400" b="1" dirty="0"/>
              <a:t>Alternative configurations ( to the one presented here)  have been studied and reported at the TCC </a:t>
            </a:r>
            <a:r>
              <a:rPr lang="en-GB" sz="1400" dirty="0"/>
              <a:t>with dedicated cost and resources. These alternatives ( shorter or at room temperature without powering ) where </a:t>
            </a:r>
            <a:r>
              <a:rPr lang="en-GB" sz="1400" b="1" dirty="0"/>
              <a:t>not retained, </a:t>
            </a:r>
            <a:r>
              <a:rPr lang="en-GB" sz="1400" dirty="0"/>
              <a:t>as they have been not giving nor the expected savings and nor a sufficient experience that would reduce the time of the HWC of the HL-LHC.</a:t>
            </a:r>
            <a:endParaRPr lang="fr-FR" sz="1400" dirty="0"/>
          </a:p>
        </p:txBody>
      </p:sp>
    </p:spTree>
    <p:extLst>
      <p:ext uri="{BB962C8B-B14F-4D97-AF65-F5344CB8AC3E}">
        <p14:creationId xmlns:p14="http://schemas.microsoft.com/office/powerpoint/2010/main" val="1741322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a:t>Marta Bajko HL-LHC IT STRING </a:t>
            </a:r>
            <a:endParaRPr lang="en-GB" noProof="0"/>
          </a:p>
        </p:txBody>
      </p:sp>
      <p:sp>
        <p:nvSpPr>
          <p:cNvPr id="96" name="Title 1"/>
          <p:cNvSpPr txBox="1">
            <a:spLocks/>
          </p:cNvSpPr>
          <p:nvPr/>
        </p:nvSpPr>
        <p:spPr>
          <a:xfrm>
            <a:off x="764400" y="2874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just"/>
            <a:r>
              <a:rPr lang="en-GB" dirty="0"/>
              <a:t>The strongest arguments for the STRING tests</a:t>
            </a:r>
          </a:p>
        </p:txBody>
      </p:sp>
      <p:pic>
        <p:nvPicPr>
          <p:cNvPr id="97" name="Picture 96"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2" name="TextBox 1"/>
          <p:cNvSpPr txBox="1"/>
          <p:nvPr/>
        </p:nvSpPr>
        <p:spPr>
          <a:xfrm>
            <a:off x="1763688" y="983205"/>
            <a:ext cx="6561551" cy="3416320"/>
          </a:xfrm>
          <a:prstGeom prst="rect">
            <a:avLst/>
          </a:prstGeom>
          <a:noFill/>
        </p:spPr>
        <p:txBody>
          <a:bodyPr wrap="square" rtlCol="0">
            <a:spAutoFit/>
          </a:bodyPr>
          <a:lstStyle/>
          <a:p>
            <a:pPr marL="285750" indent="-285750">
              <a:buFont typeface="Courier New" panose="02070309020205020404" pitchFamily="49" charset="0"/>
              <a:buChar char="o"/>
            </a:pPr>
            <a:r>
              <a:rPr lang="en-US" dirty="0"/>
              <a:t>Validation of the </a:t>
            </a:r>
            <a:r>
              <a:rPr lang="en-US" b="1" i="1" dirty="0"/>
              <a:t>complete electrical circuit</a:t>
            </a:r>
            <a:r>
              <a:rPr lang="en-US" dirty="0"/>
              <a:t>, its protection and its different failure scenarios that has been simulated, but never before tested.</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dirty="0"/>
              <a:t>Validation of the </a:t>
            </a:r>
            <a:r>
              <a:rPr lang="en-US" b="1" i="1" dirty="0"/>
              <a:t>structure, the fully remote alignment system</a:t>
            </a:r>
            <a:r>
              <a:rPr lang="en-US" dirty="0"/>
              <a:t>, measurement of the target values with real loading conditions at cryogenic temperature, before and after quenching.</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b="1" i="1" dirty="0"/>
              <a:t>Build up a set of procedures and a team </a:t>
            </a:r>
            <a:r>
              <a:rPr lang="en-US" dirty="0"/>
              <a:t>with expertise in all domains and make them working together </a:t>
            </a:r>
            <a:r>
              <a:rPr lang="en-US" b="1" i="1" dirty="0"/>
              <a:t>for successful </a:t>
            </a:r>
            <a:r>
              <a:rPr lang="en-US" dirty="0"/>
              <a:t>and possible the </a:t>
            </a:r>
            <a:r>
              <a:rPr lang="en-US" b="1" i="1" dirty="0"/>
              <a:t>shortest LS3</a:t>
            </a:r>
            <a:r>
              <a:rPr lang="en-US" dirty="0"/>
              <a:t>.</a:t>
            </a:r>
            <a:endParaRPr lang="en-GB" dirty="0"/>
          </a:p>
        </p:txBody>
      </p:sp>
      <p:pic>
        <p:nvPicPr>
          <p:cNvPr id="9" name="Picture 8">
            <a:extLst>
              <a:ext uri="{FF2B5EF4-FFF2-40B4-BE49-F238E27FC236}">
                <a16:creationId xmlns:a16="http://schemas.microsoft.com/office/drawing/2014/main" id="{E7D4DDC2-58AE-674F-B3B9-A131D5E8E75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38305" y="1757052"/>
            <a:ext cx="1723237" cy="1010802"/>
          </a:xfrm>
          <a:prstGeom prst="rect">
            <a:avLst/>
          </a:prstGeom>
        </p:spPr>
      </p:pic>
      <p:pic>
        <p:nvPicPr>
          <p:cNvPr id="12" name="Picture 11">
            <a:extLst>
              <a:ext uri="{FF2B5EF4-FFF2-40B4-BE49-F238E27FC236}">
                <a16:creationId xmlns:a16="http://schemas.microsoft.com/office/drawing/2014/main" id="{CFE51880-A7C9-8644-99BC-B22264622C69}"/>
              </a:ext>
            </a:extLst>
          </p:cNvPr>
          <p:cNvPicPr>
            <a:picLocks noChangeAspect="1"/>
          </p:cNvPicPr>
          <p:nvPr/>
        </p:nvPicPr>
        <p:blipFill>
          <a:blip r:embed="rId4"/>
          <a:stretch>
            <a:fillRect/>
          </a:stretch>
        </p:blipFill>
        <p:spPr>
          <a:xfrm>
            <a:off x="430347" y="2405636"/>
            <a:ext cx="1494330" cy="619851"/>
          </a:xfrm>
          <a:prstGeom prst="rect">
            <a:avLst/>
          </a:prstGeom>
        </p:spPr>
      </p:pic>
      <p:pic>
        <p:nvPicPr>
          <p:cNvPr id="7" name="Picture 6">
            <a:extLst>
              <a:ext uri="{FF2B5EF4-FFF2-40B4-BE49-F238E27FC236}">
                <a16:creationId xmlns:a16="http://schemas.microsoft.com/office/drawing/2014/main" id="{968814BC-AB98-9841-82E4-D930EBCC1712}"/>
              </a:ext>
            </a:extLst>
          </p:cNvPr>
          <p:cNvPicPr>
            <a:picLocks noChangeAspect="1"/>
          </p:cNvPicPr>
          <p:nvPr/>
        </p:nvPicPr>
        <p:blipFill>
          <a:blip r:embed="rId5"/>
          <a:stretch>
            <a:fillRect/>
          </a:stretch>
        </p:blipFill>
        <p:spPr>
          <a:xfrm>
            <a:off x="338088" y="3144091"/>
            <a:ext cx="1706980" cy="663826"/>
          </a:xfrm>
          <a:prstGeom prst="rect">
            <a:avLst/>
          </a:prstGeom>
        </p:spPr>
      </p:pic>
      <p:pic>
        <p:nvPicPr>
          <p:cNvPr id="13" name="Picture 12">
            <a:extLst>
              <a:ext uri="{FF2B5EF4-FFF2-40B4-BE49-F238E27FC236}">
                <a16:creationId xmlns:a16="http://schemas.microsoft.com/office/drawing/2014/main" id="{E690DB56-1117-9D4E-A51A-94B421B33436}"/>
              </a:ext>
            </a:extLst>
          </p:cNvPr>
          <p:cNvPicPr>
            <a:picLocks noChangeAspect="1"/>
          </p:cNvPicPr>
          <p:nvPr/>
        </p:nvPicPr>
        <p:blipFill>
          <a:blip r:embed="rId6"/>
          <a:stretch>
            <a:fillRect/>
          </a:stretch>
        </p:blipFill>
        <p:spPr>
          <a:xfrm>
            <a:off x="514677" y="3841218"/>
            <a:ext cx="1325668" cy="658665"/>
          </a:xfrm>
          <a:prstGeom prst="rect">
            <a:avLst/>
          </a:prstGeom>
        </p:spPr>
      </p:pic>
      <p:pic>
        <p:nvPicPr>
          <p:cNvPr id="16" name="Picture 15">
            <a:extLst>
              <a:ext uri="{FF2B5EF4-FFF2-40B4-BE49-F238E27FC236}">
                <a16:creationId xmlns:a16="http://schemas.microsoft.com/office/drawing/2014/main" id="{D987C5C8-2465-564F-9C2B-E26CE364CCE4}"/>
              </a:ext>
            </a:extLst>
          </p:cNvPr>
          <p:cNvPicPr>
            <a:picLocks noChangeAspect="1"/>
          </p:cNvPicPr>
          <p:nvPr/>
        </p:nvPicPr>
        <p:blipFill>
          <a:blip r:embed="rId7"/>
          <a:stretch>
            <a:fillRect/>
          </a:stretch>
        </p:blipFill>
        <p:spPr>
          <a:xfrm>
            <a:off x="606469" y="841017"/>
            <a:ext cx="1414639" cy="1162922"/>
          </a:xfrm>
          <a:prstGeom prst="rect">
            <a:avLst/>
          </a:prstGeom>
          <a:solidFill>
            <a:schemeClr val="bg1"/>
          </a:solidFill>
        </p:spPr>
      </p:pic>
    </p:spTree>
    <p:extLst>
      <p:ext uri="{BB962C8B-B14F-4D97-AF65-F5344CB8AC3E}">
        <p14:creationId xmlns:p14="http://schemas.microsoft.com/office/powerpoint/2010/main" val="2982054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19187" y="5347692"/>
            <a:ext cx="6627000" cy="270000"/>
          </a:xfrm>
        </p:spPr>
        <p:txBody>
          <a:bodyPr/>
          <a:lstStyle/>
          <a:p>
            <a:r>
              <a:rPr lang="fr-FR" noProof="0"/>
              <a:t>Marta Bajko HL-LHC IT STRING </a:t>
            </a:r>
            <a:endParaRPr lang="en-GB" noProof="0"/>
          </a:p>
        </p:txBody>
      </p:sp>
      <p:sp>
        <p:nvSpPr>
          <p:cNvPr id="19" name="TextBox 18"/>
          <p:cNvSpPr txBox="1"/>
          <p:nvPr/>
        </p:nvSpPr>
        <p:spPr>
          <a:xfrm>
            <a:off x="153833" y="657648"/>
            <a:ext cx="8712967" cy="738664"/>
          </a:xfrm>
          <a:prstGeom prst="rect">
            <a:avLst/>
          </a:prstGeom>
          <a:noFill/>
        </p:spPr>
        <p:txBody>
          <a:bodyPr wrap="square" rtlCol="0">
            <a:spAutoFit/>
          </a:bodyPr>
          <a:lstStyle/>
          <a:p>
            <a:pPr algn="ctr"/>
            <a:r>
              <a:rPr lang="en-GB" sz="2800" b="1" i="1" dirty="0"/>
              <a:t>P5L</a:t>
            </a:r>
            <a:r>
              <a:rPr lang="en-GB" sz="1400" i="1" dirty="0"/>
              <a:t> is the most complicated and coherent set up with the </a:t>
            </a:r>
            <a:r>
              <a:rPr lang="en-GB" b="1" i="1" dirty="0"/>
              <a:t>SM18 i</a:t>
            </a:r>
            <a:r>
              <a:rPr lang="en-GB" sz="1400" i="1" dirty="0"/>
              <a:t>nstallations and the tunnel is the smallest . We plan to reproduce the space allowed in that place of the tunnel for the interventions</a:t>
            </a:r>
          </a:p>
        </p:txBody>
      </p:sp>
      <p:pic>
        <p:nvPicPr>
          <p:cNvPr id="21" name="Picture 20"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15214" y="4555331"/>
            <a:ext cx="503973" cy="503140"/>
          </a:xfrm>
          <a:prstGeom prst="rect">
            <a:avLst/>
          </a:prstGeom>
        </p:spPr>
      </p:pic>
      <p:sp>
        <p:nvSpPr>
          <p:cNvPr id="22" name="Title 1"/>
          <p:cNvSpPr txBox="1">
            <a:spLocks/>
          </p:cNvSpPr>
          <p:nvPr/>
        </p:nvSpPr>
        <p:spPr>
          <a:xfrm>
            <a:off x="919592" y="87399"/>
            <a:ext cx="790088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Layout of the HL-LHC IT STRING</a:t>
            </a:r>
            <a:endParaRPr lang="en-GB" dirty="0"/>
          </a:p>
        </p:txBody>
      </p:sp>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l="5113" t="22406" r="5113" b="25082"/>
          <a:stretch/>
        </p:blipFill>
        <p:spPr>
          <a:xfrm>
            <a:off x="3126876" y="1342254"/>
            <a:ext cx="5824137" cy="1941379"/>
          </a:xfrm>
          <a:prstGeom prst="rect">
            <a:avLst/>
          </a:prstGeom>
        </p:spPr>
      </p:pic>
      <p:sp>
        <p:nvSpPr>
          <p:cNvPr id="25" name="TextBox 24"/>
          <p:cNvSpPr txBox="1"/>
          <p:nvPr/>
        </p:nvSpPr>
        <p:spPr>
          <a:xfrm>
            <a:off x="3550597" y="3946330"/>
            <a:ext cx="2874517" cy="738664"/>
          </a:xfrm>
          <a:prstGeom prst="rect">
            <a:avLst/>
          </a:prstGeom>
          <a:noFill/>
        </p:spPr>
        <p:txBody>
          <a:bodyPr wrap="square" rtlCol="0">
            <a:spAutoFit/>
          </a:bodyPr>
          <a:lstStyle/>
          <a:p>
            <a:pPr algn="just"/>
            <a:r>
              <a:rPr lang="en-GB" sz="1400" dirty="0">
                <a:solidFill>
                  <a:srgbClr val="FF0000"/>
                </a:solidFill>
              </a:rPr>
              <a:t>The </a:t>
            </a:r>
            <a:r>
              <a:rPr lang="en-GB" sz="1400" b="1" dirty="0">
                <a:solidFill>
                  <a:srgbClr val="FF0000"/>
                </a:solidFill>
              </a:rPr>
              <a:t>electrical circuits </a:t>
            </a:r>
            <a:r>
              <a:rPr lang="en-GB" sz="1400" dirty="0">
                <a:solidFill>
                  <a:srgbClr val="FF0000"/>
                </a:solidFill>
              </a:rPr>
              <a:t>of the HL-LHC IT STRING are </a:t>
            </a:r>
            <a:r>
              <a:rPr lang="en-GB" sz="1400" b="1" dirty="0">
                <a:solidFill>
                  <a:srgbClr val="FF0000"/>
                </a:solidFill>
              </a:rPr>
              <a:t>identical </a:t>
            </a:r>
            <a:r>
              <a:rPr lang="en-GB" sz="1400" dirty="0">
                <a:solidFill>
                  <a:srgbClr val="FF0000"/>
                </a:solidFill>
              </a:rPr>
              <a:t>to those of the </a:t>
            </a:r>
            <a:r>
              <a:rPr lang="en-GB" sz="1400" b="1" dirty="0">
                <a:solidFill>
                  <a:srgbClr val="FF0000"/>
                </a:solidFill>
              </a:rPr>
              <a:t>HL-LHC</a:t>
            </a:r>
            <a:r>
              <a:rPr lang="en-GB" sz="1400" dirty="0">
                <a:solidFill>
                  <a:srgbClr val="FF0000"/>
                </a:solidFill>
              </a:rPr>
              <a:t>. </a:t>
            </a:r>
          </a:p>
        </p:txBody>
      </p:sp>
      <p:grpSp>
        <p:nvGrpSpPr>
          <p:cNvPr id="23" name="Group 22"/>
          <p:cNvGrpSpPr/>
          <p:nvPr/>
        </p:nvGrpSpPr>
        <p:grpSpPr>
          <a:xfrm>
            <a:off x="520511" y="1585492"/>
            <a:ext cx="2939018" cy="2445604"/>
            <a:chOff x="264135" y="522731"/>
            <a:chExt cx="4968552" cy="3324508"/>
          </a:xfrm>
        </p:grpSpPr>
        <p:grpSp>
          <p:nvGrpSpPr>
            <p:cNvPr id="10" name="Group 9"/>
            <p:cNvGrpSpPr/>
            <p:nvPr/>
          </p:nvGrpSpPr>
          <p:grpSpPr>
            <a:xfrm>
              <a:off x="264135" y="522731"/>
              <a:ext cx="4968552" cy="3324508"/>
              <a:chOff x="3419872" y="1131590"/>
              <a:chExt cx="4968552" cy="3324508"/>
            </a:xfrm>
          </p:grpSpPr>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9747" r="6186"/>
              <a:stretch/>
            </p:blipFill>
            <p:spPr>
              <a:xfrm>
                <a:off x="3419872" y="1131590"/>
                <a:ext cx="4968552" cy="3324508"/>
              </a:xfrm>
              <a:prstGeom prst="rect">
                <a:avLst/>
              </a:prstGeom>
            </p:spPr>
          </p:pic>
          <p:sp>
            <p:nvSpPr>
              <p:cNvPr id="8" name="TextBox 7"/>
              <p:cNvSpPr txBox="1"/>
              <p:nvPr/>
            </p:nvSpPr>
            <p:spPr>
              <a:xfrm>
                <a:off x="5438267" y="3060166"/>
                <a:ext cx="468398" cy="261610"/>
              </a:xfrm>
              <a:prstGeom prst="rect">
                <a:avLst/>
              </a:prstGeom>
              <a:noFill/>
            </p:spPr>
            <p:txBody>
              <a:bodyPr wrap="none" rtlCol="0">
                <a:spAutoFit/>
              </a:bodyPr>
              <a:lstStyle/>
              <a:p>
                <a:r>
                  <a:rPr lang="fr-CH" sz="1100" dirty="0">
                    <a:solidFill>
                      <a:schemeClr val="bg1"/>
                    </a:solidFill>
                  </a:rPr>
                  <a:t>SPS</a:t>
                </a:r>
                <a:endParaRPr lang="en-US" sz="1100" dirty="0">
                  <a:solidFill>
                    <a:schemeClr val="bg1"/>
                  </a:solidFill>
                </a:endParaRPr>
              </a:p>
            </p:txBody>
          </p:sp>
          <p:sp>
            <p:nvSpPr>
              <p:cNvPr id="9" name="TextBox 8"/>
              <p:cNvSpPr txBox="1"/>
              <p:nvPr/>
            </p:nvSpPr>
            <p:spPr>
              <a:xfrm>
                <a:off x="5662866" y="2379965"/>
                <a:ext cx="696024" cy="261610"/>
              </a:xfrm>
              <a:prstGeom prst="rect">
                <a:avLst/>
              </a:prstGeom>
              <a:noFill/>
            </p:spPr>
            <p:txBody>
              <a:bodyPr wrap="none" rtlCol="0">
                <a:spAutoFit/>
              </a:bodyPr>
              <a:lstStyle/>
              <a:p>
                <a:r>
                  <a:rPr lang="fr-CH" sz="1100" dirty="0">
                    <a:solidFill>
                      <a:schemeClr val="bg1"/>
                    </a:solidFill>
                  </a:rPr>
                  <a:t>HL-LHC</a:t>
                </a:r>
                <a:endParaRPr lang="en-US" sz="1100" dirty="0">
                  <a:solidFill>
                    <a:schemeClr val="bg1"/>
                  </a:solidFill>
                </a:endParaRPr>
              </a:p>
            </p:txBody>
          </p:sp>
          <p:sp>
            <p:nvSpPr>
              <p:cNvPr id="11" name="TextBox 10"/>
              <p:cNvSpPr txBox="1"/>
              <p:nvPr/>
            </p:nvSpPr>
            <p:spPr>
              <a:xfrm>
                <a:off x="4170218" y="3642485"/>
                <a:ext cx="325730" cy="230832"/>
              </a:xfrm>
              <a:prstGeom prst="rect">
                <a:avLst/>
              </a:prstGeom>
              <a:noFill/>
            </p:spPr>
            <p:txBody>
              <a:bodyPr wrap="none" rtlCol="0">
                <a:spAutoFit/>
              </a:bodyPr>
              <a:lstStyle/>
              <a:p>
                <a:r>
                  <a:rPr lang="fr-CH" sz="900" dirty="0">
                    <a:solidFill>
                      <a:schemeClr val="bg1"/>
                    </a:solidFill>
                  </a:rPr>
                  <a:t>P1</a:t>
                </a:r>
                <a:endParaRPr lang="en-US" sz="900" dirty="0">
                  <a:solidFill>
                    <a:schemeClr val="bg1"/>
                  </a:solidFill>
                </a:endParaRPr>
              </a:p>
            </p:txBody>
          </p:sp>
          <p:sp>
            <p:nvSpPr>
              <p:cNvPr id="12" name="TextBox 11"/>
              <p:cNvSpPr txBox="1"/>
              <p:nvPr/>
            </p:nvSpPr>
            <p:spPr>
              <a:xfrm>
                <a:off x="3645535" y="2413019"/>
                <a:ext cx="325730" cy="230832"/>
              </a:xfrm>
              <a:prstGeom prst="rect">
                <a:avLst/>
              </a:prstGeom>
              <a:noFill/>
            </p:spPr>
            <p:txBody>
              <a:bodyPr wrap="none" rtlCol="0">
                <a:spAutoFit/>
              </a:bodyPr>
              <a:lstStyle/>
              <a:p>
                <a:r>
                  <a:rPr lang="fr-CH" sz="900" dirty="0">
                    <a:solidFill>
                      <a:schemeClr val="bg1"/>
                    </a:solidFill>
                  </a:rPr>
                  <a:t>P2</a:t>
                </a:r>
                <a:endParaRPr lang="en-US" sz="900" dirty="0">
                  <a:solidFill>
                    <a:schemeClr val="bg1"/>
                  </a:solidFill>
                </a:endParaRPr>
              </a:p>
            </p:txBody>
          </p:sp>
          <p:sp>
            <p:nvSpPr>
              <p:cNvPr id="13" name="TextBox 12"/>
              <p:cNvSpPr txBox="1"/>
              <p:nvPr/>
            </p:nvSpPr>
            <p:spPr>
              <a:xfrm>
                <a:off x="4148706" y="1779662"/>
                <a:ext cx="325730" cy="230832"/>
              </a:xfrm>
              <a:prstGeom prst="rect">
                <a:avLst/>
              </a:prstGeom>
              <a:noFill/>
            </p:spPr>
            <p:txBody>
              <a:bodyPr wrap="none" rtlCol="0">
                <a:spAutoFit/>
              </a:bodyPr>
              <a:lstStyle/>
              <a:p>
                <a:r>
                  <a:rPr lang="fr-CH" sz="900" dirty="0">
                    <a:solidFill>
                      <a:schemeClr val="bg1"/>
                    </a:solidFill>
                  </a:rPr>
                  <a:t>P3</a:t>
                </a:r>
                <a:endParaRPr lang="en-US" sz="900" dirty="0">
                  <a:solidFill>
                    <a:schemeClr val="bg1"/>
                  </a:solidFill>
                </a:endParaRPr>
              </a:p>
            </p:txBody>
          </p:sp>
          <p:sp>
            <p:nvSpPr>
              <p:cNvPr id="14" name="TextBox 13"/>
              <p:cNvSpPr txBox="1"/>
              <p:nvPr/>
            </p:nvSpPr>
            <p:spPr>
              <a:xfrm>
                <a:off x="5275402" y="1347902"/>
                <a:ext cx="325730" cy="230832"/>
              </a:xfrm>
              <a:prstGeom prst="rect">
                <a:avLst/>
              </a:prstGeom>
              <a:noFill/>
            </p:spPr>
            <p:txBody>
              <a:bodyPr wrap="none" rtlCol="0">
                <a:spAutoFit/>
              </a:bodyPr>
              <a:lstStyle/>
              <a:p>
                <a:r>
                  <a:rPr lang="fr-CH" sz="900" dirty="0">
                    <a:solidFill>
                      <a:schemeClr val="bg1"/>
                    </a:solidFill>
                  </a:rPr>
                  <a:t>P4</a:t>
                </a:r>
                <a:endParaRPr lang="en-US" sz="900" dirty="0">
                  <a:solidFill>
                    <a:schemeClr val="bg1"/>
                  </a:solidFill>
                </a:endParaRPr>
              </a:p>
            </p:txBody>
          </p:sp>
          <p:sp>
            <p:nvSpPr>
              <p:cNvPr id="15" name="TextBox 14"/>
              <p:cNvSpPr txBox="1"/>
              <p:nvPr/>
            </p:nvSpPr>
            <p:spPr>
              <a:xfrm>
                <a:off x="7096154" y="1610201"/>
                <a:ext cx="325730" cy="230832"/>
              </a:xfrm>
              <a:prstGeom prst="rect">
                <a:avLst/>
              </a:prstGeom>
              <a:noFill/>
            </p:spPr>
            <p:txBody>
              <a:bodyPr wrap="none" rtlCol="0">
                <a:spAutoFit/>
              </a:bodyPr>
              <a:lstStyle/>
              <a:p>
                <a:r>
                  <a:rPr lang="fr-CH" sz="900" dirty="0">
                    <a:solidFill>
                      <a:schemeClr val="bg1"/>
                    </a:solidFill>
                  </a:rPr>
                  <a:t>P5</a:t>
                </a:r>
                <a:endParaRPr lang="en-US" sz="900" dirty="0">
                  <a:solidFill>
                    <a:schemeClr val="bg1"/>
                  </a:solidFill>
                </a:endParaRPr>
              </a:p>
            </p:txBody>
          </p:sp>
          <p:sp>
            <p:nvSpPr>
              <p:cNvPr id="16" name="TextBox 15"/>
              <p:cNvSpPr txBox="1"/>
              <p:nvPr/>
            </p:nvSpPr>
            <p:spPr>
              <a:xfrm>
                <a:off x="7740916" y="2267625"/>
                <a:ext cx="325730" cy="230832"/>
              </a:xfrm>
              <a:prstGeom prst="rect">
                <a:avLst/>
              </a:prstGeom>
              <a:noFill/>
            </p:spPr>
            <p:txBody>
              <a:bodyPr wrap="none" rtlCol="0">
                <a:spAutoFit/>
              </a:bodyPr>
              <a:lstStyle/>
              <a:p>
                <a:r>
                  <a:rPr lang="fr-CH" sz="900" dirty="0">
                    <a:solidFill>
                      <a:schemeClr val="bg1"/>
                    </a:solidFill>
                  </a:rPr>
                  <a:t>P6</a:t>
                </a:r>
                <a:endParaRPr lang="en-US" sz="900" dirty="0">
                  <a:solidFill>
                    <a:schemeClr val="bg1"/>
                  </a:solidFill>
                </a:endParaRPr>
              </a:p>
            </p:txBody>
          </p:sp>
          <p:sp>
            <p:nvSpPr>
              <p:cNvPr id="17" name="TextBox 16"/>
              <p:cNvSpPr txBox="1"/>
              <p:nvPr/>
            </p:nvSpPr>
            <p:spPr>
              <a:xfrm>
                <a:off x="7601902" y="3206360"/>
                <a:ext cx="325730" cy="230832"/>
              </a:xfrm>
              <a:prstGeom prst="rect">
                <a:avLst/>
              </a:prstGeom>
              <a:noFill/>
            </p:spPr>
            <p:txBody>
              <a:bodyPr wrap="none" rtlCol="0">
                <a:spAutoFit/>
              </a:bodyPr>
              <a:lstStyle/>
              <a:p>
                <a:r>
                  <a:rPr lang="fr-CH" sz="900" dirty="0">
                    <a:solidFill>
                      <a:schemeClr val="bg1"/>
                    </a:solidFill>
                  </a:rPr>
                  <a:t>P7</a:t>
                </a:r>
                <a:endParaRPr lang="en-US" sz="900" dirty="0">
                  <a:solidFill>
                    <a:schemeClr val="bg1"/>
                  </a:solidFill>
                </a:endParaRPr>
              </a:p>
            </p:txBody>
          </p:sp>
          <p:sp>
            <p:nvSpPr>
              <p:cNvPr id="18" name="TextBox 17"/>
              <p:cNvSpPr txBox="1"/>
              <p:nvPr/>
            </p:nvSpPr>
            <p:spPr>
              <a:xfrm>
                <a:off x="6084167" y="4011910"/>
                <a:ext cx="325730" cy="230832"/>
              </a:xfrm>
              <a:prstGeom prst="rect">
                <a:avLst/>
              </a:prstGeom>
              <a:noFill/>
            </p:spPr>
            <p:txBody>
              <a:bodyPr wrap="none" rtlCol="0">
                <a:spAutoFit/>
              </a:bodyPr>
              <a:lstStyle/>
              <a:p>
                <a:r>
                  <a:rPr lang="fr-CH" sz="900" dirty="0">
                    <a:solidFill>
                      <a:schemeClr val="bg1"/>
                    </a:solidFill>
                  </a:rPr>
                  <a:t>P8</a:t>
                </a:r>
                <a:endParaRPr lang="en-US" sz="900" dirty="0">
                  <a:solidFill>
                    <a:schemeClr val="bg1"/>
                  </a:solidFill>
                </a:endParaRPr>
              </a:p>
            </p:txBody>
          </p:sp>
        </p:grpSp>
        <p:sp>
          <p:nvSpPr>
            <p:cNvPr id="7" name="Oval 6"/>
            <p:cNvSpPr/>
            <p:nvPr/>
          </p:nvSpPr>
          <p:spPr>
            <a:xfrm rot="1028598">
              <a:off x="3223077" y="903122"/>
              <a:ext cx="467309" cy="205622"/>
            </a:xfrm>
            <a:prstGeom prst="ellipse">
              <a:avLst/>
            </a:prstGeom>
            <a:noFill/>
            <a:ln w="3810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grpSp>
      <p:sp>
        <p:nvSpPr>
          <p:cNvPr id="26" name="TextBox 25"/>
          <p:cNvSpPr txBox="1"/>
          <p:nvPr/>
        </p:nvSpPr>
        <p:spPr>
          <a:xfrm>
            <a:off x="5496262" y="3057330"/>
            <a:ext cx="787395" cy="369332"/>
          </a:xfrm>
          <a:prstGeom prst="rect">
            <a:avLst/>
          </a:prstGeom>
          <a:noFill/>
        </p:spPr>
        <p:txBody>
          <a:bodyPr wrap="none" rtlCol="0">
            <a:spAutoFit/>
          </a:bodyPr>
          <a:lstStyle/>
          <a:p>
            <a:r>
              <a:rPr lang="en-GB" dirty="0"/>
              <a:t>SM18</a:t>
            </a:r>
          </a:p>
        </p:txBody>
      </p:sp>
      <p:sp>
        <p:nvSpPr>
          <p:cNvPr id="27" name="TextBox 26">
            <a:extLst>
              <a:ext uri="{FF2B5EF4-FFF2-40B4-BE49-F238E27FC236}">
                <a16:creationId xmlns:a16="http://schemas.microsoft.com/office/drawing/2014/main" id="{B28385C4-FCF2-0C4E-900B-730C21871DAF}"/>
              </a:ext>
            </a:extLst>
          </p:cNvPr>
          <p:cNvSpPr txBox="1"/>
          <p:nvPr/>
        </p:nvSpPr>
        <p:spPr>
          <a:xfrm>
            <a:off x="6516183" y="2778142"/>
            <a:ext cx="2413023" cy="2000548"/>
          </a:xfrm>
          <a:prstGeom prst="rect">
            <a:avLst/>
          </a:prstGeom>
          <a:noFill/>
        </p:spPr>
        <p:txBody>
          <a:bodyPr wrap="square" rtlCol="0">
            <a:spAutoFit/>
          </a:bodyPr>
          <a:lstStyle/>
          <a:p>
            <a:pPr algn="just"/>
            <a:r>
              <a:rPr lang="en-GB" sz="1400" dirty="0"/>
              <a:t>There are 2 essential difference (not affecting the electrical circuits):</a:t>
            </a:r>
          </a:p>
          <a:p>
            <a:pPr marL="685800" lvl="1" indent="-228600" algn="just">
              <a:buAutoNum type="arabicPeriod"/>
            </a:pPr>
            <a:r>
              <a:rPr lang="en-GB" sz="1400" b="1" dirty="0"/>
              <a:t>We do not reproduce the SLOPE</a:t>
            </a:r>
            <a:r>
              <a:rPr lang="en-GB" sz="1200" dirty="0"/>
              <a:t> of the LHC tunnel. </a:t>
            </a:r>
          </a:p>
          <a:p>
            <a:pPr marL="685800" lvl="1" indent="-228600" algn="just">
              <a:buAutoNum type="arabicPeriod"/>
            </a:pPr>
            <a:r>
              <a:rPr lang="en-GB" sz="1400" b="1" dirty="0"/>
              <a:t>We do not plan to use beam screen</a:t>
            </a:r>
            <a:endParaRPr lang="en-GB" sz="1200" b="1" dirty="0"/>
          </a:p>
        </p:txBody>
      </p:sp>
    </p:spTree>
    <p:extLst>
      <p:ext uri="{BB962C8B-B14F-4D97-AF65-F5344CB8AC3E}">
        <p14:creationId xmlns:p14="http://schemas.microsoft.com/office/powerpoint/2010/main" val="1856248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5695" t="12201" r="16493" b="16400"/>
          <a:stretch/>
        </p:blipFill>
        <p:spPr>
          <a:xfrm>
            <a:off x="1395282" y="766668"/>
            <a:ext cx="6120680" cy="3672408"/>
          </a:xfrm>
          <a:prstGeom prst="rect">
            <a:avLst/>
          </a:prstGeom>
        </p:spPr>
      </p:pic>
      <p:cxnSp>
        <p:nvCxnSpPr>
          <p:cNvPr id="13" name="Straight Arrow Connector 12"/>
          <p:cNvCxnSpPr/>
          <p:nvPr/>
        </p:nvCxnSpPr>
        <p:spPr>
          <a:xfrm flipV="1">
            <a:off x="7784757" y="514107"/>
            <a:ext cx="418828" cy="270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906405" y="651266"/>
            <a:ext cx="444352" cy="300082"/>
          </a:xfrm>
          <a:prstGeom prst="rect">
            <a:avLst/>
          </a:prstGeom>
          <a:noFill/>
        </p:spPr>
        <p:txBody>
          <a:bodyPr wrap="none" rtlCol="0">
            <a:spAutoFit/>
          </a:bodyPr>
          <a:lstStyle/>
          <a:p>
            <a:r>
              <a:rPr lang="fr-CH" sz="1350" dirty="0"/>
              <a:t>IP5</a:t>
            </a:r>
            <a:endParaRPr lang="en-US" sz="1350" dirty="0"/>
          </a:p>
        </p:txBody>
      </p:sp>
      <p:grpSp>
        <p:nvGrpSpPr>
          <p:cNvPr id="2" name="Group 1"/>
          <p:cNvGrpSpPr/>
          <p:nvPr/>
        </p:nvGrpSpPr>
        <p:grpSpPr>
          <a:xfrm>
            <a:off x="1030621" y="708860"/>
            <a:ext cx="5968908" cy="3455713"/>
            <a:chOff x="975021" y="599679"/>
            <a:chExt cx="5968908" cy="3455713"/>
          </a:xfrm>
        </p:grpSpPr>
        <p:sp>
          <p:nvSpPr>
            <p:cNvPr id="15" name="TextBox 14"/>
            <p:cNvSpPr txBox="1"/>
            <p:nvPr/>
          </p:nvSpPr>
          <p:spPr>
            <a:xfrm>
              <a:off x="5281784" y="1077335"/>
              <a:ext cx="620683" cy="369332"/>
            </a:xfrm>
            <a:prstGeom prst="rect">
              <a:avLst/>
            </a:prstGeom>
            <a:noFill/>
          </p:spPr>
          <p:txBody>
            <a:bodyPr wrap="none" rtlCol="0">
              <a:spAutoFit/>
            </a:bodyPr>
            <a:lstStyle/>
            <a:p>
              <a:r>
                <a:rPr lang="en-GB" dirty="0">
                  <a:solidFill>
                    <a:schemeClr val="accent6">
                      <a:lumMod val="75000"/>
                    </a:schemeClr>
                  </a:solidFill>
                </a:rPr>
                <a:t>Q2a</a:t>
              </a:r>
            </a:p>
          </p:txBody>
        </p:sp>
        <p:sp>
          <p:nvSpPr>
            <p:cNvPr id="20" name="TextBox 19"/>
            <p:cNvSpPr txBox="1"/>
            <p:nvPr/>
          </p:nvSpPr>
          <p:spPr>
            <a:xfrm>
              <a:off x="4319120" y="1670109"/>
              <a:ext cx="620683" cy="369332"/>
            </a:xfrm>
            <a:prstGeom prst="rect">
              <a:avLst/>
            </a:prstGeom>
            <a:noFill/>
          </p:spPr>
          <p:txBody>
            <a:bodyPr wrap="none" rtlCol="0">
              <a:spAutoFit/>
            </a:bodyPr>
            <a:lstStyle/>
            <a:p>
              <a:r>
                <a:rPr lang="en-GB" dirty="0"/>
                <a:t>Q2b</a:t>
              </a:r>
            </a:p>
          </p:txBody>
        </p:sp>
        <p:sp>
          <p:nvSpPr>
            <p:cNvPr id="22" name="TextBox 21"/>
            <p:cNvSpPr txBox="1"/>
            <p:nvPr/>
          </p:nvSpPr>
          <p:spPr>
            <a:xfrm>
              <a:off x="6410925" y="599679"/>
              <a:ext cx="492443" cy="369332"/>
            </a:xfrm>
            <a:prstGeom prst="rect">
              <a:avLst/>
            </a:prstGeom>
            <a:noFill/>
          </p:spPr>
          <p:txBody>
            <a:bodyPr wrap="none" rtlCol="0">
              <a:spAutoFit/>
            </a:bodyPr>
            <a:lstStyle/>
            <a:p>
              <a:r>
                <a:rPr lang="en-GB" dirty="0">
                  <a:solidFill>
                    <a:schemeClr val="accent6">
                      <a:lumMod val="75000"/>
                    </a:schemeClr>
                  </a:solidFill>
                </a:rPr>
                <a:t>Q1</a:t>
              </a:r>
            </a:p>
          </p:txBody>
        </p:sp>
        <p:sp>
          <p:nvSpPr>
            <p:cNvPr id="23" name="TextBox 22"/>
            <p:cNvSpPr txBox="1"/>
            <p:nvPr/>
          </p:nvSpPr>
          <p:spPr>
            <a:xfrm>
              <a:off x="3427362" y="2324732"/>
              <a:ext cx="492443" cy="369332"/>
            </a:xfrm>
            <a:prstGeom prst="rect">
              <a:avLst/>
            </a:prstGeom>
            <a:noFill/>
          </p:spPr>
          <p:txBody>
            <a:bodyPr wrap="none" rtlCol="0">
              <a:spAutoFit/>
            </a:bodyPr>
            <a:lstStyle/>
            <a:p>
              <a:r>
                <a:rPr lang="en-GB" dirty="0"/>
                <a:t>Q3</a:t>
              </a:r>
            </a:p>
          </p:txBody>
        </p:sp>
        <p:sp>
          <p:nvSpPr>
            <p:cNvPr id="24" name="TextBox 23"/>
            <p:cNvSpPr txBox="1"/>
            <p:nvPr/>
          </p:nvSpPr>
          <p:spPr>
            <a:xfrm>
              <a:off x="2513983" y="2746888"/>
              <a:ext cx="505267" cy="369332"/>
            </a:xfrm>
            <a:prstGeom prst="rect">
              <a:avLst/>
            </a:prstGeom>
            <a:noFill/>
          </p:spPr>
          <p:txBody>
            <a:bodyPr wrap="none" rtlCol="0">
              <a:spAutoFit/>
            </a:bodyPr>
            <a:lstStyle/>
            <a:p>
              <a:r>
                <a:rPr lang="en-GB" dirty="0"/>
                <a:t>CP</a:t>
              </a:r>
            </a:p>
          </p:txBody>
        </p:sp>
        <p:sp>
          <p:nvSpPr>
            <p:cNvPr id="25" name="TextBox 24"/>
            <p:cNvSpPr txBox="1"/>
            <p:nvPr/>
          </p:nvSpPr>
          <p:spPr>
            <a:xfrm>
              <a:off x="1755877" y="3158490"/>
              <a:ext cx="479618" cy="369332"/>
            </a:xfrm>
            <a:prstGeom prst="rect">
              <a:avLst/>
            </a:prstGeom>
            <a:noFill/>
          </p:spPr>
          <p:txBody>
            <a:bodyPr wrap="none" rtlCol="0">
              <a:spAutoFit/>
            </a:bodyPr>
            <a:lstStyle/>
            <a:p>
              <a:r>
                <a:rPr lang="en-GB" dirty="0">
                  <a:solidFill>
                    <a:schemeClr val="accent6">
                      <a:lumMod val="75000"/>
                    </a:schemeClr>
                  </a:solidFill>
                </a:rPr>
                <a:t>D1</a:t>
              </a:r>
            </a:p>
          </p:txBody>
        </p:sp>
        <p:sp>
          <p:nvSpPr>
            <p:cNvPr id="26" name="TextBox 25"/>
            <p:cNvSpPr txBox="1"/>
            <p:nvPr/>
          </p:nvSpPr>
          <p:spPr>
            <a:xfrm>
              <a:off x="984511" y="3525900"/>
              <a:ext cx="646331" cy="369332"/>
            </a:xfrm>
            <a:prstGeom prst="rect">
              <a:avLst/>
            </a:prstGeom>
            <a:noFill/>
          </p:spPr>
          <p:txBody>
            <a:bodyPr wrap="none" rtlCol="0">
              <a:spAutoFit/>
            </a:bodyPr>
            <a:lstStyle/>
            <a:p>
              <a:r>
                <a:rPr lang="en-GB" dirty="0">
                  <a:solidFill>
                    <a:schemeClr val="accent6">
                      <a:lumMod val="75000"/>
                    </a:schemeClr>
                  </a:solidFill>
                </a:rPr>
                <a:t>DFX</a:t>
              </a:r>
            </a:p>
          </p:txBody>
        </p:sp>
        <p:sp>
          <p:nvSpPr>
            <p:cNvPr id="27" name="TextBox 26"/>
            <p:cNvSpPr txBox="1"/>
            <p:nvPr/>
          </p:nvSpPr>
          <p:spPr>
            <a:xfrm>
              <a:off x="1630842" y="3404711"/>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28" name="TextBox 27"/>
            <p:cNvSpPr txBox="1"/>
            <p:nvPr/>
          </p:nvSpPr>
          <p:spPr>
            <a:xfrm>
              <a:off x="6214242" y="812959"/>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29" name="TextBox 28"/>
            <p:cNvSpPr txBox="1"/>
            <p:nvPr/>
          </p:nvSpPr>
          <p:spPr>
            <a:xfrm>
              <a:off x="5190427" y="1296115"/>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30" name="TextBox 29"/>
            <p:cNvSpPr txBox="1"/>
            <p:nvPr/>
          </p:nvSpPr>
          <p:spPr>
            <a:xfrm>
              <a:off x="975021" y="3809171"/>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31" name="TextBox 30"/>
            <p:cNvSpPr txBox="1"/>
            <p:nvPr/>
          </p:nvSpPr>
          <p:spPr>
            <a:xfrm>
              <a:off x="2486850" y="2970971"/>
              <a:ext cx="546945" cy="246221"/>
            </a:xfrm>
            <a:prstGeom prst="rect">
              <a:avLst/>
            </a:prstGeom>
            <a:noFill/>
          </p:spPr>
          <p:txBody>
            <a:bodyPr wrap="none" rtlCol="0">
              <a:spAutoFit/>
            </a:bodyPr>
            <a:lstStyle/>
            <a:p>
              <a:r>
                <a:rPr lang="en-GB" sz="1000" dirty="0"/>
                <a:t>Series</a:t>
              </a:r>
            </a:p>
          </p:txBody>
        </p:sp>
        <p:sp>
          <p:nvSpPr>
            <p:cNvPr id="32" name="TextBox 31"/>
            <p:cNvSpPr txBox="1"/>
            <p:nvPr/>
          </p:nvSpPr>
          <p:spPr>
            <a:xfrm>
              <a:off x="3408137" y="2606324"/>
              <a:ext cx="546945" cy="246221"/>
            </a:xfrm>
            <a:prstGeom prst="rect">
              <a:avLst/>
            </a:prstGeom>
            <a:noFill/>
          </p:spPr>
          <p:txBody>
            <a:bodyPr wrap="none" rtlCol="0">
              <a:spAutoFit/>
            </a:bodyPr>
            <a:lstStyle/>
            <a:p>
              <a:r>
                <a:rPr lang="en-GB" sz="1000" dirty="0"/>
                <a:t>Series</a:t>
              </a:r>
            </a:p>
          </p:txBody>
        </p:sp>
        <p:sp>
          <p:nvSpPr>
            <p:cNvPr id="48" name="TextBox 47"/>
            <p:cNvSpPr txBox="1"/>
            <p:nvPr/>
          </p:nvSpPr>
          <p:spPr>
            <a:xfrm>
              <a:off x="4316753" y="1905973"/>
              <a:ext cx="546945" cy="246221"/>
            </a:xfrm>
            <a:prstGeom prst="rect">
              <a:avLst/>
            </a:prstGeom>
            <a:noFill/>
          </p:spPr>
          <p:txBody>
            <a:bodyPr wrap="none" rtlCol="0">
              <a:spAutoFit/>
            </a:bodyPr>
            <a:lstStyle/>
            <a:p>
              <a:r>
                <a:rPr lang="en-GB" sz="1000" dirty="0"/>
                <a:t>Series</a:t>
              </a:r>
            </a:p>
          </p:txBody>
        </p:sp>
      </p:grpSp>
      <p:sp>
        <p:nvSpPr>
          <p:cNvPr id="49" name="Flowchart: Collate 48"/>
          <p:cNvSpPr/>
          <p:nvPr/>
        </p:nvSpPr>
        <p:spPr>
          <a:xfrm>
            <a:off x="6358981" y="1381328"/>
            <a:ext cx="73365" cy="146532"/>
          </a:xfrm>
          <a:prstGeom prst="flowChartCol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0" name="Flowchart: Collate 49"/>
          <p:cNvSpPr/>
          <p:nvPr/>
        </p:nvSpPr>
        <p:spPr>
          <a:xfrm>
            <a:off x="7265037" y="860725"/>
            <a:ext cx="86464" cy="124766"/>
          </a:xfrm>
          <a:prstGeom prst="flowChartCol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1" name="TextBox 50"/>
          <p:cNvSpPr txBox="1"/>
          <p:nvPr/>
        </p:nvSpPr>
        <p:spPr>
          <a:xfrm>
            <a:off x="6330885" y="1440432"/>
            <a:ext cx="434734" cy="230832"/>
          </a:xfrm>
          <a:prstGeom prst="rect">
            <a:avLst/>
          </a:prstGeom>
          <a:noFill/>
        </p:spPr>
        <p:txBody>
          <a:bodyPr wrap="none" rtlCol="0">
            <a:spAutoFit/>
          </a:bodyPr>
          <a:lstStyle/>
          <a:p>
            <a:r>
              <a:rPr lang="en-GB" sz="900" dirty="0">
                <a:solidFill>
                  <a:schemeClr val="accent6">
                    <a:lumMod val="75000"/>
                  </a:schemeClr>
                </a:solidFill>
              </a:rPr>
              <a:t>BPM</a:t>
            </a:r>
          </a:p>
        </p:txBody>
      </p:sp>
      <p:sp>
        <p:nvSpPr>
          <p:cNvPr id="52" name="TextBox 51"/>
          <p:cNvSpPr txBox="1"/>
          <p:nvPr/>
        </p:nvSpPr>
        <p:spPr>
          <a:xfrm>
            <a:off x="7329459" y="796490"/>
            <a:ext cx="434734" cy="230832"/>
          </a:xfrm>
          <a:prstGeom prst="rect">
            <a:avLst/>
          </a:prstGeom>
          <a:noFill/>
        </p:spPr>
        <p:txBody>
          <a:bodyPr wrap="none" rtlCol="0">
            <a:spAutoFit/>
          </a:bodyPr>
          <a:lstStyle/>
          <a:p>
            <a:r>
              <a:rPr lang="en-GB" sz="900" dirty="0">
                <a:solidFill>
                  <a:schemeClr val="accent6">
                    <a:lumMod val="75000"/>
                  </a:schemeClr>
                </a:solidFill>
              </a:rPr>
              <a:t>BPM</a:t>
            </a:r>
          </a:p>
        </p:txBody>
      </p:sp>
      <p:sp>
        <p:nvSpPr>
          <p:cNvPr id="54" name="Right Brace 53"/>
          <p:cNvSpPr/>
          <p:nvPr/>
        </p:nvSpPr>
        <p:spPr>
          <a:xfrm rot="3685735">
            <a:off x="7181967" y="1046414"/>
            <a:ext cx="268563" cy="1107711"/>
          </a:xfrm>
          <a:prstGeom prst="rightBrace">
            <a:avLst>
              <a:gd name="adj1" fmla="val 34403"/>
              <a:gd name="adj2" fmla="val 5100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5" name="TextBox 54"/>
          <p:cNvSpPr txBox="1"/>
          <p:nvPr/>
        </p:nvSpPr>
        <p:spPr>
          <a:xfrm>
            <a:off x="1532279" y="4393658"/>
            <a:ext cx="6922088" cy="430887"/>
          </a:xfrm>
          <a:prstGeom prst="rect">
            <a:avLst/>
          </a:prstGeom>
          <a:noFill/>
        </p:spPr>
        <p:txBody>
          <a:bodyPr wrap="none" rtlCol="0">
            <a:spAutoFit/>
          </a:bodyPr>
          <a:lstStyle/>
          <a:p>
            <a:r>
              <a:rPr lang="en-US" sz="1100" i="1" dirty="0"/>
              <a:t>All components are “like series” (prototypes) or series and are owned by the WP (ex. Magnets) </a:t>
            </a:r>
          </a:p>
          <a:p>
            <a:r>
              <a:rPr lang="en-US" sz="1100" i="1" dirty="0"/>
              <a:t>All infrastructure or components that can not be re-used in the HL-HC are owned by WP16 ( ex. Cryogenics)</a:t>
            </a:r>
          </a:p>
        </p:txBody>
      </p:sp>
      <p:sp>
        <p:nvSpPr>
          <p:cNvPr id="56" name="TextBox 55"/>
          <p:cNvSpPr txBox="1"/>
          <p:nvPr/>
        </p:nvSpPr>
        <p:spPr>
          <a:xfrm>
            <a:off x="4185326" y="3080152"/>
            <a:ext cx="4621778" cy="1015663"/>
          </a:xfrm>
          <a:prstGeom prst="rect">
            <a:avLst/>
          </a:prstGeom>
          <a:noFill/>
        </p:spPr>
        <p:txBody>
          <a:bodyPr wrap="none" rtlCol="0">
            <a:spAutoFit/>
          </a:bodyPr>
          <a:lstStyle/>
          <a:p>
            <a:pPr marL="285750" indent="-285750">
              <a:buFont typeface="Arial" panose="020B0604020202020204" pitchFamily="34" charset="0"/>
              <a:buChar char="•"/>
            </a:pPr>
            <a:r>
              <a:rPr lang="en-US" sz="1200" b="1" dirty="0">
                <a:solidFill>
                  <a:srgbClr val="00B050"/>
                </a:solidFill>
              </a:rPr>
              <a:t>Operation temperature 1.9 K </a:t>
            </a:r>
          </a:p>
          <a:p>
            <a:pPr marL="285750" indent="-285750">
              <a:buFont typeface="Arial" panose="020B0604020202020204" pitchFamily="34" charset="0"/>
              <a:buChar char="•"/>
            </a:pPr>
            <a:r>
              <a:rPr lang="en-US" sz="1200" b="1" dirty="0">
                <a:solidFill>
                  <a:srgbClr val="00B050"/>
                </a:solidFill>
              </a:rPr>
              <a:t>Powering to </a:t>
            </a:r>
            <a:r>
              <a:rPr lang="en-US" sz="1200" b="1" dirty="0" err="1">
                <a:solidFill>
                  <a:srgbClr val="00B050"/>
                </a:solidFill>
              </a:rPr>
              <a:t>Iultimate</a:t>
            </a:r>
            <a:endParaRPr lang="en-US" sz="1200" b="1" dirty="0">
              <a:solidFill>
                <a:srgbClr val="00B050"/>
              </a:solidFill>
            </a:endParaRPr>
          </a:p>
          <a:p>
            <a:pPr marL="285750" indent="-285750">
              <a:buFont typeface="Arial" panose="020B0604020202020204" pitchFamily="34" charset="0"/>
              <a:buChar char="•"/>
            </a:pPr>
            <a:r>
              <a:rPr lang="en-US" sz="1200" b="1" dirty="0">
                <a:solidFill>
                  <a:srgbClr val="00B050"/>
                </a:solidFill>
              </a:rPr>
              <a:t>1 thermal cycle to room temperature</a:t>
            </a:r>
          </a:p>
          <a:p>
            <a:pPr marL="285750" indent="-285750">
              <a:buFont typeface="Arial" panose="020B0604020202020204" pitchFamily="34" charset="0"/>
              <a:buChar char="•"/>
            </a:pPr>
            <a:r>
              <a:rPr lang="en-US" sz="1200" b="1" dirty="0">
                <a:solidFill>
                  <a:srgbClr val="00B050"/>
                </a:solidFill>
              </a:rPr>
              <a:t>1 quench / day during operation</a:t>
            </a:r>
          </a:p>
          <a:p>
            <a:pPr marL="285750" indent="-285750">
              <a:buFont typeface="Arial" panose="020B0604020202020204" pitchFamily="34" charset="0"/>
              <a:buChar char="•"/>
            </a:pPr>
            <a:r>
              <a:rPr lang="en-US" sz="1200" b="1" dirty="0">
                <a:solidFill>
                  <a:srgbClr val="00B050"/>
                </a:solidFill>
              </a:rPr>
              <a:t>Cryogenics designed to allow max 400 W heat extraction</a:t>
            </a:r>
            <a:endParaRPr lang="en-GB" sz="1200" b="1" dirty="0">
              <a:solidFill>
                <a:srgbClr val="00B050"/>
              </a:solidFill>
            </a:endParaRPr>
          </a:p>
        </p:txBody>
      </p:sp>
      <p:sp>
        <p:nvSpPr>
          <p:cNvPr id="57" name="TextBox 56"/>
          <p:cNvSpPr txBox="1"/>
          <p:nvPr/>
        </p:nvSpPr>
        <p:spPr>
          <a:xfrm>
            <a:off x="324487" y="1009853"/>
            <a:ext cx="4939173" cy="1384995"/>
          </a:xfrm>
          <a:prstGeom prst="rect">
            <a:avLst/>
          </a:prstGeom>
          <a:noFill/>
        </p:spPr>
        <p:txBody>
          <a:bodyPr wrap="none" rtlCol="0">
            <a:spAutoFit/>
          </a:bodyPr>
          <a:lstStyle/>
          <a:p>
            <a:pPr marL="285750" indent="-285750">
              <a:buFont typeface="Arial" panose="020B0604020202020204" pitchFamily="34" charset="0"/>
              <a:buChar char="•"/>
            </a:pPr>
            <a:r>
              <a:rPr lang="en-US" sz="1200" dirty="0">
                <a:solidFill>
                  <a:schemeClr val="accent1">
                    <a:lumMod val="75000"/>
                  </a:schemeClr>
                </a:solidFill>
              </a:rPr>
              <a:t>STRING defined between Q1 and D1, powered through </a:t>
            </a:r>
            <a:r>
              <a:rPr lang="en-US" sz="1200" dirty="0" err="1">
                <a:solidFill>
                  <a:schemeClr val="accent1">
                    <a:lumMod val="75000"/>
                  </a:schemeClr>
                </a:solidFill>
              </a:rPr>
              <a:t>Sc</a:t>
            </a:r>
            <a:r>
              <a:rPr lang="en-US" sz="1200" dirty="0">
                <a:solidFill>
                  <a:schemeClr val="accent1">
                    <a:lumMod val="75000"/>
                  </a:schemeClr>
                </a:solidFill>
              </a:rPr>
              <a:t> link</a:t>
            </a:r>
          </a:p>
          <a:p>
            <a:pPr marL="285750" indent="-285750">
              <a:buFont typeface="Arial" panose="020B0604020202020204" pitchFamily="34" charset="0"/>
              <a:buChar char="•"/>
            </a:pPr>
            <a:r>
              <a:rPr lang="en-US" sz="1200" dirty="0">
                <a:solidFill>
                  <a:schemeClr val="accent1">
                    <a:lumMod val="75000"/>
                  </a:schemeClr>
                </a:solidFill>
              </a:rPr>
              <a:t>Additional instrumentation (if any) will be added </a:t>
            </a:r>
            <a:r>
              <a:rPr lang="en-US" sz="1200" i="1" dirty="0">
                <a:solidFill>
                  <a:schemeClr val="accent1">
                    <a:lumMod val="75000"/>
                  </a:schemeClr>
                </a:solidFill>
              </a:rPr>
              <a:t>only on prototypes</a:t>
            </a:r>
          </a:p>
          <a:p>
            <a:pPr marL="285750" indent="-285750">
              <a:buFont typeface="Arial" panose="020B0604020202020204" pitchFamily="34" charset="0"/>
              <a:buChar char="•"/>
            </a:pPr>
            <a:r>
              <a:rPr lang="en-US" sz="1200" dirty="0">
                <a:solidFill>
                  <a:schemeClr val="accent1">
                    <a:lumMod val="75000"/>
                  </a:schemeClr>
                </a:solidFill>
              </a:rPr>
              <a:t>Common vacuum is an economic solution considered as baseline</a:t>
            </a:r>
          </a:p>
          <a:p>
            <a:pPr marL="285750" indent="-285750">
              <a:buFont typeface="Arial" panose="020B0604020202020204" pitchFamily="34" charset="0"/>
              <a:buChar char="•"/>
            </a:pPr>
            <a:r>
              <a:rPr lang="en-US" sz="1200" dirty="0">
                <a:solidFill>
                  <a:schemeClr val="accent1">
                    <a:lumMod val="75000"/>
                  </a:schemeClr>
                </a:solidFill>
              </a:rPr>
              <a:t>DXF, DSH, DSL of 120 m : the first prototypes</a:t>
            </a:r>
          </a:p>
          <a:p>
            <a:pPr marL="285750" indent="-285750">
              <a:buFont typeface="Arial" panose="020B0604020202020204" pitchFamily="34" charset="0"/>
              <a:buChar char="•"/>
            </a:pPr>
            <a:r>
              <a:rPr lang="en-US" sz="1200" dirty="0">
                <a:solidFill>
                  <a:schemeClr val="accent1">
                    <a:lumMod val="75000"/>
                  </a:schemeClr>
                </a:solidFill>
              </a:rPr>
              <a:t>Protection as in the HL-LHC ( CLIQ, QH, EE) </a:t>
            </a:r>
          </a:p>
          <a:p>
            <a:pPr marL="285750" indent="-285750">
              <a:buFont typeface="Arial" panose="020B0604020202020204" pitchFamily="34" charset="0"/>
              <a:buChar char="•"/>
            </a:pPr>
            <a:r>
              <a:rPr lang="en-US" sz="1200" dirty="0">
                <a:solidFill>
                  <a:schemeClr val="accent1">
                    <a:lumMod val="75000"/>
                  </a:schemeClr>
                </a:solidFill>
              </a:rPr>
              <a:t>Powering as in HL-LHC</a:t>
            </a:r>
          </a:p>
          <a:p>
            <a:pPr marL="285750" indent="-285750">
              <a:buFont typeface="Arial" panose="020B0604020202020204" pitchFamily="34" charset="0"/>
              <a:buChar char="•"/>
            </a:pPr>
            <a:r>
              <a:rPr lang="en-US" sz="1200" dirty="0">
                <a:solidFill>
                  <a:schemeClr val="accent1">
                    <a:lumMod val="75000"/>
                  </a:schemeClr>
                </a:solidFill>
              </a:rPr>
              <a:t>Cooling similar to HL-LHC</a:t>
            </a:r>
          </a:p>
        </p:txBody>
      </p:sp>
      <p:sp>
        <p:nvSpPr>
          <p:cNvPr id="62" name="TextBox 61"/>
          <p:cNvSpPr txBox="1"/>
          <p:nvPr/>
        </p:nvSpPr>
        <p:spPr>
          <a:xfrm>
            <a:off x="7207582" y="919738"/>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63" name="TextBox 62"/>
          <p:cNvSpPr txBox="1"/>
          <p:nvPr/>
        </p:nvSpPr>
        <p:spPr>
          <a:xfrm>
            <a:off x="6246200" y="1561405"/>
            <a:ext cx="729687" cy="246221"/>
          </a:xfrm>
          <a:prstGeom prst="rect">
            <a:avLst/>
          </a:prstGeom>
          <a:noFill/>
        </p:spPr>
        <p:txBody>
          <a:bodyPr wrap="none" rtlCol="0">
            <a:spAutoFit/>
          </a:bodyPr>
          <a:lstStyle/>
          <a:p>
            <a:r>
              <a:rPr lang="en-GB" sz="1000" dirty="0">
                <a:solidFill>
                  <a:schemeClr val="accent6">
                    <a:lumMod val="75000"/>
                  </a:schemeClr>
                </a:solidFill>
              </a:rPr>
              <a:t>Prototype</a:t>
            </a:r>
          </a:p>
        </p:txBody>
      </p:sp>
      <p:sp>
        <p:nvSpPr>
          <p:cNvPr id="34" name="Title 1">
            <a:extLst>
              <a:ext uri="{FF2B5EF4-FFF2-40B4-BE49-F238E27FC236}">
                <a16:creationId xmlns:a16="http://schemas.microsoft.com/office/drawing/2014/main" id="{BDBF168C-673B-3A45-BADC-1E446881420F}"/>
              </a:ext>
            </a:extLst>
          </p:cNvPr>
          <p:cNvSpPr txBox="1">
            <a:spLocks/>
          </p:cNvSpPr>
          <p:nvPr/>
        </p:nvSpPr>
        <p:spPr>
          <a:xfrm>
            <a:off x="919592" y="87399"/>
            <a:ext cx="7828872"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Main Components and </a:t>
            </a:r>
            <a:r>
              <a:rPr lang="en-US" dirty="0">
                <a:solidFill>
                  <a:srgbClr val="00B050"/>
                </a:solidFill>
              </a:rPr>
              <a:t>operation conditions</a:t>
            </a:r>
            <a:endParaRPr lang="en-GB" dirty="0">
              <a:solidFill>
                <a:srgbClr val="00B050"/>
              </a:solidFill>
            </a:endParaRPr>
          </a:p>
        </p:txBody>
      </p:sp>
      <p:sp>
        <p:nvSpPr>
          <p:cNvPr id="4" name="TextBox 3"/>
          <p:cNvSpPr txBox="1"/>
          <p:nvPr/>
        </p:nvSpPr>
        <p:spPr>
          <a:xfrm>
            <a:off x="7452320" y="1779290"/>
            <a:ext cx="992579" cy="369332"/>
          </a:xfrm>
          <a:prstGeom prst="rect">
            <a:avLst/>
          </a:prstGeom>
          <a:noFill/>
        </p:spPr>
        <p:txBody>
          <a:bodyPr wrap="none" rtlCol="0">
            <a:spAutoFit/>
          </a:bodyPr>
          <a:lstStyle/>
          <a:p>
            <a:r>
              <a:rPr lang="en-US" dirty="0"/>
              <a:t>optional</a:t>
            </a:r>
          </a:p>
        </p:txBody>
      </p:sp>
      <p:sp>
        <p:nvSpPr>
          <p:cNvPr id="5" name="Date Placeholder 4">
            <a:extLst>
              <a:ext uri="{FF2B5EF4-FFF2-40B4-BE49-F238E27FC236}">
                <a16:creationId xmlns:a16="http://schemas.microsoft.com/office/drawing/2014/main" id="{63B90772-E755-4243-A910-2884C64E73EE}"/>
              </a:ext>
            </a:extLst>
          </p:cNvPr>
          <p:cNvSpPr>
            <a:spLocks noGrp="1"/>
          </p:cNvSpPr>
          <p:nvPr>
            <p:ph type="dt" sz="half" idx="10"/>
          </p:nvPr>
        </p:nvSpPr>
        <p:spPr/>
        <p:txBody>
          <a:bodyPr/>
          <a:lstStyle/>
          <a:p>
            <a:r>
              <a:rPr lang="en-US"/>
              <a:t>10 Sep 2019</a:t>
            </a:r>
          </a:p>
        </p:txBody>
      </p:sp>
      <p:sp>
        <p:nvSpPr>
          <p:cNvPr id="6" name="Footer Placeholder 5">
            <a:extLst>
              <a:ext uri="{FF2B5EF4-FFF2-40B4-BE49-F238E27FC236}">
                <a16:creationId xmlns:a16="http://schemas.microsoft.com/office/drawing/2014/main" id="{CDCAAC0E-680A-D749-8C50-CCEE983A1755}"/>
              </a:ext>
            </a:extLst>
          </p:cNvPr>
          <p:cNvSpPr>
            <a:spLocks noGrp="1"/>
          </p:cNvSpPr>
          <p:nvPr>
            <p:ph type="ftr" sz="quarter" idx="11"/>
          </p:nvPr>
        </p:nvSpPr>
        <p:spPr/>
        <p:txBody>
          <a:bodyPr/>
          <a:lstStyle/>
          <a:p>
            <a:r>
              <a:rPr lang="en-US"/>
              <a:t>Marta Bajko HL-LHC IT STRING </a:t>
            </a:r>
          </a:p>
        </p:txBody>
      </p:sp>
    </p:spTree>
    <p:extLst>
      <p:ext uri="{BB962C8B-B14F-4D97-AF65-F5344CB8AC3E}">
        <p14:creationId xmlns:p14="http://schemas.microsoft.com/office/powerpoint/2010/main" val="207761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739272" y="92826"/>
            <a:ext cx="7181448"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Main Steps of the HL-LHC IT STRING</a:t>
            </a:r>
            <a:endParaRPr lang="en-GB" dirty="0"/>
          </a:p>
        </p:txBody>
      </p:sp>
      <p:graphicFrame>
        <p:nvGraphicFramePr>
          <p:cNvPr id="36" name="Diagram 35"/>
          <p:cNvGraphicFramePr/>
          <p:nvPr>
            <p:extLst>
              <p:ext uri="{D42A27DB-BD31-4B8C-83A1-F6EECF244321}">
                <p14:modId xmlns:p14="http://schemas.microsoft.com/office/powerpoint/2010/main" val="1060811256"/>
              </p:ext>
            </p:extLst>
          </p:nvPr>
        </p:nvGraphicFramePr>
        <p:xfrm>
          <a:off x="323528" y="634195"/>
          <a:ext cx="8550947" cy="484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23728" y="1139313"/>
            <a:ext cx="6469772" cy="3624510"/>
          </a:xfrm>
          <a:prstGeom prst="rect">
            <a:avLst/>
          </a:prstGeom>
        </p:spPr>
      </p:pic>
      <p:sp>
        <p:nvSpPr>
          <p:cNvPr id="2" name="TextBox 1"/>
          <p:cNvSpPr txBox="1"/>
          <p:nvPr/>
        </p:nvSpPr>
        <p:spPr>
          <a:xfrm>
            <a:off x="287512" y="4083918"/>
            <a:ext cx="1216359" cy="461665"/>
          </a:xfrm>
          <a:prstGeom prst="rect">
            <a:avLst/>
          </a:prstGeom>
          <a:noFill/>
        </p:spPr>
        <p:txBody>
          <a:bodyPr wrap="none" rtlCol="0">
            <a:spAutoFit/>
          </a:bodyPr>
          <a:lstStyle/>
          <a:p>
            <a:r>
              <a:rPr lang="en-US" sz="1200" dirty="0"/>
              <a:t>Integration </a:t>
            </a:r>
          </a:p>
          <a:p>
            <a:r>
              <a:rPr lang="en-US" sz="1200" dirty="0"/>
              <a:t>by. A. Kosmicki</a:t>
            </a:r>
            <a:endParaRPr lang="en-GB" sz="1200" dirty="0"/>
          </a:p>
        </p:txBody>
      </p:sp>
      <p:sp>
        <p:nvSpPr>
          <p:cNvPr id="3" name="TextBox 2">
            <a:extLst>
              <a:ext uri="{FF2B5EF4-FFF2-40B4-BE49-F238E27FC236}">
                <a16:creationId xmlns:a16="http://schemas.microsoft.com/office/drawing/2014/main" id="{60AF16BE-97C6-2E43-8D0F-84E2A9F12A2B}"/>
              </a:ext>
            </a:extLst>
          </p:cNvPr>
          <p:cNvSpPr txBox="1"/>
          <p:nvPr/>
        </p:nvSpPr>
        <p:spPr>
          <a:xfrm>
            <a:off x="287512" y="1339678"/>
            <a:ext cx="5256584" cy="1169551"/>
          </a:xfrm>
          <a:prstGeom prst="rect">
            <a:avLst/>
          </a:prstGeom>
          <a:noFill/>
        </p:spPr>
        <p:txBody>
          <a:bodyPr wrap="square" rtlCol="0">
            <a:spAutoFit/>
          </a:bodyPr>
          <a:lstStyle/>
          <a:p>
            <a:r>
              <a:rPr lang="fr-FR" sz="1400" dirty="0"/>
              <a:t>This stage </a:t>
            </a:r>
            <a:r>
              <a:rPr lang="fr-FR" sz="1400" dirty="0" err="1"/>
              <a:t>is</a:t>
            </a:r>
            <a:r>
              <a:rPr lang="fr-FR" sz="1400" dirty="0"/>
              <a:t> </a:t>
            </a:r>
            <a:r>
              <a:rPr lang="fr-FR" sz="1400" dirty="0" err="1"/>
              <a:t>performed</a:t>
            </a:r>
            <a:r>
              <a:rPr lang="fr-FR" sz="1400" dirty="0"/>
              <a:t> on </a:t>
            </a:r>
            <a:r>
              <a:rPr lang="fr-FR" sz="1400" b="1" dirty="0" err="1">
                <a:solidFill>
                  <a:srgbClr val="FF0000"/>
                </a:solidFill>
              </a:rPr>
              <a:t>different</a:t>
            </a:r>
            <a:r>
              <a:rPr lang="fr-FR" sz="1400" b="1" dirty="0">
                <a:solidFill>
                  <a:srgbClr val="FF0000"/>
                </a:solidFill>
              </a:rPr>
              <a:t> conditions  </a:t>
            </a:r>
            <a:r>
              <a:rPr lang="fr-FR" sz="1400" dirty="0"/>
              <a:t>but </a:t>
            </a:r>
            <a:r>
              <a:rPr lang="fr-FR" sz="1400" dirty="0" err="1"/>
              <a:t>following</a:t>
            </a:r>
            <a:r>
              <a:rPr lang="fr-FR" sz="1400" dirty="0"/>
              <a:t> the </a:t>
            </a:r>
            <a:r>
              <a:rPr lang="fr-FR" sz="1400" b="1" dirty="0" err="1"/>
              <a:t>same</a:t>
            </a:r>
            <a:r>
              <a:rPr lang="fr-FR" sz="1400" b="1" dirty="0"/>
              <a:t> </a:t>
            </a:r>
            <a:r>
              <a:rPr lang="fr-FR" sz="1400" b="1" dirty="0" err="1"/>
              <a:t>procedures</a:t>
            </a:r>
            <a:r>
              <a:rPr lang="fr-FR" sz="1400" b="1" dirty="0"/>
              <a:t> </a:t>
            </a:r>
            <a:r>
              <a:rPr lang="fr-FR" sz="1400" dirty="0"/>
              <a:t>as in the tunnel. This </a:t>
            </a:r>
            <a:r>
              <a:rPr lang="fr-FR" sz="1400" dirty="0" err="1"/>
              <a:t>allows</a:t>
            </a:r>
            <a:r>
              <a:rPr lang="fr-FR" sz="1400" dirty="0"/>
              <a:t> us to </a:t>
            </a:r>
            <a:r>
              <a:rPr lang="fr-FR" sz="1400" b="1" dirty="0" err="1"/>
              <a:t>exercise</a:t>
            </a:r>
            <a:r>
              <a:rPr lang="fr-FR" sz="1400" b="1" dirty="0"/>
              <a:t> and </a:t>
            </a:r>
            <a:r>
              <a:rPr lang="fr-FR" sz="1400" b="1" dirty="0" err="1"/>
              <a:t>improve</a:t>
            </a:r>
            <a:r>
              <a:rPr lang="fr-FR" sz="1400" b="1" dirty="0"/>
              <a:t> </a:t>
            </a:r>
            <a:r>
              <a:rPr lang="fr-FR" sz="1400" dirty="0"/>
              <a:t>the </a:t>
            </a:r>
            <a:r>
              <a:rPr lang="fr-FR" sz="1400" dirty="0" err="1"/>
              <a:t>procedures</a:t>
            </a:r>
            <a:r>
              <a:rPr lang="fr-FR" sz="1400" dirty="0"/>
              <a:t>. </a:t>
            </a:r>
            <a:r>
              <a:rPr lang="fr-FR" sz="1400" b="1" dirty="0">
                <a:solidFill>
                  <a:srgbClr val="FF0000"/>
                </a:solidFill>
              </a:rPr>
              <a:t>Time </a:t>
            </a:r>
            <a:r>
              <a:rPr lang="fr-FR" sz="1400" b="1" dirty="0" err="1">
                <a:solidFill>
                  <a:srgbClr val="FF0000"/>
                </a:solidFill>
              </a:rPr>
              <a:t>will</a:t>
            </a:r>
            <a:r>
              <a:rPr lang="fr-FR" sz="1400" b="1" dirty="0">
                <a:solidFill>
                  <a:srgbClr val="FF0000"/>
                </a:solidFill>
              </a:rPr>
              <a:t> </a:t>
            </a:r>
            <a:r>
              <a:rPr lang="fr-FR" sz="1400" b="1" dirty="0" err="1">
                <a:solidFill>
                  <a:srgbClr val="FF0000"/>
                </a:solidFill>
              </a:rPr>
              <a:t>be</a:t>
            </a:r>
            <a:r>
              <a:rPr lang="fr-FR" sz="1400" b="1" dirty="0">
                <a:solidFill>
                  <a:srgbClr val="FF0000"/>
                </a:solidFill>
              </a:rPr>
              <a:t> </a:t>
            </a:r>
            <a:r>
              <a:rPr lang="fr-FR" sz="1400" b="1" dirty="0" err="1">
                <a:solidFill>
                  <a:srgbClr val="FF0000"/>
                </a:solidFill>
              </a:rPr>
              <a:t>larger</a:t>
            </a:r>
            <a:r>
              <a:rPr lang="fr-FR" sz="1400" b="1" dirty="0">
                <a:solidFill>
                  <a:srgbClr val="FF0000"/>
                </a:solidFill>
              </a:rPr>
              <a:t> </a:t>
            </a:r>
            <a:r>
              <a:rPr lang="fr-FR" sz="1400" dirty="0"/>
              <a:t>for </a:t>
            </a:r>
            <a:r>
              <a:rPr lang="fr-FR" sz="1400" dirty="0" err="1"/>
              <a:t>most</a:t>
            </a:r>
            <a:r>
              <a:rPr lang="fr-FR" sz="1400" dirty="0"/>
              <a:t> of the </a:t>
            </a:r>
            <a:r>
              <a:rPr lang="fr-FR" sz="1400" dirty="0" err="1"/>
              <a:t>steps</a:t>
            </a:r>
            <a:r>
              <a:rPr lang="fr-FR" sz="1400" dirty="0"/>
              <a:t> </a:t>
            </a:r>
            <a:r>
              <a:rPr lang="fr-FR" sz="1400" dirty="0" err="1"/>
              <a:t>than</a:t>
            </a:r>
            <a:r>
              <a:rPr lang="fr-FR" sz="1400" dirty="0"/>
              <a:t> in the tunnel as </a:t>
            </a:r>
            <a:r>
              <a:rPr lang="fr-FR" sz="1400" dirty="0" err="1"/>
              <a:t>some</a:t>
            </a:r>
            <a:r>
              <a:rPr lang="fr-FR" sz="1400" dirty="0"/>
              <a:t> of the </a:t>
            </a:r>
            <a:r>
              <a:rPr lang="fr-FR" sz="1400" dirty="0" err="1"/>
              <a:t>componenets</a:t>
            </a:r>
            <a:r>
              <a:rPr lang="fr-FR" sz="1400" dirty="0"/>
              <a:t> </a:t>
            </a:r>
            <a:r>
              <a:rPr lang="fr-FR" sz="1400" dirty="0" err="1"/>
              <a:t>will</a:t>
            </a:r>
            <a:r>
              <a:rPr lang="fr-FR" sz="1400" dirty="0"/>
              <a:t> arrive </a:t>
            </a:r>
            <a:r>
              <a:rPr lang="fr-FR" sz="1400" dirty="0" err="1"/>
              <a:t>early</a:t>
            </a:r>
            <a:r>
              <a:rPr lang="fr-FR" sz="1400" dirty="0"/>
              <a:t>.</a:t>
            </a:r>
          </a:p>
        </p:txBody>
      </p:sp>
      <p:sp>
        <p:nvSpPr>
          <p:cNvPr id="4" name="TextBox 3">
            <a:extLst>
              <a:ext uri="{FF2B5EF4-FFF2-40B4-BE49-F238E27FC236}">
                <a16:creationId xmlns:a16="http://schemas.microsoft.com/office/drawing/2014/main" id="{E68F492D-B6B5-E649-BC0D-A6BC0E9FEB08}"/>
              </a:ext>
            </a:extLst>
          </p:cNvPr>
          <p:cNvSpPr txBox="1"/>
          <p:nvPr/>
        </p:nvSpPr>
        <p:spPr>
          <a:xfrm>
            <a:off x="251520" y="2741361"/>
            <a:ext cx="3053624" cy="738664"/>
          </a:xfrm>
          <a:prstGeom prst="rect">
            <a:avLst/>
          </a:prstGeom>
          <a:noFill/>
        </p:spPr>
        <p:txBody>
          <a:bodyPr wrap="square" rtlCol="0">
            <a:spAutoFit/>
          </a:bodyPr>
          <a:lstStyle/>
          <a:p>
            <a:r>
              <a:rPr lang="fr-FR" sz="1400" dirty="0"/>
              <a:t>This </a:t>
            </a:r>
            <a:r>
              <a:rPr lang="fr-FR" sz="1400" dirty="0" err="1"/>
              <a:t>is</a:t>
            </a:r>
            <a:r>
              <a:rPr lang="fr-FR" sz="1400" dirty="0"/>
              <a:t> a real chance to </a:t>
            </a:r>
            <a:r>
              <a:rPr lang="fr-FR" sz="1400" b="1" dirty="0" err="1"/>
              <a:t>optimse</a:t>
            </a:r>
            <a:r>
              <a:rPr lang="fr-FR" sz="1400" b="1" dirty="0"/>
              <a:t> </a:t>
            </a:r>
            <a:r>
              <a:rPr lang="fr-FR" sz="1400" b="1" dirty="0" err="1"/>
              <a:t>procedure</a:t>
            </a:r>
            <a:r>
              <a:rPr lang="fr-FR" sz="1400" dirty="0"/>
              <a:t> to </a:t>
            </a:r>
            <a:r>
              <a:rPr lang="fr-FR" sz="1400" dirty="0" err="1"/>
              <a:t>reduce</a:t>
            </a:r>
            <a:r>
              <a:rPr lang="fr-FR" sz="1400" dirty="0"/>
              <a:t> time in the tunnel at the installation.</a:t>
            </a:r>
          </a:p>
        </p:txBody>
      </p:sp>
      <p:sp>
        <p:nvSpPr>
          <p:cNvPr id="6" name="Date Placeholder 5">
            <a:extLst>
              <a:ext uri="{FF2B5EF4-FFF2-40B4-BE49-F238E27FC236}">
                <a16:creationId xmlns:a16="http://schemas.microsoft.com/office/drawing/2014/main" id="{B12BD37F-0FD6-AD45-8139-E7409E101A9A}"/>
              </a:ext>
            </a:extLst>
          </p:cNvPr>
          <p:cNvSpPr>
            <a:spLocks noGrp="1"/>
          </p:cNvSpPr>
          <p:nvPr>
            <p:ph type="dt" sz="half" idx="10"/>
          </p:nvPr>
        </p:nvSpPr>
        <p:spPr/>
        <p:txBody>
          <a:bodyPr/>
          <a:lstStyle/>
          <a:p>
            <a:r>
              <a:rPr lang="en-US"/>
              <a:t>10 Sep 2019</a:t>
            </a:r>
          </a:p>
        </p:txBody>
      </p:sp>
      <p:sp>
        <p:nvSpPr>
          <p:cNvPr id="7" name="Footer Placeholder 6">
            <a:extLst>
              <a:ext uri="{FF2B5EF4-FFF2-40B4-BE49-F238E27FC236}">
                <a16:creationId xmlns:a16="http://schemas.microsoft.com/office/drawing/2014/main" id="{4DF82665-6F76-3046-847B-688D4FBFCEE6}"/>
              </a:ext>
            </a:extLst>
          </p:cNvPr>
          <p:cNvSpPr>
            <a:spLocks noGrp="1"/>
          </p:cNvSpPr>
          <p:nvPr>
            <p:ph type="ftr" sz="quarter" idx="11"/>
          </p:nvPr>
        </p:nvSpPr>
        <p:spPr/>
        <p:txBody>
          <a:bodyPr/>
          <a:lstStyle/>
          <a:p>
            <a:r>
              <a:rPr lang="en-US"/>
              <a:t>Marta Bajko HL-LHC IT STRING </a:t>
            </a:r>
          </a:p>
        </p:txBody>
      </p:sp>
    </p:spTree>
    <p:extLst>
      <p:ext uri="{BB962C8B-B14F-4D97-AF65-F5344CB8AC3E}">
        <p14:creationId xmlns:p14="http://schemas.microsoft.com/office/powerpoint/2010/main" val="3633701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575750800"/>
              </p:ext>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1015878" y="1248608"/>
            <a:ext cx="7670922" cy="615553"/>
          </a:xfrm>
          <a:prstGeom prst="rect">
            <a:avLst/>
          </a:prstGeom>
          <a:noFill/>
        </p:spPr>
        <p:txBody>
          <a:bodyPr wrap="square" rtlCol="0">
            <a:spAutoFit/>
          </a:bodyPr>
          <a:lstStyle/>
          <a:p>
            <a:pPr algn="ctr"/>
            <a:r>
              <a:rPr lang="en-GB" sz="1400" dirty="0"/>
              <a:t>This is a very important </a:t>
            </a:r>
            <a:r>
              <a:rPr lang="en-GB" sz="2000" b="1" i="1" dirty="0"/>
              <a:t>milestone</a:t>
            </a:r>
            <a:r>
              <a:rPr lang="en-GB" sz="1400" dirty="0"/>
              <a:t> as from this stage we have electrical and </a:t>
            </a:r>
            <a:r>
              <a:rPr lang="en-GB" sz="1400" dirty="0" err="1"/>
              <a:t>hydraulical</a:t>
            </a:r>
            <a:r>
              <a:rPr lang="en-GB" sz="1400" dirty="0"/>
              <a:t> circuits  </a:t>
            </a:r>
            <a:r>
              <a:rPr lang="en-GB" sz="1400" dirty="0">
                <a:solidFill>
                  <a:srgbClr val="C00000"/>
                </a:solidFill>
              </a:rPr>
              <a:t>(not already and individually tested components!!)</a:t>
            </a:r>
          </a:p>
        </p:txBody>
      </p:sp>
      <p:pic>
        <p:nvPicPr>
          <p:cNvPr id="10" name="Picture 9" descr="CERN-logo.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11" name="Title 1"/>
          <p:cNvSpPr txBox="1">
            <a:spLocks/>
          </p:cNvSpPr>
          <p:nvPr/>
        </p:nvSpPr>
        <p:spPr>
          <a:xfrm>
            <a:off x="612000" y="135000"/>
            <a:ext cx="7920000"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800" dirty="0"/>
              <a:t>Interconnections IT STRING</a:t>
            </a:r>
          </a:p>
        </p:txBody>
      </p:sp>
      <p:sp>
        <p:nvSpPr>
          <p:cNvPr id="3" name="Footer Placeholder 2"/>
          <p:cNvSpPr>
            <a:spLocks noGrp="1"/>
          </p:cNvSpPr>
          <p:nvPr>
            <p:ph type="ftr" sz="quarter" idx="11"/>
          </p:nvPr>
        </p:nvSpPr>
        <p:spPr/>
        <p:txBody>
          <a:bodyPr/>
          <a:lstStyle/>
          <a:p>
            <a:r>
              <a:rPr lang="en-US"/>
              <a:t>Marta Bajko HL-LHC IT STRING </a:t>
            </a:r>
            <a:endParaRPr lang="en-US" dirty="0"/>
          </a:p>
        </p:txBody>
      </p:sp>
      <p:sp>
        <p:nvSpPr>
          <p:cNvPr id="12" name="Text Box 16">
            <a:extLst>
              <a:ext uri="{FF2B5EF4-FFF2-40B4-BE49-F238E27FC236}">
                <a16:creationId xmlns:a16="http://schemas.microsoft.com/office/drawing/2014/main" id="{D6D9B172-BCC0-E04C-AAE2-EEFDDB109F82}"/>
              </a:ext>
            </a:extLst>
          </p:cNvPr>
          <p:cNvSpPr txBox="1">
            <a:spLocks noChangeArrowheads="1"/>
          </p:cNvSpPr>
          <p:nvPr/>
        </p:nvSpPr>
        <p:spPr bwMode="auto">
          <a:xfrm>
            <a:off x="1070403" y="2501528"/>
            <a:ext cx="1698866" cy="1200329"/>
          </a:xfrm>
          <a:prstGeom prst="rect">
            <a:avLst/>
          </a:prstGeom>
          <a:noFill/>
          <a:ln w="9525">
            <a:noFill/>
            <a:miter lim="800000"/>
            <a:headEnd/>
            <a:tailEnd/>
          </a:ln>
          <a:effectLst/>
        </p:spPr>
        <p:txBody>
          <a:bodyPr>
            <a:spAutoFit/>
          </a:bodyPr>
          <a:lstStyle/>
          <a:p>
            <a:pPr eaLnBrk="0" hangingPunct="0"/>
            <a:r>
              <a:rPr lang="en-GB" sz="1200" dirty="0"/>
              <a:t>Test of power converters connected to the DC cables in short circuit, including controls for powering, ramp, monitoring</a:t>
            </a:r>
          </a:p>
        </p:txBody>
      </p:sp>
      <p:sp>
        <p:nvSpPr>
          <p:cNvPr id="13" name="Rectangle 12">
            <a:extLst>
              <a:ext uri="{FF2B5EF4-FFF2-40B4-BE49-F238E27FC236}">
                <a16:creationId xmlns:a16="http://schemas.microsoft.com/office/drawing/2014/main" id="{010A2B7D-9401-9F4E-B816-CFAA7178E90D}"/>
              </a:ext>
            </a:extLst>
          </p:cNvPr>
          <p:cNvSpPr>
            <a:spLocks noChangeArrowheads="1"/>
          </p:cNvSpPr>
          <p:nvPr/>
        </p:nvSpPr>
        <p:spPr bwMode="auto">
          <a:xfrm>
            <a:off x="1003636" y="2433059"/>
            <a:ext cx="51102" cy="1356043"/>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nvGrpSpPr>
          <p:cNvPr id="14" name="Group 13">
            <a:extLst>
              <a:ext uri="{FF2B5EF4-FFF2-40B4-BE49-F238E27FC236}">
                <a16:creationId xmlns:a16="http://schemas.microsoft.com/office/drawing/2014/main" id="{7C4938CD-165F-E34C-8E29-C76989DD1B24}"/>
              </a:ext>
            </a:extLst>
          </p:cNvPr>
          <p:cNvGrpSpPr/>
          <p:nvPr/>
        </p:nvGrpSpPr>
        <p:grpSpPr>
          <a:xfrm>
            <a:off x="3203848" y="2496901"/>
            <a:ext cx="4104456" cy="1549582"/>
            <a:chOff x="4531904" y="513955"/>
            <a:chExt cx="4104456" cy="1555995"/>
          </a:xfrm>
        </p:grpSpPr>
        <p:sp>
          <p:nvSpPr>
            <p:cNvPr id="15" name="Text Box 19">
              <a:extLst>
                <a:ext uri="{FF2B5EF4-FFF2-40B4-BE49-F238E27FC236}">
                  <a16:creationId xmlns:a16="http://schemas.microsoft.com/office/drawing/2014/main" id="{C24C53D8-542A-A541-BB68-6A62E6619036}"/>
                </a:ext>
              </a:extLst>
            </p:cNvPr>
            <p:cNvSpPr txBox="1">
              <a:spLocks noChangeArrowheads="1"/>
            </p:cNvSpPr>
            <p:nvPr/>
          </p:nvSpPr>
          <p:spPr bwMode="auto">
            <a:xfrm>
              <a:off x="7472364" y="1377691"/>
              <a:ext cx="1163996" cy="649006"/>
            </a:xfrm>
            <a:prstGeom prst="rect">
              <a:avLst/>
            </a:prstGeom>
            <a:noFill/>
            <a:ln w="9525">
              <a:noFill/>
              <a:miter lim="800000"/>
              <a:headEnd/>
              <a:tailEnd/>
            </a:ln>
            <a:effectLst/>
          </p:spPr>
          <p:txBody>
            <a:bodyPr>
              <a:spAutoFit/>
            </a:bodyPr>
            <a:lstStyle/>
            <a:p>
              <a:pPr eaLnBrk="0" hangingPunct="0"/>
              <a:r>
                <a:rPr lang="en-GB" sz="1200" dirty="0"/>
                <a:t>Electrical Quality Assurance</a:t>
              </a:r>
            </a:p>
          </p:txBody>
        </p:sp>
        <p:sp>
          <p:nvSpPr>
            <p:cNvPr id="16" name="Rectangle 15">
              <a:extLst>
                <a:ext uri="{FF2B5EF4-FFF2-40B4-BE49-F238E27FC236}">
                  <a16:creationId xmlns:a16="http://schemas.microsoft.com/office/drawing/2014/main" id="{AF64E710-8557-4D41-94F2-35B9675639FE}"/>
                </a:ext>
              </a:extLst>
            </p:cNvPr>
            <p:cNvSpPr>
              <a:spLocks noChangeArrowheads="1"/>
            </p:cNvSpPr>
            <p:nvPr/>
          </p:nvSpPr>
          <p:spPr bwMode="auto">
            <a:xfrm>
              <a:off x="7444121" y="1377690"/>
              <a:ext cx="45719" cy="692260"/>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sp>
          <p:nvSpPr>
            <p:cNvPr id="17" name="Text Box 22">
              <a:extLst>
                <a:ext uri="{FF2B5EF4-FFF2-40B4-BE49-F238E27FC236}">
                  <a16:creationId xmlns:a16="http://schemas.microsoft.com/office/drawing/2014/main" id="{A01E4F94-8CF1-5646-97B2-36EAE5EE3CAD}"/>
                </a:ext>
              </a:extLst>
            </p:cNvPr>
            <p:cNvSpPr txBox="1">
              <a:spLocks noChangeArrowheads="1"/>
            </p:cNvSpPr>
            <p:nvPr/>
          </p:nvSpPr>
          <p:spPr bwMode="auto">
            <a:xfrm>
              <a:off x="4823550" y="1320533"/>
              <a:ext cx="2084618" cy="649006"/>
            </a:xfrm>
            <a:prstGeom prst="rect">
              <a:avLst/>
            </a:prstGeom>
            <a:noFill/>
            <a:ln w="9525">
              <a:noFill/>
              <a:miter lim="800000"/>
              <a:headEnd/>
              <a:tailEnd/>
            </a:ln>
            <a:effectLst/>
          </p:spPr>
          <p:txBody>
            <a:bodyPr wrap="square">
              <a:spAutoFit/>
            </a:bodyPr>
            <a:lstStyle/>
            <a:p>
              <a:pPr eaLnBrk="0" hangingPunct="0"/>
              <a:r>
                <a:rPr lang="en-GB" sz="1200" dirty="0"/>
                <a:t>Individual System Tests of  the Quench Protection and Energy Extraction Systems</a:t>
              </a:r>
            </a:p>
          </p:txBody>
        </p:sp>
        <p:sp>
          <p:nvSpPr>
            <p:cNvPr id="18" name="Rectangle 23">
              <a:extLst>
                <a:ext uri="{FF2B5EF4-FFF2-40B4-BE49-F238E27FC236}">
                  <a16:creationId xmlns:a16="http://schemas.microsoft.com/office/drawing/2014/main" id="{5CDF4BB2-EE7C-8E47-AFD3-1E85A65D8285}"/>
                </a:ext>
              </a:extLst>
            </p:cNvPr>
            <p:cNvSpPr>
              <a:spLocks noChangeArrowheads="1"/>
            </p:cNvSpPr>
            <p:nvPr/>
          </p:nvSpPr>
          <p:spPr bwMode="auto">
            <a:xfrm>
              <a:off x="4789686" y="1320533"/>
              <a:ext cx="51103" cy="690989"/>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sp>
          <p:nvSpPr>
            <p:cNvPr id="19" name="Text Box 30">
              <a:extLst>
                <a:ext uri="{FF2B5EF4-FFF2-40B4-BE49-F238E27FC236}">
                  <a16:creationId xmlns:a16="http://schemas.microsoft.com/office/drawing/2014/main" id="{0B6FE008-5F19-F44C-BB69-D9B785E9AD46}"/>
                </a:ext>
              </a:extLst>
            </p:cNvPr>
            <p:cNvSpPr txBox="1">
              <a:spLocks noChangeArrowheads="1"/>
            </p:cNvSpPr>
            <p:nvPr/>
          </p:nvSpPr>
          <p:spPr bwMode="auto">
            <a:xfrm>
              <a:off x="4565768" y="513955"/>
              <a:ext cx="2061123" cy="463576"/>
            </a:xfrm>
            <a:prstGeom prst="rect">
              <a:avLst/>
            </a:prstGeom>
            <a:noFill/>
            <a:ln w="9525">
              <a:noFill/>
              <a:miter lim="800000"/>
              <a:headEnd/>
              <a:tailEnd/>
            </a:ln>
            <a:effectLst/>
          </p:spPr>
          <p:txBody>
            <a:bodyPr wrap="square">
              <a:spAutoFit/>
            </a:bodyPr>
            <a:lstStyle/>
            <a:p>
              <a:pPr eaLnBrk="0" hangingPunct="0"/>
              <a:r>
                <a:rPr lang="en-GB" sz="1200" dirty="0"/>
                <a:t>Individual System Tests of Powering Interlock Control</a:t>
              </a:r>
            </a:p>
          </p:txBody>
        </p:sp>
        <p:sp>
          <p:nvSpPr>
            <p:cNvPr id="20" name="Rectangle 31">
              <a:extLst>
                <a:ext uri="{FF2B5EF4-FFF2-40B4-BE49-F238E27FC236}">
                  <a16:creationId xmlns:a16="http://schemas.microsoft.com/office/drawing/2014/main" id="{4E224603-5C61-5D49-B04B-A8E73547C9C2}"/>
                </a:ext>
              </a:extLst>
            </p:cNvPr>
            <p:cNvSpPr>
              <a:spLocks noChangeArrowheads="1"/>
            </p:cNvSpPr>
            <p:nvPr/>
          </p:nvSpPr>
          <p:spPr bwMode="auto">
            <a:xfrm>
              <a:off x="4531904" y="572384"/>
              <a:ext cx="52238" cy="345495"/>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sp>
        <p:nvSpPr>
          <p:cNvPr id="21" name="Rectangle 9">
            <a:extLst>
              <a:ext uri="{FF2B5EF4-FFF2-40B4-BE49-F238E27FC236}">
                <a16:creationId xmlns:a16="http://schemas.microsoft.com/office/drawing/2014/main" id="{83DE0722-4B52-D24D-80BD-F17BC5C9EE7B}"/>
              </a:ext>
            </a:extLst>
          </p:cNvPr>
          <p:cNvSpPr>
            <a:spLocks noChangeArrowheads="1"/>
          </p:cNvSpPr>
          <p:nvPr/>
        </p:nvSpPr>
        <p:spPr bwMode="auto">
          <a:xfrm>
            <a:off x="7827579" y="2164419"/>
            <a:ext cx="109018" cy="2003169"/>
          </a:xfrm>
          <a:prstGeom prst="rect">
            <a:avLst/>
          </a:prstGeom>
          <a:gradFill rotWithShape="0">
            <a:gsLst>
              <a:gs pos="0">
                <a:srgbClr val="FF0000"/>
              </a:gs>
              <a:gs pos="100000">
                <a:srgbClr val="6699FF"/>
              </a:gs>
            </a:gsLst>
            <a:lin ang="5400000" scaled="1"/>
          </a:gradFill>
          <a:ln w="9525">
            <a:noFill/>
            <a:miter lim="800000"/>
            <a:headEnd/>
            <a:tailEnd/>
          </a:ln>
          <a:effectLst/>
        </p:spPr>
        <p:txBody>
          <a:bodyPr wrap="none" anchor="ctr"/>
          <a:lstStyle/>
          <a:p>
            <a:endParaRPr lang="en-GB" sz="1200"/>
          </a:p>
        </p:txBody>
      </p:sp>
      <p:sp>
        <p:nvSpPr>
          <p:cNvPr id="22" name="Text Box 13">
            <a:extLst>
              <a:ext uri="{FF2B5EF4-FFF2-40B4-BE49-F238E27FC236}">
                <a16:creationId xmlns:a16="http://schemas.microsoft.com/office/drawing/2014/main" id="{FBC57C5F-9090-144E-A323-15DE7DA2E5E2}"/>
              </a:ext>
            </a:extLst>
          </p:cNvPr>
          <p:cNvSpPr txBox="1">
            <a:spLocks noChangeArrowheads="1"/>
          </p:cNvSpPr>
          <p:nvPr/>
        </p:nvSpPr>
        <p:spPr bwMode="auto">
          <a:xfrm>
            <a:off x="7135434" y="2156060"/>
            <a:ext cx="593432" cy="276999"/>
          </a:xfrm>
          <a:prstGeom prst="rect">
            <a:avLst/>
          </a:prstGeom>
          <a:noFill/>
          <a:ln w="9525">
            <a:noFill/>
            <a:miter lim="800000"/>
            <a:headEnd/>
            <a:tailEnd/>
          </a:ln>
          <a:effectLst/>
        </p:spPr>
        <p:txBody>
          <a:bodyPr wrap="none">
            <a:spAutoFit/>
          </a:bodyPr>
          <a:lstStyle/>
          <a:p>
            <a:pPr algn="r" eaLnBrk="0" hangingPunct="0"/>
            <a:r>
              <a:rPr lang="en-GB" sz="1200" b="1"/>
              <a:t>300 K</a:t>
            </a:r>
          </a:p>
        </p:txBody>
      </p:sp>
      <p:sp>
        <p:nvSpPr>
          <p:cNvPr id="25" name="Text Box 7">
            <a:extLst>
              <a:ext uri="{FF2B5EF4-FFF2-40B4-BE49-F238E27FC236}">
                <a16:creationId xmlns:a16="http://schemas.microsoft.com/office/drawing/2014/main" id="{EAB8AABD-F4EA-8548-9C7F-07B4CCC8DFCF}"/>
              </a:ext>
            </a:extLst>
          </p:cNvPr>
          <p:cNvSpPr txBox="1">
            <a:spLocks noChangeArrowheads="1"/>
          </p:cNvSpPr>
          <p:nvPr/>
        </p:nvSpPr>
        <p:spPr bwMode="auto">
          <a:xfrm rot="16200000">
            <a:off x="-607010" y="2787860"/>
            <a:ext cx="2297792" cy="461665"/>
          </a:xfrm>
          <a:prstGeom prst="rect">
            <a:avLst/>
          </a:prstGeom>
          <a:solidFill>
            <a:schemeClr val="accent1"/>
          </a:solidFill>
          <a:ln w="9525">
            <a:noFill/>
            <a:miter lim="800000"/>
            <a:headEnd/>
            <a:tailEnd/>
          </a:ln>
          <a:effectLst>
            <a:outerShdw dist="71842" dir="2700000" algn="ctr" rotWithShape="0">
              <a:srgbClr val="808080">
                <a:alpha val="50000"/>
              </a:srgbClr>
            </a:outerShdw>
          </a:effectLst>
        </p:spPr>
        <p:txBody>
          <a:bodyPr>
            <a:spAutoFit/>
          </a:bodyPr>
          <a:lstStyle/>
          <a:p>
            <a:pPr algn="ctr" eaLnBrk="0" hangingPunct="0"/>
            <a:r>
              <a:rPr lang="en-GB" sz="1200" dirty="0"/>
              <a:t>Power Converters </a:t>
            </a:r>
          </a:p>
          <a:p>
            <a:pPr algn="ctr" eaLnBrk="0" hangingPunct="0"/>
            <a:r>
              <a:rPr lang="en-GB" sz="1200" dirty="0"/>
              <a:t>not connected to Magnets</a:t>
            </a:r>
          </a:p>
        </p:txBody>
      </p:sp>
      <p:sp>
        <p:nvSpPr>
          <p:cNvPr id="4" name="Date Placeholder 3">
            <a:extLst>
              <a:ext uri="{FF2B5EF4-FFF2-40B4-BE49-F238E27FC236}">
                <a16:creationId xmlns:a16="http://schemas.microsoft.com/office/drawing/2014/main" id="{225433B5-D917-2545-A435-8B36F8AA64EF}"/>
              </a:ext>
            </a:extLst>
          </p:cNvPr>
          <p:cNvSpPr>
            <a:spLocks noGrp="1"/>
          </p:cNvSpPr>
          <p:nvPr>
            <p:ph type="dt" sz="half" idx="10"/>
          </p:nvPr>
        </p:nvSpPr>
        <p:spPr/>
        <p:txBody>
          <a:bodyPr/>
          <a:lstStyle/>
          <a:p>
            <a:r>
              <a:rPr lang="en-US"/>
              <a:t>10 Sep 2019</a:t>
            </a:r>
          </a:p>
        </p:txBody>
      </p:sp>
    </p:spTree>
    <p:extLst>
      <p:ext uri="{BB962C8B-B14F-4D97-AF65-F5344CB8AC3E}">
        <p14:creationId xmlns:p14="http://schemas.microsoft.com/office/powerpoint/2010/main" val="2505630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a:t>Marta Bajko HL-LHC IT STRING </a:t>
            </a:r>
            <a:endParaRPr lang="en-GB" noProof="0"/>
          </a:p>
        </p:txBody>
      </p:sp>
      <p:graphicFrame>
        <p:nvGraphicFramePr>
          <p:cNvPr id="31" name="Diagram 30"/>
          <p:cNvGraphicFramePr/>
          <p:nvPr>
            <p:extLst>
              <p:ext uri="{D42A27DB-BD31-4B8C-83A1-F6EECF244321}">
                <p14:modId xmlns:p14="http://schemas.microsoft.com/office/powerpoint/2010/main" val="1144009914"/>
              </p:ext>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CERN-logo.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19" name="Title 1"/>
          <p:cNvSpPr txBox="1">
            <a:spLocks/>
          </p:cNvSpPr>
          <p:nvPr/>
        </p:nvSpPr>
        <p:spPr>
          <a:xfrm>
            <a:off x="612000" y="135000"/>
            <a:ext cx="7920000"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800" dirty="0"/>
              <a:t>COOLING of the IT STRING</a:t>
            </a:r>
          </a:p>
        </p:txBody>
      </p:sp>
      <p:sp>
        <p:nvSpPr>
          <p:cNvPr id="15" name="TextBox 14"/>
          <p:cNvSpPr txBox="1"/>
          <p:nvPr/>
        </p:nvSpPr>
        <p:spPr>
          <a:xfrm>
            <a:off x="1744272" y="1379123"/>
            <a:ext cx="6500136" cy="523220"/>
          </a:xfrm>
          <a:prstGeom prst="rect">
            <a:avLst/>
          </a:prstGeom>
          <a:noFill/>
        </p:spPr>
        <p:txBody>
          <a:bodyPr wrap="square" rtlCol="0">
            <a:spAutoFit/>
          </a:bodyPr>
          <a:lstStyle/>
          <a:p>
            <a:pPr algn="ctr"/>
            <a:r>
              <a:rPr lang="en-GB" sz="1400" dirty="0"/>
              <a:t>During cooling check of alignment stability, measure displacements and thermal contraction effects </a:t>
            </a:r>
            <a:r>
              <a:rPr lang="en-GB" sz="1400" dirty="0">
                <a:solidFill>
                  <a:srgbClr val="C00000"/>
                </a:solidFill>
              </a:rPr>
              <a:t>and maybe HV tests at intermediate temperature</a:t>
            </a:r>
          </a:p>
        </p:txBody>
      </p:sp>
      <p:pic>
        <p:nvPicPr>
          <p:cNvPr id="8" name="Picture 7">
            <a:extLst>
              <a:ext uri="{FF2B5EF4-FFF2-40B4-BE49-F238E27FC236}">
                <a16:creationId xmlns:a16="http://schemas.microsoft.com/office/drawing/2014/main" id="{0C37C21C-FC5E-3444-9AD2-2585F5829920}"/>
              </a:ext>
            </a:extLst>
          </p:cNvPr>
          <p:cNvPicPr>
            <a:picLocks noChangeAspect="1"/>
          </p:cNvPicPr>
          <p:nvPr/>
        </p:nvPicPr>
        <p:blipFill>
          <a:blip r:embed="rId8"/>
          <a:stretch>
            <a:fillRect/>
          </a:stretch>
        </p:blipFill>
        <p:spPr>
          <a:xfrm>
            <a:off x="948384" y="2115034"/>
            <a:ext cx="4513497" cy="1872208"/>
          </a:xfrm>
          <a:prstGeom prst="rect">
            <a:avLst/>
          </a:prstGeom>
        </p:spPr>
      </p:pic>
      <p:sp>
        <p:nvSpPr>
          <p:cNvPr id="9" name="Rectangle 9">
            <a:extLst>
              <a:ext uri="{FF2B5EF4-FFF2-40B4-BE49-F238E27FC236}">
                <a16:creationId xmlns:a16="http://schemas.microsoft.com/office/drawing/2014/main" id="{2426C3D2-B5BC-E341-A6D9-82E32B6751AB}"/>
              </a:ext>
            </a:extLst>
          </p:cNvPr>
          <p:cNvSpPr>
            <a:spLocks noChangeArrowheads="1"/>
          </p:cNvSpPr>
          <p:nvPr/>
        </p:nvSpPr>
        <p:spPr bwMode="auto">
          <a:xfrm>
            <a:off x="6608401" y="2116062"/>
            <a:ext cx="109018" cy="2003169"/>
          </a:xfrm>
          <a:prstGeom prst="rect">
            <a:avLst/>
          </a:prstGeom>
          <a:gradFill rotWithShape="0">
            <a:gsLst>
              <a:gs pos="0">
                <a:srgbClr val="FF0000"/>
              </a:gs>
              <a:gs pos="100000">
                <a:srgbClr val="6699FF"/>
              </a:gs>
            </a:gsLst>
            <a:lin ang="5400000" scaled="1"/>
          </a:gradFill>
          <a:ln w="9525">
            <a:noFill/>
            <a:miter lim="800000"/>
            <a:headEnd/>
            <a:tailEnd/>
          </a:ln>
          <a:effectLst/>
        </p:spPr>
        <p:txBody>
          <a:bodyPr wrap="none" anchor="ctr"/>
          <a:lstStyle/>
          <a:p>
            <a:endParaRPr lang="en-GB" sz="1400"/>
          </a:p>
        </p:txBody>
      </p:sp>
      <p:sp>
        <p:nvSpPr>
          <p:cNvPr id="10" name="Text Box 13">
            <a:extLst>
              <a:ext uri="{FF2B5EF4-FFF2-40B4-BE49-F238E27FC236}">
                <a16:creationId xmlns:a16="http://schemas.microsoft.com/office/drawing/2014/main" id="{02DEF69B-A6F9-844C-BD63-127E1206E95B}"/>
              </a:ext>
            </a:extLst>
          </p:cNvPr>
          <p:cNvSpPr txBox="1">
            <a:spLocks noChangeArrowheads="1"/>
          </p:cNvSpPr>
          <p:nvPr/>
        </p:nvSpPr>
        <p:spPr bwMode="auto">
          <a:xfrm>
            <a:off x="5945110" y="2107703"/>
            <a:ext cx="564578" cy="261610"/>
          </a:xfrm>
          <a:prstGeom prst="rect">
            <a:avLst/>
          </a:prstGeom>
          <a:noFill/>
          <a:ln w="9525">
            <a:noFill/>
            <a:miter lim="800000"/>
            <a:headEnd/>
            <a:tailEnd/>
          </a:ln>
          <a:effectLst/>
        </p:spPr>
        <p:txBody>
          <a:bodyPr wrap="none">
            <a:spAutoFit/>
          </a:bodyPr>
          <a:lstStyle/>
          <a:p>
            <a:pPr algn="r" eaLnBrk="0" hangingPunct="0"/>
            <a:r>
              <a:rPr lang="en-GB" sz="1100" b="1"/>
              <a:t>300 K</a:t>
            </a:r>
          </a:p>
        </p:txBody>
      </p:sp>
      <p:sp>
        <p:nvSpPr>
          <p:cNvPr id="11" name="Text Box 13">
            <a:extLst>
              <a:ext uri="{FF2B5EF4-FFF2-40B4-BE49-F238E27FC236}">
                <a16:creationId xmlns:a16="http://schemas.microsoft.com/office/drawing/2014/main" id="{EC4BE833-7ED7-F445-820F-85F7AD2BFADB}"/>
              </a:ext>
            </a:extLst>
          </p:cNvPr>
          <p:cNvSpPr txBox="1">
            <a:spLocks noChangeArrowheads="1"/>
          </p:cNvSpPr>
          <p:nvPr/>
        </p:nvSpPr>
        <p:spPr bwMode="auto">
          <a:xfrm>
            <a:off x="5957934" y="3918598"/>
            <a:ext cx="551754" cy="276999"/>
          </a:xfrm>
          <a:prstGeom prst="rect">
            <a:avLst/>
          </a:prstGeom>
          <a:noFill/>
          <a:ln w="9525">
            <a:noFill/>
            <a:miter lim="800000"/>
            <a:headEnd/>
            <a:tailEnd/>
          </a:ln>
          <a:effectLst/>
        </p:spPr>
        <p:txBody>
          <a:bodyPr wrap="none">
            <a:spAutoFit/>
          </a:bodyPr>
          <a:lstStyle/>
          <a:p>
            <a:pPr algn="r" eaLnBrk="0" hangingPunct="0"/>
            <a:r>
              <a:rPr lang="en-GB" sz="1200" b="1" dirty="0"/>
              <a:t>1.9 K</a:t>
            </a:r>
          </a:p>
        </p:txBody>
      </p:sp>
      <p:sp>
        <p:nvSpPr>
          <p:cNvPr id="12" name="Text Box 19">
            <a:extLst>
              <a:ext uri="{FF2B5EF4-FFF2-40B4-BE49-F238E27FC236}">
                <a16:creationId xmlns:a16="http://schemas.microsoft.com/office/drawing/2014/main" id="{7FA28B22-DCFC-8B47-B58D-3595212061A2}"/>
              </a:ext>
            </a:extLst>
          </p:cNvPr>
          <p:cNvSpPr txBox="1">
            <a:spLocks noChangeArrowheads="1"/>
          </p:cNvSpPr>
          <p:nvPr/>
        </p:nvSpPr>
        <p:spPr bwMode="auto">
          <a:xfrm>
            <a:off x="7008404" y="2873744"/>
            <a:ext cx="1858396" cy="830997"/>
          </a:xfrm>
          <a:prstGeom prst="rect">
            <a:avLst/>
          </a:prstGeom>
          <a:noFill/>
          <a:ln w="9525">
            <a:noFill/>
            <a:miter lim="800000"/>
            <a:headEnd/>
            <a:tailEnd/>
          </a:ln>
          <a:effectLst/>
        </p:spPr>
        <p:txBody>
          <a:bodyPr wrap="square">
            <a:spAutoFit/>
          </a:bodyPr>
          <a:lstStyle/>
          <a:p>
            <a:pPr eaLnBrk="0" hangingPunct="0"/>
            <a:r>
              <a:rPr lang="en-GB" sz="1200" dirty="0"/>
              <a:t>Electrical Quality Assurance, first time at cold on the interconnected magnets</a:t>
            </a:r>
          </a:p>
        </p:txBody>
      </p:sp>
      <p:sp>
        <p:nvSpPr>
          <p:cNvPr id="13" name="Rectangle 12">
            <a:extLst>
              <a:ext uri="{FF2B5EF4-FFF2-40B4-BE49-F238E27FC236}">
                <a16:creationId xmlns:a16="http://schemas.microsoft.com/office/drawing/2014/main" id="{38D38EDA-EA53-364F-8B2F-A88FF552CB63}"/>
              </a:ext>
            </a:extLst>
          </p:cNvPr>
          <p:cNvSpPr>
            <a:spLocks noChangeArrowheads="1"/>
          </p:cNvSpPr>
          <p:nvPr/>
        </p:nvSpPr>
        <p:spPr bwMode="auto">
          <a:xfrm>
            <a:off x="6980161" y="2962463"/>
            <a:ext cx="45719" cy="689407"/>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spTree>
    <p:extLst>
      <p:ext uri="{BB962C8B-B14F-4D97-AF65-F5344CB8AC3E}">
        <p14:creationId xmlns:p14="http://schemas.microsoft.com/office/powerpoint/2010/main" val="3194421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a:t>
            </a:r>
          </a:p>
        </p:txBody>
      </p:sp>
      <p:sp>
        <p:nvSpPr>
          <p:cNvPr id="3" name="Content Placeholder 2"/>
          <p:cNvSpPr>
            <a:spLocks noGrp="1"/>
          </p:cNvSpPr>
          <p:nvPr>
            <p:ph idx="1"/>
          </p:nvPr>
        </p:nvSpPr>
        <p:spPr>
          <a:xfrm>
            <a:off x="755576" y="987574"/>
            <a:ext cx="7488832" cy="3168352"/>
          </a:xfrm>
        </p:spPr>
        <p:txBody>
          <a:bodyPr>
            <a:normAutofit/>
          </a:bodyPr>
          <a:lstStyle/>
          <a:p>
            <a:pPr algn="l"/>
            <a:r>
              <a:rPr lang="en-GB" sz="2000" dirty="0"/>
              <a:t>The HL LHC STRING Motivation and Goals</a:t>
            </a:r>
          </a:p>
          <a:p>
            <a:pPr algn="l"/>
            <a:r>
              <a:rPr lang="en-GB" sz="2000" dirty="0"/>
              <a:t>Components of the HL-LHC IT STRING</a:t>
            </a:r>
          </a:p>
          <a:p>
            <a:pPr algn="l"/>
            <a:r>
              <a:rPr lang="en-GB" sz="2000" dirty="0"/>
              <a:t>Layout of the HL-LHC IT STRING in SM18</a:t>
            </a:r>
          </a:p>
          <a:p>
            <a:pPr algn="l"/>
            <a:r>
              <a:rPr lang="en-GB" sz="2000" dirty="0"/>
              <a:t>Test Program</a:t>
            </a:r>
          </a:p>
          <a:p>
            <a:pPr algn="l"/>
            <a:r>
              <a:rPr lang="en-GB" sz="2000" dirty="0"/>
              <a:t>Summary</a:t>
            </a:r>
          </a:p>
          <a:p>
            <a:pPr algn="l"/>
            <a:r>
              <a:rPr lang="en-US" sz="2000" dirty="0"/>
              <a:t>Status of activities</a:t>
            </a:r>
            <a:endParaRPr lang="en-GB" sz="2000" dirty="0"/>
          </a:p>
          <a:p>
            <a:pPr algn="l"/>
            <a:r>
              <a:rPr lang="en-US" sz="2000" dirty="0"/>
              <a:t>Conclusions</a:t>
            </a:r>
            <a:endParaRPr lang="en-GB" sz="2000" dirty="0"/>
          </a:p>
        </p:txBody>
      </p:sp>
      <p:sp>
        <p:nvSpPr>
          <p:cNvPr id="4" name="Footer Placeholder 3"/>
          <p:cNvSpPr>
            <a:spLocks noGrp="1"/>
          </p:cNvSpPr>
          <p:nvPr>
            <p:ph type="ftr" sz="quarter" idx="11"/>
          </p:nvPr>
        </p:nvSpPr>
        <p:spPr/>
        <p:txBody>
          <a:bodyPr/>
          <a:lstStyle/>
          <a:p>
            <a:r>
              <a:rPr lang="fr-FR" noProof="0"/>
              <a:t>Marta Bajko HL-LHC IT STRING </a:t>
            </a:r>
            <a:endParaRPr lang="en-GB" noProof="0" dirty="0"/>
          </a:p>
        </p:txBody>
      </p:sp>
      <p:pic>
        <p:nvPicPr>
          <p:cNvPr id="7" name="Picture 6"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Tree>
    <p:extLst>
      <p:ext uri="{BB962C8B-B14F-4D97-AF65-F5344CB8AC3E}">
        <p14:creationId xmlns:p14="http://schemas.microsoft.com/office/powerpoint/2010/main" val="1485008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11" name="Title 1"/>
          <p:cNvSpPr txBox="1">
            <a:spLocks/>
          </p:cNvSpPr>
          <p:nvPr/>
        </p:nvSpPr>
        <p:spPr>
          <a:xfrm>
            <a:off x="612000" y="135000"/>
            <a:ext cx="7920000"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800" dirty="0"/>
              <a:t>HWC @at cold OF THE IT STRING</a:t>
            </a:r>
          </a:p>
        </p:txBody>
      </p:sp>
      <p:sp>
        <p:nvSpPr>
          <p:cNvPr id="3" name="Footer Placeholder 2"/>
          <p:cNvSpPr>
            <a:spLocks noGrp="1"/>
          </p:cNvSpPr>
          <p:nvPr>
            <p:ph type="ftr" sz="quarter" idx="11"/>
          </p:nvPr>
        </p:nvSpPr>
        <p:spPr/>
        <p:txBody>
          <a:bodyPr/>
          <a:lstStyle/>
          <a:p>
            <a:r>
              <a:rPr lang="en-US"/>
              <a:t>Marta Bajko HL-LHC IT STRING </a:t>
            </a:r>
            <a:endParaRPr lang="en-US" dirty="0"/>
          </a:p>
        </p:txBody>
      </p:sp>
      <p:grpSp>
        <p:nvGrpSpPr>
          <p:cNvPr id="4" name="Group 3">
            <a:extLst>
              <a:ext uri="{FF2B5EF4-FFF2-40B4-BE49-F238E27FC236}">
                <a16:creationId xmlns:a16="http://schemas.microsoft.com/office/drawing/2014/main" id="{4D6A8F76-E823-DC4B-B0A4-3DB25110C502}"/>
              </a:ext>
            </a:extLst>
          </p:cNvPr>
          <p:cNvGrpSpPr/>
          <p:nvPr/>
        </p:nvGrpSpPr>
        <p:grpSpPr>
          <a:xfrm>
            <a:off x="735991" y="1795319"/>
            <a:ext cx="1770332" cy="1215696"/>
            <a:chOff x="932187" y="1379832"/>
            <a:chExt cx="1770332" cy="1215696"/>
          </a:xfrm>
        </p:grpSpPr>
        <p:sp>
          <p:nvSpPr>
            <p:cNvPr id="12" name="Text Box 16">
              <a:extLst>
                <a:ext uri="{FF2B5EF4-FFF2-40B4-BE49-F238E27FC236}">
                  <a16:creationId xmlns:a16="http://schemas.microsoft.com/office/drawing/2014/main" id="{D6D9B172-BCC0-E04C-AAE2-EEFDDB109F82}"/>
                </a:ext>
              </a:extLst>
            </p:cNvPr>
            <p:cNvSpPr txBox="1">
              <a:spLocks noChangeArrowheads="1"/>
            </p:cNvSpPr>
            <p:nvPr/>
          </p:nvSpPr>
          <p:spPr bwMode="auto">
            <a:xfrm>
              <a:off x="1003653" y="1395199"/>
              <a:ext cx="1698866" cy="1200329"/>
            </a:xfrm>
            <a:prstGeom prst="rect">
              <a:avLst/>
            </a:prstGeom>
            <a:noFill/>
            <a:ln w="9525">
              <a:noFill/>
              <a:miter lim="800000"/>
              <a:headEnd/>
              <a:tailEnd/>
            </a:ln>
            <a:effectLst/>
          </p:spPr>
          <p:txBody>
            <a:bodyPr>
              <a:spAutoFit/>
            </a:bodyPr>
            <a:lstStyle/>
            <a:p>
              <a:pPr eaLnBrk="0" hangingPunct="0"/>
              <a:r>
                <a:rPr lang="en-GB" sz="1200" dirty="0"/>
                <a:t>Test of power converters connected to the DC cables in short circuit, including controls for powering, ramp, monitoring</a:t>
              </a:r>
            </a:p>
          </p:txBody>
        </p:sp>
        <p:sp>
          <p:nvSpPr>
            <p:cNvPr id="13" name="Rectangle 12">
              <a:extLst>
                <a:ext uri="{FF2B5EF4-FFF2-40B4-BE49-F238E27FC236}">
                  <a16:creationId xmlns:a16="http://schemas.microsoft.com/office/drawing/2014/main" id="{010A2B7D-9401-9F4E-B816-CFAA7178E90D}"/>
                </a:ext>
              </a:extLst>
            </p:cNvPr>
            <p:cNvSpPr>
              <a:spLocks noChangeArrowheads="1"/>
            </p:cNvSpPr>
            <p:nvPr/>
          </p:nvSpPr>
          <p:spPr bwMode="auto">
            <a:xfrm>
              <a:off x="932187" y="1379832"/>
              <a:ext cx="46618" cy="1163272"/>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7" name="Group 6">
            <a:extLst>
              <a:ext uri="{FF2B5EF4-FFF2-40B4-BE49-F238E27FC236}">
                <a16:creationId xmlns:a16="http://schemas.microsoft.com/office/drawing/2014/main" id="{4E7BBFD9-DDC5-044A-9D83-39F8468B0EA1}"/>
              </a:ext>
            </a:extLst>
          </p:cNvPr>
          <p:cNvGrpSpPr/>
          <p:nvPr/>
        </p:nvGrpSpPr>
        <p:grpSpPr>
          <a:xfrm>
            <a:off x="4805173" y="1671726"/>
            <a:ext cx="1360054" cy="461665"/>
            <a:chOff x="5849107" y="1336478"/>
            <a:chExt cx="1360054" cy="461665"/>
          </a:xfrm>
        </p:grpSpPr>
        <p:sp>
          <p:nvSpPr>
            <p:cNvPr id="15" name="Text Box 19">
              <a:extLst>
                <a:ext uri="{FF2B5EF4-FFF2-40B4-BE49-F238E27FC236}">
                  <a16:creationId xmlns:a16="http://schemas.microsoft.com/office/drawing/2014/main" id="{C24C53D8-542A-A541-BB68-6A62E6619036}"/>
                </a:ext>
              </a:extLst>
            </p:cNvPr>
            <p:cNvSpPr txBox="1">
              <a:spLocks noChangeArrowheads="1"/>
            </p:cNvSpPr>
            <p:nvPr/>
          </p:nvSpPr>
          <p:spPr bwMode="auto">
            <a:xfrm>
              <a:off x="5870414" y="1336478"/>
              <a:ext cx="1338747" cy="461665"/>
            </a:xfrm>
            <a:prstGeom prst="rect">
              <a:avLst/>
            </a:prstGeom>
            <a:noFill/>
            <a:ln w="9525">
              <a:noFill/>
              <a:miter lim="800000"/>
              <a:headEnd/>
              <a:tailEnd/>
            </a:ln>
            <a:effectLst/>
          </p:spPr>
          <p:txBody>
            <a:bodyPr wrap="square">
              <a:spAutoFit/>
            </a:bodyPr>
            <a:lstStyle/>
            <a:p>
              <a:pPr eaLnBrk="0" hangingPunct="0"/>
              <a:r>
                <a:rPr lang="en-GB" sz="1200" dirty="0"/>
                <a:t>Electrical Quality Assurance</a:t>
              </a:r>
            </a:p>
          </p:txBody>
        </p:sp>
        <p:sp>
          <p:nvSpPr>
            <p:cNvPr id="16" name="Rectangle 15">
              <a:extLst>
                <a:ext uri="{FF2B5EF4-FFF2-40B4-BE49-F238E27FC236}">
                  <a16:creationId xmlns:a16="http://schemas.microsoft.com/office/drawing/2014/main" id="{AF64E710-8557-4D41-94F2-35B9675639FE}"/>
                </a:ext>
              </a:extLst>
            </p:cNvPr>
            <p:cNvSpPr>
              <a:spLocks noChangeArrowheads="1"/>
            </p:cNvSpPr>
            <p:nvPr/>
          </p:nvSpPr>
          <p:spPr bwMode="auto">
            <a:xfrm>
              <a:off x="5849107" y="1375457"/>
              <a:ext cx="45719" cy="344072"/>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32" name="Group 31">
            <a:extLst>
              <a:ext uri="{FF2B5EF4-FFF2-40B4-BE49-F238E27FC236}">
                <a16:creationId xmlns:a16="http://schemas.microsoft.com/office/drawing/2014/main" id="{A5B5A268-2E07-7A49-ABE8-38803638CAEF}"/>
              </a:ext>
            </a:extLst>
          </p:cNvPr>
          <p:cNvGrpSpPr/>
          <p:nvPr/>
        </p:nvGrpSpPr>
        <p:grpSpPr>
          <a:xfrm>
            <a:off x="2761811" y="2239105"/>
            <a:ext cx="2140314" cy="646331"/>
            <a:chOff x="3584267" y="1915585"/>
            <a:chExt cx="2140314" cy="646331"/>
          </a:xfrm>
        </p:grpSpPr>
        <p:sp>
          <p:nvSpPr>
            <p:cNvPr id="17" name="Text Box 22">
              <a:extLst>
                <a:ext uri="{FF2B5EF4-FFF2-40B4-BE49-F238E27FC236}">
                  <a16:creationId xmlns:a16="http://schemas.microsoft.com/office/drawing/2014/main" id="{A01E4F94-8CF1-5646-97B2-36EAE5EE3CAD}"/>
                </a:ext>
              </a:extLst>
            </p:cNvPr>
            <p:cNvSpPr txBox="1">
              <a:spLocks noChangeArrowheads="1"/>
            </p:cNvSpPr>
            <p:nvPr/>
          </p:nvSpPr>
          <p:spPr bwMode="auto">
            <a:xfrm>
              <a:off x="3639963" y="1915585"/>
              <a:ext cx="2084618" cy="646331"/>
            </a:xfrm>
            <a:prstGeom prst="rect">
              <a:avLst/>
            </a:prstGeom>
            <a:noFill/>
            <a:ln w="9525">
              <a:noFill/>
              <a:miter lim="800000"/>
              <a:headEnd/>
              <a:tailEnd/>
            </a:ln>
            <a:effectLst/>
          </p:spPr>
          <p:txBody>
            <a:bodyPr wrap="square">
              <a:spAutoFit/>
            </a:bodyPr>
            <a:lstStyle/>
            <a:p>
              <a:pPr eaLnBrk="0" hangingPunct="0"/>
              <a:r>
                <a:rPr lang="en-GB" sz="1200" dirty="0"/>
                <a:t>Individual System Tests of  the Quench Protection and Energy Extraction Systems</a:t>
              </a:r>
            </a:p>
          </p:txBody>
        </p:sp>
        <p:sp>
          <p:nvSpPr>
            <p:cNvPr id="18" name="Rectangle 23">
              <a:extLst>
                <a:ext uri="{FF2B5EF4-FFF2-40B4-BE49-F238E27FC236}">
                  <a16:creationId xmlns:a16="http://schemas.microsoft.com/office/drawing/2014/main" id="{5CDF4BB2-EE7C-8E47-AFD3-1E85A65D8285}"/>
                </a:ext>
              </a:extLst>
            </p:cNvPr>
            <p:cNvSpPr>
              <a:spLocks noChangeArrowheads="1"/>
            </p:cNvSpPr>
            <p:nvPr/>
          </p:nvSpPr>
          <p:spPr bwMode="auto">
            <a:xfrm flipH="1">
              <a:off x="3584267" y="1940692"/>
              <a:ext cx="51629" cy="559052"/>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5" name="Group 4">
            <a:extLst>
              <a:ext uri="{FF2B5EF4-FFF2-40B4-BE49-F238E27FC236}">
                <a16:creationId xmlns:a16="http://schemas.microsoft.com/office/drawing/2014/main" id="{60C63BBF-A94A-9F4A-8D3D-D457BFB44E42}"/>
              </a:ext>
            </a:extLst>
          </p:cNvPr>
          <p:cNvGrpSpPr/>
          <p:nvPr/>
        </p:nvGrpSpPr>
        <p:grpSpPr>
          <a:xfrm>
            <a:off x="2438350" y="1450092"/>
            <a:ext cx="2124477" cy="461666"/>
            <a:chOff x="2987824" y="1354447"/>
            <a:chExt cx="2124477" cy="461666"/>
          </a:xfrm>
        </p:grpSpPr>
        <p:sp>
          <p:nvSpPr>
            <p:cNvPr id="19" name="Text Box 30">
              <a:extLst>
                <a:ext uri="{FF2B5EF4-FFF2-40B4-BE49-F238E27FC236}">
                  <a16:creationId xmlns:a16="http://schemas.microsoft.com/office/drawing/2014/main" id="{0B6FE008-5F19-F44C-BB69-D9B785E9AD46}"/>
                </a:ext>
              </a:extLst>
            </p:cNvPr>
            <p:cNvSpPr txBox="1">
              <a:spLocks noChangeArrowheads="1"/>
            </p:cNvSpPr>
            <p:nvPr/>
          </p:nvSpPr>
          <p:spPr bwMode="auto">
            <a:xfrm>
              <a:off x="3051178" y="1354447"/>
              <a:ext cx="2061123" cy="461666"/>
            </a:xfrm>
            <a:prstGeom prst="rect">
              <a:avLst/>
            </a:prstGeom>
            <a:noFill/>
            <a:ln w="9525">
              <a:noFill/>
              <a:miter lim="800000"/>
              <a:headEnd/>
              <a:tailEnd/>
            </a:ln>
            <a:effectLst/>
          </p:spPr>
          <p:txBody>
            <a:bodyPr wrap="square">
              <a:spAutoFit/>
            </a:bodyPr>
            <a:lstStyle/>
            <a:p>
              <a:pPr eaLnBrk="0" hangingPunct="0"/>
              <a:r>
                <a:rPr lang="en-GB" sz="1200" dirty="0"/>
                <a:t>Individual System Tests of Powering Interlock Control</a:t>
              </a:r>
            </a:p>
          </p:txBody>
        </p:sp>
        <p:sp>
          <p:nvSpPr>
            <p:cNvPr id="20" name="Rectangle 31">
              <a:extLst>
                <a:ext uri="{FF2B5EF4-FFF2-40B4-BE49-F238E27FC236}">
                  <a16:creationId xmlns:a16="http://schemas.microsoft.com/office/drawing/2014/main" id="{4E224603-5C61-5D49-B04B-A8E73547C9C2}"/>
                </a:ext>
              </a:extLst>
            </p:cNvPr>
            <p:cNvSpPr>
              <a:spLocks noChangeArrowheads="1"/>
            </p:cNvSpPr>
            <p:nvPr/>
          </p:nvSpPr>
          <p:spPr bwMode="auto">
            <a:xfrm>
              <a:off x="2987824" y="1375457"/>
              <a:ext cx="52238" cy="344071"/>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sp>
        <p:nvSpPr>
          <p:cNvPr id="21" name="Rectangle 9">
            <a:extLst>
              <a:ext uri="{FF2B5EF4-FFF2-40B4-BE49-F238E27FC236}">
                <a16:creationId xmlns:a16="http://schemas.microsoft.com/office/drawing/2014/main" id="{83DE0722-4B52-D24D-80BD-F17BC5C9EE7B}"/>
              </a:ext>
            </a:extLst>
          </p:cNvPr>
          <p:cNvSpPr>
            <a:spLocks noChangeArrowheads="1"/>
          </p:cNvSpPr>
          <p:nvPr/>
        </p:nvSpPr>
        <p:spPr bwMode="auto">
          <a:xfrm>
            <a:off x="8633077" y="1451636"/>
            <a:ext cx="130603" cy="2940499"/>
          </a:xfrm>
          <a:prstGeom prst="rect">
            <a:avLst/>
          </a:prstGeom>
          <a:gradFill rotWithShape="0">
            <a:gsLst>
              <a:gs pos="0">
                <a:srgbClr val="FF0000"/>
              </a:gs>
              <a:gs pos="100000">
                <a:srgbClr val="6699FF"/>
              </a:gs>
            </a:gsLst>
            <a:lin ang="5400000" scaled="1"/>
          </a:gradFill>
          <a:ln w="9525">
            <a:noFill/>
            <a:miter lim="800000"/>
            <a:headEnd/>
            <a:tailEnd/>
          </a:ln>
          <a:effectLst/>
        </p:spPr>
        <p:txBody>
          <a:bodyPr wrap="none" anchor="ctr"/>
          <a:lstStyle/>
          <a:p>
            <a:endParaRPr lang="en-GB" sz="1200"/>
          </a:p>
        </p:txBody>
      </p:sp>
      <p:sp>
        <p:nvSpPr>
          <p:cNvPr id="22" name="Text Box 13">
            <a:extLst>
              <a:ext uri="{FF2B5EF4-FFF2-40B4-BE49-F238E27FC236}">
                <a16:creationId xmlns:a16="http://schemas.microsoft.com/office/drawing/2014/main" id="{FBC57C5F-9090-144E-A323-15DE7DA2E5E2}"/>
              </a:ext>
            </a:extLst>
          </p:cNvPr>
          <p:cNvSpPr txBox="1">
            <a:spLocks noChangeArrowheads="1"/>
          </p:cNvSpPr>
          <p:nvPr/>
        </p:nvSpPr>
        <p:spPr bwMode="auto">
          <a:xfrm>
            <a:off x="7975246" y="4137331"/>
            <a:ext cx="551754" cy="276999"/>
          </a:xfrm>
          <a:prstGeom prst="rect">
            <a:avLst/>
          </a:prstGeom>
          <a:noFill/>
          <a:ln w="9525">
            <a:noFill/>
            <a:miter lim="800000"/>
            <a:headEnd/>
            <a:tailEnd/>
          </a:ln>
          <a:effectLst/>
        </p:spPr>
        <p:txBody>
          <a:bodyPr wrap="none">
            <a:spAutoFit/>
          </a:bodyPr>
          <a:lstStyle/>
          <a:p>
            <a:pPr algn="r" eaLnBrk="0" hangingPunct="0"/>
            <a:r>
              <a:rPr lang="en-GB" sz="1200" b="1" dirty="0"/>
              <a:t>1.9 K</a:t>
            </a:r>
          </a:p>
        </p:txBody>
      </p:sp>
      <p:sp>
        <p:nvSpPr>
          <p:cNvPr id="23" name="Text Box 6">
            <a:extLst>
              <a:ext uri="{FF2B5EF4-FFF2-40B4-BE49-F238E27FC236}">
                <a16:creationId xmlns:a16="http://schemas.microsoft.com/office/drawing/2014/main" id="{E01E8A03-D5AF-4F41-8D4F-83BDB6343893}"/>
              </a:ext>
            </a:extLst>
          </p:cNvPr>
          <p:cNvSpPr txBox="1">
            <a:spLocks noChangeArrowheads="1"/>
          </p:cNvSpPr>
          <p:nvPr/>
        </p:nvSpPr>
        <p:spPr bwMode="auto">
          <a:xfrm rot="16200000">
            <a:off x="-793821" y="2741793"/>
            <a:ext cx="2354659" cy="492443"/>
          </a:xfrm>
          <a:prstGeom prst="rect">
            <a:avLst/>
          </a:prstGeom>
          <a:solidFill>
            <a:schemeClr val="accent1"/>
          </a:solidFill>
          <a:ln w="9525">
            <a:noFill/>
            <a:miter lim="800000"/>
            <a:headEnd/>
            <a:tailEnd/>
          </a:ln>
          <a:effectLst>
            <a:outerShdw dist="53882" dir="2700000" algn="ctr" rotWithShape="0">
              <a:srgbClr val="808080">
                <a:alpha val="50000"/>
              </a:srgbClr>
            </a:outerShdw>
          </a:effectLst>
        </p:spPr>
        <p:txBody>
          <a:bodyPr wrap="square">
            <a:spAutoFit/>
          </a:bodyPr>
          <a:lstStyle/>
          <a:p>
            <a:pPr algn="ctr" eaLnBrk="0" hangingPunct="0"/>
            <a:r>
              <a:rPr lang="en-GB" sz="1200" dirty="0"/>
              <a:t>Power Converters </a:t>
            </a:r>
          </a:p>
          <a:p>
            <a:pPr algn="ctr" eaLnBrk="0" hangingPunct="0"/>
            <a:r>
              <a:rPr lang="en-GB" sz="1400" dirty="0"/>
              <a:t>connected</a:t>
            </a:r>
            <a:r>
              <a:rPr lang="en-GB" sz="1200" dirty="0"/>
              <a:t> to Magnets</a:t>
            </a:r>
          </a:p>
        </p:txBody>
      </p:sp>
      <p:graphicFrame>
        <p:nvGraphicFramePr>
          <p:cNvPr id="24" name="Diagram 23">
            <a:extLst>
              <a:ext uri="{FF2B5EF4-FFF2-40B4-BE49-F238E27FC236}">
                <a16:creationId xmlns:a16="http://schemas.microsoft.com/office/drawing/2014/main" id="{30C3B5A3-AAC9-754A-B224-B8D4C8023BC8}"/>
              </a:ext>
            </a:extLst>
          </p:cNvPr>
          <p:cNvGraphicFramePr/>
          <p:nvPr>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6" name="Picture 2">
            <a:extLst>
              <a:ext uri="{FF2B5EF4-FFF2-40B4-BE49-F238E27FC236}">
                <a16:creationId xmlns:a16="http://schemas.microsoft.com/office/drawing/2014/main" id="{1F502D70-0AFB-124B-8891-F341BA24A5A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56862" y="2921631"/>
            <a:ext cx="1913203" cy="12507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 name="Group 1">
            <a:extLst>
              <a:ext uri="{FF2B5EF4-FFF2-40B4-BE49-F238E27FC236}">
                <a16:creationId xmlns:a16="http://schemas.microsoft.com/office/drawing/2014/main" id="{367E197E-C46C-9248-8BFB-BFEDAB8C58E2}"/>
              </a:ext>
            </a:extLst>
          </p:cNvPr>
          <p:cNvGrpSpPr/>
          <p:nvPr/>
        </p:nvGrpSpPr>
        <p:grpSpPr>
          <a:xfrm>
            <a:off x="5008202" y="2407765"/>
            <a:ext cx="3716682" cy="830997"/>
            <a:chOff x="1130742" y="2818638"/>
            <a:chExt cx="5957563" cy="830997"/>
          </a:xfrm>
        </p:grpSpPr>
        <p:sp>
          <p:nvSpPr>
            <p:cNvPr id="27" name="Text Box 26">
              <a:extLst>
                <a:ext uri="{FF2B5EF4-FFF2-40B4-BE49-F238E27FC236}">
                  <a16:creationId xmlns:a16="http://schemas.microsoft.com/office/drawing/2014/main" id="{68E17CB2-4CA6-C94B-AC85-C6DDEBC6CC17}"/>
                </a:ext>
              </a:extLst>
            </p:cNvPr>
            <p:cNvSpPr txBox="1">
              <a:spLocks noChangeArrowheads="1"/>
            </p:cNvSpPr>
            <p:nvPr/>
          </p:nvSpPr>
          <p:spPr bwMode="auto">
            <a:xfrm>
              <a:off x="1251188" y="2818638"/>
              <a:ext cx="5837117" cy="830997"/>
            </a:xfrm>
            <a:prstGeom prst="rect">
              <a:avLst/>
            </a:prstGeom>
            <a:noFill/>
            <a:ln w="9525">
              <a:noFill/>
              <a:miter lim="800000"/>
              <a:headEnd/>
              <a:tailEnd/>
            </a:ln>
            <a:effectLst/>
          </p:spPr>
          <p:txBody>
            <a:bodyPr wrap="square">
              <a:spAutoFit/>
            </a:bodyPr>
            <a:lstStyle/>
            <a:p>
              <a:pPr eaLnBrk="0" hangingPunct="0"/>
              <a:r>
                <a:rPr lang="en-US" sz="1200" dirty="0"/>
                <a:t>Commissioning of the electrical circuits one by one or in groups at low, intermediate and nominal currents before repeating it in unison again at low , medium and nominal current.</a:t>
              </a:r>
            </a:p>
          </p:txBody>
        </p:sp>
        <p:sp>
          <p:nvSpPr>
            <p:cNvPr id="28" name="Rectangle 27">
              <a:extLst>
                <a:ext uri="{FF2B5EF4-FFF2-40B4-BE49-F238E27FC236}">
                  <a16:creationId xmlns:a16="http://schemas.microsoft.com/office/drawing/2014/main" id="{CF01B38B-802E-AF42-9495-3144E70A5BB3}"/>
                </a:ext>
              </a:extLst>
            </p:cNvPr>
            <p:cNvSpPr>
              <a:spLocks noChangeArrowheads="1"/>
            </p:cNvSpPr>
            <p:nvPr/>
          </p:nvSpPr>
          <p:spPr bwMode="auto">
            <a:xfrm>
              <a:off x="1130742" y="2838607"/>
              <a:ext cx="120445" cy="752058"/>
            </a:xfrm>
            <a:prstGeom prst="rect">
              <a:avLst/>
            </a:prstGeom>
            <a:solidFill>
              <a:schemeClr val="bg2"/>
            </a:solidFill>
            <a:ln w="9525">
              <a:solidFill>
                <a:srgbClr val="808080"/>
              </a:solidFill>
              <a:miter lim="800000"/>
              <a:headEnd/>
              <a:tailEnd/>
            </a:ln>
            <a:effectLst/>
          </p:spPr>
          <p:txBody>
            <a:bodyPr wrap="none" anchor="ctr"/>
            <a:lstStyle/>
            <a:p>
              <a:pPr algn="ctr"/>
              <a:endParaRPr lang="en-US" sz="1600">
                <a:solidFill>
                  <a:srgbClr val="666699"/>
                </a:solidFill>
                <a:latin typeface="Arial" pitchFamily="34" charset="0"/>
              </a:endParaRPr>
            </a:p>
          </p:txBody>
        </p:sp>
      </p:grpSp>
      <p:grpSp>
        <p:nvGrpSpPr>
          <p:cNvPr id="29" name="Group 28">
            <a:extLst>
              <a:ext uri="{FF2B5EF4-FFF2-40B4-BE49-F238E27FC236}">
                <a16:creationId xmlns:a16="http://schemas.microsoft.com/office/drawing/2014/main" id="{39EFD11C-6A5A-3F4C-910A-1EFCEF9C0D02}"/>
              </a:ext>
            </a:extLst>
          </p:cNvPr>
          <p:cNvGrpSpPr/>
          <p:nvPr/>
        </p:nvGrpSpPr>
        <p:grpSpPr>
          <a:xfrm>
            <a:off x="3472071" y="3476592"/>
            <a:ext cx="4737169" cy="1426146"/>
            <a:chOff x="118352" y="2800529"/>
            <a:chExt cx="4900467" cy="1618909"/>
          </a:xfrm>
        </p:grpSpPr>
        <p:pic>
          <p:nvPicPr>
            <p:cNvPr id="30" name="Picture 7">
              <a:extLst>
                <a:ext uri="{FF2B5EF4-FFF2-40B4-BE49-F238E27FC236}">
                  <a16:creationId xmlns:a16="http://schemas.microsoft.com/office/drawing/2014/main" id="{32013C87-C4A5-1044-AF8C-02F9E49CAA5E}"/>
                </a:ext>
              </a:extLst>
            </p:cNvPr>
            <p:cNvPicPr>
              <a:picLocks noChangeAspect="1" noChangeArrowheads="1"/>
            </p:cNvPicPr>
            <p:nvPr/>
          </p:nvPicPr>
          <p:blipFill rotWithShape="1">
            <a:blip r:embed="rId9"/>
            <a:srcRect t="-1" b="49222"/>
            <a:stretch/>
          </p:blipFill>
          <p:spPr bwMode="auto">
            <a:xfrm>
              <a:off x="118352" y="2800529"/>
              <a:ext cx="4900467" cy="1618909"/>
            </a:xfrm>
            <a:prstGeom prst="rect">
              <a:avLst/>
            </a:prstGeom>
            <a:noFill/>
            <a:ln w="9525">
              <a:noFill/>
              <a:miter lim="800000"/>
              <a:headEnd/>
              <a:tailEnd/>
            </a:ln>
          </p:spPr>
        </p:pic>
        <p:sp>
          <p:nvSpPr>
            <p:cNvPr id="31" name="Rectangle 30">
              <a:extLst>
                <a:ext uri="{FF2B5EF4-FFF2-40B4-BE49-F238E27FC236}">
                  <a16:creationId xmlns:a16="http://schemas.microsoft.com/office/drawing/2014/main" id="{08D507A9-2D93-8946-9395-C8744096FBAB}"/>
                </a:ext>
              </a:extLst>
            </p:cNvPr>
            <p:cNvSpPr/>
            <p:nvPr/>
          </p:nvSpPr>
          <p:spPr>
            <a:xfrm>
              <a:off x="4506385" y="3703397"/>
              <a:ext cx="412783" cy="3683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33" name="TextBox 32">
            <a:extLst>
              <a:ext uri="{FF2B5EF4-FFF2-40B4-BE49-F238E27FC236}">
                <a16:creationId xmlns:a16="http://schemas.microsoft.com/office/drawing/2014/main" id="{D44F3752-2BB4-9148-B653-F4FAB8A673AE}"/>
              </a:ext>
            </a:extLst>
          </p:cNvPr>
          <p:cNvSpPr txBox="1"/>
          <p:nvPr/>
        </p:nvSpPr>
        <p:spPr>
          <a:xfrm>
            <a:off x="2210187" y="4622235"/>
            <a:ext cx="1261884" cy="369332"/>
          </a:xfrm>
          <a:prstGeom prst="rect">
            <a:avLst/>
          </a:prstGeom>
          <a:noFill/>
        </p:spPr>
        <p:txBody>
          <a:bodyPr wrap="none" rtlCol="0">
            <a:spAutoFit/>
          </a:bodyPr>
          <a:lstStyle/>
          <a:p>
            <a:r>
              <a:rPr lang="fr-FR" dirty="0"/>
              <a:t>LHC HWC</a:t>
            </a:r>
          </a:p>
        </p:txBody>
      </p:sp>
      <p:sp>
        <p:nvSpPr>
          <p:cNvPr id="34" name="Date Placeholder 33">
            <a:extLst>
              <a:ext uri="{FF2B5EF4-FFF2-40B4-BE49-F238E27FC236}">
                <a16:creationId xmlns:a16="http://schemas.microsoft.com/office/drawing/2014/main" id="{1C88118F-19AF-8A45-99D6-AADF0763FAEF}"/>
              </a:ext>
            </a:extLst>
          </p:cNvPr>
          <p:cNvSpPr>
            <a:spLocks noGrp="1"/>
          </p:cNvSpPr>
          <p:nvPr>
            <p:ph type="dt" sz="half" idx="10"/>
          </p:nvPr>
        </p:nvSpPr>
        <p:spPr/>
        <p:txBody>
          <a:bodyPr/>
          <a:lstStyle/>
          <a:p>
            <a:r>
              <a:rPr lang="en-US"/>
              <a:t>10 Sep 2019</a:t>
            </a:r>
          </a:p>
        </p:txBody>
      </p:sp>
    </p:spTree>
    <p:extLst>
      <p:ext uri="{BB962C8B-B14F-4D97-AF65-F5344CB8AC3E}">
        <p14:creationId xmlns:p14="http://schemas.microsoft.com/office/powerpoint/2010/main" val="3047944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a:t>Marta Bajko HL-LHC IT STRING </a:t>
            </a:r>
            <a:endParaRPr lang="en-GB" noProof="0"/>
          </a:p>
        </p:txBody>
      </p:sp>
      <p:sp>
        <p:nvSpPr>
          <p:cNvPr id="30" name="Title 1"/>
          <p:cNvSpPr>
            <a:spLocks noGrp="1"/>
          </p:cNvSpPr>
          <p:nvPr>
            <p:ph type="title"/>
          </p:nvPr>
        </p:nvSpPr>
        <p:spPr>
          <a:xfrm>
            <a:off x="744030" y="34503"/>
            <a:ext cx="7920000" cy="540000"/>
          </a:xfrm>
        </p:spPr>
        <p:txBody>
          <a:bodyPr/>
          <a:lstStyle/>
          <a:p>
            <a:r>
              <a:rPr lang="en-GB" dirty="0"/>
              <a:t>Experimental Program 1</a:t>
            </a:r>
          </a:p>
        </p:txBody>
      </p:sp>
      <p:graphicFrame>
        <p:nvGraphicFramePr>
          <p:cNvPr id="37" name="Diagram 36"/>
          <p:cNvGraphicFramePr/>
          <p:nvPr>
            <p:extLst>
              <p:ext uri="{D42A27DB-BD31-4B8C-83A1-F6EECF244321}">
                <p14:modId xmlns:p14="http://schemas.microsoft.com/office/powerpoint/2010/main" val="3520164118"/>
              </p:ext>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CERN-logo.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grpSp>
        <p:nvGrpSpPr>
          <p:cNvPr id="3" name="Group 2">
            <a:extLst>
              <a:ext uri="{FF2B5EF4-FFF2-40B4-BE49-F238E27FC236}">
                <a16:creationId xmlns:a16="http://schemas.microsoft.com/office/drawing/2014/main" id="{A27D42AC-EA96-2A4E-B158-009B0826AF79}"/>
              </a:ext>
            </a:extLst>
          </p:cNvPr>
          <p:cNvGrpSpPr/>
          <p:nvPr/>
        </p:nvGrpSpPr>
        <p:grpSpPr>
          <a:xfrm>
            <a:off x="138164" y="1378155"/>
            <a:ext cx="2167915" cy="1200329"/>
            <a:chOff x="315853" y="1478685"/>
            <a:chExt cx="2167915" cy="1200329"/>
          </a:xfrm>
        </p:grpSpPr>
        <p:sp>
          <p:nvSpPr>
            <p:cNvPr id="9" name="Rectangle 8">
              <a:extLst>
                <a:ext uri="{FF2B5EF4-FFF2-40B4-BE49-F238E27FC236}">
                  <a16:creationId xmlns:a16="http://schemas.microsoft.com/office/drawing/2014/main" id="{0D1ED03A-C32C-C044-ABC6-2F2214B3E249}"/>
                </a:ext>
              </a:extLst>
            </p:cNvPr>
            <p:cNvSpPr/>
            <p:nvPr/>
          </p:nvSpPr>
          <p:spPr>
            <a:xfrm>
              <a:off x="315853" y="1478685"/>
              <a:ext cx="2167915" cy="1169551"/>
            </a:xfrm>
            <a:prstGeom prst="rect">
              <a:avLst/>
            </a:prstGeom>
          </p:spPr>
          <p:txBody>
            <a:bodyPr wrap="square">
              <a:spAutoFit/>
            </a:bodyPr>
            <a:lstStyle/>
            <a:p>
              <a:pPr lvl="1"/>
              <a:r>
                <a:rPr lang="en-GB" sz="1400" dirty="0"/>
                <a:t>Validation of fully automated analysis of faults + automated/remote fault recovery</a:t>
              </a:r>
              <a:endParaRPr lang="en-US" sz="1400" dirty="0"/>
            </a:p>
          </p:txBody>
        </p:sp>
        <p:sp>
          <p:nvSpPr>
            <p:cNvPr id="10" name="Rectangle 9">
              <a:extLst>
                <a:ext uri="{FF2B5EF4-FFF2-40B4-BE49-F238E27FC236}">
                  <a16:creationId xmlns:a16="http://schemas.microsoft.com/office/drawing/2014/main" id="{C8ED776B-ECA5-3D4B-A72D-AA83BEB711AC}"/>
                </a:ext>
              </a:extLst>
            </p:cNvPr>
            <p:cNvSpPr>
              <a:spLocks noChangeArrowheads="1"/>
            </p:cNvSpPr>
            <p:nvPr/>
          </p:nvSpPr>
          <p:spPr bwMode="auto">
            <a:xfrm>
              <a:off x="720721" y="1515742"/>
              <a:ext cx="46618" cy="1163272"/>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6" name="Group 5">
            <a:extLst>
              <a:ext uri="{FF2B5EF4-FFF2-40B4-BE49-F238E27FC236}">
                <a16:creationId xmlns:a16="http://schemas.microsoft.com/office/drawing/2014/main" id="{95D9406C-1979-974A-9C9B-43EB859E201F}"/>
              </a:ext>
            </a:extLst>
          </p:cNvPr>
          <p:cNvGrpSpPr/>
          <p:nvPr/>
        </p:nvGrpSpPr>
        <p:grpSpPr>
          <a:xfrm>
            <a:off x="2034388" y="1203598"/>
            <a:ext cx="3431475" cy="1275534"/>
            <a:chOff x="4932039" y="1457145"/>
            <a:chExt cx="3431475" cy="1275534"/>
          </a:xfrm>
        </p:grpSpPr>
        <p:sp>
          <p:nvSpPr>
            <p:cNvPr id="11" name="Content Placeholder 10">
              <a:extLst>
                <a:ext uri="{FF2B5EF4-FFF2-40B4-BE49-F238E27FC236}">
                  <a16:creationId xmlns:a16="http://schemas.microsoft.com/office/drawing/2014/main" id="{1A220CA4-95EF-654A-9BD8-C3D06C61BA21}"/>
                </a:ext>
              </a:extLst>
            </p:cNvPr>
            <p:cNvSpPr txBox="1">
              <a:spLocks/>
            </p:cNvSpPr>
            <p:nvPr/>
          </p:nvSpPr>
          <p:spPr>
            <a:xfrm>
              <a:off x="4932039" y="1533495"/>
              <a:ext cx="3431475" cy="119918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2" indent="0" algn="l">
                <a:buNone/>
              </a:pPr>
              <a:r>
                <a:rPr lang="en-US" sz="1400" dirty="0">
                  <a:solidFill>
                    <a:schemeClr val="tx1"/>
                  </a:solidFill>
                </a:rPr>
                <a:t>Check of crosstalk during normal operation and causing trips e.g. by applying orbit feedback</a:t>
              </a:r>
            </a:p>
            <a:p>
              <a:pPr marL="0" indent="0" algn="l">
                <a:buNone/>
              </a:pPr>
              <a:endParaRPr lang="en-US" sz="1400" dirty="0">
                <a:solidFill>
                  <a:schemeClr val="tx1"/>
                </a:solidFill>
              </a:endParaRPr>
            </a:p>
          </p:txBody>
        </p:sp>
        <p:sp>
          <p:nvSpPr>
            <p:cNvPr id="13" name="Rectangle 12">
              <a:extLst>
                <a:ext uri="{FF2B5EF4-FFF2-40B4-BE49-F238E27FC236}">
                  <a16:creationId xmlns:a16="http://schemas.microsoft.com/office/drawing/2014/main" id="{24241FE2-263A-284B-A118-A0A9FBE87400}"/>
                </a:ext>
              </a:extLst>
            </p:cNvPr>
            <p:cNvSpPr>
              <a:spLocks noChangeArrowheads="1"/>
            </p:cNvSpPr>
            <p:nvPr/>
          </p:nvSpPr>
          <p:spPr bwMode="auto">
            <a:xfrm>
              <a:off x="5796136" y="1457145"/>
              <a:ext cx="45719" cy="962905"/>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7" name="Group 6">
            <a:extLst>
              <a:ext uri="{FF2B5EF4-FFF2-40B4-BE49-F238E27FC236}">
                <a16:creationId xmlns:a16="http://schemas.microsoft.com/office/drawing/2014/main" id="{C3BF830E-704E-7E4D-A152-9023818098A0}"/>
              </a:ext>
            </a:extLst>
          </p:cNvPr>
          <p:cNvGrpSpPr/>
          <p:nvPr/>
        </p:nvGrpSpPr>
        <p:grpSpPr>
          <a:xfrm>
            <a:off x="2474417" y="2292361"/>
            <a:ext cx="3410525" cy="1169551"/>
            <a:chOff x="2721442" y="2954399"/>
            <a:chExt cx="3410525" cy="1169551"/>
          </a:xfrm>
        </p:grpSpPr>
        <p:sp>
          <p:nvSpPr>
            <p:cNvPr id="2" name="Rectangle 1">
              <a:extLst>
                <a:ext uri="{FF2B5EF4-FFF2-40B4-BE49-F238E27FC236}">
                  <a16:creationId xmlns:a16="http://schemas.microsoft.com/office/drawing/2014/main" id="{5BC1C66A-372F-284D-A3F6-987F85FB52F7}"/>
                </a:ext>
              </a:extLst>
            </p:cNvPr>
            <p:cNvSpPr/>
            <p:nvPr/>
          </p:nvSpPr>
          <p:spPr>
            <a:xfrm>
              <a:off x="2721442" y="2954399"/>
              <a:ext cx="3410525" cy="1169551"/>
            </a:xfrm>
            <a:prstGeom prst="rect">
              <a:avLst/>
            </a:prstGeom>
          </p:spPr>
          <p:txBody>
            <a:bodyPr wrap="square">
              <a:spAutoFit/>
            </a:bodyPr>
            <a:lstStyle/>
            <a:p>
              <a:pPr lvl="2"/>
              <a:r>
                <a:rPr lang="en-US" sz="1400" dirty="0"/>
                <a:t>Check of crosstalk during protective actions e.g. trip of a corrector circuit causes trigger of triplet protection</a:t>
              </a:r>
            </a:p>
            <a:p>
              <a:pPr lvl="2"/>
              <a:endParaRPr lang="en-US" sz="1400" dirty="0"/>
            </a:p>
          </p:txBody>
        </p:sp>
        <p:sp>
          <p:nvSpPr>
            <p:cNvPr id="16" name="Rectangle 15">
              <a:extLst>
                <a:ext uri="{FF2B5EF4-FFF2-40B4-BE49-F238E27FC236}">
                  <a16:creationId xmlns:a16="http://schemas.microsoft.com/office/drawing/2014/main" id="{8ECFEFD6-C18A-7543-A2E1-CABB7DDD3FB4}"/>
                </a:ext>
              </a:extLst>
            </p:cNvPr>
            <p:cNvSpPr>
              <a:spLocks noChangeArrowheads="1"/>
            </p:cNvSpPr>
            <p:nvPr/>
          </p:nvSpPr>
          <p:spPr bwMode="auto">
            <a:xfrm>
              <a:off x="3594889" y="3008092"/>
              <a:ext cx="45719" cy="873768"/>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15" name="Group 14">
            <a:extLst>
              <a:ext uri="{FF2B5EF4-FFF2-40B4-BE49-F238E27FC236}">
                <a16:creationId xmlns:a16="http://schemas.microsoft.com/office/drawing/2014/main" id="{F797D1C7-D191-C146-BB0E-36998094E088}"/>
              </a:ext>
            </a:extLst>
          </p:cNvPr>
          <p:cNvGrpSpPr/>
          <p:nvPr/>
        </p:nvGrpSpPr>
        <p:grpSpPr>
          <a:xfrm>
            <a:off x="4450468" y="3527944"/>
            <a:ext cx="4514020" cy="738664"/>
            <a:chOff x="4938120" y="1431774"/>
            <a:chExt cx="4729437" cy="738664"/>
          </a:xfrm>
        </p:grpSpPr>
        <p:sp>
          <p:nvSpPr>
            <p:cNvPr id="8" name="Rectangle 7">
              <a:extLst>
                <a:ext uri="{FF2B5EF4-FFF2-40B4-BE49-F238E27FC236}">
                  <a16:creationId xmlns:a16="http://schemas.microsoft.com/office/drawing/2014/main" id="{F2F46CD7-3AA5-1D4E-A95A-831E047370EB}"/>
                </a:ext>
              </a:extLst>
            </p:cNvPr>
            <p:cNvSpPr/>
            <p:nvPr/>
          </p:nvSpPr>
          <p:spPr>
            <a:xfrm>
              <a:off x="4938120" y="1431774"/>
              <a:ext cx="4729437" cy="738664"/>
            </a:xfrm>
            <a:prstGeom prst="rect">
              <a:avLst/>
            </a:prstGeom>
          </p:spPr>
          <p:txBody>
            <a:bodyPr wrap="square">
              <a:spAutoFit/>
            </a:bodyPr>
            <a:lstStyle/>
            <a:p>
              <a:pPr lvl="1"/>
              <a:r>
                <a:rPr lang="en-US" sz="1400" dirty="0"/>
                <a:t>Optimization of quench detection systems</a:t>
              </a:r>
            </a:p>
            <a:p>
              <a:pPr lvl="1"/>
              <a:r>
                <a:rPr lang="en-US" sz="1400" dirty="0"/>
                <a:t>Optimization energy extraction systems</a:t>
              </a:r>
            </a:p>
            <a:p>
              <a:pPr lvl="1"/>
              <a:r>
                <a:rPr lang="en-US" sz="1400" b="1" dirty="0"/>
                <a:t>1</a:t>
              </a:r>
              <a:r>
                <a:rPr lang="en-US" sz="1400" b="1" baseline="30000" dirty="0"/>
                <a:t>st</a:t>
              </a:r>
              <a:r>
                <a:rPr lang="en-US" sz="1400" b="1" dirty="0"/>
                <a:t> time</a:t>
              </a:r>
              <a:r>
                <a:rPr lang="en-US" sz="1400" dirty="0"/>
                <a:t> CLIQ operation with a string of magnets </a:t>
              </a:r>
              <a:endParaRPr lang="fr-FR" sz="1400" dirty="0"/>
            </a:p>
          </p:txBody>
        </p:sp>
        <p:sp>
          <p:nvSpPr>
            <p:cNvPr id="19" name="Rectangle 18">
              <a:extLst>
                <a:ext uri="{FF2B5EF4-FFF2-40B4-BE49-F238E27FC236}">
                  <a16:creationId xmlns:a16="http://schemas.microsoft.com/office/drawing/2014/main" id="{EE260CD5-A06B-6640-8190-0BE5B354C146}"/>
                </a:ext>
              </a:extLst>
            </p:cNvPr>
            <p:cNvSpPr>
              <a:spLocks noChangeArrowheads="1"/>
            </p:cNvSpPr>
            <p:nvPr/>
          </p:nvSpPr>
          <p:spPr bwMode="auto">
            <a:xfrm>
              <a:off x="5331130" y="1458239"/>
              <a:ext cx="45719" cy="712199"/>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grpSp>
        <p:nvGrpSpPr>
          <p:cNvPr id="17" name="Group 16">
            <a:extLst>
              <a:ext uri="{FF2B5EF4-FFF2-40B4-BE49-F238E27FC236}">
                <a16:creationId xmlns:a16="http://schemas.microsoft.com/office/drawing/2014/main" id="{10F2A7E0-C39B-3047-85F2-36C40EE3376C}"/>
              </a:ext>
            </a:extLst>
          </p:cNvPr>
          <p:cNvGrpSpPr/>
          <p:nvPr/>
        </p:nvGrpSpPr>
        <p:grpSpPr>
          <a:xfrm>
            <a:off x="5465863" y="1196844"/>
            <a:ext cx="3599960" cy="1815882"/>
            <a:chOff x="4932039" y="1236738"/>
            <a:chExt cx="3599960" cy="1815882"/>
          </a:xfrm>
        </p:grpSpPr>
        <p:sp>
          <p:nvSpPr>
            <p:cNvPr id="14" name="Rectangle 13">
              <a:extLst>
                <a:ext uri="{FF2B5EF4-FFF2-40B4-BE49-F238E27FC236}">
                  <a16:creationId xmlns:a16="http://schemas.microsoft.com/office/drawing/2014/main" id="{0DD5D01D-5AEC-424C-B056-B50C6131CBA1}"/>
                </a:ext>
              </a:extLst>
            </p:cNvPr>
            <p:cNvSpPr/>
            <p:nvPr/>
          </p:nvSpPr>
          <p:spPr>
            <a:xfrm>
              <a:off x="4932039" y="1236738"/>
              <a:ext cx="3599960" cy="1815882"/>
            </a:xfrm>
            <a:prstGeom prst="rect">
              <a:avLst/>
            </a:prstGeom>
          </p:spPr>
          <p:txBody>
            <a:bodyPr wrap="square">
              <a:spAutoFit/>
            </a:bodyPr>
            <a:lstStyle/>
            <a:p>
              <a:pPr lvl="1"/>
              <a:r>
                <a:rPr lang="en-US" sz="1400" dirty="0"/>
                <a:t>Verification of various simulations and circuit models</a:t>
              </a:r>
            </a:p>
            <a:p>
              <a:pPr lvl="1"/>
              <a:r>
                <a:rPr lang="en-US" sz="1400" dirty="0"/>
                <a:t>Limitations for maximum current ramp rate or acceleration </a:t>
              </a:r>
              <a:r>
                <a:rPr lang="en-US" sz="1400" dirty="0">
                  <a:sym typeface="Wingdings" panose="05000000000000000000" pitchFamily="2" charset="2"/>
                </a:rPr>
                <a:t> essential to test the closed orbit correctors with LHC operational scenarios e.g. by applying orbit feedback</a:t>
              </a:r>
            </a:p>
            <a:p>
              <a:pPr lvl="1"/>
              <a:endParaRPr lang="en-US" sz="1400" dirty="0"/>
            </a:p>
          </p:txBody>
        </p:sp>
        <p:sp>
          <p:nvSpPr>
            <p:cNvPr id="22" name="Rectangle 21">
              <a:extLst>
                <a:ext uri="{FF2B5EF4-FFF2-40B4-BE49-F238E27FC236}">
                  <a16:creationId xmlns:a16="http://schemas.microsoft.com/office/drawing/2014/main" id="{10CAF0CE-A071-DB4D-A54C-09C9258666C7}"/>
                </a:ext>
              </a:extLst>
            </p:cNvPr>
            <p:cNvSpPr>
              <a:spLocks noChangeArrowheads="1"/>
            </p:cNvSpPr>
            <p:nvPr/>
          </p:nvSpPr>
          <p:spPr bwMode="auto">
            <a:xfrm>
              <a:off x="5334320" y="1315500"/>
              <a:ext cx="48699" cy="1416004"/>
            </a:xfrm>
            <a:prstGeom prst="rect">
              <a:avLst/>
            </a:prstGeom>
            <a:solidFill>
              <a:schemeClr val="bg2"/>
            </a:solidFill>
            <a:ln w="9525">
              <a:solidFill>
                <a:srgbClr val="808080"/>
              </a:solidFill>
              <a:miter lim="800000"/>
              <a:headEnd/>
              <a:tailEnd/>
            </a:ln>
            <a:effectLst/>
          </p:spPr>
          <p:txBody>
            <a:bodyPr wrap="none" anchor="ctr"/>
            <a:lstStyle/>
            <a:p>
              <a:pPr algn="ctr"/>
              <a:endParaRPr lang="en-US" sz="1200">
                <a:solidFill>
                  <a:srgbClr val="666699"/>
                </a:solidFill>
              </a:endParaRPr>
            </a:p>
          </p:txBody>
        </p:sp>
      </p:grpSp>
      <p:pic>
        <p:nvPicPr>
          <p:cNvPr id="24" name="Picture 23">
            <a:extLst>
              <a:ext uri="{FF2B5EF4-FFF2-40B4-BE49-F238E27FC236}">
                <a16:creationId xmlns:a16="http://schemas.microsoft.com/office/drawing/2014/main" id="{7B36DDEF-54DA-B748-98C2-D3311EADF9CF}"/>
              </a:ext>
            </a:extLst>
          </p:cNvPr>
          <p:cNvPicPr>
            <a:picLocks noChangeAspect="1"/>
          </p:cNvPicPr>
          <p:nvPr/>
        </p:nvPicPr>
        <p:blipFill>
          <a:blip r:embed="rId8"/>
          <a:stretch>
            <a:fillRect/>
          </a:stretch>
        </p:blipFill>
        <p:spPr>
          <a:xfrm>
            <a:off x="171954" y="3206566"/>
            <a:ext cx="4268250" cy="1366856"/>
          </a:xfrm>
          <a:prstGeom prst="rect">
            <a:avLst/>
          </a:prstGeom>
        </p:spPr>
      </p:pic>
      <p:sp>
        <p:nvSpPr>
          <p:cNvPr id="25" name="Rectangle 24">
            <a:extLst>
              <a:ext uri="{FF2B5EF4-FFF2-40B4-BE49-F238E27FC236}">
                <a16:creationId xmlns:a16="http://schemas.microsoft.com/office/drawing/2014/main" id="{47F7DB76-8AA2-1D44-8BE6-4E12EA16A836}"/>
              </a:ext>
            </a:extLst>
          </p:cNvPr>
          <p:cNvSpPr/>
          <p:nvPr/>
        </p:nvSpPr>
        <p:spPr>
          <a:xfrm>
            <a:off x="2806293" y="5658664"/>
            <a:ext cx="2831994" cy="338554"/>
          </a:xfrm>
          <a:prstGeom prst="rect">
            <a:avLst/>
          </a:prstGeom>
        </p:spPr>
        <p:txBody>
          <a:bodyPr wrap="none">
            <a:spAutoFit/>
          </a:bodyPr>
          <a:lstStyle/>
          <a:p>
            <a:r>
              <a:rPr lang="en-US" sz="1600" dirty="0">
                <a:solidFill>
                  <a:schemeClr val="accent5"/>
                </a:solidFill>
                <a:latin typeface="Calisto MT" panose="02040603050505030304" pitchFamily="18" charset="0"/>
              </a:rPr>
              <a:t>Courtesy of D. Gamba – WP2</a:t>
            </a:r>
            <a:endParaRPr lang="en-GB" sz="1600" dirty="0">
              <a:solidFill>
                <a:schemeClr val="accent5"/>
              </a:solidFill>
              <a:latin typeface="Calisto MT" panose="02040603050505030304" pitchFamily="18" charset="0"/>
            </a:endParaRPr>
          </a:p>
        </p:txBody>
      </p:sp>
    </p:spTree>
    <p:extLst>
      <p:ext uri="{BB962C8B-B14F-4D97-AF65-F5344CB8AC3E}">
        <p14:creationId xmlns:p14="http://schemas.microsoft.com/office/powerpoint/2010/main" val="1867845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a:t>Marta Bajko HL-LHC IT STRING </a:t>
            </a:r>
            <a:endParaRPr lang="en-GB" noProof="0"/>
          </a:p>
        </p:txBody>
      </p:sp>
      <p:sp>
        <p:nvSpPr>
          <p:cNvPr id="30" name="Title 1"/>
          <p:cNvSpPr>
            <a:spLocks noGrp="1"/>
          </p:cNvSpPr>
          <p:nvPr>
            <p:ph type="title"/>
          </p:nvPr>
        </p:nvSpPr>
        <p:spPr>
          <a:xfrm>
            <a:off x="744030" y="34503"/>
            <a:ext cx="7920000" cy="540000"/>
          </a:xfrm>
        </p:spPr>
        <p:txBody>
          <a:bodyPr/>
          <a:lstStyle/>
          <a:p>
            <a:r>
              <a:rPr lang="en-GB" dirty="0"/>
              <a:t>Experimental Program 2</a:t>
            </a:r>
          </a:p>
        </p:txBody>
      </p:sp>
      <p:graphicFrame>
        <p:nvGraphicFramePr>
          <p:cNvPr id="37" name="Diagram 36"/>
          <p:cNvGraphicFramePr/>
          <p:nvPr>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CERN-logo.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12" name="Rectangle 11">
            <a:extLst>
              <a:ext uri="{FF2B5EF4-FFF2-40B4-BE49-F238E27FC236}">
                <a16:creationId xmlns:a16="http://schemas.microsoft.com/office/drawing/2014/main" id="{FA9B6A5F-2F57-3F47-894C-85BA8A2F1CC1}"/>
              </a:ext>
            </a:extLst>
          </p:cNvPr>
          <p:cNvSpPr/>
          <p:nvPr/>
        </p:nvSpPr>
        <p:spPr>
          <a:xfrm>
            <a:off x="270536" y="1674694"/>
            <a:ext cx="8550947" cy="2308324"/>
          </a:xfrm>
          <a:prstGeom prst="rect">
            <a:avLst/>
          </a:prstGeom>
        </p:spPr>
        <p:txBody>
          <a:bodyPr wrap="square">
            <a:spAutoFit/>
          </a:bodyPr>
          <a:lstStyle/>
          <a:p>
            <a:pPr lvl="1"/>
            <a:r>
              <a:rPr lang="en-US" dirty="0"/>
              <a:t>Accidental firing of quench heaters or CLIQ units</a:t>
            </a:r>
          </a:p>
          <a:p>
            <a:pPr lvl="2"/>
            <a:r>
              <a:rPr lang="en-US" dirty="0"/>
              <a:t>Already observed with DQHDS but not straightforward to test in LHC</a:t>
            </a:r>
          </a:p>
          <a:p>
            <a:pPr lvl="2"/>
            <a:r>
              <a:rPr lang="en-US" dirty="0"/>
              <a:t>New interlock logic to cope with spurious triggers of CLIQ units</a:t>
            </a:r>
          </a:p>
          <a:p>
            <a:pPr lvl="1"/>
            <a:r>
              <a:rPr lang="en-US" dirty="0"/>
              <a:t>Powering failures</a:t>
            </a:r>
          </a:p>
          <a:p>
            <a:pPr lvl="2"/>
            <a:r>
              <a:rPr lang="en-US" dirty="0"/>
              <a:t>Normally not a concern for circuit protection but may cause triggers of detection systems </a:t>
            </a:r>
            <a:r>
              <a:rPr lang="en-US" dirty="0">
                <a:sym typeface="Wingdings" panose="05000000000000000000" pitchFamily="2" charset="2"/>
              </a:rPr>
              <a:t> can create additional machine downtime </a:t>
            </a:r>
            <a:endParaRPr lang="en-US" dirty="0"/>
          </a:p>
          <a:p>
            <a:pPr lvl="1"/>
            <a:r>
              <a:rPr lang="en-US" dirty="0"/>
              <a:t>Mains failures</a:t>
            </a:r>
          </a:p>
          <a:p>
            <a:pPr lvl="2"/>
            <a:r>
              <a:rPr lang="en-US" dirty="0"/>
              <a:t>Should be fully transparent if UPS test &amp; supervision done correctly</a:t>
            </a:r>
          </a:p>
        </p:txBody>
      </p:sp>
      <p:sp>
        <p:nvSpPr>
          <p:cNvPr id="20" name="TextBox 19">
            <a:extLst>
              <a:ext uri="{FF2B5EF4-FFF2-40B4-BE49-F238E27FC236}">
                <a16:creationId xmlns:a16="http://schemas.microsoft.com/office/drawing/2014/main" id="{77B2AA86-1B13-B542-B118-6D24D69CB2AC}"/>
              </a:ext>
            </a:extLst>
          </p:cNvPr>
          <p:cNvSpPr txBox="1"/>
          <p:nvPr/>
        </p:nvSpPr>
        <p:spPr>
          <a:xfrm>
            <a:off x="2959646" y="1305362"/>
            <a:ext cx="3172728" cy="369332"/>
          </a:xfrm>
          <a:prstGeom prst="rect">
            <a:avLst/>
          </a:prstGeom>
          <a:noFill/>
        </p:spPr>
        <p:txBody>
          <a:bodyPr wrap="none" rtlCol="0">
            <a:spAutoFit/>
          </a:bodyPr>
          <a:lstStyle/>
          <a:p>
            <a:r>
              <a:rPr lang="fr-FR" dirty="0"/>
              <a:t>Check of </a:t>
            </a:r>
            <a:r>
              <a:rPr lang="fr-FR" b="1" dirty="0"/>
              <a:t>FAILURE</a:t>
            </a:r>
            <a:r>
              <a:rPr lang="fr-FR" dirty="0"/>
              <a:t> scenarios</a:t>
            </a:r>
          </a:p>
        </p:txBody>
      </p:sp>
      <p:sp>
        <p:nvSpPr>
          <p:cNvPr id="21" name="TextBox 20">
            <a:extLst>
              <a:ext uri="{FF2B5EF4-FFF2-40B4-BE49-F238E27FC236}">
                <a16:creationId xmlns:a16="http://schemas.microsoft.com/office/drawing/2014/main" id="{2884F90E-EEFC-A743-90D5-5C7D48DCE933}"/>
              </a:ext>
            </a:extLst>
          </p:cNvPr>
          <p:cNvSpPr txBox="1"/>
          <p:nvPr/>
        </p:nvSpPr>
        <p:spPr>
          <a:xfrm>
            <a:off x="315853" y="4045783"/>
            <a:ext cx="8216148" cy="584775"/>
          </a:xfrm>
          <a:prstGeom prst="rect">
            <a:avLst/>
          </a:prstGeom>
          <a:noFill/>
        </p:spPr>
        <p:txBody>
          <a:bodyPr wrap="square" rtlCol="0">
            <a:spAutoFit/>
          </a:bodyPr>
          <a:lstStyle/>
          <a:p>
            <a:pPr algn="ctr"/>
            <a:r>
              <a:rPr lang="fr-FR" sz="1600" b="1" i="1" dirty="0"/>
              <a:t>The </a:t>
            </a:r>
            <a:r>
              <a:rPr lang="fr-FR" sz="1600" b="1" i="1" dirty="0" err="1"/>
              <a:t>experimental</a:t>
            </a:r>
            <a:r>
              <a:rPr lang="fr-FR" sz="1600" b="1" i="1" dirty="0"/>
              <a:t>  program </a:t>
            </a:r>
            <a:r>
              <a:rPr lang="fr-FR" sz="1600" b="1" i="1" dirty="0" err="1"/>
              <a:t>is</a:t>
            </a:r>
            <a:r>
              <a:rPr lang="fr-FR" sz="1600" b="1" i="1" dirty="0"/>
              <a:t> </a:t>
            </a:r>
            <a:r>
              <a:rPr lang="fr-FR" sz="1600" b="1" i="1" dirty="0" err="1"/>
              <a:t>under</a:t>
            </a:r>
            <a:r>
              <a:rPr lang="fr-FR" sz="1600" b="1" i="1" dirty="0"/>
              <a:t> </a:t>
            </a:r>
            <a:r>
              <a:rPr lang="fr-FR" sz="1600" b="1" i="1" dirty="0" err="1"/>
              <a:t>development</a:t>
            </a:r>
            <a:r>
              <a:rPr lang="fr-FR" sz="1600" b="1" i="1" dirty="0"/>
              <a:t>; </a:t>
            </a:r>
            <a:r>
              <a:rPr lang="fr-FR" sz="1600" b="1" i="1" dirty="0" err="1"/>
              <a:t>other</a:t>
            </a:r>
            <a:r>
              <a:rPr lang="fr-FR" sz="1600" b="1" i="1" dirty="0"/>
              <a:t> test </a:t>
            </a:r>
            <a:r>
              <a:rPr lang="fr-FR" sz="1600" b="1" i="1" dirty="0" err="1"/>
              <a:t>than</a:t>
            </a:r>
            <a:r>
              <a:rPr lang="fr-FR" sz="1600" b="1" i="1" dirty="0"/>
              <a:t> </a:t>
            </a:r>
            <a:r>
              <a:rPr lang="fr-FR" sz="1600" b="1" i="1" dirty="0" err="1"/>
              <a:t>described</a:t>
            </a:r>
            <a:r>
              <a:rPr lang="fr-FR" sz="1600" b="1" i="1" dirty="0"/>
              <a:t> </a:t>
            </a:r>
            <a:r>
              <a:rPr lang="fr-FR" sz="1600" b="1" i="1" dirty="0" err="1"/>
              <a:t>here</a:t>
            </a:r>
            <a:r>
              <a:rPr lang="fr-FR" sz="1600" b="1" i="1" dirty="0"/>
              <a:t> </a:t>
            </a:r>
            <a:r>
              <a:rPr lang="fr-FR" sz="1600" b="1" i="1" dirty="0" err="1"/>
              <a:t>may</a:t>
            </a:r>
            <a:r>
              <a:rPr lang="fr-FR" sz="1600" b="1" i="1" dirty="0"/>
              <a:t> come or change</a:t>
            </a:r>
          </a:p>
        </p:txBody>
      </p:sp>
    </p:spTree>
    <p:extLst>
      <p:ext uri="{BB962C8B-B14F-4D97-AF65-F5344CB8AC3E}">
        <p14:creationId xmlns:p14="http://schemas.microsoft.com/office/powerpoint/2010/main" val="4229135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11" name="Title 1"/>
          <p:cNvSpPr txBox="1">
            <a:spLocks/>
          </p:cNvSpPr>
          <p:nvPr/>
        </p:nvSpPr>
        <p:spPr>
          <a:xfrm>
            <a:off x="612000" y="135000"/>
            <a:ext cx="7920000"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800" dirty="0"/>
              <a:t>Summary of test @ cold OF THE IT STRING</a:t>
            </a:r>
          </a:p>
        </p:txBody>
      </p:sp>
      <p:sp>
        <p:nvSpPr>
          <p:cNvPr id="3" name="Footer Placeholder 2"/>
          <p:cNvSpPr>
            <a:spLocks noGrp="1"/>
          </p:cNvSpPr>
          <p:nvPr>
            <p:ph type="ftr" sz="quarter" idx="11"/>
          </p:nvPr>
        </p:nvSpPr>
        <p:spPr/>
        <p:txBody>
          <a:bodyPr/>
          <a:lstStyle/>
          <a:p>
            <a:r>
              <a:rPr lang="en-US"/>
              <a:t>Marta Bajko HL-LHC IT STRING </a:t>
            </a:r>
            <a:endParaRPr lang="en-US" dirty="0"/>
          </a:p>
        </p:txBody>
      </p:sp>
      <p:graphicFrame>
        <p:nvGraphicFramePr>
          <p:cNvPr id="24" name="Diagram 23">
            <a:extLst>
              <a:ext uri="{FF2B5EF4-FFF2-40B4-BE49-F238E27FC236}">
                <a16:creationId xmlns:a16="http://schemas.microsoft.com/office/drawing/2014/main" id="{30C3B5A3-AAC9-754A-B224-B8D4C8023BC8}"/>
              </a:ext>
            </a:extLst>
          </p:cNvPr>
          <p:cNvGraphicFramePr/>
          <p:nvPr>
            <p:extLst>
              <p:ext uri="{D42A27DB-BD31-4B8C-83A1-F6EECF244321}">
                <p14:modId xmlns:p14="http://schemas.microsoft.com/office/powerpoint/2010/main" val="2277994036"/>
              </p:ext>
            </p:extLst>
          </p:nvPr>
        </p:nvGraphicFramePr>
        <p:xfrm>
          <a:off x="315853" y="681684"/>
          <a:ext cx="8550947" cy="484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D2D1A6E9-D608-6440-A3B1-99DB64767AFE}"/>
              </a:ext>
            </a:extLst>
          </p:cNvPr>
          <p:cNvPicPr>
            <a:picLocks noChangeAspect="1"/>
          </p:cNvPicPr>
          <p:nvPr/>
        </p:nvPicPr>
        <p:blipFill>
          <a:blip r:embed="rId8"/>
          <a:stretch>
            <a:fillRect/>
          </a:stretch>
        </p:blipFill>
        <p:spPr>
          <a:xfrm>
            <a:off x="0" y="1181145"/>
            <a:ext cx="9144000" cy="1958608"/>
          </a:xfrm>
          <a:prstGeom prst="rect">
            <a:avLst/>
          </a:prstGeom>
        </p:spPr>
      </p:pic>
      <p:pic>
        <p:nvPicPr>
          <p:cNvPr id="9" name="Picture 8">
            <a:extLst>
              <a:ext uri="{FF2B5EF4-FFF2-40B4-BE49-F238E27FC236}">
                <a16:creationId xmlns:a16="http://schemas.microsoft.com/office/drawing/2014/main" id="{C27199D3-E000-E748-A969-6D45E231F3FB}"/>
              </a:ext>
            </a:extLst>
          </p:cNvPr>
          <p:cNvPicPr>
            <a:picLocks noChangeAspect="1"/>
          </p:cNvPicPr>
          <p:nvPr/>
        </p:nvPicPr>
        <p:blipFill>
          <a:blip r:embed="rId9"/>
          <a:stretch>
            <a:fillRect/>
          </a:stretch>
        </p:blipFill>
        <p:spPr>
          <a:xfrm>
            <a:off x="0" y="3193523"/>
            <a:ext cx="9144000" cy="1958608"/>
          </a:xfrm>
          <a:prstGeom prst="rect">
            <a:avLst/>
          </a:prstGeom>
        </p:spPr>
      </p:pic>
      <p:sp>
        <p:nvSpPr>
          <p:cNvPr id="14" name="Date Placeholder 13">
            <a:extLst>
              <a:ext uri="{FF2B5EF4-FFF2-40B4-BE49-F238E27FC236}">
                <a16:creationId xmlns:a16="http://schemas.microsoft.com/office/drawing/2014/main" id="{EF43D010-0B11-A349-9253-16F4D01D0FB1}"/>
              </a:ext>
            </a:extLst>
          </p:cNvPr>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071954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9E3984F9-D714-FF4C-BDC4-6ABC161CDCFE}"/>
              </a:ext>
            </a:extLst>
          </p:cNvPr>
          <p:cNvSpPr>
            <a:spLocks noGrp="1"/>
          </p:cNvSpPr>
          <p:nvPr>
            <p:ph type="ftr" sz="quarter" idx="11"/>
          </p:nvPr>
        </p:nvSpPr>
        <p:spPr/>
        <p:txBody>
          <a:bodyPr/>
          <a:lstStyle/>
          <a:p>
            <a:r>
              <a:rPr lang="en-US"/>
              <a:t>Marta Bajko HL-LHC IT STRING </a:t>
            </a:r>
          </a:p>
        </p:txBody>
      </p:sp>
      <p:pic>
        <p:nvPicPr>
          <p:cNvPr id="8" name="Picture 7"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
        <p:nvSpPr>
          <p:cNvPr id="9" name="TextBox 8">
            <a:extLst>
              <a:ext uri="{FF2B5EF4-FFF2-40B4-BE49-F238E27FC236}">
                <a16:creationId xmlns:a16="http://schemas.microsoft.com/office/drawing/2014/main" id="{0C29F89D-A72C-C349-B30F-5A12E4955EAE}"/>
              </a:ext>
            </a:extLst>
          </p:cNvPr>
          <p:cNvSpPr txBox="1"/>
          <p:nvPr/>
        </p:nvSpPr>
        <p:spPr>
          <a:xfrm>
            <a:off x="0" y="3597311"/>
            <a:ext cx="4283968" cy="923330"/>
          </a:xfrm>
          <a:prstGeom prst="rect">
            <a:avLst/>
          </a:prstGeom>
          <a:noFill/>
        </p:spPr>
        <p:txBody>
          <a:bodyPr wrap="square" rtlCol="0">
            <a:spAutoFit/>
          </a:bodyPr>
          <a:lstStyle/>
          <a:p>
            <a:r>
              <a:rPr lang="en-US" sz="900" dirty="0"/>
              <a:t>The </a:t>
            </a:r>
            <a:r>
              <a:rPr lang="en-US" sz="900" b="1" dirty="0"/>
              <a:t>STRING</a:t>
            </a:r>
            <a:r>
              <a:rPr lang="en-US" sz="900" dirty="0"/>
              <a:t> test </a:t>
            </a:r>
            <a:r>
              <a:rPr lang="en-US" sz="900" b="1" dirty="0"/>
              <a:t>PLANNING</a:t>
            </a:r>
            <a:r>
              <a:rPr lang="en-US" sz="900" dirty="0"/>
              <a:t> was created considering:</a:t>
            </a:r>
          </a:p>
          <a:p>
            <a:pPr marL="257175" indent="-257175">
              <a:buFont typeface="+mj-lt"/>
              <a:buAutoNum type="arabicPeriod"/>
            </a:pPr>
            <a:r>
              <a:rPr lang="en-US" sz="900" dirty="0"/>
              <a:t>Input from the master plan regarding the delivery of magnets</a:t>
            </a:r>
          </a:p>
          <a:p>
            <a:pPr marL="257175" indent="-257175">
              <a:buFont typeface="+mj-lt"/>
              <a:buAutoNum type="arabicPeriod"/>
            </a:pPr>
            <a:r>
              <a:rPr lang="en-US" sz="900" dirty="0">
                <a:solidFill>
                  <a:srgbClr val="FF0000"/>
                </a:solidFill>
              </a:rPr>
              <a:t>We implemented the 2 yearly shut-down of SM18 of a duration of 6 weeks each (as usual) and in the most optimal position for test of magnets</a:t>
            </a:r>
          </a:p>
          <a:p>
            <a:pPr marL="257175" indent="-257175">
              <a:buFont typeface="+mj-lt"/>
              <a:buAutoNum type="arabicPeriod"/>
            </a:pPr>
            <a:r>
              <a:rPr lang="en-US" sz="900" dirty="0"/>
              <a:t>We consider about 170 prorogued quenches with 1 quench / day for quenches at 80-100% I nom or higher</a:t>
            </a:r>
          </a:p>
        </p:txBody>
      </p:sp>
      <p:grpSp>
        <p:nvGrpSpPr>
          <p:cNvPr id="4" name="Group 3">
            <a:extLst>
              <a:ext uri="{FF2B5EF4-FFF2-40B4-BE49-F238E27FC236}">
                <a16:creationId xmlns:a16="http://schemas.microsoft.com/office/drawing/2014/main" id="{5EFDCD5A-D854-4342-8DCE-E75AEE6DCAE4}"/>
              </a:ext>
            </a:extLst>
          </p:cNvPr>
          <p:cNvGrpSpPr/>
          <p:nvPr/>
        </p:nvGrpSpPr>
        <p:grpSpPr>
          <a:xfrm>
            <a:off x="467544" y="612250"/>
            <a:ext cx="7920880" cy="2788154"/>
            <a:chOff x="604299" y="637175"/>
            <a:chExt cx="7920880" cy="2788154"/>
          </a:xfrm>
        </p:grpSpPr>
        <p:pic>
          <p:nvPicPr>
            <p:cNvPr id="3" name="Picture 2"/>
            <p:cNvPicPr>
              <a:picLocks noChangeAspect="1"/>
            </p:cNvPicPr>
            <p:nvPr/>
          </p:nvPicPr>
          <p:blipFill rotWithShape="1">
            <a:blip r:embed="rId3"/>
            <a:srcRect l="6151" t="11025" r="7974" b="35236"/>
            <a:stretch/>
          </p:blipFill>
          <p:spPr>
            <a:xfrm>
              <a:off x="604299" y="637175"/>
              <a:ext cx="7920880" cy="2788154"/>
            </a:xfrm>
            <a:prstGeom prst="rect">
              <a:avLst/>
            </a:prstGeom>
          </p:spPr>
        </p:pic>
        <p:cxnSp>
          <p:nvCxnSpPr>
            <p:cNvPr id="10" name="Straight Arrow Connector 9"/>
            <p:cNvCxnSpPr/>
            <p:nvPr/>
          </p:nvCxnSpPr>
          <p:spPr>
            <a:xfrm flipV="1">
              <a:off x="5796136" y="1491630"/>
              <a:ext cx="0" cy="4320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64088" y="1866791"/>
              <a:ext cx="883575" cy="276999"/>
            </a:xfrm>
            <a:prstGeom prst="rect">
              <a:avLst/>
            </a:prstGeom>
            <a:noFill/>
          </p:spPr>
          <p:txBody>
            <a:bodyPr wrap="none" rtlCol="0">
              <a:spAutoFit/>
            </a:bodyPr>
            <a:lstStyle/>
            <a:p>
              <a:r>
                <a:rPr lang="en-US" sz="1200" dirty="0">
                  <a:solidFill>
                    <a:schemeClr val="accent1">
                      <a:lumMod val="75000"/>
                    </a:schemeClr>
                  </a:solidFill>
                </a:rPr>
                <a:t>Sept 2022</a:t>
              </a:r>
            </a:p>
          </p:txBody>
        </p:sp>
        <p:cxnSp>
          <p:nvCxnSpPr>
            <p:cNvPr id="14" name="Straight Arrow Connector 13"/>
            <p:cNvCxnSpPr>
              <a:cxnSpLocks/>
            </p:cNvCxnSpPr>
            <p:nvPr/>
          </p:nvCxnSpPr>
          <p:spPr>
            <a:xfrm flipV="1">
              <a:off x="8022517" y="2787774"/>
              <a:ext cx="0" cy="3721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115332" y="2864243"/>
              <a:ext cx="840295" cy="276999"/>
            </a:xfrm>
            <a:prstGeom prst="rect">
              <a:avLst/>
            </a:prstGeom>
            <a:noFill/>
          </p:spPr>
          <p:txBody>
            <a:bodyPr wrap="none" rtlCol="0">
              <a:spAutoFit/>
            </a:bodyPr>
            <a:lstStyle/>
            <a:p>
              <a:r>
                <a:rPr lang="en-US" sz="1200" dirty="0">
                  <a:solidFill>
                    <a:schemeClr val="accent1">
                      <a:lumMod val="75000"/>
                    </a:schemeClr>
                  </a:solidFill>
                </a:rPr>
                <a:t>Dec 2023</a:t>
              </a:r>
            </a:p>
          </p:txBody>
        </p:sp>
        <p:cxnSp>
          <p:nvCxnSpPr>
            <p:cNvPr id="17" name="Straight Arrow Connector 16"/>
            <p:cNvCxnSpPr>
              <a:cxnSpLocks/>
            </p:cNvCxnSpPr>
            <p:nvPr/>
          </p:nvCxnSpPr>
          <p:spPr>
            <a:xfrm flipV="1">
              <a:off x="7589075" y="2528858"/>
              <a:ext cx="0" cy="3540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6012160" y="3002743"/>
              <a:ext cx="504056" cy="0"/>
            </a:xfrm>
            <a:prstGeom prst="straightConnector1">
              <a:avLst/>
            </a:prstGeom>
            <a:ln>
              <a:solidFill>
                <a:schemeClr val="accent2">
                  <a:lumMod val="60000"/>
                  <a:lumOff val="40000"/>
                </a:schemeClr>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4312711" y="2931790"/>
              <a:ext cx="504056" cy="0"/>
            </a:xfrm>
            <a:prstGeom prst="straightConnector1">
              <a:avLst/>
            </a:prstGeom>
            <a:ln>
              <a:solidFill>
                <a:schemeClr val="accent2">
                  <a:lumMod val="60000"/>
                  <a:lumOff val="40000"/>
                </a:schemeClr>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195086" y="2675058"/>
              <a:ext cx="739305" cy="253916"/>
            </a:xfrm>
            <a:prstGeom prst="rect">
              <a:avLst/>
            </a:prstGeom>
            <a:noFill/>
          </p:spPr>
          <p:txBody>
            <a:bodyPr wrap="none" rtlCol="0">
              <a:spAutoFit/>
            </a:bodyPr>
            <a:lstStyle/>
            <a:p>
              <a:r>
                <a:rPr lang="en-US" sz="1050" dirty="0">
                  <a:solidFill>
                    <a:srgbClr val="FF0000"/>
                  </a:solidFill>
                </a:rPr>
                <a:t>3 months</a:t>
              </a:r>
            </a:p>
          </p:txBody>
        </p:sp>
        <p:sp>
          <p:nvSpPr>
            <p:cNvPr id="28" name="TextBox 27"/>
            <p:cNvSpPr txBox="1"/>
            <p:nvPr/>
          </p:nvSpPr>
          <p:spPr>
            <a:xfrm>
              <a:off x="5915066" y="2767502"/>
              <a:ext cx="739305" cy="253916"/>
            </a:xfrm>
            <a:prstGeom prst="rect">
              <a:avLst/>
            </a:prstGeom>
            <a:noFill/>
          </p:spPr>
          <p:txBody>
            <a:bodyPr wrap="none" rtlCol="0">
              <a:spAutoFit/>
            </a:bodyPr>
            <a:lstStyle/>
            <a:p>
              <a:r>
                <a:rPr lang="en-US" sz="1050" dirty="0">
                  <a:solidFill>
                    <a:srgbClr val="FF0000"/>
                  </a:solidFill>
                </a:rPr>
                <a:t>3 months</a:t>
              </a:r>
            </a:p>
          </p:txBody>
        </p:sp>
        <p:cxnSp>
          <p:nvCxnSpPr>
            <p:cNvPr id="29" name="Straight Arrow Connector 28"/>
            <p:cNvCxnSpPr/>
            <p:nvPr/>
          </p:nvCxnSpPr>
          <p:spPr>
            <a:xfrm flipH="1">
              <a:off x="6956222" y="2725056"/>
              <a:ext cx="504056" cy="0"/>
            </a:xfrm>
            <a:prstGeom prst="straightConnector1">
              <a:avLst/>
            </a:prstGeom>
            <a:ln>
              <a:solidFill>
                <a:schemeClr val="accent2">
                  <a:lumMod val="60000"/>
                  <a:lumOff val="40000"/>
                </a:schemeClr>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6743453" y="2505879"/>
              <a:ext cx="851515" cy="253916"/>
            </a:xfrm>
            <a:prstGeom prst="rect">
              <a:avLst/>
            </a:prstGeom>
            <a:noFill/>
          </p:spPr>
          <p:txBody>
            <a:bodyPr wrap="none" rtlCol="0">
              <a:spAutoFit/>
            </a:bodyPr>
            <a:lstStyle/>
            <a:p>
              <a:r>
                <a:rPr lang="en-US" sz="1050" dirty="0">
                  <a:solidFill>
                    <a:srgbClr val="FF0000"/>
                  </a:solidFill>
                </a:rPr>
                <a:t>1.5 months</a:t>
              </a:r>
            </a:p>
          </p:txBody>
        </p:sp>
      </p:grpSp>
      <p:graphicFrame>
        <p:nvGraphicFramePr>
          <p:cNvPr id="19" name="Chart 18">
            <a:extLst>
              <a:ext uri="{FF2B5EF4-FFF2-40B4-BE49-F238E27FC236}">
                <a16:creationId xmlns:a16="http://schemas.microsoft.com/office/drawing/2014/main" id="{ED426D1E-9A48-D246-9CAC-A5920B2AAC5A}"/>
              </a:ext>
            </a:extLst>
          </p:cNvPr>
          <p:cNvGraphicFramePr>
            <a:graphicFrameLocks/>
          </p:cNvGraphicFramePr>
          <p:nvPr>
            <p:extLst>
              <p:ext uri="{D42A27DB-BD31-4B8C-83A1-F6EECF244321}">
                <p14:modId xmlns:p14="http://schemas.microsoft.com/office/powerpoint/2010/main" val="1649127617"/>
              </p:ext>
            </p:extLst>
          </p:nvPr>
        </p:nvGraphicFramePr>
        <p:xfrm>
          <a:off x="4427983" y="3121063"/>
          <a:ext cx="3493788" cy="2075341"/>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7901719" y="2857993"/>
            <a:ext cx="994183" cy="276999"/>
          </a:xfrm>
          <a:prstGeom prst="rect">
            <a:avLst/>
          </a:prstGeom>
          <a:noFill/>
        </p:spPr>
        <p:txBody>
          <a:bodyPr wrap="none" rtlCol="0">
            <a:spAutoFit/>
          </a:bodyPr>
          <a:lstStyle/>
          <a:p>
            <a:r>
              <a:rPr lang="en-US" sz="1200" dirty="0">
                <a:solidFill>
                  <a:schemeClr val="accent1">
                    <a:lumMod val="75000"/>
                  </a:schemeClr>
                </a:solidFill>
              </a:rPr>
              <a:t>March 2024</a:t>
            </a:r>
          </a:p>
        </p:txBody>
      </p:sp>
      <p:sp>
        <p:nvSpPr>
          <p:cNvPr id="15" name="Title 14">
            <a:extLst>
              <a:ext uri="{FF2B5EF4-FFF2-40B4-BE49-F238E27FC236}">
                <a16:creationId xmlns:a16="http://schemas.microsoft.com/office/drawing/2014/main" id="{6B3CD16D-DB9B-F649-A03A-3003849F1C9B}"/>
              </a:ext>
            </a:extLst>
          </p:cNvPr>
          <p:cNvSpPr>
            <a:spLocks noGrp="1"/>
          </p:cNvSpPr>
          <p:nvPr>
            <p:ph type="title"/>
          </p:nvPr>
        </p:nvSpPr>
        <p:spPr>
          <a:xfrm>
            <a:off x="612000" y="69877"/>
            <a:ext cx="7920000" cy="540000"/>
          </a:xfrm>
        </p:spPr>
        <p:txBody>
          <a:bodyPr/>
          <a:lstStyle/>
          <a:p>
            <a:r>
              <a:rPr lang="fr-FR" dirty="0"/>
              <a:t>HL-LHC IT STRING PLANNING</a:t>
            </a:r>
          </a:p>
        </p:txBody>
      </p:sp>
    </p:spTree>
    <p:extLst>
      <p:ext uri="{BB962C8B-B14F-4D97-AF65-F5344CB8AC3E}">
        <p14:creationId xmlns:p14="http://schemas.microsoft.com/office/powerpoint/2010/main" val="3093950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5728C-394C-434F-BDE4-8256C11B0EFC}"/>
              </a:ext>
            </a:extLst>
          </p:cNvPr>
          <p:cNvSpPr>
            <a:spLocks noGrp="1"/>
          </p:cNvSpPr>
          <p:nvPr>
            <p:ph type="title"/>
          </p:nvPr>
        </p:nvSpPr>
        <p:spPr/>
        <p:txBody>
          <a:bodyPr/>
          <a:lstStyle/>
          <a:p>
            <a:r>
              <a:rPr lang="fr-FR" dirty="0"/>
              <a:t>Not possible to test in the HL-LHC IT STRING</a:t>
            </a:r>
          </a:p>
        </p:txBody>
      </p:sp>
      <p:sp>
        <p:nvSpPr>
          <p:cNvPr id="4" name="Footer Placeholder 3">
            <a:extLst>
              <a:ext uri="{FF2B5EF4-FFF2-40B4-BE49-F238E27FC236}">
                <a16:creationId xmlns:a16="http://schemas.microsoft.com/office/drawing/2014/main" id="{E202FCF9-CE25-2D4C-BCFD-A57F9BFB20BF}"/>
              </a:ext>
            </a:extLst>
          </p:cNvPr>
          <p:cNvSpPr>
            <a:spLocks noGrp="1"/>
          </p:cNvSpPr>
          <p:nvPr>
            <p:ph type="ftr" sz="quarter" idx="11"/>
          </p:nvPr>
        </p:nvSpPr>
        <p:spPr/>
        <p:txBody>
          <a:bodyPr/>
          <a:lstStyle/>
          <a:p>
            <a:r>
              <a:rPr lang="fr-FR" noProof="0"/>
              <a:t>Marta Bajko HL-LHC IT STRING </a:t>
            </a:r>
            <a:endParaRPr lang="en-GB" noProof="0"/>
          </a:p>
        </p:txBody>
      </p:sp>
      <p:sp>
        <p:nvSpPr>
          <p:cNvPr id="6" name="Rectangle 5">
            <a:extLst>
              <a:ext uri="{FF2B5EF4-FFF2-40B4-BE49-F238E27FC236}">
                <a16:creationId xmlns:a16="http://schemas.microsoft.com/office/drawing/2014/main" id="{C763C92E-48FB-D64E-AAEE-DA582DC9E92A}"/>
              </a:ext>
            </a:extLst>
          </p:cNvPr>
          <p:cNvSpPr/>
          <p:nvPr/>
        </p:nvSpPr>
        <p:spPr>
          <a:xfrm>
            <a:off x="323528" y="1707654"/>
            <a:ext cx="8712968" cy="1754326"/>
          </a:xfrm>
          <a:prstGeom prst="rect">
            <a:avLst/>
          </a:prstGeom>
        </p:spPr>
        <p:txBody>
          <a:bodyPr wrap="square">
            <a:spAutoFit/>
          </a:bodyPr>
          <a:lstStyle/>
          <a:p>
            <a:r>
              <a:rPr lang="en-GB" dirty="0"/>
              <a:t>IT-String does not gives the opportunity to, (but it is assumed that is acceptable):</a:t>
            </a:r>
          </a:p>
          <a:p>
            <a:endParaRPr lang="en-GB" dirty="0"/>
          </a:p>
          <a:p>
            <a:pPr marL="342900" indent="-342900">
              <a:buAutoNum type="arabicPeriod"/>
            </a:pPr>
            <a:r>
              <a:rPr lang="en-GB" dirty="0"/>
              <a:t>measure the magnetic field nor its effects on the rest of the systems as. ex. generated by the quench heaters &amp; CLIQ ( tested on individual magnets)</a:t>
            </a:r>
          </a:p>
          <a:p>
            <a:pPr marL="342900" indent="-342900">
              <a:buAutoNum type="arabicPeriod"/>
            </a:pPr>
            <a:r>
              <a:rPr lang="en-GB" dirty="0"/>
              <a:t>check the </a:t>
            </a:r>
            <a:r>
              <a:rPr lang="en-US" dirty="0"/>
              <a:t>beam screen related issues and its installation, beam induced heat loads ( tested on individual magnets)</a:t>
            </a:r>
          </a:p>
        </p:txBody>
      </p:sp>
    </p:spTree>
    <p:extLst>
      <p:ext uri="{BB962C8B-B14F-4D97-AF65-F5344CB8AC3E}">
        <p14:creationId xmlns:p14="http://schemas.microsoft.com/office/powerpoint/2010/main" val="16257280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Impact of IT STRING on Machine </a:t>
            </a:r>
            <a:br>
              <a:rPr lang="en-US" dirty="0"/>
            </a:br>
            <a:r>
              <a:rPr lang="en-US" sz="2000" dirty="0"/>
              <a:t>(HWC and operation)</a:t>
            </a:r>
            <a:endParaRPr lang="en-GB" dirty="0"/>
          </a:p>
        </p:txBody>
      </p:sp>
      <p:sp>
        <p:nvSpPr>
          <p:cNvPr id="2" name="Espace réservé du pied de page 1"/>
          <p:cNvSpPr>
            <a:spLocks noGrp="1"/>
          </p:cNvSpPr>
          <p:nvPr>
            <p:ph type="ftr" sz="quarter" idx="11"/>
          </p:nvPr>
        </p:nvSpPr>
        <p:spPr/>
        <p:txBody>
          <a:bodyPr/>
          <a:lstStyle/>
          <a:p>
            <a:r>
              <a:rPr lang="fr-FR" noProof="0"/>
              <a:t>Andrea Apollonio</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26</a:t>
            </a:fld>
            <a:endParaRPr lang="fr-FR"/>
          </a:p>
        </p:txBody>
      </p:sp>
      <p:pic>
        <p:nvPicPr>
          <p:cNvPr id="5" name="Image 4" descr="CERN-logo_outline.jpg"/>
          <p:cNvPicPr>
            <a:picLocks noChangeAspect="1"/>
          </p:cNvPicPr>
          <p:nvPr/>
        </p:nvPicPr>
        <p:blipFill>
          <a:blip r:embed="rId2"/>
          <a:stretch>
            <a:fillRect/>
          </a:stretch>
        </p:blipFill>
        <p:spPr>
          <a:xfrm>
            <a:off x="2209500" y="4711500"/>
            <a:ext cx="370639" cy="364500"/>
          </a:xfrm>
          <a:prstGeom prst="rect">
            <a:avLst/>
          </a:prstGeom>
        </p:spPr>
      </p:pic>
      <p:sp>
        <p:nvSpPr>
          <p:cNvPr id="6" name="Espace réservé du contenu 2"/>
          <p:cNvSpPr txBox="1">
            <a:spLocks/>
          </p:cNvSpPr>
          <p:nvPr/>
        </p:nvSpPr>
        <p:spPr>
          <a:xfrm>
            <a:off x="251520" y="961649"/>
            <a:ext cx="9073008" cy="3680222"/>
          </a:xfrm>
          <a:prstGeom prst="rect">
            <a:avLst/>
          </a:prstGeom>
        </p:spPr>
        <p:txBody>
          <a:bodyP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100" dirty="0"/>
              <a:t>Highest priority items based on potential impact on performance/availability are:</a:t>
            </a:r>
          </a:p>
          <a:p>
            <a:pPr lvl="1" indent="-257175"/>
            <a:r>
              <a:rPr lang="en-US" sz="1800" dirty="0"/>
              <a:t>Magnet protection: fundamental to test protection strategy in realistic operating conditions, including impact on all involved systems</a:t>
            </a:r>
          </a:p>
          <a:p>
            <a:pPr lvl="1" indent="-257175"/>
            <a:r>
              <a:rPr lang="en-US" sz="1800" dirty="0"/>
              <a:t>Cross-talk between circuits: assess impact ad potential limitations for operation</a:t>
            </a:r>
          </a:p>
          <a:p>
            <a:pPr lvl="1" indent="-257175"/>
            <a:r>
              <a:rPr lang="en-US" sz="1800" dirty="0"/>
              <a:t>SC links: performance in the presence of inductive load</a:t>
            </a:r>
          </a:p>
          <a:p>
            <a:pPr lvl="1" indent="-257175"/>
            <a:r>
              <a:rPr lang="en-US" sz="1800" dirty="0"/>
              <a:t>Powering: control strategy in realistic environment (e.g. handling of flux jumps)</a:t>
            </a:r>
          </a:p>
          <a:p>
            <a:pPr lvl="1" indent="-257175"/>
            <a:r>
              <a:rPr lang="en-US" sz="1800" dirty="0"/>
              <a:t>Fully remote alignment: performance could be critical for HL</a:t>
            </a:r>
          </a:p>
          <a:p>
            <a:pPr marL="385763" indent="-385763">
              <a:buFont typeface="+mj-lt"/>
              <a:buAutoNum type="arabicPeriod"/>
            </a:pPr>
            <a:endParaRPr lang="en-US" sz="2100" dirty="0"/>
          </a:p>
          <a:p>
            <a:r>
              <a:rPr lang="en-US" sz="2100" dirty="0"/>
              <a:t>One of the added  values of the STRING is to address also ‘</a:t>
            </a:r>
            <a:r>
              <a:rPr lang="en-US" sz="2100" b="1" dirty="0"/>
              <a:t>unknown unknowns</a:t>
            </a:r>
            <a:r>
              <a:rPr lang="en-US" sz="2100" dirty="0"/>
              <a:t>’ (low probability, potentially high impact)</a:t>
            </a:r>
            <a:endParaRPr lang="en-GB" sz="2100" dirty="0"/>
          </a:p>
        </p:txBody>
      </p:sp>
      <p:pic>
        <p:nvPicPr>
          <p:cNvPr id="7" name="Picture 6" descr="CERN-logo.jpg">
            <a:extLst>
              <a:ext uri="{FF2B5EF4-FFF2-40B4-BE49-F238E27FC236}">
                <a16:creationId xmlns:a16="http://schemas.microsoft.com/office/drawing/2014/main" id="{3AD4CD5E-E99E-8D4B-A597-C026496B200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2091" y="4555331"/>
            <a:ext cx="503973" cy="503140"/>
          </a:xfrm>
          <a:prstGeom prst="rect">
            <a:avLst/>
          </a:prstGeom>
        </p:spPr>
      </p:pic>
    </p:spTree>
    <p:extLst>
      <p:ext uri="{BB962C8B-B14F-4D97-AF65-F5344CB8AC3E}">
        <p14:creationId xmlns:p14="http://schemas.microsoft.com/office/powerpoint/2010/main" val="969535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a:t>Marta Bajko HL-LHC IT STRING </a:t>
            </a:r>
            <a:endParaRPr lang="en-GB" noProof="0"/>
          </a:p>
        </p:txBody>
      </p:sp>
      <p:pic>
        <p:nvPicPr>
          <p:cNvPr id="5" name="Picture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888" b="89872" l="16727" r="94000">
                        <a14:backgroundMark x1="24955" y1="76635" x2="24955" y2="76635"/>
                      </a14:backgroundRemoval>
                    </a14:imgEffect>
                  </a14:imgLayer>
                </a14:imgProps>
              </a:ext>
              <a:ext uri="{28A0092B-C50C-407E-A947-70E740481C1C}">
                <a14:useLocalDpi xmlns:a14="http://schemas.microsoft.com/office/drawing/2010/main" val="0"/>
              </a:ext>
            </a:extLst>
          </a:blip>
          <a:srcRect l="16653" t="6946" r="5911" b="20437"/>
          <a:stretch/>
        </p:blipFill>
        <p:spPr>
          <a:xfrm>
            <a:off x="35496" y="833735"/>
            <a:ext cx="9056848" cy="3714616"/>
          </a:xfrm>
          <a:prstGeom prst="rect">
            <a:avLst/>
          </a:prstGeom>
          <a:solidFill>
            <a:schemeClr val="tx1">
              <a:lumMod val="75000"/>
              <a:lumOff val="25000"/>
            </a:schemeClr>
          </a:solidFill>
        </p:spPr>
      </p:pic>
      <p:sp>
        <p:nvSpPr>
          <p:cNvPr id="7" name="Title 1"/>
          <p:cNvSpPr txBox="1">
            <a:spLocks/>
          </p:cNvSpPr>
          <p:nvPr/>
        </p:nvSpPr>
        <p:spPr>
          <a:xfrm>
            <a:off x="612000" y="135000"/>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Summary</a:t>
            </a:r>
          </a:p>
        </p:txBody>
      </p:sp>
      <p:pic>
        <p:nvPicPr>
          <p:cNvPr id="8" name="Picture 7" descr="CERN-logo.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16421" y="4555331"/>
            <a:ext cx="503973" cy="503140"/>
          </a:xfrm>
          <a:prstGeom prst="rect">
            <a:avLst/>
          </a:prstGeom>
        </p:spPr>
      </p:pic>
      <p:sp>
        <p:nvSpPr>
          <p:cNvPr id="9" name="TextBox 8"/>
          <p:cNvSpPr txBox="1"/>
          <p:nvPr/>
        </p:nvSpPr>
        <p:spPr>
          <a:xfrm>
            <a:off x="181620" y="987574"/>
            <a:ext cx="7702748" cy="1877437"/>
          </a:xfrm>
          <a:prstGeom prst="rect">
            <a:avLst/>
          </a:prstGeom>
          <a:noFill/>
        </p:spPr>
        <p:txBody>
          <a:bodyPr wrap="square" rtlCol="0">
            <a:spAutoFit/>
          </a:bodyPr>
          <a:lstStyle/>
          <a:p>
            <a:r>
              <a:rPr lang="en-GB" sz="1400" b="1" dirty="0">
                <a:solidFill>
                  <a:schemeClr val="bg1"/>
                </a:solidFill>
              </a:rPr>
              <a:t>HL LHC IT STRING </a:t>
            </a:r>
            <a:r>
              <a:rPr lang="en-GB" sz="1400" dirty="0">
                <a:solidFill>
                  <a:schemeClr val="bg1"/>
                </a:solidFill>
              </a:rPr>
              <a:t>is foreseen to </a:t>
            </a:r>
            <a:r>
              <a:rPr lang="en-GB" sz="1400" b="1" i="1" dirty="0">
                <a:solidFill>
                  <a:schemeClr val="bg1"/>
                </a:solidFill>
              </a:rPr>
              <a:t>study the </a:t>
            </a:r>
            <a:r>
              <a:rPr lang="en-GB" b="1" i="1" dirty="0">
                <a:solidFill>
                  <a:schemeClr val="bg1"/>
                </a:solidFill>
              </a:rPr>
              <a:t>collective behaviour </a:t>
            </a:r>
            <a:r>
              <a:rPr lang="en-GB" sz="1400" dirty="0">
                <a:solidFill>
                  <a:schemeClr val="bg1"/>
                </a:solidFill>
              </a:rPr>
              <a:t>of the IT zone</a:t>
            </a:r>
          </a:p>
          <a:p>
            <a:pPr marL="285750" indent="-285750">
              <a:buFont typeface="Wingdings" panose="05000000000000000000" pitchFamily="2" charset="2"/>
              <a:buChar char="q"/>
            </a:pPr>
            <a:r>
              <a:rPr lang="en-GB" sz="1400" dirty="0">
                <a:solidFill>
                  <a:schemeClr val="bg1"/>
                </a:solidFill>
              </a:rPr>
              <a:t>The main components are: Q1-D1 with complete cold and warm powering</a:t>
            </a:r>
          </a:p>
          <a:p>
            <a:pPr marL="285750" indent="-285750">
              <a:buFont typeface="Wingdings" panose="05000000000000000000" pitchFamily="2" charset="2"/>
              <a:buChar char="q"/>
            </a:pPr>
            <a:r>
              <a:rPr lang="en-GB" sz="1400" dirty="0">
                <a:solidFill>
                  <a:schemeClr val="bg1"/>
                </a:solidFill>
              </a:rPr>
              <a:t>The test stand will be integrated into SM18 </a:t>
            </a:r>
          </a:p>
          <a:p>
            <a:pPr marL="285750" indent="-285750">
              <a:buFont typeface="Wingdings" panose="05000000000000000000" pitchFamily="2" charset="2"/>
              <a:buChar char="q"/>
            </a:pPr>
            <a:r>
              <a:rPr lang="en-GB" sz="1400" dirty="0">
                <a:solidFill>
                  <a:schemeClr val="bg1"/>
                </a:solidFill>
              </a:rPr>
              <a:t>Infrastructure upgrade is well advanced</a:t>
            </a:r>
          </a:p>
          <a:p>
            <a:pPr marL="285750" indent="-285750">
              <a:buFont typeface="Wingdings" panose="05000000000000000000" pitchFamily="2" charset="2"/>
              <a:buChar char="q"/>
            </a:pPr>
            <a:r>
              <a:rPr lang="en-GB" sz="1400" b="1" dirty="0">
                <a:solidFill>
                  <a:schemeClr val="bg1"/>
                </a:solidFill>
              </a:rPr>
              <a:t>P5L</a:t>
            </a:r>
            <a:r>
              <a:rPr lang="en-GB" sz="1400" dirty="0">
                <a:solidFill>
                  <a:schemeClr val="bg1"/>
                </a:solidFill>
              </a:rPr>
              <a:t> will be reproduced without slope</a:t>
            </a:r>
          </a:p>
          <a:p>
            <a:pPr marL="285750" indent="-285750">
              <a:buFont typeface="Wingdings" panose="05000000000000000000" pitchFamily="2" charset="2"/>
              <a:buChar char="q"/>
            </a:pPr>
            <a:r>
              <a:rPr lang="en-GB" sz="1400" b="1" dirty="0">
                <a:solidFill>
                  <a:schemeClr val="bg1"/>
                </a:solidFill>
              </a:rPr>
              <a:t>180 quenches/or power aborts </a:t>
            </a:r>
            <a:r>
              <a:rPr lang="en-GB" sz="1400" dirty="0">
                <a:solidFill>
                  <a:schemeClr val="bg1"/>
                </a:solidFill>
              </a:rPr>
              <a:t>are planned</a:t>
            </a:r>
          </a:p>
          <a:p>
            <a:pPr marL="285750" indent="-285750">
              <a:buFont typeface="Wingdings" panose="05000000000000000000" pitchFamily="2" charset="2"/>
              <a:buChar char="q"/>
            </a:pPr>
            <a:r>
              <a:rPr lang="en-GB" sz="1400" b="1" dirty="0">
                <a:solidFill>
                  <a:schemeClr val="bg1"/>
                </a:solidFill>
              </a:rPr>
              <a:t>400 W</a:t>
            </a:r>
            <a:r>
              <a:rPr lang="en-GB" sz="1400" dirty="0">
                <a:solidFill>
                  <a:schemeClr val="bg1"/>
                </a:solidFill>
              </a:rPr>
              <a:t> heat extraction possibility exist </a:t>
            </a:r>
          </a:p>
          <a:p>
            <a:pPr marL="285750" indent="-285750">
              <a:buFont typeface="Wingdings" panose="05000000000000000000" pitchFamily="2" charset="2"/>
              <a:buChar char="ü"/>
            </a:pPr>
            <a:endParaRPr lang="en-GB" sz="1400" dirty="0">
              <a:solidFill>
                <a:schemeClr val="bg1"/>
              </a:solidFill>
            </a:endParaRPr>
          </a:p>
        </p:txBody>
      </p:sp>
      <p:sp>
        <p:nvSpPr>
          <p:cNvPr id="10" name="Content Placeholder 2"/>
          <p:cNvSpPr txBox="1">
            <a:spLocks/>
          </p:cNvSpPr>
          <p:nvPr/>
        </p:nvSpPr>
        <p:spPr>
          <a:xfrm>
            <a:off x="5652120" y="2787774"/>
            <a:ext cx="3181671" cy="1635685"/>
          </a:xfrm>
          <a:prstGeom prst="rect">
            <a:avLst/>
          </a:prstGeom>
          <a:solidFill>
            <a:schemeClr val="tx1">
              <a:lumMod val="65000"/>
              <a:lumOff val="35000"/>
            </a:schemeClr>
          </a:solidFill>
          <a:ln>
            <a:solidFill>
              <a:schemeClr val="bg1"/>
            </a:solidFill>
          </a:ln>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900" b="1" dirty="0">
                <a:solidFill>
                  <a:schemeClr val="bg1"/>
                </a:solidFill>
              </a:rPr>
              <a:t>ID CARD </a:t>
            </a:r>
            <a:r>
              <a:rPr lang="en-GB" sz="900" dirty="0">
                <a:solidFill>
                  <a:schemeClr val="bg1"/>
                </a:solidFill>
              </a:rPr>
              <a:t>of the TEST STAND: HL-LHC IT STRING</a:t>
            </a:r>
          </a:p>
          <a:p>
            <a:pPr marL="0" indent="0" algn="l">
              <a:buFont typeface="Wingdings" charset="2"/>
              <a:buNone/>
            </a:pPr>
            <a:endParaRPr lang="en-GB" sz="900" dirty="0">
              <a:solidFill>
                <a:schemeClr val="bg1"/>
              </a:solidFill>
            </a:endParaRPr>
          </a:p>
          <a:p>
            <a:pPr marL="0" indent="0" algn="l">
              <a:buFont typeface="Wingdings" charset="2"/>
              <a:buNone/>
            </a:pPr>
            <a:r>
              <a:rPr lang="en-GB" sz="800" dirty="0">
                <a:solidFill>
                  <a:schemeClr val="bg1"/>
                </a:solidFill>
              </a:rPr>
              <a:t>TEST Facility LOCATION: SM18 (b. 2173) </a:t>
            </a:r>
          </a:p>
          <a:p>
            <a:pPr marL="0" indent="0" algn="l">
              <a:buFont typeface="Wingdings" charset="2"/>
              <a:buNone/>
            </a:pPr>
            <a:r>
              <a:rPr lang="en-GB" sz="800" dirty="0">
                <a:solidFill>
                  <a:schemeClr val="bg1"/>
                </a:solidFill>
              </a:rPr>
              <a:t>TEST DATE: 2021-2023</a:t>
            </a:r>
          </a:p>
          <a:p>
            <a:pPr marL="0" indent="0" algn="l">
              <a:buFont typeface="Wingdings" charset="2"/>
              <a:buNone/>
            </a:pPr>
            <a:r>
              <a:rPr lang="en-GB" sz="800" dirty="0">
                <a:solidFill>
                  <a:schemeClr val="bg1"/>
                </a:solidFill>
              </a:rPr>
              <a:t>OPERATIONAL TEMPERATURE: 1.9 K</a:t>
            </a:r>
          </a:p>
          <a:p>
            <a:pPr marL="0" indent="0" algn="l">
              <a:buFont typeface="Wingdings" charset="2"/>
              <a:buNone/>
            </a:pPr>
            <a:r>
              <a:rPr lang="en-GB" sz="800" dirty="0">
                <a:solidFill>
                  <a:schemeClr val="bg1"/>
                </a:solidFill>
              </a:rPr>
              <a:t>OPERATIONAL CURRENT: Ultimate (108% </a:t>
            </a:r>
            <a:r>
              <a:rPr lang="en-GB" sz="800" dirty="0" err="1">
                <a:solidFill>
                  <a:schemeClr val="bg1"/>
                </a:solidFill>
              </a:rPr>
              <a:t>I</a:t>
            </a:r>
            <a:r>
              <a:rPr lang="en-GB" sz="800" baseline="-25000" dirty="0" err="1">
                <a:solidFill>
                  <a:schemeClr val="bg1"/>
                </a:solidFill>
              </a:rPr>
              <a:t>nominal</a:t>
            </a:r>
            <a:r>
              <a:rPr lang="en-GB" sz="800" dirty="0">
                <a:solidFill>
                  <a:schemeClr val="bg1"/>
                </a:solidFill>
              </a:rPr>
              <a:t> = 18 kA )</a:t>
            </a:r>
          </a:p>
          <a:p>
            <a:pPr marL="0" indent="0" algn="l">
              <a:buFont typeface="Wingdings" charset="2"/>
              <a:buNone/>
            </a:pPr>
            <a:r>
              <a:rPr lang="en-GB" sz="800" dirty="0">
                <a:solidFill>
                  <a:schemeClr val="bg1"/>
                </a:solidFill>
              </a:rPr>
              <a:t>MAGNETS: Q1, Q2a, Q2b, Q3, CP, D1</a:t>
            </a:r>
          </a:p>
          <a:p>
            <a:pPr marL="0" indent="0" algn="l">
              <a:buFont typeface="Wingdings" charset="2"/>
              <a:buNone/>
            </a:pPr>
            <a:r>
              <a:rPr lang="en-GB" sz="800" dirty="0">
                <a:solidFill>
                  <a:schemeClr val="bg1"/>
                </a:solidFill>
              </a:rPr>
              <a:t>COLD POWERING: SC link ,HTS leads DFH and DFX, </a:t>
            </a:r>
          </a:p>
          <a:p>
            <a:pPr marL="0" indent="0" algn="l">
              <a:buFont typeface="Wingdings" charset="2"/>
              <a:buNone/>
            </a:pPr>
            <a:r>
              <a:rPr lang="en-GB" sz="800" dirty="0">
                <a:solidFill>
                  <a:schemeClr val="bg1"/>
                </a:solidFill>
              </a:rPr>
              <a:t>WARM POWERING: 1 x PC for 18 kA + 3 Trim for Q1-Q3 + 6 x 2 kA + 1 x 12 kA + 9x 0.1 kA + WCC</a:t>
            </a:r>
          </a:p>
          <a:p>
            <a:pPr marL="0" indent="0" algn="l">
              <a:buFont typeface="Wingdings" charset="2"/>
              <a:buNone/>
            </a:pPr>
            <a:r>
              <a:rPr lang="en-GB" sz="800" dirty="0">
                <a:solidFill>
                  <a:schemeClr val="bg1"/>
                </a:solidFill>
              </a:rPr>
              <a:t>PROTECTION: CLIQ and QH ; EE where is baseline </a:t>
            </a:r>
          </a:p>
        </p:txBody>
      </p:sp>
    </p:spTree>
    <p:extLst>
      <p:ext uri="{BB962C8B-B14F-4D97-AF65-F5344CB8AC3E}">
        <p14:creationId xmlns:p14="http://schemas.microsoft.com/office/powerpoint/2010/main" val="131692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a:t>Marta Bajko HL-LHC IT STRING </a:t>
            </a:r>
            <a:endParaRPr lang="en-GB" noProof="0"/>
          </a:p>
        </p:txBody>
      </p:sp>
      <p:sp>
        <p:nvSpPr>
          <p:cNvPr id="7" name="Title 1"/>
          <p:cNvSpPr txBox="1">
            <a:spLocks/>
          </p:cNvSpPr>
          <p:nvPr/>
        </p:nvSpPr>
        <p:spPr>
          <a:xfrm>
            <a:off x="612000" y="135000"/>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Status</a:t>
            </a:r>
          </a:p>
        </p:txBody>
      </p:sp>
      <p:pic>
        <p:nvPicPr>
          <p:cNvPr id="8" name="Picture 7"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16421" y="4555331"/>
            <a:ext cx="503973" cy="503140"/>
          </a:xfrm>
          <a:prstGeom prst="rect">
            <a:avLst/>
          </a:prstGeom>
        </p:spPr>
      </p:pic>
      <p:sp>
        <p:nvSpPr>
          <p:cNvPr id="9" name="TextBox 8"/>
          <p:cNvSpPr txBox="1"/>
          <p:nvPr/>
        </p:nvSpPr>
        <p:spPr>
          <a:xfrm>
            <a:off x="615717" y="846122"/>
            <a:ext cx="7702748" cy="2092881"/>
          </a:xfrm>
          <a:prstGeom prst="rect">
            <a:avLst/>
          </a:prstGeom>
          <a:noFill/>
        </p:spPr>
        <p:txBody>
          <a:bodyPr wrap="square" rtlCol="0">
            <a:spAutoFit/>
          </a:bodyPr>
          <a:lstStyle/>
          <a:p>
            <a:pPr marL="285750" indent="-285750">
              <a:buFont typeface="Courier New" panose="02070309020205020404" pitchFamily="49" charset="0"/>
              <a:buChar char="o"/>
            </a:pPr>
            <a:r>
              <a:rPr lang="en-GB" sz="1400" b="1" dirty="0">
                <a:solidFill>
                  <a:schemeClr val="bg1"/>
                </a:solidFill>
              </a:rPr>
              <a:t>HL LHC IT STRING </a:t>
            </a:r>
            <a:r>
              <a:rPr lang="en-GB" sz="1400" dirty="0">
                <a:solidFill>
                  <a:schemeClr val="bg1"/>
                </a:solidFill>
              </a:rPr>
              <a:t>is foreseen to </a:t>
            </a:r>
            <a:r>
              <a:rPr lang="en-GB" sz="1400" b="1" i="1" dirty="0">
                <a:solidFill>
                  <a:schemeClr val="bg1"/>
                </a:solidFill>
              </a:rPr>
              <a:t>study the </a:t>
            </a:r>
            <a:r>
              <a:rPr lang="en-GB" b="1" i="1" dirty="0">
                <a:solidFill>
                  <a:schemeClr val="bg1"/>
                </a:solidFill>
              </a:rPr>
              <a:t>collective behaviour </a:t>
            </a:r>
            <a:r>
              <a:rPr lang="en-GB" sz="1400" dirty="0">
                <a:solidFill>
                  <a:schemeClr val="bg1"/>
                </a:solidFill>
              </a:rPr>
              <a:t>of the IT zone</a:t>
            </a:r>
          </a:p>
          <a:p>
            <a:pPr marL="285750" indent="-285750">
              <a:buFont typeface="Wingdings" panose="05000000000000000000" pitchFamily="2" charset="2"/>
              <a:buChar char="q"/>
            </a:pPr>
            <a:r>
              <a:rPr lang="en-GB" sz="1400" dirty="0">
                <a:solidFill>
                  <a:schemeClr val="bg1"/>
                </a:solidFill>
              </a:rPr>
              <a:t>The main components are: Q1-D1 with complete cold and warm powering</a:t>
            </a:r>
          </a:p>
          <a:p>
            <a:pPr marL="285750" indent="-285750">
              <a:buFont typeface="Wingdings" panose="05000000000000000000" pitchFamily="2" charset="2"/>
              <a:buChar char="q"/>
            </a:pPr>
            <a:r>
              <a:rPr lang="en-GB" sz="1400" dirty="0">
                <a:solidFill>
                  <a:schemeClr val="bg1"/>
                </a:solidFill>
              </a:rPr>
              <a:t>The test stand will be integrated into SM18 </a:t>
            </a:r>
          </a:p>
          <a:p>
            <a:pPr marL="285750" indent="-285750">
              <a:buFont typeface="Wingdings" panose="05000000000000000000" pitchFamily="2" charset="2"/>
              <a:buChar char="q"/>
            </a:pPr>
            <a:r>
              <a:rPr lang="en-GB" sz="1400" b="1" dirty="0">
                <a:solidFill>
                  <a:schemeClr val="bg1"/>
                </a:solidFill>
              </a:rPr>
              <a:t>Installation</a:t>
            </a:r>
            <a:r>
              <a:rPr lang="en-GB" sz="1400" dirty="0">
                <a:solidFill>
                  <a:schemeClr val="bg1"/>
                </a:solidFill>
              </a:rPr>
              <a:t> will start late </a:t>
            </a:r>
            <a:r>
              <a:rPr lang="en-GB" sz="1400" b="1" dirty="0">
                <a:solidFill>
                  <a:schemeClr val="bg1"/>
                </a:solidFill>
              </a:rPr>
              <a:t>2020</a:t>
            </a:r>
            <a:r>
              <a:rPr lang="en-GB" sz="1400" dirty="0">
                <a:solidFill>
                  <a:schemeClr val="bg1"/>
                </a:solidFill>
              </a:rPr>
              <a:t>; </a:t>
            </a:r>
            <a:r>
              <a:rPr lang="en-GB" sz="1400" b="1" dirty="0">
                <a:solidFill>
                  <a:schemeClr val="bg1"/>
                </a:solidFill>
              </a:rPr>
              <a:t>Testing</a:t>
            </a:r>
            <a:r>
              <a:rPr lang="en-GB" sz="1400" dirty="0">
                <a:solidFill>
                  <a:schemeClr val="bg1"/>
                </a:solidFill>
              </a:rPr>
              <a:t> </a:t>
            </a:r>
            <a:r>
              <a:rPr lang="en-GB" sz="1400" b="1" dirty="0">
                <a:solidFill>
                  <a:schemeClr val="bg1"/>
                </a:solidFill>
              </a:rPr>
              <a:t>2021- 2023</a:t>
            </a:r>
          </a:p>
          <a:p>
            <a:pPr marL="285750" indent="-285750">
              <a:buFont typeface="Wingdings" panose="05000000000000000000" pitchFamily="2" charset="2"/>
              <a:buChar char="q"/>
            </a:pPr>
            <a:r>
              <a:rPr lang="en-GB" sz="1400" dirty="0">
                <a:solidFill>
                  <a:schemeClr val="bg1"/>
                </a:solidFill>
              </a:rPr>
              <a:t>Infrastructure upgrade is well advanced</a:t>
            </a:r>
          </a:p>
          <a:p>
            <a:pPr marL="285750" indent="-285750">
              <a:buFont typeface="Wingdings" panose="05000000000000000000" pitchFamily="2" charset="2"/>
              <a:buChar char="q"/>
            </a:pPr>
            <a:r>
              <a:rPr lang="en-GB" sz="1400" b="1" dirty="0">
                <a:solidFill>
                  <a:schemeClr val="bg1"/>
                </a:solidFill>
              </a:rPr>
              <a:t>P5L</a:t>
            </a:r>
            <a:r>
              <a:rPr lang="en-GB" sz="1400" dirty="0">
                <a:solidFill>
                  <a:schemeClr val="bg1"/>
                </a:solidFill>
              </a:rPr>
              <a:t> will be reproduced without slope</a:t>
            </a:r>
          </a:p>
          <a:p>
            <a:pPr marL="285750" indent="-285750">
              <a:buFont typeface="Wingdings" panose="05000000000000000000" pitchFamily="2" charset="2"/>
              <a:buChar char="q"/>
            </a:pPr>
            <a:r>
              <a:rPr lang="en-GB" sz="1400" b="1" dirty="0">
                <a:solidFill>
                  <a:schemeClr val="bg1"/>
                </a:solidFill>
              </a:rPr>
              <a:t>180 quenches/or power aborts </a:t>
            </a:r>
            <a:r>
              <a:rPr lang="en-GB" sz="1400" dirty="0">
                <a:solidFill>
                  <a:schemeClr val="bg1"/>
                </a:solidFill>
              </a:rPr>
              <a:t>are planned</a:t>
            </a:r>
          </a:p>
          <a:p>
            <a:pPr marL="285750" indent="-285750">
              <a:buFont typeface="Wingdings" panose="05000000000000000000" pitchFamily="2" charset="2"/>
              <a:buChar char="q"/>
            </a:pPr>
            <a:r>
              <a:rPr lang="en-GB" sz="1400" b="1" dirty="0">
                <a:solidFill>
                  <a:schemeClr val="bg1"/>
                </a:solidFill>
              </a:rPr>
              <a:t>400 W</a:t>
            </a:r>
            <a:r>
              <a:rPr lang="en-GB" sz="1400" dirty="0">
                <a:solidFill>
                  <a:schemeClr val="bg1"/>
                </a:solidFill>
              </a:rPr>
              <a:t> heat extraction possibility exist </a:t>
            </a:r>
          </a:p>
          <a:p>
            <a:pPr marL="285750" indent="-285750">
              <a:buFont typeface="Wingdings" panose="05000000000000000000" pitchFamily="2" charset="2"/>
              <a:buChar char="ü"/>
            </a:pPr>
            <a:endParaRPr lang="en-GB" sz="1400" dirty="0">
              <a:solidFill>
                <a:schemeClr val="bg1"/>
              </a:solidFill>
            </a:endParaRPr>
          </a:p>
        </p:txBody>
      </p:sp>
      <p:sp>
        <p:nvSpPr>
          <p:cNvPr id="6" name="TextBox 5"/>
          <p:cNvSpPr txBox="1"/>
          <p:nvPr/>
        </p:nvSpPr>
        <p:spPr>
          <a:xfrm>
            <a:off x="451016" y="735390"/>
            <a:ext cx="8352928" cy="4278094"/>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a:t>The tour of the WPs and groups has been done and we have a good understanding of their needs.</a:t>
            </a:r>
          </a:p>
          <a:p>
            <a:pPr marL="285750" indent="-285750">
              <a:buFont typeface="Courier New" panose="02070309020205020404" pitchFamily="49" charset="0"/>
              <a:buChar char="o"/>
            </a:pPr>
            <a:r>
              <a:rPr lang="en-US" sz="1600" dirty="0"/>
              <a:t>Service infrastructure is well advanced and allows the STRING operation with limited constrains in the SM18 ( in parallel with RF and magnet testing).</a:t>
            </a:r>
          </a:p>
          <a:p>
            <a:pPr marL="285750" indent="-285750">
              <a:buFont typeface="Courier New" panose="02070309020205020404" pitchFamily="49" charset="0"/>
              <a:buChar char="o"/>
            </a:pPr>
            <a:r>
              <a:rPr lang="en-US" sz="1600" dirty="0"/>
              <a:t>Main components are defined and we are in the optimization of their use </a:t>
            </a:r>
            <a:r>
              <a:rPr lang="en-US" sz="1100" dirty="0"/>
              <a:t>(ex. beam screen)</a:t>
            </a:r>
            <a:endParaRPr lang="en-US" sz="1600" dirty="0"/>
          </a:p>
          <a:p>
            <a:pPr marL="285750" indent="-285750">
              <a:buFont typeface="Courier New" panose="02070309020205020404" pitchFamily="49" charset="0"/>
              <a:buChar char="o"/>
            </a:pPr>
            <a:r>
              <a:rPr lang="en-US" sz="1600" dirty="0"/>
              <a:t>Integration is well advanced, but still ongoing component design </a:t>
            </a:r>
            <a:r>
              <a:rPr lang="en-US" sz="1200" dirty="0"/>
              <a:t>(ex. powering) </a:t>
            </a:r>
            <a:r>
              <a:rPr lang="en-US" sz="1600" dirty="0"/>
              <a:t>does not allowed us to finalize it.</a:t>
            </a:r>
          </a:p>
          <a:p>
            <a:pPr marL="285750" indent="-285750">
              <a:buFont typeface="Courier New" panose="02070309020205020404" pitchFamily="49" charset="0"/>
              <a:buChar char="o"/>
            </a:pPr>
            <a:r>
              <a:rPr lang="en-US" sz="1600" dirty="0"/>
              <a:t>The main steps are defined as it would be the main steps of the HL-LHC 1</a:t>
            </a:r>
            <a:r>
              <a:rPr lang="en-US" sz="1600" baseline="30000" dirty="0"/>
              <a:t>st</a:t>
            </a:r>
            <a:r>
              <a:rPr lang="en-US" sz="1600" dirty="0"/>
              <a:t> HWC campaign. </a:t>
            </a:r>
          </a:p>
          <a:p>
            <a:pPr marL="285750" indent="-285750">
              <a:buFont typeface="Courier New" panose="02070309020205020404" pitchFamily="49" charset="0"/>
              <a:buChar char="o"/>
            </a:pPr>
            <a:r>
              <a:rPr lang="en-US" sz="1600" dirty="0"/>
              <a:t>The cryogenic infrastructure of the STRING could be defined insuring with a given scenario (1 energetic quench/ day)  the test in parallel of  RF cavities, Magnets and </a:t>
            </a:r>
            <a:r>
              <a:rPr lang="en-US" sz="1600" dirty="0" err="1"/>
              <a:t>Sc</a:t>
            </a:r>
            <a:r>
              <a:rPr lang="en-US" sz="1600" dirty="0"/>
              <a:t> link systems.</a:t>
            </a:r>
          </a:p>
          <a:p>
            <a:pPr marL="285750" indent="-285750">
              <a:buFont typeface="Courier New" panose="02070309020205020404" pitchFamily="49" charset="0"/>
              <a:buChar char="o"/>
            </a:pPr>
            <a:r>
              <a:rPr lang="en-US" sz="1600" dirty="0"/>
              <a:t>Based on the WPs request we could set up a test program which is mainly in the shadow of the HWC.</a:t>
            </a:r>
          </a:p>
          <a:p>
            <a:pPr marL="285750" indent="-285750">
              <a:buFont typeface="Courier New" panose="02070309020205020404" pitchFamily="49" charset="0"/>
              <a:buChar char="o"/>
            </a:pPr>
            <a:r>
              <a:rPr lang="en-US" sz="1600" dirty="0"/>
              <a:t>A risk analysis for the STRING (test stand) in SM18 has been started.</a:t>
            </a:r>
          </a:p>
          <a:p>
            <a:pPr marL="285750" indent="-285750">
              <a:buFont typeface="Courier New" panose="02070309020205020404" pitchFamily="49" charset="0"/>
              <a:buChar char="o"/>
            </a:pPr>
            <a:endParaRPr lang="en-GB" sz="1600" dirty="0"/>
          </a:p>
          <a:p>
            <a:endParaRPr lang="en-GB" sz="1600" dirty="0"/>
          </a:p>
        </p:txBody>
      </p:sp>
    </p:spTree>
    <p:extLst>
      <p:ext uri="{BB962C8B-B14F-4D97-AF65-F5344CB8AC3E}">
        <p14:creationId xmlns:p14="http://schemas.microsoft.com/office/powerpoint/2010/main" val="6358935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a:t>Marta Bajko HL-LHC IT STRING </a:t>
            </a:r>
            <a:endParaRPr lang="en-GB" noProof="0"/>
          </a:p>
        </p:txBody>
      </p:sp>
      <p:sp>
        <p:nvSpPr>
          <p:cNvPr id="7" name="Title 1"/>
          <p:cNvSpPr txBox="1">
            <a:spLocks/>
          </p:cNvSpPr>
          <p:nvPr/>
        </p:nvSpPr>
        <p:spPr>
          <a:xfrm>
            <a:off x="612000" y="135000"/>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Conclusions</a:t>
            </a:r>
          </a:p>
        </p:txBody>
      </p:sp>
      <p:pic>
        <p:nvPicPr>
          <p:cNvPr id="8" name="Picture 7"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16421" y="4555331"/>
            <a:ext cx="503973" cy="503140"/>
          </a:xfrm>
          <a:prstGeom prst="rect">
            <a:avLst/>
          </a:prstGeom>
        </p:spPr>
      </p:pic>
      <p:sp>
        <p:nvSpPr>
          <p:cNvPr id="9" name="TextBox 8"/>
          <p:cNvSpPr txBox="1"/>
          <p:nvPr/>
        </p:nvSpPr>
        <p:spPr>
          <a:xfrm>
            <a:off x="615717" y="846122"/>
            <a:ext cx="7702748" cy="2092881"/>
          </a:xfrm>
          <a:prstGeom prst="rect">
            <a:avLst/>
          </a:prstGeom>
          <a:noFill/>
        </p:spPr>
        <p:txBody>
          <a:bodyPr wrap="square" rtlCol="0">
            <a:spAutoFit/>
          </a:bodyPr>
          <a:lstStyle/>
          <a:p>
            <a:pPr marL="285750" indent="-285750">
              <a:buFont typeface="Courier New" panose="02070309020205020404" pitchFamily="49" charset="0"/>
              <a:buChar char="o"/>
            </a:pPr>
            <a:r>
              <a:rPr lang="en-GB" sz="1400" b="1" dirty="0">
                <a:solidFill>
                  <a:schemeClr val="bg1"/>
                </a:solidFill>
              </a:rPr>
              <a:t>HL LHC IT STRING </a:t>
            </a:r>
            <a:r>
              <a:rPr lang="en-GB" sz="1400" dirty="0">
                <a:solidFill>
                  <a:schemeClr val="bg1"/>
                </a:solidFill>
              </a:rPr>
              <a:t>is foreseen to </a:t>
            </a:r>
            <a:r>
              <a:rPr lang="en-GB" sz="1400" b="1" i="1" dirty="0">
                <a:solidFill>
                  <a:schemeClr val="bg1"/>
                </a:solidFill>
              </a:rPr>
              <a:t>study the </a:t>
            </a:r>
            <a:r>
              <a:rPr lang="en-GB" b="1" i="1" dirty="0">
                <a:solidFill>
                  <a:schemeClr val="bg1"/>
                </a:solidFill>
              </a:rPr>
              <a:t>collective behaviour </a:t>
            </a:r>
            <a:r>
              <a:rPr lang="en-GB" sz="1400" dirty="0">
                <a:solidFill>
                  <a:schemeClr val="bg1"/>
                </a:solidFill>
              </a:rPr>
              <a:t>of the IT zone</a:t>
            </a:r>
          </a:p>
          <a:p>
            <a:pPr marL="285750" indent="-285750">
              <a:buFont typeface="Wingdings" panose="05000000000000000000" pitchFamily="2" charset="2"/>
              <a:buChar char="q"/>
            </a:pPr>
            <a:r>
              <a:rPr lang="en-GB" sz="1400" dirty="0">
                <a:solidFill>
                  <a:schemeClr val="bg1"/>
                </a:solidFill>
              </a:rPr>
              <a:t>The main components are: Q1-D1 with complete cold and warm powering</a:t>
            </a:r>
          </a:p>
          <a:p>
            <a:pPr marL="285750" indent="-285750">
              <a:buFont typeface="Wingdings" panose="05000000000000000000" pitchFamily="2" charset="2"/>
              <a:buChar char="q"/>
            </a:pPr>
            <a:r>
              <a:rPr lang="en-GB" sz="1400" dirty="0">
                <a:solidFill>
                  <a:schemeClr val="bg1"/>
                </a:solidFill>
              </a:rPr>
              <a:t>The test stand will be integrated into SM18 </a:t>
            </a:r>
          </a:p>
          <a:p>
            <a:pPr marL="285750" indent="-285750">
              <a:buFont typeface="Wingdings" panose="05000000000000000000" pitchFamily="2" charset="2"/>
              <a:buChar char="q"/>
            </a:pPr>
            <a:r>
              <a:rPr lang="en-GB" sz="1400" b="1" dirty="0">
                <a:solidFill>
                  <a:schemeClr val="bg1"/>
                </a:solidFill>
              </a:rPr>
              <a:t>Installation</a:t>
            </a:r>
            <a:r>
              <a:rPr lang="en-GB" sz="1400" dirty="0">
                <a:solidFill>
                  <a:schemeClr val="bg1"/>
                </a:solidFill>
              </a:rPr>
              <a:t> will start late </a:t>
            </a:r>
            <a:r>
              <a:rPr lang="en-GB" sz="1400" b="1" dirty="0">
                <a:solidFill>
                  <a:schemeClr val="bg1"/>
                </a:solidFill>
              </a:rPr>
              <a:t>2020</a:t>
            </a:r>
            <a:r>
              <a:rPr lang="en-GB" sz="1400" dirty="0">
                <a:solidFill>
                  <a:schemeClr val="bg1"/>
                </a:solidFill>
              </a:rPr>
              <a:t>; </a:t>
            </a:r>
            <a:r>
              <a:rPr lang="en-GB" sz="1400" b="1" dirty="0">
                <a:solidFill>
                  <a:schemeClr val="bg1"/>
                </a:solidFill>
              </a:rPr>
              <a:t>Testing</a:t>
            </a:r>
            <a:r>
              <a:rPr lang="en-GB" sz="1400" dirty="0">
                <a:solidFill>
                  <a:schemeClr val="bg1"/>
                </a:solidFill>
              </a:rPr>
              <a:t> </a:t>
            </a:r>
            <a:r>
              <a:rPr lang="en-GB" sz="1400" b="1" dirty="0">
                <a:solidFill>
                  <a:schemeClr val="bg1"/>
                </a:solidFill>
              </a:rPr>
              <a:t>2021- 2023</a:t>
            </a:r>
          </a:p>
          <a:p>
            <a:pPr marL="285750" indent="-285750">
              <a:buFont typeface="Wingdings" panose="05000000000000000000" pitchFamily="2" charset="2"/>
              <a:buChar char="q"/>
            </a:pPr>
            <a:r>
              <a:rPr lang="en-GB" sz="1400" dirty="0">
                <a:solidFill>
                  <a:schemeClr val="bg1"/>
                </a:solidFill>
              </a:rPr>
              <a:t>Infrastructure upgrade is well advanced</a:t>
            </a:r>
          </a:p>
          <a:p>
            <a:pPr marL="285750" indent="-285750">
              <a:buFont typeface="Wingdings" panose="05000000000000000000" pitchFamily="2" charset="2"/>
              <a:buChar char="q"/>
            </a:pPr>
            <a:r>
              <a:rPr lang="en-GB" sz="1400" b="1" dirty="0">
                <a:solidFill>
                  <a:schemeClr val="bg1"/>
                </a:solidFill>
              </a:rPr>
              <a:t>P5L</a:t>
            </a:r>
            <a:r>
              <a:rPr lang="en-GB" sz="1400" dirty="0">
                <a:solidFill>
                  <a:schemeClr val="bg1"/>
                </a:solidFill>
              </a:rPr>
              <a:t> will be reproduced without slope</a:t>
            </a:r>
          </a:p>
          <a:p>
            <a:pPr marL="285750" indent="-285750">
              <a:buFont typeface="Wingdings" panose="05000000000000000000" pitchFamily="2" charset="2"/>
              <a:buChar char="q"/>
            </a:pPr>
            <a:r>
              <a:rPr lang="en-GB" sz="1400" b="1" dirty="0">
                <a:solidFill>
                  <a:schemeClr val="bg1"/>
                </a:solidFill>
              </a:rPr>
              <a:t>180 quenches/or power aborts </a:t>
            </a:r>
            <a:r>
              <a:rPr lang="en-GB" sz="1400" dirty="0">
                <a:solidFill>
                  <a:schemeClr val="bg1"/>
                </a:solidFill>
              </a:rPr>
              <a:t>are planned</a:t>
            </a:r>
          </a:p>
          <a:p>
            <a:pPr marL="285750" indent="-285750">
              <a:buFont typeface="Wingdings" panose="05000000000000000000" pitchFamily="2" charset="2"/>
              <a:buChar char="q"/>
            </a:pPr>
            <a:r>
              <a:rPr lang="en-GB" sz="1400" b="1" dirty="0">
                <a:solidFill>
                  <a:schemeClr val="bg1"/>
                </a:solidFill>
              </a:rPr>
              <a:t>400 W</a:t>
            </a:r>
            <a:r>
              <a:rPr lang="en-GB" sz="1400" dirty="0">
                <a:solidFill>
                  <a:schemeClr val="bg1"/>
                </a:solidFill>
              </a:rPr>
              <a:t> heat extraction possibility exist </a:t>
            </a:r>
          </a:p>
          <a:p>
            <a:pPr marL="285750" indent="-285750">
              <a:buFont typeface="Wingdings" panose="05000000000000000000" pitchFamily="2" charset="2"/>
              <a:buChar char="ü"/>
            </a:pPr>
            <a:endParaRPr lang="en-GB" sz="1400" dirty="0">
              <a:solidFill>
                <a:schemeClr val="bg1"/>
              </a:solidFill>
            </a:endParaRPr>
          </a:p>
        </p:txBody>
      </p:sp>
      <p:sp>
        <p:nvSpPr>
          <p:cNvPr id="6" name="TextBox 5"/>
          <p:cNvSpPr txBox="1"/>
          <p:nvPr/>
        </p:nvSpPr>
        <p:spPr>
          <a:xfrm>
            <a:off x="451016" y="769679"/>
            <a:ext cx="8352928" cy="4031873"/>
          </a:xfrm>
          <a:prstGeom prst="rect">
            <a:avLst/>
          </a:prstGeom>
          <a:noFill/>
        </p:spPr>
        <p:txBody>
          <a:bodyPr wrap="square" rtlCol="0">
            <a:spAutoFit/>
          </a:bodyPr>
          <a:lstStyle/>
          <a:p>
            <a:pPr marL="285750" indent="-285750">
              <a:buFont typeface="Courier New" panose="02070309020205020404" pitchFamily="49" charset="0"/>
              <a:buChar char="o"/>
            </a:pPr>
            <a:r>
              <a:rPr lang="en-GB" sz="1600" dirty="0"/>
              <a:t>The HL LHC IT STRING is a test stand to </a:t>
            </a:r>
            <a:r>
              <a:rPr lang="en-GB" sz="1600" b="1" u="sng" dirty="0">
                <a:solidFill>
                  <a:srgbClr val="C00000"/>
                </a:solidFill>
              </a:rPr>
              <a:t>STUDY and VALIDATE the COLLECTIVE BEHAVIOURE </a:t>
            </a:r>
            <a:r>
              <a:rPr lang="en-GB" sz="1600" dirty="0"/>
              <a:t>of the different systems</a:t>
            </a:r>
          </a:p>
          <a:p>
            <a:pPr marL="285750" indent="-285750">
              <a:buFont typeface="Courier New" panose="02070309020205020404" pitchFamily="49" charset="0"/>
              <a:buChar char="o"/>
            </a:pPr>
            <a:endParaRPr lang="en-GB" sz="1600" dirty="0"/>
          </a:p>
          <a:p>
            <a:pPr marL="285750" indent="-285750">
              <a:buFont typeface="Courier New" panose="02070309020205020404" pitchFamily="49" charset="0"/>
              <a:buChar char="o"/>
            </a:pPr>
            <a:r>
              <a:rPr lang="en-GB" sz="1600" dirty="0"/>
              <a:t>The HL LHC IT STRING is</a:t>
            </a:r>
            <a:r>
              <a:rPr lang="en-GB" sz="1600" b="1" dirty="0">
                <a:solidFill>
                  <a:srgbClr val="C00000"/>
                </a:solidFill>
              </a:rPr>
              <a:t> not </a:t>
            </a:r>
            <a:r>
              <a:rPr lang="en-GB" sz="1600" dirty="0"/>
              <a:t>going to be used for the design or production </a:t>
            </a:r>
            <a:r>
              <a:rPr lang="en-GB" sz="1600" b="1" dirty="0">
                <a:solidFill>
                  <a:srgbClr val="C00000"/>
                </a:solidFill>
              </a:rPr>
              <a:t>validation</a:t>
            </a:r>
            <a:r>
              <a:rPr lang="en-GB" sz="1600" dirty="0"/>
              <a:t> of any of the </a:t>
            </a:r>
            <a:r>
              <a:rPr lang="en-GB" sz="1600" b="1" dirty="0">
                <a:solidFill>
                  <a:srgbClr val="C00000"/>
                </a:solidFill>
              </a:rPr>
              <a:t>individual components </a:t>
            </a:r>
            <a:r>
              <a:rPr lang="en-GB" sz="1600" dirty="0"/>
              <a:t>of the HL-LHC. The quenches of the IT STRING are mostly provoked not natural quenches that is verifying memory of magnets!</a:t>
            </a:r>
          </a:p>
          <a:p>
            <a:pPr marL="285750" indent="-285750">
              <a:buFont typeface="Courier New" panose="02070309020205020404" pitchFamily="49" charset="0"/>
              <a:buChar char="o"/>
            </a:pPr>
            <a:endParaRPr lang="en-GB" sz="1600" dirty="0"/>
          </a:p>
          <a:p>
            <a:pPr marL="285750" indent="-285750">
              <a:buFont typeface="Courier New" panose="02070309020205020404" pitchFamily="49" charset="0"/>
              <a:buChar char="o"/>
            </a:pPr>
            <a:r>
              <a:rPr lang="en-US" sz="1600" dirty="0"/>
              <a:t>It is a </a:t>
            </a:r>
            <a:r>
              <a:rPr lang="en-US" sz="1600" b="1" i="1" dirty="0">
                <a:solidFill>
                  <a:srgbClr val="C00000"/>
                </a:solidFill>
              </a:rPr>
              <a:t>dry run for the LS3 </a:t>
            </a:r>
            <a:r>
              <a:rPr lang="en-US" sz="1600" dirty="0"/>
              <a:t>of the IT zone and target to optimize the interventions and reduce time of LS3, looking for unexpected failure modes and unknown unknowns.</a:t>
            </a:r>
          </a:p>
          <a:p>
            <a:pPr marL="285750" indent="-285750">
              <a:buFont typeface="Courier New" panose="02070309020205020404" pitchFamily="49" charset="0"/>
              <a:buChar char="o"/>
            </a:pPr>
            <a:endParaRPr lang="en-US" sz="1600" dirty="0"/>
          </a:p>
          <a:p>
            <a:pPr marL="285750" indent="-285750">
              <a:buFont typeface="Courier New" panose="02070309020205020404" pitchFamily="49" charset="0"/>
              <a:buChar char="o"/>
            </a:pPr>
            <a:r>
              <a:rPr lang="en-US" sz="1600" dirty="0"/>
              <a:t>It is an unique opportunity to operate the whole system on surface and </a:t>
            </a:r>
            <a:r>
              <a:rPr lang="en-US" sz="1600" b="1" i="1" dirty="0">
                <a:solidFill>
                  <a:srgbClr val="C00000"/>
                </a:solidFill>
              </a:rPr>
              <a:t>demonstrate the ultimate operational condition before LS3</a:t>
            </a:r>
          </a:p>
          <a:p>
            <a:pPr marL="285750" indent="-285750">
              <a:buFont typeface="Courier New" panose="02070309020205020404" pitchFamily="49" charset="0"/>
              <a:buChar char="o"/>
            </a:pPr>
            <a:endParaRPr lang="en-US" sz="1600" b="1" i="1" dirty="0">
              <a:solidFill>
                <a:srgbClr val="C00000"/>
              </a:solidFill>
            </a:endParaRPr>
          </a:p>
          <a:p>
            <a:pPr marL="285750" indent="-285750">
              <a:buFont typeface="Courier New" panose="02070309020205020404" pitchFamily="49" charset="0"/>
              <a:buChar char="o"/>
            </a:pPr>
            <a:r>
              <a:rPr lang="en-US" sz="1600" dirty="0"/>
              <a:t>It is a great occasion to </a:t>
            </a:r>
            <a:r>
              <a:rPr lang="en-US" sz="1600" b="1" i="1" dirty="0">
                <a:solidFill>
                  <a:srgbClr val="C00000"/>
                </a:solidFill>
              </a:rPr>
              <a:t>train</a:t>
            </a:r>
            <a:r>
              <a:rPr lang="en-US" sz="1600" dirty="0"/>
              <a:t> a </a:t>
            </a:r>
            <a:r>
              <a:rPr lang="en-US" sz="1600" b="1" i="1" dirty="0">
                <a:solidFill>
                  <a:srgbClr val="C00000"/>
                </a:solidFill>
              </a:rPr>
              <a:t>team</a:t>
            </a:r>
            <a:r>
              <a:rPr lang="en-US" sz="1600" dirty="0"/>
              <a:t> of experts</a:t>
            </a:r>
          </a:p>
          <a:p>
            <a:endParaRPr lang="en-GB" sz="1600" dirty="0"/>
          </a:p>
          <a:p>
            <a:endParaRPr lang="en-GB" sz="1600" dirty="0"/>
          </a:p>
        </p:txBody>
      </p:sp>
    </p:spTree>
    <p:extLst>
      <p:ext uri="{BB962C8B-B14F-4D97-AF65-F5344CB8AC3E}">
        <p14:creationId xmlns:p14="http://schemas.microsoft.com/office/powerpoint/2010/main" val="3507678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GB" dirty="0"/>
              <a:t>The HL-LHC IT STRING MOTIVATION</a:t>
            </a:r>
          </a:p>
        </p:txBody>
      </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sp>
        <p:nvSpPr>
          <p:cNvPr id="25" name="Rectangle 24"/>
          <p:cNvSpPr/>
          <p:nvPr/>
        </p:nvSpPr>
        <p:spPr>
          <a:xfrm>
            <a:off x="7111139" y="1821744"/>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with the most complex electrical powering circuit of the machine in the region of IR1 and IR5 </a:t>
            </a:r>
            <a:r>
              <a:rPr lang="en-GB" sz="1600" b="1" i="1" dirty="0"/>
              <a:t>will be heavily modified</a:t>
            </a:r>
            <a:r>
              <a:rPr lang="en-GB" sz="1200" dirty="0"/>
              <a:t>. </a:t>
            </a:r>
            <a:endParaRPr lang="en-GB" sz="1050" i="1" dirty="0"/>
          </a:p>
        </p:txBody>
      </p:sp>
      <p:grpSp>
        <p:nvGrpSpPr>
          <p:cNvPr id="3" name="Group 2"/>
          <p:cNvGrpSpPr/>
          <p:nvPr/>
        </p:nvGrpSpPr>
        <p:grpSpPr>
          <a:xfrm>
            <a:off x="251520" y="1407780"/>
            <a:ext cx="7145157" cy="1471762"/>
            <a:chOff x="251520" y="1407780"/>
            <a:chExt cx="7145157" cy="1471762"/>
          </a:xfrm>
        </p:grpSpPr>
        <p:grpSp>
          <p:nvGrpSpPr>
            <p:cNvPr id="6" name="Group 5"/>
            <p:cNvGrpSpPr/>
            <p:nvPr/>
          </p:nvGrpSpPr>
          <p:grpSpPr>
            <a:xfrm>
              <a:off x="251520" y="1851069"/>
              <a:ext cx="3775949" cy="565534"/>
              <a:chOff x="2761097" y="1022171"/>
              <a:chExt cx="4240746" cy="648377"/>
            </a:xfrm>
          </p:grpSpPr>
          <p:pic>
            <p:nvPicPr>
              <p:cNvPr id="15" name="Picture 14"/>
              <p:cNvPicPr>
                <a:picLocks noChangeAspect="1"/>
              </p:cNvPicPr>
              <p:nvPr/>
            </p:nvPicPr>
            <p:blipFill rotWithShape="1">
              <a:blip r:embed="rId3"/>
              <a:srcRect t="19568"/>
              <a:stretch/>
            </p:blipFill>
            <p:spPr>
              <a:xfrm>
                <a:off x="3185419" y="1066343"/>
                <a:ext cx="3816424" cy="604205"/>
              </a:xfrm>
              <a:prstGeom prst="rect">
                <a:avLst/>
              </a:prstGeom>
            </p:spPr>
          </p:pic>
          <p:sp>
            <p:nvSpPr>
              <p:cNvPr id="16" name="TextBox 15"/>
              <p:cNvSpPr txBox="1"/>
              <p:nvPr/>
            </p:nvSpPr>
            <p:spPr>
              <a:xfrm>
                <a:off x="2761097" y="1022171"/>
                <a:ext cx="517941" cy="341997"/>
              </a:xfrm>
              <a:prstGeom prst="rect">
                <a:avLst/>
              </a:prstGeom>
              <a:noFill/>
            </p:spPr>
            <p:txBody>
              <a:bodyPr wrap="square" rtlCol="0">
                <a:spAutoFit/>
              </a:bodyPr>
              <a:lstStyle/>
              <a:p>
                <a:r>
                  <a:rPr lang="en-GB" sz="800" b="1" dirty="0"/>
                  <a:t>LHC</a:t>
                </a:r>
              </a:p>
            </p:txBody>
          </p:sp>
        </p:grpSp>
        <p:pic>
          <p:nvPicPr>
            <p:cNvPr id="19" name="Picture 18"/>
            <p:cNvPicPr>
              <a:picLocks noChangeAspect="1"/>
            </p:cNvPicPr>
            <p:nvPr/>
          </p:nvPicPr>
          <p:blipFill>
            <a:blip r:embed="rId4"/>
            <a:stretch>
              <a:fillRect/>
            </a:stretch>
          </p:blipFill>
          <p:spPr>
            <a:xfrm>
              <a:off x="5223209" y="1407780"/>
              <a:ext cx="2173468" cy="1471762"/>
            </a:xfrm>
            <a:prstGeom prst="rect">
              <a:avLst/>
            </a:prstGeom>
          </p:spPr>
        </p:pic>
      </p:grpSp>
      <p:grpSp>
        <p:nvGrpSpPr>
          <p:cNvPr id="9" name="Group 8"/>
          <p:cNvGrpSpPr/>
          <p:nvPr/>
        </p:nvGrpSpPr>
        <p:grpSpPr>
          <a:xfrm>
            <a:off x="-33447" y="3125445"/>
            <a:ext cx="9016298" cy="1562400"/>
            <a:chOff x="-33447" y="3125445"/>
            <a:chExt cx="9016298" cy="1562400"/>
          </a:xfrm>
        </p:grpSpPr>
        <p:grpSp>
          <p:nvGrpSpPr>
            <p:cNvPr id="42" name="Group 41">
              <a:extLst>
                <a:ext uri="{FF2B5EF4-FFF2-40B4-BE49-F238E27FC236}">
                  <a16:creationId xmlns:a16="http://schemas.microsoft.com/office/drawing/2014/main" id="{D14A6AC2-A93F-1140-BECE-3274CE53CB23}"/>
                </a:ext>
              </a:extLst>
            </p:cNvPr>
            <p:cNvGrpSpPr/>
            <p:nvPr/>
          </p:nvGrpSpPr>
          <p:grpSpPr>
            <a:xfrm>
              <a:off x="-33447" y="3651869"/>
              <a:ext cx="4893479" cy="545427"/>
              <a:chOff x="1651403" y="1308740"/>
              <a:chExt cx="5609411" cy="684684"/>
            </a:xfrm>
          </p:grpSpPr>
          <p:grpSp>
            <p:nvGrpSpPr>
              <p:cNvPr id="44" name="Group 43">
                <a:extLst>
                  <a:ext uri="{FF2B5EF4-FFF2-40B4-BE49-F238E27FC236}">
                    <a16:creationId xmlns:a16="http://schemas.microsoft.com/office/drawing/2014/main" id="{E71D9811-033D-194C-95A7-640F0DC8740E}"/>
                  </a:ext>
                </a:extLst>
              </p:cNvPr>
              <p:cNvGrpSpPr/>
              <p:nvPr/>
            </p:nvGrpSpPr>
            <p:grpSpPr>
              <a:xfrm>
                <a:off x="1651403" y="1308740"/>
                <a:ext cx="5207728" cy="684684"/>
                <a:chOff x="1651403" y="1308740"/>
                <a:chExt cx="5207728" cy="684684"/>
              </a:xfrm>
            </p:grpSpPr>
            <p:pic>
              <p:nvPicPr>
                <p:cNvPr id="46" name="Picture 45">
                  <a:extLst>
                    <a:ext uri="{FF2B5EF4-FFF2-40B4-BE49-F238E27FC236}">
                      <a16:creationId xmlns:a16="http://schemas.microsoft.com/office/drawing/2014/main" id="{8C60A845-8225-1641-A0E0-5ED8B63356D1}"/>
                    </a:ext>
                  </a:extLst>
                </p:cNvPr>
                <p:cNvPicPr>
                  <a:picLocks noChangeAspect="1"/>
                </p:cNvPicPr>
                <p:nvPr/>
              </p:nvPicPr>
              <p:blipFill rotWithShape="1">
                <a:blip r:embed="rId5"/>
                <a:srcRect t="28486" b="50678"/>
                <a:stretch/>
              </p:blipFill>
              <p:spPr>
                <a:xfrm>
                  <a:off x="2016679" y="1345352"/>
                  <a:ext cx="4842452" cy="648072"/>
                </a:xfrm>
                <a:prstGeom prst="rect">
                  <a:avLst/>
                </a:prstGeom>
                <a:solidFill>
                  <a:schemeClr val="bg1"/>
                </a:solidFill>
              </p:spPr>
            </p:pic>
            <p:sp>
              <p:nvSpPr>
                <p:cNvPr id="47" name="TextBox 46">
                  <a:extLst>
                    <a:ext uri="{FF2B5EF4-FFF2-40B4-BE49-F238E27FC236}">
                      <a16:creationId xmlns:a16="http://schemas.microsoft.com/office/drawing/2014/main" id="{78508B26-A42F-1242-887D-B2DBA3F781AE}"/>
                    </a:ext>
                  </a:extLst>
                </p:cNvPr>
                <p:cNvSpPr txBox="1"/>
                <p:nvPr/>
              </p:nvSpPr>
              <p:spPr>
                <a:xfrm>
                  <a:off x="1651403" y="1308740"/>
                  <a:ext cx="730552" cy="270451"/>
                </a:xfrm>
                <a:prstGeom prst="rect">
                  <a:avLst/>
                </a:prstGeom>
                <a:noFill/>
              </p:spPr>
              <p:txBody>
                <a:bodyPr wrap="square" rtlCol="0">
                  <a:spAutoFit/>
                </a:bodyPr>
                <a:lstStyle/>
                <a:p>
                  <a:r>
                    <a:rPr lang="en-GB" sz="800" b="1" dirty="0"/>
                    <a:t>HL-LHC</a:t>
                  </a:r>
                </a:p>
              </p:txBody>
            </p:sp>
          </p:grpSp>
          <p:sp>
            <p:nvSpPr>
              <p:cNvPr id="45" name="Rectangle 44">
                <a:extLst>
                  <a:ext uri="{FF2B5EF4-FFF2-40B4-BE49-F238E27FC236}">
                    <a16:creationId xmlns:a16="http://schemas.microsoft.com/office/drawing/2014/main" id="{973B7F17-F863-9A45-A73A-6FA642A6EE9C}"/>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8" name="Picture 7"/>
            <p:cNvPicPr>
              <a:picLocks noChangeAspect="1"/>
            </p:cNvPicPr>
            <p:nvPr/>
          </p:nvPicPr>
          <p:blipFill rotWithShape="1">
            <a:blip r:embed="rId6"/>
            <a:srcRect l="25895" t="52624" r="27173" b="16985"/>
            <a:stretch/>
          </p:blipFill>
          <p:spPr>
            <a:xfrm>
              <a:off x="4693353" y="3125445"/>
              <a:ext cx="4289498" cy="1562400"/>
            </a:xfrm>
            <a:prstGeom prst="rect">
              <a:avLst/>
            </a:prstGeom>
          </p:spPr>
        </p:pic>
      </p:grpSp>
    </p:spTree>
    <p:extLst>
      <p:ext uri="{BB962C8B-B14F-4D97-AF65-F5344CB8AC3E}">
        <p14:creationId xmlns:p14="http://schemas.microsoft.com/office/powerpoint/2010/main" val="3648318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16421" y="4555331"/>
            <a:ext cx="503973" cy="503140"/>
          </a:xfrm>
          <a:prstGeom prst="rect">
            <a:avLst/>
          </a:prstGeom>
        </p:spPr>
      </p:pic>
      <p:sp>
        <p:nvSpPr>
          <p:cNvPr id="5" name="TextBox 4"/>
          <p:cNvSpPr txBox="1"/>
          <p:nvPr/>
        </p:nvSpPr>
        <p:spPr>
          <a:xfrm>
            <a:off x="1331640" y="1275606"/>
            <a:ext cx="6048672" cy="3139321"/>
          </a:xfrm>
          <a:prstGeom prst="rect">
            <a:avLst/>
          </a:prstGeom>
          <a:noFill/>
        </p:spPr>
        <p:txBody>
          <a:bodyPr wrap="square" rtlCol="0">
            <a:spAutoFit/>
          </a:bodyPr>
          <a:lstStyle/>
          <a:p>
            <a:pPr algn="ctr"/>
            <a:r>
              <a:rPr lang="en-US" dirty="0"/>
              <a:t>Thank you for your attention</a:t>
            </a:r>
          </a:p>
          <a:p>
            <a:pPr algn="ctr"/>
            <a:endParaRPr lang="en-US" dirty="0"/>
          </a:p>
          <a:p>
            <a:pPr algn="ctr"/>
            <a:r>
              <a:rPr lang="en-US" dirty="0"/>
              <a:t> </a:t>
            </a:r>
          </a:p>
          <a:p>
            <a:pPr algn="ctr"/>
            <a:r>
              <a:rPr lang="en-US" sz="1200" dirty="0">
                <a:solidFill>
                  <a:schemeClr val="accent1">
                    <a:lumMod val="75000"/>
                  </a:schemeClr>
                </a:solidFill>
              </a:rPr>
              <a:t>Thank you for all collaborators </a:t>
            </a:r>
          </a:p>
          <a:p>
            <a:pPr algn="ctr"/>
            <a:r>
              <a:rPr lang="en-US" sz="1200" dirty="0">
                <a:solidFill>
                  <a:schemeClr val="accent1">
                    <a:lumMod val="75000"/>
                  </a:schemeClr>
                </a:solidFill>
              </a:rPr>
              <a:t>(speakers today or not, but  having contributed to the work) </a:t>
            </a:r>
          </a:p>
          <a:p>
            <a:pPr algn="ctr"/>
            <a:r>
              <a:rPr lang="en-GB" sz="1200" i="1" dirty="0">
                <a:solidFill>
                  <a:schemeClr val="accent1">
                    <a:lumMod val="75000"/>
                  </a:schemeClr>
                </a:solidFill>
              </a:rPr>
              <a:t>Gianluigi Arduini, Vincent Baglin, Amalia Ballarino, Luca </a:t>
            </a:r>
            <a:r>
              <a:rPr lang="en-GB" sz="1200" i="1" dirty="0" err="1">
                <a:solidFill>
                  <a:schemeClr val="accent1">
                    <a:lumMod val="75000"/>
                  </a:schemeClr>
                </a:solidFill>
              </a:rPr>
              <a:t>Bottura</a:t>
            </a:r>
            <a:r>
              <a:rPr lang="en-GB" sz="1200" i="1" dirty="0">
                <a:solidFill>
                  <a:schemeClr val="accent1">
                    <a:lumMod val="75000"/>
                  </a:schemeClr>
                </a:solidFill>
              </a:rPr>
              <a:t>, Serge Claudet, Michal Duda, Helene Mainaud Durand, Vittorio Parma, Serge Pelletier, Antonio Perin, Felix Rodriguez Mateos, Gerhard Schneider, Michal Krupa, Ezio Todesco, Rob Van Weelderen, Jean-Paul Burnet, Paolo Fessia, Reiner Denz, Jan Hansen, Germana Riddone, Paolo Ferracin, Herve Prin, Antoine Kosmicki, Thibaut Lefevre, Mirko Pojer, Markus Zerlauth, Delio Duarte Ramos, Andreas Herty, Michele Martino, Lucio Fiscarelli, Daniel Wollmann, Estrella Vergara Fernandez, Luca Sburlino, Jean-Claud Guillaume, Hugues Thiesen, Arjan Verweij, Samer Yammine, Massimo Giovannozzi, Paolo Fessia, Andrea Apollonio, Emmanuel Bigot, Arnaud Devred</a:t>
            </a:r>
          </a:p>
          <a:p>
            <a:pPr algn="ctr"/>
            <a:r>
              <a:rPr lang="en-US" sz="1200" dirty="0">
                <a:solidFill>
                  <a:schemeClr val="accent1">
                    <a:lumMod val="75000"/>
                  </a:schemeClr>
                </a:solidFill>
              </a:rPr>
              <a:t>for the many constructive discussions</a:t>
            </a:r>
            <a:endParaRPr lang="en-GB" sz="1200" dirty="0">
              <a:solidFill>
                <a:schemeClr val="accent1">
                  <a:lumMod val="75000"/>
                </a:schemeClr>
              </a:solidFill>
            </a:endParaRPr>
          </a:p>
        </p:txBody>
      </p:sp>
      <p:sp>
        <p:nvSpPr>
          <p:cNvPr id="6" name="Footer Placeholder 5">
            <a:extLst>
              <a:ext uri="{FF2B5EF4-FFF2-40B4-BE49-F238E27FC236}">
                <a16:creationId xmlns:a16="http://schemas.microsoft.com/office/drawing/2014/main" id="{D96C9EA3-534E-0849-8721-CDD86E8023FD}"/>
              </a:ext>
            </a:extLst>
          </p:cNvPr>
          <p:cNvSpPr>
            <a:spLocks noGrp="1"/>
          </p:cNvSpPr>
          <p:nvPr>
            <p:ph type="ftr" sz="quarter" idx="11"/>
          </p:nvPr>
        </p:nvSpPr>
        <p:spPr/>
        <p:txBody>
          <a:bodyPr/>
          <a:lstStyle/>
          <a:p>
            <a:r>
              <a:rPr lang="fr-FR" noProof="0"/>
              <a:t>Marta Bajko HL-LHC IT STRING </a:t>
            </a:r>
            <a:endParaRPr lang="en-GB" noProof="0"/>
          </a:p>
        </p:txBody>
      </p:sp>
    </p:spTree>
    <p:extLst>
      <p:ext uri="{BB962C8B-B14F-4D97-AF65-F5344CB8AC3E}">
        <p14:creationId xmlns:p14="http://schemas.microsoft.com/office/powerpoint/2010/main" val="1088109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GB" dirty="0"/>
              <a:t>The IT zone : HL-LHC IT vs LHC</a:t>
            </a:r>
          </a:p>
        </p:txBody>
      </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grpSp>
        <p:nvGrpSpPr>
          <p:cNvPr id="6" name="Group 5"/>
          <p:cNvGrpSpPr/>
          <p:nvPr/>
        </p:nvGrpSpPr>
        <p:grpSpPr>
          <a:xfrm>
            <a:off x="2264331" y="1642911"/>
            <a:ext cx="4852306" cy="604205"/>
            <a:chOff x="2149537" y="1066343"/>
            <a:chExt cx="4852306" cy="604205"/>
          </a:xfrm>
        </p:grpSpPr>
        <p:pic>
          <p:nvPicPr>
            <p:cNvPr id="15" name="Picture 14"/>
            <p:cNvPicPr>
              <a:picLocks noChangeAspect="1"/>
            </p:cNvPicPr>
            <p:nvPr/>
          </p:nvPicPr>
          <p:blipFill rotWithShape="1">
            <a:blip r:embed="rId3"/>
            <a:srcRect t="19568"/>
            <a:stretch/>
          </p:blipFill>
          <p:spPr>
            <a:xfrm>
              <a:off x="3185419" y="1066343"/>
              <a:ext cx="3816424" cy="604205"/>
            </a:xfrm>
            <a:prstGeom prst="rect">
              <a:avLst/>
            </a:prstGeom>
          </p:spPr>
        </p:pic>
        <p:sp>
          <p:nvSpPr>
            <p:cNvPr id="16" name="TextBox 15"/>
            <p:cNvSpPr txBox="1"/>
            <p:nvPr/>
          </p:nvSpPr>
          <p:spPr>
            <a:xfrm>
              <a:off x="2149537" y="1206400"/>
              <a:ext cx="517941" cy="261610"/>
            </a:xfrm>
            <a:prstGeom prst="rect">
              <a:avLst/>
            </a:prstGeom>
            <a:noFill/>
          </p:spPr>
          <p:txBody>
            <a:bodyPr wrap="square" rtlCol="0">
              <a:spAutoFit/>
            </a:bodyPr>
            <a:lstStyle/>
            <a:p>
              <a:r>
                <a:rPr lang="en-GB" sz="1100" b="1" dirty="0"/>
                <a:t>LHC</a:t>
              </a:r>
            </a:p>
          </p:txBody>
        </p:sp>
      </p:grpSp>
      <p:sp>
        <p:nvSpPr>
          <p:cNvPr id="25" name="Rectangle 24"/>
          <p:cNvSpPr/>
          <p:nvPr/>
        </p:nvSpPr>
        <p:spPr>
          <a:xfrm>
            <a:off x="7111139" y="1821744"/>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42" name="Group 41">
            <a:extLst>
              <a:ext uri="{FF2B5EF4-FFF2-40B4-BE49-F238E27FC236}">
                <a16:creationId xmlns:a16="http://schemas.microsoft.com/office/drawing/2014/main" id="{D14A6AC2-A93F-1140-BECE-3274CE53CB23}"/>
              </a:ext>
            </a:extLst>
          </p:cNvPr>
          <p:cNvGrpSpPr/>
          <p:nvPr/>
        </p:nvGrpSpPr>
        <p:grpSpPr>
          <a:xfrm>
            <a:off x="2051720" y="2386778"/>
            <a:ext cx="5609411" cy="684684"/>
            <a:chOff x="1651403" y="1308740"/>
            <a:chExt cx="5609411" cy="684684"/>
          </a:xfrm>
        </p:grpSpPr>
        <p:grpSp>
          <p:nvGrpSpPr>
            <p:cNvPr id="44" name="Group 43">
              <a:extLst>
                <a:ext uri="{FF2B5EF4-FFF2-40B4-BE49-F238E27FC236}">
                  <a16:creationId xmlns:a16="http://schemas.microsoft.com/office/drawing/2014/main" id="{E71D9811-033D-194C-95A7-640F0DC8740E}"/>
                </a:ext>
              </a:extLst>
            </p:cNvPr>
            <p:cNvGrpSpPr/>
            <p:nvPr/>
          </p:nvGrpSpPr>
          <p:grpSpPr>
            <a:xfrm>
              <a:off x="1651403" y="1308740"/>
              <a:ext cx="5207728" cy="684684"/>
              <a:chOff x="1651403" y="1308740"/>
              <a:chExt cx="5207728" cy="684684"/>
            </a:xfrm>
          </p:grpSpPr>
          <p:pic>
            <p:nvPicPr>
              <p:cNvPr id="46" name="Picture 45">
                <a:extLst>
                  <a:ext uri="{FF2B5EF4-FFF2-40B4-BE49-F238E27FC236}">
                    <a16:creationId xmlns:a16="http://schemas.microsoft.com/office/drawing/2014/main" id="{8C60A845-8225-1641-A0E0-5ED8B63356D1}"/>
                  </a:ext>
                </a:extLst>
              </p:cNvPr>
              <p:cNvPicPr>
                <a:picLocks noChangeAspect="1"/>
              </p:cNvPicPr>
              <p:nvPr/>
            </p:nvPicPr>
            <p:blipFill rotWithShape="1">
              <a:blip r:embed="rId4"/>
              <a:srcRect t="28486" b="50678"/>
              <a:stretch/>
            </p:blipFill>
            <p:spPr>
              <a:xfrm>
                <a:off x="2016679" y="1345352"/>
                <a:ext cx="4842452" cy="648072"/>
              </a:xfrm>
              <a:prstGeom prst="rect">
                <a:avLst/>
              </a:prstGeom>
              <a:solidFill>
                <a:schemeClr val="bg1"/>
              </a:solidFill>
            </p:spPr>
          </p:pic>
          <p:sp>
            <p:nvSpPr>
              <p:cNvPr id="47" name="TextBox 46">
                <a:extLst>
                  <a:ext uri="{FF2B5EF4-FFF2-40B4-BE49-F238E27FC236}">
                    <a16:creationId xmlns:a16="http://schemas.microsoft.com/office/drawing/2014/main" id="{78508B26-A42F-1242-887D-B2DBA3F781AE}"/>
                  </a:ext>
                </a:extLst>
              </p:cNvPr>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45" name="Rectangle 44">
              <a:extLst>
                <a:ext uri="{FF2B5EF4-FFF2-40B4-BE49-F238E27FC236}">
                  <a16:creationId xmlns:a16="http://schemas.microsoft.com/office/drawing/2014/main" id="{973B7F17-F863-9A45-A73A-6FA642A6EE9C}"/>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p:cNvSpPr txBox="1"/>
          <p:nvPr/>
        </p:nvSpPr>
        <p:spPr>
          <a:xfrm>
            <a:off x="107504" y="2861519"/>
            <a:ext cx="3384376" cy="830997"/>
          </a:xfrm>
          <a:prstGeom prst="rect">
            <a:avLst/>
          </a:prstGeom>
          <a:solidFill>
            <a:schemeClr val="bg1"/>
          </a:solidFill>
          <a:ln>
            <a:noFill/>
          </a:ln>
        </p:spPr>
        <p:txBody>
          <a:bodyPr wrap="square" rtlCol="0">
            <a:spAutoFit/>
          </a:bodyPr>
          <a:lstStyle/>
          <a:p>
            <a:pPr algn="just"/>
            <a:r>
              <a:rPr lang="en-GB" sz="1200" dirty="0"/>
              <a:t>In particular the Q1-Q2-Q3-D1 magnets (but not only) will be </a:t>
            </a:r>
            <a:r>
              <a:rPr lang="en-GB" sz="1200" b="1" dirty="0"/>
              <a:t>completely different from the present LHC magnets</a:t>
            </a:r>
            <a:r>
              <a:rPr lang="en-GB" sz="1200" dirty="0"/>
              <a:t>, mainly due to the new technology they are based.</a:t>
            </a:r>
            <a:endParaRPr lang="en-GB" sz="1050" i="1" dirty="0"/>
          </a:p>
        </p:txBody>
      </p:sp>
      <p:sp>
        <p:nvSpPr>
          <p:cNvPr id="29" name="TextBox 28">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Tree>
    <p:extLst>
      <p:ext uri="{BB962C8B-B14F-4D97-AF65-F5344CB8AC3E}">
        <p14:creationId xmlns:p14="http://schemas.microsoft.com/office/powerpoint/2010/main" val="1588147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1EE0B2BE-3368-EF4E-AAC8-7B75C6A076D8}"/>
              </a:ext>
            </a:extLst>
          </p:cNvPr>
          <p:cNvGrpSpPr/>
          <p:nvPr/>
        </p:nvGrpSpPr>
        <p:grpSpPr>
          <a:xfrm>
            <a:off x="1917539" y="1794470"/>
            <a:ext cx="5609411" cy="705272"/>
            <a:chOff x="1651403" y="1308740"/>
            <a:chExt cx="5609411" cy="705272"/>
          </a:xfrm>
        </p:grpSpPr>
        <p:grpSp>
          <p:nvGrpSpPr>
            <p:cNvPr id="32" name="Group 31">
              <a:extLst>
                <a:ext uri="{FF2B5EF4-FFF2-40B4-BE49-F238E27FC236}">
                  <a16:creationId xmlns:a16="http://schemas.microsoft.com/office/drawing/2014/main" id="{CF7C4EC3-4376-5145-B660-2D90F9D1BFCB}"/>
                </a:ext>
              </a:extLst>
            </p:cNvPr>
            <p:cNvGrpSpPr/>
            <p:nvPr/>
          </p:nvGrpSpPr>
          <p:grpSpPr>
            <a:xfrm>
              <a:off x="1651403" y="1308740"/>
              <a:ext cx="5207728" cy="705272"/>
              <a:chOff x="1651403" y="1308740"/>
              <a:chExt cx="5207728" cy="705272"/>
            </a:xfrm>
          </p:grpSpPr>
          <p:pic>
            <p:nvPicPr>
              <p:cNvPr id="34" name="Picture 33">
                <a:extLst>
                  <a:ext uri="{FF2B5EF4-FFF2-40B4-BE49-F238E27FC236}">
                    <a16:creationId xmlns:a16="http://schemas.microsoft.com/office/drawing/2014/main" id="{CF626111-1935-F244-83ED-A940DA47227E}"/>
                  </a:ext>
                </a:extLst>
              </p:cNvPr>
              <p:cNvPicPr>
                <a:picLocks noChangeAspect="1"/>
              </p:cNvPicPr>
              <p:nvPr/>
            </p:nvPicPr>
            <p:blipFill rotWithShape="1">
              <a:blip r:embed="rId2"/>
              <a:srcRect t="28216" b="50017"/>
              <a:stretch/>
            </p:blipFill>
            <p:spPr>
              <a:xfrm>
                <a:off x="2016679" y="1336960"/>
                <a:ext cx="4842452" cy="677052"/>
              </a:xfrm>
              <a:prstGeom prst="rect">
                <a:avLst/>
              </a:prstGeom>
              <a:solidFill>
                <a:schemeClr val="bg1"/>
              </a:solidFill>
            </p:spPr>
          </p:pic>
          <p:sp>
            <p:nvSpPr>
              <p:cNvPr id="35" name="TextBox 34">
                <a:extLst>
                  <a:ext uri="{FF2B5EF4-FFF2-40B4-BE49-F238E27FC236}">
                    <a16:creationId xmlns:a16="http://schemas.microsoft.com/office/drawing/2014/main" id="{75BCFFF7-75F6-E64E-AEB8-8C5732DA2F32}"/>
                  </a:ext>
                </a:extLst>
              </p:cNvPr>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33" name="Rectangle 32">
              <a:extLst>
                <a:ext uri="{FF2B5EF4-FFF2-40B4-BE49-F238E27FC236}">
                  <a16:creationId xmlns:a16="http://schemas.microsoft.com/office/drawing/2014/main" id="{DD7528B6-5262-0241-AE66-9686657359B8}"/>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sp>
        <p:nvSpPr>
          <p:cNvPr id="20" name="TextBox 19"/>
          <p:cNvSpPr txBox="1"/>
          <p:nvPr/>
        </p:nvSpPr>
        <p:spPr>
          <a:xfrm>
            <a:off x="251520" y="2308965"/>
            <a:ext cx="2981205" cy="707886"/>
          </a:xfrm>
          <a:prstGeom prst="rect">
            <a:avLst/>
          </a:prstGeom>
          <a:solidFill>
            <a:schemeClr val="bg1"/>
          </a:solidFill>
          <a:ln>
            <a:solidFill>
              <a:schemeClr val="bg2"/>
            </a:solidFill>
          </a:ln>
        </p:spPr>
        <p:txBody>
          <a:bodyPr wrap="square" rtlCol="0">
            <a:spAutoFit/>
          </a:bodyPr>
          <a:lstStyle/>
          <a:p>
            <a:r>
              <a:rPr lang="en-GB" sz="1200" b="1" dirty="0"/>
              <a:t>D1</a:t>
            </a:r>
            <a:r>
              <a:rPr lang="en-GB" sz="1200" dirty="0"/>
              <a:t> magnet will be </a:t>
            </a:r>
            <a:r>
              <a:rPr lang="en-GB" sz="1600" b="1" i="1" dirty="0"/>
              <a:t>superconductor</a:t>
            </a:r>
            <a:r>
              <a:rPr lang="en-GB" sz="1200" dirty="0"/>
              <a:t> instead of normal conductors as is today in the LHC. </a:t>
            </a:r>
          </a:p>
        </p:txBody>
      </p:sp>
      <p:cxnSp>
        <p:nvCxnSpPr>
          <p:cNvPr id="7" name="Elbow Connector 6"/>
          <p:cNvCxnSpPr>
            <a:endCxn id="20" idx="3"/>
          </p:cNvCxnSpPr>
          <p:nvPr/>
        </p:nvCxnSpPr>
        <p:spPr>
          <a:xfrm rot="5400000">
            <a:off x="3138569" y="2381605"/>
            <a:ext cx="375460" cy="187147"/>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
        <p:nvSpPr>
          <p:cNvPr id="15" name="Title 1"/>
          <p:cNvSpPr txBox="1">
            <a:spLocks/>
          </p:cNvSpPr>
          <p:nvPr/>
        </p:nvSpPr>
        <p:spPr>
          <a:xfrm>
            <a:off x="764400" y="2874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just"/>
            <a:r>
              <a:rPr lang="en-GB"/>
              <a:t>The IT zone : HL-LHC IT vs LHC</a:t>
            </a:r>
            <a:endParaRPr lang="en-GB" dirty="0"/>
          </a:p>
        </p:txBody>
      </p:sp>
    </p:spTree>
    <p:extLst>
      <p:ext uri="{BB962C8B-B14F-4D97-AF65-F5344CB8AC3E}">
        <p14:creationId xmlns:p14="http://schemas.microsoft.com/office/powerpoint/2010/main" val="401757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B3C6E6C4-36FB-8B4C-8EAF-E4CF3CE4DCE3}"/>
              </a:ext>
            </a:extLst>
          </p:cNvPr>
          <p:cNvPicPr>
            <a:picLocks noChangeAspect="1"/>
          </p:cNvPicPr>
          <p:nvPr/>
        </p:nvPicPr>
        <p:blipFill rotWithShape="1">
          <a:blip r:embed="rId2"/>
          <a:srcRect t="28215" b="52333"/>
          <a:stretch/>
        </p:blipFill>
        <p:spPr>
          <a:xfrm>
            <a:off x="2282815" y="1822690"/>
            <a:ext cx="4842452" cy="605044"/>
          </a:xfrm>
          <a:prstGeom prst="rect">
            <a:avLst/>
          </a:prstGeom>
          <a:solidFill>
            <a:schemeClr val="bg1"/>
          </a:solidFill>
        </p:spPr>
      </p:pic>
      <p:sp>
        <p:nvSpPr>
          <p:cNvPr id="39" name="TextBox 38">
            <a:extLst>
              <a:ext uri="{FF2B5EF4-FFF2-40B4-BE49-F238E27FC236}">
                <a16:creationId xmlns:a16="http://schemas.microsoft.com/office/drawing/2014/main" id="{4A6DAE24-E1CC-7A4F-84FB-FE6D4F703111}"/>
              </a:ext>
            </a:extLst>
          </p:cNvPr>
          <p:cNvSpPr txBox="1"/>
          <p:nvPr/>
        </p:nvSpPr>
        <p:spPr>
          <a:xfrm>
            <a:off x="1917539" y="1794470"/>
            <a:ext cx="730552" cy="261610"/>
          </a:xfrm>
          <a:prstGeom prst="rect">
            <a:avLst/>
          </a:prstGeom>
          <a:noFill/>
        </p:spPr>
        <p:txBody>
          <a:bodyPr wrap="square" rtlCol="0">
            <a:spAutoFit/>
          </a:bodyPr>
          <a:lstStyle/>
          <a:p>
            <a:r>
              <a:rPr lang="en-GB" sz="1100" b="1" dirty="0"/>
              <a:t>HL-LHC</a:t>
            </a:r>
          </a:p>
        </p:txBody>
      </p:sp>
      <p:sp>
        <p:nvSpPr>
          <p:cNvPr id="37" name="Rectangle 36">
            <a:extLst>
              <a:ext uri="{FF2B5EF4-FFF2-40B4-BE49-F238E27FC236}">
                <a16:creationId xmlns:a16="http://schemas.microsoft.com/office/drawing/2014/main" id="{DA841660-BAAE-FA4A-B8B1-545C9A56C9BE}"/>
              </a:ext>
            </a:extLst>
          </p:cNvPr>
          <p:cNvSpPr/>
          <p:nvPr/>
        </p:nvSpPr>
        <p:spPr>
          <a:xfrm>
            <a:off x="7125267" y="182269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grpSp>
        <p:nvGrpSpPr>
          <p:cNvPr id="19" name="Group 18"/>
          <p:cNvGrpSpPr/>
          <p:nvPr/>
        </p:nvGrpSpPr>
        <p:grpSpPr>
          <a:xfrm>
            <a:off x="107503" y="2303580"/>
            <a:ext cx="3960440" cy="1446549"/>
            <a:chOff x="-1722801" y="2631939"/>
            <a:chExt cx="3960440" cy="1368844"/>
          </a:xfrm>
          <a:solidFill>
            <a:schemeClr val="bg1"/>
          </a:solidFill>
        </p:grpSpPr>
        <p:sp>
          <p:nvSpPr>
            <p:cNvPr id="20" name="TextBox 19"/>
            <p:cNvSpPr txBox="1"/>
            <p:nvPr/>
          </p:nvSpPr>
          <p:spPr>
            <a:xfrm>
              <a:off x="-1722801" y="2631939"/>
              <a:ext cx="3240360" cy="1368844"/>
            </a:xfrm>
            <a:prstGeom prst="rect">
              <a:avLst/>
            </a:prstGeom>
            <a:solidFill>
              <a:schemeClr val="bg1"/>
            </a:solidFill>
            <a:ln>
              <a:solidFill>
                <a:schemeClr val="bg2"/>
              </a:solidFill>
            </a:ln>
          </p:spPr>
          <p:txBody>
            <a:bodyPr wrap="square" rtlCol="0">
              <a:spAutoFit/>
            </a:bodyPr>
            <a:lstStyle/>
            <a:p>
              <a:pPr algn="just"/>
              <a:r>
                <a:rPr lang="en-GB" sz="1200" dirty="0"/>
                <a:t>In addition, the </a:t>
              </a:r>
              <a:r>
                <a:rPr lang="en-GB" sz="1600" b="1" i="1" dirty="0"/>
                <a:t>aperture will be much larger</a:t>
              </a:r>
              <a:r>
                <a:rPr lang="en-GB" sz="1200" dirty="0"/>
                <a:t>, the cold mass configuration will be completely different and the </a:t>
              </a:r>
              <a:r>
                <a:rPr lang="en-GB" sz="1600" b="1" i="1" dirty="0"/>
                <a:t>corrector package</a:t>
              </a:r>
              <a:r>
                <a:rPr lang="en-GB" sz="1400" b="1" i="1" dirty="0"/>
                <a:t> </a:t>
              </a:r>
              <a:r>
                <a:rPr lang="en-GB" sz="1200" dirty="0"/>
                <a:t>will be </a:t>
              </a:r>
              <a:r>
                <a:rPr lang="en-GB" sz="1600" b="1" i="1" dirty="0"/>
                <a:t>substantially modified </a:t>
              </a:r>
              <a:r>
                <a:rPr lang="en-GB" sz="1200" dirty="0"/>
                <a:t>as configuration and technology, too.</a:t>
              </a:r>
              <a:endParaRPr lang="en-GB" sz="1000" dirty="0"/>
            </a:p>
          </p:txBody>
        </p:sp>
        <p:cxnSp>
          <p:nvCxnSpPr>
            <p:cNvPr id="23" name="Elbow Connector 22"/>
            <p:cNvCxnSpPr>
              <a:cxnSpLocks/>
              <a:endCxn id="20" idx="3"/>
            </p:cNvCxnSpPr>
            <p:nvPr/>
          </p:nvCxnSpPr>
          <p:spPr>
            <a:xfrm rot="10800000" flipV="1">
              <a:off x="1517559" y="2927140"/>
              <a:ext cx="720080" cy="389221"/>
            </a:xfrm>
            <a:prstGeom prst="bentConnector3">
              <a:avLst>
                <a:gd name="adj1" fmla="val 542"/>
              </a:avLst>
            </a:prstGeom>
            <a:grpFill/>
            <a:ln>
              <a:tailEnd type="triangle"/>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
        <p:nvSpPr>
          <p:cNvPr id="14" name="Title 1"/>
          <p:cNvSpPr txBox="1">
            <a:spLocks/>
          </p:cNvSpPr>
          <p:nvPr/>
        </p:nvSpPr>
        <p:spPr>
          <a:xfrm>
            <a:off x="764400" y="2874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just"/>
            <a:r>
              <a:rPr lang="en-GB"/>
              <a:t>The IT zone : HL-LHC IT vs LHC</a:t>
            </a:r>
            <a:endParaRPr lang="en-GB" dirty="0"/>
          </a:p>
        </p:txBody>
      </p:sp>
    </p:spTree>
    <p:extLst>
      <p:ext uri="{BB962C8B-B14F-4D97-AF65-F5344CB8AC3E}">
        <p14:creationId xmlns:p14="http://schemas.microsoft.com/office/powerpoint/2010/main" val="4256022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B5516081-CB08-FC4B-9176-10463A83D659}"/>
              </a:ext>
            </a:extLst>
          </p:cNvPr>
          <p:cNvGrpSpPr/>
          <p:nvPr/>
        </p:nvGrpSpPr>
        <p:grpSpPr>
          <a:xfrm>
            <a:off x="1917539" y="1794470"/>
            <a:ext cx="5609411" cy="633264"/>
            <a:chOff x="1651403" y="1308740"/>
            <a:chExt cx="5609411" cy="633264"/>
          </a:xfrm>
        </p:grpSpPr>
        <p:grpSp>
          <p:nvGrpSpPr>
            <p:cNvPr id="37" name="Group 36">
              <a:extLst>
                <a:ext uri="{FF2B5EF4-FFF2-40B4-BE49-F238E27FC236}">
                  <a16:creationId xmlns:a16="http://schemas.microsoft.com/office/drawing/2014/main" id="{DF023658-C1BD-F94B-AB3B-C2664455BBDF}"/>
                </a:ext>
              </a:extLst>
            </p:cNvPr>
            <p:cNvGrpSpPr/>
            <p:nvPr/>
          </p:nvGrpSpPr>
          <p:grpSpPr>
            <a:xfrm>
              <a:off x="1651403" y="1308740"/>
              <a:ext cx="5207728" cy="633264"/>
              <a:chOff x="1651403" y="1308740"/>
              <a:chExt cx="5207728" cy="633264"/>
            </a:xfrm>
          </p:grpSpPr>
          <p:pic>
            <p:nvPicPr>
              <p:cNvPr id="39" name="Picture 38">
                <a:extLst>
                  <a:ext uri="{FF2B5EF4-FFF2-40B4-BE49-F238E27FC236}">
                    <a16:creationId xmlns:a16="http://schemas.microsoft.com/office/drawing/2014/main" id="{D0C8D1F8-E075-DF4D-877A-2FC6B0AF4792}"/>
                  </a:ext>
                </a:extLst>
              </p:cNvPr>
              <p:cNvPicPr>
                <a:picLocks noChangeAspect="1"/>
              </p:cNvPicPr>
              <p:nvPr/>
            </p:nvPicPr>
            <p:blipFill rotWithShape="1">
              <a:blip r:embed="rId2"/>
              <a:srcRect t="28215" b="52333"/>
              <a:stretch/>
            </p:blipFill>
            <p:spPr>
              <a:xfrm>
                <a:off x="2016679" y="1336960"/>
                <a:ext cx="4842452" cy="605044"/>
              </a:xfrm>
              <a:prstGeom prst="rect">
                <a:avLst/>
              </a:prstGeom>
              <a:solidFill>
                <a:schemeClr val="bg1"/>
              </a:solidFill>
            </p:spPr>
          </p:pic>
          <p:sp>
            <p:nvSpPr>
              <p:cNvPr id="40" name="TextBox 39">
                <a:extLst>
                  <a:ext uri="{FF2B5EF4-FFF2-40B4-BE49-F238E27FC236}">
                    <a16:creationId xmlns:a16="http://schemas.microsoft.com/office/drawing/2014/main" id="{8C36FDA4-69F6-9140-9CAF-360C0561B830}"/>
                  </a:ext>
                </a:extLst>
              </p:cNvPr>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38" name="Rectangle 37">
              <a:extLst>
                <a:ext uri="{FF2B5EF4-FFF2-40B4-BE49-F238E27FC236}">
                  <a16:creationId xmlns:a16="http://schemas.microsoft.com/office/drawing/2014/main" id="{E8E8860B-B11F-3242-8AFB-1A2A492953AC}"/>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grpSp>
        <p:nvGrpSpPr>
          <p:cNvPr id="16" name="Group 15"/>
          <p:cNvGrpSpPr/>
          <p:nvPr/>
        </p:nvGrpSpPr>
        <p:grpSpPr>
          <a:xfrm>
            <a:off x="683568" y="2334689"/>
            <a:ext cx="5976664" cy="1138773"/>
            <a:chOff x="352535" y="2677227"/>
            <a:chExt cx="5976664" cy="1138773"/>
          </a:xfrm>
        </p:grpSpPr>
        <p:grpSp>
          <p:nvGrpSpPr>
            <p:cNvPr id="17" name="Group 16"/>
            <p:cNvGrpSpPr/>
            <p:nvPr/>
          </p:nvGrpSpPr>
          <p:grpSpPr>
            <a:xfrm>
              <a:off x="352535" y="2677227"/>
              <a:ext cx="5976664" cy="1138773"/>
              <a:chOff x="376293" y="2636313"/>
              <a:chExt cx="5976664" cy="1138773"/>
            </a:xfrm>
          </p:grpSpPr>
          <p:sp>
            <p:nvSpPr>
              <p:cNvPr id="29" name="Right Brace 28"/>
              <p:cNvSpPr/>
              <p:nvPr/>
            </p:nvSpPr>
            <p:spPr>
              <a:xfrm rot="5400000" flipV="1">
                <a:off x="5226458" y="1906639"/>
                <a:ext cx="164765" cy="2088232"/>
              </a:xfrm>
              <a:prstGeom prst="rightBrace">
                <a:avLst>
                  <a:gd name="adj1" fmla="val 0"/>
                  <a:gd name="adj2" fmla="val 4829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3" name="TextBox 22"/>
              <p:cNvSpPr txBox="1"/>
              <p:nvPr/>
            </p:nvSpPr>
            <p:spPr>
              <a:xfrm>
                <a:off x="376293" y="2636313"/>
                <a:ext cx="2459834" cy="1138773"/>
              </a:xfrm>
              <a:prstGeom prst="rect">
                <a:avLst/>
              </a:prstGeom>
              <a:solidFill>
                <a:schemeClr val="bg1"/>
              </a:solidFill>
              <a:ln>
                <a:solidFill>
                  <a:schemeClr val="bg2"/>
                </a:solidFill>
              </a:ln>
            </p:spPr>
            <p:txBody>
              <a:bodyPr wrap="square" rtlCol="0">
                <a:spAutoFit/>
              </a:bodyPr>
              <a:lstStyle/>
              <a:p>
                <a:r>
                  <a:rPr lang="en-GB" sz="1200" dirty="0"/>
                  <a:t>The IT quadrupoles: </a:t>
                </a:r>
              </a:p>
              <a:p>
                <a:r>
                  <a:rPr lang="en-GB" sz="1200" dirty="0"/>
                  <a:t>Q1, Q2a,Q2b,Q3 will use</a:t>
                </a:r>
                <a:r>
                  <a:rPr lang="en-GB" sz="1200" b="1" dirty="0"/>
                  <a:t> </a:t>
                </a:r>
                <a:r>
                  <a:rPr lang="en-GB" sz="1600" b="1" i="1" dirty="0"/>
                  <a:t>Nb</a:t>
                </a:r>
                <a:r>
                  <a:rPr lang="en-GB" sz="1600" b="1" i="1" baseline="-25000" dirty="0"/>
                  <a:t>3</a:t>
                </a:r>
                <a:r>
                  <a:rPr lang="en-GB" sz="1600" b="1" i="1" dirty="0"/>
                  <a:t>Sn</a:t>
                </a:r>
                <a:r>
                  <a:rPr lang="en-GB" sz="1600" b="1" dirty="0"/>
                  <a:t> superconductor </a:t>
                </a:r>
                <a:r>
                  <a:rPr lang="en-GB" sz="1200" dirty="0"/>
                  <a:t>instead of the </a:t>
                </a:r>
                <a:r>
                  <a:rPr lang="en-GB" sz="1600" b="1" dirty="0" err="1"/>
                  <a:t>Nb-Ti</a:t>
                </a:r>
                <a:r>
                  <a:rPr lang="en-GB" sz="1200" dirty="0"/>
                  <a:t> used by the present LHC ones. </a:t>
                </a:r>
              </a:p>
            </p:txBody>
          </p:sp>
        </p:grpSp>
        <p:cxnSp>
          <p:nvCxnSpPr>
            <p:cNvPr id="19" name="Elbow Connector 18"/>
            <p:cNvCxnSpPr>
              <a:cxnSpLocks/>
              <a:stCxn id="29" idx="1"/>
              <a:endCxn id="23" idx="3"/>
            </p:cNvCxnSpPr>
            <p:nvPr/>
          </p:nvCxnSpPr>
          <p:spPr>
            <a:xfrm rot="16200000" flipH="1" flipV="1">
              <a:off x="3944664" y="1941757"/>
              <a:ext cx="172562" cy="2437151"/>
            </a:xfrm>
            <a:prstGeom prst="bentConnector4">
              <a:avLst>
                <a:gd name="adj1" fmla="val 99007"/>
                <a:gd name="adj2" fmla="val 5096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7" name="TextBox 26">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
        <p:nvSpPr>
          <p:cNvPr id="18" name="Title 1"/>
          <p:cNvSpPr>
            <a:spLocks noGrp="1"/>
          </p:cNvSpPr>
          <p:nvPr>
            <p:ph type="title"/>
          </p:nvPr>
        </p:nvSpPr>
        <p:spPr>
          <a:xfrm>
            <a:off x="612000" y="135000"/>
            <a:ext cx="7920000" cy="540000"/>
          </a:xfrm>
        </p:spPr>
        <p:txBody>
          <a:bodyPr/>
          <a:lstStyle/>
          <a:p>
            <a:pPr algn="just"/>
            <a:r>
              <a:rPr lang="en-GB" dirty="0"/>
              <a:t>The IT zone : HL-LHC IT vs LHC</a:t>
            </a:r>
          </a:p>
        </p:txBody>
      </p:sp>
    </p:spTree>
    <p:extLst>
      <p:ext uri="{BB962C8B-B14F-4D97-AF65-F5344CB8AC3E}">
        <p14:creationId xmlns:p14="http://schemas.microsoft.com/office/powerpoint/2010/main" val="571155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FF6E07FB-0332-2A4E-986D-07F899299E55}"/>
              </a:ext>
            </a:extLst>
          </p:cNvPr>
          <p:cNvGrpSpPr/>
          <p:nvPr/>
        </p:nvGrpSpPr>
        <p:grpSpPr>
          <a:xfrm>
            <a:off x="1917539" y="1794470"/>
            <a:ext cx="5609411" cy="1857400"/>
            <a:chOff x="1917539" y="1794470"/>
            <a:chExt cx="5609411" cy="1857400"/>
          </a:xfrm>
        </p:grpSpPr>
        <p:grpSp>
          <p:nvGrpSpPr>
            <p:cNvPr id="29" name="Group 28">
              <a:extLst>
                <a:ext uri="{FF2B5EF4-FFF2-40B4-BE49-F238E27FC236}">
                  <a16:creationId xmlns:a16="http://schemas.microsoft.com/office/drawing/2014/main" id="{477AD8AB-6E5E-9147-A97B-EAC813FB894F}"/>
                </a:ext>
              </a:extLst>
            </p:cNvPr>
            <p:cNvGrpSpPr/>
            <p:nvPr/>
          </p:nvGrpSpPr>
          <p:grpSpPr>
            <a:xfrm>
              <a:off x="1917539" y="1794470"/>
              <a:ext cx="5609411" cy="1857400"/>
              <a:chOff x="1651403" y="1308740"/>
              <a:chExt cx="5609411" cy="1857400"/>
            </a:xfrm>
          </p:grpSpPr>
          <p:grpSp>
            <p:nvGrpSpPr>
              <p:cNvPr id="37" name="Group 36">
                <a:extLst>
                  <a:ext uri="{FF2B5EF4-FFF2-40B4-BE49-F238E27FC236}">
                    <a16:creationId xmlns:a16="http://schemas.microsoft.com/office/drawing/2014/main" id="{7002467D-89E9-A24A-98B4-E4C50D9A6752}"/>
                  </a:ext>
                </a:extLst>
              </p:cNvPr>
              <p:cNvGrpSpPr/>
              <p:nvPr/>
            </p:nvGrpSpPr>
            <p:grpSpPr>
              <a:xfrm>
                <a:off x="1651403" y="1308740"/>
                <a:ext cx="5609411" cy="1857400"/>
                <a:chOff x="1651403" y="1308740"/>
                <a:chExt cx="5609411" cy="1857400"/>
              </a:xfrm>
            </p:grpSpPr>
            <p:grpSp>
              <p:nvGrpSpPr>
                <p:cNvPr id="39" name="Group 38">
                  <a:extLst>
                    <a:ext uri="{FF2B5EF4-FFF2-40B4-BE49-F238E27FC236}">
                      <a16:creationId xmlns:a16="http://schemas.microsoft.com/office/drawing/2014/main" id="{26B350B5-334F-9242-A414-D5790BE9072B}"/>
                    </a:ext>
                  </a:extLst>
                </p:cNvPr>
                <p:cNvGrpSpPr/>
                <p:nvPr/>
              </p:nvGrpSpPr>
              <p:grpSpPr>
                <a:xfrm>
                  <a:off x="1651403" y="1308740"/>
                  <a:ext cx="5207728" cy="1857400"/>
                  <a:chOff x="1651403" y="1308740"/>
                  <a:chExt cx="5207728" cy="1857400"/>
                </a:xfrm>
              </p:grpSpPr>
              <p:pic>
                <p:nvPicPr>
                  <p:cNvPr id="41" name="Picture 40">
                    <a:extLst>
                      <a:ext uri="{FF2B5EF4-FFF2-40B4-BE49-F238E27FC236}">
                        <a16:creationId xmlns:a16="http://schemas.microsoft.com/office/drawing/2014/main" id="{D3CF160E-6DCD-A745-B66A-062AA0149F38}"/>
                      </a:ext>
                    </a:extLst>
                  </p:cNvPr>
                  <p:cNvPicPr>
                    <a:picLocks noChangeAspect="1"/>
                  </p:cNvPicPr>
                  <p:nvPr/>
                </p:nvPicPr>
                <p:blipFill rotWithShape="1">
                  <a:blip r:embed="rId2"/>
                  <a:srcRect t="28215" b="12977"/>
                  <a:stretch/>
                </p:blipFill>
                <p:spPr>
                  <a:xfrm>
                    <a:off x="2016679" y="1336960"/>
                    <a:ext cx="4842452" cy="1829180"/>
                  </a:xfrm>
                  <a:prstGeom prst="rect">
                    <a:avLst/>
                  </a:prstGeom>
                  <a:solidFill>
                    <a:schemeClr val="bg1"/>
                  </a:solidFill>
                </p:spPr>
              </p:pic>
              <p:sp>
                <p:nvSpPr>
                  <p:cNvPr id="42" name="TextBox 41">
                    <a:extLst>
                      <a:ext uri="{FF2B5EF4-FFF2-40B4-BE49-F238E27FC236}">
                        <a16:creationId xmlns:a16="http://schemas.microsoft.com/office/drawing/2014/main" id="{47CAA537-1B03-5A4E-A5E7-B12AF5B7D07A}"/>
                      </a:ext>
                    </a:extLst>
                  </p:cNvPr>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40" name="Rectangle 39">
                  <a:extLst>
                    <a:ext uri="{FF2B5EF4-FFF2-40B4-BE49-F238E27FC236}">
                      <a16:creationId xmlns:a16="http://schemas.microsoft.com/office/drawing/2014/main" id="{3C6D697A-28DB-7C47-8BB1-17FC3A8F9BE4}"/>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8" name="TextBox 37">
                <a:extLst>
                  <a:ext uri="{FF2B5EF4-FFF2-40B4-BE49-F238E27FC236}">
                    <a16:creationId xmlns:a16="http://schemas.microsoft.com/office/drawing/2014/main" id="{68B39B04-D468-C548-9593-D391CC260E98}"/>
                  </a:ext>
                </a:extLst>
              </p:cNvPr>
              <p:cNvSpPr txBox="1"/>
              <p:nvPr/>
            </p:nvSpPr>
            <p:spPr>
              <a:xfrm>
                <a:off x="4283969" y="2253313"/>
                <a:ext cx="2077194" cy="200055"/>
              </a:xfrm>
              <a:prstGeom prst="rect">
                <a:avLst/>
              </a:prstGeom>
              <a:solidFill>
                <a:schemeClr val="bg1"/>
              </a:solidFill>
            </p:spPr>
            <p:txBody>
              <a:bodyPr wrap="square" rtlCol="0">
                <a:spAutoFit/>
              </a:bodyPr>
              <a:lstStyle/>
              <a:p>
                <a:r>
                  <a:rPr lang="en-GB" sz="700" dirty="0"/>
                  <a:t>Powering cables or BB and disconnections</a:t>
                </a:r>
              </a:p>
            </p:txBody>
          </p:sp>
        </p:grpSp>
        <p:sp>
          <p:nvSpPr>
            <p:cNvPr id="34" name="TextBox 33">
              <a:extLst>
                <a:ext uri="{FF2B5EF4-FFF2-40B4-BE49-F238E27FC236}">
                  <a16:creationId xmlns:a16="http://schemas.microsoft.com/office/drawing/2014/main" id="{CB1DFEAC-644E-2048-A2B2-9D0150C478BB}"/>
                </a:ext>
              </a:extLst>
            </p:cNvPr>
            <p:cNvSpPr txBox="1"/>
            <p:nvPr/>
          </p:nvSpPr>
          <p:spPr>
            <a:xfrm>
              <a:off x="4550105" y="3393074"/>
              <a:ext cx="496717" cy="230832"/>
            </a:xfrm>
            <a:prstGeom prst="rect">
              <a:avLst/>
            </a:prstGeom>
            <a:solidFill>
              <a:schemeClr val="bg1"/>
            </a:solidFill>
          </p:spPr>
          <p:txBody>
            <a:bodyPr wrap="square" rtlCol="0">
              <a:spAutoFit/>
            </a:bodyPr>
            <a:lstStyle/>
            <a:p>
              <a:r>
                <a:rPr lang="fr-FR" sz="900" dirty="0"/>
                <a:t>18 kA</a:t>
              </a:r>
            </a:p>
          </p:txBody>
        </p:sp>
        <p:sp>
          <p:nvSpPr>
            <p:cNvPr id="35" name="TextBox 34">
              <a:extLst>
                <a:ext uri="{FF2B5EF4-FFF2-40B4-BE49-F238E27FC236}">
                  <a16:creationId xmlns:a16="http://schemas.microsoft.com/office/drawing/2014/main" id="{EDB2DDE0-6DE5-EC44-B9C7-75BC30C1A49F}"/>
                </a:ext>
              </a:extLst>
            </p:cNvPr>
            <p:cNvSpPr txBox="1"/>
            <p:nvPr/>
          </p:nvSpPr>
          <p:spPr>
            <a:xfrm>
              <a:off x="5046822" y="3393074"/>
              <a:ext cx="533290" cy="230832"/>
            </a:xfrm>
            <a:prstGeom prst="rect">
              <a:avLst/>
            </a:prstGeom>
            <a:solidFill>
              <a:schemeClr val="bg1"/>
            </a:solidFill>
          </p:spPr>
          <p:txBody>
            <a:bodyPr wrap="square" rtlCol="0">
              <a:spAutoFit/>
            </a:bodyPr>
            <a:lstStyle/>
            <a:p>
              <a:r>
                <a:rPr lang="fr-FR" sz="900" dirty="0"/>
                <a:t>13 kA</a:t>
              </a:r>
            </a:p>
          </p:txBody>
        </p:sp>
        <p:sp>
          <p:nvSpPr>
            <p:cNvPr id="36" name="TextBox 35">
              <a:extLst>
                <a:ext uri="{FF2B5EF4-FFF2-40B4-BE49-F238E27FC236}">
                  <a16:creationId xmlns:a16="http://schemas.microsoft.com/office/drawing/2014/main" id="{1F68276D-06E0-C341-A2A3-F6EE6D8FA316}"/>
                </a:ext>
              </a:extLst>
            </p:cNvPr>
            <p:cNvSpPr txBox="1"/>
            <p:nvPr/>
          </p:nvSpPr>
          <p:spPr>
            <a:xfrm>
              <a:off x="5666476" y="3373298"/>
              <a:ext cx="864096" cy="230832"/>
            </a:xfrm>
            <a:prstGeom prst="rect">
              <a:avLst/>
            </a:prstGeom>
            <a:solidFill>
              <a:schemeClr val="bg1"/>
            </a:solidFill>
          </p:spPr>
          <p:txBody>
            <a:bodyPr wrap="square" rtlCol="0">
              <a:spAutoFit/>
            </a:bodyPr>
            <a:lstStyle/>
            <a:p>
              <a:pPr algn="ctr"/>
              <a:r>
                <a:rPr lang="fr-FR" sz="900" dirty="0"/>
                <a:t>2 kA</a:t>
              </a:r>
            </a:p>
          </p:txBody>
        </p:sp>
      </p:gr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sp>
        <p:nvSpPr>
          <p:cNvPr id="20" name="TextBox 19"/>
          <p:cNvSpPr txBox="1"/>
          <p:nvPr/>
        </p:nvSpPr>
        <p:spPr>
          <a:xfrm>
            <a:off x="4355976" y="3973965"/>
            <a:ext cx="3071417" cy="869469"/>
          </a:xfrm>
          <a:prstGeom prst="rect">
            <a:avLst/>
          </a:prstGeom>
          <a:noFill/>
          <a:ln>
            <a:solidFill>
              <a:schemeClr val="bg2"/>
            </a:solidFill>
          </a:ln>
        </p:spPr>
        <p:txBody>
          <a:bodyPr wrap="square" rtlCol="0">
            <a:spAutoFit/>
          </a:bodyPr>
          <a:lstStyle/>
          <a:p>
            <a:pPr lvl="0" algn="just"/>
            <a:r>
              <a:rPr lang="en-GB" sz="1200" dirty="0"/>
              <a:t>The powering  of the magnets will be with </a:t>
            </a:r>
            <a:r>
              <a:rPr lang="en-GB" sz="1600" b="1" i="1" dirty="0"/>
              <a:t>higher current</a:t>
            </a:r>
            <a:r>
              <a:rPr lang="en-GB" sz="1200" dirty="0"/>
              <a:t> than the present LHC IR magnets</a:t>
            </a:r>
          </a:p>
          <a:p>
            <a:pPr lvl="0" algn="just"/>
            <a:endParaRPr lang="en-GB" sz="1050" i="1" dirty="0"/>
          </a:p>
        </p:txBody>
      </p:sp>
      <p:grpSp>
        <p:nvGrpSpPr>
          <p:cNvPr id="30" name="Group 29"/>
          <p:cNvGrpSpPr/>
          <p:nvPr/>
        </p:nvGrpSpPr>
        <p:grpSpPr>
          <a:xfrm>
            <a:off x="251520" y="2341443"/>
            <a:ext cx="7175873" cy="2067258"/>
            <a:chOff x="5015238" y="4135850"/>
            <a:chExt cx="7061670" cy="2067258"/>
          </a:xfrm>
        </p:grpSpPr>
        <p:sp>
          <p:nvSpPr>
            <p:cNvPr id="31" name="TextBox 30"/>
            <p:cNvSpPr txBox="1"/>
            <p:nvPr/>
          </p:nvSpPr>
          <p:spPr>
            <a:xfrm>
              <a:off x="5015238" y="4135850"/>
              <a:ext cx="2358430" cy="1323439"/>
            </a:xfrm>
            <a:prstGeom prst="rect">
              <a:avLst/>
            </a:prstGeom>
            <a:solidFill>
              <a:schemeClr val="bg1"/>
            </a:solidFill>
            <a:ln>
              <a:solidFill>
                <a:schemeClr val="bg2"/>
              </a:solidFill>
            </a:ln>
          </p:spPr>
          <p:txBody>
            <a:bodyPr wrap="square" rtlCol="0">
              <a:spAutoFit/>
            </a:bodyPr>
            <a:lstStyle/>
            <a:p>
              <a:pPr lvl="0" algn="just"/>
              <a:r>
                <a:rPr lang="en-GB" sz="1200" dirty="0"/>
                <a:t>…and will be made via a </a:t>
              </a:r>
              <a:r>
                <a:rPr lang="en-GB" sz="1600" i="1" dirty="0"/>
                <a:t>HT </a:t>
              </a:r>
              <a:r>
                <a:rPr lang="en-GB" sz="1600" b="1" i="1" dirty="0"/>
                <a:t>superconducting link and new generation superconducting current leads</a:t>
              </a:r>
              <a:endParaRPr lang="en-GB" sz="1050" i="1" dirty="0"/>
            </a:p>
          </p:txBody>
        </p:sp>
        <p:cxnSp>
          <p:nvCxnSpPr>
            <p:cNvPr id="32" name="Elbow Connector 31"/>
            <p:cNvCxnSpPr>
              <a:cxnSpLocks/>
              <a:endCxn id="20" idx="3"/>
            </p:cNvCxnSpPr>
            <p:nvPr/>
          </p:nvCxnSpPr>
          <p:spPr>
            <a:xfrm rot="16200000" flipH="1">
              <a:off x="11211284" y="5337483"/>
              <a:ext cx="905436" cy="825813"/>
            </a:xfrm>
            <a:prstGeom prst="bentConnector4">
              <a:avLst>
                <a:gd name="adj1" fmla="val 1543"/>
                <a:gd name="adj2" fmla="val 12724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33" name="Elbow Connector 32"/>
          <p:cNvCxnSpPr>
            <a:cxnSpLocks/>
            <a:endCxn id="31" idx="3"/>
          </p:cNvCxnSpPr>
          <p:nvPr/>
        </p:nvCxnSpPr>
        <p:spPr>
          <a:xfrm rot="10800000" flipV="1">
            <a:off x="2648091" y="2717527"/>
            <a:ext cx="771782" cy="28563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sp>
        <p:nvSpPr>
          <p:cNvPr id="25" name="Title 1"/>
          <p:cNvSpPr>
            <a:spLocks noGrp="1"/>
          </p:cNvSpPr>
          <p:nvPr>
            <p:ph type="title"/>
          </p:nvPr>
        </p:nvSpPr>
        <p:spPr>
          <a:xfrm>
            <a:off x="612000" y="135000"/>
            <a:ext cx="7920000" cy="540000"/>
          </a:xfrm>
        </p:spPr>
        <p:txBody>
          <a:bodyPr/>
          <a:lstStyle/>
          <a:p>
            <a:pPr algn="just"/>
            <a:r>
              <a:rPr lang="en-GB" dirty="0"/>
              <a:t>The IT zone : HL-LHC IT vs LHC</a:t>
            </a:r>
          </a:p>
        </p:txBody>
      </p:sp>
    </p:spTree>
    <p:extLst>
      <p:ext uri="{BB962C8B-B14F-4D97-AF65-F5344CB8AC3E}">
        <p14:creationId xmlns:p14="http://schemas.microsoft.com/office/powerpoint/2010/main" val="1017617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FF6E07FB-0332-2A4E-986D-07F899299E55}"/>
              </a:ext>
            </a:extLst>
          </p:cNvPr>
          <p:cNvGrpSpPr/>
          <p:nvPr/>
        </p:nvGrpSpPr>
        <p:grpSpPr>
          <a:xfrm>
            <a:off x="1917539" y="1794470"/>
            <a:ext cx="5609411" cy="2217440"/>
            <a:chOff x="1917539" y="1794470"/>
            <a:chExt cx="5609411" cy="2217440"/>
          </a:xfrm>
        </p:grpSpPr>
        <p:grpSp>
          <p:nvGrpSpPr>
            <p:cNvPr id="29" name="Group 28">
              <a:extLst>
                <a:ext uri="{FF2B5EF4-FFF2-40B4-BE49-F238E27FC236}">
                  <a16:creationId xmlns:a16="http://schemas.microsoft.com/office/drawing/2014/main" id="{477AD8AB-6E5E-9147-A97B-EAC813FB894F}"/>
                </a:ext>
              </a:extLst>
            </p:cNvPr>
            <p:cNvGrpSpPr/>
            <p:nvPr/>
          </p:nvGrpSpPr>
          <p:grpSpPr>
            <a:xfrm>
              <a:off x="1917539" y="1794470"/>
              <a:ext cx="5609411" cy="2217440"/>
              <a:chOff x="1651403" y="1308740"/>
              <a:chExt cx="5609411" cy="2217440"/>
            </a:xfrm>
          </p:grpSpPr>
          <p:grpSp>
            <p:nvGrpSpPr>
              <p:cNvPr id="37" name="Group 36">
                <a:extLst>
                  <a:ext uri="{FF2B5EF4-FFF2-40B4-BE49-F238E27FC236}">
                    <a16:creationId xmlns:a16="http://schemas.microsoft.com/office/drawing/2014/main" id="{7002467D-89E9-A24A-98B4-E4C50D9A6752}"/>
                  </a:ext>
                </a:extLst>
              </p:cNvPr>
              <p:cNvGrpSpPr/>
              <p:nvPr/>
            </p:nvGrpSpPr>
            <p:grpSpPr>
              <a:xfrm>
                <a:off x="1651403" y="1308740"/>
                <a:ext cx="5609411" cy="2217440"/>
                <a:chOff x="1651403" y="1308740"/>
                <a:chExt cx="5609411" cy="2217440"/>
              </a:xfrm>
            </p:grpSpPr>
            <p:grpSp>
              <p:nvGrpSpPr>
                <p:cNvPr id="39" name="Group 38">
                  <a:extLst>
                    <a:ext uri="{FF2B5EF4-FFF2-40B4-BE49-F238E27FC236}">
                      <a16:creationId xmlns:a16="http://schemas.microsoft.com/office/drawing/2014/main" id="{26B350B5-334F-9242-A414-D5790BE9072B}"/>
                    </a:ext>
                  </a:extLst>
                </p:cNvPr>
                <p:cNvGrpSpPr/>
                <p:nvPr/>
              </p:nvGrpSpPr>
              <p:grpSpPr>
                <a:xfrm>
                  <a:off x="1651403" y="1308740"/>
                  <a:ext cx="5207728" cy="2217440"/>
                  <a:chOff x="1651403" y="1308740"/>
                  <a:chExt cx="5207728" cy="2217440"/>
                </a:xfrm>
              </p:grpSpPr>
              <p:pic>
                <p:nvPicPr>
                  <p:cNvPr id="41" name="Picture 40">
                    <a:extLst>
                      <a:ext uri="{FF2B5EF4-FFF2-40B4-BE49-F238E27FC236}">
                        <a16:creationId xmlns:a16="http://schemas.microsoft.com/office/drawing/2014/main" id="{D3CF160E-6DCD-A745-B66A-062AA0149F38}"/>
                      </a:ext>
                    </a:extLst>
                  </p:cNvPr>
                  <p:cNvPicPr>
                    <a:picLocks noChangeAspect="1"/>
                  </p:cNvPicPr>
                  <p:nvPr/>
                </p:nvPicPr>
                <p:blipFill rotWithShape="1">
                  <a:blip r:embed="rId2"/>
                  <a:srcRect t="28217" b="1401"/>
                  <a:stretch/>
                </p:blipFill>
                <p:spPr>
                  <a:xfrm>
                    <a:off x="2016679" y="1336960"/>
                    <a:ext cx="4842452" cy="2189220"/>
                  </a:xfrm>
                  <a:prstGeom prst="rect">
                    <a:avLst/>
                  </a:prstGeom>
                  <a:solidFill>
                    <a:schemeClr val="bg1"/>
                  </a:solidFill>
                </p:spPr>
              </p:pic>
              <p:sp>
                <p:nvSpPr>
                  <p:cNvPr id="42" name="TextBox 41">
                    <a:extLst>
                      <a:ext uri="{FF2B5EF4-FFF2-40B4-BE49-F238E27FC236}">
                        <a16:creationId xmlns:a16="http://schemas.microsoft.com/office/drawing/2014/main" id="{47CAA537-1B03-5A4E-A5E7-B12AF5B7D07A}"/>
                      </a:ext>
                    </a:extLst>
                  </p:cNvPr>
                  <p:cNvSpPr txBox="1"/>
                  <p:nvPr/>
                </p:nvSpPr>
                <p:spPr>
                  <a:xfrm>
                    <a:off x="1651403" y="1308740"/>
                    <a:ext cx="730552" cy="261610"/>
                  </a:xfrm>
                  <a:prstGeom prst="rect">
                    <a:avLst/>
                  </a:prstGeom>
                  <a:noFill/>
                </p:spPr>
                <p:txBody>
                  <a:bodyPr wrap="square" rtlCol="0">
                    <a:spAutoFit/>
                  </a:bodyPr>
                  <a:lstStyle/>
                  <a:p>
                    <a:r>
                      <a:rPr lang="en-GB" sz="1100" b="1" dirty="0"/>
                      <a:t>HL-LHC</a:t>
                    </a:r>
                  </a:p>
                </p:txBody>
              </p:sp>
            </p:grpSp>
            <p:sp>
              <p:nvSpPr>
                <p:cNvPr id="40" name="Rectangle 39">
                  <a:extLst>
                    <a:ext uri="{FF2B5EF4-FFF2-40B4-BE49-F238E27FC236}">
                      <a16:creationId xmlns:a16="http://schemas.microsoft.com/office/drawing/2014/main" id="{3C6D697A-28DB-7C47-8BB1-17FC3A8F9BE4}"/>
                    </a:ext>
                  </a:extLst>
                </p:cNvPr>
                <p:cNvSpPr/>
                <p:nvPr/>
              </p:nvSpPr>
              <p:spPr>
                <a:xfrm>
                  <a:off x="6859131" y="1336960"/>
                  <a:ext cx="401683" cy="392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8" name="TextBox 37">
                <a:extLst>
                  <a:ext uri="{FF2B5EF4-FFF2-40B4-BE49-F238E27FC236}">
                    <a16:creationId xmlns:a16="http://schemas.microsoft.com/office/drawing/2014/main" id="{68B39B04-D468-C548-9593-D391CC260E98}"/>
                  </a:ext>
                </a:extLst>
              </p:cNvPr>
              <p:cNvSpPr txBox="1"/>
              <p:nvPr/>
            </p:nvSpPr>
            <p:spPr>
              <a:xfrm>
                <a:off x="4283969" y="2253313"/>
                <a:ext cx="2077194" cy="200055"/>
              </a:xfrm>
              <a:prstGeom prst="rect">
                <a:avLst/>
              </a:prstGeom>
              <a:solidFill>
                <a:schemeClr val="bg1"/>
              </a:solidFill>
            </p:spPr>
            <p:txBody>
              <a:bodyPr wrap="square" rtlCol="0">
                <a:spAutoFit/>
              </a:bodyPr>
              <a:lstStyle/>
              <a:p>
                <a:r>
                  <a:rPr lang="en-GB" sz="700" dirty="0"/>
                  <a:t>Powering cables or BB and disconnections</a:t>
                </a:r>
              </a:p>
            </p:txBody>
          </p:sp>
        </p:grpSp>
        <p:sp>
          <p:nvSpPr>
            <p:cNvPr id="34" name="TextBox 33">
              <a:extLst>
                <a:ext uri="{FF2B5EF4-FFF2-40B4-BE49-F238E27FC236}">
                  <a16:creationId xmlns:a16="http://schemas.microsoft.com/office/drawing/2014/main" id="{CB1DFEAC-644E-2048-A2B2-9D0150C478BB}"/>
                </a:ext>
              </a:extLst>
            </p:cNvPr>
            <p:cNvSpPr txBox="1"/>
            <p:nvPr/>
          </p:nvSpPr>
          <p:spPr>
            <a:xfrm>
              <a:off x="4550105" y="3393074"/>
              <a:ext cx="496717" cy="230832"/>
            </a:xfrm>
            <a:prstGeom prst="rect">
              <a:avLst/>
            </a:prstGeom>
            <a:solidFill>
              <a:schemeClr val="bg1"/>
            </a:solidFill>
          </p:spPr>
          <p:txBody>
            <a:bodyPr wrap="square" rtlCol="0">
              <a:spAutoFit/>
            </a:bodyPr>
            <a:lstStyle/>
            <a:p>
              <a:r>
                <a:rPr lang="fr-FR" sz="900" dirty="0"/>
                <a:t>18 kA</a:t>
              </a:r>
            </a:p>
          </p:txBody>
        </p:sp>
        <p:sp>
          <p:nvSpPr>
            <p:cNvPr id="35" name="TextBox 34">
              <a:extLst>
                <a:ext uri="{FF2B5EF4-FFF2-40B4-BE49-F238E27FC236}">
                  <a16:creationId xmlns:a16="http://schemas.microsoft.com/office/drawing/2014/main" id="{EDB2DDE0-6DE5-EC44-B9C7-75BC30C1A49F}"/>
                </a:ext>
              </a:extLst>
            </p:cNvPr>
            <p:cNvSpPr txBox="1"/>
            <p:nvPr/>
          </p:nvSpPr>
          <p:spPr>
            <a:xfrm>
              <a:off x="5046822" y="3393074"/>
              <a:ext cx="533290" cy="230832"/>
            </a:xfrm>
            <a:prstGeom prst="rect">
              <a:avLst/>
            </a:prstGeom>
            <a:solidFill>
              <a:schemeClr val="bg1"/>
            </a:solidFill>
          </p:spPr>
          <p:txBody>
            <a:bodyPr wrap="square" rtlCol="0">
              <a:spAutoFit/>
            </a:bodyPr>
            <a:lstStyle/>
            <a:p>
              <a:r>
                <a:rPr lang="fr-FR" sz="900" dirty="0"/>
                <a:t>13 kA</a:t>
              </a:r>
            </a:p>
          </p:txBody>
        </p:sp>
        <p:sp>
          <p:nvSpPr>
            <p:cNvPr id="36" name="TextBox 35">
              <a:extLst>
                <a:ext uri="{FF2B5EF4-FFF2-40B4-BE49-F238E27FC236}">
                  <a16:creationId xmlns:a16="http://schemas.microsoft.com/office/drawing/2014/main" id="{1F68276D-06E0-C341-A2A3-F6EE6D8FA316}"/>
                </a:ext>
              </a:extLst>
            </p:cNvPr>
            <p:cNvSpPr txBox="1"/>
            <p:nvPr/>
          </p:nvSpPr>
          <p:spPr>
            <a:xfrm>
              <a:off x="5666476" y="3373298"/>
              <a:ext cx="864096" cy="230832"/>
            </a:xfrm>
            <a:prstGeom prst="rect">
              <a:avLst/>
            </a:prstGeom>
            <a:solidFill>
              <a:schemeClr val="bg1"/>
            </a:solidFill>
          </p:spPr>
          <p:txBody>
            <a:bodyPr wrap="square" rtlCol="0">
              <a:spAutoFit/>
            </a:bodyPr>
            <a:lstStyle/>
            <a:p>
              <a:pPr algn="ctr"/>
              <a:r>
                <a:rPr lang="fr-FR" sz="900" dirty="0"/>
                <a:t>2 kA</a:t>
              </a:r>
            </a:p>
          </p:txBody>
        </p:sp>
      </p:grpSp>
      <p:sp>
        <p:nvSpPr>
          <p:cNvPr id="4" name="Footer Placeholder 3"/>
          <p:cNvSpPr>
            <a:spLocks noGrp="1"/>
          </p:cNvSpPr>
          <p:nvPr>
            <p:ph type="ftr" sz="quarter" idx="11"/>
          </p:nvPr>
        </p:nvSpPr>
        <p:spPr/>
        <p:txBody>
          <a:bodyPr/>
          <a:lstStyle/>
          <a:p>
            <a:r>
              <a:rPr lang="en-GB"/>
              <a:t>Marta Bajko HL-LHC IT STRING </a:t>
            </a:r>
            <a:endParaRPr lang="en-GB" dirty="0"/>
          </a:p>
        </p:txBody>
      </p:sp>
      <p:pic>
        <p:nvPicPr>
          <p:cNvPr id="10" name="Picture 9" descr="CERN-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027" y="4555640"/>
            <a:ext cx="503973" cy="503140"/>
          </a:xfrm>
          <a:prstGeom prst="rect">
            <a:avLst/>
          </a:prstGeom>
        </p:spPr>
      </p:pic>
      <p:sp>
        <p:nvSpPr>
          <p:cNvPr id="24" name="TextBox 23">
            <a:extLst>
              <a:ext uri="{FF2B5EF4-FFF2-40B4-BE49-F238E27FC236}">
                <a16:creationId xmlns:a16="http://schemas.microsoft.com/office/drawing/2014/main" id="{9E3BC6FD-32A0-2542-A2CE-56E58F823CD0}"/>
              </a:ext>
            </a:extLst>
          </p:cNvPr>
          <p:cNvSpPr txBox="1"/>
          <p:nvPr/>
        </p:nvSpPr>
        <p:spPr>
          <a:xfrm>
            <a:off x="395536" y="830238"/>
            <a:ext cx="8147248" cy="523220"/>
          </a:xfrm>
          <a:prstGeom prst="rect">
            <a:avLst/>
          </a:prstGeom>
          <a:noFill/>
        </p:spPr>
        <p:txBody>
          <a:bodyPr wrap="square" rtlCol="0">
            <a:spAutoFit/>
          </a:bodyPr>
          <a:lstStyle/>
          <a:p>
            <a:pPr algn="ctr"/>
            <a:r>
              <a:rPr lang="en-GB" sz="1200" dirty="0"/>
              <a:t>In the HL-LHC configuration, the Inner Triplet (IT) region of IR1 and IR5 of the present </a:t>
            </a:r>
          </a:p>
          <a:p>
            <a:pPr algn="ctr"/>
            <a:r>
              <a:rPr lang="en-GB" sz="1600" b="1" i="1" dirty="0"/>
              <a:t>LHC will be heavily modified</a:t>
            </a:r>
            <a:r>
              <a:rPr lang="en-GB" sz="1200" dirty="0"/>
              <a:t>. </a:t>
            </a:r>
            <a:endParaRPr lang="en-GB" sz="1050" i="1" dirty="0"/>
          </a:p>
        </p:txBody>
      </p:sp>
      <p:grpSp>
        <p:nvGrpSpPr>
          <p:cNvPr id="25" name="Group 24"/>
          <p:cNvGrpSpPr/>
          <p:nvPr/>
        </p:nvGrpSpPr>
        <p:grpSpPr>
          <a:xfrm>
            <a:off x="107504" y="2117527"/>
            <a:ext cx="6229755" cy="2431435"/>
            <a:chOff x="0" y="2117527"/>
            <a:chExt cx="6013731" cy="2431435"/>
          </a:xfrm>
        </p:grpSpPr>
        <p:sp>
          <p:nvSpPr>
            <p:cNvPr id="26" name="TextBox 25"/>
            <p:cNvSpPr txBox="1"/>
            <p:nvPr/>
          </p:nvSpPr>
          <p:spPr>
            <a:xfrm>
              <a:off x="0" y="2117527"/>
              <a:ext cx="2154842" cy="2431435"/>
            </a:xfrm>
            <a:prstGeom prst="rect">
              <a:avLst/>
            </a:prstGeom>
            <a:noFill/>
            <a:ln>
              <a:solidFill>
                <a:schemeClr val="bg2"/>
              </a:solidFill>
            </a:ln>
          </p:spPr>
          <p:txBody>
            <a:bodyPr wrap="square" rtlCol="0">
              <a:spAutoFit/>
            </a:bodyPr>
            <a:lstStyle/>
            <a:p>
              <a:pPr lvl="0" algn="just"/>
              <a:r>
                <a:rPr lang="en-GB" sz="1200" dirty="0"/>
                <a:t>The </a:t>
              </a:r>
              <a:r>
                <a:rPr lang="en-GB" sz="1600" b="1" i="1" dirty="0"/>
                <a:t>protection</a:t>
              </a:r>
              <a:r>
                <a:rPr lang="en-GB" sz="1200" dirty="0"/>
                <a:t> of the magnets based on Nb</a:t>
              </a:r>
              <a:r>
                <a:rPr lang="en-GB" sz="1200" baseline="-25000" dirty="0"/>
                <a:t>3</a:t>
              </a:r>
              <a:r>
                <a:rPr lang="en-GB" sz="1200" dirty="0"/>
                <a:t>Sn superconductor technology will be different from the present ones (ex. </a:t>
              </a:r>
              <a:r>
                <a:rPr lang="en-GB" sz="1600" b="1" i="1" dirty="0"/>
                <a:t>CLIQ</a:t>
              </a:r>
              <a:r>
                <a:rPr lang="en-GB" sz="1200" dirty="0"/>
                <a:t> and new QH)  due to its particulate characteristics at low and medium field and the </a:t>
              </a:r>
              <a:r>
                <a:rPr lang="en-GB" sz="1200" b="1" dirty="0"/>
                <a:t>high magnetic energy stored ( 1.2 MJ/m, 2-4 x higher than in LHC) </a:t>
              </a:r>
              <a:r>
                <a:rPr lang="en-GB" sz="1200" dirty="0"/>
                <a:t>in the magnets in operational conditions.</a:t>
              </a:r>
              <a:endParaRPr lang="en-GB" sz="1000" dirty="0"/>
            </a:p>
          </p:txBody>
        </p:sp>
        <p:sp>
          <p:nvSpPr>
            <p:cNvPr id="27" name="Right Brace 26"/>
            <p:cNvSpPr/>
            <p:nvPr/>
          </p:nvSpPr>
          <p:spPr>
            <a:xfrm rot="5400000">
              <a:off x="5190286" y="3336682"/>
              <a:ext cx="183264" cy="146362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22" name="Title 1"/>
          <p:cNvSpPr>
            <a:spLocks noGrp="1"/>
          </p:cNvSpPr>
          <p:nvPr>
            <p:ph type="title"/>
          </p:nvPr>
        </p:nvSpPr>
        <p:spPr>
          <a:xfrm>
            <a:off x="612000" y="135000"/>
            <a:ext cx="7920000" cy="540000"/>
          </a:xfrm>
        </p:spPr>
        <p:txBody>
          <a:bodyPr/>
          <a:lstStyle/>
          <a:p>
            <a:pPr algn="just"/>
            <a:r>
              <a:rPr lang="en-GB" dirty="0"/>
              <a:t>The IT zone : HL-LHC IT vs LHC</a:t>
            </a:r>
          </a:p>
        </p:txBody>
      </p:sp>
    </p:spTree>
    <p:extLst>
      <p:ext uri="{BB962C8B-B14F-4D97-AF65-F5344CB8AC3E}">
        <p14:creationId xmlns:p14="http://schemas.microsoft.com/office/powerpoint/2010/main" val="97799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16:9 format</Description0>
    <Note xmlns="8946e33d-fd2f-4ae4-8ee9-d90c129cdf9e">For presentations to be given at Joint HL-LHC/LARP annual meetings (US or European locations).
https://edms.cern.ch/document/1607173/</No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FA0FA1-5039-465F-BC86-6B01966C1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E8D53C2-CD29-4E3D-9B40-86F354B694A2}">
  <ds:schemaRefs>
    <ds:schemaRef ds:uri="http://purl.org/dc/elements/1.1/"/>
    <ds:schemaRef ds:uri="http://schemas.microsoft.com/office/2006/documentManagement/types"/>
    <ds:schemaRef ds:uri="8946e33d-fd2f-4ae4-8ee9-d90c129cdf9e"/>
    <ds:schemaRef ds:uri="http://purl.org/dc/terms/"/>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1A872CBE-B11C-4B5C-8E3B-8257C4220B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64043</TotalTime>
  <Words>3087</Words>
  <Application>Microsoft Macintosh PowerPoint</Application>
  <PresentationFormat>On-screen Show (16:9)</PresentationFormat>
  <Paragraphs>407</Paragraphs>
  <Slides>30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Calisto MT</vt:lpstr>
      <vt:lpstr>Courier New</vt:lpstr>
      <vt:lpstr>Wingdings</vt:lpstr>
      <vt:lpstr>Thème Office</vt:lpstr>
      <vt:lpstr>HL LHC Inner Triplet STRING</vt:lpstr>
      <vt:lpstr>CONTENT</vt:lpstr>
      <vt:lpstr>The HL-LHC IT STRING MOTIVATION</vt:lpstr>
      <vt:lpstr>The IT zone : HL-LHC IT vs LHC</vt:lpstr>
      <vt:lpstr>PowerPoint Presentation</vt:lpstr>
      <vt:lpstr>PowerPoint Presentation</vt:lpstr>
      <vt:lpstr>The IT zone : HL-LHC IT vs LHC</vt:lpstr>
      <vt:lpstr>The IT zone : HL-LHC IT vs LHC</vt:lpstr>
      <vt:lpstr>The IT zone : HL-LHC IT vs LHC</vt:lpstr>
      <vt:lpstr>The IT zone : HL-LHC IT vs LHC</vt:lpstr>
      <vt:lpstr>PowerPoint Presentation</vt:lpstr>
      <vt:lpstr>Qualification of the HL-LHC IT zone  (seen from the magnets side…..)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Experimental Program 1</vt:lpstr>
      <vt:lpstr>Experimental Program 2</vt:lpstr>
      <vt:lpstr>PowerPoint Presentation</vt:lpstr>
      <vt:lpstr>HL-LHC IT STRING PLANNING</vt:lpstr>
      <vt:lpstr>Not possible to test in the HL-LHC IT STRING</vt:lpstr>
      <vt:lpstr>Impact of IT STRING on Machine  (HWC and operation)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HiLumi-Pres-Template-16-9-LARP</dc:title>
  <dc:creator>André-Pierre OLIVIER</dc:creator>
  <cp:lastModifiedBy>Marta Bajko</cp:lastModifiedBy>
  <cp:revision>261</cp:revision>
  <cp:lastPrinted>2016-05-31T08:32:36Z</cp:lastPrinted>
  <dcterms:created xsi:type="dcterms:W3CDTF">2016-03-23T13:26:05Z</dcterms:created>
  <dcterms:modified xsi:type="dcterms:W3CDTF">2019-09-10T07:21:05Z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