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3" r:id="rId2"/>
    <p:sldId id="430" r:id="rId3"/>
    <p:sldId id="446" r:id="rId4"/>
    <p:sldId id="445" r:id="rId5"/>
    <p:sldId id="437" r:id="rId6"/>
    <p:sldId id="443" r:id="rId7"/>
    <p:sldId id="432" r:id="rId8"/>
    <p:sldId id="415" r:id="rId9"/>
    <p:sldId id="419" r:id="rId10"/>
    <p:sldId id="426" r:id="rId11"/>
    <p:sldId id="425" r:id="rId12"/>
    <p:sldId id="433" r:id="rId13"/>
    <p:sldId id="416" r:id="rId14"/>
    <p:sldId id="434" r:id="rId15"/>
    <p:sldId id="435" r:id="rId16"/>
    <p:sldId id="444" r:id="rId17"/>
    <p:sldId id="436" r:id="rId18"/>
    <p:sldId id="438" r:id="rId19"/>
    <p:sldId id="442" r:id="rId20"/>
    <p:sldId id="439" r:id="rId21"/>
    <p:sldId id="440" r:id="rId22"/>
    <p:sldId id="441" r:id="rId23"/>
    <p:sldId id="397" r:id="rId2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D8882C-8915-4D2E-BC75-6E8727088A9C}" type="doc">
      <dgm:prSet loTypeId="urn:microsoft.com/office/officeart/2005/8/layout/cycle1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50238D-44A5-4B0F-96C2-F941C758A94B}">
      <dgm:prSet phldrT="[Text]" custT="1"/>
      <dgm:spPr/>
      <dgm:t>
        <a:bodyPr/>
        <a:lstStyle/>
        <a:p>
          <a:r>
            <a:rPr lang="en-US" sz="1300" dirty="0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1. Acquiring change requests from different Work Packages</a:t>
          </a:r>
          <a:endParaRPr lang="en-US" sz="1300" dirty="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19EE9B58-4B69-4772-9E28-44729B2C8270}" type="parTrans" cxnId="{ADD78E88-4EB6-4034-8858-7A5007731357}">
      <dgm:prSet/>
      <dgm:spPr/>
      <dgm:t>
        <a:bodyPr/>
        <a:lstStyle/>
        <a:p>
          <a:endParaRPr lang="en-US" sz="130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1757F2B0-8741-435C-87F0-0B2E77E8EFF8}" type="sibTrans" cxnId="{ADD78E88-4EB6-4034-8858-7A5007731357}">
      <dgm:prSet/>
      <dgm:spPr/>
      <dgm:t>
        <a:bodyPr/>
        <a:lstStyle/>
        <a:p>
          <a:endParaRPr lang="en-US" sz="130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799D7C40-A198-4762-98E1-9EC3126CD56E}">
      <dgm:prSet phldrT="[Text]" custT="1"/>
      <dgm:spPr/>
      <dgm:t>
        <a:bodyPr/>
        <a:lstStyle/>
        <a:p>
          <a:r>
            <a:rPr lang="en-US" sz="1300" dirty="0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2. Presenting changes at Magnet Circuit Forum </a:t>
          </a:r>
          <a:endParaRPr lang="en-US" sz="1300" dirty="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E5C8402B-423A-40D7-BA2B-43EC79C392C5}" type="parTrans" cxnId="{FEC469D0-102B-4BD2-A1D0-B467ACF183B2}">
      <dgm:prSet/>
      <dgm:spPr/>
      <dgm:t>
        <a:bodyPr/>
        <a:lstStyle/>
        <a:p>
          <a:endParaRPr lang="en-US" sz="130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48583DC0-6D48-4800-9AD2-E5C9AACC163C}" type="sibTrans" cxnId="{FEC469D0-102B-4BD2-A1D0-B467ACF183B2}">
      <dgm:prSet/>
      <dgm:spPr/>
      <dgm:t>
        <a:bodyPr/>
        <a:lstStyle/>
        <a:p>
          <a:endParaRPr lang="en-US" sz="130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14EE4861-625E-4C36-B2F0-348D3BDDD150}">
      <dgm:prSet phldrT="[Text]" custT="1"/>
      <dgm:spPr/>
      <dgm:t>
        <a:bodyPr/>
        <a:lstStyle/>
        <a:p>
          <a:r>
            <a:rPr lang="en-US" sz="1300" dirty="0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3. Uploading to Magnet Circuit Forum </a:t>
          </a:r>
          <a:r>
            <a:rPr lang="en-US" sz="1300" dirty="0" err="1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sharepoint</a:t>
          </a:r>
          <a:endParaRPr lang="en-US" sz="1300" dirty="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7FD48D60-AA06-4E7F-9FDD-459B60B874D6}" type="parTrans" cxnId="{0D02453F-0B4E-4C32-9023-ABE2791F2F26}">
      <dgm:prSet/>
      <dgm:spPr/>
      <dgm:t>
        <a:bodyPr/>
        <a:lstStyle/>
        <a:p>
          <a:endParaRPr lang="en-US" sz="130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1A28781C-8018-420B-B1D8-1C1C9EBEFDF4}" type="sibTrans" cxnId="{0D02453F-0B4E-4C32-9023-ABE2791F2F26}">
      <dgm:prSet/>
      <dgm:spPr/>
      <dgm:t>
        <a:bodyPr/>
        <a:lstStyle/>
        <a:p>
          <a:endParaRPr lang="en-US" sz="130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2B6E169B-C46E-4D0C-A493-853DE062733D}">
      <dgm:prSet phldrT="[Text]" custT="1"/>
      <dgm:spPr/>
      <dgm:t>
        <a:bodyPr/>
        <a:lstStyle/>
        <a:p>
          <a:r>
            <a:rPr lang="en-US" sz="1300" dirty="0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4. Check by different Work Packages (3 weeks)  </a:t>
          </a:r>
          <a:endParaRPr lang="en-US" sz="1300" dirty="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3E2EF993-EB50-4893-85B4-9CA1979C0A03}" type="parTrans" cxnId="{F455D9D4-6D45-44D8-9E57-3F10A75E440F}">
      <dgm:prSet/>
      <dgm:spPr/>
      <dgm:t>
        <a:bodyPr/>
        <a:lstStyle/>
        <a:p>
          <a:endParaRPr lang="en-US" sz="130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3489719E-6415-45E0-BE71-627E62BD5EBB}" type="sibTrans" cxnId="{F455D9D4-6D45-44D8-9E57-3F10A75E440F}">
      <dgm:prSet/>
      <dgm:spPr/>
      <dgm:t>
        <a:bodyPr/>
        <a:lstStyle/>
        <a:p>
          <a:endParaRPr lang="en-US" sz="130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AC98B339-A68B-4FE1-AA77-0B11BE752EDC}">
      <dgm:prSet phldrT="[Text]" custT="1"/>
      <dgm:spPr/>
      <dgm:t>
        <a:bodyPr/>
        <a:lstStyle/>
        <a:p>
          <a:r>
            <a:rPr lang="en-US" sz="1300" dirty="0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5. Presenting circuits changes to HL-LHC Technical Coordination Committee (+ECR)</a:t>
          </a:r>
          <a:endParaRPr lang="en-US" sz="1300" dirty="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87E32554-57B5-468F-875F-A5D94B495881}" type="parTrans" cxnId="{2A828AE3-B934-4C18-AD6D-E73DA8EFE93B}">
      <dgm:prSet/>
      <dgm:spPr/>
      <dgm:t>
        <a:bodyPr/>
        <a:lstStyle/>
        <a:p>
          <a:endParaRPr lang="en-US" sz="130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670BD295-A799-4EFD-90AF-FBDED7759EE5}" type="sibTrans" cxnId="{2A828AE3-B934-4C18-AD6D-E73DA8EFE93B}">
      <dgm:prSet/>
      <dgm:spPr/>
      <dgm:t>
        <a:bodyPr/>
        <a:lstStyle/>
        <a:p>
          <a:endParaRPr lang="en-US" sz="130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gm:t>
    </dgm:pt>
    <dgm:pt modelId="{C069D2C0-9842-444D-B739-9EA6B0ECE832}" type="pres">
      <dgm:prSet presAssocID="{44D8882C-8915-4D2E-BC75-6E8727088A9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C54A05-736F-4F68-9D27-7BC35AE80312}" type="pres">
      <dgm:prSet presAssocID="{7850238D-44A5-4B0F-96C2-F941C758A94B}" presName="dummy" presStyleCnt="0"/>
      <dgm:spPr/>
      <dgm:t>
        <a:bodyPr/>
        <a:lstStyle/>
        <a:p>
          <a:endParaRPr lang="en-US"/>
        </a:p>
      </dgm:t>
    </dgm:pt>
    <dgm:pt modelId="{55A248C8-9FE5-4F29-9D29-64384FCD25E8}" type="pres">
      <dgm:prSet presAssocID="{7850238D-44A5-4B0F-96C2-F941C758A94B}" presName="node" presStyleLbl="revTx" presStyleIdx="0" presStyleCnt="5" custScaleX="1286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E47928-527F-4DC6-8F58-318EF710DCB1}" type="pres">
      <dgm:prSet presAssocID="{1757F2B0-8741-435C-87F0-0B2E77E8EFF8}" presName="sibTrans" presStyleLbl="node1" presStyleIdx="0" presStyleCnt="5"/>
      <dgm:spPr/>
      <dgm:t>
        <a:bodyPr/>
        <a:lstStyle/>
        <a:p>
          <a:endParaRPr lang="en-US"/>
        </a:p>
      </dgm:t>
    </dgm:pt>
    <dgm:pt modelId="{68E5915E-7F34-435C-9C17-450B27C9DA5D}" type="pres">
      <dgm:prSet presAssocID="{799D7C40-A198-4762-98E1-9EC3126CD56E}" presName="dummy" presStyleCnt="0"/>
      <dgm:spPr/>
      <dgm:t>
        <a:bodyPr/>
        <a:lstStyle/>
        <a:p>
          <a:endParaRPr lang="en-US"/>
        </a:p>
      </dgm:t>
    </dgm:pt>
    <dgm:pt modelId="{89E045AC-9356-4435-BF38-E32F38F1BDB7}" type="pres">
      <dgm:prSet presAssocID="{799D7C40-A198-4762-98E1-9EC3126CD56E}" presName="node" presStyleLbl="revTx" presStyleIdx="1" presStyleCnt="5" custScaleX="1320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074E5-131B-435E-83A2-32ED029B1FDD}" type="pres">
      <dgm:prSet presAssocID="{48583DC0-6D48-4800-9AD2-E5C9AACC163C}" presName="sibTrans" presStyleLbl="node1" presStyleIdx="1" presStyleCnt="5"/>
      <dgm:spPr/>
      <dgm:t>
        <a:bodyPr/>
        <a:lstStyle/>
        <a:p>
          <a:endParaRPr lang="en-US"/>
        </a:p>
      </dgm:t>
    </dgm:pt>
    <dgm:pt modelId="{DB4EF196-ED93-48AC-BA53-61C5441C0779}" type="pres">
      <dgm:prSet presAssocID="{14EE4861-625E-4C36-B2F0-348D3BDDD150}" presName="dummy" presStyleCnt="0"/>
      <dgm:spPr/>
      <dgm:t>
        <a:bodyPr/>
        <a:lstStyle/>
        <a:p>
          <a:endParaRPr lang="en-US"/>
        </a:p>
      </dgm:t>
    </dgm:pt>
    <dgm:pt modelId="{DEF54144-0A44-4D9A-95A5-BB5713A786D4}" type="pres">
      <dgm:prSet presAssocID="{14EE4861-625E-4C36-B2F0-348D3BDDD150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F00B8D-FD0B-4CC9-841D-A038AFDAB8B4}" type="pres">
      <dgm:prSet presAssocID="{1A28781C-8018-420B-B1D8-1C1C9EBEFDF4}" presName="sibTrans" presStyleLbl="node1" presStyleIdx="2" presStyleCnt="5"/>
      <dgm:spPr/>
      <dgm:t>
        <a:bodyPr/>
        <a:lstStyle/>
        <a:p>
          <a:endParaRPr lang="en-US"/>
        </a:p>
      </dgm:t>
    </dgm:pt>
    <dgm:pt modelId="{2FAEC61D-871B-4BF8-AB8A-C54F656933A0}" type="pres">
      <dgm:prSet presAssocID="{2B6E169B-C46E-4D0C-A493-853DE062733D}" presName="dummy" presStyleCnt="0"/>
      <dgm:spPr/>
      <dgm:t>
        <a:bodyPr/>
        <a:lstStyle/>
        <a:p>
          <a:endParaRPr lang="en-US"/>
        </a:p>
      </dgm:t>
    </dgm:pt>
    <dgm:pt modelId="{53EC112F-D5F5-48C3-A5D5-ED19EBEC214F}" type="pres">
      <dgm:prSet presAssocID="{2B6E169B-C46E-4D0C-A493-853DE062733D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D5FF61-D409-4DAF-B3D9-258C0FA1197F}" type="pres">
      <dgm:prSet presAssocID="{3489719E-6415-45E0-BE71-627E62BD5EBB}" presName="sibTrans" presStyleLbl="node1" presStyleIdx="3" presStyleCnt="5"/>
      <dgm:spPr/>
      <dgm:t>
        <a:bodyPr/>
        <a:lstStyle/>
        <a:p>
          <a:endParaRPr lang="en-US"/>
        </a:p>
      </dgm:t>
    </dgm:pt>
    <dgm:pt modelId="{DF46D910-C75A-4025-9810-1B20868BE341}" type="pres">
      <dgm:prSet presAssocID="{AC98B339-A68B-4FE1-AA77-0B11BE752EDC}" presName="dummy" presStyleCnt="0"/>
      <dgm:spPr/>
      <dgm:t>
        <a:bodyPr/>
        <a:lstStyle/>
        <a:p>
          <a:endParaRPr lang="en-US"/>
        </a:p>
      </dgm:t>
    </dgm:pt>
    <dgm:pt modelId="{B6BC0F16-F9BE-49D5-B80F-3956E1A14F79}" type="pres">
      <dgm:prSet presAssocID="{AC98B339-A68B-4FE1-AA77-0B11BE752EDC}" presName="node" presStyleLbl="revTx" presStyleIdx="4" presStyleCnt="5" custScaleX="1569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8C667F-5584-409B-8E9A-049E06A30DB9}" type="pres">
      <dgm:prSet presAssocID="{670BD295-A799-4EFD-90AF-FBDED7759EE5}" presName="sibTrans" presStyleLbl="node1" presStyleIdx="4" presStyleCnt="5"/>
      <dgm:spPr/>
      <dgm:t>
        <a:bodyPr/>
        <a:lstStyle/>
        <a:p>
          <a:endParaRPr lang="en-US"/>
        </a:p>
      </dgm:t>
    </dgm:pt>
  </dgm:ptLst>
  <dgm:cxnLst>
    <dgm:cxn modelId="{ACDF8A1D-34B3-4045-BB7D-90C6FF83F4E8}" type="presOf" srcId="{1757F2B0-8741-435C-87F0-0B2E77E8EFF8}" destId="{42E47928-527F-4DC6-8F58-318EF710DCB1}" srcOrd="0" destOrd="0" presId="urn:microsoft.com/office/officeart/2005/8/layout/cycle1"/>
    <dgm:cxn modelId="{0D02453F-0B4E-4C32-9023-ABE2791F2F26}" srcId="{44D8882C-8915-4D2E-BC75-6E8727088A9C}" destId="{14EE4861-625E-4C36-B2F0-348D3BDDD150}" srcOrd="2" destOrd="0" parTransId="{7FD48D60-AA06-4E7F-9FDD-459B60B874D6}" sibTransId="{1A28781C-8018-420B-B1D8-1C1C9EBEFDF4}"/>
    <dgm:cxn modelId="{43C35031-DB78-4B06-AB51-5954028C1D59}" type="presOf" srcId="{48583DC0-6D48-4800-9AD2-E5C9AACC163C}" destId="{1DD074E5-131B-435E-83A2-32ED029B1FDD}" srcOrd="0" destOrd="0" presId="urn:microsoft.com/office/officeart/2005/8/layout/cycle1"/>
    <dgm:cxn modelId="{2A828AE3-B934-4C18-AD6D-E73DA8EFE93B}" srcId="{44D8882C-8915-4D2E-BC75-6E8727088A9C}" destId="{AC98B339-A68B-4FE1-AA77-0B11BE752EDC}" srcOrd="4" destOrd="0" parTransId="{87E32554-57B5-468F-875F-A5D94B495881}" sibTransId="{670BD295-A799-4EFD-90AF-FBDED7759EE5}"/>
    <dgm:cxn modelId="{095402B1-D55E-4638-BC7B-9DFB88E5B194}" type="presOf" srcId="{3489719E-6415-45E0-BE71-627E62BD5EBB}" destId="{8AD5FF61-D409-4DAF-B3D9-258C0FA1197F}" srcOrd="0" destOrd="0" presId="urn:microsoft.com/office/officeart/2005/8/layout/cycle1"/>
    <dgm:cxn modelId="{BF3FD884-A624-4B2E-A74B-A20B54DF623C}" type="presOf" srcId="{1A28781C-8018-420B-B1D8-1C1C9EBEFDF4}" destId="{ABF00B8D-FD0B-4CC9-841D-A038AFDAB8B4}" srcOrd="0" destOrd="0" presId="urn:microsoft.com/office/officeart/2005/8/layout/cycle1"/>
    <dgm:cxn modelId="{F455D9D4-6D45-44D8-9E57-3F10A75E440F}" srcId="{44D8882C-8915-4D2E-BC75-6E8727088A9C}" destId="{2B6E169B-C46E-4D0C-A493-853DE062733D}" srcOrd="3" destOrd="0" parTransId="{3E2EF993-EB50-4893-85B4-9CA1979C0A03}" sibTransId="{3489719E-6415-45E0-BE71-627E62BD5EBB}"/>
    <dgm:cxn modelId="{ADD78E88-4EB6-4034-8858-7A5007731357}" srcId="{44D8882C-8915-4D2E-BC75-6E8727088A9C}" destId="{7850238D-44A5-4B0F-96C2-F941C758A94B}" srcOrd="0" destOrd="0" parTransId="{19EE9B58-4B69-4772-9E28-44729B2C8270}" sibTransId="{1757F2B0-8741-435C-87F0-0B2E77E8EFF8}"/>
    <dgm:cxn modelId="{9BAD614A-262D-49E6-8554-800805FA533B}" type="presOf" srcId="{7850238D-44A5-4B0F-96C2-F941C758A94B}" destId="{55A248C8-9FE5-4F29-9D29-64384FCD25E8}" srcOrd="0" destOrd="0" presId="urn:microsoft.com/office/officeart/2005/8/layout/cycle1"/>
    <dgm:cxn modelId="{FCF60AD6-2E07-45D4-8C7E-B1D7707240E8}" type="presOf" srcId="{AC98B339-A68B-4FE1-AA77-0B11BE752EDC}" destId="{B6BC0F16-F9BE-49D5-B80F-3956E1A14F79}" srcOrd="0" destOrd="0" presId="urn:microsoft.com/office/officeart/2005/8/layout/cycle1"/>
    <dgm:cxn modelId="{63B376A8-CA6C-41B5-937E-1B9DB6BB7BA6}" type="presOf" srcId="{44D8882C-8915-4D2E-BC75-6E8727088A9C}" destId="{C069D2C0-9842-444D-B739-9EA6B0ECE832}" srcOrd="0" destOrd="0" presId="urn:microsoft.com/office/officeart/2005/8/layout/cycle1"/>
    <dgm:cxn modelId="{B3D3D766-4A68-4D46-8F93-1E4EDFB028E5}" type="presOf" srcId="{670BD295-A799-4EFD-90AF-FBDED7759EE5}" destId="{EC8C667F-5584-409B-8E9A-049E06A30DB9}" srcOrd="0" destOrd="0" presId="urn:microsoft.com/office/officeart/2005/8/layout/cycle1"/>
    <dgm:cxn modelId="{4A1EDA7E-1908-4206-9349-F79DAF1A174F}" type="presOf" srcId="{799D7C40-A198-4762-98E1-9EC3126CD56E}" destId="{89E045AC-9356-4435-BF38-E32F38F1BDB7}" srcOrd="0" destOrd="0" presId="urn:microsoft.com/office/officeart/2005/8/layout/cycle1"/>
    <dgm:cxn modelId="{96A3C7A6-7EDC-4D81-ACA5-023A9E90B92A}" type="presOf" srcId="{14EE4861-625E-4C36-B2F0-348D3BDDD150}" destId="{DEF54144-0A44-4D9A-95A5-BB5713A786D4}" srcOrd="0" destOrd="0" presId="urn:microsoft.com/office/officeart/2005/8/layout/cycle1"/>
    <dgm:cxn modelId="{A6A3E5E3-3D34-45D0-8D81-0687E49253B8}" type="presOf" srcId="{2B6E169B-C46E-4D0C-A493-853DE062733D}" destId="{53EC112F-D5F5-48C3-A5D5-ED19EBEC214F}" srcOrd="0" destOrd="0" presId="urn:microsoft.com/office/officeart/2005/8/layout/cycle1"/>
    <dgm:cxn modelId="{FEC469D0-102B-4BD2-A1D0-B467ACF183B2}" srcId="{44D8882C-8915-4D2E-BC75-6E8727088A9C}" destId="{799D7C40-A198-4762-98E1-9EC3126CD56E}" srcOrd="1" destOrd="0" parTransId="{E5C8402B-423A-40D7-BA2B-43EC79C392C5}" sibTransId="{48583DC0-6D48-4800-9AD2-E5C9AACC163C}"/>
    <dgm:cxn modelId="{890F9C3B-BAB4-481F-9510-DEF2DBC73ED3}" type="presParOf" srcId="{C069D2C0-9842-444D-B739-9EA6B0ECE832}" destId="{D6C54A05-736F-4F68-9D27-7BC35AE80312}" srcOrd="0" destOrd="0" presId="urn:microsoft.com/office/officeart/2005/8/layout/cycle1"/>
    <dgm:cxn modelId="{169FEF16-ACDC-490C-AF6E-79A34E67EF8F}" type="presParOf" srcId="{C069D2C0-9842-444D-B739-9EA6B0ECE832}" destId="{55A248C8-9FE5-4F29-9D29-64384FCD25E8}" srcOrd="1" destOrd="0" presId="urn:microsoft.com/office/officeart/2005/8/layout/cycle1"/>
    <dgm:cxn modelId="{AFFB4125-56E0-4030-99CA-4CA142370304}" type="presParOf" srcId="{C069D2C0-9842-444D-B739-9EA6B0ECE832}" destId="{42E47928-527F-4DC6-8F58-318EF710DCB1}" srcOrd="2" destOrd="0" presId="urn:microsoft.com/office/officeart/2005/8/layout/cycle1"/>
    <dgm:cxn modelId="{1559797B-FE3C-4AF4-A644-3D93A8CD84A0}" type="presParOf" srcId="{C069D2C0-9842-444D-B739-9EA6B0ECE832}" destId="{68E5915E-7F34-435C-9C17-450B27C9DA5D}" srcOrd="3" destOrd="0" presId="urn:microsoft.com/office/officeart/2005/8/layout/cycle1"/>
    <dgm:cxn modelId="{8F4ED824-823B-412A-AA89-0C1169D601A7}" type="presParOf" srcId="{C069D2C0-9842-444D-B739-9EA6B0ECE832}" destId="{89E045AC-9356-4435-BF38-E32F38F1BDB7}" srcOrd="4" destOrd="0" presId="urn:microsoft.com/office/officeart/2005/8/layout/cycle1"/>
    <dgm:cxn modelId="{99EB60F9-DB0A-4B87-95B0-A91F9A6F8445}" type="presParOf" srcId="{C069D2C0-9842-444D-B739-9EA6B0ECE832}" destId="{1DD074E5-131B-435E-83A2-32ED029B1FDD}" srcOrd="5" destOrd="0" presId="urn:microsoft.com/office/officeart/2005/8/layout/cycle1"/>
    <dgm:cxn modelId="{D780C925-71D3-46E8-A981-A81283AF90D4}" type="presParOf" srcId="{C069D2C0-9842-444D-B739-9EA6B0ECE832}" destId="{DB4EF196-ED93-48AC-BA53-61C5441C0779}" srcOrd="6" destOrd="0" presId="urn:microsoft.com/office/officeart/2005/8/layout/cycle1"/>
    <dgm:cxn modelId="{F0C85904-6212-4C78-AB53-74791C014AE4}" type="presParOf" srcId="{C069D2C0-9842-444D-B739-9EA6B0ECE832}" destId="{DEF54144-0A44-4D9A-95A5-BB5713A786D4}" srcOrd="7" destOrd="0" presId="urn:microsoft.com/office/officeart/2005/8/layout/cycle1"/>
    <dgm:cxn modelId="{F31E3FFE-6E9C-4D54-9FAA-B26F4CF6C25E}" type="presParOf" srcId="{C069D2C0-9842-444D-B739-9EA6B0ECE832}" destId="{ABF00B8D-FD0B-4CC9-841D-A038AFDAB8B4}" srcOrd="8" destOrd="0" presId="urn:microsoft.com/office/officeart/2005/8/layout/cycle1"/>
    <dgm:cxn modelId="{291E246C-9B0C-416D-86D5-2E08A8AAC0DB}" type="presParOf" srcId="{C069D2C0-9842-444D-B739-9EA6B0ECE832}" destId="{2FAEC61D-871B-4BF8-AB8A-C54F656933A0}" srcOrd="9" destOrd="0" presId="urn:microsoft.com/office/officeart/2005/8/layout/cycle1"/>
    <dgm:cxn modelId="{14C4955F-1F22-4F87-A63C-AE4DFD150F30}" type="presParOf" srcId="{C069D2C0-9842-444D-B739-9EA6B0ECE832}" destId="{53EC112F-D5F5-48C3-A5D5-ED19EBEC214F}" srcOrd="10" destOrd="0" presId="urn:microsoft.com/office/officeart/2005/8/layout/cycle1"/>
    <dgm:cxn modelId="{946352FA-0F01-4042-83DF-ADF985B41464}" type="presParOf" srcId="{C069D2C0-9842-444D-B739-9EA6B0ECE832}" destId="{8AD5FF61-D409-4DAF-B3D9-258C0FA1197F}" srcOrd="11" destOrd="0" presId="urn:microsoft.com/office/officeart/2005/8/layout/cycle1"/>
    <dgm:cxn modelId="{86914F82-1C51-40D0-99E8-5EDE00F45A42}" type="presParOf" srcId="{C069D2C0-9842-444D-B739-9EA6B0ECE832}" destId="{DF46D910-C75A-4025-9810-1B20868BE341}" srcOrd="12" destOrd="0" presId="urn:microsoft.com/office/officeart/2005/8/layout/cycle1"/>
    <dgm:cxn modelId="{DADE92E7-E52C-47A7-AF85-D5A55506B4C6}" type="presParOf" srcId="{C069D2C0-9842-444D-B739-9EA6B0ECE832}" destId="{B6BC0F16-F9BE-49D5-B80F-3956E1A14F79}" srcOrd="13" destOrd="0" presId="urn:microsoft.com/office/officeart/2005/8/layout/cycle1"/>
    <dgm:cxn modelId="{D59B509E-276C-4CE6-9AA0-589AF3580451}" type="presParOf" srcId="{C069D2C0-9842-444D-B739-9EA6B0ECE832}" destId="{EC8C667F-5584-409B-8E9A-049E06A30DB9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248C8-9FE5-4F29-9D29-64384FCD25E8}">
      <dsp:nvSpPr>
        <dsp:cNvPr id="0" name=""/>
        <dsp:cNvSpPr/>
      </dsp:nvSpPr>
      <dsp:spPr>
        <a:xfrm>
          <a:off x="3303857" y="29355"/>
          <a:ext cx="1294279" cy="1006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1. Acquiring change requests from different Work Packages</a:t>
          </a:r>
          <a:endParaRPr lang="en-US" sz="1300" kern="1200" dirty="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sp:txBody>
      <dsp:txXfrm>
        <a:off x="3303857" y="29355"/>
        <a:ext cx="1294279" cy="1006078"/>
      </dsp:txXfrm>
    </dsp:sp>
    <dsp:sp modelId="{42E47928-527F-4DC6-8F58-318EF710DCB1}">
      <dsp:nvSpPr>
        <dsp:cNvPr id="0" name=""/>
        <dsp:cNvSpPr/>
      </dsp:nvSpPr>
      <dsp:spPr>
        <a:xfrm>
          <a:off x="1081629" y="289"/>
          <a:ext cx="3771658" cy="3771658"/>
        </a:xfrm>
        <a:prstGeom prst="circularArrow">
          <a:avLst>
            <a:gd name="adj1" fmla="val 5202"/>
            <a:gd name="adj2" fmla="val 336015"/>
            <a:gd name="adj3" fmla="val 21292825"/>
            <a:gd name="adj4" fmla="val 19766604"/>
            <a:gd name="adj5" fmla="val 606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9E045AC-9356-4435-BF38-E32F38F1BDB7}">
      <dsp:nvSpPr>
        <dsp:cNvPr id="0" name=""/>
        <dsp:cNvSpPr/>
      </dsp:nvSpPr>
      <dsp:spPr>
        <a:xfrm>
          <a:off x="3894734" y="1900156"/>
          <a:ext cx="1328244" cy="1006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2. Presenting changes at Magnet Circuit Forum </a:t>
          </a:r>
          <a:endParaRPr lang="en-US" sz="1300" kern="1200" dirty="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sp:txBody>
      <dsp:txXfrm>
        <a:off x="3894734" y="1900156"/>
        <a:ext cx="1328244" cy="1006078"/>
      </dsp:txXfrm>
    </dsp:sp>
    <dsp:sp modelId="{1DD074E5-131B-435E-83A2-32ED029B1FDD}">
      <dsp:nvSpPr>
        <dsp:cNvPr id="0" name=""/>
        <dsp:cNvSpPr/>
      </dsp:nvSpPr>
      <dsp:spPr>
        <a:xfrm>
          <a:off x="1081629" y="289"/>
          <a:ext cx="3771658" cy="3771658"/>
        </a:xfrm>
        <a:prstGeom prst="circularArrow">
          <a:avLst>
            <a:gd name="adj1" fmla="val 5202"/>
            <a:gd name="adj2" fmla="val 336015"/>
            <a:gd name="adj3" fmla="val 4014266"/>
            <a:gd name="adj4" fmla="val 2253829"/>
            <a:gd name="adj5" fmla="val 606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F54144-0A44-4D9A-95A5-BB5713A786D4}">
      <dsp:nvSpPr>
        <dsp:cNvPr id="0" name=""/>
        <dsp:cNvSpPr/>
      </dsp:nvSpPr>
      <dsp:spPr>
        <a:xfrm>
          <a:off x="2464419" y="3056374"/>
          <a:ext cx="1006078" cy="1006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3. Uploading to Magnet Circuit Forum </a:t>
          </a:r>
          <a:r>
            <a:rPr lang="en-US" sz="1300" kern="1200" dirty="0" err="1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sharepoint</a:t>
          </a:r>
          <a:endParaRPr lang="en-US" sz="1300" kern="1200" dirty="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sp:txBody>
      <dsp:txXfrm>
        <a:off x="2464419" y="3056374"/>
        <a:ext cx="1006078" cy="1006078"/>
      </dsp:txXfrm>
    </dsp:sp>
    <dsp:sp modelId="{ABF00B8D-FD0B-4CC9-841D-A038AFDAB8B4}">
      <dsp:nvSpPr>
        <dsp:cNvPr id="0" name=""/>
        <dsp:cNvSpPr/>
      </dsp:nvSpPr>
      <dsp:spPr>
        <a:xfrm>
          <a:off x="1081629" y="289"/>
          <a:ext cx="3771658" cy="3771658"/>
        </a:xfrm>
        <a:prstGeom prst="circularArrow">
          <a:avLst>
            <a:gd name="adj1" fmla="val 5202"/>
            <a:gd name="adj2" fmla="val 336015"/>
            <a:gd name="adj3" fmla="val 8210155"/>
            <a:gd name="adj4" fmla="val 6449719"/>
            <a:gd name="adj5" fmla="val 606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3EC112F-D5F5-48C3-A5D5-ED19EBEC214F}">
      <dsp:nvSpPr>
        <dsp:cNvPr id="0" name=""/>
        <dsp:cNvSpPr/>
      </dsp:nvSpPr>
      <dsp:spPr>
        <a:xfrm>
          <a:off x="873021" y="1900156"/>
          <a:ext cx="1006078" cy="1006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4. Check by different Work Packages (3 weeks)  </a:t>
          </a:r>
          <a:endParaRPr lang="en-US" sz="1300" kern="1200" dirty="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sp:txBody>
      <dsp:txXfrm>
        <a:off x="873021" y="1900156"/>
        <a:ext cx="1006078" cy="1006078"/>
      </dsp:txXfrm>
    </dsp:sp>
    <dsp:sp modelId="{8AD5FF61-D409-4DAF-B3D9-258C0FA1197F}">
      <dsp:nvSpPr>
        <dsp:cNvPr id="0" name=""/>
        <dsp:cNvSpPr/>
      </dsp:nvSpPr>
      <dsp:spPr>
        <a:xfrm>
          <a:off x="1081629" y="289"/>
          <a:ext cx="3771658" cy="3771658"/>
        </a:xfrm>
        <a:prstGeom prst="circularArrow">
          <a:avLst>
            <a:gd name="adj1" fmla="val 5202"/>
            <a:gd name="adj2" fmla="val 336015"/>
            <a:gd name="adj3" fmla="val 12297380"/>
            <a:gd name="adj4" fmla="val 10771160"/>
            <a:gd name="adj5" fmla="val 606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6BC0F16-F9BE-49D5-B80F-3956E1A14F79}">
      <dsp:nvSpPr>
        <dsp:cNvPr id="0" name=""/>
        <dsp:cNvSpPr/>
      </dsp:nvSpPr>
      <dsp:spPr>
        <a:xfrm>
          <a:off x="1194158" y="29355"/>
          <a:ext cx="1579522" cy="1006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rPr>
            <a:t>5. Presenting circuits changes to HL-LHC Technical Coordination Committee (+ECR)</a:t>
          </a:r>
          <a:endParaRPr lang="en-US" sz="1300" kern="1200" dirty="0">
            <a:solidFill>
              <a:schemeClr val="tx1">
                <a:lumMod val="65000"/>
                <a:lumOff val="35000"/>
              </a:schemeClr>
            </a:solidFill>
            <a:latin typeface="Calisto MT" panose="02040603050505030304" pitchFamily="18" charset="0"/>
          </a:endParaRPr>
        </a:p>
      </dsp:txBody>
      <dsp:txXfrm>
        <a:off x="1194158" y="29355"/>
        <a:ext cx="1579522" cy="1006078"/>
      </dsp:txXfrm>
    </dsp:sp>
    <dsp:sp modelId="{EC8C667F-5584-409B-8E9A-049E06A30DB9}">
      <dsp:nvSpPr>
        <dsp:cNvPr id="0" name=""/>
        <dsp:cNvSpPr/>
      </dsp:nvSpPr>
      <dsp:spPr>
        <a:xfrm>
          <a:off x="1081629" y="289"/>
          <a:ext cx="3771658" cy="3771658"/>
        </a:xfrm>
        <a:prstGeom prst="circularArrow">
          <a:avLst>
            <a:gd name="adj1" fmla="val 5202"/>
            <a:gd name="adj2" fmla="val 336015"/>
            <a:gd name="adj3" fmla="val 16559850"/>
            <a:gd name="adj4" fmla="val 15800994"/>
            <a:gd name="adj5" fmla="val 606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11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581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7106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4315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S. Yammine - Internation Review of HL-LHC Magnet Circuits - 09-2019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S. Yammine - Internation Review of HL-LHC Magnet Circuits - 09-2019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hyperlink" Target="https://espace.cern.ch/project-HL-LHC-Technical-coordination/MCF/Circuits%20Layout/Hilumi_Circuits_Layout_V3.1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space.cern.ch/project-HL-LHC-Technical-coordination/MCF/Circuits%20Tabl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roject-HL-LHC-Technical-coordination/MCF/Circuits%20Layout/Hilumi_Circuits_Layout_V3.1.pdf" TargetMode="External"/><Relationship Id="rId2" Type="http://schemas.openxmlformats.org/officeDocument/2006/relationships/hyperlink" Target="https://espace.cern.ch/project-HL-LHC-Technical-coordination/MCF/Circuits%20Tabl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70803" y="2030212"/>
            <a:ext cx="7973197" cy="1682977"/>
          </a:xfrm>
        </p:spPr>
        <p:txBody>
          <a:bodyPr/>
          <a:lstStyle/>
          <a:p>
            <a:r>
              <a:rPr lang="en-GB" sz="2000" dirty="0">
                <a:latin typeface="Calisto MT" panose="02040603050505030304" pitchFamily="18" charset="0"/>
              </a:rPr>
              <a:t>Document </a:t>
            </a:r>
            <a:r>
              <a:rPr lang="en-GB" sz="2000" dirty="0" smtClean="0">
                <a:latin typeface="Calisto MT" panose="02040603050505030304" pitchFamily="18" charset="0"/>
              </a:rPr>
              <a:t>Plan and Management </a:t>
            </a:r>
            <a:r>
              <a:rPr lang="en-GB" sz="2000" dirty="0">
                <a:latin typeface="Calisto MT" panose="02040603050505030304" pitchFamily="18" charset="0"/>
              </a:rPr>
              <a:t>of </a:t>
            </a:r>
            <a:r>
              <a:rPr lang="en-GB" sz="2000" dirty="0" smtClean="0">
                <a:latin typeface="Calisto MT" panose="02040603050505030304" pitchFamily="18" charset="0"/>
              </a:rPr>
              <a:t>Change</a:t>
            </a:r>
            <a:endParaRPr lang="en-GB" sz="2000" dirty="0">
              <a:latin typeface="Calisto MT" panose="02040603050505030304" pitchFamily="18" charset="0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170803" y="2339351"/>
            <a:ext cx="7684130" cy="246105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>
                <a:latin typeface="Calisto MT" panose="02040603050505030304" pitchFamily="18" charset="0"/>
              </a:rPr>
              <a:t>Samer Yammine on behalf of the Magnet Circuit Forum</a:t>
            </a:r>
            <a:endParaRPr lang="en-GB" sz="1800" dirty="0">
              <a:latin typeface="Calisto MT" panose="0204060305050503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1170803" y="2639261"/>
            <a:ext cx="5200500" cy="69944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International Review of HL-LHC Magnet Circuits</a:t>
            </a:r>
          </a:p>
          <a:p>
            <a:r>
              <a:rPr lang="en-US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2019-09-10</a:t>
            </a:r>
            <a:endParaRPr lang="en-US" dirty="0">
              <a:solidFill>
                <a:schemeClr val="bg2"/>
              </a:solidFill>
              <a:latin typeface="Calisto MT" panose="020406030505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4421023"/>
            <a:ext cx="4833257" cy="6162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HL-LHC Circuits Layout 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10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0602" y="4582758"/>
            <a:ext cx="824139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  <a:hlinkClick r:id="rId2"/>
              </a:rPr>
              <a:t>https://espace.cern.ch/project-HL-LHC-Technical-coordination/MCF/Circuits%20Layout/Hilumi_Circuits_Layout_V3.1.pdf</a:t>
            </a:r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01793" y="675000"/>
            <a:ext cx="5734422" cy="39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84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HL-LHC Circuits Parameters Table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11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88660" y="4715125"/>
            <a:ext cx="50596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  <a:hlinkClick r:id="rId2"/>
              </a:rPr>
              <a:t>https://espace.cern.ch/project-HL-LHC-Technical-coordination/MCF/Circuits%20Table</a:t>
            </a: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88372" y="2143951"/>
            <a:ext cx="4659968" cy="250295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035568" y="4388663"/>
            <a:ext cx="3730992" cy="3003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sto MT" panose="0204060305050503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7106" y="696641"/>
            <a:ext cx="8596893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sto MT" panose="02040603050505030304" pitchFamily="18" charset="0"/>
              </a:rPr>
              <a:t>MCF leads the update of the circuits parameters table</a:t>
            </a:r>
            <a:endParaRPr lang="en-GB" sz="1600" dirty="0" smtClean="0">
              <a:latin typeface="Calisto MT" panose="02040603050505030304" pitchFamily="18" charset="0"/>
            </a:endParaRP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In coordination with the different Work Packages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An excel sheet per involved Work Package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Main circuit parameters are shown (circuit current, inductance, resistance, operation conditions, etc.)</a:t>
            </a:r>
          </a:p>
          <a:p>
            <a:pPr marL="457200" lvl="1" indent="0">
              <a:buNone/>
            </a:pPr>
            <a:endParaRPr lang="en-GB" sz="1600" dirty="0" smtClean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1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12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6"/>
          <p:cNvSpPr txBox="1"/>
          <p:nvPr/>
        </p:nvSpPr>
        <p:spPr>
          <a:xfrm>
            <a:off x="1234300" y="2007762"/>
            <a:ext cx="7066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3600" i="1" dirty="0">
                <a:solidFill>
                  <a:schemeClr val="bg2"/>
                </a:solidFill>
                <a:latin typeface="Calisto MT" panose="02040603050505030304" pitchFamily="18" charset="0"/>
              </a:rPr>
              <a:t>HL-LHC Baseline Documentation</a:t>
            </a:r>
          </a:p>
        </p:txBody>
      </p:sp>
    </p:spTree>
    <p:extLst>
      <p:ext uri="{BB962C8B-B14F-4D97-AF65-F5344CB8AC3E}">
        <p14:creationId xmlns:p14="http://schemas.microsoft.com/office/powerpoint/2010/main" val="200076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Circuital Functional Specifications Documents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13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7933" y="2152582"/>
            <a:ext cx="1861540" cy="2614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113"/>
          <a:stretch/>
        </p:blipFill>
        <p:spPr>
          <a:xfrm>
            <a:off x="4642329" y="2152581"/>
            <a:ext cx="1886642" cy="26146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1518"/>
          <a:stretch/>
        </p:blipFill>
        <p:spPr>
          <a:xfrm>
            <a:off x="6742963" y="2178092"/>
            <a:ext cx="1789037" cy="2589171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47107" y="696641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sto MT" panose="02040603050505030304" pitchFamily="18" charset="0"/>
              </a:rPr>
              <a:t>Magnet Circuit Forum team has worked with different WPs</a:t>
            </a:r>
            <a:endParaRPr lang="en-GB" sz="1600" dirty="0" smtClean="0">
              <a:latin typeface="Calisto MT" panose="02040603050505030304" pitchFamily="18" charset="0"/>
            </a:endParaRP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To define the functional specifications of the relative systems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To coordinate the studies on the circuits (quench protection, powering, etc.)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To write the circuital requirements for the systems </a:t>
            </a:r>
          </a:p>
          <a:p>
            <a:pPr lvl="1"/>
            <a:endParaRPr lang="en-GB" sz="1600" dirty="0" smtClean="0">
              <a:latin typeface="Calisto MT" panose="02040603050505030304" pitchFamily="18" charset="0"/>
            </a:endParaRPr>
          </a:p>
          <a:p>
            <a:pPr marL="457200" lvl="1" indent="0">
              <a:buNone/>
            </a:pPr>
            <a:endParaRPr lang="en-GB" sz="1600" dirty="0" smtClean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22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Electrical Design Criteria </a:t>
            </a:r>
            <a:r>
              <a:rPr lang="en-GB" dirty="0" smtClean="0">
                <a:latin typeface="Calisto MT" panose="02040603050505030304" pitchFamily="18" charset="0"/>
              </a:rPr>
              <a:t>Documents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14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8408" y="1881894"/>
            <a:ext cx="1829416" cy="2631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107" y="1881894"/>
            <a:ext cx="1805107" cy="26311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5319" y="1881895"/>
            <a:ext cx="1784765" cy="2631112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47107" y="696641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sto MT" panose="02040603050505030304" pitchFamily="18" charset="0"/>
              </a:rPr>
              <a:t>MCF has worked to define the electrical design criteria of the circuits</a:t>
            </a:r>
            <a:endParaRPr lang="en-GB" sz="1600" dirty="0" smtClean="0">
              <a:latin typeface="Calisto MT" panose="02040603050505030304" pitchFamily="18" charset="0"/>
            </a:endParaRP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See Talk of Felix Rodriguez Mateos – Monday 09/09 p.m.</a:t>
            </a:r>
          </a:p>
          <a:p>
            <a:pPr lvl="1"/>
            <a:endParaRPr lang="en-GB" sz="1600" dirty="0" smtClean="0">
              <a:latin typeface="Calisto MT" panose="02040603050505030304" pitchFamily="18" charset="0"/>
            </a:endParaRPr>
          </a:p>
          <a:p>
            <a:pPr marL="457200" lvl="1" indent="0">
              <a:buNone/>
            </a:pPr>
            <a:endParaRPr lang="en-GB" sz="1600" dirty="0" smtClean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59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Engineering Change Requests </a:t>
            </a:r>
            <a:r>
              <a:rPr lang="fr-FR" dirty="0" smtClean="0">
                <a:latin typeface="Calisto MT" panose="02040603050505030304" pitchFamily="18" charset="0"/>
              </a:rPr>
              <a:t>(1/2)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15</a:t>
            </a:fld>
            <a:endParaRPr lang="fr-FR">
              <a:latin typeface="Calisto MT" panose="02040603050505030304" pitchFamily="18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24975" y="2232980"/>
            <a:ext cx="1907025" cy="2852848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47107" y="696641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sto MT" panose="02040603050505030304" pitchFamily="18" charset="0"/>
              </a:rPr>
              <a:t>Request for change in the triplet circuit baseline has been launched </a:t>
            </a:r>
            <a:endParaRPr lang="en-GB" sz="1600" dirty="0" smtClean="0">
              <a:latin typeface="Calisto MT" panose="02040603050505030304" pitchFamily="18" charset="0"/>
            </a:endParaRP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Suppression of the Q2a trim circuit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Addition of a circuit for k-modulation across half of Q1 (Q1a)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Update of the rating of the superconducting cables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Use of cold diodes as a supplementary quench protection element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Change of the pole order and polarities of the magnet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Change of the CLIQ connections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53" y="2850344"/>
            <a:ext cx="3293806" cy="12302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7666" y="3788316"/>
            <a:ext cx="3412416" cy="1275413"/>
          </a:xfrm>
          <a:prstGeom prst="rect">
            <a:avLst/>
          </a:prstGeom>
        </p:spPr>
      </p:pic>
      <p:cxnSp>
        <p:nvCxnSpPr>
          <p:cNvPr id="11" name="Elbow Connector 10"/>
          <p:cNvCxnSpPr/>
          <p:nvPr/>
        </p:nvCxnSpPr>
        <p:spPr>
          <a:xfrm rot="16200000" flipH="1">
            <a:off x="2448680" y="4077999"/>
            <a:ext cx="631898" cy="619759"/>
          </a:xfrm>
          <a:prstGeom prst="bentConnector3">
            <a:avLst>
              <a:gd name="adj1" fmla="val 100245"/>
            </a:avLst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45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Engineering Change Requests </a:t>
            </a:r>
            <a:r>
              <a:rPr lang="fr-FR" dirty="0" smtClean="0">
                <a:latin typeface="Calisto MT" panose="02040603050505030304" pitchFamily="18" charset="0"/>
              </a:rPr>
              <a:t>(2/2)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16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7107" y="696641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sto MT" panose="02040603050505030304" pitchFamily="18" charset="0"/>
              </a:rPr>
              <a:t>Request for local powering of high order circuits approved</a:t>
            </a:r>
            <a:endParaRPr lang="en-GB" sz="1600" dirty="0" smtClean="0">
              <a:latin typeface="Calisto MT" panose="02040603050505030304" pitchFamily="18" charset="0"/>
            </a:endParaRP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ECR launched in collaboration with WP6a (cold powering)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Leads to the simplification of the HL-LHC cold powering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Power converters placed in LHC galleries (UL14, UL16, UL557 and USC55)</a:t>
            </a:r>
          </a:p>
          <a:p>
            <a:pPr lvl="1"/>
            <a:endParaRPr lang="en-GB" sz="1600" dirty="0" smtClean="0">
              <a:latin typeface="Calisto MT" panose="02040603050505030304" pitchFamily="18" charset="0"/>
            </a:endParaRPr>
          </a:p>
          <a:p>
            <a:pPr lvl="1"/>
            <a:endParaRPr lang="en-GB" sz="1600" dirty="0" smtClean="0">
              <a:latin typeface="Calisto MT" panose="02040603050505030304" pitchFamily="18" charset="0"/>
            </a:endParaRPr>
          </a:p>
          <a:p>
            <a:pPr lvl="1"/>
            <a:endParaRPr lang="en-GB" sz="1600" dirty="0" smtClean="0">
              <a:latin typeface="Calisto MT" panose="02040603050505030304" pitchFamily="18" charset="0"/>
            </a:endParaRPr>
          </a:p>
          <a:p>
            <a:pPr lvl="1"/>
            <a:endParaRPr lang="en-GB" sz="1600" dirty="0" smtClean="0">
              <a:latin typeface="Calisto MT" panose="0204060305050503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325" y="2094270"/>
            <a:ext cx="1999650" cy="28643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352" y="2317072"/>
            <a:ext cx="2021772" cy="208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4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Circuits Documents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17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7131" y="1966335"/>
            <a:ext cx="1950691" cy="2910771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47107" y="696641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sto MT" panose="02040603050505030304" pitchFamily="18" charset="0"/>
              </a:rPr>
              <a:t>MCF has initiated work to define one document per magnet circuit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Document contains all powering, protection and </a:t>
            </a:r>
            <a:r>
              <a:rPr lang="en-GB" sz="1600" dirty="0" err="1" smtClean="0">
                <a:latin typeface="Calisto MT" panose="02040603050505030304" pitchFamily="18" charset="0"/>
              </a:rPr>
              <a:t>ElQA</a:t>
            </a:r>
            <a:r>
              <a:rPr lang="en-GB" sz="1600" dirty="0" smtClean="0">
                <a:latin typeface="Calisto MT" panose="02040603050505030304" pitchFamily="18" charset="0"/>
              </a:rPr>
              <a:t> aspects of the circuits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7 documents in total (11T Dipole, Triplet, D1, D2, Triplet Correctors, High Order Correctors and D2 Correctors)</a:t>
            </a:r>
          </a:p>
          <a:p>
            <a:pPr lvl="1"/>
            <a:endParaRPr lang="en-GB" sz="1600" dirty="0" smtClean="0">
              <a:latin typeface="Calisto MT" panose="02040603050505030304" pitchFamily="18" charset="0"/>
            </a:endParaRPr>
          </a:p>
          <a:p>
            <a:pPr marL="457200" lvl="1" indent="0">
              <a:buNone/>
            </a:pPr>
            <a:endParaRPr lang="en-GB" sz="1600" dirty="0" smtClean="0">
              <a:latin typeface="Calisto MT" panose="0204060305050503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6468" y="2006661"/>
            <a:ext cx="1942761" cy="28704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75" y="1966336"/>
            <a:ext cx="1923432" cy="291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0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Technical Design Report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18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7107" y="696641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sto MT" panose="02040603050505030304" pitchFamily="18" charset="0"/>
              </a:rPr>
              <a:t>MCF has contributed to the circuit related chapter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Chapter on circuit layout, powering and protection to reflect the baseline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An overview of the circuits for HL-LHC and the electrical quality criteria </a:t>
            </a:r>
          </a:p>
          <a:p>
            <a:pPr marL="457200" lvl="1" indent="0">
              <a:buNone/>
            </a:pPr>
            <a:endParaRPr lang="en-GB" sz="1600" dirty="0" smtClean="0">
              <a:latin typeface="Calisto MT" panose="0204060305050503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3214" y="1623058"/>
            <a:ext cx="2289256" cy="32792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3828" y="1689100"/>
            <a:ext cx="2129197" cy="321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71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19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6"/>
          <p:cNvSpPr txBox="1"/>
          <p:nvPr/>
        </p:nvSpPr>
        <p:spPr>
          <a:xfrm>
            <a:off x="1234300" y="2007762"/>
            <a:ext cx="7066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3600" i="1" dirty="0">
                <a:solidFill>
                  <a:schemeClr val="bg2"/>
                </a:solidFill>
                <a:latin typeface="Calisto MT" panose="02040603050505030304" pitchFamily="18" charset="0"/>
              </a:rPr>
              <a:t>CERN Official Documentation</a:t>
            </a:r>
          </a:p>
        </p:txBody>
      </p:sp>
    </p:spTree>
    <p:extLst>
      <p:ext uri="{BB962C8B-B14F-4D97-AF65-F5344CB8AC3E}">
        <p14:creationId xmlns:p14="http://schemas.microsoft.com/office/powerpoint/2010/main" val="272985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Content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47107" y="696641"/>
            <a:ext cx="7920000" cy="3680222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Calisto MT" panose="02040603050505030304" pitchFamily="18" charset="0"/>
              </a:rPr>
              <a:t>Introduction </a:t>
            </a:r>
          </a:p>
          <a:p>
            <a:r>
              <a:rPr lang="en-GB" sz="1800" dirty="0" smtClean="0">
                <a:latin typeface="Calisto MT" panose="02040603050505030304" pitchFamily="18" charset="0"/>
              </a:rPr>
              <a:t>Magnet Circuit Forum Related Documentation </a:t>
            </a:r>
          </a:p>
          <a:p>
            <a:pPr lvl="1"/>
            <a:r>
              <a:rPr lang="en-GB" sz="1400" dirty="0" smtClean="0">
                <a:latin typeface="Calisto MT" panose="02040603050505030304" pitchFamily="18" charset="0"/>
              </a:rPr>
              <a:t>HL-LHC Magnet Circuits Table of Parameters</a:t>
            </a:r>
          </a:p>
          <a:p>
            <a:pPr lvl="1"/>
            <a:r>
              <a:rPr lang="en-GB" sz="1400" dirty="0" smtClean="0">
                <a:latin typeface="Calisto MT" panose="02040603050505030304" pitchFamily="18" charset="0"/>
              </a:rPr>
              <a:t>HL-LHC Magnet Circuits Layout </a:t>
            </a:r>
          </a:p>
          <a:p>
            <a:r>
              <a:rPr lang="en-GB" sz="1800" dirty="0" smtClean="0">
                <a:latin typeface="Calisto MT" panose="02040603050505030304" pitchFamily="18" charset="0"/>
              </a:rPr>
              <a:t>HL-LHC Baseline Documentation Related to the Magnet Circuits</a:t>
            </a:r>
          </a:p>
          <a:p>
            <a:pPr lvl="1"/>
            <a:r>
              <a:rPr lang="en-GB" sz="1400" dirty="0">
                <a:latin typeface="Calisto MT" panose="02040603050505030304" pitchFamily="18" charset="0"/>
              </a:rPr>
              <a:t>Functional Specifications Documentation </a:t>
            </a:r>
          </a:p>
          <a:p>
            <a:pPr lvl="1"/>
            <a:r>
              <a:rPr lang="en-GB" sz="1400" dirty="0" smtClean="0">
                <a:latin typeface="Calisto MT" panose="02040603050505030304" pitchFamily="18" charset="0"/>
              </a:rPr>
              <a:t>Electrical Design Criteria Documentation</a:t>
            </a:r>
          </a:p>
          <a:p>
            <a:pPr lvl="1"/>
            <a:r>
              <a:rPr lang="en-GB" sz="1400" dirty="0" smtClean="0">
                <a:latin typeface="Calisto MT" panose="02040603050505030304" pitchFamily="18" charset="0"/>
              </a:rPr>
              <a:t>Engineering Change Requests </a:t>
            </a:r>
          </a:p>
          <a:p>
            <a:pPr lvl="1"/>
            <a:r>
              <a:rPr lang="en-GB" sz="1400" dirty="0" smtClean="0">
                <a:latin typeface="Calisto MT" panose="02040603050505030304" pitchFamily="18" charset="0"/>
              </a:rPr>
              <a:t>Circuits Documents </a:t>
            </a:r>
          </a:p>
          <a:p>
            <a:pPr lvl="1"/>
            <a:r>
              <a:rPr lang="en-GB" sz="1400" dirty="0" smtClean="0">
                <a:latin typeface="Calisto MT" panose="02040603050505030304" pitchFamily="18" charset="0"/>
              </a:rPr>
              <a:t>Technical Design Reports</a:t>
            </a:r>
          </a:p>
          <a:p>
            <a:r>
              <a:rPr lang="en-GB" sz="1800" dirty="0" smtClean="0">
                <a:latin typeface="Calisto MT" panose="02040603050505030304" pitchFamily="18" charset="0"/>
              </a:rPr>
              <a:t>Introduction to CERN Official Documentation</a:t>
            </a:r>
          </a:p>
          <a:p>
            <a:pPr lvl="1"/>
            <a:r>
              <a:rPr lang="en-GB" sz="1400" dirty="0" smtClean="0">
                <a:latin typeface="Calisto MT" panose="02040603050505030304" pitchFamily="18" charset="0"/>
              </a:rPr>
              <a:t>CERN Layout Database </a:t>
            </a:r>
          </a:p>
          <a:p>
            <a:pPr lvl="1"/>
            <a:r>
              <a:rPr lang="en-GB" sz="1400" dirty="0" smtClean="0">
                <a:latin typeface="Calisto MT" panose="02040603050505030304" pitchFamily="18" charset="0"/>
              </a:rPr>
              <a:t>Electrical Diagrams in CERN Drawing Directory  </a:t>
            </a:r>
            <a:endParaRPr lang="en-GB" sz="140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71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CERN Layout Database 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20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7106" y="696641"/>
            <a:ext cx="8406393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sto MT" panose="02040603050505030304" pitchFamily="18" charset="0"/>
              </a:rPr>
              <a:t>Layout Database is the official database for circuits parameters at CERN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MCF is coordinating the activity to introduce correct circuits parameters and layout </a:t>
            </a:r>
          </a:p>
          <a:p>
            <a:pPr marL="457200" lvl="1" indent="0">
              <a:buNone/>
            </a:pPr>
            <a:endParaRPr lang="en-GB" sz="1600" dirty="0" smtClean="0">
              <a:latin typeface="Calisto MT" panose="02040603050505030304" pitchFamily="18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41885" y="2639650"/>
            <a:ext cx="2230115" cy="18368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08232" y="4437220"/>
            <a:ext cx="2642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Circuits Description File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6418" y="2663753"/>
            <a:ext cx="3230382" cy="1862241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4750302" y="3373828"/>
            <a:ext cx="532898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748703" y="4476509"/>
            <a:ext cx="806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Target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-1"/>
            <a:ext cx="194423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199771"/>
              </p:ext>
            </p:extLst>
          </p:nvPr>
        </p:nvGraphicFramePr>
        <p:xfrm>
          <a:off x="340859" y="1394592"/>
          <a:ext cx="3128282" cy="1153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Visio" r:id="rId5" imgW="8048485" imgH="2971800" progId="Visio.Drawing.15">
                  <p:embed/>
                </p:oleObj>
              </mc:Choice>
              <mc:Fallback>
                <p:oleObj name="Visio" r:id="rId5" imgW="8048485" imgH="297180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859" y="1394592"/>
                        <a:ext cx="3128282" cy="11536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Elbow Connector 16"/>
          <p:cNvCxnSpPr/>
          <p:nvPr/>
        </p:nvCxnSpPr>
        <p:spPr>
          <a:xfrm rot="16200000" flipH="1">
            <a:off x="1661776" y="2676172"/>
            <a:ext cx="631898" cy="619759"/>
          </a:xfrm>
          <a:prstGeom prst="bentConnector3">
            <a:avLst>
              <a:gd name="adj1" fmla="val 100245"/>
            </a:avLst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384582" y="1754842"/>
            <a:ext cx="1699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Circuits Layout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24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Electrical Diagrams in CERN Drawing Directory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21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7106" y="696641"/>
            <a:ext cx="8406393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Calisto MT" panose="02040603050505030304" pitchFamily="18" charset="0"/>
              </a:rPr>
              <a:t>LHCLSD </a:t>
            </a:r>
            <a:r>
              <a:rPr lang="en-GB" sz="2000" dirty="0" smtClean="0">
                <a:latin typeface="Calisto MT" panose="02040603050505030304" pitchFamily="18" charset="0"/>
              </a:rPr>
              <a:t>drawings are official documents for electrical diagrams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MCF is coordinating the introduction of circuits diagram at IP1/5 and IP7</a:t>
            </a:r>
          </a:p>
          <a:p>
            <a:pPr marL="457200" lvl="1" indent="0">
              <a:buNone/>
            </a:pPr>
            <a:endParaRPr lang="en-GB" sz="1600" dirty="0" smtClean="0">
              <a:latin typeface="Calisto MT" panose="0204060305050503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3279" y="1521840"/>
            <a:ext cx="4160686" cy="3515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33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latin typeface="Calisto MT" panose="02040603050505030304" pitchFamily="18" charset="0"/>
              </a:rPr>
              <a:t>Summary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22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7106" y="696641"/>
            <a:ext cx="8406393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sto MT" panose="02040603050505030304" pitchFamily="18" charset="0"/>
              </a:rPr>
              <a:t>Magnet Circuit Forum coordinates the documentation related to circuits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Living documents have been created to reference and follow ongoing work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Contribution to HL-LHC Project Documentation in coordination with the project office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Contribution to the CERN official documentation to include 11T Dipole and IR circuits </a:t>
            </a:r>
          </a:p>
          <a:p>
            <a:pPr marL="457200" lvl="1" indent="0">
              <a:buNone/>
            </a:pPr>
            <a:endParaRPr lang="en-GB" sz="1600" dirty="0" smtClean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21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950" y="2139702"/>
            <a:ext cx="6953250" cy="1225800"/>
          </a:xfrm>
        </p:spPr>
        <p:txBody>
          <a:bodyPr/>
          <a:lstStyle/>
          <a:p>
            <a:pPr algn="l"/>
            <a:r>
              <a:rPr lang="en-US" dirty="0" smtClean="0">
                <a:latin typeface="Calisto MT" panose="02040603050505030304" pitchFamily="18" charset="0"/>
              </a:rPr>
              <a:t>Thank you for your attention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23</a:t>
            </a:fld>
            <a:endParaRPr lang="fr-FR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91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800" y="673423"/>
            <a:ext cx="7920000" cy="116987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Calisto MT" panose="02040603050505030304" pitchFamily="18" charset="0"/>
              </a:rPr>
              <a:t>One of the recommendations of the March 2016 review on HL-LHC Magnet Circuits was: </a:t>
            </a:r>
          </a:p>
          <a:p>
            <a:endParaRPr lang="en-US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r>
              <a:rPr lang="en-US" b="1" i="1" dirty="0" smtClean="0">
                <a:latin typeface="Calisto MT" panose="02040603050505030304" pitchFamily="18" charset="0"/>
              </a:rPr>
              <a:t>“… to realize close and regular interaction (communication) between the involved experts and work-packages. This could be possibly done by setting-up of a dedicated working group or by using existing structures to discuss circuit integration and protection on a regular basis and to identify the optimum scheme for each magnet circuit system.”</a:t>
            </a:r>
          </a:p>
          <a:p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</a:t>
            </a:fld>
            <a:endParaRPr lang="fr-FR" dirty="0">
              <a:latin typeface="Calisto MT" panose="0204060305050503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35596" y="1647007"/>
            <a:ext cx="7272808" cy="3316548"/>
            <a:chOff x="2443062" y="3554916"/>
            <a:chExt cx="3850640" cy="3337972"/>
          </a:xfrm>
        </p:grpSpPr>
        <p:sp>
          <p:nvSpPr>
            <p:cNvPr id="7" name="Folded Corner 6"/>
            <p:cNvSpPr/>
            <p:nvPr/>
          </p:nvSpPr>
          <p:spPr>
            <a:xfrm>
              <a:off x="2443062" y="3554916"/>
              <a:ext cx="3850640" cy="3248365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sto MT" panose="02040603050505030304" pitchFamily="18" charset="0"/>
              </a:endParaRPr>
            </a:p>
          </p:txBody>
        </p:sp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2559708" y="3575730"/>
              <a:ext cx="3611389" cy="3317158"/>
            </a:xfrm>
            <a:prstGeom prst="rect">
              <a:avLst/>
            </a:prstGeom>
          </p:spPr>
          <p:txBody>
            <a:bodyPr vert="horz" lIns="0" tIns="0" rIns="0" bIns="0" rtlCol="0">
              <a:normAutofit fontScale="475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4300" b="1" dirty="0" smtClean="0">
                  <a:latin typeface="Calisto MT" panose="02040603050505030304" pitchFamily="18" charset="0"/>
                </a:rPr>
                <a:t>Mandate</a:t>
              </a:r>
              <a:endParaRPr lang="en-US" dirty="0">
                <a:latin typeface="Calisto MT" panose="02040603050505030304" pitchFamily="18" charset="0"/>
              </a:endParaRPr>
            </a:p>
            <a:p>
              <a:r>
                <a:rPr lang="en-US" dirty="0">
                  <a:latin typeface="Calisto MT" panose="02040603050505030304" pitchFamily="18" charset="0"/>
                </a:rPr>
                <a:t>The Magnet Circuit Forum (MCF) is the meeting where all aspects related to powering and protection of the HL-LHC circuits are discussed, in particular the ones pertaining to the optimization of circuit layouts and definition of protection means. </a:t>
              </a:r>
            </a:p>
            <a:p>
              <a:r>
                <a:rPr lang="en-US" dirty="0">
                  <a:latin typeface="Calisto MT" panose="02040603050505030304" pitchFamily="18" charset="0"/>
                </a:rPr>
                <a:t>Subjects in the agenda are defined in close collaboration with the relevant WPs. </a:t>
              </a:r>
            </a:p>
            <a:p>
              <a:r>
                <a:rPr lang="en-US" dirty="0">
                  <a:latin typeface="Calisto MT" panose="02040603050505030304" pitchFamily="18" charset="0"/>
                </a:rPr>
                <a:t>Interface aspects between systems are clarified through meetings at the forum. To this end, a documentation plan has to be developed and completed.</a:t>
              </a:r>
            </a:p>
            <a:p>
              <a:r>
                <a:rPr lang="en-US" dirty="0">
                  <a:latin typeface="Calisto MT" panose="02040603050505030304" pitchFamily="18" charset="0"/>
                </a:rPr>
                <a:t>The aim is to prepare a set of functional interface specifications that can be used as input for the design (technical specifications) of the different systems. </a:t>
              </a:r>
            </a:p>
            <a:p>
              <a:r>
                <a:rPr lang="en-US" dirty="0">
                  <a:latin typeface="Calisto MT" panose="02040603050505030304" pitchFamily="18" charset="0"/>
                </a:rPr>
                <a:t>Assessment on realistic failure scenarios and required mitigation strategies on a global basis is part of the activities of the MCF. </a:t>
              </a:r>
            </a:p>
            <a:p>
              <a:r>
                <a:rPr lang="en-US" dirty="0">
                  <a:latin typeface="Calisto MT" panose="02040603050505030304" pitchFamily="18" charset="0"/>
                </a:rPr>
                <a:t>The MCF is the meeting where aspects related to high voltage withstand levels are discussed and harmonized. </a:t>
              </a:r>
            </a:p>
            <a:p>
              <a:r>
                <a:rPr lang="en-US" dirty="0">
                  <a:latin typeface="Calisto MT" panose="02040603050505030304" pitchFamily="18" charset="0"/>
                </a:rPr>
                <a:t>The MCF reports regularly to TCC and takes up any relevant discussion within the domain of cold/warm powering and protection of the HL-LHC circuits in collaboration with the relevant WPs .  </a:t>
              </a:r>
              <a:endParaRPr lang="en-US" b="1" i="1" dirty="0" smtClean="0">
                <a:latin typeface="Calisto MT" panose="02040603050505030304" pitchFamily="18" charset="0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>
                <a:latin typeface="Calisto MT" panose="02040603050505030304" pitchFamily="18" charset="0"/>
              </a:rPr>
              <a:t>The Mandate to the Magnet Circuit Forum</a:t>
            </a:r>
            <a:endParaRPr lang="en-GB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34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6" t="4359" r="7285" b="10187"/>
          <a:stretch/>
        </p:blipFill>
        <p:spPr>
          <a:xfrm>
            <a:off x="1212850" y="679450"/>
            <a:ext cx="6178550" cy="3943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Introduction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4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664190" y="1391576"/>
            <a:ext cx="1483020" cy="73235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alisto MT" panose="02040603050505030304" pitchFamily="18" charset="0"/>
              </a:rPr>
              <a:t>Magnet Circuit Forum (MCF)</a:t>
            </a:r>
            <a:endParaRPr lang="en-US" sz="1400" dirty="0">
              <a:latin typeface="Calisto MT" panose="0204060305050503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118361" y="1348631"/>
            <a:ext cx="514649" cy="10616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308563" y="1552662"/>
            <a:ext cx="1342733" cy="1044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940448" y="1707573"/>
            <a:ext cx="1697954" cy="105934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085780" y="1924377"/>
            <a:ext cx="1552622" cy="116421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145610" y="2111440"/>
            <a:ext cx="1544368" cy="131094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218500" y="1260175"/>
            <a:ext cx="693350" cy="14153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218500" y="1552662"/>
            <a:ext cx="138362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145611" y="2174118"/>
            <a:ext cx="1797739" cy="221373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991100" y="2143911"/>
            <a:ext cx="1318260" cy="146553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876111" y="2174118"/>
            <a:ext cx="1326569" cy="181124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172998" y="2029655"/>
            <a:ext cx="1136362" cy="107315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4236361" y="993889"/>
            <a:ext cx="0" cy="37771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02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Introduction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5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47107" y="696641"/>
            <a:ext cx="7920000" cy="3680222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Calisto MT" panose="02040603050505030304" pitchFamily="18" charset="0"/>
              </a:rPr>
              <a:t>Proper documentation is fundamental for any part of the project</a:t>
            </a:r>
          </a:p>
          <a:p>
            <a:r>
              <a:rPr lang="en-GB" sz="2000" dirty="0" smtClean="0">
                <a:latin typeface="Calisto MT" panose="02040603050505030304" pitchFamily="18" charset="0"/>
              </a:rPr>
              <a:t>The main questions to address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Do we have the necessary information in writing ?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Is the information properly communicated to all Work Packages ?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Are concerned parties aware of the information ?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Is the information easily accessible ?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Is the information properly referenced ?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How to follow “living” documents ?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How to trace change ?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Is the information coherent with the HL-LHC project baseline documentation ?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Is the information coherent with CERN official documentation ?  </a:t>
            </a:r>
          </a:p>
          <a:p>
            <a:pPr lvl="1"/>
            <a:endParaRPr lang="en-GB" sz="1600" dirty="0" smtClean="0">
              <a:latin typeface="Calisto MT" panose="02040603050505030304" pitchFamily="18" charset="0"/>
            </a:endParaRPr>
          </a:p>
          <a:p>
            <a:pPr lvl="1"/>
            <a:endParaRPr lang="en-GB" sz="1600" dirty="0" smtClean="0">
              <a:latin typeface="Calisto MT" panose="02040603050505030304" pitchFamily="18" charset="0"/>
            </a:endParaRPr>
          </a:p>
          <a:p>
            <a:endParaRPr lang="en-GB" sz="2000" dirty="0" smtClean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88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Introduction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6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47106" y="696641"/>
            <a:ext cx="8596893" cy="3800622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Calisto MT" panose="02040603050505030304" pitchFamily="18" charset="0"/>
              </a:rPr>
              <a:t>Documentation related to circuits are co-ordinated in the MCF meetings </a:t>
            </a:r>
          </a:p>
          <a:p>
            <a:r>
              <a:rPr lang="en-GB" sz="2000" dirty="0" smtClean="0">
                <a:latin typeface="Calisto MT" panose="02040603050505030304" pitchFamily="18" charset="0"/>
              </a:rPr>
              <a:t>54 regular MCF meetings with 50 members from different WPs</a:t>
            </a:r>
          </a:p>
          <a:p>
            <a:r>
              <a:rPr lang="en-GB" sz="2000" dirty="0" smtClean="0">
                <a:latin typeface="Calisto MT" panose="02040603050505030304" pitchFamily="18" charset="0"/>
              </a:rPr>
              <a:t>27 topical meetings with reduced attendance</a:t>
            </a:r>
          </a:p>
          <a:p>
            <a:r>
              <a:rPr lang="en-GB" sz="2000" dirty="0" smtClean="0">
                <a:latin typeface="Calisto MT" panose="02040603050505030304" pitchFamily="18" charset="0"/>
              </a:rPr>
              <a:t>Minutes of meetings include the discussions on circuit information</a:t>
            </a:r>
          </a:p>
          <a:p>
            <a:r>
              <a:rPr lang="en-GB" sz="2000" dirty="0" smtClean="0">
                <a:latin typeface="Calisto MT" panose="02040603050505030304" pitchFamily="18" charset="0"/>
              </a:rPr>
              <a:t>In average, one in every two meetings, the documentation is addressed </a:t>
            </a:r>
          </a:p>
          <a:p>
            <a:endParaRPr lang="en-GB" sz="2000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GB" sz="2000" dirty="0" smtClean="0">
              <a:latin typeface="Calisto MT" panose="02040603050505030304" pitchFamily="18" charset="0"/>
            </a:endParaRPr>
          </a:p>
          <a:p>
            <a:endParaRPr lang="en-GB" sz="2000" dirty="0" smtClean="0">
              <a:latin typeface="Calisto MT" panose="02040603050505030304" pitchFamily="18" charset="0"/>
            </a:endParaRPr>
          </a:p>
          <a:p>
            <a:pPr lvl="1"/>
            <a:endParaRPr lang="en-GB" sz="1800" dirty="0" smtClean="0">
              <a:latin typeface="Calisto MT" panose="02040603050505030304" pitchFamily="18" charset="0"/>
            </a:endParaRPr>
          </a:p>
          <a:p>
            <a:pPr lvl="1"/>
            <a:endParaRPr lang="en-GB" sz="1800" dirty="0" smtClean="0">
              <a:latin typeface="Calisto MT" panose="02040603050505030304" pitchFamily="18" charset="0"/>
            </a:endParaRPr>
          </a:p>
          <a:p>
            <a:endParaRPr lang="en-GB" sz="2400" dirty="0" smtClean="0">
              <a:latin typeface="Calisto MT" panose="0204060305050503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914065" y="2498272"/>
            <a:ext cx="2617935" cy="2645228"/>
            <a:chOff x="4989625" y="1467461"/>
            <a:chExt cx="2917752" cy="271354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-1" b="39131"/>
            <a:stretch/>
          </p:blipFill>
          <p:spPr>
            <a:xfrm>
              <a:off x="4989625" y="1467461"/>
              <a:ext cx="2917752" cy="271354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5419680" y="2654710"/>
              <a:ext cx="1624149" cy="16518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389799" y="3374431"/>
              <a:ext cx="1705896" cy="17108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419680" y="3875647"/>
              <a:ext cx="1705896" cy="17108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8726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7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1234300" y="2007762"/>
            <a:ext cx="5614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3600" i="1" dirty="0">
                <a:solidFill>
                  <a:schemeClr val="bg2"/>
                </a:solidFill>
                <a:latin typeface="Calisto MT" panose="02040603050505030304" pitchFamily="18" charset="0"/>
              </a:rPr>
              <a:t>MCF Related Documentation </a:t>
            </a:r>
          </a:p>
        </p:txBody>
      </p:sp>
    </p:spTree>
    <p:extLst>
      <p:ext uri="{BB962C8B-B14F-4D97-AF65-F5344CB8AC3E}">
        <p14:creationId xmlns:p14="http://schemas.microsoft.com/office/powerpoint/2010/main" val="97815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MCF Related Documentation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8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32850" y="4332805"/>
            <a:ext cx="681436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  <a:hlinkClick r:id="rId2"/>
              </a:rPr>
              <a:t>https://espace.cern.ch/project-HL-LHC-Technical-coordination/MCF/Circuits%20Table</a:t>
            </a:r>
            <a:endParaRPr lang="en-GB" sz="1050" i="1" dirty="0" smtClean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  <a:p>
            <a:pPr algn="just"/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  <a:hlinkClick r:id="rId3"/>
              </a:rPr>
              <a:t>https://espace.cern.ch/project-HL-LHC-Technical-coordination/MCF/Circuits%20Layout/Hilumi_Circuits_Layout_V3.1.pdf</a:t>
            </a:r>
            <a:r>
              <a:rPr lang="en-GB" sz="105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855382" y="1895889"/>
            <a:ext cx="5303450" cy="2382986"/>
            <a:chOff x="1126847" y="1547280"/>
            <a:chExt cx="5989320" cy="265270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b="21588"/>
            <a:stretch/>
          </p:blipFill>
          <p:spPr>
            <a:xfrm>
              <a:off x="1126847" y="1547280"/>
              <a:ext cx="5989320" cy="2652707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1220150" y="3337095"/>
              <a:ext cx="801913" cy="1419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sto MT" panose="02040603050505030304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32850" y="2961450"/>
              <a:ext cx="801913" cy="14190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sto MT" panose="02040603050505030304" pitchFamily="18" charset="0"/>
              </a:endParaRPr>
            </a:p>
          </p:txBody>
        </p:sp>
      </p:grp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107" y="696641"/>
            <a:ext cx="7920000" cy="3680222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Calisto MT" panose="02040603050505030304" pitchFamily="18" charset="0"/>
              </a:rPr>
              <a:t>Magnet Circuit Forum Main Reference Documents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The HL-LHC Circuits Layout </a:t>
            </a:r>
          </a:p>
          <a:p>
            <a:pPr lvl="1"/>
            <a:r>
              <a:rPr lang="en-GB" sz="1600" dirty="0" smtClean="0">
                <a:latin typeface="Calisto MT" panose="02040603050505030304" pitchFamily="18" charset="0"/>
              </a:rPr>
              <a:t>The HL-LHC Circuits Table </a:t>
            </a:r>
          </a:p>
        </p:txBody>
      </p:sp>
    </p:spTree>
    <p:extLst>
      <p:ext uri="{BB962C8B-B14F-4D97-AF65-F5344CB8AC3E}">
        <p14:creationId xmlns:p14="http://schemas.microsoft.com/office/powerpoint/2010/main" val="420959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002423020"/>
              </p:ext>
            </p:extLst>
          </p:nvPr>
        </p:nvGraphicFramePr>
        <p:xfrm>
          <a:off x="1424940" y="81921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35000"/>
            <a:ext cx="893445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Lifecycle for MCF Related Documents 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9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9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9535</TotalTime>
  <Words>990</Words>
  <Application>Microsoft Office PowerPoint</Application>
  <PresentationFormat>On-screen Show (16:9)</PresentationFormat>
  <Paragraphs>166</Paragraphs>
  <Slides>23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Calisto MT</vt:lpstr>
      <vt:lpstr>Times New Roman</vt:lpstr>
      <vt:lpstr>Wingdings</vt:lpstr>
      <vt:lpstr>Thème Office</vt:lpstr>
      <vt:lpstr>Visio</vt:lpstr>
      <vt:lpstr>Document Plan and Management of Change</vt:lpstr>
      <vt:lpstr>Content</vt:lpstr>
      <vt:lpstr>PowerPoint Presentation</vt:lpstr>
      <vt:lpstr>Introduction</vt:lpstr>
      <vt:lpstr>Introduction</vt:lpstr>
      <vt:lpstr>Introduction</vt:lpstr>
      <vt:lpstr>PowerPoint Presentation</vt:lpstr>
      <vt:lpstr>MCF Related Documentation </vt:lpstr>
      <vt:lpstr>Lifecycle for MCF Related Documents </vt:lpstr>
      <vt:lpstr>HL-LHC Circuits Layout </vt:lpstr>
      <vt:lpstr>HL-LHC Circuits Parameters Table</vt:lpstr>
      <vt:lpstr>PowerPoint Presentation</vt:lpstr>
      <vt:lpstr>Circuital Functional Specifications Documents</vt:lpstr>
      <vt:lpstr>Electrical Design Criteria Documents</vt:lpstr>
      <vt:lpstr>Engineering Change Requests (1/2)</vt:lpstr>
      <vt:lpstr>Engineering Change Requests (2/2)</vt:lpstr>
      <vt:lpstr>Circuits Documents </vt:lpstr>
      <vt:lpstr>Technical Design Report</vt:lpstr>
      <vt:lpstr>PowerPoint Presentation</vt:lpstr>
      <vt:lpstr>CERN Layout Database </vt:lpstr>
      <vt:lpstr>Electrical Diagrams in CERN Drawing Directory </vt:lpstr>
      <vt:lpstr>Summary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Samer Yammine</cp:lastModifiedBy>
  <cp:revision>522</cp:revision>
  <dcterms:created xsi:type="dcterms:W3CDTF">2016-02-11T10:47:23Z</dcterms:created>
  <dcterms:modified xsi:type="dcterms:W3CDTF">2019-09-10T07:24:58Z</dcterms:modified>
</cp:coreProperties>
</file>