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6" r:id="rId1"/>
  </p:sldMasterIdLst>
  <p:notesMasterIdLst>
    <p:notesMasterId r:id="rId15"/>
  </p:notesMasterIdLst>
  <p:handoutMasterIdLst>
    <p:handoutMasterId r:id="rId16"/>
  </p:handoutMasterIdLst>
  <p:sldIdLst>
    <p:sldId id="295" r:id="rId2"/>
    <p:sldId id="302" r:id="rId3"/>
    <p:sldId id="301" r:id="rId4"/>
    <p:sldId id="305" r:id="rId5"/>
    <p:sldId id="299" r:id="rId6"/>
    <p:sldId id="298" r:id="rId7"/>
    <p:sldId id="304" r:id="rId8"/>
    <p:sldId id="307" r:id="rId9"/>
    <p:sldId id="308" r:id="rId10"/>
    <p:sldId id="296" r:id="rId11"/>
    <p:sldId id="306" r:id="rId12"/>
    <p:sldId id="293" r:id="rId13"/>
    <p:sldId id="303" r:id="rId14"/>
  </p:sldIdLst>
  <p:sldSz cx="9144000" cy="6858000" type="screen4x3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05" autoAdjust="0"/>
    <p:restoredTop sz="94660"/>
  </p:normalViewPr>
  <p:slideViewPr>
    <p:cSldViewPr snapToGrid="0">
      <p:cViewPr varScale="1">
        <p:scale>
          <a:sx n="80" d="100"/>
          <a:sy n="80" d="100"/>
        </p:scale>
        <p:origin x="74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665" cy="4980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6866" y="0"/>
            <a:ext cx="2890665" cy="4980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459393-F85B-477B-8CCD-A5543CC096BC}" type="datetimeFigureOut">
              <a:rPr lang="en-GB" smtClean="0"/>
              <a:t>10/09/2019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630"/>
            <a:ext cx="2890665" cy="4980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6866" y="9428630"/>
            <a:ext cx="2890665" cy="4980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451DC9-0E97-42A2-B727-837E83E68D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98616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241DE7-2839-45F8-93F1-46C4F99AE139}" type="datetimeFigureOut">
              <a:rPr lang="fr-FR" smtClean="0"/>
              <a:t>10/09/2019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39838"/>
            <a:ext cx="4465638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E2AB82-4F40-42FA-A6C7-B3B68AA58F7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408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Magnet Circuit Review 2019       Thomas Otto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logo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039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Magnet Circuit Review 2019       Thomas Otto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logo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411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Magnet Circuit Review 2019       Thomas Otto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logo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265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Magnet Circuit Review 2019       Thomas Otto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logo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990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Magnet Circuit Review 2019       Thomas Otto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logo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427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Magnet Circuit Review 2019       Thomas Otto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logo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107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Magnet Circuit Review 2019       Thomas Otto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logo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751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Magnet Circuit Review 2019       Thomas Otto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2380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hyperlink" Target="https://edms.cern.ch/ui/#!master/navigator/project?P:1683888779:1016582289:subDocs" TargetMode="External"/><Relationship Id="rId7" Type="http://schemas.openxmlformats.org/officeDocument/2006/relationships/image" Target="../media/image12.png"/><Relationship Id="rId2" Type="http://schemas.openxmlformats.org/officeDocument/2006/relationships/hyperlink" Target="https://edms.cern.ch/ui/#!master/navigator/project?P:1683888779:1740338644:subDocs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hyperlink" Target="https://edms.cern.ch/ui/#!master/navigator/project?P:1683888779:1728868756:subDocs" TargetMode="External"/><Relationship Id="rId4" Type="http://schemas.openxmlformats.org/officeDocument/2006/relationships/hyperlink" Target="https://edms.cern.ch/ui/#!master/navigator/project?P:1683888779:1930194468:subDocs" TargetMode="External"/><Relationship Id="rId9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Safety Considerations for Magnet Circuits</a:t>
            </a:r>
            <a:endParaRPr lang="en-GB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Thomas Otto, HL-LHC </a:t>
            </a:r>
            <a:r>
              <a:rPr lang="en-GB" dirty="0" err="1" smtClean="0"/>
              <a:t>PSO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International Review of HL-LHC Magnet Circuits</a:t>
            </a:r>
          </a:p>
        </p:txBody>
      </p:sp>
    </p:spTree>
    <p:extLst>
      <p:ext uri="{BB962C8B-B14F-4D97-AF65-F5344CB8AC3E}">
        <p14:creationId xmlns:p14="http://schemas.microsoft.com/office/powerpoint/2010/main" val="3463371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HL-LHC Safety Workflow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Identification of Equipment (“System”)</a:t>
            </a:r>
          </a:p>
          <a:p>
            <a:pPr lvl="1"/>
            <a:r>
              <a:rPr lang="en-GB" dirty="0" smtClean="0"/>
              <a:t>Hazard Register</a:t>
            </a:r>
          </a:p>
          <a:p>
            <a:pPr lvl="1"/>
            <a:r>
              <a:rPr lang="en-GB" dirty="0" smtClean="0"/>
              <a:t>Standard Mitigation (CERN rules, EU directives, Int. Standards, guidelines from professional associations or occupational safety institutes)</a:t>
            </a:r>
          </a:p>
          <a:p>
            <a:r>
              <a:rPr lang="en-GB" dirty="0" smtClean="0"/>
              <a:t>HSE assessment if this is a system with “major safety implication” (</a:t>
            </a:r>
            <a:r>
              <a:rPr lang="en-GB" dirty="0" err="1" smtClean="0"/>
              <a:t>mSi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Risk assessment if standard mitigation not readily available </a:t>
            </a:r>
          </a:p>
          <a:p>
            <a:pPr lvl="1"/>
            <a:r>
              <a:rPr lang="en-GB" dirty="0" smtClean="0"/>
              <a:t>Risk-specific mitigation</a:t>
            </a:r>
          </a:p>
          <a:p>
            <a:pPr lvl="1"/>
            <a:r>
              <a:rPr lang="en-GB" dirty="0" smtClean="0"/>
              <a:t>HSE Safety Clearance (where required) </a:t>
            </a:r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Magnet Circuit Review 2019       Thomas Otto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7182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Safety Workflow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Magnet Circuit Review 2019       Thomas Otto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429" y="1000348"/>
            <a:ext cx="8865371" cy="4378389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233131" y="5479085"/>
            <a:ext cx="3630816" cy="241401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Simplified </a:t>
            </a:r>
            <a:r>
              <a:rPr lang="en-GB" dirty="0"/>
              <a:t>from EDMS 1827925 </a:t>
            </a:r>
            <a:r>
              <a:rPr lang="en-GB" dirty="0" smtClean="0"/>
              <a:t>v.2.0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0285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Safety Documentation </a:t>
            </a:r>
            <a:br>
              <a:rPr lang="en-GB" dirty="0" smtClean="0"/>
            </a:br>
            <a:r>
              <a:rPr lang="en-GB" dirty="0" smtClean="0"/>
              <a:t>System Safety Assessment (</a:t>
            </a:r>
            <a:r>
              <a:rPr lang="en-GB" dirty="0" err="1" smtClean="0"/>
              <a:t>SSA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94032" y="1233832"/>
            <a:ext cx="4589033" cy="4766316"/>
          </a:xfrm>
        </p:spPr>
        <p:txBody>
          <a:bodyPr>
            <a:normAutofit/>
          </a:bodyPr>
          <a:lstStyle/>
          <a:p>
            <a:r>
              <a:rPr lang="en-GB" sz="2400" dirty="0" smtClean="0"/>
              <a:t>Document travels between project and HSE unit</a:t>
            </a:r>
          </a:p>
          <a:p>
            <a:pPr lvl="1"/>
            <a:r>
              <a:rPr lang="en-GB" sz="2000" dirty="0" smtClean="0"/>
              <a:t>(Sub-)system description</a:t>
            </a:r>
          </a:p>
          <a:p>
            <a:pPr lvl="1"/>
            <a:r>
              <a:rPr lang="en-GB" sz="2000" dirty="0" smtClean="0"/>
              <a:t>Hazard register</a:t>
            </a:r>
          </a:p>
          <a:p>
            <a:pPr lvl="1"/>
            <a:r>
              <a:rPr lang="en-GB" sz="2000" dirty="0" smtClean="0"/>
              <a:t>Definition of mitigation measures</a:t>
            </a:r>
          </a:p>
          <a:p>
            <a:pPr lvl="1"/>
            <a:r>
              <a:rPr lang="en-GB" sz="2000" dirty="0" smtClean="0"/>
              <a:t>Risk assessment, where required</a:t>
            </a:r>
          </a:p>
          <a:p>
            <a:pPr lvl="1"/>
            <a:r>
              <a:rPr lang="en-GB" sz="2000" dirty="0" smtClean="0"/>
              <a:t>Safety clearance</a:t>
            </a:r>
          </a:p>
          <a:p>
            <a:r>
              <a:rPr lang="en-GB" sz="2400" dirty="0" smtClean="0"/>
              <a:t>Links to EDMS locations:</a:t>
            </a:r>
          </a:p>
          <a:p>
            <a:pPr lvl="1"/>
            <a:r>
              <a:rPr lang="en-GB" sz="2000" dirty="0" smtClean="0">
                <a:hlinkClick r:id="rId2"/>
              </a:rPr>
              <a:t>WP3</a:t>
            </a:r>
            <a:endParaRPr lang="en-GB" sz="2000" dirty="0" smtClean="0"/>
          </a:p>
          <a:p>
            <a:pPr lvl="1"/>
            <a:r>
              <a:rPr lang="en-GB" sz="2000" dirty="0" smtClean="0">
                <a:hlinkClick r:id="rId3"/>
              </a:rPr>
              <a:t>WP6a</a:t>
            </a:r>
            <a:endParaRPr lang="en-GB" sz="2000" dirty="0" smtClean="0"/>
          </a:p>
          <a:p>
            <a:pPr lvl="1"/>
            <a:r>
              <a:rPr lang="en-GB" sz="2000" dirty="0" smtClean="0">
                <a:hlinkClick r:id="rId4"/>
              </a:rPr>
              <a:t>WP6b</a:t>
            </a:r>
            <a:endParaRPr lang="en-GB" sz="2000" dirty="0" smtClean="0"/>
          </a:p>
          <a:p>
            <a:pPr lvl="1"/>
            <a:r>
              <a:rPr lang="en-GB" sz="2000" dirty="0" smtClean="0">
                <a:hlinkClick r:id="rId5"/>
              </a:rPr>
              <a:t>WP11</a:t>
            </a:r>
            <a:endParaRPr lang="en-GB" sz="200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96565" y="2175492"/>
            <a:ext cx="2694439" cy="3824656"/>
          </a:xfrm>
          <a:prstGeom prst="rect">
            <a:avLst/>
          </a:prstGeom>
        </p:spPr>
      </p:pic>
      <p:pic>
        <p:nvPicPr>
          <p:cNvPr id="6" name="Content Placeholder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30190" y="1701176"/>
            <a:ext cx="2691257" cy="38246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9817" y="1315798"/>
            <a:ext cx="2945088" cy="416186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3828" y="981176"/>
            <a:ext cx="2840978" cy="4023130"/>
          </a:xfrm>
          <a:prstGeom prst="rect">
            <a:avLst/>
          </a:prstGeom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Magnet Circuit Review 2019       Thomas Otto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4787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Electrical installations under full power are accessible to personnel </a:t>
            </a:r>
          </a:p>
          <a:p>
            <a:r>
              <a:rPr lang="en-GB" dirty="0" smtClean="0"/>
              <a:t>Design and construction must meet international safety standards</a:t>
            </a:r>
          </a:p>
          <a:p>
            <a:r>
              <a:rPr lang="en-GB" dirty="0" smtClean="0"/>
              <a:t>Particular focus on IP rating of all components and batteries</a:t>
            </a:r>
          </a:p>
          <a:p>
            <a:endParaRPr lang="en-GB" dirty="0"/>
          </a:p>
          <a:p>
            <a:r>
              <a:rPr lang="en-GB" dirty="0" smtClean="0"/>
              <a:t>A safety workflow between Work Packages, Project </a:t>
            </a:r>
            <a:r>
              <a:rPr lang="en-GB" dirty="0"/>
              <a:t>S</a:t>
            </a:r>
            <a:r>
              <a:rPr lang="en-GB" dirty="0" smtClean="0"/>
              <a:t>afety Officers and HSE Unit exists and has already proven its effectiveness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Magnet Circuit Review 2019       Thomas Otto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7584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Where do we stand now ?</a:t>
            </a:r>
          </a:p>
          <a:p>
            <a:r>
              <a:rPr lang="en-GB" dirty="0" smtClean="0"/>
              <a:t>What is special about HL-LHC powering ?</a:t>
            </a:r>
          </a:p>
          <a:p>
            <a:r>
              <a:rPr lang="en-GB" dirty="0" smtClean="0"/>
              <a:t>Achieving Electrical Safety Conformity</a:t>
            </a:r>
          </a:p>
          <a:p>
            <a:r>
              <a:rPr lang="en-GB" dirty="0" smtClean="0"/>
              <a:t>Electrical Safety Standards</a:t>
            </a:r>
          </a:p>
          <a:p>
            <a:r>
              <a:rPr lang="en-GB" dirty="0" smtClean="0"/>
              <a:t>HL-LHC Safety Process</a:t>
            </a:r>
          </a:p>
          <a:p>
            <a:r>
              <a:rPr lang="en-GB" dirty="0" smtClean="0"/>
              <a:t>Safety </a:t>
            </a:r>
            <a:r>
              <a:rPr lang="en-GB" dirty="0" smtClean="0"/>
              <a:t>Workflow and Documentation</a:t>
            </a:r>
            <a:endParaRPr lang="en-GB" dirty="0" smtClean="0"/>
          </a:p>
          <a:p>
            <a:r>
              <a:rPr lang="en-GB" dirty="0" smtClean="0"/>
              <a:t>Conclusions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Magnet Circuit Review 2019       Thomas Otto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71330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present situation: LHC </a:t>
            </a:r>
            <a:r>
              <a:rPr lang="en-GB" dirty="0" err="1" smtClean="0"/>
              <a:t>DFB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953" y="1380213"/>
            <a:ext cx="5713012" cy="380867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5761" y="1363760"/>
            <a:ext cx="2827407" cy="382512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534600" y="5310953"/>
            <a:ext cx="52539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No standard applied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Electrical conductor accessible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Only powered when no personnel in LHC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Magnet Circuit Review 2019       Thomas Otto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2940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special about HL-LHC 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269" y="1089771"/>
            <a:ext cx="7920000" cy="4906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The Underground areas  for </a:t>
            </a:r>
            <a:endParaRPr lang="en-GB" dirty="0" smtClean="0"/>
          </a:p>
          <a:p>
            <a:pPr lvl="1"/>
            <a:r>
              <a:rPr lang="en-GB" dirty="0" smtClean="0"/>
              <a:t>Power </a:t>
            </a:r>
            <a:r>
              <a:rPr lang="en-GB" dirty="0"/>
              <a:t>converters </a:t>
            </a:r>
            <a:endParaRPr lang="en-GB" dirty="0" smtClean="0"/>
          </a:p>
          <a:p>
            <a:pPr lvl="1"/>
            <a:r>
              <a:rPr lang="en-GB" dirty="0" err="1" smtClean="0"/>
              <a:t>Disconnector</a:t>
            </a:r>
            <a:r>
              <a:rPr lang="en-GB" dirty="0" smtClean="0"/>
              <a:t> boxes</a:t>
            </a:r>
          </a:p>
          <a:p>
            <a:pPr lvl="1"/>
            <a:r>
              <a:rPr lang="en-GB" dirty="0" smtClean="0"/>
              <a:t>DC </a:t>
            </a:r>
            <a:r>
              <a:rPr lang="en-GB" dirty="0" err="1"/>
              <a:t>Feedboxes</a:t>
            </a:r>
            <a:r>
              <a:rPr lang="en-GB" dirty="0"/>
              <a:t> (</a:t>
            </a:r>
            <a:r>
              <a:rPr lang="en-GB" dirty="0" err="1"/>
              <a:t>DFH</a:t>
            </a:r>
            <a:r>
              <a:rPr lang="en-GB" dirty="0"/>
              <a:t>)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are </a:t>
            </a:r>
            <a:r>
              <a:rPr lang="en-GB" dirty="0">
                <a:solidFill>
                  <a:srgbClr val="00B050"/>
                </a:solidFill>
              </a:rPr>
              <a:t>accessible to </a:t>
            </a:r>
            <a:r>
              <a:rPr lang="en-GB" dirty="0" smtClean="0">
                <a:solidFill>
                  <a:srgbClr val="00B050"/>
                </a:solidFill>
              </a:rPr>
              <a:t>personnel</a:t>
            </a:r>
            <a:br>
              <a:rPr lang="en-GB" dirty="0" smtClean="0">
                <a:solidFill>
                  <a:srgbClr val="00B050"/>
                </a:solidFill>
              </a:rPr>
            </a:br>
            <a:r>
              <a:rPr lang="en-GB" dirty="0" smtClean="0">
                <a:solidFill>
                  <a:srgbClr val="00B050"/>
                </a:solidFill>
              </a:rPr>
              <a:t> </a:t>
            </a:r>
            <a:r>
              <a:rPr lang="en-GB" dirty="0"/>
              <a:t>during accelerator </a:t>
            </a:r>
            <a:r>
              <a:rPr lang="en-GB" dirty="0" smtClean="0"/>
              <a:t>operation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Exposure hazard to</a:t>
            </a:r>
          </a:p>
          <a:p>
            <a:pPr lvl="1"/>
            <a:r>
              <a:rPr lang="en-GB" dirty="0"/>
              <a:t>Direct and indirect electrical contact</a:t>
            </a:r>
          </a:p>
          <a:p>
            <a:pPr lvl="1"/>
            <a:r>
              <a:rPr lang="en-GB" dirty="0"/>
              <a:t>Electrical </a:t>
            </a:r>
            <a:r>
              <a:rPr lang="en-GB" dirty="0" smtClean="0"/>
              <a:t>arcs</a:t>
            </a:r>
          </a:p>
          <a:p>
            <a:pPr marL="0" indent="0">
              <a:buNone/>
            </a:pPr>
            <a:r>
              <a:rPr lang="en-GB" dirty="0" smtClean="0"/>
              <a:t>Equipment must meet safety conformity standards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43" t="8560" r="19249" b="10224"/>
          <a:stretch/>
        </p:blipFill>
        <p:spPr>
          <a:xfrm>
            <a:off x="5024451" y="1189737"/>
            <a:ext cx="3968885" cy="2976664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 rot="21292739">
            <a:off x="4733162" y="1022941"/>
            <a:ext cx="4551464" cy="1186774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Magnet Circuit Review 2019       Thomas Otto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0784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Achieving Electrical Safety Conformity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467" y="1124102"/>
            <a:ext cx="7920000" cy="4906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2400" dirty="0"/>
              <a:t>Identify and analyse Directives relevant to the equipment,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/>
              <a:t>Perform a risk assessment in order to identify the requirements to which the product must respond.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/>
              <a:t>Identify the </a:t>
            </a:r>
            <a:r>
              <a:rPr lang="en-GB" sz="2400" dirty="0" err="1"/>
              <a:t>EN</a:t>
            </a:r>
            <a:r>
              <a:rPr lang="en-GB" sz="2400" dirty="0"/>
              <a:t>/</a:t>
            </a:r>
            <a:r>
              <a:rPr lang="en-GB" sz="2400" dirty="0" err="1"/>
              <a:t>IEC</a:t>
            </a:r>
            <a:r>
              <a:rPr lang="en-GB" sz="2400" dirty="0"/>
              <a:t> standards,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/>
              <a:t>Prove the compliance of the equipment to the Directive: </a:t>
            </a:r>
          </a:p>
          <a:p>
            <a:pPr marL="658350" lvl="1" indent="-514350">
              <a:buFont typeface="Arial" panose="020B0604020202020204" pitchFamily="34" charset="0"/>
              <a:buChar char="•"/>
            </a:pPr>
            <a:r>
              <a:rPr lang="en-GB" sz="2000" dirty="0"/>
              <a:t>It’s up to the manufacturer to identify the required means of control and testing to prove the conformity of its product with the Directive.</a:t>
            </a:r>
          </a:p>
          <a:p>
            <a:pPr marL="658350" lvl="1" indent="-514350">
              <a:buFont typeface="Arial" panose="020B0604020202020204" pitchFamily="34" charset="0"/>
              <a:buChar char="•"/>
            </a:pPr>
            <a:r>
              <a:rPr lang="en-GB" sz="2000" dirty="0"/>
              <a:t>An independent organism could be required for this control (design report, tests, etc…),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/>
              <a:t>Compile the technical </a:t>
            </a:r>
            <a:r>
              <a:rPr lang="en-GB" sz="2400" dirty="0" smtClean="0"/>
              <a:t>documentation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22896" y="6297900"/>
            <a:ext cx="3921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From G. Le Godec, TE-</a:t>
            </a:r>
            <a:r>
              <a:rPr lang="en-GB" dirty="0" err="1" smtClean="0"/>
              <a:t>EPC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Magnet Circuit Review 2019       Thomas Otto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8141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Electrical Safety Standards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CERN Safety Code C1 </a:t>
            </a:r>
          </a:p>
          <a:p>
            <a:pPr lvl="1"/>
            <a:r>
              <a:rPr lang="en-GB" dirty="0" smtClean="0"/>
              <a:t>Refers to applicable regulations in the host states</a:t>
            </a:r>
          </a:p>
          <a:p>
            <a:endParaRPr lang="en-GB" dirty="0"/>
          </a:p>
          <a:p>
            <a:r>
              <a:rPr lang="en-GB" dirty="0" smtClean="0"/>
              <a:t>European Directive 2014/35/EU </a:t>
            </a:r>
            <a:br>
              <a:rPr lang="en-GB" dirty="0" smtClean="0"/>
            </a:br>
            <a:r>
              <a:rPr lang="en-GB" dirty="0" smtClean="0"/>
              <a:t>(low voltage &lt; 1500 V </a:t>
            </a:r>
            <a:r>
              <a:rPr lang="en-GB" dirty="0" err="1" smtClean="0"/>
              <a:t>d.c.</a:t>
            </a:r>
            <a:r>
              <a:rPr lang="en-GB" dirty="0" smtClean="0"/>
              <a:t>, &lt; 1000 V </a:t>
            </a:r>
            <a:r>
              <a:rPr lang="en-GB" dirty="0" err="1" smtClean="0"/>
              <a:t>a.c</a:t>
            </a:r>
            <a:r>
              <a:rPr lang="en-GB" dirty="0" smtClean="0"/>
              <a:t>.) </a:t>
            </a:r>
          </a:p>
          <a:p>
            <a:pPr lvl="1"/>
            <a:endParaRPr lang="en-GB" dirty="0" smtClean="0"/>
          </a:p>
          <a:p>
            <a:r>
              <a:rPr lang="en-GB" dirty="0" err="1" smtClean="0"/>
              <a:t>IEC</a:t>
            </a:r>
            <a:r>
              <a:rPr lang="en-GB" dirty="0" smtClean="0"/>
              <a:t> standards </a:t>
            </a:r>
            <a:r>
              <a:rPr lang="en-GB" dirty="0"/>
              <a:t>e</a:t>
            </a:r>
            <a:r>
              <a:rPr lang="en-GB" dirty="0" smtClean="0"/>
              <a:t>.g. </a:t>
            </a:r>
          </a:p>
          <a:p>
            <a:pPr lvl="1"/>
            <a:r>
              <a:rPr lang="en-GB" dirty="0" err="1" smtClean="0"/>
              <a:t>IEC</a:t>
            </a:r>
            <a:r>
              <a:rPr lang="en-GB" dirty="0" smtClean="0"/>
              <a:t> 61800-5-1 for power drive systems</a:t>
            </a:r>
          </a:p>
          <a:p>
            <a:pPr lvl="1"/>
            <a:r>
              <a:rPr lang="en-GB" dirty="0" err="1" smtClean="0"/>
              <a:t>IEC</a:t>
            </a:r>
            <a:r>
              <a:rPr lang="en-GB" dirty="0" smtClean="0"/>
              <a:t> 60529 for protection of enclosures (IP code)</a:t>
            </a:r>
          </a:p>
          <a:p>
            <a:pPr lvl="1"/>
            <a:r>
              <a:rPr lang="en-GB" dirty="0" smtClean="0"/>
              <a:t>Other applicable </a:t>
            </a:r>
            <a:r>
              <a:rPr lang="en-GB" dirty="0" err="1" smtClean="0"/>
              <a:t>IEC</a:t>
            </a:r>
            <a:r>
              <a:rPr lang="en-GB" dirty="0" smtClean="0"/>
              <a:t> or EN standards for specific aspects </a:t>
            </a:r>
          </a:p>
          <a:p>
            <a:endParaRPr lang="en-GB" dirty="0" smtClean="0"/>
          </a:p>
          <a:p>
            <a:r>
              <a:rPr lang="en-GB" dirty="0" smtClean="0"/>
              <a:t>CERN Regulations</a:t>
            </a:r>
          </a:p>
          <a:p>
            <a:pPr lvl="1"/>
            <a:r>
              <a:rPr lang="en-GB" dirty="0" smtClean="0"/>
              <a:t>IS 23</a:t>
            </a:r>
            <a:r>
              <a:rPr lang="en-GB" dirty="0"/>
              <a:t> </a:t>
            </a:r>
            <a:r>
              <a:rPr lang="en-GB" dirty="0" smtClean="0"/>
              <a:t>and IS 41 on Fire </a:t>
            </a:r>
            <a:r>
              <a:rPr lang="en-GB" dirty="0"/>
              <a:t>Safety and Radiation Resistance </a:t>
            </a:r>
            <a:r>
              <a:rPr lang="en-GB" dirty="0" smtClean="0"/>
              <a:t>of cable insulations, fibres and organic materials in general. </a:t>
            </a:r>
          </a:p>
          <a:p>
            <a:pPr lvl="2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Magnet Circuit Review 2019       Thomas Otto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45333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7207" y="140393"/>
            <a:ext cx="8201260" cy="720000"/>
          </a:xfrm>
        </p:spPr>
        <p:txBody>
          <a:bodyPr/>
          <a:lstStyle/>
          <a:p>
            <a:r>
              <a:rPr lang="en-GB" dirty="0" smtClean="0"/>
              <a:t>Protection against accidental contacts and arcs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837" y="4707089"/>
            <a:ext cx="7920000" cy="1649261"/>
          </a:xfrm>
        </p:spPr>
        <p:txBody>
          <a:bodyPr>
            <a:normAutofit/>
          </a:bodyPr>
          <a:lstStyle/>
          <a:p>
            <a:r>
              <a:rPr lang="en-GB" sz="2000" dirty="0" smtClean="0"/>
              <a:t>IP 2x protection against accidental contact</a:t>
            </a:r>
          </a:p>
          <a:p>
            <a:r>
              <a:rPr lang="en-GB" sz="2000" dirty="0" smtClean="0"/>
              <a:t>Overhead water protection where required</a:t>
            </a:r>
          </a:p>
          <a:p>
            <a:r>
              <a:rPr lang="en-GB" sz="2000" dirty="0" smtClean="0"/>
              <a:t>For all electrical components (PCs, </a:t>
            </a:r>
            <a:r>
              <a:rPr lang="en-GB" sz="2000" dirty="0" err="1" smtClean="0"/>
              <a:t>disconnector</a:t>
            </a:r>
            <a:r>
              <a:rPr lang="en-GB" sz="2000" dirty="0" smtClean="0"/>
              <a:t> box, current leads…)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-70" r="49359"/>
          <a:stretch/>
        </p:blipFill>
        <p:spPr>
          <a:xfrm>
            <a:off x="958293" y="900000"/>
            <a:ext cx="2691992" cy="354091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8" t="17638" r="10504" b="18936"/>
          <a:stretch/>
        </p:blipFill>
        <p:spPr>
          <a:xfrm>
            <a:off x="4886554" y="900000"/>
            <a:ext cx="3247948" cy="3752699"/>
          </a:xfrm>
          <a:prstGeom prst="rect">
            <a:avLst/>
          </a:prstGeom>
        </p:spPr>
      </p:pic>
      <p:sp>
        <p:nvSpPr>
          <p:cNvPr id="10" name="Right Arrow 9"/>
          <p:cNvSpPr/>
          <p:nvPr/>
        </p:nvSpPr>
        <p:spPr>
          <a:xfrm>
            <a:off x="4141584" y="2333550"/>
            <a:ext cx="694944" cy="1111910"/>
          </a:xfrm>
          <a:prstGeom prst="rightArrow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 rot="20395705">
            <a:off x="5698332" y="3535793"/>
            <a:ext cx="2398087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This is example is overdesigned (IP 55)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Magnet Circuit Review 2019       Thomas Otto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76781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 of Batteries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Energy storage system in PC for triplet magnets</a:t>
            </a:r>
          </a:p>
          <a:p>
            <a:r>
              <a:rPr lang="en-GB" sz="2400" dirty="0" err="1" smtClean="0"/>
              <a:t>LTO</a:t>
            </a:r>
            <a:r>
              <a:rPr lang="en-GB" sz="2400" dirty="0"/>
              <a:t> batteries (</a:t>
            </a:r>
            <a:r>
              <a:rPr lang="en-GB" sz="2400" dirty="0" smtClean="0"/>
              <a:t>Li</a:t>
            </a:r>
            <a:r>
              <a:rPr lang="en-GB" sz="2400" baseline="-25000" dirty="0" smtClean="0"/>
              <a:t>4</a:t>
            </a:r>
            <a:r>
              <a:rPr lang="en-GB" sz="2400" dirty="0" smtClean="0"/>
              <a:t>Ti</a:t>
            </a:r>
            <a:r>
              <a:rPr lang="en-GB" sz="2400" baseline="-25000" dirty="0" smtClean="0"/>
              <a:t>5</a:t>
            </a:r>
            <a:r>
              <a:rPr lang="en-GB" sz="2400" dirty="0" smtClean="0"/>
              <a:t>O</a:t>
            </a:r>
            <a:r>
              <a:rPr lang="en-GB" sz="2400" baseline="-25000" dirty="0" smtClean="0"/>
              <a:t>12</a:t>
            </a:r>
            <a:r>
              <a:rPr lang="en-GB" sz="2400" dirty="0" smtClean="0"/>
              <a:t>) with capacity of 40 MJ</a:t>
            </a:r>
          </a:p>
          <a:p>
            <a:endParaRPr lang="en-GB" sz="2400" dirty="0" smtClean="0"/>
          </a:p>
          <a:p>
            <a:r>
              <a:rPr lang="en-GB" sz="2400" dirty="0" smtClean="0"/>
              <a:t>Li-Ion batteries can develop exothermal reactions and become a fire hazard</a:t>
            </a:r>
          </a:p>
          <a:p>
            <a:r>
              <a:rPr lang="en-GB" sz="2400" dirty="0" smtClean="0"/>
              <a:t>This subject is under close review in industry (transportation, storage of energy from renewa</a:t>
            </a:r>
            <a:r>
              <a:rPr lang="en-GB" sz="2400" dirty="0"/>
              <a:t>b</a:t>
            </a:r>
            <a:r>
              <a:rPr lang="en-GB" sz="2400" dirty="0" smtClean="0"/>
              <a:t>le sources, …)</a:t>
            </a:r>
          </a:p>
          <a:p>
            <a:r>
              <a:rPr lang="en-GB" sz="2400" dirty="0" smtClean="0"/>
              <a:t>CERN will implement the state-of the-art safety technology for the selected battery type</a:t>
            </a:r>
          </a:p>
          <a:p>
            <a:r>
              <a:rPr lang="en-GB" sz="2400" dirty="0" smtClean="0"/>
              <a:t>A local fire suppression system is possible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Magnet Circuit Review 2019       Thomas Otto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58370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In-Kind Contributions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In-Kind contributions have to follow the same rules as equipment procured by CERN</a:t>
            </a:r>
          </a:p>
          <a:p>
            <a:endParaRPr lang="en-GB" dirty="0"/>
          </a:p>
          <a:p>
            <a:r>
              <a:rPr lang="en-GB" dirty="0" smtClean="0"/>
              <a:t>This should not pose problems because </a:t>
            </a:r>
            <a:r>
              <a:rPr lang="en-GB" dirty="0" err="1" smtClean="0"/>
              <a:t>IEC</a:t>
            </a:r>
            <a:r>
              <a:rPr lang="en-GB" dirty="0"/>
              <a:t> </a:t>
            </a:r>
            <a:r>
              <a:rPr lang="en-GB" dirty="0" smtClean="0"/>
              <a:t>standards have universal applicability.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Magnet Circuit Review 2019       Thomas Otto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74117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8729</TotalTime>
  <Words>581</Words>
  <Application>Microsoft Office PowerPoint</Application>
  <PresentationFormat>On-screen Show (4:3)</PresentationFormat>
  <Paragraphs>117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Wingdings</vt:lpstr>
      <vt:lpstr>Thème Office</vt:lpstr>
      <vt:lpstr>Safety Considerations for Magnet Circuits</vt:lpstr>
      <vt:lpstr>Overview</vt:lpstr>
      <vt:lpstr>The present situation: LHC DFB</vt:lpstr>
      <vt:lpstr>What is special about HL-LHC ?</vt:lpstr>
      <vt:lpstr>Achieving Electrical Safety Conformity</vt:lpstr>
      <vt:lpstr>Electrical Safety Standards</vt:lpstr>
      <vt:lpstr>Protection against accidental contacts and arcs</vt:lpstr>
      <vt:lpstr>Use of Batteries</vt:lpstr>
      <vt:lpstr>In-Kind Contributions</vt:lpstr>
      <vt:lpstr>HL-LHC Safety Workflow</vt:lpstr>
      <vt:lpstr>Safety Workflow</vt:lpstr>
      <vt:lpstr>Safety Documentation  System Safety Assessment (SSA)</vt:lpstr>
      <vt:lpstr>Summary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Vittorio Parma</dc:creator>
  <cp:lastModifiedBy>Thomas Otto</cp:lastModifiedBy>
  <cp:revision>275</cp:revision>
  <cp:lastPrinted>2019-09-09T13:58:30Z</cp:lastPrinted>
  <dcterms:created xsi:type="dcterms:W3CDTF">2019-01-08T07:20:11Z</dcterms:created>
  <dcterms:modified xsi:type="dcterms:W3CDTF">2019-09-10T07:44:19Z</dcterms:modified>
</cp:coreProperties>
</file>