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63" r:id="rId5"/>
    <p:sldId id="388" r:id="rId6"/>
    <p:sldId id="399" r:id="rId7"/>
    <p:sldId id="259" r:id="rId8"/>
    <p:sldId id="401" r:id="rId9"/>
    <p:sldId id="281" r:id="rId10"/>
    <p:sldId id="269" r:id="rId11"/>
    <p:sldId id="400" r:id="rId12"/>
    <p:sldId id="309" r:id="rId13"/>
    <p:sldId id="311" r:id="rId14"/>
    <p:sldId id="314" r:id="rId15"/>
    <p:sldId id="398" r:id="rId16"/>
    <p:sldId id="276" r:id="rId17"/>
    <p:sldId id="267" r:id="rId18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a Bajko" initials="M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7" autoAdjust="0"/>
    <p:restoredTop sz="94955" autoAdjust="0"/>
  </p:normalViewPr>
  <p:slideViewPr>
    <p:cSldViewPr snapToObjects="1" showGuides="1">
      <p:cViewPr>
        <p:scale>
          <a:sx n="97" d="100"/>
          <a:sy n="97" d="100"/>
        </p:scale>
        <p:origin x="2096" y="96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05/09/2019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2008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05/09/2019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3377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648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Marta Bajko HL-LHC IT STRING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Marta Bajko HL-LHC IT STRING 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Marta Bajko HL-LHC IT STRING 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Marta Bajko HL-LHC IT STRING 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Marta Bajko HL-LHC IT STRING 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Marta Bajko HL-LHC IT STRING 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Marta Bajko HL-LHC IT STRING 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4" y="0"/>
            <a:ext cx="3038093" cy="51435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45769"/>
            <a:ext cx="2400300" cy="1714500"/>
          </a:xfr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548640"/>
            <a:ext cx="4869180" cy="39433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194560"/>
            <a:ext cx="2400300" cy="2534343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5" y="4844840"/>
            <a:ext cx="1963883" cy="273844"/>
          </a:xfrm>
        </p:spPr>
        <p:txBody>
          <a:bodyPr/>
          <a:lstStyle>
            <a:lvl1pPr algn="l">
              <a:defRPr/>
            </a:lvl1pPr>
          </a:lstStyle>
          <a:p>
            <a:fld id="{B0BDE335-527F-4C39-BB91-19983C2BFD8F}" type="datetimeFigureOut">
              <a:rPr lang="en-US" smtClean="0"/>
              <a:t>9/10/19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4844840"/>
            <a:ext cx="3486150" cy="273844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BBBEE9-5A9C-4139-A08B-2E4DA38EE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797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Marta Bajko HL-LHC IT STRING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0" r:id="rId8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134341/0.1" TargetMode="External"/><Relationship Id="rId2" Type="http://schemas.openxmlformats.org/officeDocument/2006/relationships/hyperlink" Target="https://edms.cern.ch/ui/#!master/navigator/document?P:1991855048:100409509:approvalAndComment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592847" y="2067694"/>
            <a:ext cx="8032048" cy="1350000"/>
          </a:xfrm>
        </p:spPr>
        <p:txBody>
          <a:bodyPr/>
          <a:lstStyle/>
          <a:p>
            <a:r>
              <a:rPr lang="en-GB" dirty="0"/>
              <a:t>HL LHC Inner Triplet STRING</a:t>
            </a:r>
            <a:br>
              <a:rPr lang="en-GB" dirty="0"/>
            </a:br>
            <a:r>
              <a:rPr lang="en-GB" sz="2000" dirty="0"/>
              <a:t>Complement with functional , safety and risk analysis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592847" y="3219822"/>
            <a:ext cx="6480000" cy="742950"/>
          </a:xfrm>
        </p:spPr>
        <p:txBody>
          <a:bodyPr>
            <a:noAutofit/>
          </a:bodyPr>
          <a:lstStyle/>
          <a:p>
            <a:r>
              <a:rPr lang="en-GB" sz="1400" b="1" dirty="0"/>
              <a:t>M. Bajko</a:t>
            </a:r>
          </a:p>
          <a:p>
            <a:r>
              <a:rPr lang="en-US" sz="1400" b="1" dirty="0"/>
              <a:t>HL-LHC IT STRING Coordinator</a:t>
            </a:r>
            <a:endParaRPr lang="en-GB" sz="500" dirty="0"/>
          </a:p>
          <a:p>
            <a:r>
              <a:rPr lang="en-GB" sz="1400" b="1" dirty="0"/>
              <a:t> </a:t>
            </a:r>
          </a:p>
          <a:p>
            <a:endParaRPr lang="en-US" sz="1400" b="1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1187624" y="4794945"/>
            <a:ext cx="6480000" cy="261938"/>
          </a:xfrm>
        </p:spPr>
        <p:txBody>
          <a:bodyPr>
            <a:normAutofit fontScale="92500"/>
          </a:bodyPr>
          <a:lstStyle/>
          <a:p>
            <a:r>
              <a:rPr lang="en-GB" dirty="0"/>
              <a:t>International Review of HL-LHC Inner Triplet Circuits, 9-10</a:t>
            </a:r>
            <a:r>
              <a:rPr lang="en-GB" baseline="30000" dirty="0"/>
              <a:t>th</a:t>
            </a:r>
            <a:r>
              <a:rPr lang="en-GB" dirty="0"/>
              <a:t> of September 2019</a:t>
            </a:r>
          </a:p>
        </p:txBody>
      </p:sp>
      <p:pic>
        <p:nvPicPr>
          <p:cNvPr id="5" name="Picture 4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555331"/>
            <a:ext cx="503973" cy="5031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075" y="160863"/>
            <a:ext cx="6328442" cy="4563538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1149621" y="4797154"/>
            <a:ext cx="3649831" cy="346346"/>
          </a:xfrm>
        </p:spPr>
        <p:txBody>
          <a:bodyPr>
            <a:normAutofit/>
          </a:bodyPr>
          <a:lstStyle/>
          <a:p>
            <a:r>
              <a:rPr lang="fr-CH" sz="2100" dirty="0">
                <a:solidFill>
                  <a:schemeClr val="bg1"/>
                </a:solidFill>
              </a:rPr>
              <a:t>Niveau A4</a:t>
            </a:r>
            <a:endParaRPr lang="en-US" sz="2100" dirty="0">
              <a:solidFill>
                <a:schemeClr val="bg1"/>
              </a:solidFill>
            </a:endParaRPr>
          </a:p>
        </p:txBody>
      </p:sp>
      <p:sp>
        <p:nvSpPr>
          <p:cNvPr id="15" name="Title 5"/>
          <p:cNvSpPr txBox="1">
            <a:spLocks/>
          </p:cNvSpPr>
          <p:nvPr/>
        </p:nvSpPr>
        <p:spPr>
          <a:xfrm>
            <a:off x="5195767" y="4797154"/>
            <a:ext cx="2805233" cy="346346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r-CH" sz="2100" dirty="0" err="1">
                <a:solidFill>
                  <a:schemeClr val="bg1"/>
                </a:solidFill>
              </a:rPr>
              <a:t>Draft</a:t>
            </a:r>
            <a:endParaRPr lang="en-US" sz="2100" dirty="0">
              <a:solidFill>
                <a:schemeClr val="bg1"/>
              </a:solidFill>
            </a:endParaRPr>
          </a:p>
        </p:txBody>
      </p:sp>
      <p:sp>
        <p:nvSpPr>
          <p:cNvPr id="17" name="Striped Right Arrow 16"/>
          <p:cNvSpPr/>
          <p:nvPr/>
        </p:nvSpPr>
        <p:spPr>
          <a:xfrm rot="18832390">
            <a:off x="1601903" y="3059393"/>
            <a:ext cx="1710948" cy="250522"/>
          </a:xfrm>
          <a:prstGeom prst="stripedRightArrow">
            <a:avLst>
              <a:gd name="adj1" fmla="val 45975"/>
              <a:gd name="adj2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/>
          <p:cNvSpPr txBox="1"/>
          <p:nvPr/>
        </p:nvSpPr>
        <p:spPr>
          <a:xfrm>
            <a:off x="1219200" y="3869608"/>
            <a:ext cx="2128664" cy="507831"/>
          </a:xfrm>
          <a:prstGeom prst="rect">
            <a:avLst/>
          </a:prstGeom>
          <a:solidFill>
            <a:srgbClr val="FFFF00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350" dirty="0" err="1"/>
              <a:t>Level</a:t>
            </a:r>
            <a:r>
              <a:rPr lang="fr-CH" sz="1350" dirty="0"/>
              <a:t> A42: </a:t>
            </a:r>
          </a:p>
          <a:p>
            <a:r>
              <a:rPr lang="fr-CH" sz="1350" dirty="0"/>
              <a:t>Warm </a:t>
            </a:r>
            <a:r>
              <a:rPr lang="fr-CH" sz="1350" dirty="0" err="1"/>
              <a:t>powering</a:t>
            </a:r>
            <a:r>
              <a:rPr lang="fr-CH" sz="1350" dirty="0"/>
              <a:t> system</a:t>
            </a:r>
            <a:endParaRPr lang="en-US" sz="1350" dirty="0"/>
          </a:p>
        </p:txBody>
      </p:sp>
      <p:pic>
        <p:nvPicPr>
          <p:cNvPr id="7" name="Picture 6" descr="CERN-logo.jpg">
            <a:extLst>
              <a:ext uri="{FF2B5EF4-FFF2-40B4-BE49-F238E27FC236}">
                <a16:creationId xmlns:a16="http://schemas.microsoft.com/office/drawing/2014/main" id="{C6CCAFA5-5F5D-9049-9300-512E7178F5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091" y="4555331"/>
            <a:ext cx="503973" cy="503140"/>
          </a:xfrm>
          <a:prstGeom prst="rect">
            <a:avLst/>
          </a:prstGeom>
        </p:spPr>
      </p:pic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6A331F39-54E9-C64D-95A0-8C0C04AD6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26452" y="4888377"/>
            <a:ext cx="2876407" cy="142217"/>
          </a:xfrm>
        </p:spPr>
        <p:txBody>
          <a:bodyPr/>
          <a:lstStyle/>
          <a:p>
            <a:r>
              <a:rPr lang="fr-FR" dirty="0"/>
              <a:t>Emanuel Bigot TE-MSC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5623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1950" dirty="0"/>
              <a:t>Composition of the box of </a:t>
            </a:r>
            <a:r>
              <a:rPr lang="fr-FR" sz="1950" dirty="0" err="1"/>
              <a:t>activity</a:t>
            </a:r>
            <a:r>
              <a:rPr lang="fr-FR" sz="1950" dirty="0"/>
              <a:t> </a:t>
            </a:r>
            <a:br>
              <a:rPr lang="fr-FR" sz="1950" dirty="0"/>
            </a:br>
            <a:r>
              <a:rPr lang="fr-FR" sz="1950" dirty="0"/>
              <a:t>SADT</a:t>
            </a:r>
            <a:br>
              <a:rPr lang="fr-FR" sz="1950" dirty="0"/>
            </a:br>
            <a:r>
              <a:rPr lang="fr-FR" sz="2400" dirty="0"/>
              <a:t>(</a:t>
            </a:r>
            <a:r>
              <a:rPr lang="fr-FR" sz="1600" dirty="0" err="1"/>
              <a:t>Structured</a:t>
            </a:r>
            <a:r>
              <a:rPr lang="fr-FR" sz="1600" dirty="0"/>
              <a:t> </a:t>
            </a:r>
            <a:r>
              <a:rPr lang="fr-FR" sz="1600" dirty="0" err="1"/>
              <a:t>Analysis</a:t>
            </a:r>
            <a:r>
              <a:rPr lang="fr-FR" sz="1600" dirty="0"/>
              <a:t> and </a:t>
            </a:r>
            <a:r>
              <a:rPr lang="fr-FR" sz="1600" dirty="0" err="1"/>
              <a:t>DesignTechnique</a:t>
            </a:r>
            <a:r>
              <a:rPr lang="fr-FR" sz="2400" dirty="0"/>
              <a:t>)</a:t>
            </a:r>
            <a:endParaRPr lang="en-US" sz="195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3700104" y="158524"/>
          <a:ext cx="3980397" cy="4970265"/>
        </p:xfrm>
        <a:graphic>
          <a:graphicData uri="http://schemas.openxmlformats.org/drawingml/2006/table">
            <a:tbl>
              <a:tblPr firstRow="1" firstCol="1" bandRow="1"/>
              <a:tblGrid>
                <a:gridCol w="260055">
                  <a:extLst>
                    <a:ext uri="{9D8B030D-6E8A-4147-A177-3AD203B41FA5}">
                      <a16:colId xmlns:a16="http://schemas.microsoft.com/office/drawing/2014/main" val="2032935068"/>
                    </a:ext>
                  </a:extLst>
                </a:gridCol>
                <a:gridCol w="231721">
                  <a:extLst>
                    <a:ext uri="{9D8B030D-6E8A-4147-A177-3AD203B41FA5}">
                      <a16:colId xmlns:a16="http://schemas.microsoft.com/office/drawing/2014/main" val="1639718771"/>
                    </a:ext>
                  </a:extLst>
                </a:gridCol>
                <a:gridCol w="231721">
                  <a:extLst>
                    <a:ext uri="{9D8B030D-6E8A-4147-A177-3AD203B41FA5}">
                      <a16:colId xmlns:a16="http://schemas.microsoft.com/office/drawing/2014/main" val="101561657"/>
                    </a:ext>
                  </a:extLst>
                </a:gridCol>
                <a:gridCol w="278687">
                  <a:extLst>
                    <a:ext uri="{9D8B030D-6E8A-4147-A177-3AD203B41FA5}">
                      <a16:colId xmlns:a16="http://schemas.microsoft.com/office/drawing/2014/main" val="2113428535"/>
                    </a:ext>
                  </a:extLst>
                </a:gridCol>
                <a:gridCol w="288390">
                  <a:extLst>
                    <a:ext uri="{9D8B030D-6E8A-4147-A177-3AD203B41FA5}">
                      <a16:colId xmlns:a16="http://schemas.microsoft.com/office/drawing/2014/main" val="2543333217"/>
                    </a:ext>
                  </a:extLst>
                </a:gridCol>
                <a:gridCol w="2689823">
                  <a:extLst>
                    <a:ext uri="{9D8B030D-6E8A-4147-A177-3AD203B41FA5}">
                      <a16:colId xmlns:a16="http://schemas.microsoft.com/office/drawing/2014/main" val="2817808770"/>
                    </a:ext>
                  </a:extLst>
                </a:gridCol>
              </a:tblGrid>
              <a:tr h="10192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A-0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Projet HL LHC IT STRING</a:t>
                      </a: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378295"/>
                  </a:ext>
                </a:extLst>
              </a:tr>
              <a:tr h="20384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A0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Valider le fonctionnement et les performances des composants du banc d’essai HL LHC IT STRING pour satisfaire les exigences du CERN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0067313"/>
                  </a:ext>
                </a:extLst>
              </a:tr>
              <a:tr h="10192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Délivrer un courant électrique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8447914"/>
                  </a:ext>
                </a:extLst>
              </a:tr>
              <a:tr h="10192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Distribuer de l’hélium liquide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075875"/>
                  </a:ext>
                </a:extLst>
              </a:tr>
              <a:tr h="10192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A3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Distribuer de l'eau déminéralisée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0151835"/>
                  </a:ext>
                </a:extLst>
              </a:tr>
              <a:tr h="10192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Tester les composants du banc d’essai HL LHC IT STRING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675727"/>
                  </a:ext>
                </a:extLst>
              </a:tr>
              <a:tr h="10192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A41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Faire dissiper l’énergie stockée dans la chaine d’aimant.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1002855"/>
                  </a:ext>
                </a:extLst>
              </a:tr>
              <a:tr h="91728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Alimenter en énergie électrique la chaine d'aimant RQX (Q1, Q2a, Q2b, Q3)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Ajuster le courant électrique (Q1 &amp; Q3)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Injecter un courant sinusoïdal (Q1a)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Alimenter en énergie électrique D1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Alimenter en énergie électrique SF (</a:t>
                      </a:r>
                      <a:r>
                        <a:rPr lang="fr-CH" sz="8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SuperFerric</a:t>
                      </a:r>
                      <a:r>
                        <a:rPr lang="fr-CH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 HO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Alimenter en énergie électrique les correcteurs 2kA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Mesurer le courant de fuite à la terre et arrêter l’alimentation s’il dépasse un seuil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959291"/>
                  </a:ext>
                </a:extLst>
              </a:tr>
              <a:tr h="20384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A43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Protéger les aimants supraconducteurs et les équipements lors d’un Quench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35540"/>
                  </a:ext>
                </a:extLst>
              </a:tr>
              <a:tr h="20384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A431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Surveiller le circuit « boucle FPA » 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Initier l’ouverture des commutateurs d'extraction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821393"/>
                  </a:ext>
                </a:extLst>
              </a:tr>
              <a:tr h="10192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A432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Détecter un Quench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037909"/>
                  </a:ext>
                </a:extLst>
              </a:tr>
              <a:tr h="30576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A433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Chauffer les aimants avec des chaufferettes internes pour que sa résistance se propage rapidement et que l’énergie soit dissipée dans le plus grand volume possible.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8299404"/>
                  </a:ext>
                </a:extLst>
              </a:tr>
              <a:tr h="10192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A434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Décharger du courant dans les bobines pour dissiper l’énergie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0511181"/>
                  </a:ext>
                </a:extLst>
              </a:tr>
              <a:tr h="10192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A44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Acheminer l'énergie électrique des «Power </a:t>
                      </a:r>
                      <a:r>
                        <a:rPr lang="fr-CH" sz="6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Convecters</a:t>
                      </a:r>
                      <a:r>
                        <a:rPr lang="fr-CH" sz="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» vers les aimants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076181"/>
                  </a:ext>
                </a:extLst>
              </a:tr>
              <a:tr h="40768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A441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Acheminer l'énergie électrique des PC vers les amenées de courant.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Evacuer les calories des câbles pour maintenir les 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conditions de fonctionnement.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7504446"/>
                  </a:ext>
                </a:extLst>
              </a:tr>
              <a:tr h="30576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A442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Acheminer l'énergie électrique des « Power Converters » vers DFH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Faire la liaison électrique entre le câble supraconducteur HTS et le câble cuivre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1585837"/>
                  </a:ext>
                </a:extLst>
              </a:tr>
              <a:tr h="30576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A443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Acheminer l'énergie électrique des câbles DSH (Sc Link) vers les câbles des amenées de courant.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Assurer la T° des câbles (HTS et MgB2) et des amenées de courant.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3240136"/>
                  </a:ext>
                </a:extLst>
              </a:tr>
              <a:tr h="20384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A444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Acheminer l'énergie électrique des câbles DFH vers les câbles DFX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Assurer la T° des câbles MgB2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8780166"/>
                  </a:ext>
                </a:extLst>
              </a:tr>
              <a:tr h="40768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A445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Acheminer l'énergie électrique des câbles DSH (Sc Link) vers les aimants.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Produire un débit massique d'hélium gazeux pour refroidir et maintenir toute la chaine à T° cryogénique.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801848"/>
                  </a:ext>
                </a:extLst>
              </a:tr>
              <a:tr h="10192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A45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Permettre de distribuer Hélium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76267"/>
                  </a:ext>
                </a:extLst>
              </a:tr>
              <a:tr h="10192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A46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Etre alimenté en énergie dans les mêmes conditions que le tunnel du LHC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9678961"/>
                  </a:ext>
                </a:extLst>
              </a:tr>
              <a:tr h="10192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A5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Superviser et gérer le banc de test IT STRING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6740591"/>
                  </a:ext>
                </a:extLst>
              </a:tr>
              <a:tr h="10192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08" marR="3360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789374"/>
                  </a:ext>
                </a:extLst>
              </a:tr>
            </a:tbl>
          </a:graphicData>
        </a:graphic>
      </p:graphicFrame>
      <p:pic>
        <p:nvPicPr>
          <p:cNvPr id="5" name="Picture 4" descr="CERN-logo.jpg">
            <a:extLst>
              <a:ext uri="{FF2B5EF4-FFF2-40B4-BE49-F238E27FC236}">
                <a16:creationId xmlns:a16="http://schemas.microsoft.com/office/drawing/2014/main" id="{BF291B58-42C0-2F46-8784-88A5864826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091" y="4555331"/>
            <a:ext cx="503973" cy="503140"/>
          </a:xfrm>
          <a:prstGeom prst="rect">
            <a:avLst/>
          </a:prstGeom>
        </p:spPr>
      </p:pic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A709147B-5DE5-534C-9765-AC4C2CB4A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84168" y="4916254"/>
            <a:ext cx="2876407" cy="142217"/>
          </a:xfrm>
        </p:spPr>
        <p:txBody>
          <a:bodyPr/>
          <a:lstStyle/>
          <a:p>
            <a:r>
              <a:rPr lang="fr-FR" dirty="0"/>
              <a:t>Emanuel Bigot TE-MSC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390808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312" y="485057"/>
            <a:ext cx="5904920" cy="41713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725954" y="2857317"/>
            <a:ext cx="1372183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200" dirty="0"/>
              <a:t>Données d’entrée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7114768" y="2943051"/>
            <a:ext cx="1361051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200" dirty="0"/>
              <a:t>Données de sortie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274255" y="4719711"/>
            <a:ext cx="2416126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200" dirty="0"/>
              <a:t>Mécanismes du support de l’activité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274255" y="72532"/>
            <a:ext cx="2178734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200" dirty="0"/>
              <a:t>Données de contrôle</a:t>
            </a:r>
            <a:endParaRPr lang="en-US" sz="1200" dirty="0"/>
          </a:p>
        </p:txBody>
      </p:sp>
      <p:pic>
        <p:nvPicPr>
          <p:cNvPr id="9" name="Picture 8" descr="CERN-logo.jpg">
            <a:extLst>
              <a:ext uri="{FF2B5EF4-FFF2-40B4-BE49-F238E27FC236}">
                <a16:creationId xmlns:a16="http://schemas.microsoft.com/office/drawing/2014/main" id="{73F9A69E-002B-CF47-9654-491820BF9F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091" y="4555331"/>
            <a:ext cx="503973" cy="503140"/>
          </a:xfrm>
          <a:prstGeom prst="rect">
            <a:avLst/>
          </a:prstGeom>
        </p:spPr>
      </p:pic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5C6BFEE9-E47D-064E-86A5-C0C575D5D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26452" y="4888377"/>
            <a:ext cx="2876407" cy="142217"/>
          </a:xfrm>
        </p:spPr>
        <p:txBody>
          <a:bodyPr/>
          <a:lstStyle/>
          <a:p>
            <a:r>
              <a:rPr lang="fr-FR" dirty="0"/>
              <a:t>Emanuel Bigot TE-MSC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90548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006D1-4468-524C-9A92-E44B9D669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The </a:t>
            </a:r>
            <a:r>
              <a:rPr lang="fr-FR" dirty="0" err="1"/>
              <a:t>Safety</a:t>
            </a:r>
            <a:r>
              <a:rPr lang="fr-FR" dirty="0"/>
              <a:t> </a:t>
            </a:r>
            <a:r>
              <a:rPr lang="fr-FR" dirty="0" err="1"/>
              <a:t>context</a:t>
            </a:r>
            <a:r>
              <a:rPr lang="fr-FR" dirty="0"/>
              <a:t> for HL-LHC</a:t>
            </a:r>
            <a:br>
              <a:rPr lang="fr-FR" dirty="0"/>
            </a:br>
            <a:r>
              <a:rPr lang="fr-FR" sz="1200" dirty="0"/>
              <a:t>A new </a:t>
            </a:r>
            <a:r>
              <a:rPr lang="fr-FR" sz="1200" dirty="0" err="1"/>
              <a:t>approach</a:t>
            </a:r>
            <a:r>
              <a:rPr lang="fr-FR" sz="1200" dirty="0"/>
              <a:t>: The System </a:t>
            </a:r>
            <a:r>
              <a:rPr lang="fr-FR" sz="1200" dirty="0" err="1"/>
              <a:t>Safety</a:t>
            </a:r>
            <a:r>
              <a:rPr lang="fr-FR" sz="1200" dirty="0"/>
              <a:t> </a:t>
            </a:r>
            <a:r>
              <a:rPr lang="fr-FR" sz="1200" dirty="0" err="1"/>
              <a:t>Assessment</a:t>
            </a:r>
            <a:endParaRPr lang="fr-FR" sz="1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55B4D3-8405-1D4C-83AD-DFD10F604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259B404C-99F2-A948-9261-6E465A91D7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1886" y="953612"/>
            <a:ext cx="5940000" cy="4731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The PSO office </a:t>
            </a:r>
            <a:r>
              <a:rPr lang="fr-FR" dirty="0" err="1"/>
              <a:t>proposed</a:t>
            </a:r>
            <a:r>
              <a:rPr lang="fr-FR" dirty="0"/>
              <a:t> to HSE:</a:t>
            </a:r>
          </a:p>
          <a:p>
            <a:endParaRPr lang="fr-FR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64E12AE-DA4C-B34D-B676-F294B63AEE28}"/>
              </a:ext>
            </a:extLst>
          </p:cNvPr>
          <p:cNvGrpSpPr/>
          <p:nvPr/>
        </p:nvGrpSpPr>
        <p:grpSpPr>
          <a:xfrm>
            <a:off x="1307077" y="1426807"/>
            <a:ext cx="1907521" cy="2774951"/>
            <a:chOff x="218769" y="1902409"/>
            <a:chExt cx="2543361" cy="3699934"/>
          </a:xfrm>
        </p:grpSpPr>
        <p:sp>
          <p:nvSpPr>
            <p:cNvPr id="8" name="Folded Corner 7">
              <a:extLst>
                <a:ext uri="{FF2B5EF4-FFF2-40B4-BE49-F238E27FC236}">
                  <a16:creationId xmlns:a16="http://schemas.microsoft.com/office/drawing/2014/main" id="{AC426037-752C-BB4E-AC98-89EF2DA27081}"/>
                </a:ext>
              </a:extLst>
            </p:cNvPr>
            <p:cNvSpPr/>
            <p:nvPr/>
          </p:nvSpPr>
          <p:spPr>
            <a:xfrm>
              <a:off x="467544" y="1902409"/>
              <a:ext cx="1771799" cy="2357103"/>
            </a:xfrm>
            <a:prstGeom prst="foldedCorner">
              <a:avLst/>
            </a:prstGeom>
            <a:gradFill>
              <a:gsLst>
                <a:gs pos="100000">
                  <a:srgbClr val="92D05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350" dirty="0" err="1"/>
                <a:t>Conventional</a:t>
              </a:r>
              <a:r>
                <a:rPr lang="fr-FR" sz="1350" dirty="0"/>
                <a:t> </a:t>
              </a:r>
              <a:r>
                <a:rPr lang="fr-FR" sz="1350" dirty="0" err="1"/>
                <a:t>safety</a:t>
              </a:r>
              <a:r>
                <a:rPr lang="fr-FR" sz="1350" dirty="0"/>
                <a:t> </a:t>
              </a:r>
              <a:r>
                <a:rPr lang="fr-FR" sz="1350" dirty="0" err="1"/>
                <a:t>requirements</a:t>
              </a:r>
              <a:endParaRPr lang="fr-FR" sz="1350" dirty="0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BE258FA-52DE-394C-94F9-2FC2FE87B7AC}"/>
                </a:ext>
              </a:extLst>
            </p:cNvPr>
            <p:cNvSpPr txBox="1"/>
            <p:nvPr/>
          </p:nvSpPr>
          <p:spPr>
            <a:xfrm>
              <a:off x="218769" y="4371236"/>
              <a:ext cx="2543361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50" b="1" dirty="0"/>
                <a:t>UNIQUE</a:t>
              </a:r>
              <a:r>
                <a:rPr lang="fr-FR" sz="1350" dirty="0"/>
                <a:t> document to </a:t>
              </a:r>
              <a:r>
                <a:rPr lang="fr-FR" sz="1350" dirty="0" err="1"/>
                <a:t>reference</a:t>
              </a:r>
              <a:r>
                <a:rPr lang="fr-FR" sz="1350" dirty="0"/>
                <a:t> the (</a:t>
              </a:r>
              <a:r>
                <a:rPr lang="fr-FR" sz="1350" dirty="0" err="1"/>
                <a:t>conventional</a:t>
              </a:r>
              <a:r>
                <a:rPr lang="fr-FR" sz="1350" dirty="0"/>
                <a:t>) </a:t>
              </a:r>
              <a:r>
                <a:rPr lang="fr-FR" sz="1350" dirty="0" err="1"/>
                <a:t>rules</a:t>
              </a:r>
              <a:endParaRPr lang="fr-FR" sz="1350" dirty="0"/>
            </a:p>
            <a:p>
              <a:r>
                <a:rPr lang="fr-FR" sz="1350" dirty="0">
                  <a:solidFill>
                    <a:srgbClr val="7030A0"/>
                  </a:solidFill>
                </a:rPr>
                <a:t>Editor: HSE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7CB3B28-F7FF-C049-8880-46B774B3EA3D}"/>
              </a:ext>
            </a:extLst>
          </p:cNvPr>
          <p:cNvGrpSpPr/>
          <p:nvPr/>
        </p:nvGrpSpPr>
        <p:grpSpPr>
          <a:xfrm>
            <a:off x="2822508" y="1426807"/>
            <a:ext cx="2733733" cy="3422224"/>
            <a:chOff x="2239343" y="1902409"/>
            <a:chExt cx="3644977" cy="4562964"/>
          </a:xfrm>
        </p:grpSpPr>
        <p:sp>
          <p:nvSpPr>
            <p:cNvPr id="10" name="Folded Corner 9">
              <a:extLst>
                <a:ext uri="{FF2B5EF4-FFF2-40B4-BE49-F238E27FC236}">
                  <a16:creationId xmlns:a16="http://schemas.microsoft.com/office/drawing/2014/main" id="{FEE90412-6C98-0D4A-B07F-0997C39510B1}"/>
                </a:ext>
              </a:extLst>
            </p:cNvPr>
            <p:cNvSpPr/>
            <p:nvPr/>
          </p:nvSpPr>
          <p:spPr>
            <a:xfrm>
              <a:off x="3241557" y="1902409"/>
              <a:ext cx="1797316" cy="2357104"/>
            </a:xfrm>
            <a:prstGeom prst="foldedCorner">
              <a:avLst/>
            </a:prstGeom>
            <a:gradFill>
              <a:gsLst>
                <a:gs pos="100000">
                  <a:schemeClr val="accent6">
                    <a:lumMod val="60000"/>
                    <a:lumOff val="4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350" dirty="0"/>
                <a:t>Hazard </a:t>
              </a:r>
              <a:r>
                <a:rPr lang="fr-FR" sz="1350" dirty="0" err="1"/>
                <a:t>register</a:t>
              </a:r>
              <a:endParaRPr lang="fr-FR" sz="135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D2AB473-5D0B-664A-AF9D-2644577F53B8}"/>
                </a:ext>
              </a:extLst>
            </p:cNvPr>
            <p:cNvSpPr txBox="1"/>
            <p:nvPr/>
          </p:nvSpPr>
          <p:spPr>
            <a:xfrm>
              <a:off x="2916930" y="4403271"/>
              <a:ext cx="2967390" cy="206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50" b="1" dirty="0"/>
                <a:t>150+ </a:t>
              </a:r>
              <a:r>
                <a:rPr lang="fr-FR" sz="1350" b="1" dirty="0" err="1"/>
                <a:t>hazards</a:t>
              </a:r>
              <a:r>
                <a:rPr lang="fr-FR" sz="1350" b="1" dirty="0"/>
                <a:t>/</a:t>
              </a:r>
              <a:r>
                <a:rPr lang="fr-FR" sz="1350" b="1" dirty="0" err="1"/>
                <a:t>dangerous</a:t>
              </a:r>
              <a:r>
                <a:rPr lang="fr-FR" sz="1350" b="1" dirty="0"/>
                <a:t> situations</a:t>
              </a:r>
            </a:p>
            <a:p>
              <a:r>
                <a:rPr lang="fr-FR" sz="1350" dirty="0" err="1"/>
                <a:t>Matching</a:t>
              </a:r>
              <a:r>
                <a:rPr lang="fr-FR" sz="1350" dirty="0"/>
                <a:t> </a:t>
              </a:r>
              <a:r>
                <a:rPr lang="fr-FR" sz="1350" dirty="0" err="1"/>
                <a:t>with</a:t>
              </a:r>
              <a:r>
                <a:rPr lang="fr-FR" sz="1350" dirty="0"/>
                <a:t> the </a:t>
              </a:r>
              <a:r>
                <a:rPr lang="fr-FR" sz="1350" dirty="0" err="1"/>
                <a:t>Rules</a:t>
              </a:r>
              <a:endParaRPr lang="fr-FR" sz="1350" dirty="0"/>
            </a:p>
            <a:p>
              <a:r>
                <a:rPr lang="fr-FR" sz="1350" dirty="0" err="1"/>
                <a:t>Including</a:t>
              </a:r>
              <a:r>
                <a:rPr lang="fr-FR" sz="1350" dirty="0"/>
                <a:t> Radioprotection</a:t>
              </a:r>
            </a:p>
            <a:p>
              <a:r>
                <a:rPr lang="fr-FR" sz="1350" dirty="0">
                  <a:solidFill>
                    <a:srgbClr val="7030A0"/>
                  </a:solidFill>
                </a:rPr>
                <a:t>Editor: PSO</a:t>
              </a:r>
              <a:endParaRPr lang="fr-FR" sz="1350" dirty="0"/>
            </a:p>
            <a:p>
              <a:r>
                <a:rPr lang="fr-FR" sz="1350" i="1" dirty="0" err="1"/>
                <a:t>Adapted</a:t>
              </a:r>
              <a:r>
                <a:rPr lang="fr-FR" sz="1350" i="1" dirty="0"/>
                <a:t> </a:t>
              </a:r>
              <a:r>
                <a:rPr lang="fr-FR" sz="1350" i="1" dirty="0" err="1"/>
                <a:t>from</a:t>
              </a:r>
              <a:r>
                <a:rPr lang="fr-FR" sz="1350" i="1" dirty="0"/>
                <a:t> </a:t>
              </a:r>
              <a:r>
                <a:rPr lang="fr-FR" sz="1350" i="1" dirty="0" err="1"/>
                <a:t>T</a:t>
              </a:r>
              <a:r>
                <a:rPr lang="fr-FR" sz="1350" i="1" dirty="0"/>
                <a:t>. </a:t>
              </a:r>
              <a:r>
                <a:rPr lang="fr-FR" sz="1350" i="1" dirty="0" err="1"/>
                <a:t>Otto’s</a:t>
              </a:r>
              <a:r>
                <a:rPr lang="fr-FR" sz="1350" i="1" dirty="0"/>
                <a:t> </a:t>
              </a:r>
              <a:r>
                <a:rPr lang="fr-FR" sz="1350" i="1" dirty="0" err="1"/>
                <a:t>work</a:t>
              </a:r>
              <a:r>
                <a:rPr lang="fr-FR" sz="1350" i="1" dirty="0"/>
                <a:t> for FCC</a:t>
              </a:r>
            </a:p>
          </p:txBody>
        </p:sp>
        <p:sp>
          <p:nvSpPr>
            <p:cNvPr id="16" name="Plus 15">
              <a:extLst>
                <a:ext uri="{FF2B5EF4-FFF2-40B4-BE49-F238E27FC236}">
                  <a16:creationId xmlns:a16="http://schemas.microsoft.com/office/drawing/2014/main" id="{FE7CB164-54EA-8A46-BC8D-3083853D30A5}"/>
                </a:ext>
              </a:extLst>
            </p:cNvPr>
            <p:cNvSpPr/>
            <p:nvPr/>
          </p:nvSpPr>
          <p:spPr>
            <a:xfrm>
              <a:off x="2239343" y="2453063"/>
              <a:ext cx="1027730" cy="981706"/>
            </a:xfrm>
            <a:prstGeom prst="mathPlu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CB43E24-4F47-6642-84A3-EE09AF563F28}"/>
              </a:ext>
            </a:extLst>
          </p:cNvPr>
          <p:cNvGrpSpPr/>
          <p:nvPr/>
        </p:nvGrpSpPr>
        <p:grpSpPr>
          <a:xfrm>
            <a:off x="5056876" y="1947083"/>
            <a:ext cx="2887475" cy="2729919"/>
            <a:chOff x="5218500" y="2596110"/>
            <a:chExt cx="3849967" cy="3639892"/>
          </a:xfrm>
        </p:grpSpPr>
        <p:sp>
          <p:nvSpPr>
            <p:cNvPr id="14" name="Folded Corner 13">
              <a:extLst>
                <a:ext uri="{FF2B5EF4-FFF2-40B4-BE49-F238E27FC236}">
                  <a16:creationId xmlns:a16="http://schemas.microsoft.com/office/drawing/2014/main" id="{ED38EFF5-1B5C-0D46-B36E-76F70A152B86}"/>
                </a:ext>
              </a:extLst>
            </p:cNvPr>
            <p:cNvSpPr/>
            <p:nvPr/>
          </p:nvSpPr>
          <p:spPr>
            <a:xfrm>
              <a:off x="7686130" y="3035376"/>
              <a:ext cx="1080120" cy="1224136"/>
            </a:xfrm>
            <a:prstGeom prst="foldedCorner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350" dirty="0"/>
                <a:t>SSA</a:t>
              </a:r>
            </a:p>
          </p:txBody>
        </p:sp>
        <p:sp>
          <p:nvSpPr>
            <p:cNvPr id="13" name="Folded Corner 12">
              <a:extLst>
                <a:ext uri="{FF2B5EF4-FFF2-40B4-BE49-F238E27FC236}">
                  <a16:creationId xmlns:a16="http://schemas.microsoft.com/office/drawing/2014/main" id="{E4293C3D-7469-EE45-8985-E2539E112328}"/>
                </a:ext>
              </a:extLst>
            </p:cNvPr>
            <p:cNvSpPr/>
            <p:nvPr/>
          </p:nvSpPr>
          <p:spPr>
            <a:xfrm>
              <a:off x="6832325" y="2859021"/>
              <a:ext cx="1080120" cy="1224136"/>
            </a:xfrm>
            <a:prstGeom prst="foldedCorner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350" dirty="0"/>
                <a:t>SSA</a:t>
              </a:r>
            </a:p>
          </p:txBody>
        </p:sp>
        <p:sp>
          <p:nvSpPr>
            <p:cNvPr id="11" name="Folded Corner 10">
              <a:extLst>
                <a:ext uri="{FF2B5EF4-FFF2-40B4-BE49-F238E27FC236}">
                  <a16:creationId xmlns:a16="http://schemas.microsoft.com/office/drawing/2014/main" id="{E4CC5C81-F636-C543-A2DC-57E3A2AA5B7D}"/>
                </a:ext>
              </a:extLst>
            </p:cNvPr>
            <p:cNvSpPr/>
            <p:nvPr/>
          </p:nvSpPr>
          <p:spPr>
            <a:xfrm>
              <a:off x="5978520" y="2596110"/>
              <a:ext cx="1080120" cy="1224136"/>
            </a:xfrm>
            <a:prstGeom prst="foldedCorner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350" dirty="0"/>
                <a:t>SSA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40647FB-10C4-C146-A5AE-B8AD11813F24}"/>
                </a:ext>
              </a:extLst>
            </p:cNvPr>
            <p:cNvSpPr txBox="1"/>
            <p:nvPr/>
          </p:nvSpPr>
          <p:spPr>
            <a:xfrm>
              <a:off x="5867012" y="4450898"/>
              <a:ext cx="3201455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50" b="1" i="1" dirty="0"/>
                <a:t>n</a:t>
              </a:r>
              <a:r>
                <a:rPr lang="fr-FR" sz="1350" b="1" dirty="0"/>
                <a:t> System </a:t>
              </a:r>
              <a:r>
                <a:rPr lang="fr-FR" sz="1350" b="1" dirty="0" err="1"/>
                <a:t>Safety</a:t>
              </a:r>
              <a:r>
                <a:rPr lang="fr-FR" sz="1350" b="1" dirty="0"/>
                <a:t> </a:t>
              </a:r>
              <a:r>
                <a:rPr lang="fr-FR" sz="1350" b="1" dirty="0" err="1"/>
                <a:t>Assessment</a:t>
              </a:r>
              <a:r>
                <a:rPr lang="fr-FR" sz="1350" b="1" dirty="0"/>
                <a:t> </a:t>
              </a:r>
              <a:r>
                <a:rPr lang="fr-FR" sz="1350" b="1" dirty="0" err="1"/>
                <a:t>forms</a:t>
              </a:r>
              <a:r>
                <a:rPr lang="fr-FR" sz="1350" b="1" dirty="0"/>
                <a:t> </a:t>
              </a:r>
            </a:p>
            <a:p>
              <a:r>
                <a:rPr lang="fr-FR" sz="1350" dirty="0">
                  <a:solidFill>
                    <a:srgbClr val="7030A0"/>
                  </a:solidFill>
                </a:rPr>
                <a:t>Editor: </a:t>
              </a:r>
              <a:r>
                <a:rPr lang="fr-FR" sz="1350" dirty="0" err="1">
                  <a:solidFill>
                    <a:srgbClr val="7030A0"/>
                  </a:solidFill>
                </a:rPr>
                <a:t>Workpackage</a:t>
              </a:r>
              <a:r>
                <a:rPr lang="fr-FR" sz="1350" dirty="0">
                  <a:solidFill>
                    <a:srgbClr val="7030A0"/>
                  </a:solidFill>
                </a:rPr>
                <a:t> </a:t>
              </a:r>
              <a:r>
                <a:rPr lang="fr-FR" sz="1350" dirty="0" err="1">
                  <a:solidFill>
                    <a:srgbClr val="7030A0"/>
                  </a:solidFill>
                </a:rPr>
                <a:t>engineer</a:t>
              </a:r>
              <a:r>
                <a:rPr lang="fr-FR" sz="1350" dirty="0">
                  <a:solidFill>
                    <a:srgbClr val="7030A0"/>
                  </a:solidFill>
                </a:rPr>
                <a:t>, w/PSO support</a:t>
              </a:r>
              <a:endParaRPr lang="fr-FR" sz="1350" dirty="0"/>
            </a:p>
            <a:p>
              <a:endParaRPr lang="fr-FR" sz="1350" b="1" dirty="0"/>
            </a:p>
            <a:p>
              <a:r>
                <a:rPr lang="fr-FR" sz="1350" dirty="0"/>
                <a:t>w/ </a:t>
              </a:r>
              <a:r>
                <a:rPr lang="fr-FR" sz="1350" dirty="0" err="1"/>
                <a:t>customised</a:t>
              </a:r>
              <a:r>
                <a:rPr lang="fr-FR" sz="1350" dirty="0"/>
                <a:t> </a:t>
              </a:r>
              <a:r>
                <a:rPr lang="fr-FR" sz="1350" dirty="0" err="1"/>
                <a:t>hazard</a:t>
              </a:r>
              <a:r>
                <a:rPr lang="fr-FR" sz="1350" dirty="0"/>
                <a:t> </a:t>
              </a:r>
              <a:r>
                <a:rPr lang="fr-FR" sz="1350" dirty="0" err="1"/>
                <a:t>list</a:t>
              </a:r>
              <a:endParaRPr lang="fr-FR" sz="1350" dirty="0"/>
            </a:p>
          </p:txBody>
        </p:sp>
        <p:sp>
          <p:nvSpPr>
            <p:cNvPr id="17" name="Striped Right Arrow 16">
              <a:extLst>
                <a:ext uri="{FF2B5EF4-FFF2-40B4-BE49-F238E27FC236}">
                  <a16:creationId xmlns:a16="http://schemas.microsoft.com/office/drawing/2014/main" id="{9C2F7260-09EE-AB46-A458-2A2438CD947A}"/>
                </a:ext>
              </a:extLst>
            </p:cNvPr>
            <p:cNvSpPr/>
            <p:nvPr/>
          </p:nvSpPr>
          <p:spPr>
            <a:xfrm>
              <a:off x="5218500" y="2870315"/>
              <a:ext cx="648512" cy="330121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</p:grpSp>
      <p:sp>
        <p:nvSpPr>
          <p:cNvPr id="21" name="Espace réservé du pied de page 4">
            <a:extLst>
              <a:ext uri="{FF2B5EF4-FFF2-40B4-BE49-F238E27FC236}">
                <a16:creationId xmlns:a16="http://schemas.microsoft.com/office/drawing/2014/main" id="{9B3B43AF-BBFA-174D-9339-4D4C977F9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1750" y="4767263"/>
            <a:ext cx="4970250" cy="270000"/>
          </a:xfrm>
        </p:spPr>
        <p:txBody>
          <a:bodyPr/>
          <a:lstStyle/>
          <a:p>
            <a:r>
              <a:rPr lang="fr-FR" dirty="0"/>
              <a:t>Nora Grada – String </a:t>
            </a:r>
            <a:r>
              <a:rPr lang="fr-FR" dirty="0" err="1"/>
              <a:t>Safety</a:t>
            </a:r>
            <a:r>
              <a:rPr lang="fr-FR" dirty="0"/>
              <a:t> #1  @Sm18 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ED133E-92F3-D348-BD48-92ECE31E44A2}"/>
              </a:ext>
            </a:extLst>
          </p:cNvPr>
          <p:cNvSpPr txBox="1"/>
          <p:nvPr/>
        </p:nvSpPr>
        <p:spPr>
          <a:xfrm>
            <a:off x="2411760" y="4786031"/>
            <a:ext cx="27543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 err="1"/>
              <a:t>Courtesy</a:t>
            </a:r>
            <a:r>
              <a:rPr lang="fr-FR" sz="1350" dirty="0"/>
              <a:t>: </a:t>
            </a:r>
            <a:r>
              <a:rPr lang="fr-FR" sz="1350" dirty="0" err="1"/>
              <a:t>C.Gaignant</a:t>
            </a:r>
            <a:endParaRPr lang="fr-FR" sz="1350" dirty="0"/>
          </a:p>
        </p:txBody>
      </p:sp>
      <p:pic>
        <p:nvPicPr>
          <p:cNvPr id="23" name="Picture 22" descr="CERN-logo.jpg">
            <a:extLst>
              <a:ext uri="{FF2B5EF4-FFF2-40B4-BE49-F238E27FC236}">
                <a16:creationId xmlns:a16="http://schemas.microsoft.com/office/drawing/2014/main" id="{59C7AA0C-6A59-D044-80A4-9C7CD648C9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091" y="4555331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15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Equipment safety for WP16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953607"/>
            <a:ext cx="7920000" cy="3680222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sz="2000" dirty="0">
                <a:cs typeface="Times"/>
              </a:rPr>
              <a:t>SM18 String test : activity with major Safety implications</a:t>
            </a:r>
          </a:p>
          <a:p>
            <a:pPr lvl="2">
              <a:lnSpc>
                <a:spcPct val="110000"/>
              </a:lnSpc>
            </a:pPr>
            <a:r>
              <a:rPr lang="en-US" sz="1400" dirty="0">
                <a:cs typeface="Times"/>
              </a:rPr>
              <a:t>Many components that are part of the WP16 SM18 string test are classified as equipment with “major Safety implications” by the CERN-HSE unit.</a:t>
            </a:r>
          </a:p>
          <a:p>
            <a:pPr lvl="2"/>
            <a:endParaRPr lang="en-US" dirty="0">
              <a:solidFill>
                <a:schemeClr val="tx1"/>
              </a:solidFill>
              <a:latin typeface="Times"/>
              <a:cs typeface="Times"/>
            </a:endParaRPr>
          </a:p>
          <a:p>
            <a:pPr lvl="1"/>
            <a:r>
              <a:rPr lang="en-US" sz="2000" dirty="0">
                <a:cs typeface="Times"/>
              </a:rPr>
              <a:t>This triggers a series of actions on the Project Safety Office side:</a:t>
            </a:r>
          </a:p>
          <a:p>
            <a:pPr lvl="2">
              <a:lnSpc>
                <a:spcPct val="110000"/>
              </a:lnSpc>
            </a:pPr>
            <a:r>
              <a:rPr lang="en-US" sz="1400" dirty="0">
                <a:cs typeface="Times"/>
              </a:rPr>
              <a:t>Magnets, Cold powering, Warm powering, Cryogenics, Machine Protection: </a:t>
            </a:r>
          </a:p>
          <a:p>
            <a:pPr lvl="3">
              <a:lnSpc>
                <a:spcPct val="110000"/>
              </a:lnSpc>
            </a:pPr>
            <a:r>
              <a:rPr lang="en-US" sz="1400" dirty="0">
                <a:cs typeface="Times"/>
              </a:rPr>
              <a:t>Each equipment is being assessed individually through the production of a System Safety Assessment (HL-LHC Baseline safety documentation) where a hazard register is established between a Project Office Safety Officer (</a:t>
            </a:r>
            <a:r>
              <a:rPr lang="en-US" sz="1400" dirty="0" err="1">
                <a:cs typeface="Times"/>
              </a:rPr>
              <a:t>N.Grada</a:t>
            </a:r>
            <a:r>
              <a:rPr lang="en-US" sz="1400" dirty="0">
                <a:cs typeface="Times"/>
              </a:rPr>
              <a:t>) and the WPE in charge (ex: </a:t>
            </a:r>
            <a:r>
              <a:rPr lang="en-US" sz="1400" dirty="0">
                <a:cs typeface="Times"/>
                <a:hlinkClick r:id="rId2"/>
              </a:rPr>
              <a:t>R2E-HL-LHC-600A-10V</a:t>
            </a:r>
            <a:r>
              <a:rPr lang="en-US" sz="1400" dirty="0">
                <a:cs typeface="Times"/>
              </a:rPr>
              <a:t>)</a:t>
            </a:r>
          </a:p>
          <a:p>
            <a:pPr marL="1028700" lvl="3" indent="0">
              <a:buNone/>
            </a:pPr>
            <a:endParaRPr lang="en-US" sz="1400" dirty="0">
              <a:cs typeface="Times"/>
            </a:endParaRPr>
          </a:p>
          <a:p>
            <a:pPr lvl="2">
              <a:lnSpc>
                <a:spcPct val="110000"/>
              </a:lnSpc>
            </a:pPr>
            <a:r>
              <a:rPr lang="en-US" sz="1400" dirty="0">
                <a:cs typeface="Times"/>
              </a:rPr>
              <a:t>A specific risk assessment to study the collective behavior of the components, in the SM18 facility, is being written to complete the study (EDMS </a:t>
            </a:r>
            <a:r>
              <a:rPr lang="fr-CH" sz="1400" dirty="0">
                <a:cs typeface="Times"/>
                <a:hlinkClick r:id="rId3"/>
              </a:rPr>
              <a:t>2134341</a:t>
            </a:r>
            <a:r>
              <a:rPr lang="fr-CH" sz="1400" dirty="0">
                <a:cs typeface="Times"/>
              </a:rPr>
              <a:t>).</a:t>
            </a:r>
          </a:p>
          <a:p>
            <a:pPr lvl="3">
              <a:lnSpc>
                <a:spcPct val="110000"/>
              </a:lnSpc>
            </a:pPr>
            <a:r>
              <a:rPr lang="en-US" sz="1400" dirty="0">
                <a:cs typeface="Times"/>
              </a:rPr>
              <a:t>This document will address HSE requirements to get the safety clearance for the String test</a:t>
            </a:r>
          </a:p>
          <a:p>
            <a:pPr lvl="3">
              <a:lnSpc>
                <a:spcPct val="110000"/>
              </a:lnSpc>
            </a:pPr>
            <a:r>
              <a:rPr lang="en-US" sz="1400" dirty="0">
                <a:cs typeface="Times"/>
              </a:rPr>
              <a:t>The risk control measures defined will be SM18 specific.</a:t>
            </a:r>
            <a:endParaRPr lang="en-GB" sz="1400" dirty="0">
              <a:cs typeface="Times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Nora Grada – String </a:t>
            </a:r>
            <a:r>
              <a:rPr lang="fr-FR" dirty="0" err="1"/>
              <a:t>Safety</a:t>
            </a:r>
            <a:r>
              <a:rPr lang="fr-FR" dirty="0"/>
              <a:t> #1  @Sm18 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 descr="CERN-logo.jpg">
            <a:extLst>
              <a:ext uri="{FF2B5EF4-FFF2-40B4-BE49-F238E27FC236}">
                <a16:creationId xmlns:a16="http://schemas.microsoft.com/office/drawing/2014/main" id="{92711AD8-FD49-5A45-96C4-3A2ACAA05D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091" y="4555331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680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CD123-8A77-D145-B1B0-C6703A1AF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HWC of the LHC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4BCE3D-8E56-F043-B5CE-42457CE52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Marta Bajko HL-LHC IT STRING </a:t>
            </a:r>
            <a:endParaRPr lang="en-GB" noProof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A87F73F-0BB1-BB43-B8BA-B835CA564B0F}"/>
              </a:ext>
            </a:extLst>
          </p:cNvPr>
          <p:cNvGrpSpPr/>
          <p:nvPr/>
        </p:nvGrpSpPr>
        <p:grpSpPr>
          <a:xfrm>
            <a:off x="2285048" y="667153"/>
            <a:ext cx="4522492" cy="2198816"/>
            <a:chOff x="1653778" y="743570"/>
            <a:chExt cx="6186488" cy="4064687"/>
          </a:xfrm>
        </p:grpSpPr>
        <p:pic>
          <p:nvPicPr>
            <p:cNvPr id="7" name="Picture 1">
              <a:extLst>
                <a:ext uri="{FF2B5EF4-FFF2-40B4-BE49-F238E27FC236}">
                  <a16:creationId xmlns:a16="http://schemas.microsoft.com/office/drawing/2014/main" id="{52C45DC8-183F-0147-8634-2C5B143D59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53778" y="743570"/>
              <a:ext cx="6186488" cy="4064687"/>
            </a:xfrm>
            <a:prstGeom prst="rect">
              <a:avLst/>
            </a:prstGeom>
            <a:noFill/>
          </p:spPr>
        </p:pic>
        <p:grpSp>
          <p:nvGrpSpPr>
            <p:cNvPr id="8" name="Group 14">
              <a:extLst>
                <a:ext uri="{FF2B5EF4-FFF2-40B4-BE49-F238E27FC236}">
                  <a16:creationId xmlns:a16="http://schemas.microsoft.com/office/drawing/2014/main" id="{CC1E61DC-B0F9-B54C-A059-1E95AF691C03}"/>
                </a:ext>
              </a:extLst>
            </p:cNvPr>
            <p:cNvGrpSpPr/>
            <p:nvPr/>
          </p:nvGrpSpPr>
          <p:grpSpPr>
            <a:xfrm>
              <a:off x="3057094" y="880281"/>
              <a:ext cx="486828" cy="3483361"/>
              <a:chOff x="2210937" y="1173707"/>
              <a:chExt cx="660284" cy="4644481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8F4B76A-5C4C-4249-94F1-E10758FE6B23}"/>
                  </a:ext>
                </a:extLst>
              </p:cNvPr>
              <p:cNvSpPr txBox="1"/>
              <p:nvPr/>
            </p:nvSpPr>
            <p:spPr>
              <a:xfrm rot="16200000">
                <a:off x="917266" y="2576268"/>
                <a:ext cx="3279780" cy="628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rebuchet MS" pitchFamily="34" charset="0"/>
                  </a:rPr>
                  <a:t>Verification of the Protection Interlocks</a:t>
                </a:r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A0BB506C-F186-4E4A-AF51-56CF8F51A6A6}"/>
                  </a:ext>
                </a:extLst>
              </p:cNvPr>
              <p:cNvSpPr/>
              <p:nvPr/>
            </p:nvSpPr>
            <p:spPr>
              <a:xfrm>
                <a:off x="2210937" y="1173707"/>
                <a:ext cx="627797" cy="4644481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/>
              </a:p>
            </p:txBody>
          </p:sp>
        </p:grpSp>
        <p:grpSp>
          <p:nvGrpSpPr>
            <p:cNvPr id="9" name="Group 13">
              <a:extLst>
                <a:ext uri="{FF2B5EF4-FFF2-40B4-BE49-F238E27FC236}">
                  <a16:creationId xmlns:a16="http://schemas.microsoft.com/office/drawing/2014/main" id="{0E26AF63-1D4E-5B45-9228-17CBACFBF1AC}"/>
                </a:ext>
              </a:extLst>
            </p:cNvPr>
            <p:cNvGrpSpPr/>
            <p:nvPr/>
          </p:nvGrpSpPr>
          <p:grpSpPr>
            <a:xfrm>
              <a:off x="2494127" y="880281"/>
              <a:ext cx="532262" cy="3483361"/>
              <a:chOff x="1433015" y="1173707"/>
              <a:chExt cx="723332" cy="4644481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41019E1-E40E-D046-940B-4D5BBB908E7F}"/>
                  </a:ext>
                </a:extLst>
              </p:cNvPr>
              <p:cNvSpPr txBox="1"/>
              <p:nvPr/>
            </p:nvSpPr>
            <p:spPr>
              <a:xfrm rot="16200000">
                <a:off x="236704" y="2486906"/>
                <a:ext cx="3102299" cy="629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rebuchet MS" pitchFamily="34" charset="0"/>
                  </a:rPr>
                  <a:t>Configuration of the Power Converter</a:t>
                </a:r>
              </a:p>
            </p:txBody>
          </p:sp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AF3483C1-652F-964E-89A8-1D9DA20EEDE2}"/>
                  </a:ext>
                </a:extLst>
              </p:cNvPr>
              <p:cNvSpPr/>
              <p:nvPr/>
            </p:nvSpPr>
            <p:spPr>
              <a:xfrm>
                <a:off x="1433015" y="1173707"/>
                <a:ext cx="723332" cy="4644481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/>
              </a:p>
            </p:txBody>
          </p:sp>
        </p:grpSp>
        <p:grpSp>
          <p:nvGrpSpPr>
            <p:cNvPr id="10" name="Group 15">
              <a:extLst>
                <a:ext uri="{FF2B5EF4-FFF2-40B4-BE49-F238E27FC236}">
                  <a16:creationId xmlns:a16="http://schemas.microsoft.com/office/drawing/2014/main" id="{C521849C-ABE2-8E4A-BB74-1619F89C42CE}"/>
                </a:ext>
              </a:extLst>
            </p:cNvPr>
            <p:cNvGrpSpPr/>
            <p:nvPr/>
          </p:nvGrpSpPr>
          <p:grpSpPr>
            <a:xfrm>
              <a:off x="3518126" y="880281"/>
              <a:ext cx="2271937" cy="3483361"/>
              <a:chOff x="2868563" y="1173707"/>
              <a:chExt cx="3136452" cy="4644481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F4E84E1-02D0-6244-AC3F-D5FEE1299F89}"/>
                  </a:ext>
                </a:extLst>
              </p:cNvPr>
              <p:cNvSpPr txBox="1"/>
              <p:nvPr/>
            </p:nvSpPr>
            <p:spPr>
              <a:xfrm rot="16200000">
                <a:off x="2047059" y="2071946"/>
                <a:ext cx="2747333" cy="110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rebuchet MS" pitchFamily="34" charset="0"/>
                  </a:rPr>
                  <a:t>Verification of the Energy Extraction System at different current levels</a:t>
                </a:r>
              </a:p>
            </p:txBody>
          </p:sp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EF678D09-2B1C-7A42-A4C6-ACBA3A3BEB18}"/>
                  </a:ext>
                </a:extLst>
              </p:cNvPr>
              <p:cNvSpPr/>
              <p:nvPr/>
            </p:nvSpPr>
            <p:spPr>
              <a:xfrm>
                <a:off x="2906973" y="1173707"/>
                <a:ext cx="3098042" cy="4644481"/>
              </a:xfrm>
              <a:prstGeom prst="roundRect">
                <a:avLst>
                  <a:gd name="adj" fmla="val 4752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/>
              </a:p>
            </p:txBody>
          </p:sp>
        </p:grpSp>
      </p:grpSp>
      <p:pic>
        <p:nvPicPr>
          <p:cNvPr id="17" name="Picture 16" descr="CERN-logo.jpg">
            <a:extLst>
              <a:ext uri="{FF2B5EF4-FFF2-40B4-BE49-F238E27FC236}">
                <a16:creationId xmlns:a16="http://schemas.microsoft.com/office/drawing/2014/main" id="{28984D1E-B791-164F-97C8-F87419DA65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091" y="4555331"/>
            <a:ext cx="503973" cy="50314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E8C7893-949F-3444-9E9F-42C57A6B4906}"/>
              </a:ext>
            </a:extLst>
          </p:cNvPr>
          <p:cNvSpPr txBox="1"/>
          <p:nvPr/>
        </p:nvSpPr>
        <p:spPr>
          <a:xfrm>
            <a:off x="2780509" y="4746022"/>
            <a:ext cx="37048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 err="1"/>
              <a:t>Extract</a:t>
            </a:r>
            <a:r>
              <a:rPr lang="fr-FR" sz="1100" dirty="0"/>
              <a:t> </a:t>
            </a:r>
            <a:r>
              <a:rPr lang="fr-FR" sz="1100" dirty="0" err="1"/>
              <a:t>from</a:t>
            </a:r>
            <a:r>
              <a:rPr lang="fr-FR" sz="1100" dirty="0"/>
              <a:t> a </a:t>
            </a:r>
            <a:r>
              <a:rPr lang="fr-FR" sz="1100" dirty="0" err="1"/>
              <a:t>presentation</a:t>
            </a:r>
            <a:r>
              <a:rPr lang="fr-FR" sz="1100" dirty="0"/>
              <a:t> of R. </a:t>
            </a:r>
            <a:r>
              <a:rPr lang="fr-FR" sz="1100" dirty="0" err="1"/>
              <a:t>Saban</a:t>
            </a:r>
            <a:r>
              <a:rPr lang="fr-FR" sz="1100" dirty="0"/>
              <a:t> on HWC of LHC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AB088DE-D773-2C42-ADD2-FB12F1540B90}"/>
              </a:ext>
            </a:extLst>
          </p:cNvPr>
          <p:cNvGrpSpPr/>
          <p:nvPr/>
        </p:nvGrpSpPr>
        <p:grpSpPr>
          <a:xfrm>
            <a:off x="5383353" y="2897057"/>
            <a:ext cx="3293103" cy="1594084"/>
            <a:chOff x="4735281" y="2800529"/>
            <a:chExt cx="3293103" cy="1594084"/>
          </a:xfrm>
        </p:grpSpPr>
        <p:pic>
          <p:nvPicPr>
            <p:cNvPr id="20" name="Picture 7">
              <a:extLst>
                <a:ext uri="{FF2B5EF4-FFF2-40B4-BE49-F238E27FC236}">
                  <a16:creationId xmlns:a16="http://schemas.microsoft.com/office/drawing/2014/main" id="{8A1FD7D1-F929-8546-984B-A441DA033A9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/>
            <a:srcRect t="50000" r="32800"/>
            <a:stretch/>
          </p:blipFill>
          <p:spPr bwMode="auto">
            <a:xfrm>
              <a:off x="4735281" y="2800529"/>
              <a:ext cx="3293103" cy="1594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03F0274-DCF6-A641-AB6A-50C7521D9ACB}"/>
                </a:ext>
              </a:extLst>
            </p:cNvPr>
            <p:cNvSpPr/>
            <p:nvPr/>
          </p:nvSpPr>
          <p:spPr>
            <a:xfrm>
              <a:off x="4735281" y="3435846"/>
              <a:ext cx="412783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31D644C5-0EDA-FF4D-BD90-3293618D2DDD}"/>
              </a:ext>
            </a:extLst>
          </p:cNvPr>
          <p:cNvSpPr/>
          <p:nvPr/>
        </p:nvSpPr>
        <p:spPr>
          <a:xfrm>
            <a:off x="4887681" y="3588246"/>
            <a:ext cx="412783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49F31B7-B97C-2344-94F4-F8BEF3CD5094}"/>
              </a:ext>
            </a:extLst>
          </p:cNvPr>
          <p:cNvGrpSpPr/>
          <p:nvPr/>
        </p:nvGrpSpPr>
        <p:grpSpPr>
          <a:xfrm>
            <a:off x="766424" y="2897057"/>
            <a:ext cx="4900467" cy="1618909"/>
            <a:chOff x="118352" y="2800529"/>
            <a:chExt cx="4900467" cy="1618909"/>
          </a:xfrm>
        </p:grpSpPr>
        <p:pic>
          <p:nvPicPr>
            <p:cNvPr id="19" name="Picture 7">
              <a:extLst>
                <a:ext uri="{FF2B5EF4-FFF2-40B4-BE49-F238E27FC236}">
                  <a16:creationId xmlns:a16="http://schemas.microsoft.com/office/drawing/2014/main" id="{D28DBD3F-8F93-B440-A40B-047694E8474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/>
            <a:srcRect t="-1" b="49222"/>
            <a:stretch/>
          </p:blipFill>
          <p:spPr bwMode="auto">
            <a:xfrm>
              <a:off x="118352" y="2800529"/>
              <a:ext cx="4900467" cy="1618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06F2C7F-1529-6945-9FD6-9A760FB14A8D}"/>
                </a:ext>
              </a:extLst>
            </p:cNvPr>
            <p:cNvSpPr/>
            <p:nvPr/>
          </p:nvSpPr>
          <p:spPr>
            <a:xfrm>
              <a:off x="4506385" y="3703397"/>
              <a:ext cx="412783" cy="3683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745393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F14BE-FC79-AA44-8477-8053FEECA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328" y="2067694"/>
            <a:ext cx="7920000" cy="1152128"/>
          </a:xfrm>
        </p:spPr>
        <p:txBody>
          <a:bodyPr/>
          <a:lstStyle/>
          <a:p>
            <a:r>
              <a:rPr lang="fr-FR" dirty="0"/>
              <a:t>Impact of the HL-LHC IT STRING on HWC of HL-LHC and availability of the </a:t>
            </a:r>
            <a:r>
              <a:rPr lang="fr-FR" dirty="0" err="1"/>
              <a:t>machnine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3FDC64-2242-B749-BD8D-60C763666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Marta Bajko HL-LHC IT STRING </a:t>
            </a:r>
            <a:endParaRPr lang="en-GB" noProof="0"/>
          </a:p>
        </p:txBody>
      </p:sp>
      <p:pic>
        <p:nvPicPr>
          <p:cNvPr id="5" name="Picture 4" descr="CERN-logo.jpg">
            <a:extLst>
              <a:ext uri="{FF2B5EF4-FFF2-40B4-BE49-F238E27FC236}">
                <a16:creationId xmlns:a16="http://schemas.microsoft.com/office/drawing/2014/main" id="{0F114A15-57C9-C247-935E-571C2220D3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091" y="4555331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147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Delays for Start of Operation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Andrea Apollonio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500" y="4711500"/>
            <a:ext cx="370639" cy="364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9856" y="675000"/>
            <a:ext cx="84969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Possibly </a:t>
            </a:r>
            <a:r>
              <a:rPr lang="en-US" i="1" dirty="0">
                <a:sym typeface="Wingdings" panose="05000000000000000000" pitchFamily="2" charset="2"/>
              </a:rPr>
              <a:t>absorbed by HWC </a:t>
            </a:r>
            <a:r>
              <a:rPr lang="en-US" dirty="0">
                <a:sym typeface="Wingdings" panose="05000000000000000000" pitchFamily="2" charset="2"/>
              </a:rPr>
              <a:t>(assuming HWC duration of 4-5 months):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Setting up for controls aspects of IT circuit powering  </a:t>
            </a:r>
            <a:r>
              <a:rPr lang="en-US" i="1" dirty="0">
                <a:sym typeface="Wingdings" panose="05000000000000000000" pitchFamily="2" charset="2"/>
              </a:rPr>
              <a:t>~1 month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Setting up and optimization of protection controls e.g. QPS thresholds)  </a:t>
            </a:r>
            <a:r>
              <a:rPr lang="en-US" i="1" dirty="0">
                <a:sym typeface="Wingdings" panose="05000000000000000000" pitchFamily="2" charset="2"/>
              </a:rPr>
              <a:t>~1 month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Setting up of cryogenics controls and parameters  </a:t>
            </a:r>
            <a:r>
              <a:rPr lang="en-US" i="1" dirty="0">
                <a:sym typeface="Wingdings" panose="05000000000000000000" pitchFamily="2" charset="2"/>
              </a:rPr>
              <a:t>~1 week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Extending </a:t>
            </a:r>
            <a:r>
              <a:rPr lang="en-US" i="1" dirty="0">
                <a:sym typeface="Wingdings" panose="05000000000000000000" pitchFamily="2" charset="2"/>
              </a:rPr>
              <a:t>beyond hardware commissioning</a:t>
            </a:r>
            <a:r>
              <a:rPr lang="en-US" dirty="0">
                <a:sym typeface="Wingdings" panose="05000000000000000000" pitchFamily="2" charset="2"/>
              </a:rPr>
              <a:t>: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Solving problems related to new magnet protection strategy and related impact on other systems (e.g. cold and warm powering)  </a:t>
            </a:r>
            <a:r>
              <a:rPr lang="en-US" i="1" dirty="0">
                <a:sym typeface="Wingdings" panose="05000000000000000000" pitchFamily="2" charset="2"/>
              </a:rPr>
              <a:t>several months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Solving problems with vacuum / beam instrumentation assembly  </a:t>
            </a:r>
            <a:r>
              <a:rPr lang="en-US" i="1" dirty="0">
                <a:sym typeface="Wingdings" panose="05000000000000000000" pitchFamily="2" charset="2"/>
              </a:rPr>
              <a:t>several months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Solving problems with warm/cold powering system (SC link, DFH, DFX, energy recuperation, crowbars,…)  </a:t>
            </a:r>
            <a:r>
              <a:rPr lang="en-US" i="1" dirty="0">
                <a:sym typeface="Wingdings" panose="05000000000000000000" pitchFamily="2" charset="2"/>
              </a:rPr>
              <a:t>several months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HL target: 250 fb</a:t>
            </a:r>
            <a:r>
              <a:rPr lang="en-US" baseline="30000" dirty="0">
                <a:sym typeface="Wingdings" panose="05000000000000000000" pitchFamily="2" charset="2"/>
              </a:rPr>
              <a:t>-1</a:t>
            </a:r>
            <a:r>
              <a:rPr lang="en-US" dirty="0">
                <a:sym typeface="Wingdings" panose="05000000000000000000" pitchFamily="2" charset="2"/>
              </a:rPr>
              <a:t> in 160 days of operation (~1.6 fb</a:t>
            </a:r>
            <a:r>
              <a:rPr lang="en-US" baseline="30000" dirty="0">
                <a:sym typeface="Wingdings" panose="05000000000000000000" pitchFamily="2" charset="2"/>
              </a:rPr>
              <a:t>-1</a:t>
            </a:r>
            <a:r>
              <a:rPr lang="en-US" dirty="0">
                <a:sym typeface="Wingdings" panose="05000000000000000000" pitchFamily="2" charset="2"/>
              </a:rPr>
              <a:t> / day), potential performance loss in the order of 100-150 fb</a:t>
            </a:r>
            <a:r>
              <a:rPr lang="en-US" baseline="30000" dirty="0">
                <a:sym typeface="Wingdings" panose="05000000000000000000" pitchFamily="2" charset="2"/>
              </a:rPr>
              <a:t>-1 </a:t>
            </a:r>
            <a:r>
              <a:rPr lang="en-US" dirty="0">
                <a:sym typeface="Wingdings" panose="05000000000000000000" pitchFamily="2" charset="2"/>
              </a:rPr>
              <a:t>for any of the items above</a:t>
            </a:r>
          </a:p>
        </p:txBody>
      </p:sp>
      <p:pic>
        <p:nvPicPr>
          <p:cNvPr id="7" name="Picture 6" descr="CERN-logo.jpg">
            <a:extLst>
              <a:ext uri="{FF2B5EF4-FFF2-40B4-BE49-F238E27FC236}">
                <a16:creationId xmlns:a16="http://schemas.microsoft.com/office/drawing/2014/main" id="{86A8F1CD-7517-7040-BD08-825BF92CC9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091" y="4555331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644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Downtime for HL-LHC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Andrea Apollonio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500" y="4711500"/>
            <a:ext cx="370639" cy="364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843558"/>
            <a:ext cx="84969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ym typeface="Wingdings" panose="05000000000000000000" pitchFamily="2" charset="2"/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Manual re-alignment (if remote alignment not working)  ~1 month (order of 50 fb</a:t>
            </a:r>
            <a:r>
              <a:rPr lang="en-US" baseline="30000" dirty="0">
                <a:sym typeface="Wingdings" panose="05000000000000000000" pitchFamily="2" charset="2"/>
              </a:rPr>
              <a:t>-1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Cross-talk between circuits:</a:t>
            </a:r>
          </a:p>
          <a:p>
            <a:pPr marL="471488" lvl="1" indent="-128588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Possibly frequent trips of corrector/triplet circuits</a:t>
            </a:r>
          </a:p>
          <a:p>
            <a:pPr marL="471488" lvl="1" indent="-128588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Limitations in the use of orbit feedback</a:t>
            </a:r>
          </a:p>
          <a:p>
            <a:pPr marL="471488" lvl="1" indent="-128588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Possible limitations for ramp rates</a:t>
            </a:r>
          </a:p>
          <a:p>
            <a:pPr marL="471488" lvl="1" indent="-128588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Induced downtime impossible to quantify, but could be a major limitation for operation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Quenches in SC links inducing magnet quenches, several h for recovery for each occurrence</a:t>
            </a:r>
          </a:p>
        </p:txBody>
      </p:sp>
      <p:pic>
        <p:nvPicPr>
          <p:cNvPr id="7" name="Picture 6" descr="CERN-logo.jpg">
            <a:extLst>
              <a:ext uri="{FF2B5EF4-FFF2-40B4-BE49-F238E27FC236}">
                <a16:creationId xmlns:a16="http://schemas.microsoft.com/office/drawing/2014/main" id="{86A8F1CD-7517-7040-BD08-825BF92CC9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091" y="4555331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999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01670" y="47009"/>
            <a:ext cx="6264696" cy="4040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4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/>
              <a:t>Potential Performance Limitations (Input WP2)</a:t>
            </a:r>
            <a:endParaRPr lang="en-GB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451028"/>
            <a:ext cx="89644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If </a:t>
            </a:r>
            <a:r>
              <a:rPr lang="fr-CH" sz="1200" b="1" dirty="0" err="1"/>
              <a:t>remote</a:t>
            </a:r>
            <a:r>
              <a:rPr lang="fr-CH" sz="1200" b="1" dirty="0"/>
              <a:t> </a:t>
            </a:r>
            <a:r>
              <a:rPr lang="fr-CH" sz="1200" b="1" dirty="0" err="1"/>
              <a:t>alignment</a:t>
            </a:r>
            <a:r>
              <a:rPr lang="fr-CH" sz="1200" b="1" dirty="0"/>
              <a:t> </a:t>
            </a:r>
            <a:r>
              <a:rPr lang="fr-CH" sz="1200" b="1" dirty="0" err="1"/>
              <a:t>from</a:t>
            </a:r>
            <a:r>
              <a:rPr lang="fr-CH" sz="1200" b="1" dirty="0"/>
              <a:t> Q1 to Q3 </a:t>
            </a:r>
            <a:r>
              <a:rPr lang="fr-CH" sz="1200" dirty="0"/>
              <a:t>NOT </a:t>
            </a:r>
            <a:r>
              <a:rPr lang="fr-CH" sz="1200" dirty="0" err="1"/>
              <a:t>working</a:t>
            </a:r>
            <a:r>
              <a:rPr lang="fr-CH" sz="1200" dirty="0"/>
              <a:t>: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fr-CH" sz="1200" dirty="0"/>
              <a:t>Correction </a:t>
            </a:r>
            <a:r>
              <a:rPr lang="fr-CH" sz="1200" dirty="0" err="1"/>
              <a:t>bump</a:t>
            </a:r>
            <a:r>
              <a:rPr lang="fr-CH" sz="1200" dirty="0"/>
              <a:t> </a:t>
            </a:r>
            <a:r>
              <a:rPr lang="fr-CH" sz="1200" dirty="0" err="1"/>
              <a:t>limited</a:t>
            </a:r>
            <a:r>
              <a:rPr lang="fr-CH" sz="1200" dirty="0"/>
              <a:t> to 1.2 mm </a:t>
            </a:r>
            <a:r>
              <a:rPr lang="fr-CH" sz="1200" dirty="0" err="1"/>
              <a:t>instead</a:t>
            </a:r>
            <a:r>
              <a:rPr lang="fr-CH" sz="1200" dirty="0"/>
              <a:t> of 2 mm (</a:t>
            </a:r>
            <a:r>
              <a:rPr lang="fr-CH" sz="1200" dirty="0" err="1"/>
              <a:t>requested</a:t>
            </a:r>
            <a:r>
              <a:rPr lang="fr-CH" sz="1200" dirty="0"/>
              <a:t> </a:t>
            </a:r>
            <a:r>
              <a:rPr lang="fr-CH" sz="1200" dirty="0" err="1"/>
              <a:t>from</a:t>
            </a:r>
            <a:r>
              <a:rPr lang="fr-CH" sz="1200" dirty="0"/>
              <a:t> </a:t>
            </a:r>
            <a:r>
              <a:rPr lang="fr-CH" sz="1200" dirty="0" err="1"/>
              <a:t>experiments</a:t>
            </a:r>
            <a:r>
              <a:rPr lang="fr-CH" sz="1200" dirty="0"/>
              <a:t>) due to </a:t>
            </a:r>
            <a:r>
              <a:rPr lang="fr-CH" sz="1200" dirty="0" err="1"/>
              <a:t>limited</a:t>
            </a:r>
            <a:r>
              <a:rPr lang="fr-CH" sz="1200" dirty="0"/>
              <a:t> </a:t>
            </a:r>
            <a:r>
              <a:rPr lang="fr-CH" sz="1200" dirty="0" err="1"/>
              <a:t>strength</a:t>
            </a:r>
            <a:r>
              <a:rPr lang="fr-CH" sz="1200" dirty="0"/>
              <a:t> in the correctors </a:t>
            </a:r>
            <a:r>
              <a:rPr lang="fr-CH" sz="1200" dirty="0">
                <a:sym typeface="Wingdings" panose="05000000000000000000" pitchFamily="2" charset="2"/>
              </a:rPr>
              <a:t> </a:t>
            </a:r>
            <a:r>
              <a:rPr lang="fr-CH" sz="1200" dirty="0" err="1">
                <a:sym typeface="Wingdings" panose="05000000000000000000" pitchFamily="2" charset="2"/>
              </a:rPr>
              <a:t>reduction</a:t>
            </a:r>
            <a:r>
              <a:rPr lang="fr-CH" sz="1200" dirty="0">
                <a:sym typeface="Wingdings" panose="05000000000000000000" pitchFamily="2" charset="2"/>
              </a:rPr>
              <a:t> of aperture </a:t>
            </a:r>
            <a:r>
              <a:rPr lang="fr-CH" sz="1200" dirty="0" err="1">
                <a:sym typeface="Wingdings" panose="05000000000000000000" pitchFamily="2" charset="2"/>
              </a:rPr>
              <a:t>margins</a:t>
            </a:r>
            <a:r>
              <a:rPr lang="fr-CH" sz="1200" dirty="0">
                <a:sym typeface="Wingdings" panose="05000000000000000000" pitchFamily="2" charset="2"/>
              </a:rPr>
              <a:t>, impact on </a:t>
            </a:r>
            <a:r>
              <a:rPr lang="el-GR" sz="1200" dirty="0">
                <a:sym typeface="Wingdings" panose="05000000000000000000" pitchFamily="2" charset="2"/>
              </a:rPr>
              <a:t>β</a:t>
            </a:r>
            <a:r>
              <a:rPr lang="en-US" sz="1200" dirty="0">
                <a:sym typeface="Wingdings" panose="05000000000000000000" pitchFamily="2" charset="2"/>
              </a:rPr>
              <a:t>* reach (only for flat optics)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anose="05000000000000000000" pitchFamily="2" charset="2"/>
              </a:rPr>
              <a:t>Or manual re-alignment required, worst case 4-5 weeks (order of 50 fb</a:t>
            </a:r>
            <a:r>
              <a:rPr lang="en-US" sz="1200" baseline="30000" dirty="0">
                <a:sym typeface="Wingdings" panose="05000000000000000000" pitchFamily="2" charset="2"/>
              </a:rPr>
              <a:t>-1</a:t>
            </a:r>
            <a:r>
              <a:rPr lang="en-US" sz="1200" dirty="0">
                <a:sym typeface="Wingdings" panose="05000000000000000000" pitchFamily="2" charset="2"/>
              </a:rPr>
              <a:t>)</a:t>
            </a:r>
          </a:p>
          <a:p>
            <a:pPr marL="471488" lvl="1" indent="-128588"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anose="05000000000000000000" pitchFamily="2" charset="2"/>
              </a:rPr>
              <a:t>Frequency of re-alignment so far in LHC: 1/year, i.e. every YETS or LS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endParaRPr lang="en-US" sz="1200" dirty="0">
              <a:sym typeface="Wingdings" panose="05000000000000000000" pitchFamily="2" charset="2"/>
            </a:endParaRPr>
          </a:p>
          <a:p>
            <a:r>
              <a:rPr lang="en-US" sz="1200" b="1" dirty="0">
                <a:sym typeface="Wingdings" panose="05000000000000000000" pitchFamily="2" charset="2"/>
              </a:rPr>
              <a:t>BPM stability</a:t>
            </a:r>
            <a:r>
              <a:rPr lang="en-US" sz="1200" dirty="0">
                <a:sym typeface="Wingdings" panose="05000000000000000000" pitchFamily="2" charset="2"/>
              </a:rPr>
              <a:t>, requirements from WP2: 10 µm from fill to fill, 30 µm over a run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anose="05000000000000000000" pitchFamily="2" charset="2"/>
              </a:rPr>
              <a:t>If not achievable and machine stability worse than LHC  solution to be found  potentially impact on time to set-up collisions in every fill (to be assessed)</a:t>
            </a:r>
          </a:p>
          <a:p>
            <a:endParaRPr lang="en-US" sz="1200" dirty="0">
              <a:sym typeface="Wingdings" panose="05000000000000000000" pitchFamily="2" charset="2"/>
            </a:endParaRPr>
          </a:p>
          <a:p>
            <a:r>
              <a:rPr lang="en-US" sz="1200" b="1" dirty="0">
                <a:sym typeface="Wingdings" panose="05000000000000000000" pitchFamily="2" charset="2"/>
              </a:rPr>
              <a:t>Triplet powering precision</a:t>
            </a:r>
            <a:r>
              <a:rPr lang="en-US" sz="1200" dirty="0">
                <a:sym typeface="Wingdings" panose="05000000000000000000" pitchFamily="2" charset="2"/>
              </a:rPr>
              <a:t>: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anose="05000000000000000000" pitchFamily="2" charset="2"/>
              </a:rPr>
              <a:t>If regulation is significantly worse than specifications (e.g. due to flux jumps), new developments could be required to allow machine operability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anose="05000000000000000000" pitchFamily="2" charset="2"/>
              </a:rPr>
              <a:t>STRING test would help WP6b to further verify the new class 0 precision on the IT main circuit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anose="05000000000000000000" pitchFamily="2" charset="2"/>
              </a:rPr>
              <a:t>Handling of flux jumps is under investigation at the moment with individual powering tests, </a:t>
            </a:r>
            <a:r>
              <a:rPr lang="en-GB" sz="1200" dirty="0"/>
              <a:t>but additional understanding should be gained on the reaction of the nested circuit control to such events</a:t>
            </a:r>
            <a:endParaRPr lang="en-US" sz="1200" dirty="0">
              <a:sym typeface="Wingdings" panose="05000000000000000000" pitchFamily="2" charset="2"/>
            </a:endParaRPr>
          </a:p>
          <a:p>
            <a:endParaRPr lang="en-US" sz="1200" dirty="0">
              <a:sym typeface="Wingdings" panose="05000000000000000000" pitchFamily="2" charset="2"/>
            </a:endParaRPr>
          </a:p>
          <a:p>
            <a:r>
              <a:rPr lang="en-US" sz="1200" b="1" dirty="0">
                <a:sym typeface="Wingdings" panose="05000000000000000000" pitchFamily="2" charset="2"/>
              </a:rPr>
              <a:t>Cold mass vibrations</a:t>
            </a:r>
            <a:r>
              <a:rPr lang="en-US" sz="1200" dirty="0">
                <a:sym typeface="Wingdings" panose="05000000000000000000" pitchFamily="2" charset="2"/>
              </a:rPr>
              <a:t>: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anose="05000000000000000000" pitchFamily="2" charset="2"/>
              </a:rPr>
              <a:t>If 1-100 Hz ground motion and HL-LHC triplet transfer function not worse than LHC  no problem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anose="05000000000000000000" pitchFamily="2" charset="2"/>
              </a:rPr>
              <a:t>Otherwise need for fast orbit feedback system to cope with vibrations (</a:t>
            </a:r>
            <a:r>
              <a:rPr lang="en-US" sz="1200" u="sng" dirty="0">
                <a:sym typeface="Wingdings" panose="05000000000000000000" pitchFamily="2" charset="2"/>
              </a:rPr>
              <a:t>not in baseline</a:t>
            </a:r>
            <a:r>
              <a:rPr lang="en-US" sz="1200" dirty="0">
                <a:sym typeface="Wingdings" panose="05000000000000000000" pitchFamily="2" charset="2"/>
              </a:rPr>
              <a:t>, requiring special hardware)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endParaRPr lang="en-US" sz="1200" dirty="0">
              <a:sym typeface="Wingdings" panose="05000000000000000000" pitchFamily="2" charset="2"/>
            </a:endParaRPr>
          </a:p>
          <a:p>
            <a:r>
              <a:rPr lang="en-US" sz="1200" b="1" dirty="0">
                <a:sym typeface="Wingdings" panose="05000000000000000000" pitchFamily="2" charset="2"/>
              </a:rPr>
              <a:t>Beam screen vibrations</a:t>
            </a:r>
            <a:r>
              <a:rPr lang="en-US" sz="1200" dirty="0">
                <a:sym typeface="Wingdings" panose="05000000000000000000" pitchFamily="2" charset="2"/>
              </a:rPr>
              <a:t>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anose="05000000000000000000" pitchFamily="2" charset="2"/>
              </a:rPr>
              <a:t>No problems expected (issues only if beam screen vibrates at tune frequency, 3 kHz and harmonics)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anose="05000000000000000000" pitchFamily="2" charset="2"/>
              </a:rPr>
              <a:t>Eigen frequencies of beam screen (13 Hz for Q1-type, 20 Hz for Q2-type), no impact on field stability</a:t>
            </a:r>
          </a:p>
        </p:txBody>
      </p:sp>
      <p:pic>
        <p:nvPicPr>
          <p:cNvPr id="4" name="Picture 3" descr="CERN-logo.jpg">
            <a:extLst>
              <a:ext uri="{FF2B5EF4-FFF2-40B4-BE49-F238E27FC236}">
                <a16:creationId xmlns:a16="http://schemas.microsoft.com/office/drawing/2014/main" id="{3D9A8B98-2942-FC48-81F3-BCAE0487AA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091" y="4555331"/>
            <a:ext cx="503973" cy="50314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02523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on impact of IT STRING on Machine HWC and operation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Andrea Apollonio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500" y="4711500"/>
            <a:ext cx="370639" cy="364500"/>
          </a:xfrm>
          <a:prstGeom prst="rect">
            <a:avLst/>
          </a:prstGeom>
        </p:spPr>
      </p:pic>
      <p:sp>
        <p:nvSpPr>
          <p:cNvPr id="6" name="Espace réservé du contenu 2"/>
          <p:cNvSpPr txBox="1">
            <a:spLocks/>
          </p:cNvSpPr>
          <p:nvPr/>
        </p:nvSpPr>
        <p:spPr>
          <a:xfrm>
            <a:off x="179512" y="955902"/>
            <a:ext cx="9073008" cy="368022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dirty="0"/>
              <a:t>Highest priority items based on potential impact on performance/availability are:</a:t>
            </a:r>
          </a:p>
          <a:p>
            <a:pPr lvl="1" indent="-257175"/>
            <a:r>
              <a:rPr lang="en-US" sz="1800" dirty="0"/>
              <a:t>Magnet protection: fundamental to test protection strategy in realistic operating conditions, including impact on all involved systems</a:t>
            </a:r>
          </a:p>
          <a:p>
            <a:pPr lvl="1" indent="-257175"/>
            <a:r>
              <a:rPr lang="en-US" sz="1800" dirty="0"/>
              <a:t>Cross-talk between circuits: assess impact ad potential limitations for operation</a:t>
            </a:r>
          </a:p>
          <a:p>
            <a:pPr lvl="1" indent="-257175"/>
            <a:r>
              <a:rPr lang="en-US" sz="1800" dirty="0"/>
              <a:t>SC links: performance in the presence of inductive load</a:t>
            </a:r>
          </a:p>
          <a:p>
            <a:pPr lvl="1" indent="-257175"/>
            <a:r>
              <a:rPr lang="en-US" sz="1800" dirty="0"/>
              <a:t>Powering: control strategy in realistic environment (e.g. handling of flux jumps)</a:t>
            </a:r>
          </a:p>
          <a:p>
            <a:pPr lvl="1" indent="-257175"/>
            <a:r>
              <a:rPr lang="en-US" sz="1800" dirty="0"/>
              <a:t>Fully remote alignment: performance could be critical for HL</a:t>
            </a:r>
          </a:p>
          <a:p>
            <a:pPr marL="385763" indent="-385763">
              <a:buFont typeface="+mj-lt"/>
              <a:buAutoNum type="arabicPeriod"/>
            </a:pPr>
            <a:endParaRPr lang="en-US" sz="2100" dirty="0"/>
          </a:p>
          <a:p>
            <a:r>
              <a:rPr lang="en-US" sz="2100" dirty="0"/>
              <a:t>One of the added  values of the STRING is to address also ‘</a:t>
            </a:r>
            <a:r>
              <a:rPr lang="en-US" sz="2100" b="1" dirty="0"/>
              <a:t>unknown unknowns</a:t>
            </a:r>
            <a:r>
              <a:rPr lang="en-US" sz="2100" dirty="0"/>
              <a:t>’ (low probability, potentially high impact)</a:t>
            </a:r>
            <a:endParaRPr lang="en-GB" sz="2100" dirty="0"/>
          </a:p>
        </p:txBody>
      </p:sp>
      <p:pic>
        <p:nvPicPr>
          <p:cNvPr id="7" name="Picture 6" descr="CERN-logo.jpg">
            <a:extLst>
              <a:ext uri="{FF2B5EF4-FFF2-40B4-BE49-F238E27FC236}">
                <a16:creationId xmlns:a16="http://schemas.microsoft.com/office/drawing/2014/main" id="{3AD4CD5E-E99E-8D4B-A597-C026496B20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091" y="4555331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399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F14BE-FC79-AA44-8477-8053FEECA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328" y="2067694"/>
            <a:ext cx="7920000" cy="1152128"/>
          </a:xfrm>
        </p:spPr>
        <p:txBody>
          <a:bodyPr/>
          <a:lstStyle/>
          <a:p>
            <a:r>
              <a:rPr lang="fr-FR" dirty="0" err="1"/>
              <a:t>Functional</a:t>
            </a:r>
            <a:r>
              <a:rPr lang="fr-FR" dirty="0"/>
              <a:t> and </a:t>
            </a:r>
            <a:r>
              <a:rPr lang="fr-FR" dirty="0" err="1"/>
              <a:t>safety</a:t>
            </a:r>
            <a:r>
              <a:rPr lang="fr-FR" dirty="0"/>
              <a:t> </a:t>
            </a:r>
            <a:r>
              <a:rPr lang="fr-FR" dirty="0" err="1"/>
              <a:t>analysis</a:t>
            </a:r>
            <a:r>
              <a:rPr lang="fr-FR" dirty="0"/>
              <a:t> of the HL-LHC IT STRING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3FDC64-2242-B749-BD8D-60C763666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Marta Bajko HL-LHC IT STRING </a:t>
            </a:r>
            <a:endParaRPr lang="en-GB" noProof="0"/>
          </a:p>
        </p:txBody>
      </p:sp>
      <p:pic>
        <p:nvPicPr>
          <p:cNvPr id="5" name="Picture 4" descr="CERN-logo.jpg">
            <a:extLst>
              <a:ext uri="{FF2B5EF4-FFF2-40B4-BE49-F238E27FC236}">
                <a16:creationId xmlns:a16="http://schemas.microsoft.com/office/drawing/2014/main" id="{0F114A15-57C9-C247-935E-571C2220D3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091" y="4555331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788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Functional</a:t>
            </a:r>
            <a:r>
              <a:rPr lang="fr-CH" dirty="0"/>
              <a:t> </a:t>
            </a:r>
            <a:r>
              <a:rPr lang="fr-CH" dirty="0" err="1"/>
              <a:t>anlysis</a:t>
            </a:r>
            <a:br>
              <a:rPr lang="fr-CH" dirty="0"/>
            </a:br>
            <a:r>
              <a:rPr lang="fr-CH" dirty="0"/>
              <a:t>HL-LHC IT STRING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58164" y="386294"/>
            <a:ext cx="3594194" cy="438852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fr-CH" sz="1400" dirty="0"/>
              <a:t>Projet HL LHC IT STRING</a:t>
            </a:r>
          </a:p>
          <a:p>
            <a:r>
              <a:rPr lang="fr-CH" sz="1400" dirty="0" err="1"/>
              <a:t>Level</a:t>
            </a:r>
            <a:r>
              <a:rPr lang="fr-CH" sz="1400" dirty="0"/>
              <a:t> A0:</a:t>
            </a:r>
          </a:p>
          <a:p>
            <a:r>
              <a:rPr lang="fr-CH" sz="1400" dirty="0"/>
              <a:t>HL-LHC IT STRING test </a:t>
            </a:r>
            <a:r>
              <a:rPr lang="fr-CH" sz="1400" dirty="0" err="1"/>
              <a:t>bench</a:t>
            </a:r>
            <a:r>
              <a:rPr lang="fr-CH" sz="1400" dirty="0"/>
              <a:t>  </a:t>
            </a:r>
            <a:r>
              <a:rPr lang="fr-CH" sz="1400" dirty="0" err="1"/>
              <a:t>including</a:t>
            </a:r>
            <a:r>
              <a:rPr lang="fr-CH" sz="1400" dirty="0"/>
              <a:t> all </a:t>
            </a:r>
            <a:r>
              <a:rPr lang="fr-CH" sz="1400" dirty="0" err="1"/>
              <a:t>infrastrictures</a:t>
            </a:r>
            <a:r>
              <a:rPr lang="fr-CH" sz="1400" dirty="0"/>
              <a:t> of SM18 </a:t>
            </a:r>
          </a:p>
          <a:p>
            <a:endParaRPr lang="fr-CH" sz="1400" dirty="0"/>
          </a:p>
          <a:p>
            <a:r>
              <a:rPr lang="fr-CH" sz="1400" dirty="0" err="1"/>
              <a:t>Level</a:t>
            </a:r>
            <a:r>
              <a:rPr lang="fr-CH" sz="1400" dirty="0"/>
              <a:t> A4: the HL-LHC test </a:t>
            </a:r>
            <a:r>
              <a:rPr lang="fr-CH" sz="1400" dirty="0" err="1"/>
              <a:t>dench</a:t>
            </a:r>
            <a:endParaRPr lang="fr-CH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784255" y="804486"/>
            <a:ext cx="14601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Project HL-LHC IT STRING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6860296" y="2019811"/>
            <a:ext cx="11407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200" dirty="0"/>
              <a:t>HL-LHC IT STRING </a:t>
            </a:r>
            <a:r>
              <a:rPr lang="fr-CH" sz="1200" dirty="0" err="1"/>
              <a:t>Including</a:t>
            </a:r>
            <a:r>
              <a:rPr lang="fr-CH" sz="1200" dirty="0"/>
              <a:t> infrastructure of Sm18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52358" y="4105656"/>
            <a:ext cx="8905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200" dirty="0"/>
              <a:t>HL-LHC IT STRING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948233" y="3380753"/>
            <a:ext cx="2994775" cy="139406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Box 2"/>
          <p:cNvSpPr txBox="1"/>
          <p:nvPr/>
        </p:nvSpPr>
        <p:spPr>
          <a:xfrm>
            <a:off x="6445505" y="3316642"/>
            <a:ext cx="29947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350" dirty="0">
                <a:solidFill>
                  <a:srgbClr val="C00000"/>
                </a:solidFill>
              </a:rPr>
              <a:t>Our </a:t>
            </a:r>
            <a:r>
              <a:rPr lang="fr-CH" sz="1350" dirty="0" err="1">
                <a:solidFill>
                  <a:srgbClr val="C00000"/>
                </a:solidFill>
              </a:rPr>
              <a:t>study</a:t>
            </a:r>
            <a:r>
              <a:rPr lang="fr-CH" sz="1350" dirty="0">
                <a:solidFill>
                  <a:srgbClr val="C00000"/>
                </a:solidFill>
              </a:rPr>
              <a:t> </a:t>
            </a:r>
            <a:r>
              <a:rPr lang="fr-CH" sz="1350" dirty="0" err="1">
                <a:solidFill>
                  <a:srgbClr val="C00000"/>
                </a:solidFill>
              </a:rPr>
              <a:t>is</a:t>
            </a:r>
            <a:r>
              <a:rPr lang="fr-CH" sz="1350" dirty="0">
                <a:solidFill>
                  <a:srgbClr val="C00000"/>
                </a:solidFill>
              </a:rPr>
              <a:t> on </a:t>
            </a:r>
            <a:r>
              <a:rPr lang="fr-CH" sz="1350" dirty="0" err="1">
                <a:solidFill>
                  <a:srgbClr val="C00000"/>
                </a:solidFill>
              </a:rPr>
              <a:t>that</a:t>
            </a:r>
            <a:r>
              <a:rPr lang="fr-CH" sz="1350" dirty="0">
                <a:solidFill>
                  <a:srgbClr val="C00000"/>
                </a:solidFill>
              </a:rPr>
              <a:t> </a:t>
            </a:r>
            <a:r>
              <a:rPr lang="fr-CH" sz="1350" dirty="0" err="1">
                <a:solidFill>
                  <a:srgbClr val="C00000"/>
                </a:solidFill>
              </a:rPr>
              <a:t>level</a:t>
            </a:r>
            <a:endParaRPr lang="en-US" sz="1350" dirty="0">
              <a:solidFill>
                <a:srgbClr val="C00000"/>
              </a:solidFill>
            </a:endParaRPr>
          </a:p>
        </p:txBody>
      </p:sp>
      <p:pic>
        <p:nvPicPr>
          <p:cNvPr id="12" name="Picture 11" descr="CERN-logo.jpg">
            <a:extLst>
              <a:ext uri="{FF2B5EF4-FFF2-40B4-BE49-F238E27FC236}">
                <a16:creationId xmlns:a16="http://schemas.microsoft.com/office/drawing/2014/main" id="{5E6E8267-3884-0144-B309-7A5102422F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091" y="4555331"/>
            <a:ext cx="503973" cy="5031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2BDAB2C-7EB2-6E45-82F7-EA51895A94F7}"/>
              </a:ext>
            </a:extLst>
          </p:cNvPr>
          <p:cNvSpPr txBox="1"/>
          <p:nvPr/>
        </p:nvSpPr>
        <p:spPr>
          <a:xfrm>
            <a:off x="6535343" y="201628"/>
            <a:ext cx="192456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</a:rPr>
              <a:t>Work</a:t>
            </a:r>
            <a:r>
              <a:rPr lang="fr-FR" dirty="0">
                <a:solidFill>
                  <a:srgbClr val="FF0000"/>
                </a:solidFill>
              </a:rPr>
              <a:t> in </a:t>
            </a:r>
            <a:r>
              <a:rPr lang="fr-FR" dirty="0" err="1">
                <a:solidFill>
                  <a:srgbClr val="FF0000"/>
                </a:solidFill>
              </a:rPr>
              <a:t>progress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3A179282-E874-604A-9391-872251174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26452" y="4888377"/>
            <a:ext cx="2876407" cy="142217"/>
          </a:xfrm>
        </p:spPr>
        <p:txBody>
          <a:bodyPr/>
          <a:lstStyle/>
          <a:p>
            <a:r>
              <a:rPr lang="fr-FR" dirty="0"/>
              <a:t>Emanuel Bigot TE-MSC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30365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animBg="1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6|29.3|34.1"/>
</p:tagLst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16:9 format</Description0>
    <Note xmlns="8946e33d-fd2f-4ae4-8ee9-d90c129cdf9e">For presentations to be given at Joint HL-LHC/LARP annual meetings (US or European locations).
https://edms.cern.ch/document/1607173/</Note>
  </documentManagement>
</p:properties>
</file>

<file path=customXml/itemProps1.xml><?xml version="1.0" encoding="utf-8"?>
<ds:datastoreItem xmlns:ds="http://schemas.openxmlformats.org/officeDocument/2006/customXml" ds:itemID="{1A872CBE-B11C-4B5C-8E3B-8257C4220BA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4FA0FA1-5039-465F-BC86-6B01966C1D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8D53C2-CD29-4E3D-9B40-86F354B694A2}">
  <ds:schemaRefs>
    <ds:schemaRef ds:uri="http://purl.org/dc/elements/1.1/"/>
    <ds:schemaRef ds:uri="http://schemas.microsoft.com/office/2006/documentManagement/types"/>
    <ds:schemaRef ds:uri="8946e33d-fd2f-4ae4-8ee9-d90c129cdf9e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64044</TotalTime>
  <Words>1493</Words>
  <Application>Microsoft Macintosh PowerPoint</Application>
  <PresentationFormat>On-screen Show (16:9)</PresentationFormat>
  <Paragraphs>256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Times</vt:lpstr>
      <vt:lpstr>Times New Roman</vt:lpstr>
      <vt:lpstr>Trebuchet MS</vt:lpstr>
      <vt:lpstr>Wingdings</vt:lpstr>
      <vt:lpstr>Thème Office</vt:lpstr>
      <vt:lpstr>HL LHC Inner Triplet STRING Complement with functional , safety and risk analysis</vt:lpstr>
      <vt:lpstr>HWC of the LHC</vt:lpstr>
      <vt:lpstr>Impact of the HL-LHC IT STRING on HWC of HL-LHC and availability of the machnine</vt:lpstr>
      <vt:lpstr>Delays for Start of Operation</vt:lpstr>
      <vt:lpstr>Potential Downtime for HL-LHC</vt:lpstr>
      <vt:lpstr>PowerPoint Presentation</vt:lpstr>
      <vt:lpstr>Conclusions on impact of IT STRING on Machine HWC and operation</vt:lpstr>
      <vt:lpstr>Functional and safety analysis of the HL-LHC IT STRING</vt:lpstr>
      <vt:lpstr>Functional anlysis HL-LHC IT STRING</vt:lpstr>
      <vt:lpstr>Niveau A4</vt:lpstr>
      <vt:lpstr>Composition of the box of activity  SADT (Structured Analysis and DesignTechnique)</vt:lpstr>
      <vt:lpstr>PowerPoint Presentation</vt:lpstr>
      <vt:lpstr>The Safety context for HL-LHC A new approach: The System Safety Assessment</vt:lpstr>
      <vt:lpstr>Equipment safety for WP16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HiLumi-Pres-Template-16-9-LARP</dc:title>
  <dc:creator>André-Pierre OLIVIER</dc:creator>
  <cp:lastModifiedBy>Marta Bajko</cp:lastModifiedBy>
  <cp:revision>261</cp:revision>
  <cp:lastPrinted>2016-05-31T08:32:36Z</cp:lastPrinted>
  <dcterms:created xsi:type="dcterms:W3CDTF">2016-03-23T13:26:05Z</dcterms:created>
  <dcterms:modified xsi:type="dcterms:W3CDTF">2019-09-10T07:20:35Z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