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598" r:id="rId5"/>
    <p:sldId id="551" r:id="rId6"/>
    <p:sldId id="529" r:id="rId7"/>
    <p:sldId id="597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800000"/>
    <a:srgbClr val="5F5F5F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01" autoAdjust="0"/>
    <p:restoredTop sz="96407" autoAdjust="0"/>
  </p:normalViewPr>
  <p:slideViewPr>
    <p:cSldViewPr snapToObjects="1" showGuides="1">
      <p:cViewPr varScale="1">
        <p:scale>
          <a:sx n="83" d="100"/>
          <a:sy n="83" d="100"/>
        </p:scale>
        <p:origin x="105" y="51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10/09/2019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10/09/2019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03848" y="6356350"/>
            <a:ext cx="532815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17DCA5D-FE31-48BA-B15E-131C23BD368E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547664" y="6234574"/>
            <a:ext cx="1296145" cy="5621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B5A68-5AF9-4EBA-90D8-8E746006E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A84C661-61F7-407D-B701-CF6F42F875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4788870"/>
            <a:ext cx="7237916" cy="160009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BA863-D7E9-4EC0-8AD0-75166285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C7873-ED12-4533-97F7-32CAD926FA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B12837-D7CD-437C-8AC4-206969E1F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66" y="2572623"/>
            <a:ext cx="6840320" cy="22505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65F6AC-3441-409E-B089-EE27C972D5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40" t="50786" r="2340" b="-786"/>
          <a:stretch/>
        </p:blipFill>
        <p:spPr>
          <a:xfrm>
            <a:off x="1691680" y="180000"/>
            <a:ext cx="5587282" cy="233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891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08AC2-DD9E-4177-9F69-FC981AFB1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Test &amp; Present Design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385B6-91C7-418C-A55D-F1A22A66A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724" y="1072455"/>
            <a:ext cx="7920000" cy="1633736"/>
          </a:xfrm>
        </p:spPr>
        <p:txBody>
          <a:bodyPr/>
          <a:lstStyle/>
          <a:p>
            <a:r>
              <a:rPr lang="en-US" dirty="0"/>
              <a:t>Does the present design meet the proposed test/requirement?</a:t>
            </a:r>
          </a:p>
          <a:p>
            <a:r>
              <a:rPr lang="en-US" dirty="0"/>
              <a:t>Answer: yes (with limited statistic)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F4309-BCFF-40BA-9E2C-6034C4E39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23641A-9172-4932-A76A-62B4951643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 Review of HL-LHC Magnet Circuits - Sept 2019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FFDC45-85BE-4416-B024-3712B5C73AC7}"/>
              </a:ext>
            </a:extLst>
          </p:cNvPr>
          <p:cNvSpPr txBox="1"/>
          <p:nvPr/>
        </p:nvSpPr>
        <p:spPr>
          <a:xfrm>
            <a:off x="323528" y="3566932"/>
            <a:ext cx="2939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Fig 5. Heater-Coil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HiPot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He gas (1 bar) after magnet training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D19D642-C193-45B5-A21F-D332F9A78E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85" t="9172" r="12928" b="7620"/>
          <a:stretch/>
        </p:blipFill>
        <p:spPr>
          <a:xfrm>
            <a:off x="3488495" y="2537374"/>
            <a:ext cx="5220184" cy="417897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tar: 5 Points 7">
            <a:extLst>
              <a:ext uri="{FF2B5EF4-FFF2-40B4-BE49-F238E27FC236}">
                <a16:creationId xmlns:a16="http://schemas.microsoft.com/office/drawing/2014/main" id="{3ED92FE8-8C69-4696-BB8D-35C2E680C7BF}"/>
              </a:ext>
            </a:extLst>
          </p:cNvPr>
          <p:cNvSpPr/>
          <p:nvPr/>
        </p:nvSpPr>
        <p:spPr>
          <a:xfrm>
            <a:off x="4915598" y="4574960"/>
            <a:ext cx="144016" cy="144016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FB284A-45FF-453A-B8EF-0FD107E4A789}"/>
              </a:ext>
            </a:extLst>
          </p:cNvPr>
          <p:cNvSpPr txBox="1"/>
          <p:nvPr/>
        </p:nvSpPr>
        <p:spPr>
          <a:xfrm>
            <a:off x="4355976" y="5387230"/>
            <a:ext cx="1656184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Proposed test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4915946-4B3F-48F6-9BF3-6BAEE59CCC13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4711303" y="4718976"/>
            <a:ext cx="231800" cy="6747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CD4A1B9-3E8E-4C37-8DFF-4981994B0634}"/>
              </a:ext>
            </a:extLst>
          </p:cNvPr>
          <p:cNvSpPr txBox="1"/>
          <p:nvPr/>
        </p:nvSpPr>
        <p:spPr>
          <a:xfrm>
            <a:off x="6450398" y="5117395"/>
            <a:ext cx="1403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MQXFAP1b</a:t>
            </a:r>
          </a:p>
          <a:p>
            <a:r>
              <a:rPr lang="en-US" dirty="0">
                <a:highlight>
                  <a:srgbClr val="FFFF00"/>
                </a:highlight>
              </a:rPr>
              <a:t>prototype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544EE3-63FC-4E85-83BE-C7ACF940CC10}"/>
              </a:ext>
            </a:extLst>
          </p:cNvPr>
          <p:cNvCxnSpPr>
            <a:cxnSpLocks/>
          </p:cNvCxnSpPr>
          <p:nvPr/>
        </p:nvCxnSpPr>
        <p:spPr>
          <a:xfrm flipH="1" flipV="1">
            <a:off x="6300192" y="4941169"/>
            <a:ext cx="360040" cy="2160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31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6973A-9398-415A-BBAF-12A5DD9B8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Term Reliability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DE6E5-09B1-4910-BC3B-1F60FB4851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819" y="923642"/>
            <a:ext cx="7920000" cy="200130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Is QH insulation performance getting worse with number of quenches or thermal cycles?</a:t>
            </a:r>
          </a:p>
          <a:p>
            <a:r>
              <a:rPr lang="en-US" dirty="0"/>
              <a:t>Answer: No</a:t>
            </a:r>
          </a:p>
          <a:p>
            <a:pPr lvl="1"/>
            <a:r>
              <a:rPr lang="en-US" dirty="0"/>
              <a:t>MQXFS1: 350 quenches</a:t>
            </a:r>
          </a:p>
          <a:p>
            <a:pPr lvl="1"/>
            <a:r>
              <a:rPr lang="en-US" dirty="0"/>
              <a:t>and 7.5 thermal cycles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25C5FC-8C2D-4D12-A311-EA25A2DB2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0AEAC4-4168-43F0-AF39-B2409D8A32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7A2C8B-2201-4C3F-AB43-5CEDA4156243}"/>
              </a:ext>
            </a:extLst>
          </p:cNvPr>
          <p:cNvSpPr txBox="1"/>
          <p:nvPr/>
        </p:nvSpPr>
        <p:spPr>
          <a:xfrm>
            <a:off x="6614723" y="2420888"/>
            <a:ext cx="112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failure</a:t>
            </a:r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51931C7A-8B86-4B70-A6A3-8E64FCB0FD0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332209"/>
              </p:ext>
            </p:extLst>
          </p:nvPr>
        </p:nvGraphicFramePr>
        <p:xfrm>
          <a:off x="3484671" y="2395345"/>
          <a:ext cx="5592149" cy="4321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8" name="Graph" r:id="rId3" imgW="4023360" imgH="3108960" progId="Origin50.Graph">
                  <p:embed/>
                </p:oleObj>
              </mc:Choice>
              <mc:Fallback>
                <p:oleObj name="Graph" r:id="rId3" imgW="4023360" imgH="3108960" progId="Origin50.Graph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64ABD1E3-9D5D-47D6-A4FB-D887A541AAE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84671" y="2395345"/>
                        <a:ext cx="5592149" cy="432100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id="{B57099B3-ED5D-43F3-9457-9F235DBE9430}"/>
              </a:ext>
            </a:extLst>
          </p:cNvPr>
          <p:cNvSpPr/>
          <p:nvPr/>
        </p:nvSpPr>
        <p:spPr>
          <a:xfrm>
            <a:off x="7020272" y="3927363"/>
            <a:ext cx="1584176" cy="1080120"/>
          </a:xfrm>
          <a:prstGeom prst="ellipse">
            <a:avLst/>
          </a:prstGeom>
          <a:noFill/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CC433B-7CD8-4883-9521-0514689FE2D2}"/>
              </a:ext>
            </a:extLst>
          </p:cNvPr>
          <p:cNvCxnSpPr/>
          <p:nvPr/>
        </p:nvCxnSpPr>
        <p:spPr>
          <a:xfrm>
            <a:off x="4283968" y="2605554"/>
            <a:ext cx="2653917" cy="1615534"/>
          </a:xfrm>
          <a:prstGeom prst="straightConnector1">
            <a:avLst/>
          </a:prstGeom>
          <a:ln>
            <a:solidFill>
              <a:srgbClr val="0099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842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857E8-C261-4F5E-A8FB-82A8F7052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Pressure During Quench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F3845E-0179-4140-9BD5-1F8C0AE29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798" y="900000"/>
            <a:ext cx="8761498" cy="4906963"/>
          </a:xfrm>
        </p:spPr>
        <p:txBody>
          <a:bodyPr/>
          <a:lstStyle/>
          <a:p>
            <a:r>
              <a:rPr lang="en-US" dirty="0"/>
              <a:t>QH-Coil </a:t>
            </a:r>
            <a:r>
              <a:rPr lang="en-US" dirty="0" err="1"/>
              <a:t>HiPot</a:t>
            </a:r>
            <a:r>
              <a:rPr lang="en-US" dirty="0"/>
              <a:t> is performed in ~1 bar He gas</a:t>
            </a:r>
          </a:p>
          <a:p>
            <a:r>
              <a:rPr lang="en-US" dirty="0"/>
              <a:t>During quench the </a:t>
            </a:r>
            <a:r>
              <a:rPr lang="en-US" u="sng" dirty="0"/>
              <a:t>pressure</a:t>
            </a:r>
            <a:r>
              <a:rPr lang="en-US" dirty="0"/>
              <a:t> of He trapped in bubbles is expected to </a:t>
            </a:r>
            <a:r>
              <a:rPr lang="en-US" u="sng" dirty="0"/>
              <a:t>increase significantly</a:t>
            </a:r>
            <a:r>
              <a:rPr lang="en-US" dirty="0"/>
              <a:t> providing additional </a:t>
            </a:r>
            <a:r>
              <a:rPr lang="en-US" u="sng" dirty="0"/>
              <a:t>margin against voltage breakdown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E9B359-3B44-4DA5-A2C0-69EBE3577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96A72-ACCF-4ECE-9DF2-C27726E967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International Review of HL-LHC Magnet Circuits - Sept 2019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96FB82-D8BE-4ABB-AB0A-0E06574A3F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6048" y="2852935"/>
            <a:ext cx="2662069" cy="40049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C6AD98-0F7C-475E-A665-A650853AA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4" y="2852935"/>
            <a:ext cx="5464614" cy="375901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172F28E-D413-486A-B7C3-D47DC2185814}"/>
              </a:ext>
            </a:extLst>
          </p:cNvPr>
          <p:cNvGrpSpPr/>
          <p:nvPr/>
        </p:nvGrpSpPr>
        <p:grpSpPr>
          <a:xfrm>
            <a:off x="2315490" y="4581128"/>
            <a:ext cx="2760566" cy="844921"/>
            <a:chOff x="2051720" y="4581128"/>
            <a:chExt cx="2760566" cy="844921"/>
          </a:xfrm>
        </p:grpSpPr>
        <p:sp>
          <p:nvSpPr>
            <p:cNvPr id="10" name="Star: 5 Points 9">
              <a:extLst>
                <a:ext uri="{FF2B5EF4-FFF2-40B4-BE49-F238E27FC236}">
                  <a16:creationId xmlns:a16="http://schemas.microsoft.com/office/drawing/2014/main" id="{B8277AC8-1A5C-4C69-B489-C913D1D832CF}"/>
                </a:ext>
              </a:extLst>
            </p:cNvPr>
            <p:cNvSpPr/>
            <p:nvPr/>
          </p:nvSpPr>
          <p:spPr>
            <a:xfrm>
              <a:off x="2051720" y="4581128"/>
              <a:ext cx="144016" cy="144016"/>
            </a:xfrm>
            <a:prstGeom prst="star5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87B6C1E-B410-454A-9979-E1161CC601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95736" y="4653136"/>
              <a:ext cx="1584176" cy="50490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F06AA18-6413-45C1-B48D-F9E77146F003}"/>
                </a:ext>
              </a:extLst>
            </p:cNvPr>
            <p:cNvSpPr txBox="1"/>
            <p:nvPr/>
          </p:nvSpPr>
          <p:spPr>
            <a:xfrm>
              <a:off x="3279494" y="5087495"/>
              <a:ext cx="15327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Max at </a:t>
              </a:r>
              <a:r>
                <a:rPr lang="en-US" sz="1600" dirty="0" err="1"/>
                <a:t>I_</a:t>
              </a:r>
              <a:r>
                <a:rPr lang="en-US" sz="1600" baseline="-25000" dirty="0" err="1"/>
                <a:t>Ultimate</a:t>
              </a:r>
              <a:endParaRPr lang="en-US" sz="16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948762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8EF391-2BAD-45F4-B22E-736040720C9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46809</TotalTime>
  <Words>152</Words>
  <Application>Microsoft Office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Graph</vt:lpstr>
      <vt:lpstr>PowerPoint Presentation</vt:lpstr>
      <vt:lpstr>New Test &amp; Present Design </vt:lpstr>
      <vt:lpstr>Long Term Reliability</vt:lpstr>
      <vt:lpstr>Helium Pressure During Quench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Ambrosio</cp:lastModifiedBy>
  <cp:revision>1279</cp:revision>
  <cp:lastPrinted>2019-09-06T15:53:04Z</cp:lastPrinted>
  <dcterms:created xsi:type="dcterms:W3CDTF">2016-03-23T12:58:39Z</dcterms:created>
  <dcterms:modified xsi:type="dcterms:W3CDTF">2019-09-10T12:12:03Z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