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9" r:id="rId5"/>
    <p:sldId id="284" r:id="rId6"/>
    <p:sldId id="289" r:id="rId7"/>
    <p:sldId id="286" r:id="rId8"/>
    <p:sldId id="285" r:id="rId9"/>
    <p:sldId id="287" r:id="rId10"/>
    <p:sldId id="288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75" d="100"/>
          <a:sy n="75" d="100"/>
        </p:scale>
        <p:origin x="2556" y="108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44624"/>
            <a:ext cx="7920000" cy="720000"/>
          </a:xfrm>
        </p:spPr>
        <p:txBody>
          <a:bodyPr anchor="ctr" anchorCtr="1"/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s://edms.cern.ch/document/1989368/1.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19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s://mmm.cern.ch/owa/redir.aspx?C=jxFY9rLlRMVJFvOP_V4x3BZ516WE26u8Ztw8X0ROgROZiizNxTXXCA..&amp;URL=https%3a%2f%2fedms.cern.ch%2fdocument%2f2214990%2f1" TargetMode="External"/><Relationship Id="rId4" Type="http://schemas.openxmlformats.org/officeDocument/2006/relationships/hyperlink" Target="https://edms.cern.ch/document/2214983/1.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400" dirty="0"/>
              <a:t>How are the splices made between the trim bus bars (11T MBH), the k-mod  and the CLIQ feeders (QXF), as well as the trim bus bars to the magnet leads (QXF) at the level of the cold mass?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H. Prin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2019-08-29 CM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81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11T Trim </a:t>
            </a:r>
            <a:r>
              <a:rPr lang="en-GB" dirty="0" err="1" smtClean="0"/>
              <a:t>busbars</a:t>
            </a:r>
            <a:r>
              <a:rPr lang="en-GB" dirty="0" smtClean="0"/>
              <a:t> </a:t>
            </a:r>
            <a:r>
              <a:rPr lang="en-GB" dirty="0" smtClean="0"/>
              <a:t>connection</a:t>
            </a:r>
            <a:br>
              <a:rPr lang="en-GB" dirty="0" smtClean="0"/>
            </a:br>
            <a:r>
              <a:rPr lang="en-GB" dirty="0" smtClean="0"/>
              <a:t>to the main circuit (inside the cold mass)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12000" y="1124744"/>
            <a:ext cx="802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Procedure described in LHC-LMBH-FP-0019 (EDMS 1989368) page 40 to 62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28800"/>
            <a:ext cx="2544976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2960924"/>
            <a:ext cx="2656098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3563888" y="1648531"/>
            <a:ext cx="4994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https://edms.cern.ch/document/1989368/1.1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7159" y="2276872"/>
            <a:ext cx="2400300" cy="18059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7159" y="4341821"/>
            <a:ext cx="2400300" cy="179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2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11T Trim </a:t>
            </a:r>
            <a:r>
              <a:rPr lang="en-GB" dirty="0" err="1"/>
              <a:t>busbars</a:t>
            </a:r>
            <a:r>
              <a:rPr lang="en-GB" dirty="0"/>
              <a:t> connection</a:t>
            </a:r>
            <a:br>
              <a:rPr lang="en-GB" dirty="0"/>
            </a:br>
            <a:r>
              <a:rPr lang="en-GB" dirty="0"/>
              <a:t>to the </a:t>
            </a:r>
            <a:r>
              <a:rPr lang="en-GB" dirty="0" smtClean="0"/>
              <a:t>conduction cooled </a:t>
            </a:r>
            <a:r>
              <a:rPr lang="en-GB" dirty="0" err="1" smtClean="0"/>
              <a:t>feedfrough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3" b="16376"/>
          <a:stretch/>
        </p:blipFill>
        <p:spPr>
          <a:xfrm>
            <a:off x="107504" y="2047029"/>
            <a:ext cx="3802112" cy="208823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1503"/>
          <a:stretch/>
        </p:blipFill>
        <p:spPr>
          <a:xfrm>
            <a:off x="3469411" y="3102502"/>
            <a:ext cx="3162199" cy="331312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4378332" y="2194060"/>
            <a:ext cx="833917" cy="33453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787439">
            <a:off x="3582825" y="90098"/>
            <a:ext cx="1272696" cy="22064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614671">
            <a:off x="616849" y="1797520"/>
            <a:ext cx="2373221" cy="8538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9241276">
            <a:off x="745687" y="981724"/>
            <a:ext cx="2704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LHC </a:t>
            </a:r>
            <a:r>
              <a:rPr lang="en-GB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</a:t>
            </a:r>
            <a:r>
              <a:rPr lang="en-GB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600A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cable 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Ø5.6mm</a:t>
            </a:r>
          </a:p>
          <a:p>
            <a:pPr algn="ctr"/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4wires Ø1.6mm) from the cold mass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79512" y="2224430"/>
            <a:ext cx="1368152" cy="1226756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553096" y="1993495"/>
            <a:ext cx="1488163" cy="912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 rot="19253560">
            <a:off x="2844018" y="463342"/>
            <a:ext cx="2630353" cy="1739372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529237" y="1196752"/>
            <a:ext cx="35175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Connections identical to the ones used in the LHC SSS for the 60 and 120A leads to feed the orbit correctors.</a:t>
            </a:r>
          </a:p>
          <a:p>
            <a:pPr algn="just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Pieces and procedures are identical, only the position differs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04" y="4390955"/>
            <a:ext cx="3182998" cy="241643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1984" y="2905595"/>
            <a:ext cx="2324816" cy="340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03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CLIQ splicing to </a:t>
            </a:r>
            <a:r>
              <a:rPr lang="en-GB" u="sng" dirty="0" smtClean="0"/>
              <a:t>MQXFB</a:t>
            </a:r>
            <a:r>
              <a:rPr lang="en-GB" dirty="0" smtClean="0"/>
              <a:t> leads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4906963"/>
          </a:xfrm>
        </p:spPr>
        <p:txBody>
          <a:bodyPr>
            <a:normAutofit/>
          </a:bodyPr>
          <a:lstStyle/>
          <a:p>
            <a:pPr algn="just"/>
            <a:r>
              <a:rPr lang="en-GB" sz="2000" dirty="0" smtClean="0"/>
              <a:t>No development launched yet</a:t>
            </a:r>
          </a:p>
          <a:p>
            <a:pPr algn="just"/>
            <a:r>
              <a:rPr lang="en-GB" sz="2000" dirty="0" smtClean="0"/>
              <a:t>To be adapted from the procedure that was used from the first CLIQ test on a LHC main dipole (MB2387). Very similar to the 11T trim connections, the groove in the copper stabiliser has to adapt the CLIQ cable  dimensions</a:t>
            </a:r>
          </a:p>
          <a:p>
            <a:pPr algn="just">
              <a:buClr>
                <a:schemeClr val="accent3"/>
              </a:buClr>
              <a:buFont typeface="Wingdings" panose="05000000000000000000" pitchFamily="2" charset="2"/>
              <a:buChar char="ð"/>
            </a:pPr>
            <a:r>
              <a:rPr lang="en-GB" sz="2000" dirty="0" smtClean="0"/>
              <a:t>Connections to MQXFA (US) might be different, see next slide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82" y="3621418"/>
            <a:ext cx="2773634" cy="306896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195736" y="4869160"/>
            <a:ext cx="360040" cy="108012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 rot="5400000">
            <a:off x="1475656" y="5516417"/>
            <a:ext cx="360040" cy="108012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0" t="20601" b="26900"/>
          <a:stretch/>
        </p:blipFill>
        <p:spPr>
          <a:xfrm>
            <a:off x="4860032" y="3621418"/>
            <a:ext cx="3275494" cy="1582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40565" y="5157192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CLIQ cable (10mm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r>
              <a:rPr lang="en-GB" dirty="0" err="1" smtClean="0"/>
              <a:t>Habia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145291" y="5541039"/>
            <a:ext cx="51072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Specification</a:t>
            </a:r>
            <a:endParaRPr lang="en-GB" dirty="0" smtClean="0">
              <a:latin typeface="Arial,sans-serif"/>
              <a:hlinkClick r:id="rId4"/>
            </a:endParaRPr>
          </a:p>
          <a:p>
            <a:r>
              <a:rPr lang="en-GB" dirty="0" smtClean="0">
                <a:latin typeface="Arial,sans-serif"/>
                <a:hlinkClick r:id="rId4"/>
              </a:rPr>
              <a:t>https</a:t>
            </a:r>
            <a:r>
              <a:rPr lang="en-GB" dirty="0">
                <a:latin typeface="Arial,sans-serif"/>
                <a:hlinkClick r:id="rId4"/>
              </a:rPr>
              <a:t>://</a:t>
            </a:r>
            <a:r>
              <a:rPr lang="en-GB" dirty="0" smtClean="0">
                <a:latin typeface="Arial,sans-serif"/>
                <a:hlinkClick r:id="rId4"/>
              </a:rPr>
              <a:t>edms.cern.ch/document/2214983/1.0</a:t>
            </a:r>
            <a:endParaRPr lang="en-GB" dirty="0" smtClean="0">
              <a:latin typeface="Arial,sans-serif"/>
            </a:endParaRPr>
          </a:p>
          <a:p>
            <a:r>
              <a:rPr lang="en-GB" dirty="0" smtClean="0"/>
              <a:t>Certificate of conformity of the 200m ordered</a:t>
            </a:r>
            <a:endParaRPr lang="en-US" dirty="0"/>
          </a:p>
          <a:p>
            <a:r>
              <a:rPr lang="en-GB" dirty="0">
                <a:latin typeface="Arial,sans-serif"/>
                <a:hlinkClick r:id="rId5"/>
              </a:rPr>
              <a:t>https://edms.cern.ch/document/2214990/1</a:t>
            </a:r>
            <a:endParaRPr lang="en-US" dirty="0">
              <a:effectLst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489469" y="3300117"/>
            <a:ext cx="2285915" cy="1346467"/>
            <a:chOff x="5121777" y="1368738"/>
            <a:chExt cx="3777062" cy="2224794"/>
          </a:xfrm>
        </p:grpSpPr>
        <p:pic>
          <p:nvPicPr>
            <p:cNvPr id="12" name="Picture 11"/>
            <p:cNvPicPr/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21777" y="1368738"/>
              <a:ext cx="1903558" cy="186814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7"/>
            <a:srcRect t="12680"/>
            <a:stretch/>
          </p:blipFill>
          <p:spPr>
            <a:xfrm rot="20033222">
              <a:off x="6498938" y="2308754"/>
              <a:ext cx="2399901" cy="1228888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 flipV="1">
              <a:off x="5765549" y="2833846"/>
              <a:ext cx="1259786" cy="30407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765549" y="3190494"/>
              <a:ext cx="1540557" cy="40303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5852787" y="2122201"/>
              <a:ext cx="2097091" cy="95885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881661" y="3036939"/>
              <a:ext cx="938630" cy="11362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7988314" y="2862850"/>
              <a:ext cx="398120" cy="6034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>
          <a:xfrm flipH="1">
            <a:off x="2735084" y="4378494"/>
            <a:ext cx="1188844" cy="14979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34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0CABEB81-E92F-455F-B04F-E70AAD2A3FA1" descr="1C568E17-6A2B-4177-8498-8FC18C753C8A@lbl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2" y="3438382"/>
            <a:ext cx="4211960" cy="315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k-mod Connections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be addressed to our US-LARP colleagues (no k-mod leads in the Q2 cold masses made at CERN)</a:t>
            </a:r>
          </a:p>
          <a:p>
            <a:r>
              <a:rPr lang="en-GB" dirty="0" smtClean="0"/>
              <a:t>Design of the connection boxes is significantly different from US and CERN magnets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5423206" y="3644461"/>
            <a:ext cx="2749194" cy="2810497"/>
            <a:chOff x="107504" y="942546"/>
            <a:chExt cx="3728088" cy="412504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942546"/>
              <a:ext cx="3728088" cy="4125041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1518103" y="2728471"/>
              <a:ext cx="1075602" cy="856075"/>
              <a:chOff x="1518103" y="2728471"/>
              <a:chExt cx="1075602" cy="856075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2012223" y="2732791"/>
                <a:ext cx="581481" cy="43119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algn="ctr"/>
                <a:r>
                  <a:rPr lang="en-US" sz="1050" b="1" cap="none" spc="0" dirty="0" smtClean="0">
                    <a:ln/>
                    <a:solidFill>
                      <a:schemeClr val="accent4"/>
                    </a:solidFill>
                    <a:effectLst/>
                    <a:latin typeface="Arial Black" panose="020B0A04020102020204" pitchFamily="34" charset="0"/>
                  </a:rPr>
                  <a:t>P1</a:t>
                </a:r>
                <a:endParaRPr lang="en-US" sz="1050" b="1" cap="none" spc="0" dirty="0">
                  <a:ln/>
                  <a:solidFill>
                    <a:schemeClr val="accent4"/>
                  </a:solidFill>
                  <a:effectLst/>
                  <a:latin typeface="Arial Black" panose="020B0A04020102020204" pitchFamily="34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518103" y="2728471"/>
                <a:ext cx="581481" cy="43119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algn="ctr"/>
                <a:r>
                  <a:rPr lang="en-US" sz="1050" b="1" cap="none" spc="0" dirty="0" smtClean="0">
                    <a:ln/>
                    <a:solidFill>
                      <a:schemeClr val="accent4"/>
                    </a:solidFill>
                    <a:effectLst/>
                    <a:latin typeface="Arial Black" panose="020B0A04020102020204" pitchFamily="34" charset="0"/>
                  </a:rPr>
                  <a:t>P2</a:t>
                </a:r>
                <a:endParaRPr lang="en-US" sz="1050" b="1" cap="none" spc="0" dirty="0">
                  <a:ln/>
                  <a:solidFill>
                    <a:schemeClr val="accent4"/>
                  </a:solidFill>
                  <a:effectLst/>
                  <a:latin typeface="Arial Black" panose="020B0A04020102020204" pitchFamily="34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012225" y="3153348"/>
                <a:ext cx="581480" cy="43119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algn="ctr"/>
                <a:r>
                  <a:rPr lang="en-US" sz="1050" b="1" cap="none" spc="0" dirty="0" smtClean="0">
                    <a:ln/>
                    <a:solidFill>
                      <a:schemeClr val="accent4"/>
                    </a:solidFill>
                    <a:effectLst/>
                    <a:latin typeface="Arial Black" panose="020B0A04020102020204" pitchFamily="34" charset="0"/>
                  </a:rPr>
                  <a:t>P4</a:t>
                </a:r>
                <a:endParaRPr lang="en-US" sz="1050" b="1" cap="none" spc="0" dirty="0">
                  <a:ln/>
                  <a:solidFill>
                    <a:schemeClr val="accent4"/>
                  </a:solidFill>
                  <a:effectLst/>
                  <a:latin typeface="Arial Black" panose="020B0A04020102020204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518103" y="3149028"/>
                <a:ext cx="581481" cy="43119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algn="ctr"/>
                <a:r>
                  <a:rPr lang="en-US" sz="1050" b="1" cap="none" spc="0" dirty="0" smtClean="0">
                    <a:ln/>
                    <a:solidFill>
                      <a:schemeClr val="accent4"/>
                    </a:solidFill>
                    <a:effectLst/>
                    <a:latin typeface="Arial Black" panose="020B0A04020102020204" pitchFamily="34" charset="0"/>
                  </a:rPr>
                  <a:t>P3</a:t>
                </a:r>
                <a:endParaRPr lang="en-US" sz="1050" b="1" cap="none" spc="0" dirty="0">
                  <a:ln/>
                  <a:solidFill>
                    <a:schemeClr val="accent4"/>
                  </a:solidFill>
                  <a:effectLst/>
                  <a:latin typeface="Arial Black" panose="020B0A04020102020204" pitchFamily="34" charset="0"/>
                </a:endParaRPr>
              </a:p>
            </p:txBody>
          </p:sp>
        </p:grpSp>
      </p:grpSp>
      <p:sp>
        <p:nvSpPr>
          <p:cNvPr id="12" name="Rectangle 11"/>
          <p:cNvSpPr/>
          <p:nvPr/>
        </p:nvSpPr>
        <p:spPr>
          <a:xfrm>
            <a:off x="6273801" y="6024527"/>
            <a:ext cx="1107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bg2"/>
                </a:solidFill>
                <a:effectLst/>
              </a:rPr>
              <a:t>Q2</a:t>
            </a:r>
            <a:endParaRPr lang="en-US" sz="5400" b="1" cap="none" spc="0" dirty="0">
              <a:ln/>
              <a:solidFill>
                <a:schemeClr val="bg2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51763" y="5962054"/>
            <a:ext cx="2223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bg2"/>
                </a:solidFill>
                <a:effectLst/>
              </a:rPr>
              <a:t>Q1/Q3</a:t>
            </a:r>
            <a:endParaRPr lang="en-US" sz="5400" b="1" cap="none" spc="0" dirty="0">
              <a:ln/>
              <a:solidFill>
                <a:schemeClr val="bg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001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8352488" cy="720000"/>
          </a:xfrm>
        </p:spPr>
        <p:txBody>
          <a:bodyPr/>
          <a:lstStyle/>
          <a:p>
            <a:r>
              <a:rPr lang="en-GB" dirty="0" smtClean="0"/>
              <a:t>18kA Trim connections to the magnet leads</a:t>
            </a:r>
            <a:br>
              <a:rPr lang="en-GB" dirty="0" smtClean="0"/>
            </a:br>
            <a:r>
              <a:rPr lang="en-GB" dirty="0" smtClean="0"/>
              <a:t>Design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7504" y="3573016"/>
            <a:ext cx="4214817" cy="2592288"/>
          </a:xfrm>
        </p:spPr>
        <p:txBody>
          <a:bodyPr>
            <a:normAutofit/>
          </a:bodyPr>
          <a:lstStyle/>
          <a:p>
            <a:pPr algn="just"/>
            <a:r>
              <a:rPr lang="en-GB" sz="1800" dirty="0"/>
              <a:t>Prototype splices were produced with two different round 18 kA cables. </a:t>
            </a:r>
            <a:endParaRPr lang="en-GB" sz="1800" dirty="0" smtClean="0"/>
          </a:p>
          <a:p>
            <a:pPr algn="just"/>
            <a:r>
              <a:rPr lang="en-GB" sz="1800" dirty="0"/>
              <a:t>The round cable is first soldered to </a:t>
            </a:r>
            <a:r>
              <a:rPr lang="en-GB" sz="1800" dirty="0" smtClean="0"/>
              <a:t>a </a:t>
            </a:r>
            <a:r>
              <a:rPr lang="en-GB" sz="1800" dirty="0"/>
              <a:t>Cu housing using Sn96Ag4 solder. Afterwards the assembly is soldered onto the flat Rutherford cable busbar using Sn60Pb40 solder, in order to prevent de-soldering of the round </a:t>
            </a:r>
            <a:r>
              <a:rPr lang="en-GB" sz="1800" dirty="0" smtClean="0"/>
              <a:t>cable.</a:t>
            </a:r>
            <a:endParaRPr lang="en-GB" sz="1800" dirty="0"/>
          </a:p>
        </p:txBody>
      </p:sp>
      <p:pic>
        <p:nvPicPr>
          <p:cNvPr id="6" name="Picture 5" descr="\\CERN\dfs\Workspaces\s\Superconductors\Conferences\EUCAS-2019 Glasgow\Stratos-HL-LHC-busbars\Figures\Round cable splice photo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r="30355" b="31772"/>
          <a:stretch/>
        </p:blipFill>
        <p:spPr bwMode="auto">
          <a:xfrm>
            <a:off x="4600701" y="3576511"/>
            <a:ext cx="4498297" cy="27328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996904" y="6565812"/>
            <a:ext cx="80498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E. Tsolakis, et al, “Busbar technology development for the HL-LHC inner triplet </a:t>
            </a:r>
            <a:r>
              <a:rPr lang="en-GB" sz="1400" i="1" dirty="0" smtClean="0">
                <a:solidFill>
                  <a:schemeClr val="bg1">
                    <a:lumMod val="50000"/>
                  </a:schemeClr>
                </a:solidFill>
              </a:rPr>
              <a:t>magnets”, submitted</a:t>
            </a:r>
            <a:endParaRPr lang="en-GB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002283"/>
            <a:ext cx="9144000" cy="1850653"/>
          </a:xfrm>
          <a:prstGeom prst="rect">
            <a:avLst/>
          </a:prstGeom>
          <a:ln>
            <a:noFill/>
          </a:ln>
        </p:spPr>
      </p:pic>
      <p:sp>
        <p:nvSpPr>
          <p:cNvPr id="9" name="Oval 8"/>
          <p:cNvSpPr/>
          <p:nvPr/>
        </p:nvSpPr>
        <p:spPr>
          <a:xfrm>
            <a:off x="1755282" y="1340768"/>
            <a:ext cx="512462" cy="360040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123434" y="1340768"/>
            <a:ext cx="512462" cy="360040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427984" y="1340768"/>
            <a:ext cx="512462" cy="360040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931746" y="1340768"/>
            <a:ext cx="512462" cy="36004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2852936"/>
            <a:ext cx="704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Splices to be soldered in the magnets interconnections in the tunnel</a:t>
            </a:r>
          </a:p>
        </p:txBody>
      </p:sp>
    </p:spTree>
    <p:extLst>
      <p:ext uri="{BB962C8B-B14F-4D97-AF65-F5344CB8AC3E}">
        <p14:creationId xmlns:p14="http://schemas.microsoft.com/office/powerpoint/2010/main" val="3095266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8960" y="1284932"/>
            <a:ext cx="3784452" cy="1048004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Non destructive testing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60997" y="2437060"/>
            <a:ext cx="3762931" cy="3440212"/>
          </a:xfrm>
        </p:spPr>
        <p:txBody>
          <a:bodyPr>
            <a:normAutofit fontScale="62500" lnSpcReduction="20000"/>
          </a:bodyPr>
          <a:lstStyle/>
          <a:p>
            <a:pPr marL="177800" indent="-177800" algn="just"/>
            <a:r>
              <a:rPr lang="en-GB" dirty="0"/>
              <a:t>The splice quality has </a:t>
            </a:r>
            <a:r>
              <a:rPr lang="en-GB" dirty="0" smtClean="0"/>
              <a:t>been </a:t>
            </a:r>
            <a:r>
              <a:rPr lang="en-GB" dirty="0"/>
              <a:t>verified by </a:t>
            </a:r>
            <a:r>
              <a:rPr lang="en-GB" dirty="0" smtClean="0"/>
              <a:t>four-point </a:t>
            </a:r>
            <a:r>
              <a:rPr lang="en-GB" dirty="0"/>
              <a:t>resistance measurements using a digital micro-ohmmeter, with a test current of 10 A at ambient </a:t>
            </a:r>
            <a:r>
              <a:rPr lang="en-GB" dirty="0" smtClean="0"/>
              <a:t>temperature.</a:t>
            </a:r>
          </a:p>
          <a:p>
            <a:pPr marL="177800" indent="-177800" algn="just"/>
            <a:r>
              <a:rPr lang="en-GB" dirty="0" smtClean="0"/>
              <a:t>Electrical tests and micro-tomography show that in the prototype splice centre 12 cm are well stabilised and soldered.  The splice extremities will be further improved.</a:t>
            </a:r>
          </a:p>
          <a:p>
            <a:pPr marL="177800" indent="-177800" algn="just"/>
            <a:r>
              <a:rPr lang="en-GB" dirty="0" smtClean="0"/>
              <a:t>Splices will be validated by cold tests at high current.</a:t>
            </a:r>
            <a:endParaRPr lang="en-GB" dirty="0"/>
          </a:p>
        </p:txBody>
      </p:sp>
      <p:pic>
        <p:nvPicPr>
          <p:cNvPr id="7" name="Picture 6" descr="\\CERN\dfs\Workspaces\s\Superconductors\Conferences\EUCAS-2019 Glasgow\Stratos-HL-LHC-busbars\Figures\Figure10 NDT round splice.t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4" t="5899" r="15513" b="2212"/>
          <a:stretch/>
        </p:blipFill>
        <p:spPr bwMode="auto">
          <a:xfrm>
            <a:off x="4067944" y="3180395"/>
            <a:ext cx="4888909" cy="32729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\\CERN\dfs\Workspaces\s\Superconductors\Conferences\EUCAS-2019 Glasgow\Stratos-HL-LHC-busbars\Figures\Figure 9 round splice u-CT.t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1" b="39194"/>
          <a:stretch/>
        </p:blipFill>
        <p:spPr bwMode="auto">
          <a:xfrm>
            <a:off x="4294216" y="1238384"/>
            <a:ext cx="4590629" cy="1614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8352488" cy="720000"/>
          </a:xfrm>
        </p:spPr>
        <p:txBody>
          <a:bodyPr/>
          <a:lstStyle/>
          <a:p>
            <a:r>
              <a:rPr lang="en-GB" dirty="0" smtClean="0"/>
              <a:t>18kA Trim connections to the magnet leads</a:t>
            </a:r>
            <a:br>
              <a:rPr lang="en-GB" dirty="0" smtClean="0"/>
            </a:br>
            <a:r>
              <a:rPr lang="en-GB" dirty="0" smtClean="0"/>
              <a:t>On going developments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75856" y="6398447"/>
            <a:ext cx="2324675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>
              <a:defRPr sz="14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Courtesy of C. </a:t>
            </a:r>
            <a:r>
              <a:rPr lang="en-GB" dirty="0" smtClean="0"/>
              <a:t>Scheuerlein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2955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8A1618-99FF-464E-A2B8-A046B0EABBF0}">
  <ds:schemaRefs>
    <ds:schemaRef ds:uri="http://schemas.microsoft.com/office/2006/documentManagement/types"/>
    <ds:schemaRef ds:uri="http://www.w3.org/XML/1998/namespace"/>
    <ds:schemaRef ds:uri="8946e33d-fd2f-4ae4-8ee9-d90c129cdf9e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7D8D739-28B2-4183-A203-183B1EE64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4AC18B-468A-4F34-A4C5-8812B2AEB4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8601</TotalTime>
  <Words>347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Arial,sans-serif</vt:lpstr>
      <vt:lpstr>Calibri</vt:lpstr>
      <vt:lpstr>Wingdings</vt:lpstr>
      <vt:lpstr>Thème Office</vt:lpstr>
      <vt:lpstr>How are the splices made between the trim bus bars (11T MBH), the k-mod  and the CLIQ feeders (QXF), as well as the trim bus bars to the magnet leads (QXF) at the level of the cold mass?</vt:lpstr>
      <vt:lpstr>11T Trim busbars connection to the main circuit (inside the cold mass)</vt:lpstr>
      <vt:lpstr>11T Trim busbars connection to the conduction cooled feedfrough</vt:lpstr>
      <vt:lpstr>CLIQ splicing to MQXFB leads</vt:lpstr>
      <vt:lpstr>k-mod Connections</vt:lpstr>
      <vt:lpstr>18kA Trim connections to the magnet leads Design</vt:lpstr>
      <vt:lpstr>18kA Trim connections to the magnet leads On going developments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Herve Prin</cp:lastModifiedBy>
  <cp:revision>124</cp:revision>
  <dcterms:created xsi:type="dcterms:W3CDTF">2016-02-12T10:02:27Z</dcterms:created>
  <dcterms:modified xsi:type="dcterms:W3CDTF">2019-09-10T12:12:25Z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