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900" r:id="rId2"/>
    <p:sldId id="287" r:id="rId3"/>
    <p:sldId id="882" r:id="rId4"/>
    <p:sldId id="899" r:id="rId5"/>
    <p:sldId id="884" r:id="rId6"/>
    <p:sldId id="896" r:id="rId7"/>
    <p:sldId id="897" r:id="rId8"/>
    <p:sldId id="883" r:id="rId9"/>
    <p:sldId id="888" r:id="rId10"/>
    <p:sldId id="898" r:id="rId11"/>
    <p:sldId id="870" r:id="rId12"/>
    <p:sldId id="874" r:id="rId13"/>
    <p:sldId id="875" r:id="rId14"/>
    <p:sldId id="876" r:id="rId15"/>
    <p:sldId id="877" r:id="rId16"/>
    <p:sldId id="878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49" autoAdjust="0"/>
    <p:restoredTop sz="92445"/>
  </p:normalViewPr>
  <p:slideViewPr>
    <p:cSldViewPr snapToGrid="0" snapToObjects="1" showGuides="1">
      <p:cViewPr varScale="1">
        <p:scale>
          <a:sx n="112" d="100"/>
          <a:sy n="112" d="100"/>
        </p:scale>
        <p:origin x="1672" y="19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10/09/2019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International Review of HL-LHC Magnet Circuits 9.-10.09.2019,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International Review of HL-LHC Magnet Circuits 9.-10.09.2019,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International Review of HL-LHC Magnet Circuits 9.-10.09.2019, CERN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International Review of HL-LHC Magnet Circuits 9.-10.09.2019,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International Review of HL-LHC Magnet Circuits 9.-10.09.2019, 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International Review of HL-LHC Magnet Circuits 9.-10.09.2019, CERN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International Review of HL-LHC Magnet Circuits 9.-10.09.2019,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International Review of HL-LHC Magnet Circuits 9.-10.09.2019,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25613/1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1F344-69EE-6C42-A125-0A8F7ED9FA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Experience with quench protection equipment effects on the beam in LHC</a:t>
            </a:r>
            <a:br>
              <a:rPr lang="en-GB" dirty="0"/>
            </a:br>
            <a:r>
              <a:rPr lang="en-GB" dirty="0"/>
              <a:t>- additional slides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068A9678-13A1-1D40-848E-E35072A3DBE8}"/>
              </a:ext>
            </a:extLst>
          </p:cNvPr>
          <p:cNvSpPr txBox="1">
            <a:spLocks/>
          </p:cNvSpPr>
          <p:nvPr/>
        </p:nvSpPr>
        <p:spPr>
          <a:xfrm>
            <a:off x="1380014" y="4359109"/>
            <a:ext cx="7145866" cy="985665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A. </a:t>
            </a:r>
            <a:r>
              <a:rPr lang="en-GB" dirty="0" err="1"/>
              <a:t>Apollonio</a:t>
            </a:r>
            <a:r>
              <a:rPr lang="en-GB" dirty="0"/>
              <a:t>, T. Cartier-Michaud and D. </a:t>
            </a:r>
            <a:r>
              <a:rPr lang="en-GB" dirty="0" err="1"/>
              <a:t>Wollmann</a:t>
            </a:r>
            <a:r>
              <a:rPr lang="en-GB" dirty="0"/>
              <a:t> for WP7</a:t>
            </a:r>
          </a:p>
          <a:p>
            <a:pPr>
              <a:lnSpc>
                <a:spcPct val="120000"/>
              </a:lnSpc>
            </a:pPr>
            <a:endParaRPr lang="en-GB" sz="1500" dirty="0"/>
          </a:p>
          <a:p>
            <a:pPr>
              <a:lnSpc>
                <a:spcPct val="120000"/>
              </a:lnSpc>
            </a:pPr>
            <a:r>
              <a:rPr lang="en-GB" sz="1500" dirty="0"/>
              <a:t>With inputs from: M. Blumenschein, D. Carrillo, R. </a:t>
            </a:r>
            <a:r>
              <a:rPr lang="en-GB" sz="1500" dirty="0" err="1"/>
              <a:t>Denz</a:t>
            </a:r>
            <a:r>
              <a:rPr lang="en-GB" sz="1500" dirty="0"/>
              <a:t>, B. Lindstrom, E. </a:t>
            </a:r>
            <a:r>
              <a:rPr lang="en-GB" sz="1500" dirty="0" err="1"/>
              <a:t>Ravaioli</a:t>
            </a:r>
            <a:r>
              <a:rPr lang="en-GB" sz="1500" dirty="0"/>
              <a:t>, F. Rodriguez </a:t>
            </a:r>
            <a:r>
              <a:rPr lang="en-GB" sz="1500" dirty="0" err="1"/>
              <a:t>Mateos</a:t>
            </a:r>
            <a:r>
              <a:rPr lang="en-GB" sz="1500" dirty="0"/>
              <a:t>, M. </a:t>
            </a:r>
            <a:r>
              <a:rPr lang="en-GB" sz="1500" dirty="0" err="1"/>
              <a:t>Mentink</a:t>
            </a:r>
            <a:r>
              <a:rPr lang="en-GB" sz="1500" dirty="0"/>
              <a:t>, A. </a:t>
            </a:r>
            <a:r>
              <a:rPr lang="en-GB" sz="1500" dirty="0" err="1"/>
              <a:t>Siemko</a:t>
            </a:r>
            <a:r>
              <a:rPr lang="en-GB" sz="1500" dirty="0"/>
              <a:t>, D. </a:t>
            </a:r>
            <a:r>
              <a:rPr lang="en-GB" sz="1500" dirty="0" err="1"/>
              <a:t>Sollich</a:t>
            </a:r>
            <a:r>
              <a:rPr lang="en-GB" sz="1500" dirty="0"/>
              <a:t>, J. </a:t>
            </a:r>
            <a:r>
              <a:rPr lang="en-GB" sz="1500" dirty="0" err="1"/>
              <a:t>Uythoven</a:t>
            </a:r>
            <a:r>
              <a:rPr lang="en-GB" sz="1500" dirty="0"/>
              <a:t>, M. Valette, A. </a:t>
            </a:r>
            <a:r>
              <a:rPr lang="en-GB" sz="1500" dirty="0" err="1"/>
              <a:t>Verweij</a:t>
            </a:r>
            <a:r>
              <a:rPr lang="en-GB" sz="1500" dirty="0"/>
              <a:t>, C. Wiesner, M. </a:t>
            </a:r>
            <a:r>
              <a:rPr lang="en-GB" sz="1500" dirty="0" err="1"/>
              <a:t>Zerlauth</a:t>
            </a:r>
            <a:endParaRPr lang="en-GB" sz="1500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17594764-EBE2-1849-92CA-4626F2654559}"/>
              </a:ext>
            </a:extLst>
          </p:cNvPr>
          <p:cNvSpPr txBox="1">
            <a:spLocks/>
          </p:cNvSpPr>
          <p:nvPr/>
        </p:nvSpPr>
        <p:spPr>
          <a:xfrm>
            <a:off x="1371600" y="6070149"/>
            <a:ext cx="6480000" cy="349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International Review of HL-LHC Magnet Circuits 9.-10.09.2019, CERN</a:t>
            </a:r>
          </a:p>
        </p:txBody>
      </p:sp>
    </p:spTree>
    <p:extLst>
      <p:ext uri="{BB962C8B-B14F-4D97-AF65-F5344CB8AC3E}">
        <p14:creationId xmlns:p14="http://schemas.microsoft.com/office/powerpoint/2010/main" val="1340253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95A33-09BD-6347-8FA2-BF06EE8BE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Mitigations for effects of magnet protection equipment on beam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F52C39-A3E4-8E41-BA06-0FDF07B97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680" y="1188720"/>
            <a:ext cx="6141180" cy="5086350"/>
          </a:xfrm>
        </p:spPr>
        <p:txBody>
          <a:bodyPr>
            <a:normAutofit fontScale="70000" lnSpcReduction="20000"/>
          </a:bodyPr>
          <a:lstStyle/>
          <a:p>
            <a:pPr marL="225425" indent="-225425">
              <a:lnSpc>
                <a:spcPct val="120000"/>
              </a:lnSpc>
            </a:pPr>
            <a:r>
              <a:rPr lang="en-GB" dirty="0"/>
              <a:t>QHs in quadrupole connection schemes (or other higher orders) instead of skew dipole scheme, if possible when taking into account other critical parameters (e.g. voltages heater to coil)</a:t>
            </a:r>
          </a:p>
          <a:p>
            <a:pPr marL="225425" indent="-225425">
              <a:lnSpc>
                <a:spcPct val="120000"/>
              </a:lnSpc>
            </a:pPr>
            <a:r>
              <a:rPr lang="en-GB" dirty="0"/>
              <a:t>Interlock sequence needs to ensure that beams are dumped before the quench heater and CLIQ discharge is triggered</a:t>
            </a:r>
          </a:p>
          <a:p>
            <a:pPr marL="225425" indent="-225425">
              <a:lnSpc>
                <a:spcPct val="120000"/>
              </a:lnSpc>
            </a:pPr>
            <a:r>
              <a:rPr lang="en-GB" dirty="0"/>
              <a:t>Symmetric quench detection for inner triplet</a:t>
            </a:r>
          </a:p>
          <a:p>
            <a:pPr marL="225425" indent="-225425">
              <a:lnSpc>
                <a:spcPct val="120000"/>
              </a:lnSpc>
            </a:pPr>
            <a:r>
              <a:rPr lang="en-GB" dirty="0"/>
              <a:t>CLIQ connection scheme to avoid asymmetric discharges in poles</a:t>
            </a:r>
          </a:p>
          <a:p>
            <a:pPr marL="225425" indent="-225425">
              <a:lnSpc>
                <a:spcPct val="120000"/>
              </a:lnSpc>
            </a:pPr>
            <a:r>
              <a:rPr lang="en-GB" dirty="0"/>
              <a:t>Interlocking spurious discharge of CLIQ and quench heater power supplies </a:t>
            </a:r>
          </a:p>
          <a:p>
            <a:pPr marL="225425" indent="-225425">
              <a:lnSpc>
                <a:spcPct val="120000"/>
              </a:lnSpc>
            </a:pPr>
            <a:r>
              <a:rPr lang="en-GB" dirty="0"/>
              <a:t>Study shielding of beam screen &amp; coils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simulations &amp; experiments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329083-229F-D64C-839A-F4BCE3A72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8860" y="900000"/>
            <a:ext cx="2567940" cy="20414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B0A1F8A-E899-A747-8FCC-7FCCDFA940F7}"/>
              </a:ext>
            </a:extLst>
          </p:cNvPr>
          <p:cNvSpPr txBox="1"/>
          <p:nvPr/>
        </p:nvSpPr>
        <p:spPr>
          <a:xfrm>
            <a:off x="6859860" y="2941474"/>
            <a:ext cx="18059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2"/>
                </a:solidFill>
              </a:rPr>
              <a:t>Polarity of 11 T QH strips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958F5C9-4372-804D-BA6D-69F0BF9ADF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132425"/>
              </p:ext>
            </p:extLst>
          </p:nvPr>
        </p:nvGraphicFramePr>
        <p:xfrm>
          <a:off x="4762872" y="5899150"/>
          <a:ext cx="3923928" cy="91440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755528">
                  <a:extLst>
                    <a:ext uri="{9D8B030D-6E8A-4147-A177-3AD203B41FA5}">
                      <a16:colId xmlns:a16="http://schemas.microsoft.com/office/drawing/2014/main" val="2314533809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8303560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kern="800" dirty="0">
                          <a:effectLst/>
                        </a:rPr>
                        <a:t>Step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kern="800">
                          <a:effectLst/>
                        </a:rPr>
                        <a:t>Duration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9275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dirty="0">
                          <a:effectLst/>
                        </a:rPr>
                        <a:t>Detection QH discharge (di/</a:t>
                      </a:r>
                      <a:r>
                        <a:rPr lang="en-GB" sz="1000" dirty="0" err="1">
                          <a:effectLst/>
                        </a:rPr>
                        <a:t>dt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en-US" sz="1000" kern="800" dirty="0">
                          <a:effectLst/>
                        </a:rPr>
                        <a:t>≈ 4 MA/s)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kern="800">
                          <a:effectLst/>
                        </a:rPr>
                        <a:t>100 μs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58641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kern="800" dirty="0">
                          <a:effectLst/>
                        </a:rPr>
                        <a:t>Detection CLIQ discharge (di/</a:t>
                      </a:r>
                      <a:r>
                        <a:rPr lang="en-US" sz="1000" kern="800" dirty="0" err="1">
                          <a:effectLst/>
                        </a:rPr>
                        <a:t>dt</a:t>
                      </a:r>
                      <a:r>
                        <a:rPr lang="en-US" sz="1000" kern="800" dirty="0">
                          <a:effectLst/>
                        </a:rPr>
                        <a:t> ≈ 200 kA/s)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&lt; 500 </a:t>
                      </a:r>
                      <a:r>
                        <a:rPr lang="en-US" sz="1000" kern="800" dirty="0" err="1">
                          <a:effectLst/>
                        </a:rPr>
                        <a:t>μs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56663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r-CH" sz="1000" kern="800" dirty="0">
                          <a:effectLst/>
                        </a:rPr>
                        <a:t>Communication DQHSU </a:t>
                      </a:r>
                      <a:r>
                        <a:rPr lang="en-US" sz="1000" kern="800" dirty="0"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fr-CH" sz="1000" kern="800" dirty="0">
                          <a:effectLst/>
                        </a:rPr>
                        <a:t> PIC </a:t>
                      </a:r>
                      <a:r>
                        <a:rPr lang="en-US" sz="1000" kern="800" dirty="0"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fr-CH" sz="1000" kern="800" dirty="0">
                          <a:effectLst/>
                        </a:rPr>
                        <a:t> BIS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12 </a:t>
                      </a:r>
                      <a:r>
                        <a:rPr lang="en-US" sz="1000" kern="800">
                          <a:effectLst/>
                        </a:rPr>
                        <a:t>μs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35067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kern="800" dirty="0">
                          <a:effectLst/>
                        </a:rPr>
                        <a:t>Beam abort sequence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kern="800">
                          <a:effectLst/>
                        </a:rPr>
                        <a:t>270 μs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6398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kern="800" dirty="0">
                          <a:effectLst/>
                        </a:rPr>
                        <a:t>Total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kern="800" dirty="0">
                          <a:effectLst/>
                        </a:rPr>
                        <a:t>&lt; 1 </a:t>
                      </a:r>
                      <a:r>
                        <a:rPr lang="en-US" sz="1000" u="sng" kern="800" dirty="0" err="1">
                          <a:effectLst/>
                        </a:rPr>
                        <a:t>ms</a:t>
                      </a: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81959359"/>
                  </a:ext>
                </a:extLst>
              </a:tr>
            </a:tbl>
          </a:graphicData>
        </a:graphic>
      </p:graphicFrame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61C457C-6AE6-474A-A57C-C0CFDB923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66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A4B7F-0B08-2840-BA81-B103C1491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CLIQ slides for reference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D58C40-8C55-644B-B361-A194F14C7C5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0EB8D3-2DE5-A547-9114-2A001B38B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9850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1F64E-F0B1-3845-8FDB-83EC1C2BE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02509"/>
            <a:ext cx="7920000" cy="720000"/>
          </a:xfrm>
        </p:spPr>
        <p:txBody>
          <a:bodyPr/>
          <a:lstStyle/>
          <a:p>
            <a:r>
              <a:rPr lang="en-GB" dirty="0"/>
              <a:t>Effect of one spurious CLIQ dis-charge in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596DD-EDB3-7B4A-A177-81508EDC7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001" y="4021721"/>
            <a:ext cx="7920000" cy="1833067"/>
          </a:xfrm>
        </p:spPr>
        <p:txBody>
          <a:bodyPr/>
          <a:lstStyle/>
          <a:p>
            <a:r>
              <a:rPr lang="en-GB" dirty="0"/>
              <a:t>A spurious discharge of a single CLIQ unit cannot be excluded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23BD39-3092-8B42-BA56-55B36C4CBC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613" y="966598"/>
            <a:ext cx="6984776" cy="27388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052D2B-02D7-D34F-A121-C1F9CBFB5E27}"/>
              </a:ext>
            </a:extLst>
          </p:cNvPr>
          <p:cNvSpPr txBox="1"/>
          <p:nvPr/>
        </p:nvSpPr>
        <p:spPr>
          <a:xfrm rot="5400000">
            <a:off x="7114161" y="2376029"/>
            <a:ext cx="246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Old baseline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246DA9-900E-6C40-887D-FD9E6989B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561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257BC-2675-F349-A3C9-63298EB6E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Spurious CLIQ discharge in Q1/Q3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DD16EF-4764-104E-BDD9-CAB0F975D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730" y="4653136"/>
            <a:ext cx="8114760" cy="144016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Asymmetric discharge into the poles of the Q1a/b (respectively Q3a/b)</a:t>
            </a:r>
          </a:p>
          <a:p>
            <a:pPr>
              <a:lnSpc>
                <a:spcPct val="120000"/>
              </a:lnSpc>
            </a:pPr>
            <a:r>
              <a:rPr lang="en-GB" dirty="0"/>
              <a:t>Skew dipole field in magnet </a:t>
            </a:r>
            <a:r>
              <a:rPr lang="en-GB" dirty="0">
                <a:sym typeface="Wingdings" pitchFamily="2" charset="2"/>
              </a:rPr>
              <a:t>causing kick of beam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Additional (much weaker) dipole component during discharge of magnet current due to beam offset (Q1: up to 9.8 mm, Q3: up to -17.1 mm)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6DC37-C629-1B46-8530-6FA78AA1D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340768"/>
            <a:ext cx="3744416" cy="31214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8A21B5-CE36-054A-822B-43B7561B3FE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1299261"/>
            <a:ext cx="4218940" cy="3162935"/>
          </a:xfrm>
          <a:prstGeom prst="rect">
            <a:avLst/>
          </a:prstGeom>
          <a:noFill/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A595AC-E353-2040-ADB7-626FDBFC8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9550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257BC-2675-F349-A3C9-63298EB6E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Spurious CLIQ discharge in Q2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DD16EF-4764-104E-BDD9-CAB0F975D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82" y="4653136"/>
            <a:ext cx="7920000" cy="1343249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Symmetric discharge into P1-P3 and P2-P4 of Q2a/b</a:t>
            </a:r>
          </a:p>
          <a:p>
            <a:r>
              <a:rPr lang="en-GB" dirty="0"/>
              <a:t>Octupolar field</a:t>
            </a:r>
          </a:p>
          <a:p>
            <a:r>
              <a:rPr lang="en-GB" dirty="0"/>
              <a:t>Dipole component developing during discharge of magnet current due to beam offset (up to 16.6 mm) in Q2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13285F-7C7F-5941-BEF2-7C7752F48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526" y="1088865"/>
            <a:ext cx="4093346" cy="32828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E261507-7DD9-CD42-9CAB-3C282EAB89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441" y="1088865"/>
            <a:ext cx="4252359" cy="319216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A149EE-5532-F94C-BA84-2438ADFF9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265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3BD4B-FB0E-FD42-8DE0-9D1186E34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 on the circulating beam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BDA89-98D0-F64E-B65E-594F8A3C7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242" y="5001685"/>
            <a:ext cx="7920000" cy="115212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Spurious discharge of one CLIQ unit into Q1 or Q3 causes critical orbit excursion within one LHC turn (89 us) </a:t>
            </a:r>
            <a:r>
              <a:rPr lang="en-GB" dirty="0">
                <a:sym typeface="Wingdings" pitchFamily="2" charset="2"/>
              </a:rPr>
              <a:t> no possibility to actively interlock</a:t>
            </a:r>
          </a:p>
          <a:p>
            <a:pPr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CLIQ discharge into Q2 reaches critical levels only after ~ 20 turns  sufficient time to actively interlock and dump the beams before critical loss levels will be reached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27AAC8-C2E1-324D-B15F-B9FA522C7447}"/>
              </a:ext>
            </a:extLst>
          </p:cNvPr>
          <p:cNvGrpSpPr/>
          <p:nvPr/>
        </p:nvGrpSpPr>
        <p:grpSpPr>
          <a:xfrm>
            <a:off x="1547664" y="692696"/>
            <a:ext cx="5237821" cy="4106452"/>
            <a:chOff x="1547664" y="692696"/>
            <a:chExt cx="5237821" cy="410645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3589234-9982-7145-8F04-5CC2DB2021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47664" y="692696"/>
              <a:ext cx="5237821" cy="4106452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0144FFB-2F1B-374E-B0D9-B8312BE79306}"/>
                </a:ext>
              </a:extLst>
            </p:cNvPr>
            <p:cNvCxnSpPr/>
            <p:nvPr/>
          </p:nvCxnSpPr>
          <p:spPr>
            <a:xfrm flipV="1">
              <a:off x="1905000" y="4185292"/>
              <a:ext cx="4880485" cy="72008"/>
            </a:xfrm>
            <a:prstGeom prst="line">
              <a:avLst/>
            </a:prstGeom>
            <a:ln w="28575"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E951C2F-4324-5F41-A6FA-2381F633C0CC}"/>
              </a:ext>
            </a:extLst>
          </p:cNvPr>
          <p:cNvSpPr txBox="1"/>
          <p:nvPr/>
        </p:nvSpPr>
        <p:spPr>
          <a:xfrm>
            <a:off x="6880227" y="3892904"/>
            <a:ext cx="2166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/>
                </a:solidFill>
              </a:rPr>
              <a:t>Critical orbit excursion ~1.5 sigma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AA6320-4BDD-1D4D-9D4A-6A0DD673F046}"/>
              </a:ext>
            </a:extLst>
          </p:cNvPr>
          <p:cNvSpPr txBox="1"/>
          <p:nvPr/>
        </p:nvSpPr>
        <p:spPr>
          <a:xfrm>
            <a:off x="6936167" y="802513"/>
            <a:ext cx="2110633" cy="76944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88900" indent="-88900">
              <a:buFont typeface="Arial" panose="020B0604020202020204" pitchFamily="34" charset="0"/>
              <a:buChar char="•"/>
            </a:pPr>
            <a:r>
              <a:rPr lang="en-GB" sz="1100" dirty="0"/>
              <a:t>Solid lines: without beam screen</a:t>
            </a:r>
          </a:p>
          <a:p>
            <a:pPr marL="88900" indent="-88900">
              <a:buFont typeface="Arial" panose="020B0604020202020204" pitchFamily="34" charset="0"/>
              <a:buChar char="•"/>
            </a:pPr>
            <a:r>
              <a:rPr lang="en-GB" sz="1100" dirty="0"/>
              <a:t>Dashed lines: with beam screen (model not validated)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64F44CF-A9F6-FD4D-AD7C-F2511F886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259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8F97D-597E-9941-8592-8B7D5A5DE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944744"/>
          </a:xfrm>
        </p:spPr>
        <p:txBody>
          <a:bodyPr/>
          <a:lstStyle/>
          <a:p>
            <a:r>
              <a:rPr lang="en-GB" dirty="0"/>
              <a:t>Mitigation of effect of spurious CLIQ firing on circulating beam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61179A-B0E9-074E-A362-CCAC4A3A1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599" y="3661702"/>
            <a:ext cx="5085617" cy="1710266"/>
          </a:xfrm>
        </p:spPr>
        <p:txBody>
          <a:bodyPr>
            <a:normAutofit fontScale="55000" lnSpcReduction="20000"/>
          </a:bodyPr>
          <a:lstStyle/>
          <a:p>
            <a:pPr marL="185738" indent="-185738">
              <a:lnSpc>
                <a:spcPct val="120000"/>
              </a:lnSpc>
            </a:pPr>
            <a:r>
              <a:rPr lang="en-GB" dirty="0"/>
              <a:t>Implementation of a Q2 like CLIQ connection scheme for Q1 and Q3 in current IT baseline</a:t>
            </a:r>
          </a:p>
          <a:p>
            <a:pPr marL="185738" indent="-185738">
              <a:lnSpc>
                <a:spcPct val="120000"/>
              </a:lnSpc>
            </a:pPr>
            <a:r>
              <a:rPr lang="en-GB" dirty="0"/>
              <a:t>CLIQ discharge creates octupole fields in Q1, Q2 and Q3</a:t>
            </a:r>
          </a:p>
          <a:p>
            <a:pPr marL="185738" indent="-185738">
              <a:lnSpc>
                <a:spcPct val="120000"/>
              </a:lnSpc>
            </a:pPr>
            <a:r>
              <a:rPr lang="en-GB" dirty="0"/>
              <a:t>CLIQ discharge in Q1 and Q3 less critical than in Q2</a:t>
            </a:r>
          </a:p>
          <a:p>
            <a:pPr marL="185738" indent="-185738">
              <a:lnSpc>
                <a:spcPct val="120000"/>
              </a:lnSpc>
            </a:pPr>
            <a:r>
              <a:rPr lang="en-GB" dirty="0"/>
              <a:t>Spurious discharge of CLIQ units will be interlocked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 beam dump ensured within &lt; 1ms after start of discharge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336B39-5F84-3342-A644-4BB88DC2A6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7652"/>
            <a:ext cx="6807899" cy="25479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33D9C0D-1435-5C4B-835C-69A1CF9DDECE}"/>
              </a:ext>
            </a:extLst>
          </p:cNvPr>
          <p:cNvSpPr txBox="1"/>
          <p:nvPr/>
        </p:nvSpPr>
        <p:spPr>
          <a:xfrm rot="5400000">
            <a:off x="6005762" y="2334354"/>
            <a:ext cx="2465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Current baseline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88C1133-4E96-4D4F-B782-29C09694B6E0}"/>
              </a:ext>
            </a:extLst>
          </p:cNvPr>
          <p:cNvGrpSpPr/>
          <p:nvPr/>
        </p:nvGrpSpPr>
        <p:grpSpPr>
          <a:xfrm>
            <a:off x="5598017" y="3661702"/>
            <a:ext cx="3448783" cy="2784632"/>
            <a:chOff x="0" y="900000"/>
            <a:chExt cx="4620301" cy="361307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B9BCA90-AC40-5A40-BD02-867B49652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900000"/>
              <a:ext cx="4620301" cy="3613075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9F4D410-8312-BF42-B513-F1CD289656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7270" y="3179938"/>
              <a:ext cx="4363031" cy="1"/>
            </a:xfrm>
            <a:prstGeom prst="line">
              <a:avLst/>
            </a:prstGeom>
            <a:ln w="28575"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5F8120EB-50C1-784C-B47C-34372758F0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055474"/>
              </p:ext>
            </p:extLst>
          </p:nvPr>
        </p:nvGraphicFramePr>
        <p:xfrm>
          <a:off x="612000" y="5277934"/>
          <a:ext cx="3923928" cy="91440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755528">
                  <a:extLst>
                    <a:ext uri="{9D8B030D-6E8A-4147-A177-3AD203B41FA5}">
                      <a16:colId xmlns:a16="http://schemas.microsoft.com/office/drawing/2014/main" val="2314533809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18303560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kern="800" dirty="0">
                          <a:effectLst/>
                        </a:rPr>
                        <a:t>Step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kern="800">
                          <a:effectLst/>
                        </a:rPr>
                        <a:t>Duration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9275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dirty="0">
                          <a:effectLst/>
                        </a:rPr>
                        <a:t>Detection QH discharge (di/</a:t>
                      </a:r>
                      <a:r>
                        <a:rPr lang="en-GB" sz="1000" dirty="0" err="1">
                          <a:effectLst/>
                        </a:rPr>
                        <a:t>dt</a:t>
                      </a:r>
                      <a:r>
                        <a:rPr lang="en-GB" sz="1000" dirty="0">
                          <a:effectLst/>
                        </a:rPr>
                        <a:t> </a:t>
                      </a:r>
                      <a:r>
                        <a:rPr lang="en-US" sz="1000" kern="800" dirty="0">
                          <a:effectLst/>
                        </a:rPr>
                        <a:t>≈ 4 MA/s)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kern="800">
                          <a:effectLst/>
                        </a:rPr>
                        <a:t>100 μs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58641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kern="800" dirty="0">
                          <a:effectLst/>
                        </a:rPr>
                        <a:t>Detection CLIQ discharge (di/</a:t>
                      </a:r>
                      <a:r>
                        <a:rPr lang="en-US" sz="1000" kern="800" dirty="0" err="1">
                          <a:effectLst/>
                        </a:rPr>
                        <a:t>dt</a:t>
                      </a:r>
                      <a:r>
                        <a:rPr lang="en-US" sz="1000" kern="800" dirty="0">
                          <a:effectLst/>
                        </a:rPr>
                        <a:t> ≈ 200 kA/s)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effectLst/>
                        </a:rPr>
                        <a:t>&lt; 500 </a:t>
                      </a:r>
                      <a:r>
                        <a:rPr lang="en-US" sz="1000" kern="800" dirty="0" err="1">
                          <a:effectLst/>
                        </a:rPr>
                        <a:t>μs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56663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fr-CH" sz="1000" kern="800" dirty="0">
                          <a:effectLst/>
                        </a:rPr>
                        <a:t>Communication DQHSU </a:t>
                      </a:r>
                      <a:r>
                        <a:rPr lang="en-US" sz="1000" kern="800" dirty="0"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fr-CH" sz="1000" kern="800" dirty="0">
                          <a:effectLst/>
                        </a:rPr>
                        <a:t> PIC </a:t>
                      </a:r>
                      <a:r>
                        <a:rPr lang="en-US" sz="1000" kern="800" dirty="0"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fr-CH" sz="1000" kern="800" dirty="0">
                          <a:effectLst/>
                        </a:rPr>
                        <a:t> BIS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effectLst/>
                        </a:rPr>
                        <a:t>12 </a:t>
                      </a:r>
                      <a:r>
                        <a:rPr lang="en-US" sz="1000" kern="800">
                          <a:effectLst/>
                        </a:rPr>
                        <a:t>μs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35067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kern="800" dirty="0">
                          <a:effectLst/>
                        </a:rPr>
                        <a:t>Beam abort sequence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kern="800">
                          <a:effectLst/>
                        </a:rPr>
                        <a:t>270 μs</a:t>
                      </a:r>
                      <a:endParaRPr lang="en-US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6398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kern="800" dirty="0">
                          <a:effectLst/>
                        </a:rPr>
                        <a:t>Total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kern="800" dirty="0">
                          <a:effectLst/>
                        </a:rPr>
                        <a:t>&lt; 1 </a:t>
                      </a:r>
                      <a:r>
                        <a:rPr lang="en-US" sz="1000" u="sng" kern="800" dirty="0" err="1">
                          <a:effectLst/>
                        </a:rPr>
                        <a:t>ms</a:t>
                      </a: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81959359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DBE6D7-5A3A-FA4D-ADC4-06F478BFE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1275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579" y="-27304"/>
            <a:ext cx="7920000" cy="720000"/>
          </a:xfrm>
        </p:spPr>
        <p:txBody>
          <a:bodyPr/>
          <a:lstStyle/>
          <a:p>
            <a:r>
              <a:rPr lang="en-US" dirty="0"/>
              <a:t>Orbit oscillation during LHC dipole quenches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768" y="2702016"/>
            <a:ext cx="8389621" cy="383594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Losses observed during beam dump following a magnet quench (2017) </a:t>
            </a:r>
            <a:r>
              <a:rPr lang="en-US" dirty="0">
                <a:sym typeface="Wingdings" pitchFamily="2" charset="2"/>
              </a:rPr>
              <a:t> traced back to small orbit oscillation ~ 35 turns (3 </a:t>
            </a:r>
            <a:r>
              <a:rPr lang="en-US" dirty="0" err="1">
                <a:sym typeface="Wingdings" pitchFamily="2" charset="2"/>
              </a:rPr>
              <a:t>ms</a:t>
            </a:r>
            <a:r>
              <a:rPr lang="en-US" dirty="0">
                <a:sym typeface="Wingdings" pitchFamily="2" charset="2"/>
              </a:rPr>
              <a:t>) before the beam dump)</a:t>
            </a:r>
          </a:p>
          <a:p>
            <a:pPr>
              <a:lnSpc>
                <a:spcPct val="120000"/>
              </a:lnSpc>
            </a:pPr>
            <a:r>
              <a:rPr lang="en-US" dirty="0">
                <a:sym typeface="Wingdings" pitchFamily="2" charset="2"/>
              </a:rPr>
              <a:t>Analysis of previous beam dumps due to dipole quenches (all around the ring) revealed that this behavior can be observed systematically for beam dumps triggered via QPS  PIC BIS</a:t>
            </a:r>
          </a:p>
          <a:p>
            <a:pPr>
              <a:lnSpc>
                <a:spcPct val="120000"/>
              </a:lnSpc>
            </a:pPr>
            <a:r>
              <a:rPr lang="en-US" dirty="0">
                <a:sym typeface="Wingdings" pitchFamily="2" charset="2"/>
              </a:rPr>
              <a:t>Check with QPS experts revealed that up to 5 </a:t>
            </a:r>
            <a:r>
              <a:rPr lang="en-US" dirty="0" err="1">
                <a:sym typeface="Wingdings" pitchFamily="2" charset="2"/>
              </a:rPr>
              <a:t>ms</a:t>
            </a:r>
            <a:r>
              <a:rPr lang="en-US" dirty="0">
                <a:sym typeface="Wingdings" pitchFamily="2" charset="2"/>
              </a:rPr>
              <a:t> delay between quench heater power supply and PIC trigger could be explained by variation in opening times of mechanical relays</a:t>
            </a:r>
          </a:p>
          <a:p>
            <a:pPr>
              <a:lnSpc>
                <a:spcPct val="120000"/>
              </a:lnSpc>
            </a:pPr>
            <a:r>
              <a:rPr lang="en-US" dirty="0">
                <a:sym typeface="Wingdings" pitchFamily="2" charset="2"/>
              </a:rPr>
              <a:t>Effect has never been observed for LHC triplet (probably due to different QPS architecture)</a:t>
            </a:r>
          </a:p>
          <a:p>
            <a:pPr>
              <a:lnSpc>
                <a:spcPct val="120000"/>
              </a:lnSpc>
            </a:pPr>
            <a:endParaRPr lang="en-US" dirty="0">
              <a:sym typeface="Wingdings" pitchFamily="2" charset="2"/>
            </a:endParaRPr>
          </a:p>
          <a:p>
            <a:pPr>
              <a:lnSpc>
                <a:spcPct val="120000"/>
              </a:lnSpc>
            </a:pPr>
            <a:endParaRPr lang="en-US" dirty="0"/>
          </a:p>
        </p:txBody>
      </p:sp>
      <p:pic>
        <p:nvPicPr>
          <p:cNvPr id="14" name="Picture 13" descr="Screen Shot 2017-11-07 at 13.33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03" y="692696"/>
            <a:ext cx="7815372" cy="190606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DB48F-F6DE-B842-AA9A-9A59E1DDC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447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DC4EC-7766-7F4D-800F-761549CB3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95868"/>
            <a:ext cx="8434800" cy="720000"/>
          </a:xfrm>
        </p:spPr>
        <p:txBody>
          <a:bodyPr/>
          <a:lstStyle/>
          <a:p>
            <a:r>
              <a:rPr lang="en-US" dirty="0"/>
              <a:t>Quench heater discharge: Ultrafast current rise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82CB5-8998-1D43-9062-ECC36DED3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276" y="1374133"/>
            <a:ext cx="4168946" cy="3952598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en-US" b="1" dirty="0">
                <a:sym typeface="Wingdings"/>
              </a:rPr>
              <a:t>Ultra fast</a:t>
            </a:r>
            <a:r>
              <a:rPr lang="en-US" dirty="0">
                <a:sym typeface="Wingdings"/>
              </a:rPr>
              <a:t> effect, quench heaters reaching full current/field within less than 1/2 LHC turn </a:t>
            </a:r>
          </a:p>
          <a:p>
            <a:pPr marL="400050" lvl="1" indent="0">
              <a:lnSpc>
                <a:spcPct val="120000"/>
              </a:lnSpc>
              <a:buNone/>
            </a:pPr>
            <a:r>
              <a:rPr lang="en-US" dirty="0">
                <a:sym typeface="Wingdings"/>
              </a:rPr>
              <a:t>MB: ~ 29 us; MQXF: ~ 35 us</a:t>
            </a:r>
          </a:p>
          <a:p>
            <a:pPr>
              <a:lnSpc>
                <a:spcPct val="120000"/>
              </a:lnSpc>
            </a:pPr>
            <a:r>
              <a:rPr lang="en-US" b="1" dirty="0">
                <a:sym typeface="Wingdings"/>
              </a:rPr>
              <a:t>Spurious triggering</a:t>
            </a:r>
            <a:r>
              <a:rPr lang="en-US" dirty="0">
                <a:sym typeface="Wingdings"/>
              </a:rPr>
              <a:t> of one QH unit cannot be excluded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168BD0-6E3E-CE45-828B-BDC2DD127D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6491" y="2125667"/>
            <a:ext cx="4716704" cy="285368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D2958-F971-9146-ADA5-2713EDFC6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1947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AC337-491A-9742-8D54-B974423A1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Dedicated experiments with MB.C28L5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C0512B-908D-E745-8D12-2AEDC5D18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5197"/>
            <a:ext cx="4127452" cy="4906963"/>
          </a:xfrm>
        </p:spPr>
        <p:txBody>
          <a:bodyPr>
            <a:normAutofit fontScale="85000" lnSpcReduction="20000"/>
          </a:bodyPr>
          <a:lstStyle/>
          <a:p>
            <a:pPr marL="274638" indent="-238125">
              <a:lnSpc>
                <a:spcPct val="120000"/>
              </a:lnSpc>
            </a:pPr>
            <a:r>
              <a:rPr lang="en-GB" dirty="0"/>
              <a:t>MB.C28L5</a:t>
            </a:r>
          </a:p>
          <a:p>
            <a:pPr marL="274638" indent="-238125">
              <a:lnSpc>
                <a:spcPct val="120000"/>
              </a:lnSpc>
            </a:pPr>
            <a:endParaRPr lang="en-GB" dirty="0"/>
          </a:p>
          <a:p>
            <a:pPr marL="274638" indent="-238125">
              <a:lnSpc>
                <a:spcPct val="120000"/>
              </a:lnSpc>
            </a:pPr>
            <a:r>
              <a:rPr lang="en-GB" dirty="0"/>
              <a:t>Beam screen temperatures ~20 K (nominal) and ~70 K</a:t>
            </a:r>
          </a:p>
          <a:p>
            <a:pPr marL="274638" indent="-238125">
              <a:lnSpc>
                <a:spcPct val="120000"/>
              </a:lnSpc>
            </a:pPr>
            <a:r>
              <a:rPr lang="en-GB" dirty="0"/>
              <a:t>Quench heaters fired at injection energy (450 GeV),  5822 A (3.5 </a:t>
            </a:r>
            <a:r>
              <a:rPr lang="en-GB" dirty="0" err="1"/>
              <a:t>TeV</a:t>
            </a:r>
            <a:r>
              <a:rPr lang="en-GB" dirty="0"/>
              <a:t>)  and 10792 A (6.5 </a:t>
            </a:r>
            <a:r>
              <a:rPr lang="en-GB" dirty="0" err="1"/>
              <a:t>TeV</a:t>
            </a:r>
            <a:r>
              <a:rPr lang="en-GB" dirty="0"/>
              <a:t>)</a:t>
            </a:r>
          </a:p>
          <a:p>
            <a:pPr marL="274638" indent="-238125">
              <a:lnSpc>
                <a:spcPct val="120000"/>
              </a:lnSpc>
            </a:pPr>
            <a:r>
              <a:rPr lang="en-GB" dirty="0"/>
              <a:t>Kick &amp; magnetic field from quench heaters reconstructed beam position changes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A7247F-1DD6-8142-A83F-EA168AB77B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69" t="9078" r="5566"/>
          <a:stretch/>
        </p:blipFill>
        <p:spPr>
          <a:xfrm>
            <a:off x="4784275" y="3705045"/>
            <a:ext cx="3885044" cy="28499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C10F86-6A70-4A4C-8173-92F9EB1CAD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03" t="9555" r="7077"/>
          <a:stretch/>
        </p:blipFill>
        <p:spPr>
          <a:xfrm>
            <a:off x="4829098" y="846486"/>
            <a:ext cx="3822291" cy="28611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8CDD3C9-A215-B549-AA26-16C607FE8B3B}"/>
              </a:ext>
            </a:extLst>
          </p:cNvPr>
          <p:cNvSpPr txBox="1"/>
          <p:nvPr/>
        </p:nvSpPr>
        <p:spPr>
          <a:xfrm>
            <a:off x="6349302" y="5130029"/>
            <a:ext cx="1065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6.5 </a:t>
            </a:r>
            <a:r>
              <a:rPr lang="en-GB" dirty="0" err="1"/>
              <a:t>TeV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2C4788-B9A1-9D46-91AB-067280AC6172}"/>
              </a:ext>
            </a:extLst>
          </p:cNvPr>
          <p:cNvSpPr txBox="1"/>
          <p:nvPr/>
        </p:nvSpPr>
        <p:spPr>
          <a:xfrm>
            <a:off x="6349301" y="2213781"/>
            <a:ext cx="1065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3.5 </a:t>
            </a:r>
            <a:r>
              <a:rPr lang="en-GB" dirty="0" err="1"/>
              <a:t>TeV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C118AF-B9BC-E541-A49A-20830011438F}"/>
              </a:ext>
            </a:extLst>
          </p:cNvPr>
          <p:cNvSpPr txBox="1"/>
          <p:nvPr/>
        </p:nvSpPr>
        <p:spPr>
          <a:xfrm rot="5400000">
            <a:off x="6488480" y="3236190"/>
            <a:ext cx="47232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Measured beam excursion at ADT pick-up (Q7R5)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BC326C4-AB03-1F4E-9C64-E6DE107F7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4683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6EDAA-040F-2A4A-BD0B-3A8ECD944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Experience from LHC dipoles (dedicated experiment)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6D11F80-6019-D947-A284-156DEB6A7391}"/>
              </a:ext>
            </a:extLst>
          </p:cNvPr>
          <p:cNvGrpSpPr/>
          <p:nvPr/>
        </p:nvGrpSpPr>
        <p:grpSpPr>
          <a:xfrm>
            <a:off x="0" y="1024467"/>
            <a:ext cx="6299200" cy="4761450"/>
            <a:chOff x="83885" y="304284"/>
            <a:chExt cx="8848242" cy="650877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15934B2-A7EF-7944-9DD1-B4AEACF965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141" r="9402"/>
            <a:stretch/>
          </p:blipFill>
          <p:spPr>
            <a:xfrm>
              <a:off x="83885" y="304284"/>
              <a:ext cx="8848242" cy="6508774"/>
            </a:xfrm>
            <a:prstGeom prst="rect">
              <a:avLst/>
            </a:prstGeom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8039ED8-3F73-7243-88CE-CBD12ADAA6F8}"/>
                </a:ext>
              </a:extLst>
            </p:cNvPr>
            <p:cNvCxnSpPr/>
            <p:nvPr/>
          </p:nvCxnSpPr>
          <p:spPr>
            <a:xfrm>
              <a:off x="5285678" y="446049"/>
              <a:ext cx="0" cy="5620215"/>
            </a:xfrm>
            <a:prstGeom prst="line">
              <a:avLst/>
            </a:prstGeom>
            <a:ln w="38100">
              <a:solidFill>
                <a:schemeClr val="accent1">
                  <a:lumMod val="10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44AA16E-1C36-A44F-8B84-211EA2813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3867" y="1128174"/>
            <a:ext cx="2760133" cy="5228176"/>
          </a:xfrm>
        </p:spPr>
        <p:txBody>
          <a:bodyPr>
            <a:normAutofit fontScale="55000" lnSpcReduction="20000"/>
          </a:bodyPr>
          <a:lstStyle/>
          <a:p>
            <a:pPr marL="185738" indent="-185738">
              <a:lnSpc>
                <a:spcPct val="120000"/>
              </a:lnSpc>
            </a:pPr>
            <a:r>
              <a:rPr lang="en-GB" dirty="0"/>
              <a:t>Triggering of QPS in test mode via current source</a:t>
            </a:r>
          </a:p>
          <a:p>
            <a:pPr marL="185738" indent="-185738">
              <a:lnSpc>
                <a:spcPct val="120000"/>
              </a:lnSpc>
            </a:pPr>
            <a:r>
              <a:rPr lang="en-GB" dirty="0"/>
              <a:t>Fast rise of field from quench heaters reaching up to 70 % of magneto static value after 1 </a:t>
            </a:r>
            <a:r>
              <a:rPr lang="en-GB" dirty="0" err="1"/>
              <a:t>ms</a:t>
            </a:r>
            <a:endParaRPr lang="en-GB" dirty="0"/>
          </a:p>
          <a:p>
            <a:pPr marL="185738" indent="-185738">
              <a:lnSpc>
                <a:spcPct val="120000"/>
              </a:lnSpc>
            </a:pPr>
            <a:r>
              <a:rPr lang="en-GB" dirty="0"/>
              <a:t>Measurements show two time constants.</a:t>
            </a:r>
          </a:p>
          <a:p>
            <a:pPr marL="185738" indent="-185738">
              <a:lnSpc>
                <a:spcPct val="120000"/>
              </a:lnSpc>
            </a:pPr>
            <a:r>
              <a:rPr lang="en-GB" dirty="0"/>
              <a:t>Rise time depends on beam screen temperature and main circuit current</a:t>
            </a:r>
          </a:p>
          <a:p>
            <a:pPr marL="185738" indent="-185738">
              <a:lnSpc>
                <a:spcPct val="120000"/>
              </a:lnSpc>
            </a:pPr>
            <a:r>
              <a:rPr lang="en-GB" dirty="0"/>
              <a:t>Qualitative good agreement with expectation</a:t>
            </a:r>
          </a:p>
          <a:p>
            <a:pPr marL="185738" indent="-185738">
              <a:lnSpc>
                <a:spcPct val="120000"/>
              </a:lnSpc>
            </a:pPr>
            <a:r>
              <a:rPr lang="en-GB" dirty="0"/>
              <a:t>Quantitative discrepancy between simulations and measurements</a:t>
            </a:r>
          </a:p>
          <a:p>
            <a:pPr marL="185738" indent="-185738">
              <a:lnSpc>
                <a:spcPct val="120000"/>
              </a:lnSpc>
            </a:pPr>
            <a:r>
              <a:rPr lang="en-GB" dirty="0"/>
              <a:t>Detailed studies of shielding effects required (experiments &amp; simulations)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AA1537-C531-6543-B2BA-2AC02BC1E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6404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16979-9A89-D74D-9CBE-EA0346C35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269013"/>
            <a:ext cx="8434800" cy="720000"/>
          </a:xfrm>
        </p:spPr>
        <p:txBody>
          <a:bodyPr/>
          <a:lstStyle/>
          <a:p>
            <a:r>
              <a:rPr lang="en-GB" dirty="0"/>
              <a:t>Rise time of magnetic field (10 % </a:t>
            </a:r>
            <a:r>
              <a:rPr lang="en-GB" dirty="0">
                <a:sym typeface="Wingdings" pitchFamily="2" charset="2"/>
              </a:rPr>
              <a:t> 65 % at 1 </a:t>
            </a:r>
            <a:r>
              <a:rPr lang="en-GB" dirty="0" err="1">
                <a:sym typeface="Wingdings" pitchFamily="2" charset="2"/>
              </a:rPr>
              <a:t>ms</a:t>
            </a:r>
            <a:r>
              <a:rPr lang="en-GB" dirty="0">
                <a:sym typeface="Wingdings" pitchFamily="2" charset="2"/>
              </a:rPr>
              <a:t>)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4C5DCFF-BCD5-C048-9921-1B6B9D29A88E}"/>
              </a:ext>
            </a:extLst>
          </p:cNvPr>
          <p:cNvGrpSpPr/>
          <p:nvPr/>
        </p:nvGrpSpPr>
        <p:grpSpPr>
          <a:xfrm>
            <a:off x="534461" y="1053043"/>
            <a:ext cx="7504771" cy="5239276"/>
            <a:chOff x="57334" y="11151"/>
            <a:chExt cx="9086666" cy="655512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397E4F3-43E6-334E-A812-AF210EA4D0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461" r="7950"/>
            <a:stretch/>
          </p:blipFill>
          <p:spPr>
            <a:xfrm>
              <a:off x="57334" y="11151"/>
              <a:ext cx="9086666" cy="6555120"/>
            </a:xfrm>
            <a:prstGeom prst="rect">
              <a:avLst/>
            </a:prstGeom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E3F0336-EDBC-F947-BC62-B1EFC5315B5A}"/>
                </a:ext>
              </a:extLst>
            </p:cNvPr>
            <p:cNvCxnSpPr>
              <a:cxnSpLocks/>
            </p:cNvCxnSpPr>
            <p:nvPr/>
          </p:nvCxnSpPr>
          <p:spPr>
            <a:xfrm>
              <a:off x="5110371" y="1776761"/>
              <a:ext cx="0" cy="4033025"/>
            </a:xfrm>
            <a:prstGeom prst="line">
              <a:avLst/>
            </a:prstGeom>
            <a:ln w="38100">
              <a:solidFill>
                <a:srgbClr val="F859F3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2EEC337-7840-3048-947E-24C7DC4F83FF}"/>
                </a:ext>
              </a:extLst>
            </p:cNvPr>
            <p:cNvCxnSpPr>
              <a:cxnSpLocks/>
            </p:cNvCxnSpPr>
            <p:nvPr/>
          </p:nvCxnSpPr>
          <p:spPr>
            <a:xfrm>
              <a:off x="6259552" y="3133493"/>
              <a:ext cx="0" cy="2676293"/>
            </a:xfrm>
            <a:prstGeom prst="line">
              <a:avLst/>
            </a:prstGeom>
            <a:ln w="38100">
              <a:solidFill>
                <a:srgbClr val="7030A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8BFD939-124D-0A40-BA13-5448D8956F6D}"/>
                </a:ext>
              </a:extLst>
            </p:cNvPr>
            <p:cNvCxnSpPr>
              <a:cxnSpLocks/>
            </p:cNvCxnSpPr>
            <p:nvPr/>
          </p:nvCxnSpPr>
          <p:spPr>
            <a:xfrm>
              <a:off x="5698275" y="2676292"/>
              <a:ext cx="0" cy="3092605"/>
            </a:xfrm>
            <a:prstGeom prst="line">
              <a:avLst/>
            </a:prstGeom>
            <a:ln w="38100">
              <a:solidFill>
                <a:srgbClr val="946359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1F646A5-3CC8-1A40-86CD-B2972570A9E2}"/>
                </a:ext>
              </a:extLst>
            </p:cNvPr>
            <p:cNvCxnSpPr>
              <a:cxnSpLocks/>
            </p:cNvCxnSpPr>
            <p:nvPr/>
          </p:nvCxnSpPr>
          <p:spPr>
            <a:xfrm>
              <a:off x="3215273" y="2520175"/>
              <a:ext cx="0" cy="3256158"/>
            </a:xfrm>
            <a:prstGeom prst="line">
              <a:avLst/>
            </a:prstGeom>
            <a:ln w="41275">
              <a:solidFill>
                <a:schemeClr val="accent1">
                  <a:lumMod val="10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10CB970-11F5-8A4D-A578-63DD44585483}"/>
                </a:ext>
              </a:extLst>
            </p:cNvPr>
            <p:cNvCxnSpPr/>
            <p:nvPr/>
          </p:nvCxnSpPr>
          <p:spPr>
            <a:xfrm>
              <a:off x="3215273" y="2676292"/>
              <a:ext cx="1887662" cy="0"/>
            </a:xfrm>
            <a:prstGeom prst="straightConnector1">
              <a:avLst/>
            </a:prstGeom>
            <a:ln w="38100">
              <a:solidFill>
                <a:srgbClr val="F859F3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CC842F3-F1F7-A745-BA43-E541331D6DAB}"/>
                </a:ext>
              </a:extLst>
            </p:cNvPr>
            <p:cNvCxnSpPr>
              <a:cxnSpLocks/>
            </p:cNvCxnSpPr>
            <p:nvPr/>
          </p:nvCxnSpPr>
          <p:spPr>
            <a:xfrm>
              <a:off x="3215273" y="3419707"/>
              <a:ext cx="2483002" cy="0"/>
            </a:xfrm>
            <a:prstGeom prst="straightConnector1">
              <a:avLst/>
            </a:prstGeom>
            <a:ln w="38100">
              <a:solidFill>
                <a:srgbClr val="946359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713202F-8AC0-3D45-B952-E4B5D39D3EE3}"/>
                </a:ext>
              </a:extLst>
            </p:cNvPr>
            <p:cNvCxnSpPr>
              <a:cxnSpLocks/>
            </p:cNvCxnSpPr>
            <p:nvPr/>
          </p:nvCxnSpPr>
          <p:spPr>
            <a:xfrm>
              <a:off x="3222709" y="4099932"/>
              <a:ext cx="3036843" cy="0"/>
            </a:xfrm>
            <a:prstGeom prst="straightConnector1">
              <a:avLst/>
            </a:prstGeom>
            <a:ln w="38100">
              <a:solidFill>
                <a:srgbClr val="7030A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D2A5B71-E7C8-D943-B8E8-CDC9269D86E5}"/>
                </a:ext>
              </a:extLst>
            </p:cNvPr>
            <p:cNvCxnSpPr>
              <a:cxnSpLocks/>
            </p:cNvCxnSpPr>
            <p:nvPr/>
          </p:nvCxnSpPr>
          <p:spPr>
            <a:xfrm>
              <a:off x="3222709" y="4590584"/>
              <a:ext cx="5709418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AE23B24-7EE8-4946-8D1A-E414FB0D8F67}"/>
                </a:ext>
              </a:extLst>
            </p:cNvPr>
            <p:cNvSpPr txBox="1"/>
            <p:nvPr/>
          </p:nvSpPr>
          <p:spPr>
            <a:xfrm>
              <a:off x="3856471" y="2315690"/>
              <a:ext cx="1056399" cy="462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859F3"/>
                  </a:solidFill>
                </a:rPr>
                <a:t>110 us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C1182DF-433C-FF41-9983-26407E4BB70D}"/>
                </a:ext>
              </a:extLst>
            </p:cNvPr>
            <p:cNvSpPr txBox="1"/>
            <p:nvPr/>
          </p:nvSpPr>
          <p:spPr>
            <a:xfrm>
              <a:off x="3509168" y="3065242"/>
              <a:ext cx="1148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946359"/>
                  </a:solidFill>
                </a:rPr>
                <a:t>140 us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5D7B2D7-CAB6-AC47-A829-9AE8DE89B84C}"/>
                </a:ext>
              </a:extLst>
            </p:cNvPr>
            <p:cNvSpPr txBox="1"/>
            <p:nvPr/>
          </p:nvSpPr>
          <p:spPr>
            <a:xfrm>
              <a:off x="7127470" y="4211443"/>
              <a:ext cx="1148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B050"/>
                  </a:solidFill>
                </a:rPr>
                <a:t>500 us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3CB38BB-BC18-8E4A-A82A-46B63E9D62C1}"/>
                </a:ext>
              </a:extLst>
            </p:cNvPr>
            <p:cNvSpPr txBox="1"/>
            <p:nvPr/>
          </p:nvSpPr>
          <p:spPr>
            <a:xfrm>
              <a:off x="5123968" y="3730600"/>
              <a:ext cx="11486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7030A0"/>
                  </a:solidFill>
                </a:rPr>
                <a:t>175 us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7D5CEE-3A90-044D-BA31-7777BC569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2364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A506E-200C-434A-8271-C2E31316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from LHC dipole experiment results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9CBE104-A98E-2840-A791-ED62E51E7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46819"/>
            <a:ext cx="7920000" cy="2617076"/>
          </a:xfrm>
        </p:spPr>
        <p:txBody>
          <a:bodyPr>
            <a:normAutofit fontScale="70000" lnSpcReduction="20000"/>
          </a:bodyPr>
          <a:lstStyle/>
          <a:p>
            <a:pPr marL="230188" indent="-193675"/>
            <a:r>
              <a:rPr lang="en-GB" dirty="0"/>
              <a:t>Effect of </a:t>
            </a:r>
            <a:r>
              <a:rPr lang="en-GB" b="1" dirty="0"/>
              <a:t>beam screen</a:t>
            </a:r>
            <a:r>
              <a:rPr lang="en-GB" dirty="0"/>
              <a:t> temperature increase from </a:t>
            </a:r>
            <a:r>
              <a:rPr lang="en-GB" b="1" dirty="0"/>
              <a:t>20 K </a:t>
            </a:r>
            <a:r>
              <a:rPr lang="en-GB" b="1" dirty="0">
                <a:sym typeface="Wingdings" pitchFamily="2" charset="2"/>
              </a:rPr>
              <a:t> 70 K</a:t>
            </a:r>
            <a:r>
              <a:rPr lang="en-GB" dirty="0">
                <a:sym typeface="Wingdings" pitchFamily="2" charset="2"/>
              </a:rPr>
              <a:t>: </a:t>
            </a:r>
          </a:p>
          <a:p>
            <a:pPr marL="450850" lvl="1" indent="-182563"/>
            <a:r>
              <a:rPr lang="en-GB" dirty="0">
                <a:sym typeface="Wingdings" pitchFamily="2" charset="2"/>
              </a:rPr>
              <a:t>Faster rise time and higher magnetic field reached </a:t>
            </a:r>
            <a:r>
              <a:rPr lang="en-GB" b="1" dirty="0">
                <a:sym typeface="Wingdings" pitchFamily="2" charset="2"/>
              </a:rPr>
              <a:t>as expected</a:t>
            </a:r>
          </a:p>
          <a:p>
            <a:pPr marL="450850" lvl="1" indent="-182563"/>
            <a:r>
              <a:rPr lang="en-GB" dirty="0">
                <a:sym typeface="Wingdings" pitchFamily="2" charset="2"/>
              </a:rPr>
              <a:t>Quantitative </a:t>
            </a:r>
            <a:r>
              <a:rPr lang="en-GB" b="1" dirty="0">
                <a:sym typeface="Wingdings" pitchFamily="2" charset="2"/>
              </a:rPr>
              <a:t>changes not reproduced</a:t>
            </a:r>
            <a:r>
              <a:rPr lang="en-GB" dirty="0">
                <a:sym typeface="Wingdings" pitchFamily="2" charset="2"/>
              </a:rPr>
              <a:t> by models</a:t>
            </a:r>
          </a:p>
          <a:p>
            <a:pPr marL="268288" indent="-231775"/>
            <a:r>
              <a:rPr lang="en-GB" dirty="0"/>
              <a:t>Effect of </a:t>
            </a:r>
            <a:r>
              <a:rPr lang="en-GB" b="1" dirty="0"/>
              <a:t>increased main field</a:t>
            </a:r>
            <a:r>
              <a:rPr lang="en-GB" dirty="0"/>
              <a:t> with beam screen at </a:t>
            </a:r>
            <a:r>
              <a:rPr lang="en-GB" b="1" dirty="0"/>
              <a:t>70 K</a:t>
            </a:r>
            <a:r>
              <a:rPr lang="en-GB" dirty="0"/>
              <a:t>:</a:t>
            </a:r>
          </a:p>
          <a:p>
            <a:pPr marL="450850" lvl="1" indent="-182563"/>
            <a:r>
              <a:rPr lang="en-GB" dirty="0"/>
              <a:t>Faster rise time and higher magnetic field reached </a:t>
            </a:r>
            <a:r>
              <a:rPr lang="en-GB" b="1" dirty="0"/>
              <a:t>as expected</a:t>
            </a:r>
          </a:p>
          <a:p>
            <a:pPr marL="450850" lvl="1" indent="-182563"/>
            <a:r>
              <a:rPr lang="en-GB" b="1" dirty="0"/>
              <a:t>Quantitative order</a:t>
            </a:r>
            <a:r>
              <a:rPr lang="en-GB" dirty="0"/>
              <a:t> of change </a:t>
            </a:r>
            <a:r>
              <a:rPr lang="en-GB" b="1" dirty="0"/>
              <a:t>correct</a:t>
            </a:r>
            <a:r>
              <a:rPr lang="en-GB" dirty="0"/>
              <a:t>, details to be understood</a:t>
            </a:r>
          </a:p>
          <a:p>
            <a:pPr marL="268288" indent="-231775"/>
            <a:r>
              <a:rPr lang="en-GB" dirty="0"/>
              <a:t>Effect of </a:t>
            </a:r>
            <a:r>
              <a:rPr lang="en-GB" b="1" dirty="0"/>
              <a:t>increased main field </a:t>
            </a:r>
            <a:r>
              <a:rPr lang="en-GB" dirty="0"/>
              <a:t>with beam screen at </a:t>
            </a:r>
            <a:r>
              <a:rPr lang="en-GB" b="1" dirty="0"/>
              <a:t>20 K</a:t>
            </a:r>
            <a:r>
              <a:rPr lang="en-GB" dirty="0"/>
              <a:t>:</a:t>
            </a:r>
          </a:p>
          <a:p>
            <a:pPr marL="490538" lvl="1" indent="-222250"/>
            <a:r>
              <a:rPr lang="en-GB" dirty="0"/>
              <a:t>Much faster rise time and significantly higher magnetic field reached </a:t>
            </a:r>
          </a:p>
          <a:p>
            <a:pPr marL="490538" lvl="1" indent="-222250"/>
            <a:r>
              <a:rPr lang="en-GB" b="1" dirty="0">
                <a:sym typeface="Wingdings" pitchFamily="2" charset="2"/>
              </a:rPr>
              <a:t>Relative change in good agreement</a:t>
            </a:r>
            <a:r>
              <a:rPr lang="en-GB" dirty="0">
                <a:sym typeface="Wingdings" pitchFamily="2" charset="2"/>
              </a:rPr>
              <a:t> with models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7209C69-AACC-574E-94B1-EEC17C91F1B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20785" y="3751588"/>
          <a:ext cx="8099683" cy="222937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37375">
                  <a:extLst>
                    <a:ext uri="{9D8B030D-6E8A-4147-A177-3AD203B41FA5}">
                      <a16:colId xmlns:a16="http://schemas.microsoft.com/office/drawing/2014/main" val="853594213"/>
                    </a:ext>
                  </a:extLst>
                </a:gridCol>
                <a:gridCol w="1337375">
                  <a:extLst>
                    <a:ext uri="{9D8B030D-6E8A-4147-A177-3AD203B41FA5}">
                      <a16:colId xmlns:a16="http://schemas.microsoft.com/office/drawing/2014/main" val="792059464"/>
                    </a:ext>
                  </a:extLst>
                </a:gridCol>
                <a:gridCol w="852933">
                  <a:extLst>
                    <a:ext uri="{9D8B030D-6E8A-4147-A177-3AD203B41FA5}">
                      <a16:colId xmlns:a16="http://schemas.microsoft.com/office/drawing/2014/main" val="2262652047"/>
                    </a:ext>
                  </a:extLst>
                </a:gridCol>
                <a:gridCol w="1449658">
                  <a:extLst>
                    <a:ext uri="{9D8B030D-6E8A-4147-A177-3AD203B41FA5}">
                      <a16:colId xmlns:a16="http://schemas.microsoft.com/office/drawing/2014/main" val="3963535441"/>
                    </a:ext>
                  </a:extLst>
                </a:gridCol>
                <a:gridCol w="1464369">
                  <a:extLst>
                    <a:ext uri="{9D8B030D-6E8A-4147-A177-3AD203B41FA5}">
                      <a16:colId xmlns:a16="http://schemas.microsoft.com/office/drawing/2014/main" val="1788974957"/>
                    </a:ext>
                  </a:extLst>
                </a:gridCol>
                <a:gridCol w="1657973">
                  <a:extLst>
                    <a:ext uri="{9D8B030D-6E8A-4147-A177-3AD203B41FA5}">
                      <a16:colId xmlns:a16="http://schemas.microsoft.com/office/drawing/2014/main" val="1443623418"/>
                    </a:ext>
                  </a:extLst>
                </a:gridCol>
              </a:tblGrid>
              <a:tr h="196003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Energy (</a:t>
                      </a:r>
                      <a:r>
                        <a:rPr lang="en-GB" sz="1400" noProof="0" dirty="0" err="1"/>
                        <a:t>TeV</a:t>
                      </a:r>
                      <a:r>
                        <a:rPr lang="en-GB" sz="1400" noProof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I 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T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>
                          <a:sym typeface="Wingdings"/>
                        </a:rPr>
                        <a:t>ρ</a:t>
                      </a:r>
                      <a:r>
                        <a:rPr lang="en-GB" sz="1400" baseline="0" noProof="0">
                          <a:sym typeface="Wingdings"/>
                        </a:rPr>
                        <a:t> </a:t>
                      </a:r>
                      <a:r>
                        <a:rPr lang="en-GB" sz="1400" noProof="0">
                          <a:sym typeface="Wingdings"/>
                        </a:rPr>
                        <a:t>(10</a:t>
                      </a:r>
                      <a:r>
                        <a:rPr lang="en-GB" sz="1400" baseline="30000" noProof="0">
                          <a:sym typeface="Wingdings"/>
                        </a:rPr>
                        <a:t>-10</a:t>
                      </a:r>
                      <a:r>
                        <a:rPr lang="en-GB" sz="1400" noProof="0">
                          <a:sym typeface="Wingdings"/>
                        </a:rPr>
                        <a:t>Ω.m)</a:t>
                      </a:r>
                      <a:endParaRPr lang="en-GB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QH field rise time </a:t>
                      </a:r>
                    </a:p>
                    <a:p>
                      <a:pPr algn="ctr"/>
                      <a:r>
                        <a:rPr lang="en-GB" sz="1400" noProof="0" dirty="0"/>
                        <a:t>(10% </a:t>
                      </a:r>
                      <a:r>
                        <a:rPr lang="en-GB" sz="1400" noProof="0" dirty="0">
                          <a:sym typeface="Wingdings" pitchFamily="2" charset="2"/>
                        </a:rPr>
                        <a:t> 65% </a:t>
                      </a:r>
                      <a:r>
                        <a:rPr lang="en-GB" sz="1400" noProof="0" dirty="0"/>
                        <a:t>at 1ms) (us)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/>
                        <a:t>fraction of magnetostatic </a:t>
                      </a:r>
                      <a:r>
                        <a:rPr lang="en-GB" sz="1400" baseline="0" noProof="0"/>
                        <a:t> field after 1 ms</a:t>
                      </a:r>
                      <a:endParaRPr lang="en-GB" sz="14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113809"/>
                  </a:ext>
                </a:extLst>
              </a:tr>
              <a:tr h="321124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0.45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850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2.5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500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0.22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5983988"/>
                  </a:ext>
                </a:extLst>
              </a:tr>
              <a:tr h="321124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6.5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10792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5.22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175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0.47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2971938"/>
                  </a:ext>
                </a:extLst>
              </a:tr>
              <a:tr h="321124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3.5</a:t>
                      </a:r>
                    </a:p>
                  </a:txBody>
                  <a:tcPr>
                    <a:solidFill>
                      <a:srgbClr val="9463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5822</a:t>
                      </a:r>
                    </a:p>
                  </a:txBody>
                  <a:tcPr>
                    <a:solidFill>
                      <a:srgbClr val="9463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70</a:t>
                      </a:r>
                    </a:p>
                  </a:txBody>
                  <a:tcPr>
                    <a:solidFill>
                      <a:srgbClr val="9463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17.4</a:t>
                      </a:r>
                    </a:p>
                  </a:txBody>
                  <a:tcPr>
                    <a:solidFill>
                      <a:srgbClr val="9463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140</a:t>
                      </a:r>
                    </a:p>
                  </a:txBody>
                  <a:tcPr>
                    <a:solidFill>
                      <a:srgbClr val="94635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0.57</a:t>
                      </a:r>
                    </a:p>
                  </a:txBody>
                  <a:tcPr>
                    <a:solidFill>
                      <a:srgbClr val="9463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9253261"/>
                  </a:ext>
                </a:extLst>
              </a:tr>
              <a:tr h="321124"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6.5</a:t>
                      </a:r>
                    </a:p>
                  </a:txBody>
                  <a:tcPr>
                    <a:solidFill>
                      <a:srgbClr val="F859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10792</a:t>
                      </a:r>
                    </a:p>
                  </a:txBody>
                  <a:tcPr>
                    <a:solidFill>
                      <a:srgbClr val="F859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70</a:t>
                      </a:r>
                    </a:p>
                  </a:txBody>
                  <a:tcPr>
                    <a:solidFill>
                      <a:srgbClr val="F859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18.52</a:t>
                      </a:r>
                    </a:p>
                  </a:txBody>
                  <a:tcPr>
                    <a:solidFill>
                      <a:srgbClr val="F859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110</a:t>
                      </a:r>
                    </a:p>
                  </a:txBody>
                  <a:tcPr>
                    <a:solidFill>
                      <a:srgbClr val="F859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>
                          <a:solidFill>
                            <a:schemeClr val="bg1"/>
                          </a:solidFill>
                        </a:rPr>
                        <a:t>0.69</a:t>
                      </a:r>
                    </a:p>
                  </a:txBody>
                  <a:tcPr>
                    <a:solidFill>
                      <a:srgbClr val="F85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387136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135AD-9B31-4E48-8A51-B65B3FEE6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0930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660232" cy="720000"/>
          </a:xfrm>
        </p:spPr>
        <p:txBody>
          <a:bodyPr/>
          <a:lstStyle/>
          <a:p>
            <a:r>
              <a:rPr lang="en-US" dirty="0"/>
              <a:t>Expected kicks from </a:t>
            </a:r>
            <a:r>
              <a:rPr lang="en-US" dirty="0" err="1"/>
              <a:t>HiLumi</a:t>
            </a:r>
            <a:r>
              <a:rPr lang="en-US" dirty="0"/>
              <a:t> magnets</a:t>
            </a:r>
            <a:br>
              <a:rPr lang="en-US" dirty="0"/>
            </a:br>
            <a:r>
              <a:rPr lang="en-US" dirty="0"/>
              <a:t>with all QH fired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487763"/>
              </p:ext>
            </p:extLst>
          </p:nvPr>
        </p:nvGraphicFramePr>
        <p:xfrm>
          <a:off x="633181" y="1002350"/>
          <a:ext cx="6425363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3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5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71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Magnet</a:t>
                      </a:r>
                    </a:p>
                    <a:p>
                      <a:pPr algn="ctr"/>
                      <a:r>
                        <a:rPr lang="en-US" dirty="0"/>
                        <a:t>(all QH)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LHC</a:t>
                      </a:r>
                    </a:p>
                    <a:p>
                      <a:pPr algn="ctr"/>
                      <a:r>
                        <a:rPr lang="en-US" dirty="0"/>
                        <a:t>kick (sigma)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Wingdings"/>
                        </a:rPr>
                        <a:t>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HL-LHC</a:t>
                      </a:r>
                    </a:p>
                    <a:p>
                      <a:pPr algn="ctr"/>
                      <a:r>
                        <a:rPr lang="en-US" dirty="0"/>
                        <a:t>kick (sigma)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Wingdings"/>
                        </a:rPr>
                        <a:t>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92D050"/>
                          </a:solidFill>
                        </a:rPr>
                        <a:t>0.5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1.4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Wingdings"/>
                        </a:rPr>
                        <a:t>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2.0 </a:t>
                      </a:r>
                      <a:r>
                        <a:rPr lang="en-US" b="1" dirty="0">
                          <a:solidFill>
                            <a:schemeClr val="accent6"/>
                          </a:solidFill>
                          <a:sym typeface="Wingdings" pitchFamily="2" charset="2"/>
                        </a:rPr>
                        <a:t> </a:t>
                      </a:r>
                      <a:r>
                        <a:rPr lang="en-US" b="1" dirty="0">
                          <a:solidFill>
                            <a:srgbClr val="92D050"/>
                          </a:solidFill>
                          <a:sym typeface="Wingdings" pitchFamily="2" charset="2"/>
                        </a:rPr>
                        <a:t>&lt; 0.5</a:t>
                      </a:r>
                      <a:endParaRPr lang="en-US" b="1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Wingdings"/>
                        </a:rPr>
                        <a:t>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2.4 </a:t>
                      </a:r>
                      <a:r>
                        <a:rPr lang="en-US" b="1" dirty="0">
                          <a:solidFill>
                            <a:schemeClr val="accent6"/>
                          </a:solidFill>
                          <a:sym typeface="Wingdings" pitchFamily="2" charset="2"/>
                        </a:rPr>
                        <a:t> </a:t>
                      </a:r>
                      <a:r>
                        <a:rPr lang="en-US" b="1" dirty="0">
                          <a:solidFill>
                            <a:srgbClr val="92D050"/>
                          </a:solidFill>
                          <a:sym typeface="Wingdings" pitchFamily="2" charset="2"/>
                        </a:rPr>
                        <a:t>&lt; 0.5</a:t>
                      </a:r>
                      <a:endParaRPr lang="en-US" b="1" dirty="0">
                        <a:solidFill>
                          <a:srgbClr val="92D0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 T - dipole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0.04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Wingdings"/>
                        </a:rPr>
                        <a:t>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92D050"/>
                          </a:solidFill>
                        </a:rPr>
                        <a:t>0.4 </a:t>
                      </a:r>
                      <a:r>
                        <a:rPr lang="en-US" b="1" dirty="0">
                          <a:solidFill>
                            <a:srgbClr val="92D050"/>
                          </a:solidFill>
                          <a:sym typeface="Wingdings" pitchFamily="2" charset="2"/>
                        </a:rPr>
                        <a:t> </a:t>
                      </a:r>
                      <a:r>
                        <a:rPr lang="en-US" b="1" dirty="0">
                          <a:solidFill>
                            <a:srgbClr val="92D050"/>
                          </a:solidFill>
                        </a:rPr>
                        <a:t>0.03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Triplet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Wingdings" pitchFamily="2" charset="2"/>
                        </a:rPr>
                        <a:t>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33.7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6059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Triplet (single QH)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Wingdings" pitchFamily="2" charset="2"/>
                        </a:rPr>
                        <a:t>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92D050"/>
                          </a:solidFill>
                        </a:rPr>
                        <a:t>1.3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9611488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660D922-A5FD-E740-B70D-322B3C5AF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934" y="4354829"/>
            <a:ext cx="8644466" cy="1885475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Impacts of quench heaters on beam has been reduced/mitigated for HL-LHC magnets by change of connection schemes (dipole </a:t>
            </a:r>
            <a:r>
              <a:rPr lang="en-GB" dirty="0">
                <a:sym typeface="Wingdings" pitchFamily="2" charset="2"/>
              </a:rPr>
              <a:t> quadrupole fields)</a:t>
            </a:r>
            <a:endParaRPr lang="en-GB" dirty="0"/>
          </a:p>
          <a:p>
            <a:pPr lvl="1">
              <a:lnSpc>
                <a:spcPct val="120000"/>
              </a:lnSpc>
            </a:pPr>
            <a:r>
              <a:rPr lang="en-GB" dirty="0"/>
              <a:t>Applied for 11 T, D1 and D2</a:t>
            </a:r>
          </a:p>
          <a:p>
            <a:pPr>
              <a:lnSpc>
                <a:spcPct val="120000"/>
              </a:lnSpc>
            </a:pPr>
            <a:r>
              <a:rPr lang="en-GB" dirty="0"/>
              <a:t>HL triplet quench heater connection scheme has been optimised to reduce the effect of a spurious discharge of a single quench heater. </a:t>
            </a:r>
          </a:p>
          <a:p>
            <a:pPr>
              <a:lnSpc>
                <a:spcPct val="120000"/>
              </a:lnSpc>
            </a:pPr>
            <a:r>
              <a:rPr lang="en-GB" b="1" dirty="0"/>
              <a:t>Measurements</a:t>
            </a:r>
            <a:r>
              <a:rPr lang="en-GB" dirty="0"/>
              <a:t> during MQXF short model test and new HL triplet beam screen were not conclusive due to limited bandwidth of measuring devices </a:t>
            </a:r>
            <a:r>
              <a:rPr lang="en-GB" dirty="0">
                <a:sym typeface="Wingdings" pitchFamily="2" charset="2"/>
              </a:rPr>
              <a:t> dedicated studies required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AEEF7E-D233-9F42-AE90-AE952D5B0491}"/>
              </a:ext>
            </a:extLst>
          </p:cNvPr>
          <p:cNvSpPr txBox="1"/>
          <p:nvPr/>
        </p:nvSpPr>
        <p:spPr>
          <a:xfrm>
            <a:off x="7126113" y="1591734"/>
            <a:ext cx="187553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Comparison of kicks from quench heaters discharges (</a:t>
            </a:r>
            <a:r>
              <a:rPr lang="en-GB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magnetostatic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values)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A07336-89B0-0C4C-B678-F3B530765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6718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99F39-1D02-CB4E-8744-8B4CFE4BF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 of quench in LHC triplet on beam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83C4F-2EAC-B34E-BCF4-E70C06307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829" y="4325912"/>
            <a:ext cx="8861783" cy="184628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Small changes in triplet current can cause important beam kicks due to big beta functions and crossing angle (beam offset from magnetic centre)</a:t>
            </a:r>
          </a:p>
          <a:p>
            <a:pPr>
              <a:lnSpc>
                <a:spcPct val="120000"/>
              </a:lnSpc>
            </a:pPr>
            <a:r>
              <a:rPr lang="en-GB" dirty="0"/>
              <a:t>Quenches are sufficiently slow to allow dumping the beams before critical loss levels are reached</a:t>
            </a:r>
          </a:p>
          <a:p>
            <a:pPr>
              <a:lnSpc>
                <a:spcPct val="120000"/>
              </a:lnSpc>
            </a:pPr>
            <a:r>
              <a:rPr lang="en-GB" dirty="0"/>
              <a:t>HL triplets will have symmetric quench protection</a:t>
            </a:r>
          </a:p>
          <a:p>
            <a:pPr>
              <a:lnSpc>
                <a:spcPct val="120000"/>
              </a:lnSpc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4B5D1A-8094-D548-8D96-1C801323DC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2533"/>
            <a:ext cx="4829725" cy="315972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54105B2-BDF7-0542-9E05-3A75250B2BCD}"/>
              </a:ext>
            </a:extLst>
          </p:cNvPr>
          <p:cNvSpPr txBox="1">
            <a:spLocks/>
          </p:cNvSpPr>
          <p:nvPr/>
        </p:nvSpPr>
        <p:spPr>
          <a:xfrm>
            <a:off x="4994586" y="1011836"/>
            <a:ext cx="3782155" cy="2841180"/>
          </a:xfrm>
          <a:prstGeom prst="rect">
            <a:avLst/>
          </a:prstGeom>
        </p:spPr>
        <p:txBody>
          <a:bodyPr vert="horz" lIns="0" tIns="0" rIns="0" bIns="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dirty="0"/>
              <a:t>Event overview:</a:t>
            </a:r>
          </a:p>
          <a:p>
            <a:pPr marL="185738" indent="-185738">
              <a:lnSpc>
                <a:spcPct val="120000"/>
              </a:lnSpc>
            </a:pPr>
            <a:r>
              <a:rPr lang="en-GB" dirty="0"/>
              <a:t>Symmetric quench of RQX.R1 due to cryo-control problem</a:t>
            </a:r>
          </a:p>
          <a:p>
            <a:pPr marL="185738" indent="-185738">
              <a:lnSpc>
                <a:spcPct val="120000"/>
              </a:lnSpc>
            </a:pPr>
            <a:r>
              <a:rPr lang="en-GB" dirty="0"/>
              <a:t>Orbit offset of ~250 um with  </a:t>
            </a:r>
            <a:r>
              <a:rPr lang="en-GB" dirty="0" err="1"/>
              <a:t>dI</a:t>
            </a:r>
            <a:r>
              <a:rPr lang="en-GB" dirty="0"/>
              <a:t> = 1.7 A (</a:t>
            </a:r>
            <a:r>
              <a:rPr lang="en-GB" dirty="0" err="1"/>
              <a:t>I_circuit</a:t>
            </a:r>
            <a:r>
              <a:rPr lang="en-GB" dirty="0"/>
              <a:t> = 6.2 kA) causing beam loss induced beam dump</a:t>
            </a:r>
          </a:p>
          <a:p>
            <a:pPr marL="185738" indent="-185738">
              <a:lnSpc>
                <a:spcPct val="120000"/>
              </a:lnSpc>
            </a:pPr>
            <a:r>
              <a:rPr lang="en-GB" dirty="0"/>
              <a:t>QPS triggering ~20 </a:t>
            </a:r>
            <a:r>
              <a:rPr lang="en-GB" dirty="0" err="1"/>
              <a:t>ms</a:t>
            </a:r>
            <a:r>
              <a:rPr lang="en-GB" dirty="0"/>
              <a:t> after beam dump</a:t>
            </a:r>
          </a:p>
          <a:p>
            <a:pPr marL="185738" indent="-185738">
              <a:lnSpc>
                <a:spcPct val="120000"/>
              </a:lnSpc>
            </a:pPr>
            <a:r>
              <a:rPr lang="en-GB" dirty="0"/>
              <a:t>Detailed analysis of event documented in internal note:  </a:t>
            </a:r>
            <a:r>
              <a:rPr lang="en-GB" dirty="0">
                <a:hlinkClick r:id="rId3"/>
              </a:rPr>
              <a:t>B. Lindstrom, E. </a:t>
            </a:r>
            <a:r>
              <a:rPr lang="en-GB" dirty="0" err="1">
                <a:hlinkClick r:id="rId3"/>
              </a:rPr>
              <a:t>Ravaioli</a:t>
            </a:r>
            <a:r>
              <a:rPr lang="en-GB" dirty="0">
                <a:hlinkClick r:id="rId3"/>
              </a:rPr>
              <a:t>, "Analysis of the sequence of events in the RQX.R1 circuit on 3 June 2018"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01C752D-D172-DD42-AE12-531A03F7D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2406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26984</TotalTime>
  <Words>1372</Words>
  <Application>Microsoft Macintosh PowerPoint</Application>
  <PresentationFormat>On-screen Show (4:3)</PresentationFormat>
  <Paragraphs>194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Thème Office</vt:lpstr>
      <vt:lpstr>Experience with quench protection equipment effects on the beam in LHC - additional slides</vt:lpstr>
      <vt:lpstr>Orbit oscillation during LHC dipole quenches</vt:lpstr>
      <vt:lpstr>Quench heater discharge: Ultrafast current rise</vt:lpstr>
      <vt:lpstr>Dedicated experiments with MB.C28L5</vt:lpstr>
      <vt:lpstr>Experience from LHC dipoles (dedicated experiment)</vt:lpstr>
      <vt:lpstr>Rise time of magnetic field (10 %  65 % at 1 ms)</vt:lpstr>
      <vt:lpstr>Summary from LHC dipole experiment results</vt:lpstr>
      <vt:lpstr>Expected kicks from HiLumi magnets with all QH fired</vt:lpstr>
      <vt:lpstr>Effect of quench in LHC triplet on beam</vt:lpstr>
      <vt:lpstr>Mitigations for effects of magnet protection equipment on beam</vt:lpstr>
      <vt:lpstr>CLIQ slides for reference</vt:lpstr>
      <vt:lpstr>Effect of one spurious CLIQ dis-charge in IT</vt:lpstr>
      <vt:lpstr>Spurious CLIQ discharge in Q1/Q3</vt:lpstr>
      <vt:lpstr>Spurious CLIQ discharge in Q2</vt:lpstr>
      <vt:lpstr>Effect on the circulating beam</vt:lpstr>
      <vt:lpstr>Mitigation of effect of spurious CLIQ firing on circulating beam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Microsoft Office User</cp:lastModifiedBy>
  <cp:revision>324</cp:revision>
  <cp:lastPrinted>2018-09-21T16:10:12Z</cp:lastPrinted>
  <dcterms:created xsi:type="dcterms:W3CDTF">2016-08-24T12:27:25Z</dcterms:created>
  <dcterms:modified xsi:type="dcterms:W3CDTF">2019-09-10T11:55:20Z</dcterms:modified>
</cp:coreProperties>
</file>