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Raleway"/>
      <p:regular r:id="rId10"/>
      <p:bold r:id="rId11"/>
      <p:italic r:id="rId12"/>
      <p:boldItalic r:id="rId13"/>
    </p:embeddedFont>
    <p:embeddedFont>
      <p:font typeface="Lato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aleway-bold.fntdata"/><Relationship Id="rId10" Type="http://schemas.openxmlformats.org/officeDocument/2006/relationships/font" Target="fonts/Raleway-regular.fntdata"/><Relationship Id="rId13" Type="http://schemas.openxmlformats.org/officeDocument/2006/relationships/font" Target="fonts/Raleway-boldItalic.fntdata"/><Relationship Id="rId12" Type="http://schemas.openxmlformats.org/officeDocument/2006/relationships/font" Target="fonts/Raleway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ato-bold.fntdata"/><Relationship Id="rId14" Type="http://schemas.openxmlformats.org/officeDocument/2006/relationships/font" Target="fonts/Lato-regular.fntdata"/><Relationship Id="rId17" Type="http://schemas.openxmlformats.org/officeDocument/2006/relationships/font" Target="fonts/Lato-boldItalic.fntdata"/><Relationship Id="rId16" Type="http://schemas.openxmlformats.org/officeDocument/2006/relationships/font" Target="fonts/La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5f6af9dd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25f6af9dd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61f330bb4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61f330bb4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46ee7dff8_1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46ee7dff8_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51622d556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251622d556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729450" y="1322450"/>
            <a:ext cx="3787800" cy="198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729595" y="3401500"/>
            <a:ext cx="37878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3" name="Google Shape;13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4" name="Google Shape;14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1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2" name="Google Shape;92;p11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93" name="Google Shape;93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11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6" name="Google Shape;96;p11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97" name="Google Shape;97;p11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 1">
  <p:cSld name="SECTION_TITLE_AND_DESCRIPTION_1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ide view of hands writing in a notebook at a cafe" id="100" name="Google Shape;100;p12"/>
          <p:cNvPicPr preferRelativeResize="0"/>
          <p:nvPr/>
        </p:nvPicPr>
        <p:blipFill rotWithShape="1">
          <a:blip r:embed="rId2">
            <a:alphaModFix/>
          </a:blip>
          <a:srcRect b="26446" l="9050" r="54351" t="12064"/>
          <a:stretch/>
        </p:blipFill>
        <p:spPr>
          <a:xfrm>
            <a:off x="1" y="-50"/>
            <a:ext cx="45720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2"/>
          <p:cNvSpPr/>
          <p:nvPr/>
        </p:nvSpPr>
        <p:spPr>
          <a:xfrm>
            <a:off x="1650" y="0"/>
            <a:ext cx="4568700" cy="5143500"/>
          </a:xfrm>
          <a:prstGeom prst="rect">
            <a:avLst/>
          </a:prstGeom>
          <a:solidFill>
            <a:srgbClr val="178D7D">
              <a:alpha val="680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2" name="Google Shape;102;p1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03" name="Google Shape;103;p1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5" name="Google Shape;105;p12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06" name="Google Shape;106;p12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07" name="Google Shape;107;p12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8" name="Google Shape;108;p12"/>
          <p:cNvSpPr txBox="1"/>
          <p:nvPr>
            <p:ph idx="12" type="sldNum"/>
          </p:nvPr>
        </p:nvSpPr>
        <p:spPr>
          <a:xfrm>
            <a:off x="8536300" y="474985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 1 2">
  <p:cSld name="SECTION_TITLE_AND_DESCRIPTION_1_2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13"/>
          <p:cNvPicPr preferRelativeResize="0"/>
          <p:nvPr/>
        </p:nvPicPr>
        <p:blipFill rotWithShape="1">
          <a:blip r:embed="rId2">
            <a:alphaModFix/>
          </a:blip>
          <a:srcRect b="0" l="31883" r="25713" t="8096"/>
          <a:stretch/>
        </p:blipFill>
        <p:spPr>
          <a:xfrm>
            <a:off x="0" y="0"/>
            <a:ext cx="45752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3"/>
          <p:cNvSpPr/>
          <p:nvPr/>
        </p:nvSpPr>
        <p:spPr>
          <a:xfrm>
            <a:off x="-75" y="0"/>
            <a:ext cx="4572000" cy="5143500"/>
          </a:xfrm>
          <a:prstGeom prst="rect">
            <a:avLst/>
          </a:prstGeom>
          <a:solidFill>
            <a:srgbClr val="178D7D">
              <a:alpha val="680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2" name="Google Shape;112;p1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13" name="Google Shape;113;p1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5" name="Google Shape;115;p13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16" name="Google Shape;116;p13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17" name="Google Shape;117;p13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8" name="Google Shape;118;p1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4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21" name="Google Shape;121;p1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oogle Shape;123;p15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124" name="Google Shape;124;p1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1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6" name="Google Shape;126;p15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7" name="Google Shape;127;p15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1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1">
  <p:cSld name="TITLE_1">
    <p:bg>
      <p:bgPr>
        <a:solidFill>
          <a:schemeClr val="lt2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ctrTitle"/>
          </p:nvPr>
        </p:nvSpPr>
        <p:spPr>
          <a:xfrm>
            <a:off x="729450" y="1322450"/>
            <a:ext cx="3787800" cy="198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" type="subTitle"/>
          </p:nvPr>
        </p:nvSpPr>
        <p:spPr>
          <a:xfrm>
            <a:off x="729595" y="3401500"/>
            <a:ext cx="37878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1" name="Google Shape;21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2" name="Google Shape;22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" name="Google Shape;24;p3"/>
          <p:cNvSpPr/>
          <p:nvPr/>
        </p:nvSpPr>
        <p:spPr>
          <a:xfrm>
            <a:off x="0" y="1"/>
            <a:ext cx="9144000" cy="467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3"/>
          <p:cNvGrpSpPr/>
          <p:nvPr/>
        </p:nvGrpSpPr>
        <p:grpSpPr>
          <a:xfrm>
            <a:off x="5063224" y="1313339"/>
            <a:ext cx="3459829" cy="2670551"/>
            <a:chOff x="3553042" y="1657806"/>
            <a:chExt cx="3461100" cy="2671532"/>
          </a:xfrm>
        </p:grpSpPr>
        <p:sp>
          <p:nvSpPr>
            <p:cNvPr id="26" name="Google Shape;26;p3"/>
            <p:cNvSpPr/>
            <p:nvPr/>
          </p:nvSpPr>
          <p:spPr>
            <a:xfrm>
              <a:off x="4856024" y="3625653"/>
              <a:ext cx="944700" cy="663300"/>
            </a:xfrm>
            <a:prstGeom prst="trapezoid">
              <a:avLst>
                <a:gd fmla="val 25000" name="adj"/>
              </a:avLst>
            </a:pr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10800000">
              <a:off x="4953871" y="3681997"/>
              <a:ext cx="400200" cy="606600"/>
            </a:xfrm>
            <a:prstGeom prst="triangle">
              <a:avLst>
                <a:gd fmla="val 96745" name="adj"/>
              </a:avLst>
            </a:pr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>
              <a:off x="4767796" y="3681816"/>
              <a:ext cx="163500" cy="606600"/>
            </a:xfrm>
            <a:prstGeom prst="triangle">
              <a:avLst>
                <a:gd fmla="val 98558" name="adj"/>
              </a:avLst>
            </a:pr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10800000">
              <a:off x="4678237" y="4276102"/>
              <a:ext cx="1210800" cy="45600"/>
            </a:xfrm>
            <a:prstGeom prst="roundRect">
              <a:avLst>
                <a:gd fmla="val 50000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rot="10800000">
              <a:off x="4668343" y="4283738"/>
              <a:ext cx="1230600" cy="45600"/>
            </a:xfrm>
            <a:prstGeom prst="roundRect">
              <a:avLst>
                <a:gd fmla="val 50000" name="adj"/>
              </a:avLst>
            </a:prstGeom>
            <a:solidFill>
              <a:srgbClr val="B7B7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>
              <a:off x="4926950" y="3681915"/>
              <a:ext cx="42900" cy="594300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>
              <a:off x="3553042" y="1674645"/>
              <a:ext cx="3461100" cy="2014500"/>
            </a:xfrm>
            <a:prstGeom prst="roundRect">
              <a:avLst>
                <a:gd fmla="val 1882" name="adj"/>
              </a:avLst>
            </a:pr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>
              <a:off x="3553042" y="1657806"/>
              <a:ext cx="3461100" cy="2014500"/>
            </a:xfrm>
            <a:prstGeom prst="roundRect">
              <a:avLst>
                <a:gd fmla="val 1764" name="adj"/>
              </a:avLst>
            </a:prstGeom>
            <a:solidFill>
              <a:srgbClr val="4343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descr="Component Detail" id="34" name="Google Shape;34;p3"/>
          <p:cNvPicPr preferRelativeResize="0"/>
          <p:nvPr/>
        </p:nvPicPr>
        <p:blipFill rotWithShape="1">
          <a:blip r:embed="rId2">
            <a:alphaModFix/>
          </a:blip>
          <a:srcRect b="25076" l="0" r="0" t="0"/>
          <a:stretch/>
        </p:blipFill>
        <p:spPr>
          <a:xfrm>
            <a:off x="5161725" y="1399791"/>
            <a:ext cx="3262825" cy="183342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3"/>
          <p:cNvSpPr/>
          <p:nvPr/>
        </p:nvSpPr>
        <p:spPr>
          <a:xfrm flipH="1">
            <a:off x="5156196" y="1401826"/>
            <a:ext cx="3268577" cy="1812993"/>
          </a:xfrm>
          <a:prstGeom prst="rtTriangle">
            <a:avLst/>
          </a:prstGeom>
          <a:solidFill>
            <a:srgbClr val="000000">
              <a:alpha val="30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6" name="Google Shape;36;p3"/>
          <p:cNvGrpSpPr/>
          <p:nvPr/>
        </p:nvGrpSpPr>
        <p:grpSpPr>
          <a:xfrm>
            <a:off x="7666681" y="2077877"/>
            <a:ext cx="1148179" cy="2282764"/>
            <a:chOff x="7666681" y="2077877"/>
            <a:chExt cx="1148179" cy="2282764"/>
          </a:xfrm>
        </p:grpSpPr>
        <p:grpSp>
          <p:nvGrpSpPr>
            <p:cNvPr id="37" name="Google Shape;37;p3"/>
            <p:cNvGrpSpPr/>
            <p:nvPr/>
          </p:nvGrpSpPr>
          <p:grpSpPr>
            <a:xfrm>
              <a:off x="7666681" y="2077877"/>
              <a:ext cx="1148179" cy="2282764"/>
              <a:chOff x="3983627" y="1676395"/>
              <a:chExt cx="1449538" cy="2881914"/>
            </a:xfrm>
          </p:grpSpPr>
          <p:sp>
            <p:nvSpPr>
              <p:cNvPr id="38" name="Google Shape;38;p3"/>
              <p:cNvSpPr/>
              <p:nvPr/>
            </p:nvSpPr>
            <p:spPr>
              <a:xfrm rot="-5400000">
                <a:off x="3276827" y="2404608"/>
                <a:ext cx="2860500" cy="1446900"/>
              </a:xfrm>
              <a:prstGeom prst="roundRect">
                <a:avLst>
                  <a:gd fmla="val 4551" name="adj"/>
                </a:avLst>
              </a:prstGeom>
              <a:solidFill>
                <a:srgbClr val="66666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3"/>
              <p:cNvSpPr/>
              <p:nvPr/>
            </p:nvSpPr>
            <p:spPr>
              <a:xfrm rot="-5400000">
                <a:off x="3279465" y="2383195"/>
                <a:ext cx="2860500" cy="1446900"/>
              </a:xfrm>
              <a:prstGeom prst="roundRect">
                <a:avLst>
                  <a:gd fmla="val 4551" name="adj"/>
                </a:avLst>
              </a:prstGeom>
              <a:solidFill>
                <a:srgbClr val="33333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" name="Google Shape;40;p3"/>
              <p:cNvSpPr/>
              <p:nvPr/>
            </p:nvSpPr>
            <p:spPr>
              <a:xfrm>
                <a:off x="4473243" y="4318802"/>
                <a:ext cx="472800" cy="76800"/>
              </a:xfrm>
              <a:prstGeom prst="roundRect">
                <a:avLst>
                  <a:gd fmla="val 50000" name="adj"/>
                </a:avLst>
              </a:prstGeom>
              <a:solidFill>
                <a:srgbClr val="4B4B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pic>
          <p:nvPicPr>
            <p:cNvPr descr="Mobile View" id="41" name="Google Shape;41;p3"/>
            <p:cNvPicPr preferRelativeResize="0"/>
            <p:nvPr/>
          </p:nvPicPr>
          <p:blipFill rotWithShape="1">
            <a:blip r:embed="rId3">
              <a:alphaModFix/>
            </a:blip>
            <a:srcRect b="4371" l="0" r="0" t="4362"/>
            <a:stretch/>
          </p:blipFill>
          <p:spPr>
            <a:xfrm>
              <a:off x="7720839" y="2222723"/>
              <a:ext cx="1037555" cy="18334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" name="Google Shape;42;p3"/>
            <p:cNvSpPr/>
            <p:nvPr/>
          </p:nvSpPr>
          <p:spPr>
            <a:xfrm flipH="1">
              <a:off x="7722342" y="2222973"/>
              <a:ext cx="1037700" cy="1833000"/>
            </a:xfrm>
            <a:prstGeom prst="rtTriangle">
              <a:avLst/>
            </a:prstGeom>
            <a:solidFill>
              <a:srgbClr val="000000">
                <a:alpha val="30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oogle Shape;44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5" name="Google Shape;45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4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1" name="Google Shape;51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2" name="Google Shape;52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4" name="Google Shape;54;p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5" name="Google Shape;55;p5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6" name="Google Shape;56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9" name="Google Shape;59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0" name="Google Shape;60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2" name="Google Shape;62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3" name="Google Shape;63;p6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4" name="Google Shape;64;p6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5" name="Google Shape;65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8" name="Google Shape;68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9" name="Google Shape;69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1" name="Google Shape;71;p7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2" name="Google Shape;72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 1">
  <p:cSld name="TITLE_ONLY_1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9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8" name="Google Shape;78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79" name="Google Shape;79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1" name="Google Shape;81;p9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2" name="Google Shape;82;p9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3" name="Google Shape;83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1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86" name="Google Shape;86;p1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1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10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7"/>
          <p:cNvSpPr txBox="1"/>
          <p:nvPr>
            <p:ph type="ctrTitle"/>
          </p:nvPr>
        </p:nvSpPr>
        <p:spPr>
          <a:xfrm>
            <a:off x="729450" y="1322450"/>
            <a:ext cx="7865100" cy="90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Porting GarNet to HLS4ML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7"/>
          <p:cNvSpPr txBox="1"/>
          <p:nvPr>
            <p:ph idx="1" type="subTitle"/>
          </p:nvPr>
        </p:nvSpPr>
        <p:spPr>
          <a:xfrm>
            <a:off x="2678100" y="2224550"/>
            <a:ext cx="3787800" cy="79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Yutaro, Abhijay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 Statement</a:t>
            </a:r>
            <a:endParaRPr/>
          </a:p>
        </p:txBody>
      </p:sp>
      <p:sp>
        <p:nvSpPr>
          <p:cNvPr id="142" name="Google Shape;142;p18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Porting GarNet layer to HLS4ML in order to test its performance on FPGA.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To find out how the GarNet layer can be simplified so that it fits in the limited resource available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9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➔"/>
            </a:pPr>
            <a:r>
              <a:rPr lang="en"/>
              <a:t>C++ implementation of Garnet is complete. </a:t>
            </a:r>
            <a:endParaRPr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Status</a:t>
            </a:r>
            <a:endParaRPr sz="3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Plan for Tomorrow</a:t>
            </a:r>
            <a:endParaRPr/>
          </a:p>
        </p:txBody>
      </p:sp>
      <p:sp>
        <p:nvSpPr>
          <p:cNvPr id="154" name="Google Shape;154;p20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Writing code for HLS4ML to read GarNet’s architecture and weights file.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