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9" r:id="rId3"/>
    <p:sldId id="290" r:id="rId4"/>
    <p:sldId id="296" r:id="rId5"/>
    <p:sldId id="307" r:id="rId6"/>
    <p:sldId id="300" r:id="rId7"/>
    <p:sldId id="301" r:id="rId8"/>
    <p:sldId id="306" r:id="rId9"/>
    <p:sldId id="298" r:id="rId10"/>
    <p:sldId id="299" r:id="rId11"/>
    <p:sldId id="302" r:id="rId12"/>
    <p:sldId id="303" r:id="rId13"/>
    <p:sldId id="305" r:id="rId14"/>
    <p:sldId id="295" r:id="rId15"/>
    <p:sldId id="29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84190" autoAdjust="0"/>
  </p:normalViewPr>
  <p:slideViewPr>
    <p:cSldViewPr>
      <p:cViewPr>
        <p:scale>
          <a:sx n="60" d="100"/>
          <a:sy n="60" d="100"/>
        </p:scale>
        <p:origin x="-677" y="8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B7F229-245D-49FF-BD9D-FDB33C9A3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Zeroes for HS06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B7F229-245D-49FF-BD9D-FDB33C9A3C5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Could be that only some sites in federation are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B7F229-245D-49FF-BD9D-FDB33C9A3C5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BA6D6-388F-4150-936F-F5A60E530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C56A-B0D3-4E89-85FE-DCAE6A42E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B0F42-FAF5-4709-83C1-596FA8F84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DED41-E9E2-42C5-865A-92D1D885B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40B36-3A05-4883-BF27-F2CF6AFE3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B16F7-66F8-4882-BEF9-DF0F57C04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A23E9-A412-441B-87D5-45E724855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21CF8-A010-4E68-A31F-21BDDADF8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49158-3148-4BDB-A3B4-55953C23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E70A2-0D16-4812-85AD-654898778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C674E-9C9A-412F-81ED-AFD7E300C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8EC5DC5-F6F7-4ADE-A20A-8A76CF4DFD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" descr="\\cern.ch\dfs\Users\i\ibird\Documents\My Pictures\WLCGlogo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1125" y="3508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gstat-wlcg.cern.ch/apps/capacities/comparision/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stat-wlcg.cern.ch/apps/capacities/comparision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Tier2 Installed Capacity Reports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WLCG Management Board</a:t>
            </a:r>
          </a:p>
          <a:p>
            <a:pPr eaLnBrk="1" hangingPunct="1"/>
            <a:r>
              <a:rPr lang="en-GB" dirty="0" smtClean="0"/>
              <a:t>John Gordon</a:t>
            </a:r>
          </a:p>
          <a:p>
            <a:pPr eaLnBrk="1" hangingPunct="1"/>
            <a:r>
              <a:rPr lang="en-GB" dirty="0" smtClean="0"/>
              <a:t>10</a:t>
            </a:r>
            <a:r>
              <a:rPr lang="en-GB" baseline="30000" dirty="0" smtClean="0"/>
              <a:t>th</a:t>
            </a:r>
            <a:r>
              <a:rPr lang="en-GB" dirty="0" smtClean="0"/>
              <a:t> November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HS06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908722"/>
          <a:ext cx="8136903" cy="4568106"/>
        </p:xfrm>
        <a:graphic>
          <a:graphicData uri="http://schemas.openxmlformats.org/drawingml/2006/table">
            <a:tbl>
              <a:tblPr/>
              <a:tblGrid>
                <a:gridCol w="1401864"/>
                <a:gridCol w="1950418"/>
                <a:gridCol w="426654"/>
                <a:gridCol w="533318"/>
                <a:gridCol w="563793"/>
                <a:gridCol w="731407"/>
                <a:gridCol w="518080"/>
                <a:gridCol w="731407"/>
                <a:gridCol w="731407"/>
                <a:gridCol w="548555"/>
              </a:tblGrid>
              <a:tr h="5391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ALICE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ATLAS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CMS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LHCb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#####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6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CMS Federation DESY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RWTH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1420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6968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57579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2967583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 FR/W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1744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55808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6872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834719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54560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275655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Poland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Polish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52571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637823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599000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London Tier 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7145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46222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10551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1801214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781000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GRIF, Paris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5555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44876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2045187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 DESY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40577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2403289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ScotGrid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40113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9025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539761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NorthGrid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36986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1545780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845000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SouthGrid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25327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9258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1112149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669000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23727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329068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Strange Data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3" y="908716"/>
          <a:ext cx="7992887" cy="5040568"/>
        </p:xfrm>
        <a:graphic>
          <a:graphicData uri="http://schemas.openxmlformats.org/drawingml/2006/table">
            <a:tbl>
              <a:tblPr/>
              <a:tblGrid>
                <a:gridCol w="2077248"/>
                <a:gridCol w="2890083"/>
                <a:gridCol w="632206"/>
                <a:gridCol w="790257"/>
                <a:gridCol w="767678"/>
                <a:gridCol w="835415"/>
              </a:tblGrid>
              <a:tr h="67772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Log/</a:t>
                      </a:r>
                      <a:b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TIFR, Mumbai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NICPB, Tallinn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Switzerland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CHIPP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Polish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CC-IN2P3 AF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IL-HEP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 DESY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 Federation DESY RWTH Aachen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57579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CC-IN2P3 IPHC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Purdue CMS T2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8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21170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HS06/Core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536" y="1412776"/>
          <a:ext cx="8496944" cy="4608505"/>
        </p:xfrm>
        <a:graphic>
          <a:graphicData uri="http://schemas.openxmlformats.org/drawingml/2006/table">
            <a:tbl>
              <a:tblPr/>
              <a:tblGrid>
                <a:gridCol w="1822188"/>
                <a:gridCol w="2535219"/>
                <a:gridCol w="554579"/>
                <a:gridCol w="693224"/>
                <a:gridCol w="673417"/>
                <a:gridCol w="732837"/>
                <a:gridCol w="732837"/>
                <a:gridCol w="752643"/>
              </a:tblGrid>
              <a:tr h="51205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Log/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Core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TIFR, Mumbai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85.00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IL-HEP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52.46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ATLAS Federation FR/W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55808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ICEPP, Tokyo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Canada-East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Northeast ATLAS T2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Southwest ATLAS T2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Australia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Melbourne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Canada-West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NorthGrid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Switzerland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CHIPP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China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IHEP, Beijing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LAPP, Annecy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Slovenia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SiGNET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ScotGrid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Most sites publishing total installed capacity</a:t>
            </a:r>
          </a:p>
          <a:p>
            <a:r>
              <a:rPr lang="en-GB" smtClean="0"/>
              <a:t>Most meeting cpu pledges</a:t>
            </a:r>
          </a:p>
          <a:p>
            <a:pPr lvl="1"/>
            <a:r>
              <a:rPr lang="en-GB" smtClean="0"/>
              <a:t>If we believe the data</a:t>
            </a:r>
          </a:p>
          <a:p>
            <a:r>
              <a:rPr lang="en-GB" smtClean="0"/>
              <a:t>More missing disk pledge</a:t>
            </a:r>
          </a:p>
          <a:p>
            <a:pPr lvl="1"/>
            <a:r>
              <a:rPr lang="en-GB" smtClean="0"/>
              <a:t>Known issue with native xrootd</a:t>
            </a:r>
          </a:p>
          <a:p>
            <a:r>
              <a:rPr lang="en-GB" smtClean="0"/>
              <a:t>Need to factor in LHC Share</a:t>
            </a:r>
            <a:endParaRPr lang="en-GB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Check </a:t>
            </a:r>
            <a:r>
              <a:rPr lang="en-GB" dirty="0" err="1" smtClean="0"/>
              <a:t>gstat</a:t>
            </a:r>
            <a:r>
              <a:rPr lang="en-GB" dirty="0" smtClean="0"/>
              <a:t> for your site.</a:t>
            </a:r>
          </a:p>
          <a:p>
            <a:pPr lvl="1"/>
            <a:r>
              <a:rPr lang="en-GB" sz="2400" dirty="0">
                <a:hlinkClick r:id="rId2"/>
              </a:rPr>
              <a:t>http://gstat-wlcg.cern.ch/apps/capacities/comparision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</a:p>
          <a:p>
            <a:r>
              <a:rPr lang="en-GB" dirty="0" smtClean="0"/>
              <a:t>Do the figures look realistic? </a:t>
            </a:r>
          </a:p>
          <a:p>
            <a:pPr lvl="1"/>
            <a:r>
              <a:rPr lang="en-GB" dirty="0" smtClean="0"/>
              <a:t>Cores/</a:t>
            </a:r>
            <a:r>
              <a:rPr lang="en-GB" dirty="0" err="1" smtClean="0"/>
              <a:t>cpu</a:t>
            </a:r>
            <a:r>
              <a:rPr lang="en-GB" dirty="0" smtClean="0"/>
              <a:t>, HS06/core?</a:t>
            </a:r>
          </a:p>
          <a:p>
            <a:r>
              <a:rPr lang="en-GB" dirty="0" smtClean="0"/>
              <a:t>Remember they show total resources installed, not just for LHC (yet).</a:t>
            </a:r>
          </a:p>
          <a:p>
            <a:r>
              <a:rPr lang="en-GB" dirty="0" smtClean="0"/>
              <a:t>If you don’t understand why your published results are wrong:</a:t>
            </a:r>
          </a:p>
          <a:p>
            <a:pPr lvl="1"/>
            <a:r>
              <a:rPr lang="en-GB" dirty="0" smtClean="0"/>
              <a:t>Ask your NGI</a:t>
            </a:r>
          </a:p>
          <a:p>
            <a:pPr lvl="1"/>
            <a:r>
              <a:rPr lang="en-GB" dirty="0" smtClean="0"/>
              <a:t>Ask your Tier1</a:t>
            </a:r>
          </a:p>
          <a:p>
            <a:pPr lvl="1"/>
            <a:r>
              <a:rPr lang="en-GB" dirty="0" smtClean="0"/>
              <a:t>Raise a general GGUS ticket.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Message to the Tier2s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What do you want to see in the monthly report?</a:t>
            </a:r>
          </a:p>
          <a:p>
            <a:pPr lvl="1"/>
            <a:r>
              <a:rPr lang="en-GB" dirty="0" smtClean="0"/>
              <a:t>LHC Share of installed capacity</a:t>
            </a:r>
          </a:p>
          <a:p>
            <a:pPr lvl="1"/>
            <a:r>
              <a:rPr lang="en-GB" dirty="0" smtClean="0"/>
              <a:t>Drill down into federation to see sites.</a:t>
            </a:r>
          </a:p>
          <a:p>
            <a:r>
              <a:rPr lang="en-GB" dirty="0" smtClean="0"/>
              <a:t>Who should chase the sites not publishing or obviously publishing incorrectly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Ian Bird will write to all federations not publishing or meeting a pledge.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MB	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In October we showed the Tier1 Results</a:t>
            </a:r>
          </a:p>
          <a:p>
            <a:r>
              <a:rPr lang="en-GB" dirty="0" smtClean="0"/>
              <a:t>They have all either: corrected their publishing, or explained any discrepancies</a:t>
            </a:r>
          </a:p>
          <a:p>
            <a:r>
              <a:rPr lang="en-GB" dirty="0" smtClean="0"/>
              <a:t>Now the turn of Tier2s</a:t>
            </a:r>
          </a:p>
          <a:p>
            <a:r>
              <a:rPr lang="en-GB" dirty="0" smtClean="0"/>
              <a:t>Remember, only you know what you </a:t>
            </a:r>
            <a:r>
              <a:rPr lang="en-GB" b="1" dirty="0" smtClean="0"/>
              <a:t>should</a:t>
            </a:r>
            <a:r>
              <a:rPr lang="en-GB" dirty="0" smtClean="0"/>
              <a:t> be publishing.</a:t>
            </a:r>
          </a:p>
          <a:p>
            <a:r>
              <a:rPr lang="en-GB" dirty="0" err="1" smtClean="0"/>
              <a:t>Gstat</a:t>
            </a:r>
            <a:r>
              <a:rPr lang="en-GB" dirty="0" smtClean="0"/>
              <a:t> compares installed capacity with pledges</a:t>
            </a:r>
          </a:p>
          <a:p>
            <a:pPr lvl="1"/>
            <a:r>
              <a:rPr lang="en-GB" sz="2400" dirty="0">
                <a:hlinkClick r:id="rId2"/>
              </a:rPr>
              <a:t>http://gstat-wlcg.cern.ch/apps/capacities/comparision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Pledge Comparison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827582" y="672919"/>
          <a:ext cx="8136906" cy="5576140"/>
        </p:xfrm>
        <a:graphic>
          <a:graphicData uri="http://schemas.openxmlformats.org/drawingml/2006/table">
            <a:tbl>
              <a:tblPr/>
              <a:tblGrid>
                <a:gridCol w="1401864"/>
                <a:gridCol w="1950419"/>
                <a:gridCol w="426654"/>
                <a:gridCol w="533318"/>
                <a:gridCol w="563793"/>
                <a:gridCol w="731407"/>
                <a:gridCol w="518081"/>
                <a:gridCol w="731407"/>
                <a:gridCol w="731407"/>
                <a:gridCol w="548556"/>
              </a:tblGrid>
              <a:tr h="15385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Australia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Melbourne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283874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Austrian Tier-2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8850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449703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Belgium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Belgian Tier-2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Brazil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SPRACE, Sao Paulo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Canada-East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496601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595000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Canada-West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9729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614441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595000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China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IHEP, Beijing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8885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620395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Czech Republic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FZU AS, Prague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2808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22372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349459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NICPB, Tallinn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Finland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NDGF/HIP Tier2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CC-IN2P3 AF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21818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15654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250691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CC-IN2P3 IPHC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1216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10944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490242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CPPM, Marseille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5160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183038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GRIF, Paris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5555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44876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2045187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LAPP, Annecy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7391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266231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272000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LPC, Clermont-Ferrand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6232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248950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SUBATECH, Nantes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 DESY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40577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2403289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 FR/W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55808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6872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834719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Federation, HH/Goe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516495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Federation, Munich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6880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258047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3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 Federation DESY RWTH Aachen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6968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57579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2967583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LHCb Federation DESY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6636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768452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384.23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Hungary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HGCC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3840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150044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TIFR, Mumbai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365338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VECC/SINP, Kolkata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 Tier-2 Federation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54560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275655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375000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3205" marR="3205" marT="32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1187624" y="555052"/>
          <a:ext cx="7272807" cy="6150548"/>
        </p:xfrm>
        <a:graphic>
          <a:graphicData uri="http://schemas.openxmlformats.org/drawingml/2006/table">
            <a:tbl>
              <a:tblPr/>
              <a:tblGrid>
                <a:gridCol w="1240587"/>
                <a:gridCol w="1726034"/>
                <a:gridCol w="377570"/>
                <a:gridCol w="471962"/>
                <a:gridCol w="498932"/>
                <a:gridCol w="647263"/>
                <a:gridCol w="458477"/>
                <a:gridCol w="647263"/>
                <a:gridCol w="647263"/>
                <a:gridCol w="557456"/>
              </a:tblGrid>
              <a:tr h="261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ALICE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INFN ATLAS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 CMS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 LHCb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1899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69037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2740554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#####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ICEPP, Tokyo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16532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1199997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Norway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UNINETT SIGMA Tier-2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59329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 Tier-2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69822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Poland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Polish Tier-2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52571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637823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599000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Portugal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 Tier-2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15835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952202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CHEP of KNU, Daegu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KISTI, Daejeon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215195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Romanian Tier-2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12092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197178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816000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Russian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Data-Intensive GRID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1807418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Slovenia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SiGNET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11388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10585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21170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10308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6962025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1107000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23727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329068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LHCb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Sweden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SNIC Tier-2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7870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1121271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Switzerland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CHIPP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654177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69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Taipei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Taiwan Analysis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Facility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560185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Turkey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Turkish Tier-2 Federation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3229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613630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London Tier 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7145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46222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10551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1801214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NorthGrid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36986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1545780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845000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ScotGrid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40113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9025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539761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SouthGrid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25327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9258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1112149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669000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Caltech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509000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Great Lakes ATLAS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22880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1927000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1.69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MIT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Midwest ATLAS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16248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1374000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Nebraska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Northeast ATLAS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19035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Purdue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12992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SLAC ATLAS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4684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9570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1663000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Southwest ATLAS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U. Wisconsin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7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 San Diego CMS T2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1236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5446" marR="5446" marT="5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en-GB" sz="4000" dirty="0" smtClean="0"/>
              <a:t>Federations Not </a:t>
            </a:r>
            <a:r>
              <a:rPr lang="en-GB" sz="4000" dirty="0" smtClean="0"/>
              <a:t>Publishing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1519" y="1628802"/>
          <a:ext cx="8425057" cy="4631865"/>
        </p:xfrm>
        <a:graphic>
          <a:graphicData uri="http://schemas.openxmlformats.org/drawingml/2006/table">
            <a:tbl>
              <a:tblPr/>
              <a:tblGrid>
                <a:gridCol w="1751031"/>
                <a:gridCol w="2353426"/>
                <a:gridCol w="615714"/>
                <a:gridCol w="666154"/>
                <a:gridCol w="488315"/>
                <a:gridCol w="723253"/>
                <a:gridCol w="913582"/>
                <a:gridCol w="913582"/>
              </a:tblGrid>
              <a:tr h="6227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Belgium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Belgian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Brazil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SPRACE, Sao Paulo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NICPB, Tallinn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Finland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NDGF/HIP Tier2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ATLAS Federation, HH/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Goe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516495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ATLAS Federation, Munich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VECC/SINP, Kolkata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CHEP of KNU, Daegu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KISTI,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Daejeon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215195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Russian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Russian Data-Intensive GRID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1807418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Sweden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SNIC Tier-2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1121271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38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Taipei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Taiwan Analysis Facility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560185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Meeting CPU Pledge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4" y="1412778"/>
          <a:ext cx="8208913" cy="2676592"/>
        </p:xfrm>
        <a:graphic>
          <a:graphicData uri="http://schemas.openxmlformats.org/drawingml/2006/table">
            <a:tbl>
              <a:tblPr/>
              <a:tblGrid>
                <a:gridCol w="1414270"/>
                <a:gridCol w="1967678"/>
                <a:gridCol w="430429"/>
                <a:gridCol w="538038"/>
                <a:gridCol w="568783"/>
                <a:gridCol w="737880"/>
                <a:gridCol w="522665"/>
                <a:gridCol w="737880"/>
                <a:gridCol w="737880"/>
                <a:gridCol w="553410"/>
              </a:tblGrid>
              <a:tr h="5607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Austrian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8850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449703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Turkey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Turkish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3229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613630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Romanian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12092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197178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816000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 Tier-2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69822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LHCb Federation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2883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3420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SLAC ATLAS T2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4684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9570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1663000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LPC, Clermont-Ferrand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6232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248950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610000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0.41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Meeting Disk Pledge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836712"/>
          <a:ext cx="7704855" cy="5468222"/>
        </p:xfrm>
        <a:graphic>
          <a:graphicData uri="http://schemas.openxmlformats.org/drawingml/2006/table">
            <a:tbl>
              <a:tblPr/>
              <a:tblGrid>
                <a:gridCol w="1327427"/>
                <a:gridCol w="1846856"/>
                <a:gridCol w="404000"/>
                <a:gridCol w="505000"/>
                <a:gridCol w="533857"/>
                <a:gridCol w="692572"/>
                <a:gridCol w="490571"/>
                <a:gridCol w="692572"/>
                <a:gridCol w="692572"/>
                <a:gridCol w="519428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SUBATECH, Nantes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Slovenia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SiGNET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11388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10585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Romanian Tier-2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12092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197178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CC-IN2P3 AF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21818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15654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250691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Federation, Munich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6880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258047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Pakistan Tier-2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69822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LPC, Clermont-Ferrand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6232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248950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23727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9040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329068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TIFR, Mumbai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365338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Data-Intensive GRID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1807418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Norway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UNINETT SIGMA Tier-2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59329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Turkey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Turkish Tier-2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3229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613630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Switzerland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CHIPP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654177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 Tier-2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275655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CMS T2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Austrian Tier-2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2707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8850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449703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Canada-East Federation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496601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595000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 San Diego CMS T2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ScotGrid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40113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9025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4.44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539761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606000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Caltech CMS T2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509000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Northeast ATLAS T2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19035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1141000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U. Wisconsin CMS T2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LAPP, Annecy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752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7391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266231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272000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0.98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62000" y="764704"/>
            <a:ext cx="8382000" cy="1722512"/>
          </a:xfrm>
        </p:spPr>
        <p:txBody>
          <a:bodyPr/>
          <a:lstStyle/>
          <a:p>
            <a:r>
              <a:rPr lang="en-GB" dirty="0" smtClean="0"/>
              <a:t>Use Fair Share to apportion installed </a:t>
            </a:r>
            <a:r>
              <a:rPr lang="en-GB" dirty="0" err="1" smtClean="0"/>
              <a:t>cpu</a:t>
            </a:r>
            <a:r>
              <a:rPr lang="en-GB" dirty="0" smtClean="0"/>
              <a:t> resources between VOs</a:t>
            </a:r>
          </a:p>
          <a:p>
            <a:r>
              <a:rPr lang="en-GB" dirty="0" smtClean="0"/>
              <a:t>Unfortunately, lots of missing data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Installed Capacity just for LHC?</a:t>
            </a:r>
            <a:endParaRPr lang="en-GB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492896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827584" y="1340768"/>
          <a:ext cx="7872566" cy="4344312"/>
        </p:xfrm>
        <a:graphic>
          <a:graphicData uri="http://schemas.openxmlformats.org/drawingml/2006/table">
            <a:tbl>
              <a:tblPr/>
              <a:tblGrid>
                <a:gridCol w="1401864"/>
                <a:gridCol w="1950419"/>
                <a:gridCol w="426654"/>
                <a:gridCol w="533318"/>
                <a:gridCol w="563793"/>
                <a:gridCol w="731407"/>
                <a:gridCol w="518080"/>
                <a:gridCol w="571209"/>
                <a:gridCol w="627267"/>
                <a:gridCol w="548555"/>
              </a:tblGrid>
              <a:tr h="46953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HS06/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 GB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Disk/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Pledge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Belgium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Brazil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SPRACE, Sao Paulo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NICPB, Tallinn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Finland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NDGF/HIP Tier2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Federation, HH/Goe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516495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 Federation, Munich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VECC/SINP, Kolkata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Norway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UNINETT SIGMA Tier-2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59329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CHEP of KNU, Daegu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205000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KISTI, Daejeon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215195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Sweden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SNIC Tier-2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1121271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01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Taipei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Taiwan Analysis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Facility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560185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Russian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Russian Data-Intensive GRID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1807418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2800000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Pakistan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Pakistan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Australia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Melbourne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283874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Austrian Tier-2 Federation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449703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HS06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2976</TotalTime>
  <Words>2231</Words>
  <Application>Microsoft Office PowerPoint</Application>
  <PresentationFormat>On-screen Show (4:3)</PresentationFormat>
  <Paragraphs>1676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Tier2 Installed Capacity Reports</vt:lpstr>
      <vt:lpstr>Slide 2</vt:lpstr>
      <vt:lpstr>Pledge Comparison</vt:lpstr>
      <vt:lpstr>Slide 4</vt:lpstr>
      <vt:lpstr>Federations Not Publishing</vt:lpstr>
      <vt:lpstr>Not Meeting CPU Pledge</vt:lpstr>
      <vt:lpstr>Not Meeting Disk Pledge</vt:lpstr>
      <vt:lpstr>Installed Capacity just for LHC?</vt:lpstr>
      <vt:lpstr>HS06</vt:lpstr>
      <vt:lpstr>Top HS06 </vt:lpstr>
      <vt:lpstr>Strange Data</vt:lpstr>
      <vt:lpstr>HS06/Core</vt:lpstr>
      <vt:lpstr>Conclusions</vt:lpstr>
      <vt:lpstr>Message to the Tier2s</vt:lpstr>
      <vt:lpstr>Questions for MB 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Gordon</dc:creator>
  <cp:lastModifiedBy> </cp:lastModifiedBy>
  <cp:revision>53</cp:revision>
  <dcterms:created xsi:type="dcterms:W3CDTF">2009-02-15T09:41:53Z</dcterms:created>
  <dcterms:modified xsi:type="dcterms:W3CDTF">2010-11-10T13:02:38Z</dcterms:modified>
</cp:coreProperties>
</file>