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60" r:id="rId1"/>
  </p:sldMasterIdLst>
  <p:notesMasterIdLst>
    <p:notesMasterId r:id="rId18"/>
  </p:notesMasterIdLst>
  <p:handoutMasterIdLst>
    <p:handoutMasterId r:id="rId19"/>
  </p:handoutMasterIdLst>
  <p:sldIdLst>
    <p:sldId id="256" r:id="rId2"/>
    <p:sldId id="259" r:id="rId3"/>
    <p:sldId id="264" r:id="rId4"/>
    <p:sldId id="260" r:id="rId5"/>
    <p:sldId id="273" r:id="rId6"/>
    <p:sldId id="266" r:id="rId7"/>
    <p:sldId id="263" r:id="rId8"/>
    <p:sldId id="267" r:id="rId9"/>
    <p:sldId id="268" r:id="rId10"/>
    <p:sldId id="276" r:id="rId11"/>
    <p:sldId id="269" r:id="rId12"/>
    <p:sldId id="270" r:id="rId13"/>
    <p:sldId id="271" r:id="rId14"/>
    <p:sldId id="272" r:id="rId15"/>
    <p:sldId id="275" r:id="rId16"/>
    <p:sldId id="277" r:id="rId17"/>
  </p:sldIdLst>
  <p:sldSz cx="9144000" cy="5143500" type="screen16x9"/>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96">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85FE"/>
    <a:srgbClr val="104282"/>
    <a:srgbClr val="0B387C"/>
    <a:srgbClr val="0055A0"/>
    <a:srgbClr val="0C377B"/>
  </p:clrMru>
  <p:extLst>
    <p:ext uri="{E76CE94A-603C-4142-B9EB-6D1370010A27}">
      <p14:discardImageEditData xmlns:p14="http://schemas.microsoft.com/office/powerpoint/2010/main" val="0"/>
    </p:ext>
    <p:ext uri="{D31A062A-798A-4329-ABDD-BBA856620510}">
      <p14:defaultImageDpi xmlns:p14="http://schemas.microsoft.com/office/powerpoint/2010/main" val="33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p:scale>
          <a:sx n="150" d="100"/>
          <a:sy n="150" d="100"/>
        </p:scale>
        <p:origin x="1536" y="1146"/>
      </p:cViewPr>
      <p:guideLst>
        <p:guide orient="horz" pos="1620"/>
        <p:guide pos="2896"/>
      </p:guideLst>
    </p:cSldViewPr>
  </p:slideViewPr>
  <p:notesTextViewPr>
    <p:cViewPr>
      <p:scale>
        <a:sx n="100" d="100"/>
        <a:sy n="100" d="100"/>
      </p:scale>
      <p:origin x="0" y="0"/>
    </p:cViewPr>
  </p:notesTextViewPr>
  <p:notesViewPr>
    <p:cSldViewPr snapToGrid="0" snapToObjects="1" showGuides="1">
      <p:cViewPr varScale="1">
        <p:scale>
          <a:sx n="128" d="100"/>
          <a:sy n="128" d="100"/>
        </p:scale>
        <p:origin x="4884" y="138"/>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9F482EF1-FA79-4804-B790-487BD5E3EA3B}" type="datetimeFigureOut">
              <a:rPr lang="en-GB" smtClean="0"/>
              <a:t>29/10/2019</a:t>
            </a:fld>
            <a:endParaRPr lang="en-GB"/>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65DADAB6-50E4-45AC-A363-80E1682CF54A}" type="slidenum">
              <a:rPr lang="en-GB" smtClean="0"/>
              <a:t>‹#›</a:t>
            </a:fld>
            <a:endParaRPr lang="en-GB"/>
          </a:p>
        </p:txBody>
      </p:sp>
    </p:spTree>
    <p:extLst>
      <p:ext uri="{BB962C8B-B14F-4D97-AF65-F5344CB8AC3E}">
        <p14:creationId xmlns:p14="http://schemas.microsoft.com/office/powerpoint/2010/main" val="72741194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7DA8CDB-4CDB-0047-B0A3-926A8FE44A35}" type="datetimeFigureOut">
              <a:rPr lang="fr-FR" smtClean="0"/>
              <a:t>29/10/2019</a:t>
            </a:fld>
            <a:endParaRPr lang="fr-FR"/>
          </a:p>
        </p:txBody>
      </p:sp>
      <p:sp>
        <p:nvSpPr>
          <p:cNvPr id="4" name="Espace réservé de l'image des diapositives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fr-CH" smtClean="0"/>
              <a:t>Cliquez pour modifier les styles du texte du masque</a:t>
            </a:r>
          </a:p>
          <a:p>
            <a:pPr lvl="1"/>
            <a:r>
              <a:rPr lang="fr-CH" smtClean="0"/>
              <a:t>Deuxième niveau</a:t>
            </a:r>
          </a:p>
          <a:p>
            <a:pPr lvl="2"/>
            <a:r>
              <a:rPr lang="fr-CH" smtClean="0"/>
              <a:t>Troisième niveau</a:t>
            </a:r>
          </a:p>
          <a:p>
            <a:pPr lvl="3"/>
            <a:r>
              <a:rPr lang="fr-CH" smtClean="0"/>
              <a:t>Quatrième niveau</a:t>
            </a:r>
          </a:p>
          <a:p>
            <a:pPr lvl="4"/>
            <a:r>
              <a:rPr lang="fr-CH" smtClean="0"/>
              <a:t>Cinquième niveau</a:t>
            </a:r>
            <a:endParaRPr lang="fr-FR"/>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460EA63-43D2-E842-92EA-B304A8820AD7}" type="slidenum">
              <a:rPr lang="fr-FR" smtClean="0"/>
              <a:t>‹#›</a:t>
            </a:fld>
            <a:endParaRPr lang="fr-FR"/>
          </a:p>
        </p:txBody>
      </p:sp>
    </p:spTree>
    <p:extLst>
      <p:ext uri="{BB962C8B-B14F-4D97-AF65-F5344CB8AC3E}">
        <p14:creationId xmlns:p14="http://schemas.microsoft.com/office/powerpoint/2010/main" val="317912052"/>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30EE1EC7-257A-41FE-9FB2-BF1AB8D29CED}" type="slidenum">
              <a:rPr lang="en-GB" smtClean="0"/>
              <a:t>2</a:t>
            </a:fld>
            <a:endParaRPr lang="en-GB"/>
          </a:p>
        </p:txBody>
      </p:sp>
    </p:spTree>
    <p:extLst>
      <p:ext uri="{BB962C8B-B14F-4D97-AF65-F5344CB8AC3E}">
        <p14:creationId xmlns:p14="http://schemas.microsoft.com/office/powerpoint/2010/main" val="237838378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Maximum pulse parameters</a:t>
            </a:r>
          </a:p>
          <a:p>
            <a:pPr lvl="1"/>
            <a:r>
              <a:rPr lang="en-US" dirty="0" smtClean="0"/>
              <a:t>7.2 </a:t>
            </a:r>
            <a:r>
              <a:rPr lang="el-GR" dirty="0" smtClean="0"/>
              <a:t>μ</a:t>
            </a:r>
            <a:r>
              <a:rPr lang="en-US" dirty="0" smtClean="0"/>
              <a:t>s pulse length</a:t>
            </a:r>
          </a:p>
          <a:p>
            <a:pPr lvl="1"/>
            <a:r>
              <a:rPr lang="en-US" dirty="0" smtClean="0"/>
              <a:t>3.4 MJ stored beam energy</a:t>
            </a:r>
          </a:p>
          <a:p>
            <a:endParaRPr lang="en-GB" dirty="0"/>
          </a:p>
        </p:txBody>
      </p:sp>
      <p:sp>
        <p:nvSpPr>
          <p:cNvPr id="4" name="Slide Number Placeholder 3"/>
          <p:cNvSpPr>
            <a:spLocks noGrp="1"/>
          </p:cNvSpPr>
          <p:nvPr>
            <p:ph type="sldNum" sz="quarter" idx="10"/>
          </p:nvPr>
        </p:nvSpPr>
        <p:spPr/>
        <p:txBody>
          <a:bodyPr/>
          <a:lstStyle/>
          <a:p>
            <a:fld id="{624B141A-D04E-DD49-88DC-EFA90428BA41}" type="slidenum">
              <a:rPr lang="fr-FR" smtClean="0"/>
              <a:pPr/>
              <a:t>4</a:t>
            </a:fld>
            <a:endParaRPr lang="fr-FR"/>
          </a:p>
        </p:txBody>
      </p:sp>
    </p:spTree>
    <p:extLst>
      <p:ext uri="{BB962C8B-B14F-4D97-AF65-F5344CB8AC3E}">
        <p14:creationId xmlns:p14="http://schemas.microsoft.com/office/powerpoint/2010/main" val="115047136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624B141A-D04E-DD49-88DC-EFA90428BA41}" type="slidenum">
              <a:rPr lang="fr-FR" smtClean="0"/>
              <a:pPr/>
              <a:t>15</a:t>
            </a:fld>
            <a:endParaRPr lang="fr-FR"/>
          </a:p>
        </p:txBody>
      </p:sp>
    </p:spTree>
    <p:extLst>
      <p:ext uri="{BB962C8B-B14F-4D97-AF65-F5344CB8AC3E}">
        <p14:creationId xmlns:p14="http://schemas.microsoft.com/office/powerpoint/2010/main" val="10709478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Diapositive de titre">
    <p:bg>
      <p:bgPr>
        <a:solidFill>
          <a:srgbClr val="104282"/>
        </a:solidFill>
        <a:effectLst/>
      </p:bgPr>
    </p:bg>
    <p:spTree>
      <p:nvGrpSpPr>
        <p:cNvPr id="1" name=""/>
        <p:cNvGrpSpPr/>
        <p:nvPr/>
      </p:nvGrpSpPr>
      <p:grpSpPr>
        <a:xfrm>
          <a:off x="0" y="0"/>
          <a:ext cx="0" cy="0"/>
          <a:chOff x="0" y="0"/>
          <a:chExt cx="0" cy="0"/>
        </a:xfrm>
      </p:grpSpPr>
      <p:pic>
        <p:nvPicPr>
          <p:cNvPr id="3" name="Image 2" descr="logooutline.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309355" y="1327799"/>
            <a:ext cx="2520000" cy="2494674"/>
          </a:xfrm>
          <a:prstGeom prst="rect">
            <a:avLst/>
          </a:prstGeom>
        </p:spPr>
      </p:pic>
    </p:spTree>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5" name="Date Placeholder 1"/>
          <p:cNvSpPr>
            <a:spLocks noGrp="1"/>
          </p:cNvSpPr>
          <p:nvPr>
            <p:ph type="dt" sz="half" idx="2"/>
          </p:nvPr>
        </p:nvSpPr>
        <p:spPr>
          <a:xfrm>
            <a:off x="2969335" y="477178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B4BFD808-6B56-4447-9401-2398D08EE3C0}" type="datetime1">
              <a:rPr lang="en-US" smtClean="0"/>
              <a:pPr/>
              <a:t>10/29/2019</a:t>
            </a:fld>
            <a:endParaRPr lang="en-US" dirty="0"/>
          </a:p>
        </p:txBody>
      </p:sp>
      <p:sp>
        <p:nvSpPr>
          <p:cNvPr id="6" name="Footer Placeholder 2"/>
          <p:cNvSpPr>
            <a:spLocks noGrp="1"/>
          </p:cNvSpPr>
          <p:nvPr>
            <p:ph type="ftr" sz="quarter" idx="3"/>
          </p:nvPr>
        </p:nvSpPr>
        <p:spPr>
          <a:xfrm>
            <a:off x="5182756"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Document reference</a:t>
            </a:r>
            <a:endParaRPr lang="en-US" dirty="0"/>
          </a:p>
        </p:txBody>
      </p:sp>
      <p:sp>
        <p:nvSpPr>
          <p:cNvPr id="7"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889146"/>
            <a:ext cx="3200400" cy="547688"/>
          </a:xfrm>
        </p:spPr>
        <p:txBody>
          <a:bodyPr tIns="0" bIns="0" anchor="t"/>
          <a:lstStyle>
            <a:lvl1pPr algn="l">
              <a:buNone/>
              <a:defRPr sz="1800" b="1">
                <a:solidFill>
                  <a:schemeClr val="tx1"/>
                </a:solidFill>
              </a:defRPr>
            </a:lvl1pPr>
          </a:lstStyle>
          <a:p>
            <a:r>
              <a:rPr kumimoji="0" lang="fr-CH" smtClean="0"/>
              <a:t>Click to edit Master title style</a:t>
            </a:r>
            <a:endParaRPr kumimoji="0" lang="en-US" dirty="0"/>
          </a:p>
        </p:txBody>
      </p:sp>
      <p:sp>
        <p:nvSpPr>
          <p:cNvPr id="4" name="Espace réservé du contenu 3"/>
          <p:cNvSpPr>
            <a:spLocks noGrp="1"/>
          </p:cNvSpPr>
          <p:nvPr>
            <p:ph sz="half" idx="1"/>
          </p:nvPr>
        </p:nvSpPr>
        <p:spPr>
          <a:xfrm>
            <a:off x="457200" y="1485900"/>
            <a:ext cx="7086600" cy="2762250"/>
          </a:xfrm>
        </p:spPr>
        <p:txBody>
          <a:bodyPr/>
          <a:lstStyle>
            <a:lvl1pPr>
              <a:defRPr sz="2800"/>
            </a:lvl1pPr>
            <a:lvl2pPr>
              <a:defRPr sz="2400"/>
            </a:lvl2pPr>
            <a:lvl3pPr>
              <a:defRPr sz="2200"/>
            </a:lvl3pPr>
            <a:lvl4pPr>
              <a:defRPr sz="2000"/>
            </a:lvl4pPr>
            <a:lvl5pPr>
              <a:defRPr sz="2000"/>
            </a:lvl5pPr>
          </a:lstStyle>
          <a:p>
            <a:pPr lvl="0" eaLnBrk="1" latinLnBrk="0" hangingPunct="1"/>
            <a:r>
              <a:rPr lang="fr-CH" smtClean="0"/>
              <a:t>Click to edit Master text styles</a:t>
            </a:r>
          </a:p>
          <a:p>
            <a:pPr lvl="1" eaLnBrk="1" latinLnBrk="0" hangingPunct="1"/>
            <a:r>
              <a:rPr lang="fr-CH" smtClean="0"/>
              <a:t>Second level</a:t>
            </a:r>
          </a:p>
          <a:p>
            <a:pPr lvl="2" eaLnBrk="1" latinLnBrk="0" hangingPunct="1"/>
            <a:r>
              <a:rPr lang="fr-CH" smtClean="0"/>
              <a:t>Third level</a:t>
            </a:r>
          </a:p>
          <a:p>
            <a:pPr lvl="3" eaLnBrk="1" latinLnBrk="0" hangingPunct="1"/>
            <a:r>
              <a:rPr lang="fr-CH" smtClean="0"/>
              <a:t>Fourth level</a:t>
            </a:r>
          </a:p>
          <a:p>
            <a:pPr lvl="4" eaLnBrk="1" latinLnBrk="0" hangingPunct="1"/>
            <a:r>
              <a:rPr lang="fr-CH" smtClean="0"/>
              <a:t>Fifth level</a:t>
            </a:r>
            <a:endParaRPr kumimoji="0" lang="en-US"/>
          </a:p>
        </p:txBody>
      </p:sp>
      <p:sp>
        <p:nvSpPr>
          <p:cNvPr id="10"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5556732" y="1279282"/>
            <a:ext cx="3053868" cy="940356"/>
          </a:xfrm>
        </p:spPr>
        <p:txBody>
          <a:bodyPr anchor="b"/>
          <a:lstStyle>
            <a:lvl1pPr algn="l">
              <a:buNone/>
              <a:defRPr sz="2200" b="1">
                <a:solidFill>
                  <a:schemeClr val="tx1"/>
                </a:solidFill>
              </a:defRPr>
            </a:lvl1pPr>
          </a:lstStyle>
          <a:p>
            <a:r>
              <a:rPr kumimoji="0" lang="fr-CH" smtClean="0"/>
              <a:t>Click to edit Master title style</a:t>
            </a:r>
            <a:endParaRPr kumimoji="0" lang="en-US"/>
          </a:p>
        </p:txBody>
      </p:sp>
      <p:sp>
        <p:nvSpPr>
          <p:cNvPr id="3" name="Espace réservé pour une image  2"/>
          <p:cNvSpPr>
            <a:spLocks noGrp="1"/>
          </p:cNvSpPr>
          <p:nvPr>
            <p:ph type="pic" idx="1"/>
          </p:nvPr>
        </p:nvSpPr>
        <p:spPr>
          <a:xfrm>
            <a:off x="558797" y="601648"/>
            <a:ext cx="4759514" cy="3569636"/>
          </a:xfrm>
          <a:prstGeom prst="ellipse">
            <a:avLst/>
          </a:prstGeom>
          <a:solidFill>
            <a:srgbClr val="FFFFFF"/>
          </a:solidFill>
          <a:ln>
            <a:noFill/>
          </a:ln>
        </p:spPr>
        <p:style>
          <a:lnRef idx="2">
            <a:schemeClr val="accent2">
              <a:shade val="50000"/>
            </a:schemeClr>
          </a:lnRef>
          <a:fillRef idx="1">
            <a:schemeClr val="accent2"/>
          </a:fillRef>
          <a:effectRef idx="0">
            <a:schemeClr val="accent2"/>
          </a:effectRef>
          <a:fontRef idx="none"/>
        </p:style>
        <p:txBody>
          <a:bodyPr/>
          <a:lstStyle>
            <a:lvl1pPr marL="0" indent="0">
              <a:buNone/>
              <a:defRPr sz="3200"/>
            </a:lvl1pPr>
          </a:lstStyle>
          <a:p>
            <a:r>
              <a:rPr kumimoji="0" lang="fr-CH" smtClean="0"/>
              <a:t>Drag picture to placeholder or click icon to add</a:t>
            </a:r>
            <a:endParaRPr kumimoji="0" lang="en-US" dirty="0"/>
          </a:p>
        </p:txBody>
      </p:sp>
      <p:sp>
        <p:nvSpPr>
          <p:cNvPr id="4" name="Espace réservé du texte 3"/>
          <p:cNvSpPr>
            <a:spLocks noGrp="1"/>
          </p:cNvSpPr>
          <p:nvPr>
            <p:ph type="body" sz="half" idx="2"/>
          </p:nvPr>
        </p:nvSpPr>
        <p:spPr>
          <a:xfrm>
            <a:off x="5556734" y="2249074"/>
            <a:ext cx="3053866" cy="199761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fr-CH" smtClean="0"/>
              <a:t>Click to edit Master text styles</a:t>
            </a:r>
          </a:p>
        </p:txBody>
      </p:sp>
      <p:sp>
        <p:nvSpPr>
          <p:cNvPr id="8" name="Date Placeholder 1"/>
          <p:cNvSpPr>
            <a:spLocks noGrp="1"/>
          </p:cNvSpPr>
          <p:nvPr>
            <p:ph type="dt" sz="half" idx="10"/>
          </p:nvPr>
        </p:nvSpPr>
        <p:spPr>
          <a:xfrm>
            <a:off x="2969335" y="477178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B4BFD808-6B56-4447-9401-2398D08EE3C0}" type="datetime1">
              <a:rPr lang="en-US" smtClean="0"/>
              <a:pPr/>
              <a:t>10/29/2019</a:t>
            </a:fld>
            <a:endParaRPr lang="en-US" dirty="0"/>
          </a:p>
        </p:txBody>
      </p:sp>
      <p:sp>
        <p:nvSpPr>
          <p:cNvPr id="9" name="Footer Placeholder 2"/>
          <p:cNvSpPr>
            <a:spLocks noGrp="1"/>
          </p:cNvSpPr>
          <p:nvPr>
            <p:ph type="ftr" sz="quarter" idx="3"/>
          </p:nvPr>
        </p:nvSpPr>
        <p:spPr>
          <a:xfrm>
            <a:off x="5182756"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Document reference</a:t>
            </a:r>
            <a:endParaRPr lang="en-US" dirty="0"/>
          </a:p>
        </p:txBody>
      </p:sp>
      <p:sp>
        <p:nvSpPr>
          <p:cNvPr id="10"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3_Diapositive de titre">
    <p:bg>
      <p:bgPr>
        <a:solidFill>
          <a:srgbClr val="104282"/>
        </a:solidFill>
        <a:effectLst/>
      </p:bgPr>
    </p:bg>
    <p:spTree>
      <p:nvGrpSpPr>
        <p:cNvPr id="1" name=""/>
        <p:cNvGrpSpPr/>
        <p:nvPr/>
      </p:nvGrpSpPr>
      <p:grpSpPr>
        <a:xfrm>
          <a:off x="0" y="0"/>
          <a:ext cx="0" cy="0"/>
          <a:chOff x="0" y="0"/>
          <a:chExt cx="0" cy="0"/>
        </a:xfrm>
      </p:grpSpPr>
      <p:sp>
        <p:nvSpPr>
          <p:cNvPr id="3" name="Espace réservé du titre 8"/>
          <p:cNvSpPr>
            <a:spLocks noGrp="1"/>
          </p:cNvSpPr>
          <p:nvPr>
            <p:ph type="title" hasCustomPrompt="1"/>
          </p:nvPr>
        </p:nvSpPr>
        <p:spPr>
          <a:xfrm>
            <a:off x="457200" y="4616450"/>
            <a:ext cx="8226854" cy="226402"/>
          </a:xfrm>
          <a:prstGeom prst="rect">
            <a:avLst/>
          </a:prstGeom>
        </p:spPr>
        <p:txBody>
          <a:bodyPr vert="horz" lIns="45720" rIns="45720" anchor="ctr">
            <a:noAutofit/>
          </a:bodyPr>
          <a:lstStyle>
            <a:lvl1pPr algn="ctr">
              <a:defRPr sz="1400">
                <a:latin typeface="Optima"/>
                <a:cs typeface="Optima"/>
              </a:defRPr>
            </a:lvl1pPr>
          </a:lstStyle>
          <a:p>
            <a:r>
              <a:rPr kumimoji="0" lang="fr-CH" dirty="0" smtClean="0"/>
              <a:t>home.cern</a:t>
            </a:r>
            <a:endParaRPr kumimoji="0" lang="en-US" dirty="0"/>
          </a:p>
        </p:txBody>
      </p:sp>
      <p:pic>
        <p:nvPicPr>
          <p:cNvPr id="5" name="Image 2" descr="logooutline.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799171" y="1806688"/>
            <a:ext cx="1545657" cy="1530123"/>
          </a:xfrm>
          <a:prstGeom prst="rect">
            <a:avLst/>
          </a:prstGeom>
        </p:spPr>
      </p:pic>
    </p:spTree>
    <p:extLst>
      <p:ext uri="{BB962C8B-B14F-4D97-AF65-F5344CB8AC3E}">
        <p14:creationId xmlns:p14="http://schemas.microsoft.com/office/powerpoint/2010/main" val="1356849792"/>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type="titleOnly">
  <p:cSld name="Titre seul">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lstStyle/>
          <a:p>
            <a:r>
              <a:rPr lang="en-GB" noProof="0" smtClean="0"/>
              <a:t>Slide title – line 1 – Arial 30 pt – HiLumi blue</a:t>
            </a:r>
            <a:br>
              <a:rPr lang="en-GB" noProof="0" smtClean="0"/>
            </a:br>
            <a:r>
              <a:rPr lang="en-GB" noProof="0" smtClean="0"/>
              <a:t>Slide title – line 2 – Arial 30 pt – HiLumi blue</a:t>
            </a:r>
            <a:endParaRPr lang="en-GB" noProof="0"/>
          </a:p>
        </p:txBody>
      </p:sp>
      <p:sp>
        <p:nvSpPr>
          <p:cNvPr id="4" name="Espace réservé du pied de page 3"/>
          <p:cNvSpPr>
            <a:spLocks noGrp="1"/>
          </p:cNvSpPr>
          <p:nvPr>
            <p:ph type="ftr" sz="quarter" idx="11"/>
          </p:nvPr>
        </p:nvSpPr>
        <p:spPr>
          <a:xfrm>
            <a:off x="1905000" y="4767263"/>
            <a:ext cx="6627000" cy="270000"/>
          </a:xfrm>
          <a:prstGeom prst="rect">
            <a:avLst/>
          </a:prstGeom>
        </p:spPr>
        <p:txBody>
          <a:bodyPr/>
          <a:lstStyle/>
          <a:p>
            <a:r>
              <a:rPr lang="fr-FR" noProof="0" smtClean="0"/>
              <a:t>To edit speaker name go to Insert &gt; Header &amp; Footer and apply to all slides except title page</a:t>
            </a:r>
            <a:endParaRPr lang="en-GB" noProof="0"/>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a:t>
            </a:fld>
            <a:endParaRPr lang="fr-FR"/>
          </a:p>
        </p:txBody>
      </p:sp>
    </p:spTree>
    <p:extLst>
      <p:ext uri="{BB962C8B-B14F-4D97-AF65-F5344CB8AC3E}">
        <p14:creationId xmlns:p14="http://schemas.microsoft.com/office/powerpoint/2010/main" val="197732556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Disposition personnalisée">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2" name="Titre 1"/>
          <p:cNvSpPr>
            <a:spLocks noGrp="1"/>
          </p:cNvSpPr>
          <p:nvPr>
            <p:ph type="title" hasCustomPrompt="1"/>
          </p:nvPr>
        </p:nvSpPr>
        <p:spPr>
          <a:xfrm>
            <a:off x="1351800" y="2031750"/>
            <a:ext cx="6440400" cy="1225800"/>
          </a:xfrm>
        </p:spPr>
        <p:txBody>
          <a:bodyPr/>
          <a:lstStyle>
            <a:lvl1pPr>
              <a:defRPr b="1" i="1">
                <a:solidFill>
                  <a:schemeClr val="tx2"/>
                </a:solidFill>
              </a:defRPr>
            </a:lvl1pPr>
          </a:lstStyle>
          <a:p>
            <a:r>
              <a:rPr lang="en-GB" noProof="0" smtClean="0"/>
              <a:t>Thank you message....</a:t>
            </a:r>
            <a:endParaRPr lang="en-GB" noProof="0"/>
          </a:p>
        </p:txBody>
      </p:sp>
      <p:sp>
        <p:nvSpPr>
          <p:cNvPr id="4" name="Espace réservé du pied de page 3"/>
          <p:cNvSpPr>
            <a:spLocks noGrp="1"/>
          </p:cNvSpPr>
          <p:nvPr>
            <p:ph type="ftr" sz="quarter" idx="11"/>
          </p:nvPr>
        </p:nvSpPr>
        <p:spPr>
          <a:xfrm>
            <a:off x="1219200" y="4767263"/>
            <a:ext cx="6573000" cy="270000"/>
          </a:xfrm>
        </p:spPr>
        <p:txBody>
          <a:bodyPr/>
          <a:lstStyle/>
          <a:p>
            <a:r>
              <a:rPr lang="fr-FR" noProof="0" smtClean="0"/>
              <a:t>To edit speaker name go to Insert &gt; Header &amp; Footer and apply to all slides except title page</a:t>
            </a:r>
            <a:endParaRPr lang="en-GB" noProof="0"/>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a:t>
            </a:fld>
            <a:endParaRPr lang="fr-FR" dirty="0"/>
          </a:p>
        </p:txBody>
      </p:sp>
      <p:sp>
        <p:nvSpPr>
          <p:cNvPr id="8" name="Espace réservé du texte 7"/>
          <p:cNvSpPr>
            <a:spLocks noGrp="1"/>
          </p:cNvSpPr>
          <p:nvPr>
            <p:ph type="body" sz="quarter" idx="14" hasCustomPrompt="1"/>
          </p:nvPr>
        </p:nvSpPr>
        <p:spPr>
          <a:xfrm>
            <a:off x="1351800" y="3714750"/>
            <a:ext cx="6440400" cy="914400"/>
          </a:xfrm>
        </p:spPr>
        <p:txBody>
          <a:bodyPr anchor="b">
            <a:noAutofit/>
          </a:bodyPr>
          <a:lstStyle>
            <a:lvl1pPr>
              <a:buFontTx/>
              <a:buNone/>
              <a:defRPr sz="1200" baseline="0">
                <a:solidFill>
                  <a:schemeClr val="tx2"/>
                </a:solidFill>
              </a:defRPr>
            </a:lvl1pPr>
            <a:lvl2pPr>
              <a:buFontTx/>
              <a:buNone/>
              <a:defRPr sz="1400"/>
            </a:lvl2pPr>
            <a:lvl3pPr>
              <a:buFontTx/>
              <a:buNone/>
              <a:defRPr sz="1400"/>
            </a:lvl3pPr>
            <a:lvl4pPr>
              <a:buFontTx/>
              <a:buNone/>
              <a:defRPr sz="1400"/>
            </a:lvl4pPr>
            <a:lvl5pPr>
              <a:buFontTx/>
              <a:buNone/>
              <a:defRPr sz="1400"/>
            </a:lvl5pPr>
          </a:lstStyle>
          <a:p>
            <a:pPr lvl="0"/>
            <a:r>
              <a:rPr lang="en-GB" noProof="0" smtClean="0"/>
              <a:t>Credits if needed: reference 1, reference 2 ...</a:t>
            </a:r>
            <a:endParaRPr lang="en-GB" noProof="0"/>
          </a:p>
        </p:txBody>
      </p:sp>
      <p:pic>
        <p:nvPicPr>
          <p:cNvPr id="7" name="Image 6" descr="HLU-logoN-title.png"/>
          <p:cNvPicPr>
            <a:picLocks noChangeAspect="1"/>
          </p:cNvPicPr>
          <p:nvPr userDrawn="1"/>
        </p:nvPicPr>
        <p:blipFill>
          <a:blip r:embed="rId3"/>
          <a:stretch>
            <a:fillRect/>
          </a:stretch>
        </p:blipFill>
        <p:spPr>
          <a:xfrm>
            <a:off x="1371602" y="285750"/>
            <a:ext cx="3134659" cy="1270627"/>
          </a:xfrm>
          <a:prstGeom prst="rect">
            <a:avLst/>
          </a:prstGeom>
        </p:spPr>
      </p:pic>
    </p:spTree>
    <p:extLst>
      <p:ext uri="{BB962C8B-B14F-4D97-AF65-F5344CB8AC3E}">
        <p14:creationId xmlns:p14="http://schemas.microsoft.com/office/powerpoint/2010/main" val="215058306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4_Diapositive de titre">
    <p:bg>
      <p:bgPr>
        <a:solidFill>
          <a:srgbClr val="104282"/>
        </a:solidFill>
        <a:effectLst/>
      </p:bgPr>
    </p:bg>
    <p:spTree>
      <p:nvGrpSpPr>
        <p:cNvPr id="1" name=""/>
        <p:cNvGrpSpPr/>
        <p:nvPr/>
      </p:nvGrpSpPr>
      <p:grpSpPr>
        <a:xfrm>
          <a:off x="0" y="0"/>
          <a:ext cx="0" cy="0"/>
          <a:chOff x="0" y="0"/>
          <a:chExt cx="0" cy="0"/>
        </a:xfrm>
      </p:grpSpPr>
      <p:sp>
        <p:nvSpPr>
          <p:cNvPr id="3" name="Espace réservé du titre 8"/>
          <p:cNvSpPr>
            <a:spLocks noGrp="1"/>
          </p:cNvSpPr>
          <p:nvPr>
            <p:ph type="title" hasCustomPrompt="1"/>
          </p:nvPr>
        </p:nvSpPr>
        <p:spPr>
          <a:xfrm>
            <a:off x="457200" y="4616450"/>
            <a:ext cx="8226854" cy="226402"/>
          </a:xfrm>
          <a:prstGeom prst="rect">
            <a:avLst/>
          </a:prstGeom>
        </p:spPr>
        <p:txBody>
          <a:bodyPr vert="horz" lIns="45720" rIns="45720" anchor="ctr">
            <a:noAutofit/>
          </a:bodyPr>
          <a:lstStyle>
            <a:lvl1pPr algn="ctr">
              <a:defRPr sz="1400">
                <a:latin typeface="Optima"/>
                <a:cs typeface="Optima"/>
              </a:defRPr>
            </a:lvl1pPr>
          </a:lstStyle>
          <a:p>
            <a:r>
              <a:rPr kumimoji="0" lang="fr-CH" dirty="0" smtClean="0"/>
              <a:t>home.cern</a:t>
            </a:r>
            <a:endParaRPr kumimoji="0" lang="en-US" dirty="0"/>
          </a:p>
        </p:txBody>
      </p:sp>
      <p:pic>
        <p:nvPicPr>
          <p:cNvPr id="5" name="Image 2" descr="logooutline.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799171" y="1806688"/>
            <a:ext cx="1545657" cy="1530123"/>
          </a:xfrm>
          <a:prstGeom prst="rect">
            <a:avLst/>
          </a:prstGeom>
        </p:spPr>
      </p:pic>
    </p:spTree>
    <p:extLst>
      <p:ext uri="{BB962C8B-B14F-4D97-AF65-F5344CB8AC3E}">
        <p14:creationId xmlns:p14="http://schemas.microsoft.com/office/powerpoint/2010/main" val="3989461210"/>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5_Diapositive de titre">
    <p:bg>
      <p:bgPr>
        <a:solidFill>
          <a:schemeClr val="tx1"/>
        </a:solidFill>
        <a:effectLst/>
      </p:bgPr>
    </p:bg>
    <p:spTree>
      <p:nvGrpSpPr>
        <p:cNvPr id="1" name=""/>
        <p:cNvGrpSpPr/>
        <p:nvPr/>
      </p:nvGrpSpPr>
      <p:grpSpPr>
        <a:xfrm>
          <a:off x="0" y="0"/>
          <a:ext cx="0" cy="0"/>
          <a:chOff x="0" y="0"/>
          <a:chExt cx="0" cy="0"/>
        </a:xfrm>
      </p:grpSpPr>
      <p:pic>
        <p:nvPicPr>
          <p:cNvPr id="3" name="Picture 1" descr="LogoOutline.ai"/>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312000" y="1315400"/>
            <a:ext cx="2520000" cy="2520000"/>
          </a:xfrm>
          <a:prstGeom prst="rect">
            <a:avLst/>
          </a:prstGeom>
        </p:spPr>
      </p:pic>
    </p:spTree>
    <p:extLst>
      <p:ext uri="{BB962C8B-B14F-4D97-AF65-F5344CB8AC3E}">
        <p14:creationId xmlns:p14="http://schemas.microsoft.com/office/powerpoint/2010/main" val="2005918618"/>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6_Diapositive de titre">
    <p:bg>
      <p:bgRef idx="1001">
        <a:schemeClr val="bg1"/>
      </p:bgRef>
    </p:bg>
    <p:spTree>
      <p:nvGrpSpPr>
        <p:cNvPr id="1" name=""/>
        <p:cNvGrpSpPr/>
        <p:nvPr/>
      </p:nvGrpSpPr>
      <p:grpSpPr>
        <a:xfrm>
          <a:off x="0" y="0"/>
          <a:ext cx="0" cy="0"/>
          <a:chOff x="0" y="0"/>
          <a:chExt cx="0" cy="0"/>
        </a:xfrm>
      </p:grpSpPr>
      <p:pic>
        <p:nvPicPr>
          <p:cNvPr id="6" name="Image 2" descr="logoBadgeWeb.eps"/>
          <p:cNvPicPr>
            <a:picLocks noChangeAspect="1"/>
          </p:cNvPicPr>
          <p:nvPr userDrawn="1"/>
        </p:nvPicPr>
        <p:blipFill rotWithShape="1">
          <a:blip r:embed="rId2" cstate="email">
            <a:extLst>
              <a:ext uri="{28A0092B-C50C-407E-A947-70E740481C1C}">
                <a14:useLocalDpi xmlns:a14="http://schemas.microsoft.com/office/drawing/2010/main" val="0"/>
              </a:ext>
            </a:extLst>
          </a:blip>
          <a:srcRect b="17835"/>
          <a:stretch/>
        </p:blipFill>
        <p:spPr>
          <a:xfrm>
            <a:off x="3959440" y="1940784"/>
            <a:ext cx="1221946" cy="1261931"/>
          </a:xfrm>
          <a:prstGeom prst="rect">
            <a:avLst/>
          </a:prstGeom>
        </p:spPr>
      </p:pic>
      <p:sp>
        <p:nvSpPr>
          <p:cNvPr id="7" name="Espace réservé du titre 8"/>
          <p:cNvSpPr>
            <a:spLocks noGrp="1"/>
          </p:cNvSpPr>
          <p:nvPr>
            <p:ph type="title" hasCustomPrompt="1"/>
          </p:nvPr>
        </p:nvSpPr>
        <p:spPr>
          <a:xfrm>
            <a:off x="457200" y="4616450"/>
            <a:ext cx="8226854" cy="226402"/>
          </a:xfrm>
          <a:prstGeom prst="rect">
            <a:avLst/>
          </a:prstGeom>
        </p:spPr>
        <p:txBody>
          <a:bodyPr vert="horz" lIns="45720" rIns="45720" anchor="ctr">
            <a:noAutofit/>
          </a:bodyPr>
          <a:lstStyle>
            <a:lvl1pPr algn="ctr">
              <a:defRPr sz="1400">
                <a:latin typeface="Optima"/>
                <a:cs typeface="Optima"/>
              </a:defRPr>
            </a:lvl1pPr>
          </a:lstStyle>
          <a:p>
            <a:r>
              <a:rPr kumimoji="0" lang="fr-CH" dirty="0" smtClean="0"/>
              <a:t>home.cern</a:t>
            </a:r>
            <a:endParaRPr kumimoji="0" lang="en-US" dirty="0"/>
          </a:p>
        </p:txBody>
      </p:sp>
    </p:spTree>
    <p:extLst>
      <p:ext uri="{BB962C8B-B14F-4D97-AF65-F5344CB8AC3E}">
        <p14:creationId xmlns:p14="http://schemas.microsoft.com/office/powerpoint/2010/main" val="2803325075"/>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_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457200" y="1833611"/>
            <a:ext cx="8226854" cy="705332"/>
          </a:xfrm>
        </p:spPr>
        <p:txBody>
          <a:bodyPr/>
          <a:lstStyle>
            <a:lvl1pPr algn="l">
              <a:defRPr/>
            </a:lvl1pPr>
          </a:lstStyle>
          <a:p>
            <a:r>
              <a:rPr kumimoji="0" lang="fr-CH" smtClean="0"/>
              <a:t>Click to edit Master title style</a:t>
            </a:r>
            <a:endParaRPr kumimoji="0" lang="en-US"/>
          </a:p>
        </p:txBody>
      </p:sp>
      <p:sp>
        <p:nvSpPr>
          <p:cNvPr id="7" name="Date Placeholder 1"/>
          <p:cNvSpPr>
            <a:spLocks noGrp="1"/>
          </p:cNvSpPr>
          <p:nvPr>
            <p:ph type="dt" sz="half" idx="2"/>
          </p:nvPr>
        </p:nvSpPr>
        <p:spPr>
          <a:xfrm>
            <a:off x="2969335" y="477178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B4BFD808-6B56-4447-9401-2398D08EE3C0}" type="datetime1">
              <a:rPr lang="en-US" smtClean="0"/>
              <a:pPr/>
              <a:t>10/29/2019</a:t>
            </a:fld>
            <a:endParaRPr lang="en-US" dirty="0"/>
          </a:p>
        </p:txBody>
      </p:sp>
      <p:sp>
        <p:nvSpPr>
          <p:cNvPr id="9"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
        <p:nvSpPr>
          <p:cNvPr id="11" name="Espace réservé du texte 2"/>
          <p:cNvSpPr>
            <a:spLocks noGrp="1"/>
          </p:cNvSpPr>
          <p:nvPr>
            <p:ph type="body" idx="10"/>
          </p:nvPr>
        </p:nvSpPr>
        <p:spPr>
          <a:xfrm>
            <a:off x="457200" y="2543343"/>
            <a:ext cx="2743200" cy="31474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fr-CH" smtClean="0"/>
              <a:t>Click to edit Master text styles</a:t>
            </a:r>
          </a:p>
        </p:txBody>
      </p:sp>
      <p:pic>
        <p:nvPicPr>
          <p:cNvPr id="10" name="Image 10" descr="bande-02.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6648" y="4527550"/>
            <a:ext cx="8243343" cy="615950"/>
          </a:xfrm>
          <a:prstGeom prst="rect">
            <a:avLst/>
          </a:prstGeom>
        </p:spPr>
      </p:pic>
      <p:pic>
        <p:nvPicPr>
          <p:cNvPr id="12" name="Picture 1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870772" y="4635458"/>
            <a:ext cx="1011816" cy="459019"/>
          </a:xfrm>
          <a:prstGeom prst="rect">
            <a:avLst/>
          </a:prstGeom>
        </p:spPr>
      </p:pic>
    </p:spTree>
    <p:extLst>
      <p:ext uri="{BB962C8B-B14F-4D97-AF65-F5344CB8AC3E}">
        <p14:creationId xmlns:p14="http://schemas.microsoft.com/office/powerpoint/2010/main" val="1370225507"/>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2_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457200" y="1833611"/>
            <a:ext cx="8226854" cy="705332"/>
          </a:xfrm>
        </p:spPr>
        <p:txBody>
          <a:bodyPr/>
          <a:lstStyle>
            <a:lvl1pPr algn="l">
              <a:defRPr/>
            </a:lvl1pPr>
          </a:lstStyle>
          <a:p>
            <a:r>
              <a:rPr kumimoji="0" lang="fr-CH" smtClean="0"/>
              <a:t>Click to edit Master title style</a:t>
            </a:r>
            <a:endParaRPr kumimoji="0" lang="en-US"/>
          </a:p>
        </p:txBody>
      </p:sp>
      <p:sp>
        <p:nvSpPr>
          <p:cNvPr id="11" name="Espace réservé du texte 2"/>
          <p:cNvSpPr>
            <a:spLocks noGrp="1"/>
          </p:cNvSpPr>
          <p:nvPr>
            <p:ph type="body" idx="10"/>
          </p:nvPr>
        </p:nvSpPr>
        <p:spPr>
          <a:xfrm>
            <a:off x="457200" y="2543343"/>
            <a:ext cx="2743200" cy="31474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fr-CH" smtClean="0"/>
              <a:t>Click to edit Master text styles</a:t>
            </a:r>
          </a:p>
        </p:txBody>
      </p:sp>
    </p:spTree>
    <p:extLst>
      <p:ext uri="{BB962C8B-B14F-4D97-AF65-F5344CB8AC3E}">
        <p14:creationId xmlns:p14="http://schemas.microsoft.com/office/powerpoint/2010/main" val="2057637213"/>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1_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lgn="l">
              <a:defRPr/>
            </a:lvl1pPr>
          </a:lstStyle>
          <a:p>
            <a:r>
              <a:rPr kumimoji="0" lang="fr-CH" smtClean="0"/>
              <a:t>Click to edit Master title style</a:t>
            </a:r>
            <a:endParaRPr kumimoji="0" lang="en-US"/>
          </a:p>
        </p:txBody>
      </p:sp>
      <p:sp>
        <p:nvSpPr>
          <p:cNvPr id="3" name="Espace réservé du contenu 2"/>
          <p:cNvSpPr>
            <a:spLocks noGrp="1"/>
          </p:cNvSpPr>
          <p:nvPr>
            <p:ph idx="1"/>
          </p:nvPr>
        </p:nvSpPr>
        <p:spPr/>
        <p:txBody>
          <a:bodyPr/>
          <a:lstStyle/>
          <a:p>
            <a:pPr lvl="0" eaLnBrk="1" latinLnBrk="0" hangingPunct="1"/>
            <a:r>
              <a:rPr lang="fr-CH" smtClean="0"/>
              <a:t>Click to edit Master text styles</a:t>
            </a:r>
          </a:p>
          <a:p>
            <a:pPr lvl="1" eaLnBrk="1" latinLnBrk="0" hangingPunct="1"/>
            <a:r>
              <a:rPr lang="fr-CH" smtClean="0"/>
              <a:t>Second level</a:t>
            </a:r>
          </a:p>
          <a:p>
            <a:pPr lvl="2" eaLnBrk="1" latinLnBrk="0" hangingPunct="1"/>
            <a:r>
              <a:rPr lang="fr-CH" smtClean="0"/>
              <a:t>Third level</a:t>
            </a:r>
          </a:p>
          <a:p>
            <a:pPr lvl="3" eaLnBrk="1" latinLnBrk="0" hangingPunct="1"/>
            <a:r>
              <a:rPr lang="fr-CH" smtClean="0"/>
              <a:t>Fourth level</a:t>
            </a:r>
          </a:p>
          <a:p>
            <a:pPr lvl="4" eaLnBrk="1" latinLnBrk="0" hangingPunct="1"/>
            <a:r>
              <a:rPr lang="fr-CH" smtClean="0"/>
              <a:t>Fifth level</a:t>
            </a:r>
            <a:endParaRPr kumimoji="0" lang="en-US" dirty="0"/>
          </a:p>
        </p:txBody>
      </p:sp>
      <p:sp>
        <p:nvSpPr>
          <p:cNvPr id="9"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extLst>
      <p:ext uri="{BB962C8B-B14F-4D97-AF65-F5344CB8AC3E}">
        <p14:creationId xmlns:p14="http://schemas.microsoft.com/office/powerpoint/2010/main" val="289713252"/>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a:xfrm>
            <a:off x="457200" y="205979"/>
            <a:ext cx="7467600" cy="857250"/>
          </a:xfrm>
        </p:spPr>
        <p:txBody>
          <a:bodyPr/>
          <a:lstStyle/>
          <a:p>
            <a:r>
              <a:rPr kumimoji="0" lang="fr-CH" smtClean="0"/>
              <a:t>Click to edit Master title style</a:t>
            </a:r>
            <a:endParaRPr kumimoji="0" lang="en-US"/>
          </a:p>
        </p:txBody>
      </p:sp>
      <p:sp>
        <p:nvSpPr>
          <p:cNvPr id="3" name="Espace réservé du contenu 2"/>
          <p:cNvSpPr>
            <a:spLocks noGrp="1"/>
          </p:cNvSpPr>
          <p:nvPr>
            <p:ph sz="half" idx="1"/>
          </p:nvPr>
        </p:nvSpPr>
        <p:spPr>
          <a:xfrm>
            <a:off x="457200" y="1200151"/>
            <a:ext cx="3657600" cy="3262788"/>
          </a:xfrm>
        </p:spPr>
        <p:txBody>
          <a:bodyPr/>
          <a:lstStyle>
            <a:lvl1pPr>
              <a:defRPr sz="2600"/>
            </a:lvl1pPr>
            <a:lvl2pPr>
              <a:defRPr sz="2200"/>
            </a:lvl2pPr>
            <a:lvl3pPr>
              <a:defRPr sz="2000"/>
            </a:lvl3pPr>
            <a:lvl4pPr>
              <a:defRPr sz="1800"/>
            </a:lvl4pPr>
            <a:lvl5pPr>
              <a:defRPr sz="1800"/>
            </a:lvl5pPr>
          </a:lstStyle>
          <a:p>
            <a:pPr lvl="0" eaLnBrk="1" latinLnBrk="0" hangingPunct="1"/>
            <a:r>
              <a:rPr lang="fr-CH" smtClean="0"/>
              <a:t>Click to edit Master text styles</a:t>
            </a:r>
          </a:p>
          <a:p>
            <a:pPr lvl="1" eaLnBrk="1" latinLnBrk="0" hangingPunct="1"/>
            <a:r>
              <a:rPr lang="fr-CH" smtClean="0"/>
              <a:t>Second level</a:t>
            </a:r>
          </a:p>
          <a:p>
            <a:pPr lvl="2" eaLnBrk="1" latinLnBrk="0" hangingPunct="1"/>
            <a:r>
              <a:rPr lang="fr-CH" smtClean="0"/>
              <a:t>Third level</a:t>
            </a:r>
          </a:p>
          <a:p>
            <a:pPr lvl="3" eaLnBrk="1" latinLnBrk="0" hangingPunct="1"/>
            <a:r>
              <a:rPr lang="fr-CH" smtClean="0"/>
              <a:t>Fourth level</a:t>
            </a:r>
          </a:p>
          <a:p>
            <a:pPr lvl="4" eaLnBrk="1" latinLnBrk="0" hangingPunct="1"/>
            <a:r>
              <a:rPr lang="fr-CH" smtClean="0"/>
              <a:t>Fifth level</a:t>
            </a:r>
            <a:endParaRPr kumimoji="0" lang="en-US"/>
          </a:p>
        </p:txBody>
      </p:sp>
      <p:sp>
        <p:nvSpPr>
          <p:cNvPr id="4" name="Espace réservé du contenu 3"/>
          <p:cNvSpPr>
            <a:spLocks noGrp="1"/>
          </p:cNvSpPr>
          <p:nvPr>
            <p:ph sz="half" idx="2"/>
          </p:nvPr>
        </p:nvSpPr>
        <p:spPr>
          <a:xfrm>
            <a:off x="4267200" y="1200150"/>
            <a:ext cx="3657600" cy="3262789"/>
          </a:xfrm>
        </p:spPr>
        <p:txBody>
          <a:bodyPr/>
          <a:lstStyle>
            <a:lvl1pPr>
              <a:defRPr sz="2600"/>
            </a:lvl1pPr>
            <a:lvl2pPr>
              <a:defRPr sz="2200"/>
            </a:lvl2pPr>
            <a:lvl3pPr>
              <a:defRPr sz="2000"/>
            </a:lvl3pPr>
            <a:lvl4pPr>
              <a:defRPr sz="1800"/>
            </a:lvl4pPr>
            <a:lvl5pPr>
              <a:defRPr sz="1800"/>
            </a:lvl5pPr>
          </a:lstStyle>
          <a:p>
            <a:pPr lvl="0" eaLnBrk="1" latinLnBrk="0" hangingPunct="1"/>
            <a:r>
              <a:rPr lang="fr-CH" smtClean="0"/>
              <a:t>Click to edit Master text styles</a:t>
            </a:r>
          </a:p>
          <a:p>
            <a:pPr lvl="1" eaLnBrk="1" latinLnBrk="0" hangingPunct="1"/>
            <a:r>
              <a:rPr lang="fr-CH" smtClean="0"/>
              <a:t>Second level</a:t>
            </a:r>
          </a:p>
          <a:p>
            <a:pPr lvl="2" eaLnBrk="1" latinLnBrk="0" hangingPunct="1"/>
            <a:r>
              <a:rPr lang="fr-CH" smtClean="0"/>
              <a:t>Third level</a:t>
            </a:r>
          </a:p>
          <a:p>
            <a:pPr lvl="3" eaLnBrk="1" latinLnBrk="0" hangingPunct="1"/>
            <a:r>
              <a:rPr lang="fr-CH" smtClean="0"/>
              <a:t>Fourth level</a:t>
            </a:r>
          </a:p>
          <a:p>
            <a:pPr lvl="4" eaLnBrk="1" latinLnBrk="0" hangingPunct="1"/>
            <a:r>
              <a:rPr lang="fr-CH" smtClean="0"/>
              <a:t>Fifth level</a:t>
            </a:r>
            <a:endParaRPr kumimoji="0" lang="en-US"/>
          </a:p>
        </p:txBody>
      </p:sp>
      <p:sp>
        <p:nvSpPr>
          <p:cNvPr id="10"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204788"/>
            <a:ext cx="8229600" cy="670483"/>
          </a:xfrm>
        </p:spPr>
        <p:txBody>
          <a:bodyPr anchor="ctr"/>
          <a:lstStyle>
            <a:lvl1pPr>
              <a:defRPr/>
            </a:lvl1pPr>
          </a:lstStyle>
          <a:p>
            <a:r>
              <a:rPr kumimoji="0" lang="fr-CH" smtClean="0"/>
              <a:t>Click to edit Master title style</a:t>
            </a:r>
            <a:endParaRPr kumimoji="0" lang="en-US"/>
          </a:p>
        </p:txBody>
      </p:sp>
      <p:sp>
        <p:nvSpPr>
          <p:cNvPr id="4" name="Espace réservé du texte 3"/>
          <p:cNvSpPr>
            <a:spLocks noGrp="1"/>
          </p:cNvSpPr>
          <p:nvPr>
            <p:ph type="body" sz="half" idx="3"/>
          </p:nvPr>
        </p:nvSpPr>
        <p:spPr>
          <a:xfrm>
            <a:off x="455613" y="3826475"/>
            <a:ext cx="8231187" cy="447075"/>
          </a:xfrm>
        </p:spPr>
        <p:txBody>
          <a:bodyPr anchor="t"/>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fr-CH" smtClean="0"/>
              <a:t>Click to edit Master text styles</a:t>
            </a:r>
          </a:p>
        </p:txBody>
      </p:sp>
      <p:sp>
        <p:nvSpPr>
          <p:cNvPr id="5" name="Espace réservé du contenu 4"/>
          <p:cNvSpPr>
            <a:spLocks noGrp="1"/>
          </p:cNvSpPr>
          <p:nvPr>
            <p:ph sz="quarter" idx="2"/>
          </p:nvPr>
        </p:nvSpPr>
        <p:spPr>
          <a:xfrm>
            <a:off x="457200" y="952333"/>
            <a:ext cx="4040188" cy="2764991"/>
          </a:xfrm>
        </p:spPr>
        <p:txBody>
          <a:bodyPr/>
          <a:lstStyle>
            <a:lvl1pPr>
              <a:defRPr sz="2400"/>
            </a:lvl1pPr>
            <a:lvl2pPr>
              <a:defRPr sz="2000"/>
            </a:lvl2pPr>
            <a:lvl3pPr>
              <a:defRPr sz="1800"/>
            </a:lvl3pPr>
            <a:lvl4pPr>
              <a:defRPr sz="1600"/>
            </a:lvl4pPr>
            <a:lvl5pPr>
              <a:defRPr sz="1600"/>
            </a:lvl5pPr>
          </a:lstStyle>
          <a:p>
            <a:pPr lvl="0" eaLnBrk="1" latinLnBrk="0" hangingPunct="1"/>
            <a:r>
              <a:rPr lang="fr-CH" smtClean="0"/>
              <a:t>Click to edit Master text styles</a:t>
            </a:r>
          </a:p>
          <a:p>
            <a:pPr lvl="1" eaLnBrk="1" latinLnBrk="0" hangingPunct="1"/>
            <a:r>
              <a:rPr lang="fr-CH" smtClean="0"/>
              <a:t>Second level</a:t>
            </a:r>
          </a:p>
          <a:p>
            <a:pPr lvl="2" eaLnBrk="1" latinLnBrk="0" hangingPunct="1"/>
            <a:r>
              <a:rPr lang="fr-CH" smtClean="0"/>
              <a:t>Third level</a:t>
            </a:r>
          </a:p>
          <a:p>
            <a:pPr lvl="3" eaLnBrk="1" latinLnBrk="0" hangingPunct="1"/>
            <a:r>
              <a:rPr lang="fr-CH" smtClean="0"/>
              <a:t>Fourth level</a:t>
            </a:r>
          </a:p>
          <a:p>
            <a:pPr lvl="4" eaLnBrk="1" latinLnBrk="0" hangingPunct="1"/>
            <a:r>
              <a:rPr lang="fr-CH" smtClean="0"/>
              <a:t>Fifth level</a:t>
            </a:r>
            <a:endParaRPr kumimoji="0" lang="en-US" dirty="0"/>
          </a:p>
        </p:txBody>
      </p:sp>
      <p:sp>
        <p:nvSpPr>
          <p:cNvPr id="6" name="Espace réservé du contenu 5"/>
          <p:cNvSpPr>
            <a:spLocks noGrp="1"/>
          </p:cNvSpPr>
          <p:nvPr>
            <p:ph sz="quarter" idx="4"/>
          </p:nvPr>
        </p:nvSpPr>
        <p:spPr>
          <a:xfrm>
            <a:off x="4645026" y="952333"/>
            <a:ext cx="4041775" cy="2764991"/>
          </a:xfrm>
        </p:spPr>
        <p:txBody>
          <a:bodyPr/>
          <a:lstStyle>
            <a:lvl1pPr>
              <a:defRPr sz="2400"/>
            </a:lvl1pPr>
            <a:lvl2pPr>
              <a:defRPr sz="2000"/>
            </a:lvl2pPr>
            <a:lvl3pPr>
              <a:defRPr sz="1800"/>
            </a:lvl3pPr>
            <a:lvl4pPr>
              <a:defRPr sz="1600"/>
            </a:lvl4pPr>
            <a:lvl5pPr>
              <a:defRPr sz="1600"/>
            </a:lvl5pPr>
          </a:lstStyle>
          <a:p>
            <a:pPr lvl="0" eaLnBrk="1" latinLnBrk="0" hangingPunct="1"/>
            <a:r>
              <a:rPr lang="fr-CH" smtClean="0"/>
              <a:t>Click to edit Master text styles</a:t>
            </a:r>
          </a:p>
          <a:p>
            <a:pPr lvl="1" eaLnBrk="1" latinLnBrk="0" hangingPunct="1"/>
            <a:r>
              <a:rPr lang="fr-CH" smtClean="0"/>
              <a:t>Second level</a:t>
            </a:r>
          </a:p>
          <a:p>
            <a:pPr lvl="2" eaLnBrk="1" latinLnBrk="0" hangingPunct="1"/>
            <a:r>
              <a:rPr lang="fr-CH" smtClean="0"/>
              <a:t>Third level</a:t>
            </a:r>
          </a:p>
          <a:p>
            <a:pPr lvl="3" eaLnBrk="1" latinLnBrk="0" hangingPunct="1"/>
            <a:r>
              <a:rPr lang="fr-CH" smtClean="0"/>
              <a:t>Fourth level</a:t>
            </a:r>
          </a:p>
          <a:p>
            <a:pPr lvl="4" eaLnBrk="1" latinLnBrk="0" hangingPunct="1"/>
            <a:r>
              <a:rPr lang="fr-CH" smtClean="0"/>
              <a:t>Fifth level</a:t>
            </a:r>
            <a:endParaRPr kumimoji="0" lang="en-US"/>
          </a:p>
        </p:txBody>
      </p:sp>
      <p:sp>
        <p:nvSpPr>
          <p:cNvPr id="12" name="Slide Number Placeholder 3"/>
          <p:cNvSpPr>
            <a:spLocks noGrp="1"/>
          </p:cNvSpPr>
          <p:nvPr>
            <p:ph type="sldNum" sz="quarter" idx="12"/>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Espace réservé du titre 8"/>
          <p:cNvSpPr>
            <a:spLocks noGrp="1"/>
          </p:cNvSpPr>
          <p:nvPr>
            <p:ph type="title"/>
          </p:nvPr>
        </p:nvSpPr>
        <p:spPr>
          <a:xfrm>
            <a:off x="457200" y="175120"/>
            <a:ext cx="8226854" cy="705332"/>
          </a:xfrm>
          <a:prstGeom prst="rect">
            <a:avLst/>
          </a:prstGeom>
        </p:spPr>
        <p:txBody>
          <a:bodyPr vert="horz" lIns="45720" rIns="45720" anchor="ctr">
            <a:normAutofit/>
          </a:bodyPr>
          <a:lstStyle/>
          <a:p>
            <a:r>
              <a:rPr kumimoji="0" lang="fr-CH" dirty="0" smtClean="0"/>
              <a:t>Cliquez et modifiez le titre</a:t>
            </a:r>
            <a:endParaRPr kumimoji="0" lang="en-US" dirty="0"/>
          </a:p>
        </p:txBody>
      </p:sp>
      <p:sp>
        <p:nvSpPr>
          <p:cNvPr id="30" name="Espace réservé du texte 29"/>
          <p:cNvSpPr>
            <a:spLocks noGrp="1"/>
          </p:cNvSpPr>
          <p:nvPr>
            <p:ph type="body" idx="1"/>
          </p:nvPr>
        </p:nvSpPr>
        <p:spPr>
          <a:xfrm>
            <a:off x="457200" y="994205"/>
            <a:ext cx="8229600" cy="3203145"/>
          </a:xfrm>
          <a:prstGeom prst="rect">
            <a:avLst/>
          </a:prstGeom>
        </p:spPr>
        <p:txBody>
          <a:bodyPr vert="horz">
            <a:normAutofit/>
          </a:bodyPr>
          <a:lstStyle/>
          <a:p>
            <a:pPr lvl="0" eaLnBrk="1" latinLnBrk="0" hangingPunct="1"/>
            <a:r>
              <a:rPr kumimoji="0" lang="fr-CH" dirty="0" smtClean="0"/>
              <a:t>Cliquez pour modifier les styles du texte du masque</a:t>
            </a:r>
          </a:p>
          <a:p>
            <a:pPr lvl="1" eaLnBrk="1" latinLnBrk="0" hangingPunct="1"/>
            <a:r>
              <a:rPr kumimoji="0" lang="fr-CH" dirty="0" smtClean="0"/>
              <a:t>Deuxième niveau</a:t>
            </a:r>
          </a:p>
          <a:p>
            <a:pPr lvl="2" eaLnBrk="1" latinLnBrk="0" hangingPunct="1"/>
            <a:r>
              <a:rPr kumimoji="0" lang="fr-CH" dirty="0" smtClean="0"/>
              <a:t>Troisième niveau</a:t>
            </a:r>
          </a:p>
          <a:p>
            <a:pPr lvl="3" eaLnBrk="1" latinLnBrk="0" hangingPunct="1"/>
            <a:r>
              <a:rPr kumimoji="0" lang="fr-CH" dirty="0" smtClean="0"/>
              <a:t>Quatrième niveau</a:t>
            </a:r>
          </a:p>
          <a:p>
            <a:pPr lvl="4" eaLnBrk="1" latinLnBrk="0" hangingPunct="1"/>
            <a:r>
              <a:rPr kumimoji="0" lang="fr-CH" dirty="0" smtClean="0"/>
              <a:t>Cinquième niveau</a:t>
            </a:r>
            <a:endParaRPr kumimoji="0" lang="en-US" dirty="0"/>
          </a:p>
        </p:txBody>
      </p:sp>
      <p:sp>
        <p:nvSpPr>
          <p:cNvPr id="4"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61" r:id="rId1"/>
    <p:sldLayoutId id="2147483676" r:id="rId2"/>
    <p:sldLayoutId id="2147483677" r:id="rId3"/>
    <p:sldLayoutId id="2147483678" r:id="rId4"/>
    <p:sldLayoutId id="2147483681" r:id="rId5"/>
    <p:sldLayoutId id="2147483680" r:id="rId6"/>
    <p:sldLayoutId id="2147483679" r:id="rId7"/>
    <p:sldLayoutId id="2147483664" r:id="rId8"/>
    <p:sldLayoutId id="2147483665" r:id="rId9"/>
    <p:sldLayoutId id="2147483667" r:id="rId10"/>
    <p:sldLayoutId id="2147483668" r:id="rId11"/>
    <p:sldLayoutId id="2147483669" r:id="rId12"/>
    <p:sldLayoutId id="2147483674" r:id="rId13"/>
    <p:sldLayoutId id="2147483682" r:id="rId14"/>
    <p:sldLayoutId id="2147483683" r:id="rId15"/>
  </p:sldLayoutIdLst>
  <p:timing>
    <p:tnLst>
      <p:par>
        <p:cTn id="1" dur="indefinite" restart="never" nodeType="tmRoot"/>
      </p:par>
    </p:tnLst>
  </p:timing>
  <p:hf hdr="0"/>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93776" indent="-457200" algn="l" rtl="0" eaLnBrk="1" latinLnBrk="0" hangingPunct="1">
        <a:spcBef>
          <a:spcPct val="20000"/>
        </a:spcBef>
        <a:buClr>
          <a:schemeClr val="tx1"/>
        </a:buClr>
        <a:buSzPct val="80000"/>
        <a:buFont typeface="Arial"/>
        <a:buChar char="•"/>
        <a:defRPr kumimoji="0" sz="3000" kern="1200">
          <a:solidFill>
            <a:schemeClr val="tx1"/>
          </a:solidFill>
          <a:latin typeface="+mn-lt"/>
          <a:ea typeface="+mn-ea"/>
          <a:cs typeface="+mn-cs"/>
        </a:defRPr>
      </a:lvl1pPr>
      <a:lvl2pPr marL="905256" indent="-457200" algn="l" rtl="0" eaLnBrk="1" latinLnBrk="0" hangingPunct="1">
        <a:spcBef>
          <a:spcPct val="20000"/>
        </a:spcBef>
        <a:buClr>
          <a:schemeClr val="tx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tx1"/>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tx1"/>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tx1"/>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0.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8.xml"/><Relationship Id="rId4" Type="http://schemas.openxmlformats.org/officeDocument/2006/relationships/image" Target="../media/image29.png"/></Relationships>
</file>

<file path=ppt/slides/_rels/slide11.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png"/><Relationship Id="rId1" Type="http://schemas.openxmlformats.org/officeDocument/2006/relationships/slideLayout" Target="../slideLayouts/slideLayout8.xml"/><Relationship Id="rId5" Type="http://schemas.openxmlformats.org/officeDocument/2006/relationships/image" Target="../media/image35.png"/><Relationship Id="rId4" Type="http://schemas.openxmlformats.org/officeDocument/2006/relationships/image" Target="../media/image34.png"/></Relationships>
</file>

<file path=ppt/slides/_rels/slide13.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6.png"/><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3.xml"/><Relationship Id="rId1" Type="http://schemas.openxmlformats.org/officeDocument/2006/relationships/slideLayout" Target="../slideLayouts/slideLayout15.xml"/><Relationship Id="rId5" Type="http://schemas.openxmlformats.org/officeDocument/2006/relationships/image" Target="../media/image2.emf"/><Relationship Id="rId4" Type="http://schemas.openxmlformats.org/officeDocument/2006/relationships/image" Target="../media/image39.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0.xml"/></Relationships>
</file>

<file path=ppt/slides/_rels/slide3.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image" Target="../media/image8.png"/><Relationship Id="rId1" Type="http://schemas.openxmlformats.org/officeDocument/2006/relationships/slideLayout" Target="../slideLayouts/slideLayout7.xml"/><Relationship Id="rId6" Type="http://schemas.openxmlformats.org/officeDocument/2006/relationships/image" Target="../media/image12.jpg"/><Relationship Id="rId5" Type="http://schemas.openxmlformats.org/officeDocument/2006/relationships/image" Target="../media/image11.jpg"/><Relationship Id="rId4" Type="http://schemas.openxmlformats.org/officeDocument/2006/relationships/image" Target="../media/image10.png"/></Relationships>
</file>

<file path=ppt/slides/_rels/slide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xml"/><Relationship Id="rId1" Type="http://schemas.openxmlformats.org/officeDocument/2006/relationships/slideLayout" Target="../slideLayouts/slideLayout7.xml"/><Relationship Id="rId4" Type="http://schemas.openxmlformats.org/officeDocument/2006/relationships/image" Target="../media/image14.jpeg"/></Relationships>
</file>

<file path=ppt/slides/_rels/slide5.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19.jpg"/><Relationship Id="rId7" Type="http://schemas.openxmlformats.org/officeDocument/2006/relationships/image" Target="../media/image23.png"/><Relationship Id="rId2" Type="http://schemas.openxmlformats.org/officeDocument/2006/relationships/image" Target="../media/image18.jpg"/><Relationship Id="rId1" Type="http://schemas.openxmlformats.org/officeDocument/2006/relationships/slideLayout" Target="../slideLayouts/slideLayout14.xml"/><Relationship Id="rId6" Type="http://schemas.openxmlformats.org/officeDocument/2006/relationships/image" Target="../media/image22.JPG"/><Relationship Id="rId5" Type="http://schemas.openxmlformats.org/officeDocument/2006/relationships/image" Target="../media/image21.JPG"/><Relationship Id="rId4" Type="http://schemas.openxmlformats.org/officeDocument/2006/relationships/image" Target="../media/image20.jpg"/></Relationships>
</file>

<file path=ppt/slides/_rels/slide8.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47861"/>
            <a:ext cx="8226854" cy="705332"/>
          </a:xfrm>
        </p:spPr>
        <p:txBody>
          <a:bodyPr>
            <a:noAutofit/>
          </a:bodyPr>
          <a:lstStyle/>
          <a:p>
            <a:pPr algn="ctr"/>
            <a:r>
              <a:rPr lang="en-GB" sz="3200" dirty="0" smtClean="0"/>
              <a:t>Impact of 440GeV </a:t>
            </a:r>
            <a:r>
              <a:rPr lang="en-GB" sz="3200" dirty="0"/>
              <a:t>Protons on Superconducting Wires and Tapes in a Cryogenic Environment</a:t>
            </a:r>
          </a:p>
        </p:txBody>
      </p:sp>
      <p:sp>
        <p:nvSpPr>
          <p:cNvPr id="3" name="Text Placeholder 2"/>
          <p:cNvSpPr>
            <a:spLocks noGrp="1"/>
          </p:cNvSpPr>
          <p:nvPr>
            <p:ph type="body" idx="10"/>
          </p:nvPr>
        </p:nvSpPr>
        <p:spPr>
          <a:xfrm>
            <a:off x="1123950" y="3241843"/>
            <a:ext cx="3886200" cy="314740"/>
          </a:xfrm>
        </p:spPr>
        <p:txBody>
          <a:bodyPr>
            <a:noAutofit/>
          </a:bodyPr>
          <a:lstStyle/>
          <a:p>
            <a:r>
              <a:rPr lang="en-US" sz="1200" b="1" dirty="0" smtClean="0"/>
              <a:t>A. Will  </a:t>
            </a:r>
            <a:r>
              <a:rPr lang="en-US" sz="1100" i="1" dirty="0" smtClean="0"/>
              <a:t>et al.</a:t>
            </a:r>
            <a:endParaRPr lang="en-US" sz="1200" i="1" dirty="0" smtClean="0"/>
          </a:p>
          <a:p>
            <a:r>
              <a:rPr lang="en-US" sz="1050" dirty="0" smtClean="0"/>
              <a:t>Karlsruhe Institute of Technology (KIT) / CERN (TE-MPE-PE)</a:t>
            </a:r>
            <a:endParaRPr lang="en-GB" sz="1050" dirty="0"/>
          </a:p>
        </p:txBody>
      </p:sp>
      <p:sp>
        <p:nvSpPr>
          <p:cNvPr id="4" name="Text Placeholder 2"/>
          <p:cNvSpPr txBox="1">
            <a:spLocks/>
          </p:cNvSpPr>
          <p:nvPr/>
        </p:nvSpPr>
        <p:spPr>
          <a:xfrm>
            <a:off x="6642100" y="4664243"/>
            <a:ext cx="2743200" cy="314740"/>
          </a:xfrm>
          <a:prstGeom prst="rect">
            <a:avLst/>
          </a:prstGeom>
        </p:spPr>
        <p:txBody>
          <a:bodyPr vert="horz" lIns="45720" tIns="0" rIns="45720" bIns="0" anchor="b">
            <a:normAutofit/>
          </a:bodyPr>
          <a:lstStyle>
            <a:lvl1pPr marL="0" indent="0" algn="l" rtl="0" eaLnBrk="1" latinLnBrk="0" hangingPunct="1">
              <a:spcBef>
                <a:spcPct val="20000"/>
              </a:spcBef>
              <a:buClr>
                <a:schemeClr val="tx1"/>
              </a:buClr>
              <a:buSzPct val="80000"/>
              <a:buFont typeface="Arial"/>
              <a:buNone/>
              <a:defRPr kumimoji="0" sz="1400" kern="1200">
                <a:solidFill>
                  <a:schemeClr val="tx1"/>
                </a:solidFill>
                <a:latin typeface="+mn-lt"/>
                <a:ea typeface="+mn-ea"/>
                <a:cs typeface="+mn-cs"/>
              </a:defRPr>
            </a:lvl1pPr>
            <a:lvl2pPr marL="905256" indent="-457200" algn="l" rtl="0" eaLnBrk="1" latinLnBrk="0" hangingPunct="1">
              <a:spcBef>
                <a:spcPct val="20000"/>
              </a:spcBef>
              <a:buClr>
                <a:schemeClr val="tx1"/>
              </a:buClr>
              <a:buSzPct val="90000"/>
              <a:buFont typeface="Arial"/>
              <a:buNone/>
              <a:defRPr kumimoji="0" sz="1200" kern="1200">
                <a:solidFill>
                  <a:schemeClr val="tx1"/>
                </a:solidFill>
                <a:latin typeface="+mn-lt"/>
                <a:ea typeface="+mn-ea"/>
                <a:cs typeface="+mn-cs"/>
              </a:defRPr>
            </a:lvl2pPr>
            <a:lvl3pPr marL="1092708" indent="-342900" algn="l" rtl="0" eaLnBrk="1" latinLnBrk="0" hangingPunct="1">
              <a:spcBef>
                <a:spcPct val="20000"/>
              </a:spcBef>
              <a:buClr>
                <a:schemeClr val="tx1"/>
              </a:buClr>
              <a:buSzPct val="85000"/>
              <a:buFont typeface="Arial"/>
              <a:buNone/>
              <a:defRPr kumimoji="0" sz="1000" kern="1200">
                <a:solidFill>
                  <a:schemeClr val="tx1"/>
                </a:solidFill>
                <a:latin typeface="+mn-lt"/>
                <a:ea typeface="+mn-ea"/>
                <a:cs typeface="+mn-cs"/>
              </a:defRPr>
            </a:lvl3pPr>
            <a:lvl4pPr marL="1385316" indent="-342900" algn="l" rtl="0" eaLnBrk="1" latinLnBrk="0" hangingPunct="1">
              <a:spcBef>
                <a:spcPct val="20000"/>
              </a:spcBef>
              <a:buClr>
                <a:schemeClr val="tx1"/>
              </a:buClr>
              <a:buSzPct val="90000"/>
              <a:buFont typeface="Arial"/>
              <a:buNone/>
              <a:defRPr kumimoji="0" sz="900" kern="1200">
                <a:solidFill>
                  <a:schemeClr val="tx1"/>
                </a:solidFill>
                <a:latin typeface="+mn-lt"/>
                <a:ea typeface="+mn-ea"/>
                <a:cs typeface="+mn-cs"/>
              </a:defRPr>
            </a:lvl4pPr>
            <a:lvl5pPr marL="1650492" indent="-342900" algn="l" rtl="0" eaLnBrk="1" latinLnBrk="0" hangingPunct="1">
              <a:spcBef>
                <a:spcPct val="20000"/>
              </a:spcBef>
              <a:buClr>
                <a:schemeClr val="tx1"/>
              </a:buClr>
              <a:buSzPct val="100000"/>
              <a:buFont typeface="Arial"/>
              <a:buNone/>
              <a:defRPr kumimoji="0" sz="9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algn="ctr"/>
            <a:r>
              <a:rPr lang="en-US" sz="1200" dirty="0" err="1" smtClean="0"/>
              <a:t>Gentner</a:t>
            </a:r>
            <a:r>
              <a:rPr lang="en-US" sz="1200" dirty="0" smtClean="0"/>
              <a:t> Day 30.10.2019</a:t>
            </a:r>
            <a:endParaRPr lang="en-GB" sz="1050" dirty="0"/>
          </a:p>
        </p:txBody>
      </p:sp>
    </p:spTree>
    <p:extLst>
      <p:ext uri="{BB962C8B-B14F-4D97-AF65-F5344CB8AC3E}">
        <p14:creationId xmlns:p14="http://schemas.microsoft.com/office/powerpoint/2010/main" val="284481148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7467600" cy="857250"/>
          </a:xfrm>
        </p:spPr>
        <p:txBody>
          <a:bodyPr>
            <a:normAutofit/>
          </a:bodyPr>
          <a:lstStyle/>
          <a:p>
            <a:r>
              <a:rPr lang="en-US" sz="2100" b="1" dirty="0" smtClean="0"/>
              <a:t>Nb3Sn Strain dependence</a:t>
            </a:r>
            <a:endParaRPr lang="en-GB" sz="2100" b="1" dirty="0"/>
          </a:p>
        </p:txBody>
      </p:sp>
      <p:pic>
        <p:nvPicPr>
          <p:cNvPr id="6" name="Content Placeholder 5"/>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4700256" y="1222375"/>
            <a:ext cx="4200304" cy="2129871"/>
          </a:xfrm>
        </p:spPr>
      </p:pic>
      <mc:AlternateContent xmlns:mc="http://schemas.openxmlformats.org/markup-compatibility/2006">
        <mc:Choice xmlns:a14="http://schemas.microsoft.com/office/drawing/2010/main" Requires="a14">
          <p:sp>
            <p:nvSpPr>
              <p:cNvPr id="4" name="Content Placeholder 3"/>
              <p:cNvSpPr>
                <a:spLocks noGrp="1"/>
              </p:cNvSpPr>
              <p:nvPr>
                <p:ph sz="half" idx="2"/>
              </p:nvPr>
            </p:nvSpPr>
            <p:spPr>
              <a:xfrm>
                <a:off x="406400" y="1409700"/>
                <a:ext cx="4006850" cy="3262789"/>
              </a:xfrm>
            </p:spPr>
            <p:txBody>
              <a:bodyPr>
                <a:normAutofit/>
              </a:bodyPr>
              <a:lstStyle/>
              <a:p>
                <a:r>
                  <a:rPr lang="en-US" sz="1600" dirty="0" smtClean="0"/>
                  <a:t>Scaling law for Nb</a:t>
                </a:r>
                <a:r>
                  <a:rPr lang="en-US" sz="1600" baseline="-25000" dirty="0" smtClean="0"/>
                  <a:t>3</a:t>
                </a:r>
                <a:r>
                  <a:rPr lang="en-US" sz="1600" dirty="0" smtClean="0"/>
                  <a:t>Sn from literature</a:t>
                </a:r>
              </a:p>
              <a:p>
                <a:endParaRPr lang="en-US" sz="1600" dirty="0" smtClean="0"/>
              </a:p>
              <a:p>
                <a:r>
                  <a:rPr lang="en-US" sz="1600" dirty="0" smtClean="0"/>
                  <a:t>normalized strain dependent function s(</a:t>
                </a:r>
                <a14:m>
                  <m:oMath xmlns:m="http://schemas.openxmlformats.org/officeDocument/2006/math">
                    <m:r>
                      <m:rPr>
                        <m:sty m:val="p"/>
                      </m:rPr>
                      <a:rPr lang="en-US" sz="1600" b="0" i="1" smtClean="0">
                        <a:latin typeface="Cambria Math" panose="02040503050406030204" pitchFamily="18" charset="0"/>
                      </a:rPr>
                      <m:t>ε</m:t>
                    </m:r>
                  </m:oMath>
                </a14:m>
                <a:r>
                  <a:rPr lang="en-US" sz="1600" b="0" dirty="0" smtClean="0"/>
                  <a:t>)</a:t>
                </a:r>
                <a:r>
                  <a:rPr lang="en-US" sz="1400" b="0" dirty="0" smtClean="0"/>
                  <a:t> </a:t>
                </a:r>
              </a:p>
              <a:p>
                <a:pPr lvl="1"/>
                <a:r>
                  <a:rPr lang="en-US" sz="1400" dirty="0"/>
                  <a:t>s(</a:t>
                </a:r>
                <a14:m>
                  <m:oMath xmlns:m="http://schemas.openxmlformats.org/officeDocument/2006/math">
                    <m:r>
                      <m:rPr>
                        <m:sty m:val="p"/>
                      </m:rPr>
                      <a:rPr lang="en-US" sz="1400" i="1">
                        <a:latin typeface="Cambria Math" panose="02040503050406030204" pitchFamily="18" charset="0"/>
                      </a:rPr>
                      <m:t>ε</m:t>
                    </m:r>
                  </m:oMath>
                </a14:m>
                <a:r>
                  <a:rPr lang="en-US" sz="1400" dirty="0" smtClean="0"/>
                  <a:t>=0)  =  1</a:t>
                </a:r>
              </a:p>
              <a:p>
                <a:pPr lvl="1"/>
                <a:r>
                  <a:rPr lang="en-US" sz="1400" b="0" dirty="0" smtClean="0"/>
                  <a:t>monotonic decreasing towards zero for higher strains</a:t>
                </a:r>
              </a:p>
              <a:p>
                <a:pPr lvl="1"/>
                <a:endParaRPr lang="en-US" sz="1400" dirty="0" smtClean="0"/>
              </a:p>
              <a:p>
                <a:pPr lvl="1"/>
                <a:endParaRPr lang="en-US" sz="1400" dirty="0"/>
              </a:p>
              <a:p>
                <a:r>
                  <a:rPr lang="en-US" sz="1600" dirty="0" smtClean="0"/>
                  <a:t>Kramer form linearizes the </a:t>
                </a:r>
                <a:r>
                  <a:rPr lang="en-US" sz="1600" dirty="0" err="1" smtClean="0"/>
                  <a:t>I</a:t>
                </a:r>
                <a:r>
                  <a:rPr lang="en-US" sz="1600" baseline="-25000" dirty="0" err="1" smtClean="0"/>
                  <a:t>c</a:t>
                </a:r>
                <a:r>
                  <a:rPr lang="en-US" sz="1600" dirty="0" smtClean="0"/>
                  <a:t> curve</a:t>
                </a:r>
                <a:endParaRPr lang="en-GB" sz="1600" dirty="0"/>
              </a:p>
            </p:txBody>
          </p:sp>
        </mc:Choice>
        <mc:Fallback>
          <p:sp>
            <p:nvSpPr>
              <p:cNvPr id="4" name="Content Placeholder 3"/>
              <p:cNvSpPr>
                <a:spLocks noGrp="1" noRot="1" noChangeAspect="1" noMove="1" noResize="1" noEditPoints="1" noAdjustHandles="1" noChangeArrowheads="1" noChangeShapeType="1" noTextEdit="1"/>
              </p:cNvSpPr>
              <p:nvPr>
                <p:ph sz="half" idx="2"/>
              </p:nvPr>
            </p:nvSpPr>
            <p:spPr>
              <a:xfrm>
                <a:off x="406400" y="1409700"/>
                <a:ext cx="4006850" cy="3262789"/>
              </a:xfrm>
              <a:blipFill>
                <a:blip r:embed="rId3"/>
                <a:stretch>
                  <a:fillRect t="-561"/>
                </a:stretch>
              </a:blipFill>
            </p:spPr>
            <p:txBody>
              <a:bodyPr/>
              <a:lstStyle/>
              <a:p>
                <a:r>
                  <a:rPr lang="en-GB">
                    <a:noFill/>
                  </a:rPr>
                  <a:t> </a:t>
                </a:r>
              </a:p>
            </p:txBody>
          </p:sp>
        </mc:Fallback>
      </mc:AlternateContent>
      <p:sp>
        <p:nvSpPr>
          <p:cNvPr id="5" name="Slide Number Placeholder 4"/>
          <p:cNvSpPr>
            <a:spLocks noGrp="1"/>
          </p:cNvSpPr>
          <p:nvPr>
            <p:ph type="sldNum" sz="quarter" idx="4"/>
          </p:nvPr>
        </p:nvSpPr>
        <p:spPr/>
        <p:txBody>
          <a:bodyPr/>
          <a:lstStyle/>
          <a:p>
            <a:fld id="{17918391-D411-FE40-AAD7-861AE5233E0E}" type="slidenum">
              <a:rPr lang="en-US" smtClean="0"/>
              <a:pPr/>
              <a:t>10</a:t>
            </a:fld>
            <a:endParaRPr lang="en-US" dirty="0"/>
          </a:p>
        </p:txBody>
      </p:sp>
      <p:sp>
        <p:nvSpPr>
          <p:cNvPr id="7" name="TextBox 6"/>
          <p:cNvSpPr txBox="1"/>
          <p:nvPr/>
        </p:nvSpPr>
        <p:spPr>
          <a:xfrm>
            <a:off x="5840473" y="901313"/>
            <a:ext cx="1806905" cy="276999"/>
          </a:xfrm>
          <a:prstGeom prst="rect">
            <a:avLst/>
          </a:prstGeom>
          <a:noFill/>
        </p:spPr>
        <p:txBody>
          <a:bodyPr wrap="none" rtlCol="0">
            <a:spAutoFit/>
          </a:bodyPr>
          <a:lstStyle/>
          <a:p>
            <a:r>
              <a:rPr lang="en-US" sz="1200" dirty="0" err="1" smtClean="0">
                <a:solidFill>
                  <a:schemeClr val="accent4"/>
                </a:solidFill>
              </a:rPr>
              <a:t>Mentink</a:t>
            </a:r>
            <a:r>
              <a:rPr lang="en-US" sz="1200" dirty="0" smtClean="0">
                <a:solidFill>
                  <a:schemeClr val="accent4"/>
                </a:solidFill>
              </a:rPr>
              <a:t>, </a:t>
            </a:r>
            <a:r>
              <a:rPr lang="en-US" sz="1200" dirty="0" err="1" smtClean="0">
                <a:solidFill>
                  <a:schemeClr val="accent4"/>
                </a:solidFill>
              </a:rPr>
              <a:t>Goedeke</a:t>
            </a:r>
            <a:r>
              <a:rPr lang="en-US" sz="1200" dirty="0" smtClean="0">
                <a:solidFill>
                  <a:schemeClr val="accent4"/>
                </a:solidFill>
              </a:rPr>
              <a:t> et al.</a:t>
            </a:r>
            <a:endParaRPr lang="en-GB" sz="1200" dirty="0">
              <a:solidFill>
                <a:schemeClr val="accent4"/>
              </a:solidFill>
            </a:endParaRPr>
          </a:p>
        </p:txBody>
      </p:sp>
      <p:pic>
        <p:nvPicPr>
          <p:cNvPr id="10" name="Picture 9"/>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807664" y="3717371"/>
            <a:ext cx="3985488" cy="474647"/>
          </a:xfrm>
          <a:prstGeom prst="rect">
            <a:avLst/>
          </a:prstGeom>
        </p:spPr>
      </p:pic>
    </p:spTree>
    <p:extLst>
      <p:ext uri="{BB962C8B-B14F-4D97-AF65-F5344CB8AC3E}">
        <p14:creationId xmlns:p14="http://schemas.microsoft.com/office/powerpoint/2010/main" val="175787325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04972" y="91838"/>
            <a:ext cx="6940768" cy="574309"/>
          </a:xfrm>
        </p:spPr>
        <p:txBody>
          <a:bodyPr>
            <a:noAutofit/>
          </a:bodyPr>
          <a:lstStyle/>
          <a:p>
            <a:r>
              <a:rPr lang="en-US" sz="2100" b="1" dirty="0"/>
              <a:t>B</a:t>
            </a:r>
            <a:r>
              <a:rPr lang="en-US" sz="2100" b="1" baseline="-25000" dirty="0"/>
              <a:t>c2</a:t>
            </a:r>
            <a:r>
              <a:rPr lang="en-US" sz="2100" b="1" dirty="0"/>
              <a:t> of Nb</a:t>
            </a:r>
            <a:r>
              <a:rPr lang="en-US" sz="2100" b="1" baseline="-25000" dirty="0"/>
              <a:t>3</a:t>
            </a:r>
            <a:r>
              <a:rPr lang="en-US" sz="2100" b="1" dirty="0"/>
              <a:t>Sn strands after beam impact</a:t>
            </a:r>
            <a:endParaRPr lang="en-GB" sz="2100" b="1" dirty="0"/>
          </a:p>
        </p:txBody>
      </p:sp>
      <p:sp>
        <p:nvSpPr>
          <p:cNvPr id="3" name="Content Placeholder 2"/>
          <p:cNvSpPr>
            <a:spLocks noGrp="1"/>
          </p:cNvSpPr>
          <p:nvPr>
            <p:ph sz="half" idx="1"/>
          </p:nvPr>
        </p:nvSpPr>
        <p:spPr>
          <a:xfrm>
            <a:off x="328772" y="1136092"/>
            <a:ext cx="3744253" cy="3614456"/>
          </a:xfrm>
        </p:spPr>
        <p:txBody>
          <a:bodyPr>
            <a:normAutofit/>
          </a:bodyPr>
          <a:lstStyle/>
          <a:p>
            <a:pPr marL="27432" indent="0">
              <a:lnSpc>
                <a:spcPct val="110000"/>
              </a:lnSpc>
              <a:buNone/>
            </a:pPr>
            <a:r>
              <a:rPr lang="en-US" sz="1600" dirty="0"/>
              <a:t>Kramer fit:</a:t>
            </a:r>
          </a:p>
          <a:p>
            <a:pPr marL="203597" indent="-176213">
              <a:lnSpc>
                <a:spcPct val="110000"/>
              </a:lnSpc>
            </a:pPr>
            <a:r>
              <a:rPr lang="en-US" sz="1400" dirty="0"/>
              <a:t>B</a:t>
            </a:r>
            <a:r>
              <a:rPr lang="en-US" sz="1400" baseline="-25000" dirty="0"/>
              <a:t>c2</a:t>
            </a:r>
            <a:r>
              <a:rPr lang="en-US" sz="1400" dirty="0"/>
              <a:t> degrades with increasing hotspot temperatures due to plastic deformation of copper matrix</a:t>
            </a:r>
          </a:p>
          <a:p>
            <a:pPr marL="512207" lvl="1" indent="-176213">
              <a:lnSpc>
                <a:spcPct val="110000"/>
              </a:lnSpc>
            </a:pPr>
            <a:r>
              <a:rPr lang="en-US" sz="1400" dirty="0"/>
              <a:t>B</a:t>
            </a:r>
            <a:r>
              <a:rPr lang="en-US" sz="1400" baseline="-25000" dirty="0"/>
              <a:t>c2</a:t>
            </a:r>
            <a:r>
              <a:rPr lang="en-US" sz="1400" dirty="0"/>
              <a:t> remains &gt; 22 T for samples </a:t>
            </a:r>
            <a:r>
              <a:rPr lang="en-US" sz="1400" dirty="0" smtClean="0"/>
              <a:t>S1-S8</a:t>
            </a:r>
          </a:p>
          <a:p>
            <a:pPr marL="512207" lvl="1" indent="-176213">
              <a:lnSpc>
                <a:spcPct val="110000"/>
              </a:lnSpc>
            </a:pPr>
            <a:endParaRPr lang="en-US" sz="1400" dirty="0"/>
          </a:p>
          <a:p>
            <a:pPr marL="203597" indent="-176213">
              <a:lnSpc>
                <a:spcPct val="110000"/>
              </a:lnSpc>
            </a:pPr>
            <a:r>
              <a:rPr lang="en-US" sz="1400" dirty="0" err="1"/>
              <a:t>I</a:t>
            </a:r>
            <a:r>
              <a:rPr lang="en-US" sz="1400" baseline="-25000" dirty="0" err="1"/>
              <a:t>c</a:t>
            </a:r>
            <a:r>
              <a:rPr lang="en-US" sz="1400" dirty="0"/>
              <a:t> degradation dominated by  reduction of effective cross section due to filament breakage</a:t>
            </a:r>
          </a:p>
        </p:txBody>
      </p:sp>
      <p:pic>
        <p:nvPicPr>
          <p:cNvPr id="12" name="Content Placeholder 11"/>
          <p:cNvPicPr>
            <a:picLocks noGrp="1" noChangeAspect="1"/>
          </p:cNvPicPr>
          <p:nvPr>
            <p:ph sz="half" idx="2"/>
          </p:nvPr>
        </p:nvPicPr>
        <p:blipFill>
          <a:blip r:embed="rId2"/>
          <a:stretch>
            <a:fillRect/>
          </a:stretch>
        </p:blipFill>
        <p:spPr>
          <a:xfrm>
            <a:off x="4255945" y="3124327"/>
            <a:ext cx="4180143" cy="1900065"/>
          </a:xfrm>
        </p:spPr>
      </p:pic>
      <p:pic>
        <p:nvPicPr>
          <p:cNvPr id="8" name="Picture 7">
            <a:extLst>
              <a:ext uri="{FF2B5EF4-FFF2-40B4-BE49-F238E27FC236}">
                <a16:creationId xmlns:a16="http://schemas.microsoft.com/office/drawing/2014/main" id="{5B37864B-7D39-8041-9F5C-0970DACAF5D0}"/>
              </a:ext>
            </a:extLst>
          </p:cNvPr>
          <p:cNvPicPr>
            <a:picLocks noChangeAspect="1"/>
          </p:cNvPicPr>
          <p:nvPr/>
        </p:nvPicPr>
        <p:blipFill>
          <a:blip r:embed="rId3"/>
          <a:stretch>
            <a:fillRect/>
          </a:stretch>
        </p:blipFill>
        <p:spPr>
          <a:xfrm>
            <a:off x="4195677" y="680470"/>
            <a:ext cx="4240411" cy="2450016"/>
          </a:xfrm>
          <a:prstGeom prst="rect">
            <a:avLst/>
          </a:prstGeom>
        </p:spPr>
      </p:pic>
      <p:sp>
        <p:nvSpPr>
          <p:cNvPr id="10" name="Slide Number Placeholder 6">
            <a:extLst>
              <a:ext uri="{FF2B5EF4-FFF2-40B4-BE49-F238E27FC236}">
                <a16:creationId xmlns:a16="http://schemas.microsoft.com/office/drawing/2014/main" id="{AAA27823-2819-CE46-BA0D-BCA0AB0687BA}"/>
              </a:ext>
            </a:extLst>
          </p:cNvPr>
          <p:cNvSpPr>
            <a:spLocks noGrp="1"/>
          </p:cNvSpPr>
          <p:nvPr>
            <p:ph type="sldNum" sz="quarter" idx="4"/>
          </p:nvPr>
        </p:nvSpPr>
        <p:spPr>
          <a:xfrm>
            <a:off x="8436088" y="4750548"/>
            <a:ext cx="501424" cy="273844"/>
          </a:xfrm>
        </p:spPr>
        <p:txBody>
          <a:bodyPr/>
          <a:lstStyle/>
          <a:p>
            <a:fld id="{17918391-D411-FE40-AAD7-861AE5233E0E}" type="slidenum">
              <a:rPr lang="en-US" sz="1000" smtClean="0">
                <a:solidFill>
                  <a:schemeClr val="bg1"/>
                </a:solidFill>
              </a:rPr>
              <a:pPr/>
              <a:t>11</a:t>
            </a:fld>
            <a:endParaRPr lang="en-US" sz="1000" dirty="0">
              <a:solidFill>
                <a:schemeClr val="bg1"/>
              </a:solidFill>
            </a:endParaRPr>
          </a:p>
        </p:txBody>
      </p:sp>
      <p:sp>
        <p:nvSpPr>
          <p:cNvPr id="11" name="Slide Number Placeholder 4"/>
          <p:cNvSpPr txBox="1">
            <a:spLocks/>
          </p:cNvSpPr>
          <p:nvPr/>
        </p:nvSpPr>
        <p:spPr>
          <a:xfrm>
            <a:off x="8185376" y="4767263"/>
            <a:ext cx="501424" cy="273844"/>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FDCA1C4-9514-7B4F-976F-D92F7E296653}" type="slidenum">
              <a:rPr lang="fr-FR" smtClean="0"/>
              <a:pPr/>
              <a:t>11</a:t>
            </a:fld>
            <a:endParaRPr lang="fr-FR"/>
          </a:p>
        </p:txBody>
      </p:sp>
    </p:spTree>
    <p:extLst>
      <p:ext uri="{BB962C8B-B14F-4D97-AF65-F5344CB8AC3E}">
        <p14:creationId xmlns:p14="http://schemas.microsoft.com/office/powerpoint/2010/main" val="242586348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8599" y="-9848"/>
            <a:ext cx="7179386" cy="622949"/>
          </a:xfrm>
        </p:spPr>
        <p:txBody>
          <a:bodyPr>
            <a:noAutofit/>
          </a:bodyPr>
          <a:lstStyle/>
          <a:p>
            <a:r>
              <a:rPr lang="en-US" sz="2100" b="1" dirty="0"/>
              <a:t>Results of thermo-mechanical simulations</a:t>
            </a:r>
            <a:endParaRPr lang="en-GB" sz="2100" b="1" dirty="0"/>
          </a:p>
        </p:txBody>
      </p:sp>
      <p:grpSp>
        <p:nvGrpSpPr>
          <p:cNvPr id="12" name="Group 11">
            <a:extLst>
              <a:ext uri="{FF2B5EF4-FFF2-40B4-BE49-F238E27FC236}">
                <a16:creationId xmlns:a16="http://schemas.microsoft.com/office/drawing/2014/main" id="{81063A5E-F1DB-7A44-9F07-234FDB033518}"/>
              </a:ext>
            </a:extLst>
          </p:cNvPr>
          <p:cNvGrpSpPr/>
          <p:nvPr/>
        </p:nvGrpSpPr>
        <p:grpSpPr>
          <a:xfrm>
            <a:off x="3831094" y="463786"/>
            <a:ext cx="5429758" cy="3961809"/>
            <a:chOff x="-956765" y="1446751"/>
            <a:chExt cx="7239677" cy="5282412"/>
          </a:xfrm>
        </p:grpSpPr>
        <p:pic>
          <p:nvPicPr>
            <p:cNvPr id="9" name="Picture 8"/>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618210" y="1819372"/>
              <a:ext cx="2978936" cy="2234201"/>
            </a:xfrm>
            <a:prstGeom prst="rect">
              <a:avLst/>
            </a:prstGeom>
          </p:spPr>
        </p:pic>
        <p:pic>
          <p:nvPicPr>
            <p:cNvPr id="10" name="Picture 9"/>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3068931" y="3991374"/>
              <a:ext cx="3072689" cy="2304518"/>
            </a:xfrm>
            <a:prstGeom prst="rect">
              <a:avLst/>
            </a:prstGeom>
          </p:spPr>
        </p:pic>
        <p:pic>
          <p:nvPicPr>
            <p:cNvPr id="11" name="Picture 10"/>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3071817" y="1819373"/>
              <a:ext cx="3066918" cy="2300189"/>
            </a:xfrm>
            <a:prstGeom prst="rect">
              <a:avLst/>
            </a:prstGeom>
          </p:spPr>
        </p:pic>
        <p:cxnSp>
          <p:nvCxnSpPr>
            <p:cNvPr id="13" name="Straight Arrow Connector 12"/>
            <p:cNvCxnSpPr>
              <a:cxnSpLocks/>
            </p:cNvCxnSpPr>
            <p:nvPr/>
          </p:nvCxnSpPr>
          <p:spPr>
            <a:xfrm>
              <a:off x="2397389" y="2803128"/>
              <a:ext cx="753439" cy="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16" name="TextBox 15"/>
            <p:cNvSpPr txBox="1"/>
            <p:nvPr/>
          </p:nvSpPr>
          <p:spPr>
            <a:xfrm>
              <a:off x="3672042" y="1446751"/>
              <a:ext cx="1866463" cy="553997"/>
            </a:xfrm>
            <a:prstGeom prst="rect">
              <a:avLst/>
            </a:prstGeom>
            <a:noFill/>
          </p:spPr>
          <p:txBody>
            <a:bodyPr wrap="square" rtlCol="0">
              <a:spAutoFit/>
            </a:bodyPr>
            <a:lstStyle/>
            <a:p>
              <a:pPr algn="ctr"/>
              <a:r>
                <a:rPr lang="en-US" sz="1050" dirty="0"/>
                <a:t>B</a:t>
              </a:r>
              <a:r>
                <a:rPr lang="en-US" sz="1050" baseline="-25000" dirty="0"/>
                <a:t>c2</a:t>
              </a:r>
              <a:r>
                <a:rPr lang="en-US" sz="1050" dirty="0"/>
                <a:t> distribution from microscopic theory</a:t>
              </a:r>
              <a:endParaRPr lang="en-GB" sz="1050" dirty="0"/>
            </a:p>
          </p:txBody>
        </p:sp>
        <p:sp>
          <p:nvSpPr>
            <p:cNvPr id="17" name="TextBox 16"/>
            <p:cNvSpPr txBox="1"/>
            <p:nvPr/>
          </p:nvSpPr>
          <p:spPr>
            <a:xfrm rot="16200000">
              <a:off x="-1783906" y="2646515"/>
              <a:ext cx="1992837" cy="338555"/>
            </a:xfrm>
            <a:prstGeom prst="rect">
              <a:avLst/>
            </a:prstGeom>
            <a:noFill/>
          </p:spPr>
          <p:txBody>
            <a:bodyPr wrap="square" rtlCol="0">
              <a:spAutoFit/>
            </a:bodyPr>
            <a:lstStyle/>
            <a:p>
              <a:pPr algn="ctr"/>
              <a:r>
                <a:rPr lang="en-US" sz="1050" dirty="0"/>
                <a:t>Local lattice strain</a:t>
              </a:r>
              <a:endParaRPr lang="en-GB" sz="1050" dirty="0"/>
            </a:p>
          </p:txBody>
        </p:sp>
        <p:sp>
          <p:nvSpPr>
            <p:cNvPr id="18" name="TextBox 17"/>
            <p:cNvSpPr txBox="1"/>
            <p:nvPr/>
          </p:nvSpPr>
          <p:spPr>
            <a:xfrm>
              <a:off x="3586593" y="6236720"/>
              <a:ext cx="2696319" cy="492443"/>
            </a:xfrm>
            <a:prstGeom prst="rect">
              <a:avLst/>
            </a:prstGeom>
            <a:noFill/>
          </p:spPr>
          <p:txBody>
            <a:bodyPr wrap="square" rtlCol="0">
              <a:spAutoFit/>
            </a:bodyPr>
            <a:lstStyle/>
            <a:p>
              <a:r>
                <a:rPr lang="en-US" sz="900" dirty="0" err="1"/>
                <a:t>J</a:t>
              </a:r>
              <a:r>
                <a:rPr lang="en-US" sz="900" baseline="-25000" dirty="0" err="1"/>
                <a:t>c</a:t>
              </a:r>
              <a:r>
                <a:rPr lang="en-US" sz="900" dirty="0"/>
                <a:t> distribution from microscopic theory </a:t>
              </a:r>
              <a:r>
                <a:rPr lang="en-US" sz="900" dirty="0">
                  <a:solidFill>
                    <a:srgbClr val="FF0000"/>
                  </a:solidFill>
                </a:rPr>
                <a:t>+ cracked filaments</a:t>
              </a:r>
              <a:endParaRPr lang="en-GB" sz="900" dirty="0">
                <a:solidFill>
                  <a:srgbClr val="FF0000"/>
                </a:solidFill>
              </a:endParaRPr>
            </a:p>
          </p:txBody>
        </p:sp>
      </p:grpSp>
      <p:sp>
        <p:nvSpPr>
          <p:cNvPr id="22" name="Slide Number Placeholder 6">
            <a:extLst>
              <a:ext uri="{FF2B5EF4-FFF2-40B4-BE49-F238E27FC236}">
                <a16:creationId xmlns:a16="http://schemas.microsoft.com/office/drawing/2014/main" id="{4CF96684-4855-7A43-B30E-6FA4A0E312F9}"/>
              </a:ext>
            </a:extLst>
          </p:cNvPr>
          <p:cNvSpPr>
            <a:spLocks noGrp="1"/>
          </p:cNvSpPr>
          <p:nvPr>
            <p:ph type="sldNum" sz="quarter" idx="4"/>
          </p:nvPr>
        </p:nvSpPr>
        <p:spPr>
          <a:xfrm>
            <a:off x="8436088" y="4750548"/>
            <a:ext cx="501424" cy="273844"/>
          </a:xfrm>
        </p:spPr>
        <p:txBody>
          <a:bodyPr/>
          <a:lstStyle/>
          <a:p>
            <a:fld id="{17918391-D411-FE40-AAD7-861AE5233E0E}" type="slidenum">
              <a:rPr lang="en-US" sz="1000" smtClean="0">
                <a:solidFill>
                  <a:schemeClr val="bg1"/>
                </a:solidFill>
              </a:rPr>
              <a:pPr/>
              <a:t>12</a:t>
            </a:fld>
            <a:endParaRPr lang="en-US" sz="1000" dirty="0">
              <a:solidFill>
                <a:schemeClr val="bg1"/>
              </a:solidFill>
            </a:endParaRPr>
          </a:p>
        </p:txBody>
      </p:sp>
      <p:grpSp>
        <p:nvGrpSpPr>
          <p:cNvPr id="8" name="Group 7">
            <a:extLst>
              <a:ext uri="{FF2B5EF4-FFF2-40B4-BE49-F238E27FC236}">
                <a16:creationId xmlns:a16="http://schemas.microsoft.com/office/drawing/2014/main" id="{17418C27-1CA3-EE4A-B5A2-724C7545E7F8}"/>
              </a:ext>
            </a:extLst>
          </p:cNvPr>
          <p:cNvGrpSpPr/>
          <p:nvPr/>
        </p:nvGrpSpPr>
        <p:grpSpPr>
          <a:xfrm>
            <a:off x="3810594" y="2278761"/>
            <a:ext cx="2546391" cy="1871066"/>
            <a:chOff x="1448236" y="2050735"/>
            <a:chExt cx="2427343" cy="1715260"/>
          </a:xfrm>
        </p:grpSpPr>
        <p:sp>
          <p:nvSpPr>
            <p:cNvPr id="20" name="TextBox 19">
              <a:extLst>
                <a:ext uri="{FF2B5EF4-FFF2-40B4-BE49-F238E27FC236}">
                  <a16:creationId xmlns:a16="http://schemas.microsoft.com/office/drawing/2014/main" id="{8F43E4B6-BC99-8D4E-BD46-82313F8054E9}"/>
                </a:ext>
              </a:extLst>
            </p:cNvPr>
            <p:cNvSpPr txBox="1"/>
            <p:nvPr/>
          </p:nvSpPr>
          <p:spPr>
            <a:xfrm rot="16200000">
              <a:off x="827880" y="2671091"/>
              <a:ext cx="1494628" cy="253916"/>
            </a:xfrm>
            <a:prstGeom prst="rect">
              <a:avLst/>
            </a:prstGeom>
            <a:noFill/>
          </p:spPr>
          <p:txBody>
            <a:bodyPr wrap="square" rtlCol="0">
              <a:spAutoFit/>
            </a:bodyPr>
            <a:lstStyle/>
            <a:p>
              <a:pPr algn="ctr"/>
              <a:r>
                <a:rPr lang="en-US" sz="1050" dirty="0"/>
                <a:t>Axial strain</a:t>
              </a:r>
              <a:endParaRPr lang="en-GB" sz="1050" dirty="0"/>
            </a:p>
          </p:txBody>
        </p:sp>
        <p:pic>
          <p:nvPicPr>
            <p:cNvPr id="4" name="Picture 3">
              <a:extLst>
                <a:ext uri="{FF2B5EF4-FFF2-40B4-BE49-F238E27FC236}">
                  <a16:creationId xmlns:a16="http://schemas.microsoft.com/office/drawing/2014/main" id="{1C3DC7F2-23C9-874F-973A-6119C5F1CDB1}"/>
                </a:ext>
              </a:extLst>
            </p:cNvPr>
            <p:cNvPicPr>
              <a:picLocks noChangeAspect="1"/>
            </p:cNvPicPr>
            <p:nvPr/>
          </p:nvPicPr>
          <p:blipFill>
            <a:blip r:embed="rId5"/>
            <a:stretch>
              <a:fillRect/>
            </a:stretch>
          </p:blipFill>
          <p:spPr>
            <a:xfrm>
              <a:off x="1733149" y="2159172"/>
              <a:ext cx="2142430" cy="1606823"/>
            </a:xfrm>
            <a:prstGeom prst="rect">
              <a:avLst/>
            </a:prstGeom>
          </p:spPr>
        </p:pic>
      </p:grpSp>
      <p:cxnSp>
        <p:nvCxnSpPr>
          <p:cNvPr id="33" name="Straight Arrow Connector 32">
            <a:extLst>
              <a:ext uri="{FF2B5EF4-FFF2-40B4-BE49-F238E27FC236}">
                <a16:creationId xmlns:a16="http://schemas.microsoft.com/office/drawing/2014/main" id="{04CA1DF7-648E-9F48-9AD5-AD2133BA97E2}"/>
              </a:ext>
            </a:extLst>
          </p:cNvPr>
          <p:cNvCxnSpPr>
            <a:cxnSpLocks/>
          </p:cNvCxnSpPr>
          <p:nvPr/>
        </p:nvCxnSpPr>
        <p:spPr>
          <a:xfrm>
            <a:off x="6356985" y="1490085"/>
            <a:ext cx="647272" cy="1387011"/>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36" name="Straight Arrow Connector 35">
            <a:extLst>
              <a:ext uri="{FF2B5EF4-FFF2-40B4-BE49-F238E27FC236}">
                <a16:creationId xmlns:a16="http://schemas.microsoft.com/office/drawing/2014/main" id="{D3783F1A-02E0-6940-9CF8-027494D8D5C5}"/>
              </a:ext>
            </a:extLst>
          </p:cNvPr>
          <p:cNvCxnSpPr>
            <a:cxnSpLocks/>
          </p:cNvCxnSpPr>
          <p:nvPr/>
        </p:nvCxnSpPr>
        <p:spPr>
          <a:xfrm>
            <a:off x="6324449" y="3071851"/>
            <a:ext cx="565079" cy="0"/>
          </a:xfrm>
          <a:prstGeom prst="straightConnector1">
            <a:avLst/>
          </a:prstGeom>
          <a:ln>
            <a:solidFill>
              <a:srgbClr val="FF0000"/>
            </a:solidFill>
            <a:tailEnd type="triangle"/>
          </a:ln>
        </p:spPr>
        <p:style>
          <a:lnRef idx="1">
            <a:schemeClr val="dk1"/>
          </a:lnRef>
          <a:fillRef idx="0">
            <a:schemeClr val="dk1"/>
          </a:fillRef>
          <a:effectRef idx="0">
            <a:schemeClr val="dk1"/>
          </a:effectRef>
          <a:fontRef idx="minor">
            <a:schemeClr val="tx1"/>
          </a:fontRef>
        </p:style>
      </p:cxnSp>
      <p:sp>
        <p:nvSpPr>
          <p:cNvPr id="19" name="Content Placeholder 2">
            <a:extLst>
              <a:ext uri="{FF2B5EF4-FFF2-40B4-BE49-F238E27FC236}">
                <a16:creationId xmlns:a16="http://schemas.microsoft.com/office/drawing/2014/main" id="{09A26A6D-AC80-7547-B683-19154434DADD}"/>
              </a:ext>
            </a:extLst>
          </p:cNvPr>
          <p:cNvSpPr>
            <a:spLocks noGrp="1"/>
          </p:cNvSpPr>
          <p:nvPr>
            <p:ph idx="1"/>
          </p:nvPr>
        </p:nvSpPr>
        <p:spPr>
          <a:xfrm>
            <a:off x="230464" y="869568"/>
            <a:ext cx="3626767" cy="3483166"/>
          </a:xfrm>
        </p:spPr>
        <p:txBody>
          <a:bodyPr>
            <a:normAutofit/>
          </a:bodyPr>
          <a:lstStyle/>
          <a:p>
            <a:pPr marL="27384" indent="0">
              <a:buNone/>
            </a:pPr>
            <a:r>
              <a:rPr lang="en-GB" sz="1600" dirty="0" err="1"/>
              <a:t>Thermo</a:t>
            </a:r>
            <a:r>
              <a:rPr lang="en-GB" sz="1600" dirty="0"/>
              <a:t> mechanical simulations </a:t>
            </a:r>
            <a:r>
              <a:rPr lang="en-GB" sz="1600" dirty="0" smtClean="0"/>
              <a:t>performed* </a:t>
            </a:r>
            <a:r>
              <a:rPr lang="en-GB" sz="1600" dirty="0"/>
              <a:t>with </a:t>
            </a:r>
            <a:r>
              <a:rPr lang="en-GB" sz="1600" dirty="0" smtClean="0"/>
              <a:t>ANSYS </a:t>
            </a:r>
          </a:p>
          <a:p>
            <a:pPr marL="272654" lvl="1" indent="-133350"/>
            <a:r>
              <a:rPr lang="en-GB" sz="1400" dirty="0" smtClean="0"/>
              <a:t>study the stresses within the strand cross-section due to thermal gradients and expansion</a:t>
            </a:r>
          </a:p>
          <a:p>
            <a:pPr marL="272654" lvl="1" indent="-133350"/>
            <a:r>
              <a:rPr lang="en-GB" sz="1400" dirty="0" smtClean="0"/>
              <a:t>study </a:t>
            </a:r>
            <a:r>
              <a:rPr lang="en-GB" sz="1400" dirty="0"/>
              <a:t>the interaction of the strands with the sample </a:t>
            </a:r>
            <a:r>
              <a:rPr lang="en-GB" sz="1400" dirty="0" smtClean="0"/>
              <a:t>holder</a:t>
            </a:r>
          </a:p>
          <a:p>
            <a:pPr marL="139304" lvl="1" indent="0">
              <a:buNone/>
            </a:pPr>
            <a:endParaRPr lang="en-US" sz="1400" dirty="0" smtClean="0"/>
          </a:p>
          <a:p>
            <a:pPr marL="139304" lvl="1" indent="0">
              <a:buNone/>
            </a:pPr>
            <a:r>
              <a:rPr lang="en-US" sz="1400" dirty="0" smtClean="0"/>
              <a:t>Use scaling laws from literature to predict </a:t>
            </a:r>
            <a:r>
              <a:rPr lang="en-US" sz="1400" dirty="0" err="1" smtClean="0"/>
              <a:t>I</a:t>
            </a:r>
            <a:r>
              <a:rPr lang="en-US" sz="1400" baseline="-25000" dirty="0" err="1" smtClean="0"/>
              <a:t>c</a:t>
            </a:r>
            <a:r>
              <a:rPr lang="en-US" sz="1400" dirty="0" smtClean="0"/>
              <a:t> degradation of full strand</a:t>
            </a:r>
          </a:p>
          <a:p>
            <a:pPr marL="139304" lvl="1" indent="0">
              <a:buNone/>
            </a:pPr>
            <a:endParaRPr lang="en-US" sz="1400" dirty="0"/>
          </a:p>
          <a:p>
            <a:pPr marL="139304" lvl="1" indent="0">
              <a:buNone/>
            </a:pPr>
            <a:r>
              <a:rPr lang="en-US" sz="1400" dirty="0" smtClean="0"/>
              <a:t>Filament cracking via “strain irreversibility cliff” model (</a:t>
            </a:r>
            <a:r>
              <a:rPr lang="en-US" sz="1400" dirty="0" err="1" smtClean="0"/>
              <a:t>Cheggour</a:t>
            </a:r>
            <a:r>
              <a:rPr lang="en-US" sz="1400" dirty="0" smtClean="0"/>
              <a:t> et al.)</a:t>
            </a:r>
            <a:endParaRPr lang="en-US" sz="1400" dirty="0" smtClean="0"/>
          </a:p>
        </p:txBody>
      </p:sp>
      <p:sp>
        <p:nvSpPr>
          <p:cNvPr id="23" name="Slide Number Placeholder 4"/>
          <p:cNvSpPr txBox="1">
            <a:spLocks/>
          </p:cNvSpPr>
          <p:nvPr/>
        </p:nvSpPr>
        <p:spPr>
          <a:xfrm>
            <a:off x="8185376" y="4767263"/>
            <a:ext cx="501424" cy="273844"/>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FDCA1C4-9514-7B4F-976F-D92F7E296653}" type="slidenum">
              <a:rPr lang="fr-FR" smtClean="0"/>
              <a:pPr/>
              <a:t>12</a:t>
            </a:fld>
            <a:endParaRPr lang="fr-FR"/>
          </a:p>
        </p:txBody>
      </p:sp>
      <p:sp>
        <p:nvSpPr>
          <p:cNvPr id="3" name="TextBox 2"/>
          <p:cNvSpPr txBox="1"/>
          <p:nvPr/>
        </p:nvSpPr>
        <p:spPr>
          <a:xfrm>
            <a:off x="137344" y="4866501"/>
            <a:ext cx="3673250" cy="276999"/>
          </a:xfrm>
          <a:prstGeom prst="rect">
            <a:avLst/>
          </a:prstGeom>
          <a:noFill/>
        </p:spPr>
        <p:txBody>
          <a:bodyPr wrap="none" rtlCol="0">
            <a:spAutoFit/>
          </a:bodyPr>
          <a:lstStyle/>
          <a:p>
            <a:r>
              <a:rPr lang="en-US" sz="1200" dirty="0" smtClean="0">
                <a:solidFill>
                  <a:schemeClr val="accent3"/>
                </a:solidFill>
              </a:rPr>
              <a:t>*Bachelor Thesis J. Schubert, to be submitted soon</a:t>
            </a:r>
            <a:endParaRPr lang="en-GB" sz="1200" dirty="0">
              <a:solidFill>
                <a:schemeClr val="accent3"/>
              </a:solidFill>
            </a:endParaRPr>
          </a:p>
        </p:txBody>
      </p:sp>
      <p:sp>
        <p:nvSpPr>
          <p:cNvPr id="24" name="TextBox 23"/>
          <p:cNvSpPr txBox="1"/>
          <p:nvPr/>
        </p:nvSpPr>
        <p:spPr>
          <a:xfrm rot="3493553">
            <a:off x="5980698" y="1727444"/>
            <a:ext cx="1399847" cy="253916"/>
          </a:xfrm>
          <a:prstGeom prst="rect">
            <a:avLst/>
          </a:prstGeom>
          <a:noFill/>
        </p:spPr>
        <p:txBody>
          <a:bodyPr wrap="square" rtlCol="0">
            <a:spAutoFit/>
          </a:bodyPr>
          <a:lstStyle/>
          <a:p>
            <a:pPr algn="ctr"/>
            <a:r>
              <a:rPr lang="en-US" sz="1050" dirty="0" smtClean="0">
                <a:solidFill>
                  <a:srgbClr val="0085FE"/>
                </a:solidFill>
              </a:rPr>
              <a:t>Scaling laws</a:t>
            </a:r>
            <a:endParaRPr lang="en-GB" sz="1050" dirty="0">
              <a:solidFill>
                <a:srgbClr val="0085FE"/>
              </a:solidFill>
            </a:endParaRPr>
          </a:p>
        </p:txBody>
      </p:sp>
    </p:spTree>
    <p:extLst>
      <p:ext uri="{BB962C8B-B14F-4D97-AF65-F5344CB8AC3E}">
        <p14:creationId xmlns:p14="http://schemas.microsoft.com/office/powerpoint/2010/main" val="106076060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45457" y="145675"/>
            <a:ext cx="5600700" cy="392704"/>
          </a:xfrm>
        </p:spPr>
        <p:txBody>
          <a:bodyPr>
            <a:noAutofit/>
          </a:bodyPr>
          <a:lstStyle/>
          <a:p>
            <a:r>
              <a:rPr lang="en-US" sz="2100" b="1" dirty="0" err="1"/>
              <a:t>I</a:t>
            </a:r>
            <a:r>
              <a:rPr lang="en-US" sz="2100" b="1" baseline="-25000" dirty="0" err="1"/>
              <a:t>c</a:t>
            </a:r>
            <a:r>
              <a:rPr lang="en-US" sz="2100" b="1" dirty="0"/>
              <a:t> simulations for Nb</a:t>
            </a:r>
            <a:r>
              <a:rPr lang="en-US" sz="2100" b="1" baseline="-25000" dirty="0"/>
              <a:t>3</a:t>
            </a:r>
            <a:r>
              <a:rPr lang="en-US" sz="2100" b="1" dirty="0"/>
              <a:t>Sn</a:t>
            </a:r>
            <a:endParaRPr lang="en-GB" sz="2100" b="1" dirty="0"/>
          </a:p>
        </p:txBody>
      </p:sp>
      <p:sp>
        <p:nvSpPr>
          <p:cNvPr id="7" name="Slide Number Placeholder 6"/>
          <p:cNvSpPr>
            <a:spLocks noGrp="1"/>
          </p:cNvSpPr>
          <p:nvPr>
            <p:ph type="sldNum" sz="quarter" idx="4"/>
          </p:nvPr>
        </p:nvSpPr>
        <p:spPr>
          <a:xfrm>
            <a:off x="8436088" y="4750548"/>
            <a:ext cx="501424" cy="273844"/>
          </a:xfrm>
        </p:spPr>
        <p:txBody>
          <a:bodyPr/>
          <a:lstStyle/>
          <a:p>
            <a:fld id="{17918391-D411-FE40-AAD7-861AE5233E0E}" type="slidenum">
              <a:rPr lang="en-US" sz="1000" smtClean="0">
                <a:solidFill>
                  <a:schemeClr val="bg1"/>
                </a:solidFill>
              </a:rPr>
              <a:pPr/>
              <a:t>13</a:t>
            </a:fld>
            <a:endParaRPr lang="en-US" sz="1000" dirty="0">
              <a:solidFill>
                <a:schemeClr val="bg1"/>
              </a:solidFill>
            </a:endParaRPr>
          </a:p>
        </p:txBody>
      </p:sp>
      <p:sp>
        <p:nvSpPr>
          <p:cNvPr id="14" name="Content Placeholder 2">
            <a:extLst>
              <a:ext uri="{FF2B5EF4-FFF2-40B4-BE49-F238E27FC236}">
                <a16:creationId xmlns:a16="http://schemas.microsoft.com/office/drawing/2014/main" id="{EA26CD2D-8E44-EA43-95E8-6A554F66C8CC}"/>
              </a:ext>
            </a:extLst>
          </p:cNvPr>
          <p:cNvSpPr txBox="1">
            <a:spLocks/>
          </p:cNvSpPr>
          <p:nvPr/>
        </p:nvSpPr>
        <p:spPr>
          <a:xfrm>
            <a:off x="545457" y="1035518"/>
            <a:ext cx="3423293" cy="3641257"/>
          </a:xfrm>
          <a:prstGeom prst="rect">
            <a:avLst/>
          </a:prstGeom>
        </p:spPr>
        <p:txBody>
          <a:bodyPr vert="horz" lIns="0" tIns="0" rIns="0" bIns="0" rtlCol="0">
            <a:normAutofit/>
          </a:bodyPr>
          <a:lstStyle>
            <a:lvl1pPr marL="342900" indent="-342900" algn="l" defTabSz="457200" rtl="0" eaLnBrk="1" latinLnBrk="0" hangingPunct="1">
              <a:spcBef>
                <a:spcPct val="20000"/>
              </a:spcBef>
              <a:buClr>
                <a:schemeClr val="accent6"/>
              </a:buClr>
              <a:buFont typeface="Wingdings" charset="2"/>
              <a:buChar char="§"/>
              <a:defRPr sz="1950" kern="1200">
                <a:solidFill>
                  <a:schemeClr val="accent5"/>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1650" kern="1200">
                <a:solidFill>
                  <a:schemeClr val="accent5"/>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1500" kern="1200">
                <a:solidFill>
                  <a:schemeClr val="accent5"/>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350" kern="1200">
                <a:solidFill>
                  <a:schemeClr val="accent5"/>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35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370284">
              <a:lnSpc>
                <a:spcPct val="110000"/>
              </a:lnSpc>
              <a:buFont typeface="Arial" panose="020B0604020202020204" pitchFamily="34" charset="0"/>
              <a:buChar char="•"/>
            </a:pPr>
            <a:r>
              <a:rPr lang="en-GB" sz="1400" dirty="0">
                <a:solidFill>
                  <a:schemeClr val="tx2"/>
                </a:solidFill>
              </a:rPr>
              <a:t>Measured </a:t>
            </a:r>
            <a:r>
              <a:rPr lang="en-GB" sz="1400" dirty="0" err="1">
                <a:solidFill>
                  <a:schemeClr val="tx2"/>
                </a:solidFill>
              </a:rPr>
              <a:t>I</a:t>
            </a:r>
            <a:r>
              <a:rPr lang="en-GB" sz="1400" baseline="-25000" dirty="0" err="1">
                <a:solidFill>
                  <a:schemeClr val="tx2"/>
                </a:solidFill>
              </a:rPr>
              <a:t>c</a:t>
            </a:r>
            <a:r>
              <a:rPr lang="en-GB" sz="1400" dirty="0">
                <a:solidFill>
                  <a:schemeClr val="tx2"/>
                </a:solidFill>
              </a:rPr>
              <a:t> and B</a:t>
            </a:r>
            <a:r>
              <a:rPr lang="en-GB" sz="1400" baseline="-25000" dirty="0">
                <a:solidFill>
                  <a:schemeClr val="tx2"/>
                </a:solidFill>
              </a:rPr>
              <a:t>c2</a:t>
            </a:r>
            <a:r>
              <a:rPr lang="en-GB" sz="1400" dirty="0">
                <a:solidFill>
                  <a:schemeClr val="tx2"/>
                </a:solidFill>
              </a:rPr>
              <a:t> degradations well reproduced in the </a:t>
            </a:r>
            <a:r>
              <a:rPr lang="en-GB" sz="1400" dirty="0" smtClean="0">
                <a:solidFill>
                  <a:schemeClr val="tx2"/>
                </a:solidFill>
              </a:rPr>
              <a:t>simulations</a:t>
            </a:r>
          </a:p>
          <a:p>
            <a:pPr marL="313134" indent="-285750">
              <a:lnSpc>
                <a:spcPct val="110000"/>
              </a:lnSpc>
              <a:buFont typeface="Arial" panose="020B0604020202020204" pitchFamily="34" charset="0"/>
              <a:buChar char="•"/>
            </a:pPr>
            <a:endParaRPr lang="en-GB" sz="1400" dirty="0">
              <a:solidFill>
                <a:schemeClr val="tx2"/>
              </a:solidFill>
            </a:endParaRPr>
          </a:p>
          <a:p>
            <a:pPr marL="313134" indent="-285750">
              <a:lnSpc>
                <a:spcPct val="110000"/>
              </a:lnSpc>
              <a:buFont typeface="Arial" panose="020B0604020202020204" pitchFamily="34" charset="0"/>
              <a:buChar char="•"/>
            </a:pPr>
            <a:r>
              <a:rPr lang="en-GB" sz="1400" dirty="0" smtClean="0">
                <a:solidFill>
                  <a:schemeClr val="tx2"/>
                </a:solidFill>
              </a:rPr>
              <a:t>Absolute </a:t>
            </a:r>
            <a:r>
              <a:rPr lang="en-GB" sz="1400" dirty="0" err="1" smtClean="0">
                <a:solidFill>
                  <a:schemeClr val="tx2"/>
                </a:solidFill>
              </a:rPr>
              <a:t>I</a:t>
            </a:r>
            <a:r>
              <a:rPr lang="en-GB" sz="1400" baseline="-25000" dirty="0" err="1" smtClean="0">
                <a:solidFill>
                  <a:schemeClr val="tx2"/>
                </a:solidFill>
              </a:rPr>
              <a:t>c</a:t>
            </a:r>
            <a:r>
              <a:rPr lang="en-GB" sz="1400" dirty="0" smtClean="0">
                <a:solidFill>
                  <a:schemeClr val="tx2"/>
                </a:solidFill>
              </a:rPr>
              <a:t> degradation due to filament breaking hard to predict, but easy to fit, </a:t>
            </a:r>
            <a:r>
              <a:rPr lang="en-GB" sz="1400" dirty="0">
                <a:solidFill>
                  <a:schemeClr val="tx2"/>
                </a:solidFill>
              </a:rPr>
              <a:t>if </a:t>
            </a:r>
            <a:r>
              <a:rPr lang="en-GB" sz="1400" dirty="0" err="1">
                <a:solidFill>
                  <a:schemeClr val="tx2"/>
                </a:solidFill>
              </a:rPr>
              <a:t>I</a:t>
            </a:r>
            <a:r>
              <a:rPr lang="en-GB" sz="1400" baseline="-25000" dirty="0" err="1">
                <a:solidFill>
                  <a:schemeClr val="tx2"/>
                </a:solidFill>
              </a:rPr>
              <a:t>c</a:t>
            </a:r>
            <a:r>
              <a:rPr lang="en-GB" sz="1400" dirty="0">
                <a:solidFill>
                  <a:schemeClr val="tx2"/>
                </a:solidFill>
              </a:rPr>
              <a:t> </a:t>
            </a:r>
            <a:r>
              <a:rPr lang="en-GB" sz="1400" dirty="0" smtClean="0">
                <a:solidFill>
                  <a:schemeClr val="tx2"/>
                </a:solidFill>
              </a:rPr>
              <a:t>is measured</a:t>
            </a:r>
            <a:r>
              <a:rPr lang="en-GB" sz="1400" dirty="0" smtClean="0">
                <a:solidFill>
                  <a:schemeClr val="tx2"/>
                </a:solidFill>
              </a:rPr>
              <a:t>.</a:t>
            </a:r>
          </a:p>
          <a:p>
            <a:pPr marL="313134" indent="-285750">
              <a:lnSpc>
                <a:spcPct val="110000"/>
              </a:lnSpc>
              <a:buFont typeface="Arial" panose="020B0604020202020204" pitchFamily="34" charset="0"/>
              <a:buChar char="•"/>
            </a:pPr>
            <a:endParaRPr lang="en-US" sz="1400" dirty="0">
              <a:solidFill>
                <a:schemeClr val="tx2"/>
              </a:solidFill>
            </a:endParaRPr>
          </a:p>
          <a:p>
            <a:pPr marL="139304" lvl="1" indent="0">
              <a:buNone/>
            </a:pPr>
            <a:r>
              <a:rPr lang="en-US" sz="1600" dirty="0">
                <a:solidFill>
                  <a:schemeClr val="tx2"/>
                </a:solidFill>
              </a:rPr>
              <a:t>Results</a:t>
            </a:r>
            <a:endParaRPr lang="en-GB" sz="1600" dirty="0">
              <a:solidFill>
                <a:schemeClr val="tx2"/>
              </a:solidFill>
            </a:endParaRPr>
          </a:p>
          <a:p>
            <a:pPr marL="425054" lvl="1">
              <a:buFont typeface="Arial" panose="020B0604020202020204" pitchFamily="34" charset="0"/>
              <a:buChar char="•"/>
            </a:pPr>
            <a:r>
              <a:rPr lang="en-GB" sz="1400" dirty="0">
                <a:solidFill>
                  <a:schemeClr val="tx2"/>
                </a:solidFill>
              </a:rPr>
              <a:t>B</a:t>
            </a:r>
            <a:r>
              <a:rPr lang="en-GB" sz="1400" baseline="-25000" dirty="0">
                <a:solidFill>
                  <a:schemeClr val="tx2"/>
                </a:solidFill>
              </a:rPr>
              <a:t>c2</a:t>
            </a:r>
            <a:r>
              <a:rPr lang="en-GB" sz="1400" dirty="0">
                <a:solidFill>
                  <a:schemeClr val="tx2"/>
                </a:solidFill>
              </a:rPr>
              <a:t> degradation dominated by lattice strain</a:t>
            </a:r>
          </a:p>
          <a:p>
            <a:pPr marL="425054" lvl="1">
              <a:buFont typeface="Arial" panose="020B0604020202020204" pitchFamily="34" charset="0"/>
              <a:buChar char="•"/>
            </a:pPr>
            <a:r>
              <a:rPr lang="en-GB" sz="1400" dirty="0" err="1">
                <a:solidFill>
                  <a:schemeClr val="tx2"/>
                </a:solidFill>
              </a:rPr>
              <a:t>J</a:t>
            </a:r>
            <a:r>
              <a:rPr lang="en-GB" sz="1400" baseline="-25000" dirty="0" err="1">
                <a:solidFill>
                  <a:schemeClr val="tx2"/>
                </a:solidFill>
              </a:rPr>
              <a:t>c</a:t>
            </a:r>
            <a:r>
              <a:rPr lang="en-GB" sz="1400" dirty="0">
                <a:solidFill>
                  <a:schemeClr val="tx2"/>
                </a:solidFill>
              </a:rPr>
              <a:t> degradation combination of lattice &amp; axial </a:t>
            </a:r>
            <a:r>
              <a:rPr lang="en-GB" sz="1400" dirty="0" smtClean="0">
                <a:solidFill>
                  <a:schemeClr val="tx2"/>
                </a:solidFill>
              </a:rPr>
              <a:t>strain, major part due to filament cracking</a:t>
            </a:r>
            <a:endParaRPr lang="en-GB" sz="1400" dirty="0">
              <a:solidFill>
                <a:schemeClr val="tx2"/>
              </a:solidFill>
            </a:endParaRPr>
          </a:p>
          <a:p>
            <a:pPr marL="313134" indent="-285750">
              <a:lnSpc>
                <a:spcPct val="110000"/>
              </a:lnSpc>
              <a:buFont typeface="Arial" panose="020B0604020202020204" pitchFamily="34" charset="0"/>
              <a:buChar char="•"/>
            </a:pPr>
            <a:endParaRPr lang="en-GB" sz="1400" dirty="0">
              <a:solidFill>
                <a:schemeClr val="tx2"/>
              </a:solidFill>
            </a:endParaRPr>
          </a:p>
          <a:p>
            <a:pPr marL="0" indent="0">
              <a:buNone/>
            </a:pPr>
            <a:endParaRPr lang="en-US" sz="1400" dirty="0">
              <a:solidFill>
                <a:schemeClr val="tx2"/>
              </a:solidFill>
            </a:endParaRPr>
          </a:p>
        </p:txBody>
      </p:sp>
      <p:sp>
        <p:nvSpPr>
          <p:cNvPr id="17" name="Slide Number Placeholder 4"/>
          <p:cNvSpPr txBox="1">
            <a:spLocks/>
          </p:cNvSpPr>
          <p:nvPr/>
        </p:nvSpPr>
        <p:spPr>
          <a:xfrm>
            <a:off x="8185376" y="4767263"/>
            <a:ext cx="501424" cy="273844"/>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FDCA1C4-9514-7B4F-976F-D92F7E296653}" type="slidenum">
              <a:rPr lang="fr-FR" smtClean="0"/>
              <a:pPr/>
              <a:t>13</a:t>
            </a:fld>
            <a:endParaRPr lang="fr-FR"/>
          </a:p>
        </p:txBody>
      </p:sp>
      <p:pic>
        <p:nvPicPr>
          <p:cNvPr id="6" name="Picture 5"/>
          <p:cNvPicPr>
            <a:picLocks noChangeAspect="1"/>
          </p:cNvPicPr>
          <p:nvPr/>
        </p:nvPicPr>
        <p:blipFill>
          <a:blip r:embed="rId2"/>
          <a:stretch>
            <a:fillRect/>
          </a:stretch>
        </p:blipFill>
        <p:spPr>
          <a:xfrm>
            <a:off x="4090706" y="498850"/>
            <a:ext cx="4878782" cy="2357296"/>
          </a:xfrm>
          <a:prstGeom prst="rect">
            <a:avLst/>
          </a:prstGeom>
        </p:spPr>
      </p:pic>
      <p:pic>
        <p:nvPicPr>
          <p:cNvPr id="8" name="Picture 7"/>
          <p:cNvPicPr>
            <a:picLocks noChangeAspect="1"/>
          </p:cNvPicPr>
          <p:nvPr/>
        </p:nvPicPr>
        <p:blipFill rotWithShape="1">
          <a:blip r:embed="rId3">
            <a:extLst>
              <a:ext uri="{28A0092B-C50C-407E-A947-70E740481C1C}">
                <a14:useLocalDpi xmlns:a14="http://schemas.microsoft.com/office/drawing/2010/main" val="0"/>
              </a:ext>
            </a:extLst>
          </a:blip>
          <a:srcRect r="48929"/>
          <a:stretch/>
        </p:blipFill>
        <p:spPr>
          <a:xfrm>
            <a:off x="6829336" y="2807611"/>
            <a:ext cx="1857464" cy="1917700"/>
          </a:xfrm>
          <a:prstGeom prst="rect">
            <a:avLst/>
          </a:prstGeom>
        </p:spPr>
      </p:pic>
    </p:spTree>
    <p:extLst>
      <p:ext uri="{BB962C8B-B14F-4D97-AF65-F5344CB8AC3E}">
        <p14:creationId xmlns:p14="http://schemas.microsoft.com/office/powerpoint/2010/main" val="56105743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2CFB9B-E3EA-1642-88FD-86FC1EDB6AFB}"/>
              </a:ext>
            </a:extLst>
          </p:cNvPr>
          <p:cNvSpPr>
            <a:spLocks noGrp="1"/>
          </p:cNvSpPr>
          <p:nvPr>
            <p:ph type="title"/>
          </p:nvPr>
        </p:nvSpPr>
        <p:spPr>
          <a:xfrm>
            <a:off x="380145" y="185140"/>
            <a:ext cx="6170141" cy="327269"/>
          </a:xfrm>
        </p:spPr>
        <p:txBody>
          <a:bodyPr>
            <a:noAutofit/>
          </a:bodyPr>
          <a:lstStyle/>
          <a:p>
            <a:r>
              <a:rPr lang="en-GB" sz="2100" b="1" dirty="0"/>
              <a:t>Conclusions &amp; Outlook</a:t>
            </a:r>
          </a:p>
        </p:txBody>
      </p:sp>
      <p:sp>
        <p:nvSpPr>
          <p:cNvPr id="3" name="Content Placeholder 2">
            <a:extLst>
              <a:ext uri="{FF2B5EF4-FFF2-40B4-BE49-F238E27FC236}">
                <a16:creationId xmlns:a16="http://schemas.microsoft.com/office/drawing/2014/main" id="{E332B59E-8676-6A4B-9C0C-02238C454A50}"/>
              </a:ext>
            </a:extLst>
          </p:cNvPr>
          <p:cNvSpPr>
            <a:spLocks noGrp="1"/>
          </p:cNvSpPr>
          <p:nvPr>
            <p:ph idx="1"/>
          </p:nvPr>
        </p:nvSpPr>
        <p:spPr>
          <a:xfrm>
            <a:off x="380145" y="693775"/>
            <a:ext cx="7652605" cy="3724113"/>
          </a:xfrm>
        </p:spPr>
        <p:txBody>
          <a:bodyPr>
            <a:normAutofit fontScale="85000" lnSpcReduction="20000"/>
          </a:bodyPr>
          <a:lstStyle/>
          <a:p>
            <a:pPr marL="184150" indent="-184150">
              <a:lnSpc>
                <a:spcPct val="120000"/>
              </a:lnSpc>
            </a:pPr>
            <a:r>
              <a:rPr lang="en-GB" sz="1600" dirty="0"/>
              <a:t>Beam induced damage experiment performed with </a:t>
            </a:r>
            <a:r>
              <a:rPr lang="en-GB" sz="1600" b="1" dirty="0" err="1"/>
              <a:t>Nb-Ti</a:t>
            </a:r>
            <a:r>
              <a:rPr lang="en-GB" sz="1600" b="1" dirty="0"/>
              <a:t>, Nb</a:t>
            </a:r>
            <a:r>
              <a:rPr lang="en-GB" sz="1600" b="1" baseline="-25000" dirty="0"/>
              <a:t>3</a:t>
            </a:r>
            <a:r>
              <a:rPr lang="en-GB" sz="1600" b="1" dirty="0"/>
              <a:t>Sn </a:t>
            </a:r>
            <a:r>
              <a:rPr lang="en-GB" sz="1600" dirty="0"/>
              <a:t>strands and </a:t>
            </a:r>
            <a:r>
              <a:rPr lang="en-GB" sz="1600" b="1" dirty="0"/>
              <a:t>YBCO</a:t>
            </a:r>
            <a:r>
              <a:rPr lang="en-GB" sz="1600" dirty="0"/>
              <a:t> tapes @ 4.2 K reaching hot spot temperatures of up to 1200 K </a:t>
            </a:r>
          </a:p>
          <a:p>
            <a:pPr marL="184150" indent="-184150">
              <a:lnSpc>
                <a:spcPct val="120000"/>
              </a:lnSpc>
            </a:pPr>
            <a:r>
              <a:rPr lang="en-GB" sz="1600" b="1" dirty="0" err="1"/>
              <a:t>Nb-Ti</a:t>
            </a:r>
            <a:endParaRPr lang="en-GB" sz="1600" b="1" dirty="0"/>
          </a:p>
          <a:p>
            <a:pPr marL="357188" lvl="1" indent="-173038">
              <a:lnSpc>
                <a:spcPct val="120000"/>
              </a:lnSpc>
            </a:pPr>
            <a:r>
              <a:rPr lang="en-GB" sz="1600" dirty="0"/>
              <a:t>no </a:t>
            </a:r>
            <a:r>
              <a:rPr lang="en-GB" sz="1600" dirty="0" err="1"/>
              <a:t>I</a:t>
            </a:r>
            <a:r>
              <a:rPr lang="en-GB" sz="1600" baseline="-25000" dirty="0" err="1"/>
              <a:t>c</a:t>
            </a:r>
            <a:r>
              <a:rPr lang="en-GB" sz="1600" dirty="0"/>
              <a:t> degradation observed </a:t>
            </a:r>
          </a:p>
          <a:p>
            <a:pPr marL="357188" lvl="1" indent="-173038">
              <a:lnSpc>
                <a:spcPct val="120000"/>
              </a:lnSpc>
            </a:pPr>
            <a:r>
              <a:rPr lang="en-GB" sz="1600" dirty="0"/>
              <a:t>Reduced thermal stability of strands (MQE)</a:t>
            </a:r>
          </a:p>
          <a:p>
            <a:pPr marL="184150" indent="-184150">
              <a:lnSpc>
                <a:spcPct val="120000"/>
              </a:lnSpc>
            </a:pPr>
            <a:r>
              <a:rPr lang="en-GB" sz="1600" b="1" dirty="0"/>
              <a:t>Nb</a:t>
            </a:r>
            <a:r>
              <a:rPr lang="en-GB" sz="1600" b="1" baseline="-25000" dirty="0"/>
              <a:t>3</a:t>
            </a:r>
            <a:r>
              <a:rPr lang="en-GB" sz="1600" b="1" dirty="0"/>
              <a:t>Sn</a:t>
            </a:r>
          </a:p>
          <a:p>
            <a:pPr marL="357188" lvl="1" indent="-173038">
              <a:lnSpc>
                <a:spcPct val="120000"/>
              </a:lnSpc>
            </a:pPr>
            <a:r>
              <a:rPr lang="en-GB" sz="1600" dirty="0"/>
              <a:t>Significant </a:t>
            </a:r>
            <a:r>
              <a:rPr lang="en-GB" sz="1600" dirty="0" err="1"/>
              <a:t>I</a:t>
            </a:r>
            <a:r>
              <a:rPr lang="en-GB" sz="1600" baseline="-25000" dirty="0" err="1"/>
              <a:t>c</a:t>
            </a:r>
            <a:r>
              <a:rPr lang="en-GB" sz="1600" dirty="0"/>
              <a:t> degradation for hot spots &gt; 460 K </a:t>
            </a:r>
          </a:p>
          <a:p>
            <a:pPr marL="357188" lvl="1" indent="-173038">
              <a:lnSpc>
                <a:spcPct val="120000"/>
              </a:lnSpc>
            </a:pPr>
            <a:r>
              <a:rPr lang="en-GB" sz="1600" dirty="0"/>
              <a:t>B</a:t>
            </a:r>
            <a:r>
              <a:rPr lang="en-GB" sz="1600" baseline="-25000" dirty="0"/>
              <a:t>c2</a:t>
            </a:r>
            <a:r>
              <a:rPr lang="en-GB" sz="1600" dirty="0"/>
              <a:t> degradation observed in all samples</a:t>
            </a:r>
          </a:p>
          <a:p>
            <a:pPr marL="357188" lvl="1" indent="-173038">
              <a:lnSpc>
                <a:spcPct val="120000"/>
              </a:lnSpc>
            </a:pPr>
            <a:r>
              <a:rPr lang="en-GB" sz="1600" dirty="0"/>
              <a:t>Sources identified with the help of thermo-mechanical simulations</a:t>
            </a:r>
          </a:p>
          <a:p>
            <a:pPr marL="541338" lvl="2" indent="-184150">
              <a:lnSpc>
                <a:spcPct val="120000"/>
              </a:lnSpc>
            </a:pPr>
            <a:r>
              <a:rPr lang="en-GB" sz="1400" dirty="0"/>
              <a:t>Filament breaking due to too high axial strain </a:t>
            </a:r>
            <a:r>
              <a:rPr lang="en-GB" sz="1400" dirty="0">
                <a:sym typeface="Wingdings" pitchFamily="2" charset="2"/>
              </a:rPr>
              <a:t> dominating factor for </a:t>
            </a:r>
            <a:r>
              <a:rPr lang="en-GB" sz="1400" dirty="0" err="1">
                <a:sym typeface="Wingdings" pitchFamily="2" charset="2"/>
              </a:rPr>
              <a:t>I</a:t>
            </a:r>
            <a:r>
              <a:rPr lang="en-GB" sz="1400" baseline="-25000" dirty="0" err="1">
                <a:sym typeface="Wingdings" pitchFamily="2" charset="2"/>
              </a:rPr>
              <a:t>c</a:t>
            </a:r>
            <a:r>
              <a:rPr lang="en-GB" sz="1400" dirty="0">
                <a:sym typeface="Wingdings" pitchFamily="2" charset="2"/>
              </a:rPr>
              <a:t> degradation</a:t>
            </a:r>
            <a:endParaRPr lang="en-GB" sz="1400" dirty="0"/>
          </a:p>
          <a:p>
            <a:pPr marL="541338" lvl="2" indent="-184150">
              <a:lnSpc>
                <a:spcPct val="120000"/>
              </a:lnSpc>
            </a:pPr>
            <a:r>
              <a:rPr lang="en-GB" sz="1400" dirty="0"/>
              <a:t>Residual strain from copper matrix and other copper/ bronze phases </a:t>
            </a:r>
            <a:r>
              <a:rPr lang="en-GB" sz="1400" dirty="0">
                <a:sym typeface="Wingdings" pitchFamily="2" charset="2"/>
              </a:rPr>
              <a:t> B</a:t>
            </a:r>
            <a:r>
              <a:rPr lang="en-GB" sz="1400" baseline="-25000" dirty="0">
                <a:sym typeface="Wingdings" pitchFamily="2" charset="2"/>
              </a:rPr>
              <a:t>c2</a:t>
            </a:r>
            <a:r>
              <a:rPr lang="en-GB" sz="1400" dirty="0">
                <a:sym typeface="Wingdings" pitchFamily="2" charset="2"/>
              </a:rPr>
              <a:t> degradation &amp; small </a:t>
            </a:r>
            <a:r>
              <a:rPr lang="en-GB" sz="1400" dirty="0" err="1">
                <a:sym typeface="Wingdings" pitchFamily="2" charset="2"/>
              </a:rPr>
              <a:t>I</a:t>
            </a:r>
            <a:r>
              <a:rPr lang="en-GB" sz="1400" baseline="-25000" dirty="0" err="1">
                <a:sym typeface="Wingdings" pitchFamily="2" charset="2"/>
              </a:rPr>
              <a:t>c</a:t>
            </a:r>
            <a:r>
              <a:rPr lang="en-GB" sz="1400" baseline="-25000" dirty="0">
                <a:sym typeface="Wingdings" pitchFamily="2" charset="2"/>
              </a:rPr>
              <a:t> </a:t>
            </a:r>
            <a:r>
              <a:rPr lang="en-GB" sz="1400" dirty="0">
                <a:sym typeface="Wingdings" pitchFamily="2" charset="2"/>
              </a:rPr>
              <a:t>degradation</a:t>
            </a:r>
            <a:endParaRPr lang="en-GB" sz="1400" dirty="0"/>
          </a:p>
          <a:p>
            <a:pPr marL="184150" indent="-184150">
              <a:lnSpc>
                <a:spcPct val="120000"/>
              </a:lnSpc>
            </a:pPr>
            <a:r>
              <a:rPr lang="en-GB" sz="1600" dirty="0"/>
              <a:t>Microscopic analysis and tomography for most damaged Nb</a:t>
            </a:r>
            <a:r>
              <a:rPr lang="en-GB" sz="1600" baseline="-25000" dirty="0"/>
              <a:t>3</a:t>
            </a:r>
            <a:r>
              <a:rPr lang="en-GB" sz="1600" dirty="0"/>
              <a:t>Sn strands planned to verify model of filament breakage </a:t>
            </a:r>
          </a:p>
          <a:p>
            <a:pPr marL="184150" indent="-184150">
              <a:lnSpc>
                <a:spcPct val="120000"/>
              </a:lnSpc>
            </a:pPr>
            <a:r>
              <a:rPr lang="en-GB" sz="1600" dirty="0"/>
              <a:t>YBCO tapes to be measured and compared to simulations</a:t>
            </a:r>
          </a:p>
        </p:txBody>
      </p:sp>
      <p:sp>
        <p:nvSpPr>
          <p:cNvPr id="8" name="Slide Number Placeholder 6">
            <a:extLst>
              <a:ext uri="{FF2B5EF4-FFF2-40B4-BE49-F238E27FC236}">
                <a16:creationId xmlns:a16="http://schemas.microsoft.com/office/drawing/2014/main" id="{1F99E359-D700-4148-9D6F-85D1C123D492}"/>
              </a:ext>
            </a:extLst>
          </p:cNvPr>
          <p:cNvSpPr txBox="1">
            <a:spLocks/>
          </p:cNvSpPr>
          <p:nvPr/>
        </p:nvSpPr>
        <p:spPr>
          <a:xfrm>
            <a:off x="8686800" y="4787103"/>
            <a:ext cx="501424" cy="273844"/>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17918391-D411-FE40-AAD7-861AE5233E0E}" type="slidenum">
              <a:rPr lang="en-US" sz="1000" smtClean="0">
                <a:solidFill>
                  <a:schemeClr val="bg1"/>
                </a:solidFill>
              </a:rPr>
              <a:pPr/>
              <a:t>14</a:t>
            </a:fld>
            <a:endParaRPr lang="en-US" sz="1000" dirty="0">
              <a:solidFill>
                <a:schemeClr val="bg1"/>
              </a:solidFill>
            </a:endParaRPr>
          </a:p>
        </p:txBody>
      </p:sp>
      <p:sp>
        <p:nvSpPr>
          <p:cNvPr id="6" name="Slide Number Placeholder 4"/>
          <p:cNvSpPr>
            <a:spLocks noGrp="1"/>
          </p:cNvSpPr>
          <p:nvPr>
            <p:ph type="sldNum" sz="quarter" idx="4"/>
          </p:nvPr>
        </p:nvSpPr>
        <p:spPr>
          <a:xfrm>
            <a:off x="8185376" y="4767263"/>
            <a:ext cx="501424" cy="273844"/>
          </a:xfrm>
        </p:spPr>
        <p:txBody>
          <a:bodyPr/>
          <a:lstStyle/>
          <a:p>
            <a:fld id="{BFDCA1C4-9514-7B4F-976F-D92F7E296653}" type="slidenum">
              <a:rPr lang="fr-FR" smtClean="0"/>
              <a:pPr/>
              <a:t>14</a:t>
            </a:fld>
            <a:endParaRPr lang="fr-FR"/>
          </a:p>
        </p:txBody>
      </p:sp>
    </p:spTree>
    <p:extLst>
      <p:ext uri="{BB962C8B-B14F-4D97-AF65-F5344CB8AC3E}">
        <p14:creationId xmlns:p14="http://schemas.microsoft.com/office/powerpoint/2010/main" val="400619686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827584" y="1779662"/>
            <a:ext cx="7560766" cy="2520280"/>
          </a:xfrm>
        </p:spPr>
        <p:txBody>
          <a:bodyPr>
            <a:normAutofit fontScale="90000"/>
          </a:bodyPr>
          <a:lstStyle/>
          <a:p>
            <a:pPr algn="l"/>
            <a:r>
              <a:rPr lang="en-US" sz="1300" dirty="0" smtClean="0"/>
              <a:t/>
            </a:r>
            <a:br>
              <a:rPr lang="en-US" sz="1300" dirty="0" smtClean="0"/>
            </a:br>
            <a:r>
              <a:rPr lang="en-US" sz="1300" dirty="0" smtClean="0"/>
              <a:t>A. Will, D. </a:t>
            </a:r>
            <a:r>
              <a:rPr lang="en-US" sz="1300" dirty="0" err="1" smtClean="0"/>
              <a:t>Wollmann</a:t>
            </a:r>
            <a:r>
              <a:rPr lang="en-US" sz="1300" dirty="0" smtClean="0"/>
              <a:t>, J. Schubert, A. </a:t>
            </a:r>
            <a:r>
              <a:rPr lang="en-US" sz="1300" dirty="0" err="1" smtClean="0"/>
              <a:t>Oslandsbotn</a:t>
            </a:r>
            <a:r>
              <a:rPr lang="en-US" sz="1300" dirty="0" smtClean="0"/>
              <a:t>, A. </a:t>
            </a:r>
            <a:r>
              <a:rPr lang="en-US" sz="1300" dirty="0" err="1" smtClean="0"/>
              <a:t>Monteuuis</a:t>
            </a:r>
            <a:r>
              <a:rPr lang="en-US" sz="1300" dirty="0" smtClean="0"/>
              <a:t>, K. </a:t>
            </a:r>
            <a:r>
              <a:rPr lang="en-US" sz="1300" dirty="0" err="1" smtClean="0"/>
              <a:t>Stachon</a:t>
            </a:r>
            <a:r>
              <a:rPr lang="en-US" sz="1300" dirty="0" smtClean="0"/>
              <a:t>, A.S. Mueller, A. Bernhard, M. </a:t>
            </a:r>
            <a:r>
              <a:rPr lang="en-US" sz="1300" dirty="0" err="1" smtClean="0"/>
              <a:t>Bonura</a:t>
            </a:r>
            <a:r>
              <a:rPr lang="en-US" sz="1300" dirty="0" smtClean="0"/>
              <a:t>, C. </a:t>
            </a:r>
            <a:r>
              <a:rPr lang="en-US" sz="1300" dirty="0" err="1" smtClean="0"/>
              <a:t>Senatore</a:t>
            </a:r>
            <a:r>
              <a:rPr lang="en-US" sz="1300" dirty="0" smtClean="0"/>
              <a:t>, M. </a:t>
            </a:r>
            <a:r>
              <a:rPr lang="en-US" sz="1300" dirty="0" err="1" smtClean="0"/>
              <a:t>Mentink</a:t>
            </a:r>
            <a:r>
              <a:rPr lang="en-US" sz="1300" dirty="0" smtClean="0"/>
              <a:t>, A. </a:t>
            </a:r>
            <a:r>
              <a:rPr lang="en-US" sz="1300" dirty="0" err="1" smtClean="0"/>
              <a:t>Verweij</a:t>
            </a:r>
            <a:r>
              <a:rPr lang="en-US" sz="1300" dirty="0" smtClean="0"/>
              <a:t>, B. </a:t>
            </a:r>
            <a:r>
              <a:rPr lang="en-US" sz="1300" dirty="0" err="1" smtClean="0"/>
              <a:t>Bordini</a:t>
            </a:r>
            <a:r>
              <a:rPr lang="en-US" sz="1300" dirty="0" smtClean="0"/>
              <a:t/>
            </a:r>
            <a:br>
              <a:rPr lang="en-US" sz="1300" dirty="0" smtClean="0"/>
            </a:br>
            <a:r>
              <a:rPr lang="en-US" sz="1300" dirty="0"/>
              <a:t/>
            </a:r>
            <a:br>
              <a:rPr lang="en-US" sz="1300" dirty="0"/>
            </a:br>
            <a:r>
              <a:rPr lang="en-US" sz="1800" dirty="0" smtClean="0"/>
              <a:t>Thanks </a:t>
            </a:r>
            <a:r>
              <a:rPr lang="en-US" sz="1800" dirty="0"/>
              <a:t>to all Collaborators</a:t>
            </a:r>
            <a:br>
              <a:rPr lang="en-US" sz="1800" dirty="0"/>
            </a:br>
            <a:r>
              <a:rPr lang="en-US" sz="1800" dirty="0"/>
              <a:t/>
            </a:r>
            <a:br>
              <a:rPr lang="en-US" sz="1800" dirty="0"/>
            </a:br>
            <a:r>
              <a:rPr lang="en-US" sz="1400" dirty="0" err="1" smtClean="0"/>
              <a:t>HiRadMat</a:t>
            </a:r>
            <a:r>
              <a:rPr lang="en-US" sz="1200" dirty="0" smtClean="0"/>
              <a:t> </a:t>
            </a:r>
            <a:r>
              <a:rPr lang="en-US" sz="1200" dirty="0"/>
              <a:t>Team (F. Harden, A. </a:t>
            </a:r>
            <a:r>
              <a:rPr lang="en-US" sz="1200" dirty="0" err="1"/>
              <a:t>Bouvard</a:t>
            </a:r>
            <a:r>
              <a:rPr lang="en-US" sz="1200" dirty="0"/>
              <a:t>, V. </a:t>
            </a:r>
            <a:r>
              <a:rPr lang="en-US" sz="1200" dirty="0" err="1"/>
              <a:t>Clerc</a:t>
            </a:r>
            <a:r>
              <a:rPr lang="en-US" sz="1200" dirty="0"/>
              <a:t>, C. Saury, Y. </a:t>
            </a:r>
            <a:r>
              <a:rPr lang="en-US" sz="1200" dirty="0" err="1"/>
              <a:t>Kadi</a:t>
            </a:r>
            <a:r>
              <a:rPr lang="en-US" sz="1200" dirty="0"/>
              <a:t>, </a:t>
            </a:r>
            <a:r>
              <a:rPr lang="en-US" sz="1200" dirty="0" smtClean="0"/>
              <a:t>M. Butcher, J. </a:t>
            </a:r>
            <a:r>
              <a:rPr lang="en-US" sz="1200" dirty="0" err="1" smtClean="0"/>
              <a:t>Lendaro</a:t>
            </a:r>
            <a:r>
              <a:rPr lang="en-US" sz="1200" dirty="0" smtClean="0"/>
              <a:t>, J. Merino, L. </a:t>
            </a:r>
            <a:r>
              <a:rPr lang="en-US" sz="1200" dirty="0" err="1" smtClean="0"/>
              <a:t>Grec</a:t>
            </a:r>
            <a:r>
              <a:rPr lang="en-US" sz="1200" dirty="0" smtClean="0"/>
              <a:t>, ...), </a:t>
            </a:r>
            <a:r>
              <a:rPr lang="en-US" sz="1400" dirty="0" smtClean="0"/>
              <a:t>SPS </a:t>
            </a:r>
            <a:r>
              <a:rPr lang="en-US" sz="1400" dirty="0"/>
              <a:t>OP </a:t>
            </a:r>
            <a:r>
              <a:rPr lang="en-US" sz="1200" dirty="0"/>
              <a:t>shift </a:t>
            </a:r>
            <a:r>
              <a:rPr lang="en-US" sz="1200" dirty="0" smtClean="0"/>
              <a:t>crew, </a:t>
            </a:r>
            <a:r>
              <a:rPr lang="en-US" sz="1400" dirty="0" smtClean="0"/>
              <a:t>TE-MPE</a:t>
            </a:r>
            <a:r>
              <a:rPr lang="en-US" sz="1200" dirty="0" smtClean="0"/>
              <a:t> (</a:t>
            </a:r>
            <a:r>
              <a:rPr lang="en-GB" sz="1200" dirty="0" smtClean="0"/>
              <a:t>F</a:t>
            </a:r>
            <a:r>
              <a:rPr lang="en-GB" sz="1200" dirty="0"/>
              <a:t>. Rodriguez </a:t>
            </a:r>
            <a:r>
              <a:rPr lang="en-GB" sz="1200" dirty="0" err="1"/>
              <a:t>Mateos</a:t>
            </a:r>
            <a:r>
              <a:rPr lang="en-GB" sz="1200" dirty="0"/>
              <a:t>, M. </a:t>
            </a:r>
            <a:r>
              <a:rPr lang="en-GB" sz="1200" dirty="0" err="1"/>
              <a:t>Bednarek</a:t>
            </a:r>
            <a:r>
              <a:rPr lang="en-GB" sz="1200" dirty="0"/>
              <a:t>, G. D'Angelo,  </a:t>
            </a:r>
            <a:r>
              <a:rPr lang="en-US" sz="1200" dirty="0"/>
              <a:t>M. Favre</a:t>
            </a:r>
            <a:r>
              <a:rPr lang="en-US" sz="1200" dirty="0" smtClean="0"/>
              <a:t>, B</a:t>
            </a:r>
            <a:r>
              <a:rPr lang="en-US" sz="1200" dirty="0"/>
              <a:t>. Lindstrom, M. </a:t>
            </a:r>
            <a:r>
              <a:rPr lang="en-US" sz="1200" dirty="0" err="1"/>
              <a:t>Vaananen</a:t>
            </a:r>
            <a:r>
              <a:rPr lang="en-US" sz="1200" dirty="0"/>
              <a:t>, A. </a:t>
            </a:r>
            <a:r>
              <a:rPr lang="en-US" sz="1200" dirty="0" err="1"/>
              <a:t>Liakopoulou</a:t>
            </a:r>
            <a:r>
              <a:rPr lang="en-US" sz="1200" dirty="0"/>
              <a:t>, </a:t>
            </a:r>
            <a:r>
              <a:rPr lang="en-US" sz="1200" dirty="0" smtClean="0"/>
              <a:t>A</a:t>
            </a:r>
            <a:r>
              <a:rPr lang="en-US" sz="1200" dirty="0"/>
              <a:t>. </a:t>
            </a:r>
            <a:r>
              <a:rPr lang="en-US" sz="1200" dirty="0" err="1"/>
              <a:t>Siemko</a:t>
            </a:r>
            <a:r>
              <a:rPr lang="en-US" sz="1200" dirty="0"/>
              <a:t>, R. </a:t>
            </a:r>
            <a:r>
              <a:rPr lang="en-US" sz="1200" dirty="0" smtClean="0"/>
              <a:t>Schmidt, R. </a:t>
            </a:r>
            <a:r>
              <a:rPr lang="en-US" sz="1200" dirty="0" err="1" smtClean="0"/>
              <a:t>Berberat</a:t>
            </a:r>
            <a:r>
              <a:rPr lang="en-US" sz="1200" dirty="0" smtClean="0"/>
              <a:t>, S. Kaufmann), </a:t>
            </a:r>
            <a:r>
              <a:rPr lang="en-US" sz="1400" dirty="0" smtClean="0"/>
              <a:t>TE-MSC</a:t>
            </a:r>
            <a:r>
              <a:rPr lang="en-US" sz="1200" dirty="0" smtClean="0"/>
              <a:t> (</a:t>
            </a:r>
            <a:r>
              <a:rPr lang="en-US" sz="1200" dirty="0"/>
              <a:t>G. </a:t>
            </a:r>
            <a:r>
              <a:rPr lang="en-US" sz="1200" dirty="0" smtClean="0"/>
              <a:t>Kirby, A</a:t>
            </a:r>
            <a:r>
              <a:rPr lang="en-US" sz="1200" dirty="0"/>
              <a:t>. </a:t>
            </a:r>
            <a:r>
              <a:rPr lang="en-US" sz="1200" dirty="0" err="1"/>
              <a:t>Ballarino</a:t>
            </a:r>
            <a:r>
              <a:rPr lang="en-US" sz="1200" dirty="0"/>
              <a:t>, B. </a:t>
            </a:r>
            <a:r>
              <a:rPr lang="en-US" sz="1200" dirty="0" err="1"/>
              <a:t>Bordini</a:t>
            </a:r>
            <a:r>
              <a:rPr lang="en-US" sz="1200" dirty="0"/>
              <a:t>, L. </a:t>
            </a:r>
            <a:r>
              <a:rPr lang="en-US" sz="1200" dirty="0" err="1" smtClean="0"/>
              <a:t>Bottura</a:t>
            </a:r>
            <a:r>
              <a:rPr lang="en-US" sz="1200" dirty="0" smtClean="0"/>
              <a:t>), </a:t>
            </a:r>
            <a:r>
              <a:rPr lang="en-US" sz="1400" dirty="0" smtClean="0"/>
              <a:t>TE-CRG</a:t>
            </a:r>
            <a:r>
              <a:rPr lang="en-US" sz="1200" dirty="0" smtClean="0"/>
              <a:t> (T. </a:t>
            </a:r>
            <a:r>
              <a:rPr lang="en-US" sz="1200" dirty="0" err="1" smtClean="0"/>
              <a:t>Koettig</a:t>
            </a:r>
            <a:r>
              <a:rPr lang="en-US" sz="1200" dirty="0" smtClean="0"/>
              <a:t>, ...), </a:t>
            </a:r>
            <a:r>
              <a:rPr lang="en-US" sz="1400" dirty="0" smtClean="0"/>
              <a:t>EN-STI-TCD</a:t>
            </a:r>
            <a:r>
              <a:rPr lang="en-US" sz="1200" dirty="0" smtClean="0"/>
              <a:t> </a:t>
            </a:r>
            <a:r>
              <a:rPr lang="en-US" sz="1200" dirty="0"/>
              <a:t>(D. </a:t>
            </a:r>
            <a:r>
              <a:rPr lang="en-US" sz="1200" dirty="0" err="1"/>
              <a:t>Grenier</a:t>
            </a:r>
            <a:r>
              <a:rPr lang="en-US" sz="1200" dirty="0"/>
              <a:t>, ...), </a:t>
            </a:r>
            <a:r>
              <a:rPr lang="en-US" sz="1400" dirty="0" smtClean="0"/>
              <a:t>BE-BI</a:t>
            </a:r>
            <a:r>
              <a:rPr lang="en-US" sz="1200" dirty="0" smtClean="0"/>
              <a:t> </a:t>
            </a:r>
            <a:r>
              <a:rPr lang="en-US" sz="1200" dirty="0"/>
              <a:t>(E. </a:t>
            </a:r>
            <a:r>
              <a:rPr lang="en-US" sz="1200" dirty="0" err="1"/>
              <a:t>Effinger</a:t>
            </a:r>
            <a:r>
              <a:rPr lang="en-US" sz="1200" dirty="0"/>
              <a:t>, C. </a:t>
            </a:r>
            <a:r>
              <a:rPr lang="en-US" sz="1200" dirty="0" err="1"/>
              <a:t>Zamantos</a:t>
            </a:r>
            <a:r>
              <a:rPr lang="en-US" sz="1200" dirty="0" smtClean="0"/>
              <a:t>)</a:t>
            </a:r>
            <a:r>
              <a:rPr lang="en-US" sz="1200" dirty="0"/>
              <a:t> </a:t>
            </a:r>
            <a:r>
              <a:rPr lang="en-US" sz="1200" dirty="0" smtClean="0"/>
              <a:t/>
            </a:r>
            <a:br>
              <a:rPr lang="en-US" sz="1200" dirty="0" smtClean="0"/>
            </a:br>
            <a:r>
              <a:rPr lang="en-US" sz="1200" dirty="0"/>
              <a:t/>
            </a:r>
            <a:br>
              <a:rPr lang="en-US" sz="1200" dirty="0"/>
            </a:br>
            <a:r>
              <a:rPr lang="en-US" sz="1400" dirty="0"/>
              <a:t>University of Geneva </a:t>
            </a:r>
            <a:r>
              <a:rPr lang="en-US" sz="1200" dirty="0"/>
              <a:t>(C. </a:t>
            </a:r>
            <a:r>
              <a:rPr lang="en-US" sz="1200" dirty="0" err="1"/>
              <a:t>Senatore</a:t>
            </a:r>
            <a:r>
              <a:rPr lang="en-US" sz="1200" dirty="0"/>
              <a:t>, M. </a:t>
            </a:r>
            <a:r>
              <a:rPr lang="en-US" sz="1200" dirty="0" err="1"/>
              <a:t>Bonura</a:t>
            </a:r>
            <a:r>
              <a:rPr lang="en-US" sz="1200" dirty="0"/>
              <a:t>, C. Barth, D. </a:t>
            </a:r>
            <a:r>
              <a:rPr lang="en-US" sz="1200" dirty="0" err="1"/>
              <a:t>Zurmuehle</a:t>
            </a:r>
            <a:r>
              <a:rPr lang="en-US" sz="1200" dirty="0"/>
              <a:t>)</a:t>
            </a:r>
            <a:br>
              <a:rPr lang="en-US" sz="1200" dirty="0"/>
            </a:br>
            <a:r>
              <a:rPr lang="en-US" sz="1400" dirty="0" smtClean="0"/>
              <a:t>BRUKER</a:t>
            </a:r>
            <a:r>
              <a:rPr lang="en-US" sz="1200" dirty="0" smtClean="0"/>
              <a:t> </a:t>
            </a:r>
            <a:r>
              <a:rPr lang="en-US" sz="1200" dirty="0"/>
              <a:t>(A. </a:t>
            </a:r>
            <a:r>
              <a:rPr lang="en-US" sz="1200" dirty="0" err="1"/>
              <a:t>Usoskin</a:t>
            </a:r>
            <a:r>
              <a:rPr lang="en-US" sz="1200" dirty="0"/>
              <a:t>)</a:t>
            </a:r>
            <a:br>
              <a:rPr lang="en-US" sz="1200" dirty="0"/>
            </a:br>
            <a:r>
              <a:rPr lang="en-US" sz="1400" dirty="0" smtClean="0"/>
              <a:t>Scientific </a:t>
            </a:r>
            <a:r>
              <a:rPr lang="en-US" sz="1400" dirty="0"/>
              <a:t>Magnetics </a:t>
            </a:r>
            <a:r>
              <a:rPr lang="en-US" sz="1200" dirty="0"/>
              <a:t>(P. </a:t>
            </a:r>
            <a:r>
              <a:rPr lang="en-US" sz="1200" dirty="0" err="1"/>
              <a:t>Penfold</a:t>
            </a:r>
            <a:r>
              <a:rPr lang="en-US" sz="1200" dirty="0"/>
              <a:t>, B. Retz-Jones</a:t>
            </a:r>
            <a:r>
              <a:rPr lang="en-US" sz="1200" dirty="0" smtClean="0"/>
              <a:t>)</a:t>
            </a:r>
            <a:r>
              <a:rPr lang="en-US" sz="1200" dirty="0"/>
              <a:t/>
            </a:r>
            <a:br>
              <a:rPr lang="en-US" sz="1200" dirty="0"/>
            </a:br>
            <a:r>
              <a:rPr lang="en-US" sz="1200" dirty="0"/>
              <a:t>	</a:t>
            </a:r>
            <a:r>
              <a:rPr lang="en-GB" sz="1200" dirty="0"/>
              <a:t/>
            </a:r>
            <a:br>
              <a:rPr lang="en-GB" sz="1200" dirty="0"/>
            </a:br>
            <a:endParaRPr lang="en-GB" sz="1000" dirty="0"/>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15</a:t>
            </a:fld>
            <a:endParaRPr lang="fr-FR" dirty="0"/>
          </a:p>
        </p:txBody>
      </p:sp>
      <p:sp>
        <p:nvSpPr>
          <p:cNvPr id="4" name="Espace réservé du texte 3"/>
          <p:cNvSpPr>
            <a:spLocks noGrp="1"/>
          </p:cNvSpPr>
          <p:nvPr>
            <p:ph type="body" sz="quarter" idx="14"/>
          </p:nvPr>
        </p:nvSpPr>
        <p:spPr>
          <a:xfrm>
            <a:off x="2622061" y="4593704"/>
            <a:ext cx="4386169" cy="689248"/>
          </a:xfrm>
        </p:spPr>
        <p:txBody>
          <a:bodyPr anchor="t"/>
          <a:lstStyle/>
          <a:p>
            <a:r>
              <a:rPr lang="en-US" sz="1050" dirty="0">
                <a:solidFill>
                  <a:schemeClr val="accent5"/>
                </a:solidFill>
              </a:rPr>
              <a:t>Work supported by the Wolfgang-</a:t>
            </a:r>
            <a:r>
              <a:rPr lang="en-US" sz="1050" dirty="0" err="1">
                <a:solidFill>
                  <a:schemeClr val="accent5"/>
                </a:solidFill>
              </a:rPr>
              <a:t>Gentner</a:t>
            </a:r>
            <a:r>
              <a:rPr lang="en-US" sz="1050" dirty="0">
                <a:solidFill>
                  <a:schemeClr val="accent5"/>
                </a:solidFill>
              </a:rPr>
              <a:t>-Program of </a:t>
            </a:r>
            <a:r>
              <a:rPr lang="en-US" sz="1050" dirty="0" smtClean="0">
                <a:solidFill>
                  <a:schemeClr val="accent5"/>
                </a:solidFill>
              </a:rPr>
              <a:t>the</a:t>
            </a:r>
          </a:p>
          <a:p>
            <a:r>
              <a:rPr lang="en-US" sz="1050" dirty="0" smtClean="0">
                <a:solidFill>
                  <a:schemeClr val="accent5"/>
                </a:solidFill>
              </a:rPr>
              <a:t>German </a:t>
            </a:r>
            <a:r>
              <a:rPr lang="en-US" sz="1050" dirty="0">
                <a:solidFill>
                  <a:schemeClr val="accent5"/>
                </a:solidFill>
              </a:rPr>
              <a:t>federal ministry of education and </a:t>
            </a:r>
            <a:r>
              <a:rPr lang="en-US" sz="1050" dirty="0" smtClean="0">
                <a:solidFill>
                  <a:schemeClr val="accent5"/>
                </a:solidFill>
              </a:rPr>
              <a:t>research</a:t>
            </a:r>
            <a:endParaRPr lang="en-GB" sz="1050" dirty="0">
              <a:solidFill>
                <a:schemeClr val="accent5"/>
              </a:solidFill>
            </a:endParaRPr>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63310" y="524488"/>
            <a:ext cx="1922822" cy="961412"/>
          </a:xfrm>
          <a:prstGeom prst="rect">
            <a:avLst/>
          </a:prstGeom>
        </p:spPr>
      </p:pic>
      <p:pic>
        <p:nvPicPr>
          <p:cNvPr id="8" name="Picture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434390" y="4502090"/>
            <a:ext cx="1147681" cy="539017"/>
          </a:xfrm>
          <a:prstGeom prst="rect">
            <a:avLst/>
          </a:prstGeom>
        </p:spPr>
      </p:pic>
      <p:pic>
        <p:nvPicPr>
          <p:cNvPr id="9" name="Picture 1" descr="LogoOutline.ai"/>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524306" y="352738"/>
            <a:ext cx="1082362" cy="1082362"/>
          </a:xfrm>
          <a:prstGeom prst="rect">
            <a:avLst/>
          </a:prstGeom>
        </p:spPr>
      </p:pic>
    </p:spTree>
    <p:extLst>
      <p:ext uri="{BB962C8B-B14F-4D97-AF65-F5344CB8AC3E}">
        <p14:creationId xmlns:p14="http://schemas.microsoft.com/office/powerpoint/2010/main" val="107041445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14359740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 name="Rectangle 59"/>
          <p:cNvSpPr/>
          <p:nvPr/>
        </p:nvSpPr>
        <p:spPr>
          <a:xfrm rot="19772402">
            <a:off x="1335937" y="2201775"/>
            <a:ext cx="1529939" cy="343331"/>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350" dirty="0"/>
          </a:p>
        </p:txBody>
      </p:sp>
      <p:sp>
        <p:nvSpPr>
          <p:cNvPr id="9" name="Rectangle 8"/>
          <p:cNvSpPr/>
          <p:nvPr/>
        </p:nvSpPr>
        <p:spPr>
          <a:xfrm>
            <a:off x="1354492" y="1318265"/>
            <a:ext cx="6858000" cy="964406"/>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350" dirty="0"/>
          </a:p>
        </p:txBody>
      </p:sp>
      <p:sp>
        <p:nvSpPr>
          <p:cNvPr id="3" name="Slide Number Placeholder 2"/>
          <p:cNvSpPr>
            <a:spLocks noGrp="1"/>
          </p:cNvSpPr>
          <p:nvPr>
            <p:ph type="sldNum" sz="quarter" idx="4"/>
          </p:nvPr>
        </p:nvSpPr>
        <p:spPr/>
        <p:txBody>
          <a:bodyPr/>
          <a:lstStyle/>
          <a:p>
            <a:fld id="{0C2FBB0A-547C-47E0-B5CF-329C4C9818AC}" type="slidenum">
              <a:rPr lang="en-GB" smtClean="0"/>
              <a:pPr/>
              <a:t>2</a:t>
            </a:fld>
            <a:endParaRPr lang="en-GB" dirty="0"/>
          </a:p>
        </p:txBody>
      </p:sp>
      <p:sp>
        <p:nvSpPr>
          <p:cNvPr id="2" name="Title 1"/>
          <p:cNvSpPr>
            <a:spLocks noGrp="1"/>
          </p:cNvSpPr>
          <p:nvPr>
            <p:ph type="title" idx="4294967295"/>
          </p:nvPr>
        </p:nvSpPr>
        <p:spPr>
          <a:xfrm>
            <a:off x="360363" y="185738"/>
            <a:ext cx="8783637" cy="539750"/>
          </a:xfrm>
        </p:spPr>
        <p:txBody>
          <a:bodyPr>
            <a:noAutofit/>
          </a:bodyPr>
          <a:lstStyle/>
          <a:p>
            <a:r>
              <a:rPr lang="en-GB" sz="2100" b="1" dirty="0" smtClean="0"/>
              <a:t>Beam impact on </a:t>
            </a:r>
            <a:r>
              <a:rPr lang="en-GB" sz="2100" b="1" dirty="0" err="1" smtClean="0"/>
              <a:t>s.c.</a:t>
            </a:r>
            <a:r>
              <a:rPr lang="en-GB" sz="2100" b="1" dirty="0" smtClean="0"/>
              <a:t> magnets - Example</a:t>
            </a:r>
            <a:endParaRPr lang="en-GB" sz="2100" b="1" dirty="0"/>
          </a:p>
        </p:txBody>
      </p:sp>
      <p:grpSp>
        <p:nvGrpSpPr>
          <p:cNvPr id="57" name="Group 56"/>
          <p:cNvGrpSpPr/>
          <p:nvPr/>
        </p:nvGrpSpPr>
        <p:grpSpPr>
          <a:xfrm>
            <a:off x="2585621" y="1042246"/>
            <a:ext cx="1410315" cy="2047904"/>
            <a:chOff x="1641505" y="2537100"/>
            <a:chExt cx="1880420" cy="2730538"/>
          </a:xfrm>
        </p:grpSpPr>
        <p:grpSp>
          <p:nvGrpSpPr>
            <p:cNvPr id="13" name="Group 12"/>
            <p:cNvGrpSpPr/>
            <p:nvPr/>
          </p:nvGrpSpPr>
          <p:grpSpPr>
            <a:xfrm>
              <a:off x="2268537" y="2537100"/>
              <a:ext cx="433388" cy="2021921"/>
              <a:chOff x="2592387" y="2537102"/>
              <a:chExt cx="433388" cy="2021921"/>
            </a:xfrm>
          </p:grpSpPr>
          <p:sp>
            <p:nvSpPr>
              <p:cNvPr id="10" name="Rectangle 25"/>
              <p:cNvSpPr>
                <a:spLocks noChangeArrowheads="1"/>
              </p:cNvSpPr>
              <p:nvPr/>
            </p:nvSpPr>
            <p:spPr bwMode="auto">
              <a:xfrm>
                <a:off x="2592388" y="2537102"/>
                <a:ext cx="433387" cy="368023"/>
              </a:xfrm>
              <a:prstGeom prst="rect">
                <a:avLst/>
              </a:prstGeom>
              <a:solidFill>
                <a:srgbClr val="33CC33"/>
              </a:solidFill>
              <a:ln w="12700">
                <a:solidFill>
                  <a:schemeClr val="bg1"/>
                </a:solidFill>
                <a:miter lim="800000"/>
                <a:headEnd type="none" w="sm" len="sm"/>
                <a:tailEnd type="none" w="sm" len="sm"/>
              </a:ln>
            </p:spPr>
            <p:txBody>
              <a:bodyPr wrap="none" anchor="ctr"/>
              <a:lstStyle/>
              <a:p>
                <a:pPr>
                  <a:lnSpc>
                    <a:spcPct val="95000"/>
                  </a:lnSpc>
                  <a:spcBef>
                    <a:spcPct val="40000"/>
                  </a:spcBef>
                </a:pPr>
                <a:endParaRPr lang="de-DE" sz="1350"/>
              </a:p>
            </p:txBody>
          </p:sp>
          <p:sp>
            <p:nvSpPr>
              <p:cNvPr id="11" name="Rectangle 25"/>
              <p:cNvSpPr>
                <a:spLocks noChangeArrowheads="1"/>
              </p:cNvSpPr>
              <p:nvPr/>
            </p:nvSpPr>
            <p:spPr bwMode="auto">
              <a:xfrm>
                <a:off x="2592387" y="4191000"/>
                <a:ext cx="433387" cy="368023"/>
              </a:xfrm>
              <a:prstGeom prst="rect">
                <a:avLst/>
              </a:prstGeom>
              <a:solidFill>
                <a:srgbClr val="33CC33"/>
              </a:solidFill>
              <a:ln w="12700">
                <a:solidFill>
                  <a:schemeClr val="bg1"/>
                </a:solidFill>
                <a:miter lim="800000"/>
                <a:headEnd type="none" w="sm" len="sm"/>
                <a:tailEnd type="none" w="sm" len="sm"/>
              </a:ln>
            </p:spPr>
            <p:txBody>
              <a:bodyPr wrap="none" anchor="ctr"/>
              <a:lstStyle/>
              <a:p>
                <a:pPr>
                  <a:lnSpc>
                    <a:spcPct val="95000"/>
                  </a:lnSpc>
                  <a:spcBef>
                    <a:spcPct val="40000"/>
                  </a:spcBef>
                </a:pPr>
                <a:endParaRPr lang="de-DE" sz="1350"/>
              </a:p>
            </p:txBody>
          </p:sp>
          <p:sp>
            <p:nvSpPr>
              <p:cNvPr id="12" name="Rectangle 11"/>
              <p:cNvSpPr/>
              <p:nvPr/>
            </p:nvSpPr>
            <p:spPr>
              <a:xfrm>
                <a:off x="2592388" y="2537102"/>
                <a:ext cx="433387" cy="2021921"/>
              </a:xfrm>
              <a:prstGeom prst="rect">
                <a:avLst/>
              </a:prstGeom>
              <a:noFill/>
              <a:ln w="19050">
                <a:solidFill>
                  <a:schemeClr val="bg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350"/>
              </a:p>
            </p:txBody>
          </p:sp>
        </p:grpSp>
        <p:sp>
          <p:nvSpPr>
            <p:cNvPr id="14" name="TextBox 13"/>
            <p:cNvSpPr txBox="1"/>
            <p:nvPr/>
          </p:nvSpPr>
          <p:spPr>
            <a:xfrm>
              <a:off x="1641505" y="4590530"/>
              <a:ext cx="1880420" cy="677108"/>
            </a:xfrm>
            <a:prstGeom prst="rect">
              <a:avLst/>
            </a:prstGeom>
            <a:noFill/>
          </p:spPr>
          <p:txBody>
            <a:bodyPr wrap="square" rtlCol="0">
              <a:spAutoFit/>
            </a:bodyPr>
            <a:lstStyle/>
            <a:p>
              <a:pPr algn="ctr"/>
              <a:r>
                <a:rPr lang="en-GB" sz="1350" dirty="0"/>
                <a:t>Injection </a:t>
              </a:r>
              <a:r>
                <a:rPr lang="en-GB" sz="1350"/>
                <a:t>kicker </a:t>
              </a:r>
              <a:r>
                <a:rPr lang="en-GB" sz="1350" smtClean="0"/>
                <a:t>magnets</a:t>
              </a:r>
              <a:endParaRPr lang="en-GB" sz="1350" dirty="0"/>
            </a:p>
          </p:txBody>
        </p:sp>
      </p:grpSp>
      <p:grpSp>
        <p:nvGrpSpPr>
          <p:cNvPr id="56" name="Group 55"/>
          <p:cNvGrpSpPr/>
          <p:nvPr/>
        </p:nvGrpSpPr>
        <p:grpSpPr>
          <a:xfrm>
            <a:off x="4292835" y="772955"/>
            <a:ext cx="1265587" cy="2489982"/>
            <a:chOff x="3917789" y="2178046"/>
            <a:chExt cx="1687449" cy="3319975"/>
          </a:xfrm>
        </p:grpSpPr>
        <p:grpSp>
          <p:nvGrpSpPr>
            <p:cNvPr id="18" name="Group 17"/>
            <p:cNvGrpSpPr/>
            <p:nvPr/>
          </p:nvGrpSpPr>
          <p:grpSpPr>
            <a:xfrm>
              <a:off x="4515866" y="2178046"/>
              <a:ext cx="433388" cy="2700200"/>
              <a:chOff x="4515866" y="2178046"/>
              <a:chExt cx="433388" cy="2700200"/>
            </a:xfrm>
          </p:grpSpPr>
          <p:sp>
            <p:nvSpPr>
              <p:cNvPr id="16" name="Rectangle 38"/>
              <p:cNvSpPr>
                <a:spLocks noChangeArrowheads="1"/>
              </p:cNvSpPr>
              <p:nvPr/>
            </p:nvSpPr>
            <p:spPr bwMode="auto">
              <a:xfrm>
                <a:off x="4515866" y="3871771"/>
                <a:ext cx="433388" cy="1006475"/>
              </a:xfrm>
              <a:prstGeom prst="rect">
                <a:avLst/>
              </a:prstGeom>
              <a:solidFill>
                <a:srgbClr val="663300"/>
              </a:solidFill>
              <a:ln w="12700">
                <a:solidFill>
                  <a:schemeClr val="tx1"/>
                </a:solidFill>
                <a:miter lim="800000"/>
                <a:headEnd type="none" w="sm" len="sm"/>
                <a:tailEnd type="none" w="sm" len="sm"/>
              </a:ln>
            </p:spPr>
            <p:txBody>
              <a:bodyPr wrap="none" anchor="ctr"/>
              <a:lstStyle/>
              <a:p>
                <a:pPr>
                  <a:lnSpc>
                    <a:spcPct val="95000"/>
                  </a:lnSpc>
                  <a:spcBef>
                    <a:spcPct val="40000"/>
                  </a:spcBef>
                </a:pPr>
                <a:endParaRPr lang="de-DE" sz="1350"/>
              </a:p>
            </p:txBody>
          </p:sp>
          <p:sp>
            <p:nvSpPr>
              <p:cNvPr id="17" name="Rectangle 38"/>
              <p:cNvSpPr>
                <a:spLocks noChangeArrowheads="1"/>
              </p:cNvSpPr>
              <p:nvPr/>
            </p:nvSpPr>
            <p:spPr bwMode="auto">
              <a:xfrm>
                <a:off x="4515866" y="2178046"/>
                <a:ext cx="433388" cy="1006475"/>
              </a:xfrm>
              <a:prstGeom prst="rect">
                <a:avLst/>
              </a:prstGeom>
              <a:solidFill>
                <a:srgbClr val="663300"/>
              </a:solidFill>
              <a:ln w="12700">
                <a:solidFill>
                  <a:schemeClr val="tx1"/>
                </a:solidFill>
                <a:miter lim="800000"/>
                <a:headEnd type="none" w="sm" len="sm"/>
                <a:tailEnd type="none" w="sm" len="sm"/>
              </a:ln>
            </p:spPr>
            <p:txBody>
              <a:bodyPr wrap="none" anchor="ctr"/>
              <a:lstStyle/>
              <a:p>
                <a:pPr>
                  <a:lnSpc>
                    <a:spcPct val="95000"/>
                  </a:lnSpc>
                  <a:spcBef>
                    <a:spcPct val="40000"/>
                  </a:spcBef>
                </a:pPr>
                <a:endParaRPr lang="de-DE" sz="1350"/>
              </a:p>
            </p:txBody>
          </p:sp>
        </p:grpSp>
        <p:sp>
          <p:nvSpPr>
            <p:cNvPr id="20" name="TextBox 19"/>
            <p:cNvSpPr txBox="1"/>
            <p:nvPr/>
          </p:nvSpPr>
          <p:spPr>
            <a:xfrm>
              <a:off x="3917789" y="4820913"/>
              <a:ext cx="1687449" cy="677108"/>
            </a:xfrm>
            <a:prstGeom prst="rect">
              <a:avLst/>
            </a:prstGeom>
            <a:noFill/>
          </p:spPr>
          <p:txBody>
            <a:bodyPr wrap="square" rtlCol="0">
              <a:spAutoFit/>
            </a:bodyPr>
            <a:lstStyle/>
            <a:p>
              <a:pPr algn="ctr"/>
              <a:r>
                <a:rPr lang="en-GB" sz="1350" dirty="0"/>
                <a:t>Injection absorber</a:t>
              </a:r>
            </a:p>
          </p:txBody>
        </p:sp>
      </p:grpSp>
      <p:cxnSp>
        <p:nvCxnSpPr>
          <p:cNvPr id="24" name="Straight Arrow Connector 23"/>
          <p:cNvCxnSpPr>
            <a:stCxn id="7" idx="3"/>
            <a:endCxn id="9" idx="3"/>
          </p:cNvCxnSpPr>
          <p:nvPr/>
        </p:nvCxnSpPr>
        <p:spPr>
          <a:xfrm>
            <a:off x="3063715" y="1763175"/>
            <a:ext cx="5148777" cy="37293"/>
          </a:xfrm>
          <a:prstGeom prst="straightConnector1">
            <a:avLst/>
          </a:prstGeom>
          <a:ln>
            <a:solidFill>
              <a:schemeClr val="bg1"/>
            </a:solidFill>
            <a:prstDash val="dash"/>
            <a:tailEnd type="none"/>
          </a:ln>
          <a:effectLst/>
        </p:spPr>
        <p:style>
          <a:lnRef idx="2">
            <a:schemeClr val="accent1"/>
          </a:lnRef>
          <a:fillRef idx="0">
            <a:schemeClr val="accent1"/>
          </a:fillRef>
          <a:effectRef idx="1">
            <a:schemeClr val="accent1"/>
          </a:effectRef>
          <a:fontRef idx="minor">
            <a:schemeClr val="tx1"/>
          </a:fontRef>
        </p:style>
      </p:cxnSp>
      <p:grpSp>
        <p:nvGrpSpPr>
          <p:cNvPr id="55" name="Group 54"/>
          <p:cNvGrpSpPr/>
          <p:nvPr/>
        </p:nvGrpSpPr>
        <p:grpSpPr>
          <a:xfrm>
            <a:off x="6333686" y="1042246"/>
            <a:ext cx="1664494" cy="2039615"/>
            <a:chOff x="6638924" y="2537100"/>
            <a:chExt cx="2219325" cy="2719487"/>
          </a:xfrm>
        </p:grpSpPr>
        <p:grpSp>
          <p:nvGrpSpPr>
            <p:cNvPr id="31" name="Group 30"/>
            <p:cNvGrpSpPr/>
            <p:nvPr/>
          </p:nvGrpSpPr>
          <p:grpSpPr>
            <a:xfrm>
              <a:off x="6638924" y="2537100"/>
              <a:ext cx="2219325" cy="2021921"/>
              <a:chOff x="2592387" y="2537102"/>
              <a:chExt cx="433388" cy="2021921"/>
            </a:xfrm>
          </p:grpSpPr>
          <p:sp>
            <p:nvSpPr>
              <p:cNvPr id="32" name="Rectangle 25"/>
              <p:cNvSpPr>
                <a:spLocks noChangeArrowheads="1"/>
              </p:cNvSpPr>
              <p:nvPr/>
            </p:nvSpPr>
            <p:spPr bwMode="auto">
              <a:xfrm>
                <a:off x="2592388" y="2537102"/>
                <a:ext cx="433387" cy="368023"/>
              </a:xfrm>
              <a:prstGeom prst="rect">
                <a:avLst/>
              </a:prstGeom>
              <a:solidFill>
                <a:schemeClr val="tx2"/>
              </a:solidFill>
              <a:ln w="12700">
                <a:solidFill>
                  <a:schemeClr val="bg1"/>
                </a:solidFill>
                <a:miter lim="800000"/>
                <a:headEnd type="none" w="sm" len="sm"/>
                <a:tailEnd type="none" w="sm" len="sm"/>
              </a:ln>
            </p:spPr>
            <p:txBody>
              <a:bodyPr wrap="none" anchor="ctr"/>
              <a:lstStyle/>
              <a:p>
                <a:pPr>
                  <a:lnSpc>
                    <a:spcPct val="95000"/>
                  </a:lnSpc>
                  <a:spcBef>
                    <a:spcPct val="40000"/>
                  </a:spcBef>
                </a:pPr>
                <a:endParaRPr lang="de-DE" sz="1350"/>
              </a:p>
            </p:txBody>
          </p:sp>
          <p:sp>
            <p:nvSpPr>
              <p:cNvPr id="33" name="Rectangle 25"/>
              <p:cNvSpPr>
                <a:spLocks noChangeArrowheads="1"/>
              </p:cNvSpPr>
              <p:nvPr/>
            </p:nvSpPr>
            <p:spPr bwMode="auto">
              <a:xfrm>
                <a:off x="2592387" y="4191000"/>
                <a:ext cx="433387" cy="368023"/>
              </a:xfrm>
              <a:prstGeom prst="rect">
                <a:avLst/>
              </a:prstGeom>
              <a:solidFill>
                <a:schemeClr val="tx1"/>
              </a:solidFill>
              <a:ln w="12700">
                <a:solidFill>
                  <a:schemeClr val="bg1"/>
                </a:solidFill>
                <a:miter lim="800000"/>
                <a:headEnd type="none" w="sm" len="sm"/>
                <a:tailEnd type="none" w="sm" len="sm"/>
              </a:ln>
            </p:spPr>
            <p:txBody>
              <a:bodyPr wrap="none" anchor="ctr"/>
              <a:lstStyle/>
              <a:p>
                <a:pPr>
                  <a:lnSpc>
                    <a:spcPct val="95000"/>
                  </a:lnSpc>
                  <a:spcBef>
                    <a:spcPct val="40000"/>
                  </a:spcBef>
                </a:pPr>
                <a:endParaRPr lang="de-DE" sz="1350"/>
              </a:p>
            </p:txBody>
          </p:sp>
          <p:sp>
            <p:nvSpPr>
              <p:cNvPr id="34" name="Rectangle 33"/>
              <p:cNvSpPr/>
              <p:nvPr/>
            </p:nvSpPr>
            <p:spPr>
              <a:xfrm>
                <a:off x="2592388" y="2537102"/>
                <a:ext cx="433387" cy="2021921"/>
              </a:xfrm>
              <a:prstGeom prst="rect">
                <a:avLst/>
              </a:prstGeom>
              <a:noFill/>
              <a:ln w="19050">
                <a:solidFill>
                  <a:schemeClr val="bg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350"/>
              </a:p>
            </p:txBody>
          </p:sp>
        </p:grpSp>
        <p:sp>
          <p:nvSpPr>
            <p:cNvPr id="36" name="TextBox 35"/>
            <p:cNvSpPr txBox="1"/>
            <p:nvPr/>
          </p:nvSpPr>
          <p:spPr>
            <a:xfrm>
              <a:off x="6699275" y="4579479"/>
              <a:ext cx="2158970" cy="677108"/>
            </a:xfrm>
            <a:prstGeom prst="rect">
              <a:avLst/>
            </a:prstGeom>
            <a:noFill/>
          </p:spPr>
          <p:txBody>
            <a:bodyPr wrap="square" rtlCol="0">
              <a:spAutoFit/>
            </a:bodyPr>
            <a:lstStyle/>
            <a:p>
              <a:pPr algn="ctr"/>
              <a:r>
                <a:rPr lang="en-GB" sz="1350" dirty="0"/>
                <a:t>Superconducting magnet</a:t>
              </a:r>
            </a:p>
          </p:txBody>
        </p:sp>
      </p:grpSp>
      <p:grpSp>
        <p:nvGrpSpPr>
          <p:cNvPr id="53" name="Group 52"/>
          <p:cNvGrpSpPr/>
          <p:nvPr/>
        </p:nvGrpSpPr>
        <p:grpSpPr>
          <a:xfrm>
            <a:off x="5048913" y="1739858"/>
            <a:ext cx="1348446" cy="606734"/>
            <a:chOff x="4925895" y="3467250"/>
            <a:chExt cx="1797928" cy="808978"/>
          </a:xfrm>
        </p:grpSpPr>
        <p:cxnSp>
          <p:nvCxnSpPr>
            <p:cNvPr id="30" name="Straight Arrow Connector 29"/>
            <p:cNvCxnSpPr/>
            <p:nvPr/>
          </p:nvCxnSpPr>
          <p:spPr>
            <a:xfrm flipV="1">
              <a:off x="4949255" y="3758822"/>
              <a:ext cx="1689669" cy="210760"/>
            </a:xfrm>
            <a:prstGeom prst="straightConnector1">
              <a:avLst/>
            </a:prstGeom>
            <a:ln>
              <a:solidFill>
                <a:srgbClr val="FF0000"/>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38" name="Straight Arrow Connector 37"/>
            <p:cNvCxnSpPr/>
            <p:nvPr/>
          </p:nvCxnSpPr>
          <p:spPr>
            <a:xfrm flipV="1">
              <a:off x="4949250" y="3947120"/>
              <a:ext cx="1689674" cy="69732"/>
            </a:xfrm>
            <a:prstGeom prst="straightConnector1">
              <a:avLst/>
            </a:prstGeom>
            <a:ln>
              <a:solidFill>
                <a:srgbClr val="FF0000"/>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39" name="Straight Arrow Connector 38"/>
            <p:cNvCxnSpPr/>
            <p:nvPr/>
          </p:nvCxnSpPr>
          <p:spPr>
            <a:xfrm>
              <a:off x="4949250" y="4051360"/>
              <a:ext cx="1689674" cy="77002"/>
            </a:xfrm>
            <a:prstGeom prst="straightConnector1">
              <a:avLst/>
            </a:prstGeom>
            <a:ln>
              <a:solidFill>
                <a:srgbClr val="FF0000"/>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40" name="Straight Arrow Connector 39"/>
            <p:cNvCxnSpPr/>
            <p:nvPr/>
          </p:nvCxnSpPr>
          <p:spPr>
            <a:xfrm>
              <a:off x="4949245" y="4119477"/>
              <a:ext cx="1689674" cy="156751"/>
            </a:xfrm>
            <a:prstGeom prst="straightConnector1">
              <a:avLst/>
            </a:prstGeom>
            <a:ln>
              <a:solidFill>
                <a:srgbClr val="FF0000"/>
              </a:solidFill>
              <a:tailEnd type="triangle"/>
            </a:ln>
            <a:effectLst/>
          </p:spPr>
          <p:style>
            <a:lnRef idx="2">
              <a:schemeClr val="accent1"/>
            </a:lnRef>
            <a:fillRef idx="0">
              <a:schemeClr val="accent1"/>
            </a:fillRef>
            <a:effectRef idx="1">
              <a:schemeClr val="accent1"/>
            </a:effectRef>
            <a:fontRef idx="minor">
              <a:schemeClr val="tx1"/>
            </a:fontRef>
          </p:style>
        </p:cxnSp>
        <p:sp>
          <p:nvSpPr>
            <p:cNvPr id="51" name="TextBox 50"/>
            <p:cNvSpPr txBox="1"/>
            <p:nvPr/>
          </p:nvSpPr>
          <p:spPr>
            <a:xfrm>
              <a:off x="4925895" y="3467250"/>
              <a:ext cx="1797928" cy="400109"/>
            </a:xfrm>
            <a:prstGeom prst="rect">
              <a:avLst/>
            </a:prstGeom>
            <a:noFill/>
          </p:spPr>
          <p:txBody>
            <a:bodyPr wrap="none" rtlCol="0">
              <a:spAutoFit/>
            </a:bodyPr>
            <a:lstStyle/>
            <a:p>
              <a:r>
                <a:rPr lang="en-GB" sz="1350" dirty="0">
                  <a:solidFill>
                    <a:srgbClr val="FF0000"/>
                  </a:solidFill>
                </a:rPr>
                <a:t>particle shower</a:t>
              </a:r>
            </a:p>
          </p:txBody>
        </p:sp>
      </p:grpSp>
      <p:grpSp>
        <p:nvGrpSpPr>
          <p:cNvPr id="54" name="Group 53"/>
          <p:cNvGrpSpPr/>
          <p:nvPr/>
        </p:nvGrpSpPr>
        <p:grpSpPr>
          <a:xfrm>
            <a:off x="6306590" y="1934275"/>
            <a:ext cx="1810111" cy="637352"/>
            <a:chOff x="6602796" y="3726472"/>
            <a:chExt cx="2413482" cy="849803"/>
          </a:xfrm>
        </p:grpSpPr>
        <p:sp>
          <p:nvSpPr>
            <p:cNvPr id="50" name="Explosion 2 49"/>
            <p:cNvSpPr/>
            <p:nvPr/>
          </p:nvSpPr>
          <p:spPr>
            <a:xfrm>
              <a:off x="6638919" y="4059252"/>
              <a:ext cx="530201" cy="517023"/>
            </a:xfrm>
            <a:prstGeom prst="irregularSeal2">
              <a:avLst/>
            </a:prstGeom>
            <a:solidFill>
              <a:srgbClr val="F18A01"/>
            </a:solidFill>
            <a:ln>
              <a:solidFill>
                <a:schemeClr val="accent6"/>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350"/>
            </a:p>
          </p:txBody>
        </p:sp>
        <p:sp>
          <p:nvSpPr>
            <p:cNvPr id="52" name="TextBox 51"/>
            <p:cNvSpPr txBox="1"/>
            <p:nvPr/>
          </p:nvSpPr>
          <p:spPr>
            <a:xfrm>
              <a:off x="6602796" y="3726472"/>
              <a:ext cx="2413482" cy="400109"/>
            </a:xfrm>
            <a:prstGeom prst="rect">
              <a:avLst/>
            </a:prstGeom>
            <a:noFill/>
          </p:spPr>
          <p:txBody>
            <a:bodyPr wrap="none" rtlCol="0">
              <a:spAutoFit/>
            </a:bodyPr>
            <a:lstStyle/>
            <a:p>
              <a:r>
                <a:rPr lang="en-GB" sz="1350" b="1" dirty="0">
                  <a:solidFill>
                    <a:srgbClr val="F18A01"/>
                  </a:solidFill>
                </a:rPr>
                <a:t>Quench ! Damage ?</a:t>
              </a:r>
            </a:p>
          </p:txBody>
        </p:sp>
      </p:grpSp>
      <p:sp>
        <p:nvSpPr>
          <p:cNvPr id="59" name="TextBox 58"/>
          <p:cNvSpPr txBox="1"/>
          <p:nvPr/>
        </p:nvSpPr>
        <p:spPr>
          <a:xfrm>
            <a:off x="197620" y="3320060"/>
            <a:ext cx="6652724" cy="1338828"/>
          </a:xfrm>
          <a:prstGeom prst="rect">
            <a:avLst/>
          </a:prstGeom>
          <a:noFill/>
        </p:spPr>
        <p:txBody>
          <a:bodyPr wrap="square" rtlCol="0">
            <a:spAutoFit/>
          </a:bodyPr>
          <a:lstStyle/>
          <a:p>
            <a:pPr indent="-285750">
              <a:buFont typeface="Arial" panose="020B0604020202020204" pitchFamily="34" charset="0"/>
              <a:buChar char="•"/>
            </a:pPr>
            <a:r>
              <a:rPr lang="en-GB" sz="1350" dirty="0"/>
              <a:t>One such event per year in today’s </a:t>
            </a:r>
            <a:r>
              <a:rPr lang="en-GB" sz="1350" dirty="0" smtClean="0"/>
              <a:t>LHC possible. </a:t>
            </a:r>
            <a:r>
              <a:rPr lang="en-GB" sz="1350" dirty="0"/>
              <a:t>No </a:t>
            </a:r>
            <a:r>
              <a:rPr lang="en-GB" sz="1350" dirty="0" smtClean="0"/>
              <a:t>damage observed so far. </a:t>
            </a:r>
          </a:p>
          <a:p>
            <a:pPr indent="-285750">
              <a:buFont typeface="Arial" panose="020B0604020202020204" pitchFamily="34" charset="0"/>
              <a:buChar char="•"/>
            </a:pPr>
            <a:r>
              <a:rPr lang="en-US" sz="1350" b="1" dirty="0" smtClean="0"/>
              <a:t>in HL-LHC: </a:t>
            </a:r>
          </a:p>
          <a:p>
            <a:pPr marL="457200" lvl="2" indent="-214313">
              <a:buFont typeface="Wingdings" panose="05000000000000000000" pitchFamily="2" charset="2"/>
              <a:buChar char="q"/>
            </a:pPr>
            <a:r>
              <a:rPr lang="en-GB" sz="1350" b="1" dirty="0" smtClean="0"/>
              <a:t>increase </a:t>
            </a:r>
            <a:r>
              <a:rPr lang="en-GB" sz="1350" b="1" dirty="0"/>
              <a:t>of beam </a:t>
            </a:r>
            <a:r>
              <a:rPr lang="en-GB" sz="1350" b="1" dirty="0" smtClean="0"/>
              <a:t>intensity</a:t>
            </a:r>
          </a:p>
          <a:p>
            <a:pPr marL="457200" lvl="2" indent="-214313">
              <a:buFont typeface="Wingdings" panose="05000000000000000000" pitchFamily="2" charset="2"/>
              <a:buChar char="q"/>
            </a:pPr>
            <a:r>
              <a:rPr lang="en-US" sz="1350" b="1" dirty="0" smtClean="0"/>
              <a:t>new inner triplet magnets using Nb</a:t>
            </a:r>
            <a:r>
              <a:rPr lang="en-US" sz="1350" b="1" baseline="-25000" dirty="0" smtClean="0"/>
              <a:t>3</a:t>
            </a:r>
            <a:r>
              <a:rPr lang="en-US" sz="1350" b="1" dirty="0" smtClean="0"/>
              <a:t>Sn </a:t>
            </a:r>
            <a:endParaRPr lang="en-GB" sz="1350" dirty="0"/>
          </a:p>
          <a:p>
            <a:pPr lvl="1" indent="-214313">
              <a:buFont typeface="Symbol" panose="05050102010706020507" pitchFamily="18" charset="2"/>
              <a:buChar char="Þ"/>
            </a:pPr>
            <a:r>
              <a:rPr lang="en-GB" sz="1350" b="1" dirty="0" smtClean="0">
                <a:solidFill>
                  <a:srgbClr val="FF0000"/>
                </a:solidFill>
              </a:rPr>
              <a:t>investigate the damage limits </a:t>
            </a:r>
            <a:r>
              <a:rPr lang="en-GB" sz="1350" b="1" dirty="0">
                <a:solidFill>
                  <a:srgbClr val="FF0000"/>
                </a:solidFill>
              </a:rPr>
              <a:t>of superconducting magnets </a:t>
            </a:r>
            <a:r>
              <a:rPr lang="en-GB" sz="1350" b="1" dirty="0" smtClean="0">
                <a:solidFill>
                  <a:srgbClr val="FF0000"/>
                </a:solidFill>
              </a:rPr>
              <a:t>!</a:t>
            </a:r>
            <a:endParaRPr lang="en-GB" sz="1350" b="1" dirty="0">
              <a:solidFill>
                <a:srgbClr val="FF0000"/>
              </a:solidFill>
            </a:endParaRPr>
          </a:p>
          <a:p>
            <a:pPr indent="-214313">
              <a:buFont typeface="Symbol" panose="05050102010706020507" pitchFamily="18" charset="2"/>
              <a:buChar char="Þ"/>
            </a:pPr>
            <a:endParaRPr lang="en-GB" sz="1350" b="1" dirty="0">
              <a:solidFill>
                <a:srgbClr val="FF0000"/>
              </a:solidFill>
            </a:endParaRPr>
          </a:p>
        </p:txBody>
      </p:sp>
      <p:cxnSp>
        <p:nvCxnSpPr>
          <p:cNvPr id="64" name="Straight Arrow Connector 63"/>
          <p:cNvCxnSpPr>
            <a:stCxn id="60" idx="1"/>
            <a:endCxn id="27" idx="1"/>
          </p:cNvCxnSpPr>
          <p:nvPr/>
        </p:nvCxnSpPr>
        <p:spPr>
          <a:xfrm flipV="1">
            <a:off x="1441516" y="1761471"/>
            <a:ext cx="1637726" cy="999761"/>
          </a:xfrm>
          <a:prstGeom prst="straightConnector1">
            <a:avLst/>
          </a:prstGeom>
          <a:ln>
            <a:solidFill>
              <a:schemeClr val="bg1"/>
            </a:solidFill>
            <a:prstDash val="dash"/>
            <a:tailEnd type="none"/>
          </a:ln>
          <a:effectLst/>
        </p:spPr>
        <p:style>
          <a:lnRef idx="2">
            <a:schemeClr val="accent1"/>
          </a:lnRef>
          <a:fillRef idx="0">
            <a:schemeClr val="accent1"/>
          </a:fillRef>
          <a:effectRef idx="1">
            <a:schemeClr val="accent1"/>
          </a:effectRef>
          <a:fontRef idx="minor">
            <a:schemeClr val="tx1"/>
          </a:fontRef>
        </p:style>
      </p:cxnSp>
      <p:grpSp>
        <p:nvGrpSpPr>
          <p:cNvPr id="76" name="Group 75"/>
          <p:cNvGrpSpPr/>
          <p:nvPr/>
        </p:nvGrpSpPr>
        <p:grpSpPr>
          <a:xfrm>
            <a:off x="1362313" y="1515849"/>
            <a:ext cx="1701403" cy="324725"/>
            <a:chOff x="9054" y="2501822"/>
            <a:chExt cx="2268537" cy="432966"/>
          </a:xfrm>
        </p:grpSpPr>
        <p:sp>
          <p:nvSpPr>
            <p:cNvPr id="7" name="Right Arrow 6"/>
            <p:cNvSpPr/>
            <p:nvPr/>
          </p:nvSpPr>
          <p:spPr>
            <a:xfrm>
              <a:off x="9054" y="2728389"/>
              <a:ext cx="2268537" cy="206399"/>
            </a:xfrm>
            <a:prstGeom prst="rightArrow">
              <a:avLst/>
            </a:prstGeom>
            <a:solidFill>
              <a:srgbClr val="FF0000"/>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900" dirty="0"/>
            </a:p>
          </p:txBody>
        </p:sp>
        <p:sp>
          <p:nvSpPr>
            <p:cNvPr id="73" name="TextBox 72"/>
            <p:cNvSpPr txBox="1"/>
            <p:nvPr/>
          </p:nvSpPr>
          <p:spPr>
            <a:xfrm>
              <a:off x="548266" y="2501822"/>
              <a:ext cx="1214436" cy="338554"/>
            </a:xfrm>
            <a:prstGeom prst="rect">
              <a:avLst/>
            </a:prstGeom>
            <a:noFill/>
          </p:spPr>
          <p:txBody>
            <a:bodyPr wrap="none" rtlCol="0">
              <a:spAutoFit/>
            </a:bodyPr>
            <a:lstStyle/>
            <a:p>
              <a:r>
                <a:rPr lang="en-GB" sz="1050" dirty="0">
                  <a:solidFill>
                    <a:srgbClr val="FF0000"/>
                  </a:solidFill>
                </a:rPr>
                <a:t>LHC BEAM </a:t>
              </a:r>
            </a:p>
          </p:txBody>
        </p:sp>
      </p:grpSp>
      <p:sp>
        <p:nvSpPr>
          <p:cNvPr id="27" name="Right Arrow 26"/>
          <p:cNvSpPr/>
          <p:nvPr/>
        </p:nvSpPr>
        <p:spPr>
          <a:xfrm rot="628977">
            <a:off x="3065043" y="1830894"/>
            <a:ext cx="1701403" cy="170712"/>
          </a:xfrm>
          <a:prstGeom prst="rightArrow">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900" dirty="0"/>
          </a:p>
        </p:txBody>
      </p:sp>
      <p:sp>
        <p:nvSpPr>
          <p:cNvPr id="29" name="Rectangle 28"/>
          <p:cNvSpPr/>
          <p:nvPr/>
        </p:nvSpPr>
        <p:spPr>
          <a:xfrm>
            <a:off x="883097" y="912002"/>
            <a:ext cx="1983625" cy="323165"/>
          </a:xfrm>
          <a:prstGeom prst="rect">
            <a:avLst/>
          </a:prstGeom>
          <a:ln w="12700">
            <a:solidFill>
              <a:schemeClr val="tx1"/>
            </a:solidFill>
          </a:ln>
        </p:spPr>
        <p:txBody>
          <a:bodyPr wrap="square">
            <a:spAutoFit/>
          </a:bodyPr>
          <a:lstStyle/>
          <a:p>
            <a:r>
              <a:rPr lang="en-GB" sz="1500" dirty="0"/>
              <a:t>Injection Failure LHC</a:t>
            </a:r>
          </a:p>
        </p:txBody>
      </p:sp>
      <p:sp>
        <p:nvSpPr>
          <p:cNvPr id="5" name="TextBox 4"/>
          <p:cNvSpPr txBox="1"/>
          <p:nvPr/>
        </p:nvSpPr>
        <p:spPr>
          <a:xfrm>
            <a:off x="197620" y="4668061"/>
            <a:ext cx="6754388" cy="369332"/>
          </a:xfrm>
          <a:prstGeom prst="rect">
            <a:avLst/>
          </a:prstGeom>
          <a:noFill/>
        </p:spPr>
        <p:txBody>
          <a:bodyPr wrap="square" rtlCol="0">
            <a:spAutoFit/>
          </a:bodyPr>
          <a:lstStyle/>
          <a:p>
            <a:r>
              <a:rPr lang="en-US" sz="900" dirty="0" smtClean="0"/>
              <a:t>Slide Courtesy V. </a:t>
            </a:r>
            <a:r>
              <a:rPr lang="en-US" sz="900" dirty="0" err="1" smtClean="0"/>
              <a:t>Raginel</a:t>
            </a:r>
            <a:r>
              <a:rPr lang="en-US" sz="900" dirty="0" smtClean="0"/>
              <a:t>, EUCAS 2017, “</a:t>
            </a:r>
            <a:r>
              <a:rPr lang="en-GB" sz="900" dirty="0"/>
              <a:t>First Experimental Results on Damage Limits </a:t>
            </a:r>
            <a:r>
              <a:rPr lang="en-GB" sz="900" dirty="0" smtClean="0"/>
              <a:t>of Superconducting Accelerator Magnet Components due </a:t>
            </a:r>
            <a:r>
              <a:rPr lang="en-GB" sz="900" dirty="0"/>
              <a:t>to Instantaneous Beam </a:t>
            </a:r>
            <a:r>
              <a:rPr lang="en-GB" sz="900" dirty="0" smtClean="0"/>
              <a:t>Impact”</a:t>
            </a:r>
            <a:endParaRPr lang="en-GB" sz="900" dirty="0"/>
          </a:p>
        </p:txBody>
      </p:sp>
    </p:spTree>
    <p:extLst>
      <p:ext uri="{BB962C8B-B14F-4D97-AF65-F5344CB8AC3E}">
        <p14:creationId xmlns:p14="http://schemas.microsoft.com/office/powerpoint/2010/main" val="10059780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p:bldP spid="27"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61718" y="62509"/>
            <a:ext cx="6170141" cy="705332"/>
          </a:xfrm>
        </p:spPr>
        <p:txBody>
          <a:bodyPr>
            <a:normAutofit/>
          </a:bodyPr>
          <a:lstStyle/>
          <a:p>
            <a:r>
              <a:rPr lang="en-US" sz="2100" b="1" dirty="0"/>
              <a:t>Superconducting wires/ tapes</a:t>
            </a:r>
            <a:endParaRPr lang="en-GB" sz="2100" b="1" dirty="0"/>
          </a:p>
        </p:txBody>
      </p:sp>
      <p:sp>
        <p:nvSpPr>
          <p:cNvPr id="3" name="Content Placeholder 2"/>
          <p:cNvSpPr>
            <a:spLocks noGrp="1"/>
          </p:cNvSpPr>
          <p:nvPr>
            <p:ph idx="1"/>
          </p:nvPr>
        </p:nvSpPr>
        <p:spPr>
          <a:xfrm>
            <a:off x="418760" y="1035752"/>
            <a:ext cx="3103713" cy="1459036"/>
          </a:xfrm>
        </p:spPr>
        <p:txBody>
          <a:bodyPr>
            <a:normAutofit fontScale="47500" lnSpcReduction="20000"/>
          </a:bodyPr>
          <a:lstStyle/>
          <a:p>
            <a:pPr marL="36576" indent="0">
              <a:buNone/>
            </a:pPr>
            <a:r>
              <a:rPr lang="en-US" b="1" dirty="0" err="1"/>
              <a:t>Nb-Ti</a:t>
            </a:r>
            <a:r>
              <a:rPr lang="en-US" dirty="0"/>
              <a:t> strand (LHC)</a:t>
            </a:r>
          </a:p>
          <a:p>
            <a:pPr marL="36576" indent="0">
              <a:buNone/>
            </a:pPr>
            <a:endParaRPr lang="en-US" dirty="0"/>
          </a:p>
          <a:p>
            <a:pPr marL="36576" indent="0">
              <a:buNone/>
            </a:pPr>
            <a:r>
              <a:rPr lang="en-US" b="1" dirty="0"/>
              <a:t>Nb</a:t>
            </a:r>
            <a:r>
              <a:rPr lang="en-US" b="1" baseline="-25000" dirty="0"/>
              <a:t>3</a:t>
            </a:r>
            <a:r>
              <a:rPr lang="en-US" b="1" dirty="0"/>
              <a:t>Sn</a:t>
            </a:r>
            <a:r>
              <a:rPr lang="en-US" dirty="0"/>
              <a:t> strand (HL-LHC)</a:t>
            </a:r>
          </a:p>
          <a:p>
            <a:pPr marL="0" indent="0">
              <a:buNone/>
            </a:pPr>
            <a:endParaRPr lang="en-US" dirty="0"/>
          </a:p>
          <a:p>
            <a:pPr marL="36576" indent="0">
              <a:buNone/>
            </a:pPr>
            <a:r>
              <a:rPr lang="en-US" b="1" dirty="0"/>
              <a:t>HTS</a:t>
            </a:r>
            <a:r>
              <a:rPr lang="en-US" dirty="0"/>
              <a:t> tapes </a:t>
            </a:r>
            <a:endParaRPr lang="en-US" dirty="0" smtClean="0"/>
          </a:p>
          <a:p>
            <a:pPr marL="36576" indent="0">
              <a:buNone/>
            </a:pPr>
            <a:r>
              <a:rPr lang="en-US" dirty="0" smtClean="0"/>
              <a:t>(</a:t>
            </a:r>
            <a:r>
              <a:rPr lang="en-US" dirty="0"/>
              <a:t>future acc. magnets..?)</a:t>
            </a:r>
            <a:endParaRPr lang="en-GB" dirty="0"/>
          </a:p>
          <a:p>
            <a:endParaRPr lang="en-GB" dirty="0"/>
          </a:p>
        </p:txBody>
      </p:sp>
      <p:pic>
        <p:nvPicPr>
          <p:cNvPr id="6" name="Picture 5"/>
          <p:cNvPicPr/>
          <p:nvPr/>
        </p:nvPicPr>
        <p:blipFill>
          <a:blip r:embed="rId2"/>
          <a:stretch/>
        </p:blipFill>
        <p:spPr>
          <a:xfrm>
            <a:off x="361717" y="2764161"/>
            <a:ext cx="4086457" cy="1607813"/>
          </a:xfrm>
          <a:prstGeom prst="rect">
            <a:avLst/>
          </a:prstGeom>
          <a:ln>
            <a:noFill/>
          </a:ln>
        </p:spPr>
      </p:pic>
      <p:sp>
        <p:nvSpPr>
          <p:cNvPr id="8" name="CustomShape 6"/>
          <p:cNvSpPr/>
          <p:nvPr/>
        </p:nvSpPr>
        <p:spPr>
          <a:xfrm>
            <a:off x="590186" y="4382630"/>
            <a:ext cx="1392644" cy="242801"/>
          </a:xfrm>
          <a:prstGeom prst="rect">
            <a:avLst/>
          </a:prstGeom>
          <a:noFill/>
          <a:ln>
            <a:noFill/>
          </a:ln>
        </p:spPr>
        <p:style>
          <a:lnRef idx="0">
            <a:scrgbClr r="0" g="0" b="0"/>
          </a:lnRef>
          <a:fillRef idx="0">
            <a:scrgbClr r="0" g="0" b="0"/>
          </a:fillRef>
          <a:effectRef idx="0">
            <a:scrgbClr r="0" g="0" b="0"/>
          </a:effectRef>
          <a:fontRef idx="minor"/>
        </p:style>
        <p:txBody>
          <a:bodyPr wrap="none" lIns="50625" tIns="25313" rIns="50625" bIns="25313"/>
          <a:lstStyle/>
          <a:p>
            <a:pPr defTabSz="342900"/>
            <a:r>
              <a:rPr lang="en-US" sz="750" dirty="0">
                <a:ln w="0"/>
                <a:solidFill>
                  <a:srgbClr val="64BCD9"/>
                </a:solidFill>
                <a:uFill>
                  <a:solidFill>
                    <a:srgbClr val="FFFFFF"/>
                  </a:solidFill>
                </a:uFill>
                <a:latin typeface="Calibri"/>
              </a:rPr>
              <a:t>Image from C. </a:t>
            </a:r>
            <a:r>
              <a:rPr lang="en-US" sz="750" dirty="0" err="1">
                <a:ln w="0"/>
                <a:solidFill>
                  <a:srgbClr val="64BCD9"/>
                </a:solidFill>
                <a:uFill>
                  <a:solidFill>
                    <a:srgbClr val="FFFFFF"/>
                  </a:solidFill>
                </a:uFill>
                <a:latin typeface="Calibri"/>
              </a:rPr>
              <a:t>Senatore</a:t>
            </a:r>
            <a:r>
              <a:rPr lang="en-US" sz="750" dirty="0">
                <a:ln w="0"/>
                <a:solidFill>
                  <a:srgbClr val="64BCD9"/>
                </a:solidFill>
                <a:uFill>
                  <a:solidFill>
                    <a:srgbClr val="FFFFFF"/>
                  </a:solidFill>
                </a:uFill>
                <a:latin typeface="Calibri"/>
              </a:rPr>
              <a:t>, </a:t>
            </a:r>
            <a:r>
              <a:rPr lang="en-US" sz="750" dirty="0" smtClean="0">
                <a:ln w="0"/>
                <a:solidFill>
                  <a:srgbClr val="64BCD9"/>
                </a:solidFill>
                <a:uFill>
                  <a:solidFill>
                    <a:srgbClr val="FFFFFF"/>
                  </a:solidFill>
                </a:uFill>
                <a:latin typeface="Calibri"/>
              </a:rPr>
              <a:t>Lecture on Superconductivity, 2018</a:t>
            </a:r>
            <a:endParaRPr lang="en-US" sz="750" dirty="0">
              <a:ln w="0"/>
              <a:solidFill>
                <a:srgbClr val="64BCD9"/>
              </a:solidFill>
              <a:uFill>
                <a:solidFill>
                  <a:srgbClr val="FFFFFF"/>
                </a:solidFill>
              </a:uFill>
              <a:latin typeface="Arial"/>
            </a:endParaRPr>
          </a:p>
        </p:txBody>
      </p:sp>
      <p:grpSp>
        <p:nvGrpSpPr>
          <p:cNvPr id="9" name="Group 8"/>
          <p:cNvGrpSpPr/>
          <p:nvPr/>
        </p:nvGrpSpPr>
        <p:grpSpPr>
          <a:xfrm>
            <a:off x="5160440" y="961858"/>
            <a:ext cx="3517061" cy="1802304"/>
            <a:chOff x="5619668" y="945854"/>
            <a:chExt cx="3471106" cy="1758740"/>
          </a:xfrm>
        </p:grpSpPr>
        <p:pic>
          <p:nvPicPr>
            <p:cNvPr id="10" name="Picture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619668" y="945854"/>
              <a:ext cx="2344762" cy="1756882"/>
            </a:xfrm>
            <a:prstGeom prst="rect">
              <a:avLst/>
            </a:prstGeom>
          </p:spPr>
        </p:pic>
        <p:pic>
          <p:nvPicPr>
            <p:cNvPr id="11" name="Picture 10"/>
            <p:cNvPicPr>
              <a:picLocks noChangeAspect="1"/>
            </p:cNvPicPr>
            <p:nvPr/>
          </p:nvPicPr>
          <p:blipFill rotWithShape="1">
            <a:blip r:embed="rId4">
              <a:extLst>
                <a:ext uri="{28A0092B-C50C-407E-A947-70E740481C1C}">
                  <a14:useLocalDpi xmlns:a14="http://schemas.microsoft.com/office/drawing/2010/main" val="0"/>
                </a:ext>
              </a:extLst>
            </a:blip>
            <a:srcRect l="13333" t="7408" r="18222" b="3407"/>
            <a:stretch/>
          </p:blipFill>
          <p:spPr>
            <a:xfrm>
              <a:off x="7291133" y="945854"/>
              <a:ext cx="1799641" cy="1758740"/>
            </a:xfrm>
            <a:prstGeom prst="rect">
              <a:avLst/>
            </a:prstGeom>
          </p:spPr>
        </p:pic>
      </p:grpSp>
      <p:grpSp>
        <p:nvGrpSpPr>
          <p:cNvPr id="4" name="Group 3"/>
          <p:cNvGrpSpPr/>
          <p:nvPr/>
        </p:nvGrpSpPr>
        <p:grpSpPr>
          <a:xfrm>
            <a:off x="5149368" y="2860611"/>
            <a:ext cx="3528133" cy="2041788"/>
            <a:chOff x="5252622" y="2776717"/>
            <a:chExt cx="3655888" cy="2123956"/>
          </a:xfrm>
        </p:grpSpPr>
        <p:sp>
          <p:nvSpPr>
            <p:cNvPr id="7" name="CustomShape 5"/>
            <p:cNvSpPr/>
            <p:nvPr/>
          </p:nvSpPr>
          <p:spPr>
            <a:xfrm>
              <a:off x="6372200" y="4741643"/>
              <a:ext cx="1128060" cy="159030"/>
            </a:xfrm>
            <a:prstGeom prst="rect">
              <a:avLst/>
            </a:prstGeom>
            <a:noFill/>
            <a:ln>
              <a:noFill/>
            </a:ln>
          </p:spPr>
          <p:style>
            <a:lnRef idx="0">
              <a:scrgbClr r="0" g="0" b="0"/>
            </a:lnRef>
            <a:fillRef idx="0">
              <a:scrgbClr r="0" g="0" b="0"/>
            </a:fillRef>
            <a:effectRef idx="0">
              <a:scrgbClr r="0" g="0" b="0"/>
            </a:effectRef>
            <a:fontRef idx="minor"/>
          </p:style>
          <p:txBody>
            <a:bodyPr wrap="none" lIns="50625" tIns="25313" rIns="50625" bIns="25313"/>
            <a:lstStyle/>
            <a:p>
              <a:pPr defTabSz="342900"/>
              <a:r>
                <a:rPr lang="en-US" sz="675" spc="-1" dirty="0">
                  <a:solidFill>
                    <a:srgbClr val="005F8C">
                      <a:lumMod val="40000"/>
                      <a:lumOff val="60000"/>
                    </a:srgbClr>
                  </a:solidFill>
                  <a:uFill>
                    <a:solidFill>
                      <a:srgbClr val="FFFFFF"/>
                    </a:solidFill>
                  </a:uFill>
                  <a:latin typeface="Calibri"/>
                </a:rPr>
                <a:t>Image courtesy M. Meyer, CERN</a:t>
              </a:r>
              <a:endParaRPr lang="en-US" sz="675" spc="-1" dirty="0">
                <a:solidFill>
                  <a:srgbClr val="005F8C">
                    <a:lumMod val="40000"/>
                    <a:lumOff val="60000"/>
                  </a:srgbClr>
                </a:solidFill>
                <a:uFill>
                  <a:solidFill>
                    <a:srgbClr val="FFFFFF"/>
                  </a:solidFill>
                </a:uFill>
                <a:latin typeface="Arial"/>
              </a:endParaRPr>
            </a:p>
          </p:txBody>
        </p:sp>
        <p:grpSp>
          <p:nvGrpSpPr>
            <p:cNvPr id="12" name="Group 11"/>
            <p:cNvGrpSpPr/>
            <p:nvPr/>
          </p:nvGrpSpPr>
          <p:grpSpPr>
            <a:xfrm>
              <a:off x="5252622" y="2776717"/>
              <a:ext cx="3655888" cy="1922441"/>
              <a:chOff x="5619668" y="2937212"/>
              <a:chExt cx="3471105" cy="1739770"/>
            </a:xfrm>
          </p:grpSpPr>
          <p:pic>
            <p:nvPicPr>
              <p:cNvPr id="13" name="Picture 12"/>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619668" y="2937212"/>
                <a:ext cx="2321924" cy="1739770"/>
              </a:xfrm>
              <a:prstGeom prst="rect">
                <a:avLst/>
              </a:prstGeom>
            </p:spPr>
          </p:pic>
          <p:pic>
            <p:nvPicPr>
              <p:cNvPr id="14" name="Picture 13"/>
              <p:cNvPicPr>
                <a:picLocks noChangeAspect="1"/>
              </p:cNvPicPr>
              <p:nvPr/>
            </p:nvPicPr>
            <p:blipFill rotWithShape="1">
              <a:blip r:embed="rId6">
                <a:extLst>
                  <a:ext uri="{28A0092B-C50C-407E-A947-70E740481C1C}">
                    <a14:useLocalDpi xmlns:a14="http://schemas.microsoft.com/office/drawing/2010/main" val="0"/>
                  </a:ext>
                </a:extLst>
              </a:blip>
              <a:srcRect l="7000" t="12593" r="36222" b="14222"/>
              <a:stretch/>
            </p:blipFill>
            <p:spPr>
              <a:xfrm>
                <a:off x="7291132" y="2937212"/>
                <a:ext cx="1799641" cy="1739770"/>
              </a:xfrm>
              <a:prstGeom prst="rect">
                <a:avLst/>
              </a:prstGeom>
            </p:spPr>
          </p:pic>
        </p:grpSp>
      </p:grpSp>
      <p:cxnSp>
        <p:nvCxnSpPr>
          <p:cNvPr id="16" name="Straight Arrow Connector 15"/>
          <p:cNvCxnSpPr>
            <a:endCxn id="10" idx="1"/>
          </p:cNvCxnSpPr>
          <p:nvPr/>
        </p:nvCxnSpPr>
        <p:spPr>
          <a:xfrm>
            <a:off x="2228850" y="1206500"/>
            <a:ext cx="2931590" cy="655558"/>
          </a:xfrm>
          <a:prstGeom prst="straightConnector1">
            <a:avLst/>
          </a:prstGeom>
          <a:ln>
            <a:solidFill>
              <a:srgbClr val="FFC000"/>
            </a:solidFill>
            <a:tailEnd type="triangle"/>
          </a:ln>
        </p:spPr>
        <p:style>
          <a:lnRef idx="2">
            <a:schemeClr val="accent1"/>
          </a:lnRef>
          <a:fillRef idx="0">
            <a:schemeClr val="accent1"/>
          </a:fillRef>
          <a:effectRef idx="1">
            <a:schemeClr val="accent1"/>
          </a:effectRef>
          <a:fontRef idx="minor">
            <a:schemeClr val="tx1"/>
          </a:fontRef>
        </p:style>
      </p:cxnSp>
      <p:cxnSp>
        <p:nvCxnSpPr>
          <p:cNvPr id="18" name="Straight Arrow Connector 17"/>
          <p:cNvCxnSpPr/>
          <p:nvPr/>
        </p:nvCxnSpPr>
        <p:spPr>
          <a:xfrm>
            <a:off x="2590800" y="1606550"/>
            <a:ext cx="2483529" cy="1775290"/>
          </a:xfrm>
          <a:prstGeom prst="straightConnector1">
            <a:avLst/>
          </a:prstGeom>
          <a:ln>
            <a:solidFill>
              <a:srgbClr val="FFC000"/>
            </a:solidFill>
            <a:tailEnd type="triangle"/>
          </a:ln>
        </p:spPr>
        <p:style>
          <a:lnRef idx="2">
            <a:schemeClr val="accent1"/>
          </a:lnRef>
          <a:fillRef idx="0">
            <a:schemeClr val="accent1"/>
          </a:fillRef>
          <a:effectRef idx="1">
            <a:schemeClr val="accent1"/>
          </a:effectRef>
          <a:fontRef idx="minor">
            <a:schemeClr val="tx1"/>
          </a:fontRef>
        </p:style>
      </p:cxnSp>
      <p:cxnSp>
        <p:nvCxnSpPr>
          <p:cNvPr id="19" name="Straight Arrow Connector 18"/>
          <p:cNvCxnSpPr/>
          <p:nvPr/>
        </p:nvCxnSpPr>
        <p:spPr>
          <a:xfrm>
            <a:off x="1771650" y="2374900"/>
            <a:ext cx="0" cy="457200"/>
          </a:xfrm>
          <a:prstGeom prst="straightConnector1">
            <a:avLst/>
          </a:prstGeom>
          <a:ln>
            <a:solidFill>
              <a:srgbClr val="FFC000"/>
            </a:solidFill>
            <a:tailEnd type="triangle"/>
          </a:ln>
        </p:spPr>
        <p:style>
          <a:lnRef idx="2">
            <a:schemeClr val="accent1"/>
          </a:lnRef>
          <a:fillRef idx="0">
            <a:schemeClr val="accent1"/>
          </a:fillRef>
          <a:effectRef idx="1">
            <a:schemeClr val="accent1"/>
          </a:effectRef>
          <a:fontRef idx="minor">
            <a:schemeClr val="tx1"/>
          </a:fontRef>
        </p:style>
      </p:cxnSp>
      <p:sp>
        <p:nvSpPr>
          <p:cNvPr id="26" name="Slide Number Placeholder 2"/>
          <p:cNvSpPr>
            <a:spLocks noGrp="1"/>
          </p:cNvSpPr>
          <p:nvPr>
            <p:ph type="sldNum" sz="quarter" idx="4"/>
          </p:nvPr>
        </p:nvSpPr>
        <p:spPr>
          <a:xfrm>
            <a:off x="8185376" y="4767263"/>
            <a:ext cx="501424" cy="273844"/>
          </a:xfrm>
        </p:spPr>
        <p:txBody>
          <a:bodyPr/>
          <a:lstStyle/>
          <a:p>
            <a:fld id="{0C2FBB0A-547C-47E0-B5CF-329C4C9818AC}" type="slidenum">
              <a:rPr lang="en-GB" smtClean="0"/>
              <a:pPr/>
              <a:t>3</a:t>
            </a:fld>
            <a:endParaRPr lang="en-GB" dirty="0"/>
          </a:p>
        </p:txBody>
      </p:sp>
    </p:spTree>
    <p:extLst>
      <p:ext uri="{BB962C8B-B14F-4D97-AF65-F5344CB8AC3E}">
        <p14:creationId xmlns:p14="http://schemas.microsoft.com/office/powerpoint/2010/main" val="12228834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6"/>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9"/>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8"/>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6"/>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1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100" b="1" dirty="0" smtClean="0"/>
              <a:t>Beam impact experiment at cryogenic temperatures</a:t>
            </a:r>
            <a:endParaRPr lang="en-GB" sz="2100" b="1" dirty="0"/>
          </a:p>
        </p:txBody>
      </p:sp>
      <mc:AlternateContent xmlns:mc="http://schemas.openxmlformats.org/markup-compatibility/2006">
        <mc:Choice xmlns:a14="http://schemas.microsoft.com/office/drawing/2010/main" Requires="a14">
          <p:sp>
            <p:nvSpPr>
              <p:cNvPr id="3" name="Content Placeholder 2"/>
              <p:cNvSpPr>
                <a:spLocks noGrp="1"/>
              </p:cNvSpPr>
              <p:nvPr>
                <p:ph idx="1"/>
              </p:nvPr>
            </p:nvSpPr>
            <p:spPr>
              <a:xfrm>
                <a:off x="457200" y="994205"/>
                <a:ext cx="3733169" cy="3203145"/>
              </a:xfrm>
            </p:spPr>
            <p:txBody>
              <a:bodyPr>
                <a:normAutofit/>
              </a:bodyPr>
              <a:lstStyle/>
              <a:p>
                <a:r>
                  <a:rPr lang="en-US" sz="1600" dirty="0" smtClean="0"/>
                  <a:t>First </a:t>
                </a:r>
                <a:r>
                  <a:rPr lang="en-US" sz="1600" b="1" dirty="0" smtClean="0"/>
                  <a:t>cryogenic beam impact experiment</a:t>
                </a:r>
                <a:r>
                  <a:rPr lang="en-US" sz="1600" dirty="0" smtClean="0"/>
                  <a:t> was performed in August 2018</a:t>
                </a:r>
              </a:p>
              <a:p>
                <a:endParaRPr lang="en-US" sz="1600" dirty="0" smtClean="0"/>
              </a:p>
              <a:p>
                <a:r>
                  <a:rPr lang="en-US" sz="1600" dirty="0" smtClean="0"/>
                  <a:t>Irradiation facility </a:t>
                </a:r>
                <a:r>
                  <a:rPr lang="en-US" sz="1600" b="1" dirty="0" err="1" smtClean="0"/>
                  <a:t>HiRadMat</a:t>
                </a:r>
                <a:r>
                  <a:rPr lang="en-US" sz="1600" baseline="30000" dirty="0" smtClean="0"/>
                  <a:t> </a:t>
                </a:r>
                <a:r>
                  <a:rPr lang="en-US" sz="1600" dirty="0" smtClean="0"/>
                  <a:t>provides 440 GeV proton beams towards fixed targets</a:t>
                </a:r>
              </a:p>
              <a:p>
                <a:pPr lvl="1"/>
                <a:r>
                  <a:rPr lang="en-US" sz="1400" dirty="0" smtClean="0"/>
                  <a:t>1.2 x10</a:t>
                </a:r>
                <a:r>
                  <a:rPr lang="en-US" sz="1400" baseline="30000" dirty="0" smtClean="0"/>
                  <a:t>11</a:t>
                </a:r>
                <a:r>
                  <a:rPr lang="en-US" sz="1400" dirty="0" smtClean="0"/>
                  <a:t> ppb</a:t>
                </a:r>
              </a:p>
              <a:p>
                <a:pPr lvl="1"/>
                <a:r>
                  <a:rPr lang="en-US" sz="1400" dirty="0" smtClean="0"/>
                  <a:t>25 ns bunch </a:t>
                </a:r>
                <a:r>
                  <a:rPr lang="en-US" sz="1400" dirty="0" smtClean="0"/>
                  <a:t>spacing</a:t>
                </a:r>
              </a:p>
              <a:p>
                <a:pPr lvl="1"/>
                <a:r>
                  <a:rPr lang="en-US" sz="1400" dirty="0" smtClean="0"/>
                  <a:t>3.4 MJ max. per pulse</a:t>
                </a:r>
              </a:p>
              <a:p>
                <a:pPr lvl="1"/>
                <a:r>
                  <a:rPr lang="en-US" sz="1400" dirty="0" smtClean="0"/>
                  <a:t>beam size ~1mm </a:t>
                </a:r>
                <a14:m>
                  <m:oMath xmlns:m="http://schemas.openxmlformats.org/officeDocument/2006/math">
                    <m:r>
                      <m:rPr>
                        <m:sty m:val="p"/>
                      </m:rPr>
                      <a:rPr lang="en-US" sz="1400" b="0" i="1" smtClean="0">
                        <a:latin typeface="Cambria Math" panose="02040503050406030204" pitchFamily="18" charset="0"/>
                      </a:rPr>
                      <m:t>σ</m:t>
                    </m:r>
                  </m:oMath>
                </a14:m>
                <a:endParaRPr lang="en-US" sz="1400" b="0" dirty="0" smtClean="0"/>
              </a:p>
              <a:p>
                <a:pPr lvl="1"/>
                <a:endParaRPr lang="en-US" sz="1400" b="0" dirty="0" smtClean="0"/>
              </a:p>
              <a:p>
                <a:pPr lvl="1"/>
                <a:endParaRPr lang="en-US" sz="1400" b="0" dirty="0" smtClean="0"/>
              </a:p>
              <a:p>
                <a:pPr lvl="1"/>
                <a:endParaRPr lang="en-US" sz="1400" dirty="0" smtClean="0"/>
              </a:p>
              <a:p>
                <a:pPr lvl="1"/>
                <a:endParaRPr lang="en-US" sz="1400" dirty="0" smtClean="0"/>
              </a:p>
              <a:p>
                <a:pPr lvl="1"/>
                <a:endParaRPr lang="en-GB" sz="1400" dirty="0" smtClean="0"/>
              </a:p>
            </p:txBody>
          </p:sp>
        </mc:Choice>
        <mc:Fallback>
          <p:sp>
            <p:nvSpPr>
              <p:cNvPr id="3" name="Content Placeholder 2"/>
              <p:cNvSpPr>
                <a:spLocks noGrp="1" noRot="1" noChangeAspect="1" noMove="1" noResize="1" noEditPoints="1" noAdjustHandles="1" noChangeArrowheads="1" noChangeShapeType="1" noTextEdit="1"/>
              </p:cNvSpPr>
              <p:nvPr>
                <p:ph idx="1"/>
              </p:nvPr>
            </p:nvSpPr>
            <p:spPr>
              <a:xfrm>
                <a:off x="457200" y="994205"/>
                <a:ext cx="3733169" cy="3203145"/>
              </a:xfrm>
              <a:blipFill>
                <a:blip r:embed="rId3"/>
                <a:stretch>
                  <a:fillRect t="-570"/>
                </a:stretch>
              </a:blipFill>
            </p:spPr>
            <p:txBody>
              <a:bodyPr/>
              <a:lstStyle/>
              <a:p>
                <a:r>
                  <a:rPr lang="en-GB">
                    <a:noFill/>
                  </a:rPr>
                  <a:t> </a:t>
                </a:r>
              </a:p>
            </p:txBody>
          </p:sp>
        </mc:Fallback>
      </mc:AlternateContent>
      <p:sp>
        <p:nvSpPr>
          <p:cNvPr id="5" name="Slide Number Placeholder 4"/>
          <p:cNvSpPr>
            <a:spLocks noGrp="1"/>
          </p:cNvSpPr>
          <p:nvPr>
            <p:ph type="sldNum" sz="quarter" idx="4"/>
          </p:nvPr>
        </p:nvSpPr>
        <p:spPr/>
        <p:txBody>
          <a:bodyPr/>
          <a:lstStyle/>
          <a:p>
            <a:fld id="{BFDCA1C4-9514-7B4F-976F-D92F7E296653}" type="slidenum">
              <a:rPr lang="fr-FR" smtClean="0"/>
              <a:pPr/>
              <a:t>4</a:t>
            </a:fld>
            <a:endParaRPr lang="fr-FR"/>
          </a:p>
        </p:txBody>
      </p:sp>
      <p:pic>
        <p:nvPicPr>
          <p:cNvPr id="7" name="Picture 2"/>
          <p:cNvPicPr/>
          <p:nvPr/>
        </p:nvPicPr>
        <p:blipFill>
          <a:blip r:embed="rId4"/>
          <a:stretch/>
        </p:blipFill>
        <p:spPr>
          <a:xfrm>
            <a:off x="4499992" y="860454"/>
            <a:ext cx="4246583" cy="3173358"/>
          </a:xfrm>
          <a:prstGeom prst="rect">
            <a:avLst/>
          </a:prstGeom>
          <a:ln>
            <a:noFill/>
          </a:ln>
        </p:spPr>
      </p:pic>
      <p:grpSp>
        <p:nvGrpSpPr>
          <p:cNvPr id="8" name="Group 7"/>
          <p:cNvGrpSpPr/>
          <p:nvPr/>
        </p:nvGrpSpPr>
        <p:grpSpPr>
          <a:xfrm>
            <a:off x="4712396" y="2035480"/>
            <a:ext cx="1911638" cy="212187"/>
            <a:chOff x="5102920" y="2358041"/>
            <a:chExt cx="1911638" cy="212187"/>
          </a:xfrm>
        </p:grpSpPr>
        <p:grpSp>
          <p:nvGrpSpPr>
            <p:cNvPr id="9" name="Group 8"/>
            <p:cNvGrpSpPr/>
            <p:nvPr/>
          </p:nvGrpSpPr>
          <p:grpSpPr>
            <a:xfrm rot="21363005">
              <a:off x="5707756" y="2358041"/>
              <a:ext cx="1306802" cy="166031"/>
              <a:chOff x="6637730" y="1346367"/>
              <a:chExt cx="1742403" cy="221374"/>
            </a:xfrm>
          </p:grpSpPr>
          <p:cxnSp>
            <p:nvCxnSpPr>
              <p:cNvPr id="11" name="Straight Arrow Connector 10"/>
              <p:cNvCxnSpPr/>
              <p:nvPr/>
            </p:nvCxnSpPr>
            <p:spPr>
              <a:xfrm rot="236995" flipV="1">
                <a:off x="6637730" y="1352640"/>
                <a:ext cx="1742403" cy="179733"/>
              </a:xfrm>
              <a:prstGeom prst="straightConnector1">
                <a:avLst/>
              </a:prstGeom>
              <a:ln w="28575" cap="flat" cmpd="sng" algn="ctr">
                <a:solidFill>
                  <a:schemeClr val="accent1"/>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sp>
            <p:nvSpPr>
              <p:cNvPr id="12" name="CustomShape 5"/>
              <p:cNvSpPr/>
              <p:nvPr/>
            </p:nvSpPr>
            <p:spPr>
              <a:xfrm>
                <a:off x="6822881" y="1346367"/>
                <a:ext cx="507693" cy="221374"/>
              </a:xfrm>
              <a:prstGeom prst="ellipse">
                <a:avLst/>
              </a:prstGeom>
              <a:gradFill flip="none" rotWithShape="1">
                <a:gsLst>
                  <a:gs pos="0">
                    <a:schemeClr val="accent1">
                      <a:lumMod val="67000"/>
                    </a:schemeClr>
                  </a:gs>
                  <a:gs pos="48000">
                    <a:schemeClr val="accent1">
                      <a:lumMod val="97000"/>
                      <a:lumOff val="3000"/>
                    </a:schemeClr>
                  </a:gs>
                  <a:gs pos="100000">
                    <a:schemeClr val="accent1">
                      <a:lumMod val="60000"/>
                      <a:lumOff val="40000"/>
                    </a:schemeClr>
                  </a:gs>
                </a:gsLst>
                <a:lin ang="16200000" scaled="1"/>
                <a:tileRect/>
              </a:gradFill>
              <a:ln>
                <a:noFill/>
              </a:ln>
            </p:spPr>
            <p:style>
              <a:lnRef idx="0">
                <a:scrgbClr r="0" g="0" b="0"/>
              </a:lnRef>
              <a:fillRef idx="0">
                <a:scrgbClr r="0" g="0" b="0"/>
              </a:fillRef>
              <a:effectRef idx="0">
                <a:scrgbClr r="0" g="0" b="0"/>
              </a:effectRef>
              <a:fontRef idx="minor">
                <a:schemeClr val="lt1"/>
              </a:fontRef>
            </p:style>
            <p:txBody>
              <a:bodyPr lIns="67500" tIns="33750" rIns="67500" bIns="33750" anchor="ctr"/>
              <a:lstStyle/>
              <a:p>
                <a:pPr algn="ctr">
                  <a:lnSpc>
                    <a:spcPct val="100000"/>
                  </a:lnSpc>
                </a:pPr>
                <a:r>
                  <a:rPr lang="en-US" sz="825" spc="-1" dirty="0">
                    <a:solidFill>
                      <a:srgbClr val="FFFFFF"/>
                    </a:solidFill>
                    <a:uFill>
                      <a:solidFill>
                        <a:srgbClr val="FFFFFF"/>
                      </a:solidFill>
                    </a:uFill>
                    <a:latin typeface="Calibri"/>
                  </a:rPr>
                  <a:t>p+</a:t>
                </a:r>
                <a:endParaRPr lang="en-US" sz="825" spc="-1" dirty="0">
                  <a:solidFill>
                    <a:srgbClr val="000000"/>
                  </a:solidFill>
                  <a:uFill>
                    <a:solidFill>
                      <a:srgbClr val="FFFFFF"/>
                    </a:solidFill>
                  </a:uFill>
                  <a:latin typeface="Arial"/>
                </a:endParaRPr>
              </a:p>
            </p:txBody>
          </p:sp>
        </p:grpSp>
        <p:cxnSp>
          <p:nvCxnSpPr>
            <p:cNvPr id="10" name="Straight Connector 9"/>
            <p:cNvCxnSpPr/>
            <p:nvPr/>
          </p:nvCxnSpPr>
          <p:spPr>
            <a:xfrm flipH="1">
              <a:off x="5102920" y="2508482"/>
              <a:ext cx="512366" cy="61746"/>
            </a:xfrm>
            <a:prstGeom prst="line">
              <a:avLst/>
            </a:prstGeom>
          </p:spPr>
          <p:style>
            <a:lnRef idx="2">
              <a:schemeClr val="accent1"/>
            </a:lnRef>
            <a:fillRef idx="0">
              <a:schemeClr val="accent1"/>
            </a:fillRef>
            <a:effectRef idx="1">
              <a:schemeClr val="accent1"/>
            </a:effectRef>
            <a:fontRef idx="minor">
              <a:schemeClr val="tx1"/>
            </a:fontRef>
          </p:style>
        </p:cxnSp>
      </p:grpSp>
      <p:cxnSp>
        <p:nvCxnSpPr>
          <p:cNvPr id="13" name="Straight Arrow Connector 12"/>
          <p:cNvCxnSpPr>
            <a:stCxn id="16" idx="0"/>
          </p:cNvCxnSpPr>
          <p:nvPr/>
        </p:nvCxnSpPr>
        <p:spPr>
          <a:xfrm flipH="1" flipV="1">
            <a:off x="7073004" y="2937042"/>
            <a:ext cx="547460" cy="1174030"/>
          </a:xfrm>
          <a:prstGeom prst="straightConnector1">
            <a:avLst/>
          </a:prstGeom>
          <a:ln>
            <a:tailEnd type="triangle"/>
          </a:ln>
        </p:spPr>
        <p:style>
          <a:lnRef idx="2">
            <a:schemeClr val="accent3"/>
          </a:lnRef>
          <a:fillRef idx="0">
            <a:schemeClr val="accent3"/>
          </a:fillRef>
          <a:effectRef idx="1">
            <a:schemeClr val="accent3"/>
          </a:effectRef>
          <a:fontRef idx="minor">
            <a:schemeClr val="tx1"/>
          </a:fontRef>
        </p:style>
      </p:cxnSp>
      <p:cxnSp>
        <p:nvCxnSpPr>
          <p:cNvPr id="14" name="Straight Arrow Connector 13"/>
          <p:cNvCxnSpPr>
            <a:stCxn id="15" idx="0"/>
          </p:cNvCxnSpPr>
          <p:nvPr/>
        </p:nvCxnSpPr>
        <p:spPr>
          <a:xfrm flipV="1">
            <a:off x="5539573" y="3142124"/>
            <a:ext cx="1258183" cy="974312"/>
          </a:xfrm>
          <a:prstGeom prst="straightConnector1">
            <a:avLst/>
          </a:prstGeom>
          <a:ln>
            <a:tailEnd type="triangle"/>
          </a:ln>
        </p:spPr>
        <p:style>
          <a:lnRef idx="2">
            <a:schemeClr val="accent3"/>
          </a:lnRef>
          <a:fillRef idx="0">
            <a:schemeClr val="accent3"/>
          </a:fillRef>
          <a:effectRef idx="1">
            <a:schemeClr val="accent3"/>
          </a:effectRef>
          <a:fontRef idx="minor">
            <a:schemeClr val="tx1"/>
          </a:fontRef>
        </p:style>
      </p:cxnSp>
      <p:sp>
        <p:nvSpPr>
          <p:cNvPr id="15" name="TextBox 14"/>
          <p:cNvSpPr txBox="1"/>
          <p:nvPr/>
        </p:nvSpPr>
        <p:spPr>
          <a:xfrm>
            <a:off x="4943302" y="4116436"/>
            <a:ext cx="1138453" cy="253916"/>
          </a:xfrm>
          <a:prstGeom prst="rect">
            <a:avLst/>
          </a:prstGeom>
          <a:noFill/>
        </p:spPr>
        <p:txBody>
          <a:bodyPr wrap="none" rtlCol="0">
            <a:spAutoFit/>
          </a:bodyPr>
          <a:lstStyle/>
          <a:p>
            <a:r>
              <a:rPr lang="en-US" sz="1050" dirty="0" smtClean="0"/>
              <a:t>horizontal </a:t>
            </a:r>
            <a:r>
              <a:rPr lang="en-US" sz="1050" dirty="0" smtClean="0"/>
              <a:t>stage</a:t>
            </a:r>
            <a:endParaRPr lang="en-GB" sz="1050" dirty="0"/>
          </a:p>
        </p:txBody>
      </p:sp>
      <p:sp>
        <p:nvSpPr>
          <p:cNvPr id="16" name="TextBox 15"/>
          <p:cNvSpPr txBox="1"/>
          <p:nvPr/>
        </p:nvSpPr>
        <p:spPr>
          <a:xfrm>
            <a:off x="7167205" y="4118974"/>
            <a:ext cx="979755" cy="253916"/>
          </a:xfrm>
          <a:prstGeom prst="rect">
            <a:avLst/>
          </a:prstGeom>
          <a:noFill/>
        </p:spPr>
        <p:txBody>
          <a:bodyPr wrap="none" rtlCol="0">
            <a:spAutoFit/>
          </a:bodyPr>
          <a:lstStyle/>
          <a:p>
            <a:r>
              <a:rPr lang="en-US" sz="1050" dirty="0" smtClean="0"/>
              <a:t>vertical </a:t>
            </a:r>
            <a:r>
              <a:rPr lang="en-US" sz="1050" dirty="0" smtClean="0"/>
              <a:t>stage</a:t>
            </a:r>
            <a:endParaRPr lang="en-GB" sz="1050" dirty="0"/>
          </a:p>
        </p:txBody>
      </p:sp>
    </p:spTree>
    <p:extLst>
      <p:ext uri="{BB962C8B-B14F-4D97-AF65-F5344CB8AC3E}">
        <p14:creationId xmlns:p14="http://schemas.microsoft.com/office/powerpoint/2010/main" val="3943097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100" b="1" dirty="0"/>
              <a:t>Experimental set-up</a:t>
            </a:r>
            <a:endParaRPr lang="en-GB" sz="2100" b="1" dirty="0"/>
          </a:p>
        </p:txBody>
      </p:sp>
      <p:sp>
        <p:nvSpPr>
          <p:cNvPr id="23" name="Content Placeholder 2">
            <a:extLst>
              <a:ext uri="{FF2B5EF4-FFF2-40B4-BE49-F238E27FC236}">
                <a16:creationId xmlns:a16="http://schemas.microsoft.com/office/drawing/2014/main" id="{A864F32D-84B9-C943-9B9C-C8F2FF224969}"/>
              </a:ext>
            </a:extLst>
          </p:cNvPr>
          <p:cNvSpPr>
            <a:spLocks noGrp="1"/>
          </p:cNvSpPr>
          <p:nvPr>
            <p:ph idx="1"/>
          </p:nvPr>
        </p:nvSpPr>
        <p:spPr>
          <a:xfrm>
            <a:off x="457199" y="994205"/>
            <a:ext cx="5114925" cy="3203145"/>
          </a:xfrm>
        </p:spPr>
        <p:txBody>
          <a:bodyPr>
            <a:normAutofit/>
          </a:bodyPr>
          <a:lstStyle/>
          <a:p>
            <a:pPr marL="204788" indent="-204788">
              <a:buFont typeface="Arial" panose="020B0604020202020204" pitchFamily="34" charset="0"/>
              <a:buChar char="•"/>
            </a:pPr>
            <a:r>
              <a:rPr lang="en-US" sz="1600" dirty="0"/>
              <a:t>Cryocooler based cryostat to cool samples to ~</a:t>
            </a:r>
            <a:r>
              <a:rPr lang="en-US" sz="1600" dirty="0" smtClean="0"/>
              <a:t>4K</a:t>
            </a:r>
            <a:endParaRPr lang="en-US" sz="1600" dirty="0"/>
          </a:p>
          <a:p>
            <a:pPr marL="204788" indent="-204788">
              <a:buFont typeface="Arial" panose="020B0604020202020204" pitchFamily="34" charset="0"/>
              <a:buChar char="•"/>
            </a:pPr>
            <a:r>
              <a:rPr lang="en-US" sz="1600" dirty="0" err="1"/>
              <a:t>s</a:t>
            </a:r>
            <a:r>
              <a:rPr lang="en-US" sz="1600" dirty="0" err="1" smtClean="0"/>
              <a:t>.c</a:t>
            </a:r>
            <a:r>
              <a:rPr lang="en-US" sz="1600" dirty="0" err="1"/>
              <a:t>.</a:t>
            </a:r>
            <a:r>
              <a:rPr lang="en-US" sz="1600" dirty="0"/>
              <a:t> strands placed within stacked copper </a:t>
            </a:r>
            <a:r>
              <a:rPr lang="en-US" sz="1600" dirty="0" smtClean="0"/>
              <a:t>holders</a:t>
            </a:r>
          </a:p>
          <a:p>
            <a:pPr marL="204788" indent="-204788">
              <a:buFont typeface="Arial" panose="020B0604020202020204" pitchFamily="34" charset="0"/>
              <a:buChar char="•"/>
            </a:pPr>
            <a:endParaRPr lang="en-US" sz="1600" dirty="0"/>
          </a:p>
          <a:p>
            <a:pPr marL="204788" indent="-204788">
              <a:buFont typeface="Arial" panose="020B0604020202020204" pitchFamily="34" charset="0"/>
              <a:buChar char="•"/>
            </a:pPr>
            <a:r>
              <a:rPr lang="en-US" sz="1600" dirty="0"/>
              <a:t>2 x 10 samples </a:t>
            </a:r>
            <a:r>
              <a:rPr lang="en-US" sz="1600" b="1" dirty="0" err="1"/>
              <a:t>Nb-Ti</a:t>
            </a:r>
            <a:endParaRPr lang="en-US" sz="1600" b="1" dirty="0"/>
          </a:p>
          <a:p>
            <a:pPr marL="204788" indent="-204788">
              <a:buFont typeface="Arial" panose="020B0604020202020204" pitchFamily="34" charset="0"/>
              <a:buChar char="•"/>
            </a:pPr>
            <a:r>
              <a:rPr lang="en-US" sz="1600" dirty="0"/>
              <a:t>3 x 10 samples </a:t>
            </a:r>
            <a:r>
              <a:rPr lang="en-US" sz="1600" b="1" dirty="0"/>
              <a:t>Nb</a:t>
            </a:r>
            <a:r>
              <a:rPr lang="en-US" sz="1600" b="1" baseline="-25000" dirty="0"/>
              <a:t>3</a:t>
            </a:r>
            <a:r>
              <a:rPr lang="en-US" sz="1600" b="1" dirty="0"/>
              <a:t>Sn</a:t>
            </a:r>
          </a:p>
          <a:p>
            <a:pPr marL="204788" indent="-204788">
              <a:buFont typeface="Arial" panose="020B0604020202020204" pitchFamily="34" charset="0"/>
              <a:buChar char="•"/>
            </a:pPr>
            <a:r>
              <a:rPr lang="en-US" sz="1600" dirty="0" smtClean="0"/>
              <a:t>6 </a:t>
            </a:r>
            <a:r>
              <a:rPr lang="en-US" sz="1600" dirty="0"/>
              <a:t>x </a:t>
            </a:r>
            <a:r>
              <a:rPr lang="en-US" sz="1600" dirty="0" smtClean="0"/>
              <a:t>7 </a:t>
            </a:r>
            <a:r>
              <a:rPr lang="en-US" sz="1600" b="1" dirty="0" smtClean="0"/>
              <a:t>YBCO</a:t>
            </a:r>
            <a:r>
              <a:rPr lang="en-US" sz="1600" dirty="0" smtClean="0"/>
              <a:t> </a:t>
            </a:r>
            <a:r>
              <a:rPr lang="en-US" sz="1600" dirty="0"/>
              <a:t>tapes</a:t>
            </a:r>
          </a:p>
          <a:p>
            <a:pPr marL="204788" indent="-204788">
              <a:buFont typeface="Arial" panose="020B0604020202020204" pitchFamily="34" charset="0"/>
              <a:buChar char="•"/>
            </a:pPr>
            <a:r>
              <a:rPr lang="en-US" sz="1600" dirty="0" smtClean="0"/>
              <a:t>11 </a:t>
            </a:r>
            <a:r>
              <a:rPr lang="en-US" sz="1600" dirty="0"/>
              <a:t>shots of 3e12 p @ 440 GeV</a:t>
            </a:r>
            <a:endParaRPr lang="en-US" sz="1500" dirty="0"/>
          </a:p>
        </p:txBody>
      </p:sp>
      <p:pic>
        <p:nvPicPr>
          <p:cNvPr id="22" name="Picture 21">
            <a:extLst>
              <a:ext uri="{FF2B5EF4-FFF2-40B4-BE49-F238E27FC236}">
                <a16:creationId xmlns:a16="http://schemas.microsoft.com/office/drawing/2014/main" id="{D324D778-4DEE-CA42-B527-0DF165A7181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524816" y="704056"/>
            <a:ext cx="3159238" cy="3783441"/>
          </a:xfrm>
          <a:prstGeom prst="rect">
            <a:avLst/>
          </a:prstGeom>
        </p:spPr>
      </p:pic>
      <p:sp>
        <p:nvSpPr>
          <p:cNvPr id="25" name="Slide Number Placeholder 6">
            <a:extLst>
              <a:ext uri="{FF2B5EF4-FFF2-40B4-BE49-F238E27FC236}">
                <a16:creationId xmlns:a16="http://schemas.microsoft.com/office/drawing/2014/main" id="{EEBD2C39-E0D9-5045-B5CA-50CAE8823FB2}"/>
              </a:ext>
            </a:extLst>
          </p:cNvPr>
          <p:cNvSpPr txBox="1">
            <a:spLocks/>
          </p:cNvSpPr>
          <p:nvPr/>
        </p:nvSpPr>
        <p:spPr>
          <a:xfrm>
            <a:off x="8508628" y="4786328"/>
            <a:ext cx="501424" cy="273844"/>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17918391-D411-FE40-AAD7-861AE5233E0E}" type="slidenum">
              <a:rPr lang="en-US" sz="1000" smtClean="0">
                <a:solidFill>
                  <a:schemeClr val="bg1"/>
                </a:solidFill>
              </a:rPr>
              <a:pPr/>
              <a:t>5</a:t>
            </a:fld>
            <a:endParaRPr lang="en-US" sz="1000" dirty="0">
              <a:solidFill>
                <a:schemeClr val="bg1"/>
              </a:solidFill>
            </a:endParaRPr>
          </a:p>
        </p:txBody>
      </p:sp>
      <p:sp>
        <p:nvSpPr>
          <p:cNvPr id="26" name="Slide Number Placeholder 4"/>
          <p:cNvSpPr>
            <a:spLocks noGrp="1"/>
          </p:cNvSpPr>
          <p:nvPr>
            <p:ph type="sldNum" sz="quarter" idx="4"/>
          </p:nvPr>
        </p:nvSpPr>
        <p:spPr>
          <a:xfrm>
            <a:off x="8185376" y="4767263"/>
            <a:ext cx="501424" cy="273844"/>
          </a:xfrm>
        </p:spPr>
        <p:txBody>
          <a:bodyPr/>
          <a:lstStyle/>
          <a:p>
            <a:fld id="{BFDCA1C4-9514-7B4F-976F-D92F7E296653}" type="slidenum">
              <a:rPr lang="fr-FR" smtClean="0"/>
              <a:pPr/>
              <a:t>5</a:t>
            </a:fld>
            <a:endParaRPr lang="fr-FR"/>
          </a:p>
        </p:txBody>
      </p:sp>
    </p:spTree>
    <p:extLst>
      <p:ext uri="{BB962C8B-B14F-4D97-AF65-F5344CB8AC3E}">
        <p14:creationId xmlns:p14="http://schemas.microsoft.com/office/powerpoint/2010/main" val="213548406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23764" y="163028"/>
            <a:ext cx="6170141" cy="378451"/>
          </a:xfrm>
        </p:spPr>
        <p:txBody>
          <a:bodyPr>
            <a:noAutofit/>
          </a:bodyPr>
          <a:lstStyle/>
          <a:p>
            <a:r>
              <a:rPr lang="en-US" sz="2100" b="1" dirty="0" smtClean="0"/>
              <a:t>Sample Holder</a:t>
            </a:r>
            <a:endParaRPr lang="en-GB" sz="2100" b="1" dirty="0"/>
          </a:p>
        </p:txBody>
      </p:sp>
      <p:pic>
        <p:nvPicPr>
          <p:cNvPr id="21" name="Picture 20"/>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772176" y="2257538"/>
            <a:ext cx="3071973" cy="2499493"/>
          </a:xfrm>
          <a:prstGeom prst="rect">
            <a:avLst/>
          </a:prstGeom>
        </p:spPr>
      </p:pic>
      <p:sp>
        <p:nvSpPr>
          <p:cNvPr id="23" name="Content Placeholder 2">
            <a:extLst>
              <a:ext uri="{FF2B5EF4-FFF2-40B4-BE49-F238E27FC236}">
                <a16:creationId xmlns:a16="http://schemas.microsoft.com/office/drawing/2014/main" id="{A864F32D-84B9-C943-9B9C-C8F2FF224969}"/>
              </a:ext>
            </a:extLst>
          </p:cNvPr>
          <p:cNvSpPr>
            <a:spLocks noGrp="1"/>
          </p:cNvSpPr>
          <p:nvPr>
            <p:ph sz="half" idx="1"/>
          </p:nvPr>
        </p:nvSpPr>
        <p:spPr>
          <a:xfrm>
            <a:off x="418989" y="968780"/>
            <a:ext cx="4938435" cy="3262788"/>
          </a:xfrm>
        </p:spPr>
        <p:txBody>
          <a:bodyPr>
            <a:noAutofit/>
          </a:bodyPr>
          <a:lstStyle/>
          <a:p>
            <a:pPr marL="0" indent="0">
              <a:lnSpc>
                <a:spcPct val="120000"/>
              </a:lnSpc>
              <a:buNone/>
            </a:pPr>
            <a:r>
              <a:rPr lang="en-US" sz="1400" dirty="0" smtClean="0"/>
              <a:t>Energy </a:t>
            </a:r>
            <a:r>
              <a:rPr lang="en-US" sz="1400" dirty="0"/>
              <a:t>deposition</a:t>
            </a:r>
          </a:p>
          <a:p>
            <a:pPr lvl="1">
              <a:lnSpc>
                <a:spcPct val="120000"/>
              </a:lnSpc>
            </a:pPr>
            <a:r>
              <a:rPr lang="en-US" sz="1400" b="1" dirty="0"/>
              <a:t>Temperature</a:t>
            </a:r>
            <a:r>
              <a:rPr lang="en-US" sz="1400" dirty="0"/>
              <a:t> reached along a </a:t>
            </a:r>
            <a:r>
              <a:rPr lang="en-US" sz="1400" b="1" dirty="0"/>
              <a:t>block of copper </a:t>
            </a:r>
            <a:r>
              <a:rPr lang="en-US" sz="1400" dirty="0"/>
              <a:t>for 440 GeV proton beam, simulated with FLUKA</a:t>
            </a:r>
          </a:p>
          <a:p>
            <a:pPr lvl="1">
              <a:lnSpc>
                <a:spcPct val="120000"/>
              </a:lnSpc>
            </a:pPr>
            <a:endParaRPr lang="en-US" sz="1400" dirty="0"/>
          </a:p>
          <a:p>
            <a:pPr lvl="1">
              <a:lnSpc>
                <a:spcPct val="120000"/>
              </a:lnSpc>
            </a:pPr>
            <a:r>
              <a:rPr lang="en-US" sz="1400" dirty="0"/>
              <a:t>Embedded samples along beam axis reach various hot spot temperatures</a:t>
            </a:r>
            <a:endParaRPr lang="en-GB" sz="1400" dirty="0"/>
          </a:p>
          <a:p>
            <a:pPr lvl="1">
              <a:lnSpc>
                <a:spcPct val="120000"/>
              </a:lnSpc>
            </a:pPr>
            <a:endParaRPr lang="en-US" sz="1400" dirty="0"/>
          </a:p>
          <a:p>
            <a:pPr marL="0" indent="0">
              <a:lnSpc>
                <a:spcPct val="120000"/>
              </a:lnSpc>
              <a:buNone/>
            </a:pPr>
            <a:r>
              <a:rPr lang="en-US" sz="1400" dirty="0"/>
              <a:t>As in real failure case</a:t>
            </a:r>
          </a:p>
          <a:p>
            <a:pPr lvl="1">
              <a:lnSpc>
                <a:spcPct val="120000"/>
              </a:lnSpc>
            </a:pPr>
            <a:r>
              <a:rPr lang="en-US" sz="1400" dirty="0"/>
              <a:t>proton beam interacts with matter before impacting superconductors</a:t>
            </a:r>
          </a:p>
          <a:p>
            <a:pPr marL="204788" indent="-204788">
              <a:buFont typeface="Arial" panose="020B0604020202020204" pitchFamily="34" charset="0"/>
              <a:buChar char="•"/>
            </a:pPr>
            <a:endParaRPr lang="en-US" sz="1400" dirty="0"/>
          </a:p>
        </p:txBody>
      </p:sp>
      <p:pic>
        <p:nvPicPr>
          <p:cNvPr id="24" name="Picture 2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490774" y="138668"/>
            <a:ext cx="3653226" cy="2118870"/>
          </a:xfrm>
          <a:prstGeom prst="rect">
            <a:avLst/>
          </a:prstGeom>
        </p:spPr>
      </p:pic>
      <p:sp>
        <p:nvSpPr>
          <p:cNvPr id="26" name="Slide Number Placeholder 4"/>
          <p:cNvSpPr>
            <a:spLocks noGrp="1"/>
          </p:cNvSpPr>
          <p:nvPr>
            <p:ph type="sldNum" sz="quarter" idx="4"/>
          </p:nvPr>
        </p:nvSpPr>
        <p:spPr>
          <a:xfrm>
            <a:off x="8185376" y="4767263"/>
            <a:ext cx="501424" cy="273844"/>
          </a:xfrm>
        </p:spPr>
        <p:txBody>
          <a:bodyPr/>
          <a:lstStyle/>
          <a:p>
            <a:fld id="{BFDCA1C4-9514-7B4F-976F-D92F7E296653}" type="slidenum">
              <a:rPr lang="fr-FR" smtClean="0"/>
              <a:pPr/>
              <a:t>6</a:t>
            </a:fld>
            <a:endParaRPr lang="fr-FR"/>
          </a:p>
        </p:txBody>
      </p:sp>
    </p:spTree>
    <p:extLst>
      <p:ext uri="{BB962C8B-B14F-4D97-AF65-F5344CB8AC3E}">
        <p14:creationId xmlns:p14="http://schemas.microsoft.com/office/powerpoint/2010/main" val="252256816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5725" y="129847"/>
            <a:ext cx="5433200" cy="540000"/>
          </a:xfrm>
        </p:spPr>
        <p:txBody>
          <a:bodyPr>
            <a:normAutofit/>
          </a:bodyPr>
          <a:lstStyle/>
          <a:p>
            <a:r>
              <a:rPr lang="en-US" sz="2100" b="1" dirty="0" smtClean="0"/>
              <a:t>Visual inspection after beam impact</a:t>
            </a:r>
            <a:endParaRPr lang="en-GB" sz="2100" b="1" dirty="0"/>
          </a:p>
        </p:txBody>
      </p:sp>
      <p:sp>
        <p:nvSpPr>
          <p:cNvPr id="4" name="Slide Number Placeholder 3"/>
          <p:cNvSpPr>
            <a:spLocks noGrp="1"/>
          </p:cNvSpPr>
          <p:nvPr>
            <p:ph type="sldNum" sz="quarter" idx="12"/>
          </p:nvPr>
        </p:nvSpPr>
        <p:spPr/>
        <p:txBody>
          <a:bodyPr/>
          <a:lstStyle/>
          <a:p>
            <a:fld id="{BFDCA1C4-9514-7B4F-976F-D92F7E296653}" type="slidenum">
              <a:rPr lang="fr-FR" smtClean="0"/>
              <a:pPr/>
              <a:t>7</a:t>
            </a:fld>
            <a:endParaRPr lang="fr-FR"/>
          </a:p>
        </p:txBody>
      </p:sp>
      <p:pic>
        <p:nvPicPr>
          <p:cNvPr id="10" name="Picture 9"/>
          <p:cNvPicPr>
            <a:picLocks noChangeAspect="1"/>
          </p:cNvPicPr>
          <p:nvPr/>
        </p:nvPicPr>
        <p:blipFill rotWithShape="1">
          <a:blip r:embed="rId2">
            <a:extLst>
              <a:ext uri="{28A0092B-C50C-407E-A947-70E740481C1C}">
                <a14:useLocalDpi xmlns:a14="http://schemas.microsoft.com/office/drawing/2010/main" val="0"/>
              </a:ext>
            </a:extLst>
          </a:blip>
          <a:srcRect l="1" t="31783" r="155" b="42015"/>
          <a:stretch/>
        </p:blipFill>
        <p:spPr>
          <a:xfrm>
            <a:off x="4630015" y="3891107"/>
            <a:ext cx="4120117" cy="810908"/>
          </a:xfrm>
          <a:prstGeom prst="rect">
            <a:avLst/>
          </a:prstGeom>
        </p:spPr>
      </p:pic>
      <p:grpSp>
        <p:nvGrpSpPr>
          <p:cNvPr id="11" name="Group 10"/>
          <p:cNvGrpSpPr/>
          <p:nvPr/>
        </p:nvGrpSpPr>
        <p:grpSpPr>
          <a:xfrm>
            <a:off x="4529328" y="2074976"/>
            <a:ext cx="4350753" cy="1593689"/>
            <a:chOff x="6230289" y="3017873"/>
            <a:chExt cx="5801003" cy="2124918"/>
          </a:xfrm>
        </p:grpSpPr>
        <p:pic>
          <p:nvPicPr>
            <p:cNvPr id="12" name="Picture 11"/>
            <p:cNvPicPr>
              <a:picLocks noChangeAspect="1"/>
            </p:cNvPicPr>
            <p:nvPr/>
          </p:nvPicPr>
          <p:blipFill rotWithShape="1">
            <a:blip r:embed="rId3">
              <a:extLst>
                <a:ext uri="{28A0092B-C50C-407E-A947-70E740481C1C}">
                  <a14:useLocalDpi xmlns:a14="http://schemas.microsoft.com/office/drawing/2010/main" val="0"/>
                </a:ext>
              </a:extLst>
            </a:blip>
            <a:srcRect l="38187" t="34249" r="51723" b="31860"/>
            <a:stretch/>
          </p:blipFill>
          <p:spPr>
            <a:xfrm rot="16200000">
              <a:off x="8471991" y="799731"/>
              <a:ext cx="1300710" cy="5784111"/>
            </a:xfrm>
            <a:prstGeom prst="rect">
              <a:avLst/>
            </a:prstGeom>
          </p:spPr>
        </p:pic>
        <p:sp>
          <p:nvSpPr>
            <p:cNvPr id="13" name="Rectangle 12"/>
            <p:cNvSpPr/>
            <p:nvPr/>
          </p:nvSpPr>
          <p:spPr>
            <a:xfrm>
              <a:off x="8985843" y="3092857"/>
              <a:ext cx="3045449" cy="400109"/>
            </a:xfrm>
            <a:prstGeom prst="rect">
              <a:avLst/>
            </a:prstGeom>
          </p:spPr>
          <p:txBody>
            <a:bodyPr wrap="none">
              <a:spAutoFit/>
            </a:bodyPr>
            <a:lstStyle/>
            <a:p>
              <a:r>
                <a:rPr lang="en-US" sz="1350" b="1" spc="50" dirty="0">
                  <a:ln w="0"/>
                  <a:solidFill>
                    <a:schemeClr val="bg2"/>
                  </a:solidFill>
                  <a:effectLst>
                    <a:innerShdw blurRad="63500" dist="50800" dir="13500000">
                      <a:srgbClr val="000000">
                        <a:alpha val="50000"/>
                      </a:srgbClr>
                    </a:innerShdw>
                  </a:effectLst>
                </a:rPr>
                <a:t>Nb</a:t>
              </a:r>
              <a:r>
                <a:rPr lang="en-US" sz="1350" b="1" spc="50" baseline="-25000" dirty="0">
                  <a:ln w="0"/>
                  <a:solidFill>
                    <a:schemeClr val="bg2"/>
                  </a:solidFill>
                  <a:effectLst>
                    <a:innerShdw blurRad="63500" dist="50800" dir="13500000">
                      <a:srgbClr val="000000">
                        <a:alpha val="50000"/>
                      </a:srgbClr>
                    </a:innerShdw>
                  </a:effectLst>
                </a:rPr>
                <a:t>3</a:t>
              </a:r>
              <a:r>
                <a:rPr lang="en-US" sz="1350" b="1" spc="50" dirty="0">
                  <a:ln w="0"/>
                  <a:solidFill>
                    <a:schemeClr val="bg2"/>
                  </a:solidFill>
                  <a:effectLst>
                    <a:innerShdw blurRad="63500" dist="50800" dir="13500000">
                      <a:srgbClr val="000000">
                        <a:alpha val="50000"/>
                      </a:srgbClr>
                    </a:innerShdw>
                  </a:effectLst>
                </a:rPr>
                <a:t>Sn, hot spot ~ 800 K</a:t>
              </a:r>
              <a:endParaRPr lang="en-GB" sz="1350" b="1" spc="50" dirty="0">
                <a:ln w="0"/>
                <a:solidFill>
                  <a:schemeClr val="bg2"/>
                </a:solidFill>
                <a:effectLst>
                  <a:innerShdw blurRad="63500" dist="50800" dir="13500000">
                    <a:srgbClr val="000000">
                      <a:alpha val="50000"/>
                    </a:srgbClr>
                  </a:innerShdw>
                </a:effectLst>
              </a:endParaRPr>
            </a:p>
          </p:txBody>
        </p:sp>
        <p:pic>
          <p:nvPicPr>
            <p:cNvPr id="15" name="Picture 14"/>
            <p:cNvPicPr>
              <a:picLocks noChangeAspect="1"/>
            </p:cNvPicPr>
            <p:nvPr/>
          </p:nvPicPr>
          <p:blipFill rotWithShape="1">
            <a:blip r:embed="rId4">
              <a:extLst>
                <a:ext uri="{28A0092B-C50C-407E-A947-70E740481C1C}">
                  <a14:useLocalDpi xmlns:a14="http://schemas.microsoft.com/office/drawing/2010/main" val="0"/>
                </a:ext>
              </a:extLst>
            </a:blip>
            <a:srcRect t="44651" r="155" b="37054"/>
            <a:stretch/>
          </p:blipFill>
          <p:spPr>
            <a:xfrm>
              <a:off x="6230290" y="4342142"/>
              <a:ext cx="5784112" cy="800649"/>
            </a:xfrm>
            <a:prstGeom prst="rect">
              <a:avLst/>
            </a:prstGeom>
          </p:spPr>
        </p:pic>
        <p:sp>
          <p:nvSpPr>
            <p:cNvPr id="16" name="Rectangle 15"/>
            <p:cNvSpPr/>
            <p:nvPr/>
          </p:nvSpPr>
          <p:spPr>
            <a:xfrm>
              <a:off x="6230290" y="3017873"/>
              <a:ext cx="528349" cy="400109"/>
            </a:xfrm>
            <a:prstGeom prst="rect">
              <a:avLst/>
            </a:prstGeom>
          </p:spPr>
          <p:txBody>
            <a:bodyPr wrap="none">
              <a:spAutoFit/>
            </a:bodyPr>
            <a:lstStyle/>
            <a:p>
              <a:r>
                <a:rPr lang="en-US" sz="1350" dirty="0"/>
                <a:t>B1</a:t>
              </a:r>
              <a:endParaRPr lang="en-GB" sz="1350" dirty="0"/>
            </a:p>
          </p:txBody>
        </p:sp>
        <p:sp>
          <p:nvSpPr>
            <p:cNvPr id="17" name="Rectangle 16"/>
            <p:cNvSpPr/>
            <p:nvPr/>
          </p:nvSpPr>
          <p:spPr>
            <a:xfrm>
              <a:off x="6230289" y="4265458"/>
              <a:ext cx="528349" cy="400109"/>
            </a:xfrm>
            <a:prstGeom prst="rect">
              <a:avLst/>
            </a:prstGeom>
          </p:spPr>
          <p:txBody>
            <a:bodyPr wrap="none">
              <a:spAutoFit/>
            </a:bodyPr>
            <a:lstStyle/>
            <a:p>
              <a:r>
                <a:rPr lang="en-US" sz="1350" dirty="0"/>
                <a:t>B3</a:t>
              </a:r>
              <a:endParaRPr lang="en-GB" sz="1350" dirty="0"/>
            </a:p>
          </p:txBody>
        </p:sp>
      </p:grpSp>
      <p:grpSp>
        <p:nvGrpSpPr>
          <p:cNvPr id="26" name="Group 25"/>
          <p:cNvGrpSpPr/>
          <p:nvPr/>
        </p:nvGrpSpPr>
        <p:grpSpPr>
          <a:xfrm>
            <a:off x="5985430" y="3399283"/>
            <a:ext cx="1425882" cy="1274159"/>
            <a:chOff x="6113114" y="3406830"/>
            <a:chExt cx="1425882" cy="1274159"/>
          </a:xfrm>
        </p:grpSpPr>
        <p:sp>
          <p:nvSpPr>
            <p:cNvPr id="18" name="Oval 17"/>
            <p:cNvSpPr/>
            <p:nvPr/>
          </p:nvSpPr>
          <p:spPr>
            <a:xfrm>
              <a:off x="6113114" y="3806199"/>
              <a:ext cx="1425882" cy="874790"/>
            </a:xfrm>
            <a:prstGeom prst="ellipse">
              <a:avLst/>
            </a:prstGeom>
            <a:noFill/>
            <a:ln w="28575" cap="flat" cmpd="sng" algn="ctr">
              <a:solidFill>
                <a:schemeClr val="accent1"/>
              </a:solidFill>
              <a:prstDash val="solid"/>
              <a:round/>
              <a:headEnd type="none" w="med" len="med"/>
              <a:tailEnd type="none" w="med" len="med"/>
            </a:ln>
            <a:effectLst>
              <a:outerShdw blurRad="50800" dist="38100" dir="18900000" algn="bl" rotWithShape="0">
                <a:prstClr val="black">
                  <a:alpha val="40000"/>
                </a:prstClr>
              </a:outerShdw>
            </a:effectLst>
          </p:spPr>
          <p:style>
            <a:lnRef idx="0">
              <a:scrgbClr r="0" g="0" b="0"/>
            </a:lnRef>
            <a:fillRef idx="0">
              <a:scrgbClr r="0" g="0" b="0"/>
            </a:fillRef>
            <a:effectRef idx="0">
              <a:scrgbClr r="0" g="0" b="0"/>
            </a:effectRef>
            <a:fontRef idx="minor">
              <a:schemeClr val="accent1"/>
            </a:fontRef>
          </p:style>
          <p:txBody>
            <a:bodyPr rtlCol="0" anchor="ctr"/>
            <a:lstStyle/>
            <a:p>
              <a:pPr algn="ctr"/>
              <a:endParaRPr lang="en-GB" sz="1350"/>
            </a:p>
          </p:txBody>
        </p:sp>
        <p:cxnSp>
          <p:nvCxnSpPr>
            <p:cNvPr id="19" name="Straight Connector 18"/>
            <p:cNvCxnSpPr/>
            <p:nvPr/>
          </p:nvCxnSpPr>
          <p:spPr>
            <a:xfrm>
              <a:off x="6826055" y="3406830"/>
              <a:ext cx="548820" cy="547070"/>
            </a:xfrm>
            <a:prstGeom prst="line">
              <a:avLst/>
            </a:prstGeom>
            <a:noFill/>
            <a:ln w="28575" cap="flat" cmpd="sng" algn="ctr">
              <a:solidFill>
                <a:schemeClr val="accent1"/>
              </a:solidFill>
              <a:prstDash val="solid"/>
              <a:round/>
              <a:headEnd type="none" w="med" len="med"/>
              <a:tailEnd type="none" w="med" len="med"/>
            </a:ln>
          </p:spPr>
          <p:style>
            <a:lnRef idx="0">
              <a:scrgbClr r="0" g="0" b="0"/>
            </a:lnRef>
            <a:fillRef idx="0">
              <a:scrgbClr r="0" g="0" b="0"/>
            </a:fillRef>
            <a:effectRef idx="0">
              <a:scrgbClr r="0" g="0" b="0"/>
            </a:effectRef>
            <a:fontRef idx="minor">
              <a:schemeClr val="accent1"/>
            </a:fontRef>
          </p:style>
        </p:cxnSp>
        <p:cxnSp>
          <p:nvCxnSpPr>
            <p:cNvPr id="20" name="Straight Connector 19"/>
            <p:cNvCxnSpPr/>
            <p:nvPr/>
          </p:nvCxnSpPr>
          <p:spPr>
            <a:xfrm flipH="1">
              <a:off x="6275171" y="3406830"/>
              <a:ext cx="550884" cy="555424"/>
            </a:xfrm>
            <a:prstGeom prst="line">
              <a:avLst/>
            </a:prstGeom>
            <a:noFill/>
            <a:ln w="28575" cap="flat" cmpd="sng" algn="ctr">
              <a:solidFill>
                <a:schemeClr val="accent1"/>
              </a:solidFill>
              <a:prstDash val="solid"/>
              <a:round/>
              <a:headEnd type="none" w="med" len="med"/>
              <a:tailEnd type="none" w="med" len="med"/>
            </a:ln>
          </p:spPr>
          <p:style>
            <a:lnRef idx="0">
              <a:scrgbClr r="0" g="0" b="0"/>
            </a:lnRef>
            <a:fillRef idx="0">
              <a:scrgbClr r="0" g="0" b="0"/>
            </a:fillRef>
            <a:effectRef idx="0">
              <a:scrgbClr r="0" g="0" b="0"/>
            </a:effectRef>
            <a:fontRef idx="minor">
              <a:schemeClr val="accent1"/>
            </a:fontRef>
          </p:style>
        </p:cxnSp>
      </p:grpSp>
      <p:grpSp>
        <p:nvGrpSpPr>
          <p:cNvPr id="7" name="Group 6"/>
          <p:cNvGrpSpPr/>
          <p:nvPr/>
        </p:nvGrpSpPr>
        <p:grpSpPr>
          <a:xfrm>
            <a:off x="325725" y="2724935"/>
            <a:ext cx="3740220" cy="1977080"/>
            <a:chOff x="427322" y="2352379"/>
            <a:chExt cx="3581712" cy="1977080"/>
          </a:xfrm>
        </p:grpSpPr>
        <p:pic>
          <p:nvPicPr>
            <p:cNvPr id="5" name="Picture 4"/>
            <p:cNvPicPr>
              <a:picLocks noChangeAspect="1"/>
            </p:cNvPicPr>
            <p:nvPr/>
          </p:nvPicPr>
          <p:blipFill rotWithShape="1">
            <a:blip r:embed="rId5">
              <a:extLst>
                <a:ext uri="{28A0092B-C50C-407E-A947-70E740481C1C}">
                  <a14:useLocalDpi xmlns:a14="http://schemas.microsoft.com/office/drawing/2010/main" val="0"/>
                </a:ext>
              </a:extLst>
            </a:blip>
            <a:srcRect l="18765" t="26481" r="21358" b="24074"/>
            <a:stretch/>
          </p:blipFill>
          <p:spPr>
            <a:xfrm>
              <a:off x="427323" y="2352379"/>
              <a:ext cx="3581711" cy="1971788"/>
            </a:xfrm>
            <a:prstGeom prst="rect">
              <a:avLst/>
            </a:prstGeom>
          </p:spPr>
        </p:pic>
        <p:sp>
          <p:nvSpPr>
            <p:cNvPr id="21" name="Rectangle 20"/>
            <p:cNvSpPr/>
            <p:nvPr/>
          </p:nvSpPr>
          <p:spPr>
            <a:xfrm>
              <a:off x="427322" y="4029377"/>
              <a:ext cx="1677062" cy="300082"/>
            </a:xfrm>
            <a:prstGeom prst="rect">
              <a:avLst/>
            </a:prstGeom>
          </p:spPr>
          <p:txBody>
            <a:bodyPr wrap="none">
              <a:spAutoFit/>
            </a:bodyPr>
            <a:lstStyle/>
            <a:p>
              <a:r>
                <a:rPr lang="en-US" sz="1350" b="1" spc="50" dirty="0">
                  <a:ln w="0"/>
                  <a:solidFill>
                    <a:schemeClr val="bg2"/>
                  </a:solidFill>
                  <a:effectLst>
                    <a:innerShdw blurRad="63500" dist="50800" dir="13500000">
                      <a:srgbClr val="000000">
                        <a:alpha val="50000"/>
                      </a:srgbClr>
                    </a:innerShdw>
                  </a:effectLst>
                </a:rPr>
                <a:t>hot spot ~1200 K</a:t>
              </a:r>
              <a:endParaRPr lang="en-GB" sz="1350" b="1" spc="50" dirty="0">
                <a:ln w="0"/>
                <a:solidFill>
                  <a:schemeClr val="bg2"/>
                </a:solidFill>
                <a:effectLst>
                  <a:innerShdw blurRad="63500" dist="50800" dir="13500000">
                    <a:srgbClr val="000000">
                      <a:alpha val="50000"/>
                    </a:srgbClr>
                  </a:innerShdw>
                </a:effectLst>
              </a:endParaRPr>
            </a:p>
          </p:txBody>
        </p:sp>
      </p:grpSp>
      <p:grpSp>
        <p:nvGrpSpPr>
          <p:cNvPr id="22" name="Group 21"/>
          <p:cNvGrpSpPr/>
          <p:nvPr/>
        </p:nvGrpSpPr>
        <p:grpSpPr>
          <a:xfrm>
            <a:off x="5088163" y="778694"/>
            <a:ext cx="3720454" cy="1111259"/>
            <a:chOff x="5103980" y="179256"/>
            <a:chExt cx="3881926" cy="1455722"/>
          </a:xfrm>
        </p:grpSpPr>
        <p:pic>
          <p:nvPicPr>
            <p:cNvPr id="3" name="Picture 2"/>
            <p:cNvPicPr>
              <a:picLocks noChangeAspect="1"/>
            </p:cNvPicPr>
            <p:nvPr/>
          </p:nvPicPr>
          <p:blipFill rotWithShape="1">
            <a:blip r:embed="rId6">
              <a:extLst>
                <a:ext uri="{28A0092B-C50C-407E-A947-70E740481C1C}">
                  <a14:useLocalDpi xmlns:a14="http://schemas.microsoft.com/office/drawing/2010/main" val="0"/>
                </a:ext>
              </a:extLst>
            </a:blip>
            <a:srcRect l="44400" t="29000" r="50000" b="48600"/>
            <a:stretch/>
          </p:blipFill>
          <p:spPr>
            <a:xfrm rot="5400000">
              <a:off x="6317082" y="-1033846"/>
              <a:ext cx="1455722" cy="3881926"/>
            </a:xfrm>
            <a:prstGeom prst="rect">
              <a:avLst/>
            </a:prstGeom>
          </p:spPr>
        </p:pic>
        <p:sp>
          <p:nvSpPr>
            <p:cNvPr id="8" name="Rectangle 7"/>
            <p:cNvSpPr/>
            <p:nvPr/>
          </p:nvSpPr>
          <p:spPr>
            <a:xfrm>
              <a:off x="6496676" y="205867"/>
              <a:ext cx="2377127" cy="300083"/>
            </a:xfrm>
            <a:prstGeom prst="rect">
              <a:avLst/>
            </a:prstGeom>
          </p:spPr>
          <p:txBody>
            <a:bodyPr wrap="none">
              <a:spAutoFit/>
            </a:bodyPr>
            <a:lstStyle/>
            <a:p>
              <a:r>
                <a:rPr lang="en-US" sz="1350" b="1" spc="50" dirty="0">
                  <a:ln w="0"/>
                  <a:solidFill>
                    <a:schemeClr val="bg2"/>
                  </a:solidFill>
                  <a:effectLst>
                    <a:innerShdw blurRad="63500" dist="50800" dir="13500000">
                      <a:srgbClr val="000000">
                        <a:alpha val="50000"/>
                      </a:srgbClr>
                    </a:innerShdw>
                  </a:effectLst>
                </a:rPr>
                <a:t>Nb</a:t>
              </a:r>
              <a:r>
                <a:rPr lang="en-US" sz="1350" b="1" spc="50" baseline="-25000" dirty="0">
                  <a:ln w="0"/>
                  <a:solidFill>
                    <a:schemeClr val="bg2"/>
                  </a:solidFill>
                  <a:effectLst>
                    <a:innerShdw blurRad="63500" dist="50800" dir="13500000">
                      <a:srgbClr val="000000">
                        <a:alpha val="50000"/>
                      </a:srgbClr>
                    </a:innerShdw>
                  </a:effectLst>
                </a:rPr>
                <a:t>3</a:t>
              </a:r>
              <a:r>
                <a:rPr lang="en-US" sz="1350" b="1" spc="50" dirty="0">
                  <a:ln w="0"/>
                  <a:solidFill>
                    <a:schemeClr val="bg2"/>
                  </a:solidFill>
                  <a:effectLst>
                    <a:innerShdw blurRad="63500" dist="50800" dir="13500000">
                      <a:srgbClr val="000000">
                        <a:alpha val="50000"/>
                      </a:srgbClr>
                    </a:innerShdw>
                  </a:effectLst>
                </a:rPr>
                <a:t>Sn, hot spot ~ 1150 K</a:t>
              </a:r>
              <a:endParaRPr lang="en-GB" sz="1350" b="1" spc="50" dirty="0">
                <a:ln w="0"/>
                <a:solidFill>
                  <a:schemeClr val="bg2"/>
                </a:solidFill>
                <a:effectLst>
                  <a:innerShdw blurRad="63500" dist="50800" dir="13500000">
                    <a:srgbClr val="000000">
                      <a:alpha val="50000"/>
                    </a:srgbClr>
                  </a:innerShdw>
                </a:effectLst>
              </a:endParaRPr>
            </a:p>
          </p:txBody>
        </p:sp>
      </p:grpSp>
      <p:grpSp>
        <p:nvGrpSpPr>
          <p:cNvPr id="6" name="Group 5"/>
          <p:cNvGrpSpPr/>
          <p:nvPr/>
        </p:nvGrpSpPr>
        <p:grpSpPr>
          <a:xfrm>
            <a:off x="301110" y="1215506"/>
            <a:ext cx="3740220" cy="1252831"/>
            <a:chOff x="377733" y="2579230"/>
            <a:chExt cx="4464236" cy="1561782"/>
          </a:xfrm>
        </p:grpSpPr>
        <p:pic>
          <p:nvPicPr>
            <p:cNvPr id="24" name="Picture 23"/>
            <p:cNvPicPr>
              <a:picLocks noChangeAspect="1"/>
            </p:cNvPicPr>
            <p:nvPr/>
          </p:nvPicPr>
          <p:blipFill rotWithShape="1">
            <a:blip r:embed="rId7">
              <a:extLst>
                <a:ext uri="{28A0092B-C50C-407E-A947-70E740481C1C}">
                  <a14:useLocalDpi xmlns:a14="http://schemas.microsoft.com/office/drawing/2010/main" val="0"/>
                </a:ext>
              </a:extLst>
            </a:blip>
            <a:srcRect t="35055" b="3270"/>
            <a:stretch/>
          </p:blipFill>
          <p:spPr>
            <a:xfrm>
              <a:off x="377733" y="2592868"/>
              <a:ext cx="4464236" cy="1548144"/>
            </a:xfrm>
            <a:prstGeom prst="rect">
              <a:avLst/>
            </a:prstGeom>
          </p:spPr>
        </p:pic>
        <p:sp>
          <p:nvSpPr>
            <p:cNvPr id="25" name="Rectangle 24"/>
            <p:cNvSpPr/>
            <p:nvPr/>
          </p:nvSpPr>
          <p:spPr>
            <a:xfrm>
              <a:off x="407113" y="2579230"/>
              <a:ext cx="3160529" cy="374083"/>
            </a:xfrm>
            <a:prstGeom prst="rect">
              <a:avLst/>
            </a:prstGeom>
          </p:spPr>
          <p:txBody>
            <a:bodyPr wrap="square">
              <a:spAutoFit/>
            </a:bodyPr>
            <a:lstStyle/>
            <a:p>
              <a:r>
                <a:rPr lang="en-US" sz="1350" dirty="0">
                  <a:ln w="0"/>
                  <a:solidFill>
                    <a:schemeClr val="accent1"/>
                  </a:solidFill>
                  <a:effectLst>
                    <a:outerShdw blurRad="38100" dist="25400" dir="5400000" algn="ctr" rotWithShape="0">
                      <a:srgbClr val="6E747A">
                        <a:alpha val="43000"/>
                      </a:srgbClr>
                    </a:outerShdw>
                  </a:effectLst>
                </a:rPr>
                <a:t>YBCO </a:t>
              </a:r>
              <a:r>
                <a:rPr lang="en-US" sz="1350" dirty="0" smtClean="0">
                  <a:ln w="0"/>
                  <a:solidFill>
                    <a:schemeClr val="accent1"/>
                  </a:solidFill>
                  <a:effectLst>
                    <a:outerShdw blurRad="38100" dist="25400" dir="5400000" algn="ctr" rotWithShape="0">
                      <a:srgbClr val="6E747A">
                        <a:alpha val="43000"/>
                      </a:srgbClr>
                    </a:outerShdw>
                  </a:effectLst>
                </a:rPr>
                <a:t>tape</a:t>
              </a:r>
              <a:endParaRPr lang="en-GB" sz="1350" dirty="0">
                <a:ln w="0"/>
                <a:solidFill>
                  <a:schemeClr val="accent1"/>
                </a:solidFill>
                <a:effectLst>
                  <a:outerShdw blurRad="38100" dist="25400" dir="5400000" algn="ctr" rotWithShape="0">
                    <a:srgbClr val="6E747A">
                      <a:alpha val="43000"/>
                    </a:srgbClr>
                  </a:outerShdw>
                </a:effectLst>
              </a:endParaRPr>
            </a:p>
          </p:txBody>
        </p:sp>
      </p:grpSp>
    </p:spTree>
    <p:extLst>
      <p:ext uri="{BB962C8B-B14F-4D97-AF65-F5344CB8AC3E}">
        <p14:creationId xmlns:p14="http://schemas.microsoft.com/office/powerpoint/2010/main" val="290395461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23875" y="128108"/>
            <a:ext cx="8953500" cy="499231"/>
          </a:xfrm>
        </p:spPr>
        <p:txBody>
          <a:bodyPr>
            <a:normAutofit/>
          </a:bodyPr>
          <a:lstStyle/>
          <a:p>
            <a:r>
              <a:rPr lang="en-US" sz="2100" b="1" dirty="0" err="1" smtClean="0"/>
              <a:t>I</a:t>
            </a:r>
            <a:r>
              <a:rPr lang="en-US" sz="2100" b="1" baseline="-25000" dirty="0" err="1" smtClean="0"/>
              <a:t>c</a:t>
            </a:r>
            <a:r>
              <a:rPr lang="en-US" sz="2100" b="1" dirty="0" smtClean="0"/>
              <a:t> in </a:t>
            </a:r>
            <a:r>
              <a:rPr lang="en-US" sz="2100" b="1" dirty="0" err="1" smtClean="0"/>
              <a:t>Nb-Ti</a:t>
            </a:r>
            <a:r>
              <a:rPr lang="en-US" sz="2100" b="1" dirty="0" smtClean="0"/>
              <a:t> strands after beam impact</a:t>
            </a:r>
            <a:endParaRPr lang="en-GB" sz="2100" b="1" dirty="0"/>
          </a:p>
        </p:txBody>
      </p:sp>
      <p:sp>
        <p:nvSpPr>
          <p:cNvPr id="3" name="Content Placeholder 2"/>
          <p:cNvSpPr>
            <a:spLocks noGrp="1"/>
          </p:cNvSpPr>
          <p:nvPr>
            <p:ph sz="half" idx="1"/>
          </p:nvPr>
        </p:nvSpPr>
        <p:spPr>
          <a:xfrm>
            <a:off x="339047" y="863315"/>
            <a:ext cx="4233914" cy="3811478"/>
          </a:xfrm>
        </p:spPr>
        <p:txBody>
          <a:bodyPr>
            <a:normAutofit/>
          </a:bodyPr>
          <a:lstStyle/>
          <a:p>
            <a:pPr marL="203597" indent="-176213"/>
            <a:r>
              <a:rPr lang="en-US" sz="1400" dirty="0">
                <a:solidFill>
                  <a:schemeClr val="tx2"/>
                </a:solidFill>
              </a:rPr>
              <a:t>No degradation of </a:t>
            </a:r>
            <a:r>
              <a:rPr lang="en-US" sz="1400" dirty="0" err="1">
                <a:solidFill>
                  <a:schemeClr val="tx2"/>
                </a:solidFill>
              </a:rPr>
              <a:t>I</a:t>
            </a:r>
            <a:r>
              <a:rPr lang="en-US" sz="1400" baseline="-25000" dirty="0" err="1">
                <a:solidFill>
                  <a:schemeClr val="tx2"/>
                </a:solidFill>
              </a:rPr>
              <a:t>c</a:t>
            </a:r>
            <a:r>
              <a:rPr lang="en-US" sz="1400" dirty="0">
                <a:solidFill>
                  <a:schemeClr val="tx2"/>
                </a:solidFill>
              </a:rPr>
              <a:t> </a:t>
            </a:r>
            <a:r>
              <a:rPr lang="en-US" sz="1400" dirty="0" smtClean="0">
                <a:solidFill>
                  <a:schemeClr val="tx2"/>
                </a:solidFill>
              </a:rPr>
              <a:t>observed</a:t>
            </a:r>
          </a:p>
          <a:p>
            <a:pPr marL="203597" indent="-176213"/>
            <a:endParaRPr lang="en-US" sz="1400" dirty="0">
              <a:solidFill>
                <a:schemeClr val="tx2"/>
              </a:solidFill>
            </a:endParaRPr>
          </a:p>
          <a:p>
            <a:pPr marL="203597" indent="-176213"/>
            <a:r>
              <a:rPr lang="en-US" sz="1400" dirty="0" err="1">
                <a:solidFill>
                  <a:schemeClr val="tx2"/>
                </a:solidFill>
              </a:rPr>
              <a:t>I</a:t>
            </a:r>
            <a:r>
              <a:rPr lang="en-US" sz="1400" baseline="-25000" dirty="0" err="1">
                <a:solidFill>
                  <a:schemeClr val="tx2"/>
                </a:solidFill>
              </a:rPr>
              <a:t>c</a:t>
            </a:r>
            <a:r>
              <a:rPr lang="en-US" sz="1400" dirty="0">
                <a:solidFill>
                  <a:schemeClr val="tx2"/>
                </a:solidFill>
              </a:rPr>
              <a:t> measurements increasingly difficult at lower </a:t>
            </a:r>
            <a:r>
              <a:rPr lang="en-US" sz="1400" dirty="0" smtClean="0">
                <a:solidFill>
                  <a:schemeClr val="tx2"/>
                </a:solidFill>
              </a:rPr>
              <a:t>fields/higher currents, </a:t>
            </a:r>
            <a:r>
              <a:rPr lang="en-US" sz="1400" dirty="0">
                <a:solidFill>
                  <a:schemeClr val="tx2"/>
                </a:solidFill>
              </a:rPr>
              <a:t>with increasing hot spot temperature</a:t>
            </a:r>
          </a:p>
          <a:p>
            <a:pPr marL="512207" lvl="1" indent="-176213"/>
            <a:r>
              <a:rPr lang="en-US" sz="1400" dirty="0">
                <a:solidFill>
                  <a:schemeClr val="tx2"/>
                </a:solidFill>
              </a:rPr>
              <a:t>Indicating issues with thermal stability of </a:t>
            </a:r>
            <a:r>
              <a:rPr lang="en-US" sz="1400" dirty="0" smtClean="0">
                <a:solidFill>
                  <a:schemeClr val="tx2"/>
                </a:solidFill>
              </a:rPr>
              <a:t>strands</a:t>
            </a:r>
          </a:p>
          <a:p>
            <a:pPr marL="512207" lvl="1" indent="-176213"/>
            <a:endParaRPr lang="en-US" sz="1400" dirty="0">
              <a:solidFill>
                <a:schemeClr val="tx2"/>
              </a:solidFill>
            </a:endParaRPr>
          </a:p>
          <a:p>
            <a:pPr marL="203597" indent="-176213"/>
            <a:r>
              <a:rPr lang="en-US" sz="1400" dirty="0">
                <a:solidFill>
                  <a:schemeClr val="tx2"/>
                </a:solidFill>
              </a:rPr>
              <a:t>Measurements indicate significant reduction of RRR at beam impact position </a:t>
            </a:r>
            <a:r>
              <a:rPr lang="en-US" sz="1400" dirty="0">
                <a:solidFill>
                  <a:schemeClr val="tx2"/>
                </a:solidFill>
                <a:sym typeface="Wingdings" pitchFamily="2" charset="2"/>
              </a:rPr>
              <a:t> reduced minimum quench energy (MQE)</a:t>
            </a:r>
          </a:p>
          <a:p>
            <a:pPr marL="512207" lvl="1" indent="-176213"/>
            <a:r>
              <a:rPr lang="en-US" sz="1400" dirty="0">
                <a:solidFill>
                  <a:schemeClr val="tx2"/>
                </a:solidFill>
                <a:sym typeface="Wingdings" pitchFamily="2" charset="2"/>
              </a:rPr>
              <a:t>MQE significantly reduced for samples with hot spots &gt; 800 K</a:t>
            </a:r>
            <a:endParaRPr lang="en-US" sz="1400" dirty="0">
              <a:solidFill>
                <a:schemeClr val="tx2"/>
              </a:solidFill>
            </a:endParaRPr>
          </a:p>
          <a:p>
            <a:pPr marL="203597" indent="-176213"/>
            <a:endParaRPr lang="en-US" sz="1400" dirty="0">
              <a:solidFill>
                <a:schemeClr val="tx2"/>
              </a:solidFill>
            </a:endParaRPr>
          </a:p>
        </p:txBody>
      </p:sp>
      <p:pic>
        <p:nvPicPr>
          <p:cNvPr id="8" name="Content Placeholder 7"/>
          <p:cNvPicPr>
            <a:picLocks noGrp="1" noChangeAspect="1"/>
          </p:cNvPicPr>
          <p:nvPr>
            <p:ph sz="half" idx="2"/>
          </p:nvPr>
        </p:nvPicPr>
        <p:blipFill>
          <a:blip r:embed="rId2" cstate="email">
            <a:extLst>
              <a:ext uri="{28A0092B-C50C-407E-A947-70E740481C1C}">
                <a14:useLocalDpi xmlns:a14="http://schemas.microsoft.com/office/drawing/2010/main" val="0"/>
              </a:ext>
            </a:extLst>
          </a:blip>
          <a:stretch>
            <a:fillRect/>
          </a:stretch>
        </p:blipFill>
        <p:spPr>
          <a:xfrm>
            <a:off x="4895849" y="497792"/>
            <a:ext cx="4155633" cy="2191151"/>
          </a:xfrm>
        </p:spPr>
      </p:pic>
      <p:sp>
        <p:nvSpPr>
          <p:cNvPr id="12" name="Slide Number Placeholder 6">
            <a:extLst>
              <a:ext uri="{FF2B5EF4-FFF2-40B4-BE49-F238E27FC236}">
                <a16:creationId xmlns:a16="http://schemas.microsoft.com/office/drawing/2014/main" id="{90FD98E0-DCAA-154C-81C4-B6E885B8E8FE}"/>
              </a:ext>
            </a:extLst>
          </p:cNvPr>
          <p:cNvSpPr>
            <a:spLocks noGrp="1"/>
          </p:cNvSpPr>
          <p:nvPr>
            <p:ph type="sldNum" sz="quarter" idx="4"/>
          </p:nvPr>
        </p:nvSpPr>
        <p:spPr>
          <a:xfrm>
            <a:off x="8436088" y="4750548"/>
            <a:ext cx="501424" cy="273844"/>
          </a:xfrm>
        </p:spPr>
        <p:txBody>
          <a:bodyPr/>
          <a:lstStyle/>
          <a:p>
            <a:fld id="{17918391-D411-FE40-AAD7-861AE5233E0E}" type="slidenum">
              <a:rPr lang="en-US" sz="1000" smtClean="0">
                <a:solidFill>
                  <a:schemeClr val="bg1"/>
                </a:solidFill>
              </a:rPr>
              <a:pPr/>
              <a:t>8</a:t>
            </a:fld>
            <a:endParaRPr lang="en-US" sz="1000" dirty="0">
              <a:solidFill>
                <a:schemeClr val="bg1"/>
              </a:solidFill>
            </a:endParaRPr>
          </a:p>
        </p:txBody>
      </p:sp>
      <p:sp>
        <p:nvSpPr>
          <p:cNvPr id="9" name="Slide Number Placeholder 4"/>
          <p:cNvSpPr txBox="1">
            <a:spLocks/>
          </p:cNvSpPr>
          <p:nvPr/>
        </p:nvSpPr>
        <p:spPr>
          <a:xfrm>
            <a:off x="8185376" y="4767263"/>
            <a:ext cx="501424" cy="273844"/>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FDCA1C4-9514-7B4F-976F-D92F7E296653}" type="slidenum">
              <a:rPr lang="fr-FR" smtClean="0"/>
              <a:pPr/>
              <a:t>8</a:t>
            </a:fld>
            <a:endParaRPr lang="fr-FR"/>
          </a:p>
        </p:txBody>
      </p:sp>
      <p:pic>
        <p:nvPicPr>
          <p:cNvPr id="4" name="Picture 3"/>
          <p:cNvPicPr>
            <a:picLocks noChangeAspect="1"/>
          </p:cNvPicPr>
          <p:nvPr/>
        </p:nvPicPr>
        <p:blipFill>
          <a:blip r:embed="rId3"/>
          <a:stretch>
            <a:fillRect/>
          </a:stretch>
        </p:blipFill>
        <p:spPr>
          <a:xfrm>
            <a:off x="4823673" y="2605367"/>
            <a:ext cx="3882003" cy="2245473"/>
          </a:xfrm>
          <a:prstGeom prst="rect">
            <a:avLst/>
          </a:prstGeom>
        </p:spPr>
      </p:pic>
    </p:spTree>
    <p:extLst>
      <p:ext uri="{BB962C8B-B14F-4D97-AF65-F5344CB8AC3E}">
        <p14:creationId xmlns:p14="http://schemas.microsoft.com/office/powerpoint/2010/main" val="20375888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363305" y="1378098"/>
            <a:ext cx="3446695" cy="2800279"/>
          </a:xfrm>
        </p:spPr>
        <p:txBody>
          <a:bodyPr>
            <a:normAutofit/>
          </a:bodyPr>
          <a:lstStyle/>
          <a:p>
            <a:pPr marL="203597" indent="-176213"/>
            <a:r>
              <a:rPr lang="en-US" sz="1400" dirty="0" smtClean="0">
                <a:solidFill>
                  <a:schemeClr val="tx2"/>
                </a:solidFill>
              </a:rPr>
              <a:t>Significant </a:t>
            </a:r>
            <a:r>
              <a:rPr lang="en-US" sz="1400" dirty="0" err="1" smtClean="0">
                <a:solidFill>
                  <a:schemeClr val="tx2"/>
                </a:solidFill>
              </a:rPr>
              <a:t>I</a:t>
            </a:r>
            <a:r>
              <a:rPr lang="en-US" sz="1400" baseline="-25000" dirty="0" err="1" smtClean="0">
                <a:solidFill>
                  <a:schemeClr val="tx2"/>
                </a:solidFill>
              </a:rPr>
              <a:t>c</a:t>
            </a:r>
            <a:r>
              <a:rPr lang="en-US" sz="1400" dirty="0" smtClean="0">
                <a:solidFill>
                  <a:schemeClr val="tx2"/>
                </a:solidFill>
              </a:rPr>
              <a:t> degradation for hot spots &gt; 460 K</a:t>
            </a:r>
          </a:p>
          <a:p>
            <a:pPr marL="203597" indent="-176213"/>
            <a:endParaRPr lang="en-US" sz="1400" dirty="0" smtClean="0">
              <a:solidFill>
                <a:schemeClr val="tx2"/>
              </a:solidFill>
            </a:endParaRPr>
          </a:p>
          <a:p>
            <a:pPr marL="203597" indent="-176213"/>
            <a:r>
              <a:rPr lang="en-US" sz="1400" dirty="0" smtClean="0">
                <a:solidFill>
                  <a:schemeClr val="tx2"/>
                </a:solidFill>
              </a:rPr>
              <a:t>No measurable transport current for hot spots &gt; 890K </a:t>
            </a:r>
            <a:r>
              <a:rPr lang="en-US" sz="1400" dirty="0" smtClean="0">
                <a:solidFill>
                  <a:schemeClr val="tx2"/>
                </a:solidFill>
                <a:sym typeface="Wingdings" pitchFamily="2" charset="2"/>
              </a:rPr>
              <a:t> samples destroyed</a:t>
            </a:r>
            <a:endParaRPr lang="en-US" sz="1400" dirty="0">
              <a:solidFill>
                <a:schemeClr val="tx2"/>
              </a:solidFill>
              <a:sym typeface="Wingdings" pitchFamily="2" charset="2"/>
            </a:endParaRPr>
          </a:p>
          <a:p>
            <a:pPr marL="203597" indent="-176213"/>
            <a:endParaRPr lang="en-US" sz="1400" dirty="0" smtClean="0">
              <a:solidFill>
                <a:schemeClr val="tx2"/>
              </a:solidFill>
              <a:sym typeface="Wingdings" pitchFamily="2" charset="2"/>
            </a:endParaRPr>
          </a:p>
        </p:txBody>
      </p:sp>
      <p:sp>
        <p:nvSpPr>
          <p:cNvPr id="11" name="Title 1">
            <a:extLst>
              <a:ext uri="{FF2B5EF4-FFF2-40B4-BE49-F238E27FC236}">
                <a16:creationId xmlns:a16="http://schemas.microsoft.com/office/drawing/2014/main" id="{5D20C581-3EB9-7E42-94B7-8DAF8A915560}"/>
              </a:ext>
            </a:extLst>
          </p:cNvPr>
          <p:cNvSpPr>
            <a:spLocks noGrp="1"/>
          </p:cNvSpPr>
          <p:nvPr>
            <p:ph type="title"/>
          </p:nvPr>
        </p:nvSpPr>
        <p:spPr>
          <a:xfrm>
            <a:off x="466725" y="205979"/>
            <a:ext cx="6456872" cy="499231"/>
          </a:xfrm>
        </p:spPr>
        <p:txBody>
          <a:bodyPr>
            <a:noAutofit/>
          </a:bodyPr>
          <a:lstStyle/>
          <a:p>
            <a:r>
              <a:rPr lang="en-US" sz="2100" b="1" dirty="0" err="1"/>
              <a:t>I</a:t>
            </a:r>
            <a:r>
              <a:rPr lang="en-US" sz="2100" b="1" baseline="-25000" dirty="0" err="1"/>
              <a:t>c</a:t>
            </a:r>
            <a:r>
              <a:rPr lang="en-US" sz="2100" b="1" dirty="0"/>
              <a:t> in Nb</a:t>
            </a:r>
            <a:r>
              <a:rPr lang="en-US" sz="2100" b="1" baseline="-25000" dirty="0"/>
              <a:t>3</a:t>
            </a:r>
            <a:r>
              <a:rPr lang="en-US" sz="2100" b="1" dirty="0"/>
              <a:t>Sn strands after beam impact</a:t>
            </a:r>
            <a:endParaRPr lang="en-GB" sz="2100" b="1" dirty="0"/>
          </a:p>
        </p:txBody>
      </p:sp>
      <p:sp>
        <p:nvSpPr>
          <p:cNvPr id="12" name="Slide Number Placeholder 6">
            <a:extLst>
              <a:ext uri="{FF2B5EF4-FFF2-40B4-BE49-F238E27FC236}">
                <a16:creationId xmlns:a16="http://schemas.microsoft.com/office/drawing/2014/main" id="{19D40499-F403-8748-9465-BDCDAD3B08DE}"/>
              </a:ext>
            </a:extLst>
          </p:cNvPr>
          <p:cNvSpPr>
            <a:spLocks noGrp="1"/>
          </p:cNvSpPr>
          <p:nvPr>
            <p:ph type="sldNum" sz="quarter" idx="4"/>
          </p:nvPr>
        </p:nvSpPr>
        <p:spPr>
          <a:xfrm>
            <a:off x="8436088" y="4750548"/>
            <a:ext cx="501424" cy="273844"/>
          </a:xfrm>
        </p:spPr>
        <p:txBody>
          <a:bodyPr/>
          <a:lstStyle/>
          <a:p>
            <a:fld id="{17918391-D411-FE40-AAD7-861AE5233E0E}" type="slidenum">
              <a:rPr lang="en-US" sz="1000" smtClean="0">
                <a:solidFill>
                  <a:schemeClr val="bg1"/>
                </a:solidFill>
              </a:rPr>
              <a:pPr/>
              <a:t>9</a:t>
            </a:fld>
            <a:endParaRPr lang="en-US" sz="1000" dirty="0">
              <a:solidFill>
                <a:schemeClr val="bg1"/>
              </a:solidFill>
            </a:endParaRPr>
          </a:p>
        </p:txBody>
      </p:sp>
      <p:sp>
        <p:nvSpPr>
          <p:cNvPr id="7" name="Slide Number Placeholder 4"/>
          <p:cNvSpPr txBox="1">
            <a:spLocks/>
          </p:cNvSpPr>
          <p:nvPr/>
        </p:nvSpPr>
        <p:spPr>
          <a:xfrm>
            <a:off x="8185376" y="4767263"/>
            <a:ext cx="501424" cy="273844"/>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FDCA1C4-9514-7B4F-976F-D92F7E296653}" type="slidenum">
              <a:rPr lang="fr-FR" smtClean="0"/>
              <a:pPr/>
              <a:t>9</a:t>
            </a:fld>
            <a:endParaRPr lang="fr-FR"/>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044950" y="1263721"/>
            <a:ext cx="4857759" cy="2914656"/>
          </a:xfrm>
          <a:prstGeom prst="rect">
            <a:avLst/>
          </a:prstGeom>
        </p:spPr>
      </p:pic>
    </p:spTree>
    <p:extLst>
      <p:ext uri="{BB962C8B-B14F-4D97-AF65-F5344CB8AC3E}">
        <p14:creationId xmlns:p14="http://schemas.microsoft.com/office/powerpoint/2010/main" val="2686670454"/>
      </p:ext>
    </p:extLst>
  </p:cSld>
  <p:clrMapOvr>
    <a:masterClrMapping/>
  </p:clrMapOvr>
  <p:timing>
    <p:tnLst>
      <p:par>
        <p:cTn id="1" dur="indefinite" restart="never" nodeType="tmRoot"/>
      </p:par>
    </p:tnLst>
  </p:timing>
</p:sld>
</file>

<file path=ppt/theme/theme1.xml><?xml version="1.0" encoding="utf-8"?>
<a:theme xmlns:a="http://schemas.openxmlformats.org/drawingml/2006/main" name="CERNcobrandi16-9">
  <a:themeElements>
    <a:clrScheme name="CERN 1">
      <a:dk1>
        <a:srgbClr val="0055A0"/>
      </a:dk1>
      <a:lt1>
        <a:sysClr val="window" lastClr="FFFFFF"/>
      </a:lt1>
      <a:dk2>
        <a:srgbClr val="0055A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Classique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CERNcobrandi16-9.potx</Template>
  <TotalTime>1133</TotalTime>
  <Words>821</Words>
  <Application>Microsoft Office PowerPoint</Application>
  <PresentationFormat>On-screen Show (16:9)</PresentationFormat>
  <Paragraphs>157</Paragraphs>
  <Slides>16</Slides>
  <Notes>3</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16</vt:i4>
      </vt:variant>
    </vt:vector>
  </HeadingPairs>
  <TitlesOfParts>
    <vt:vector size="23" baseType="lpstr">
      <vt:lpstr>Arial</vt:lpstr>
      <vt:lpstr>Calibri</vt:lpstr>
      <vt:lpstr>Cambria Math</vt:lpstr>
      <vt:lpstr>Optima</vt:lpstr>
      <vt:lpstr>Symbol</vt:lpstr>
      <vt:lpstr>Wingdings</vt:lpstr>
      <vt:lpstr>CERNcobrandi16-9</vt:lpstr>
      <vt:lpstr>Impact of 440GeV Protons on Superconducting Wires and Tapes in a Cryogenic Environment</vt:lpstr>
      <vt:lpstr>Beam impact on s.c. magnets - Example</vt:lpstr>
      <vt:lpstr>Superconducting wires/ tapes</vt:lpstr>
      <vt:lpstr>Beam impact experiment at cryogenic temperatures</vt:lpstr>
      <vt:lpstr>Experimental set-up</vt:lpstr>
      <vt:lpstr>Sample Holder</vt:lpstr>
      <vt:lpstr>Visual inspection after beam impact</vt:lpstr>
      <vt:lpstr>Ic in Nb-Ti strands after beam impact</vt:lpstr>
      <vt:lpstr>Ic in Nb3Sn strands after beam impact</vt:lpstr>
      <vt:lpstr>Nb3Sn Strain dependence</vt:lpstr>
      <vt:lpstr>Bc2 of Nb3Sn strands after beam impact</vt:lpstr>
      <vt:lpstr>Results of thermo-mechanical simulations</vt:lpstr>
      <vt:lpstr>Ic simulations for Nb3Sn</vt:lpstr>
      <vt:lpstr>Conclusions &amp; Outlook</vt:lpstr>
      <vt:lpstr> A. Will, D. Wollmann, J. Schubert, A. Oslandsbotn, A. Monteuuis, K. Stachon, A.S. Mueller, A. Bernhard, M. Bonura, C. Senatore, M. Mentink, A. Verweij, B. Bordini  Thanks to all Collaborators  HiRadMat Team (F. Harden, A. Bouvard, V. Clerc, C. Saury, Y. Kadi, M. Butcher, J. Lendaro, J. Merino, L. Grec, ...), SPS OP shift crew, TE-MPE (F. Rodriguez Mateos, M. Bednarek, G. D'Angelo,  M. Favre, B. Lindstrom, M. Vaananen, A. Liakopoulou, A. Siemko, R. Schmidt, R. Berberat, S. Kaufmann), TE-MSC (G. Kirby, A. Ballarino, B. Bordini, L. Bottura), TE-CRG (T. Koettig, ...), EN-STI-TCD (D. Grenier, ...), BE-BI (E. Effinger, C. Zamantos)   University of Geneva (C. Senatore, M. Bonura, C. Barth, D. Zurmuehle) BRUKER (A. Usoskin) Scientific Magnetics (P. Penfold, B. Retz-Jones)   </vt:lpstr>
      <vt:lpstr>PowerPoint Presentation</vt:lpstr>
    </vt:vector>
  </TitlesOfParts>
  <Company>cern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CERN User</dc:creator>
  <cp:lastModifiedBy>Andreas Will</cp:lastModifiedBy>
  <cp:revision>59</cp:revision>
  <dcterms:created xsi:type="dcterms:W3CDTF">2012-11-30T11:04:26Z</dcterms:created>
  <dcterms:modified xsi:type="dcterms:W3CDTF">2019-10-30T07:46:33Z</dcterms:modified>
</cp:coreProperties>
</file>