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48" r:id="rId1"/>
  </p:sldMasterIdLst>
  <p:notesMasterIdLst>
    <p:notesMasterId r:id="rId17"/>
  </p:notesMasterIdLst>
  <p:sldIdLst>
    <p:sldId id="387" r:id="rId2"/>
    <p:sldId id="388" r:id="rId3"/>
    <p:sldId id="366" r:id="rId4"/>
    <p:sldId id="369" r:id="rId5"/>
    <p:sldId id="367" r:id="rId6"/>
    <p:sldId id="368" r:id="rId7"/>
    <p:sldId id="371" r:id="rId8"/>
    <p:sldId id="372" r:id="rId9"/>
    <p:sldId id="364" r:id="rId10"/>
    <p:sldId id="374" r:id="rId11"/>
    <p:sldId id="373" r:id="rId12"/>
    <p:sldId id="375" r:id="rId13"/>
    <p:sldId id="389" r:id="rId14"/>
    <p:sldId id="390" r:id="rId15"/>
    <p:sldId id="370" r:id="rId16"/>
  </p:sldIdLst>
  <p:sldSz cx="10080625" cy="7559675"/>
  <p:notesSz cx="7772400" cy="10058400"/>
  <p:defaultTextStyle>
    <a:defPPr>
      <a:defRPr lang="en-GB"/>
    </a:defPPr>
    <a:lvl1pPr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000000"/>
    <a:srgbClr val="00008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486" autoAdjust="0"/>
    <p:restoredTop sz="94660" autoAdjust="0"/>
  </p:normalViewPr>
  <p:slideViewPr>
    <p:cSldViewPr>
      <p:cViewPr varScale="1">
        <p:scale>
          <a:sx n="103" d="100"/>
          <a:sy n="103" d="100"/>
        </p:scale>
        <p:origin x="376" y="17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19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1450" y="922338"/>
            <a:ext cx="4430713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6187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885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Arial" panose="020B0604020202020204" pitchFamily="34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515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2851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2523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7446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901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82593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808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554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5197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331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8583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7753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9412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1584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984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1030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7145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5538" y="46038"/>
            <a:ext cx="2398712" cy="7085012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46038"/>
            <a:ext cx="7048500" cy="7085012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333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>
                <a:latin typeface="Arial" panose="020B0604020202020204" pitchFamily="34" charset="0"/>
              </a:defRPr>
            </a:lvl1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025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075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4638" y="1189038"/>
            <a:ext cx="4722812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>
                <a:latin typeface="Arial" panose="020B0604020202020204" pitchFamily="34" charset="0"/>
              </a:defRPr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149850" y="1189038"/>
            <a:ext cx="4724400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>
                <a:latin typeface="Arial" panose="020B0604020202020204" pitchFamily="34" charset="0"/>
              </a:defRPr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556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979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341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185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638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231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7316788"/>
            <a:ext cx="10050463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sz="1400" i="1" dirty="0">
                <a:latin typeface="Arial" panose="020B0604020202020204" pitchFamily="34" charset="0"/>
              </a:rPr>
              <a:t>   16</a:t>
            </a:r>
            <a:r>
              <a:rPr lang="en-GB" sz="1400" i="1" baseline="30000" dirty="0">
                <a:latin typeface="Arial" panose="020B0604020202020204" pitchFamily="34" charset="0"/>
              </a:rPr>
              <a:t>th</a:t>
            </a:r>
            <a:r>
              <a:rPr lang="en-GB" sz="1400" i="1" dirty="0">
                <a:latin typeface="Arial" panose="020B0604020202020204" pitchFamily="34" charset="0"/>
              </a:rPr>
              <a:t> </a:t>
            </a:r>
            <a:r>
              <a:rPr lang="en-GB" sz="1400" i="1" dirty="0" err="1">
                <a:latin typeface="Arial" panose="020B0604020202020204" pitchFamily="34" charset="0"/>
              </a:rPr>
              <a:t>Gentner</a:t>
            </a:r>
            <a:r>
              <a:rPr lang="en-GB" sz="1400" i="1" baseline="0" dirty="0">
                <a:latin typeface="Arial" panose="020B0604020202020204" pitchFamily="34" charset="0"/>
              </a:rPr>
              <a:t> Day</a:t>
            </a:r>
            <a:r>
              <a:rPr lang="en-GB" sz="1400" i="1" dirty="0">
                <a:latin typeface="Arial" panose="020B0604020202020204" pitchFamily="34" charset="0"/>
              </a:rPr>
              <a:t> –</a:t>
            </a:r>
            <a:r>
              <a:rPr lang="en-GB" sz="1400" i="1" baseline="0" dirty="0">
                <a:latin typeface="Arial" panose="020B0604020202020204" pitchFamily="34" charset="0"/>
              </a:rPr>
              <a:t> 30 October 2019       </a:t>
            </a:r>
            <a:r>
              <a:rPr lang="en-GB" sz="1400" i="1" dirty="0">
                <a:latin typeface="Arial" panose="020B0604020202020204" pitchFamily="34" charset="0"/>
              </a:rPr>
              <a:t>                             </a:t>
            </a:r>
            <a:r>
              <a:rPr lang="en-GB" sz="1400" i="1" baseline="0" dirty="0">
                <a:latin typeface="Arial" panose="020B0604020202020204" pitchFamily="34" charset="0"/>
              </a:rPr>
              <a:t> </a:t>
            </a:r>
            <a:r>
              <a:rPr lang="en-GB" sz="1400" i="1" dirty="0">
                <a:latin typeface="Arial" panose="020B0604020202020204" pitchFamily="34" charset="0"/>
              </a:rPr>
              <a:t>                    </a:t>
            </a:r>
            <a:r>
              <a:rPr lang="en-GB" sz="1400" i="1" baseline="0" dirty="0">
                <a:latin typeface="Arial" panose="020B0604020202020204" pitchFamily="34" charset="0"/>
              </a:rPr>
              <a:t>                         </a:t>
            </a:r>
            <a:r>
              <a:rPr lang="en-GB" sz="1400" i="1" dirty="0">
                <a:latin typeface="Arial" panose="020B0604020202020204" pitchFamily="34" charset="0"/>
              </a:rPr>
              <a:t>Michael Hauschild</a:t>
            </a:r>
            <a:r>
              <a:rPr lang="en-GB" sz="1400" i="1" baseline="0" dirty="0">
                <a:latin typeface="Arial" panose="020B0604020202020204" pitchFamily="34" charset="0"/>
              </a:rPr>
              <a:t>  - CERN</a:t>
            </a:r>
            <a:r>
              <a:rPr lang="en-GB" sz="1400" i="1" dirty="0">
                <a:latin typeface="Arial" panose="020B0604020202020204" pitchFamily="34" charset="0"/>
              </a:rPr>
              <a:t>,  page </a:t>
            </a:r>
            <a:fld id="{CD02E499-E086-4D0D-9264-F4BED9070101}" type="slidenum">
              <a:rPr lang="en-GB" sz="1400" i="1">
                <a:latin typeface="Arial" panose="020B0604020202020204" pitchFamily="34" charset="0"/>
              </a:rPr>
              <a:pPr>
                <a:lnSpc>
                  <a:spcPct val="93000"/>
                </a:lnSpc>
              </a:pPr>
              <a:t>‹#›</a:t>
            </a:fld>
            <a:endParaRPr lang="en-GB" sz="1400" i="1" dirty="0">
              <a:latin typeface="Arial" panose="020B0604020202020204" pitchFamily="34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189038"/>
            <a:ext cx="9599612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1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Click to edit the outline text format</a:t>
            </a:r>
          </a:p>
          <a:p>
            <a:pPr marL="785813" marR="0" lvl="1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1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Second Outline Level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74738" marR="0" lvl="2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1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Third Outline Level</a:t>
            </a:r>
          </a:p>
          <a:p>
            <a:pPr marL="1362075" marR="0" lvl="3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1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Fourth Outline Level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038"/>
            <a:ext cx="91424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+mj-ea"/>
          <a:cs typeface="+mj-cs"/>
        </a:defRPr>
      </a:lvl1pPr>
      <a:lvl2pPr marL="742950" indent="-28575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2pPr>
      <a:lvl3pPr marL="1143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3pPr>
      <a:lvl4pPr marL="1600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4pPr>
      <a:lvl5pPr marL="20574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5pPr>
      <a:lvl6pPr marL="25146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6pPr>
      <a:lvl7pPr marL="29718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7pPr>
      <a:lvl8pPr marL="3429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8pPr>
      <a:lvl9pPr marL="3886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9pPr>
    </p:titleStyle>
    <p:bodyStyle>
      <a:lvl1pPr marL="142875" marR="0" indent="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80000"/>
        <a:buFont typeface="Times New Roman" pitchFamily="16" charset="0"/>
        <a:buNone/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400" b="1">
          <a:solidFill>
            <a:srgbClr val="000080"/>
          </a:solidFill>
          <a:latin typeface="Arial" panose="020B0604020202020204" pitchFamily="34" charset="0"/>
          <a:ea typeface="+mn-ea"/>
          <a:cs typeface="+mn-cs"/>
        </a:defRPr>
      </a:lvl1pPr>
      <a:lvl2pPr marL="785813" marR="0" indent="-28575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71000"/>
        <a:buFont typeface="Times New Roman" pitchFamily="16" charset="0"/>
        <a:buBlip>
          <a:blip r:embed="rId15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000" b="1">
          <a:solidFill>
            <a:srgbClr val="000000"/>
          </a:solidFill>
          <a:latin typeface="Arial" panose="020B0604020202020204" pitchFamily="34" charset="0"/>
          <a:ea typeface="+mn-ea"/>
          <a:cs typeface="+mn-cs"/>
        </a:defRPr>
      </a:lvl2pPr>
      <a:lvl3pPr marL="1074738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825"/>
        </a:spcAft>
        <a:buClr>
          <a:srgbClr val="000000"/>
        </a:buClr>
        <a:buSzPct val="33000"/>
        <a:buFont typeface="Times New Roman" pitchFamily="16" charset="0"/>
        <a:buBlip>
          <a:blip r:embed="rId16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600" b="1">
          <a:solidFill>
            <a:srgbClr val="000000"/>
          </a:solidFill>
          <a:latin typeface="Arial" panose="020B0604020202020204" pitchFamily="34" charset="0"/>
          <a:ea typeface="+mn-ea"/>
          <a:cs typeface="+mn-cs"/>
        </a:defRPr>
      </a:lvl3pPr>
      <a:lvl4pPr marL="1362075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538"/>
        </a:spcAft>
        <a:buClr>
          <a:srgbClr val="000000"/>
        </a:buClr>
        <a:buSzTx/>
        <a:buFont typeface="Times New Roman" pitchFamily="16" charset="0"/>
        <a:buBlip>
          <a:blip r:embed="rId17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400" b="1">
          <a:solidFill>
            <a:srgbClr val="000000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5pPr>
      <a:lvl6pPr marL="25146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6pPr>
      <a:lvl7pPr marL="29718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7pPr>
      <a:lvl8pPr marL="34290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8pPr>
      <a:lvl9pPr marL="38862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474103"/>
            <a:ext cx="9119616" cy="686983"/>
          </a:xfrm>
        </p:spPr>
        <p:txBody>
          <a:bodyPr wrap="square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0" algn="l">
              <a:buNone/>
              <a:tabLst>
                <a:tab pos="0" algn="l"/>
                <a:tab pos="236520" algn="l"/>
                <a:tab pos="685799" algn="l"/>
                <a:tab pos="1134720" algn="l"/>
                <a:tab pos="1584000" algn="l"/>
                <a:tab pos="2033280" algn="l"/>
                <a:tab pos="2482560" algn="l"/>
                <a:tab pos="2931839" algn="l"/>
                <a:tab pos="3381120" algn="l"/>
                <a:tab pos="3830399" algn="l"/>
                <a:tab pos="4279680" algn="l"/>
                <a:tab pos="4728960" algn="l"/>
                <a:tab pos="5178240" algn="l"/>
                <a:tab pos="5627520" algn="l"/>
                <a:tab pos="6076800" algn="l"/>
                <a:tab pos="6526080" algn="l"/>
                <a:tab pos="6975360" algn="l"/>
                <a:tab pos="7424640" algn="l"/>
                <a:tab pos="7873920" algn="l"/>
                <a:tab pos="8323200" algn="l"/>
                <a:tab pos="8772480" algn="l"/>
              </a:tabLst>
            </a:pPr>
            <a:r>
              <a:rPr lang="en-US" sz="4800" dirty="0"/>
              <a:t>				  </a:t>
            </a:r>
            <a:r>
              <a:rPr lang="en-US" sz="4800" dirty="0" err="1"/>
              <a:t>Gentner</a:t>
            </a:r>
            <a:r>
              <a:rPr lang="en-US" sz="4800" dirty="0"/>
              <a:t> Programme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473596"/>
            <a:ext cx="9601200" cy="5278689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433079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2"/>
            <a:endParaRPr lang="en-US" dirty="0">
              <a:latin typeface="" pitchFamily="16"/>
            </a:endParaRPr>
          </a:p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Main Programme points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special German Doctoral Student Programme</a:t>
            </a:r>
          </a:p>
          <a:p>
            <a:pPr lvl="2"/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addition to the existing CERN Doctoral Student Programme</a:t>
            </a:r>
          </a:p>
          <a:p>
            <a:pPr lvl="2"/>
            <a:r>
              <a:rPr lang="en-US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funding (subsistence) by BMBF (German Federal Ministry of Education and Research)</a:t>
            </a:r>
          </a:p>
          <a:p>
            <a:pPr lvl="2"/>
            <a:r>
              <a:rPr lang="en-US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extra funds for Students’ travel to Germany and for Supervisors’ travel to CERN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eligibility</a:t>
            </a:r>
          </a:p>
          <a:p>
            <a:pPr lvl="2"/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to EU nationals</a:t>
            </a:r>
            <a:endParaRPr lang="en-US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 need to be enrolled at a university in Germany</a:t>
            </a:r>
          </a:p>
          <a:p>
            <a:pPr lvl="1"/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mid- and long term goals</a:t>
            </a:r>
          </a:p>
          <a:p>
            <a:pPr lvl="2"/>
            <a:r>
              <a:rPr lang="en-US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better usage of CERN resources by Germany</a:t>
            </a:r>
          </a:p>
          <a:p>
            <a:pPr lvl="2"/>
            <a:r>
              <a:rPr lang="en-US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better connection between German Universities and CERN</a:t>
            </a:r>
          </a:p>
          <a:p>
            <a:pPr lvl="2"/>
            <a:r>
              <a:rPr lang="en-US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long-term: more Germans at CERN (Doctoral Students, Fellows, Staff)</a:t>
            </a:r>
          </a:p>
          <a:p>
            <a:pPr lvl="3"/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presently only  ~6.6% German staff (174/2638), but 20.6% contribution of DE to CERN budget</a:t>
            </a:r>
          </a:p>
          <a:p>
            <a:pPr lvl="3"/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IT: 11.9% (10.4% contribution), GB: 8.0% (16.1% contribution), ES: 6.2% (7.1% contribution)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6" t="9302" r="16128" b="15116"/>
          <a:stretch/>
        </p:blipFill>
        <p:spPr>
          <a:xfrm>
            <a:off x="193866" y="251445"/>
            <a:ext cx="1489142" cy="11454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648" y="400436"/>
            <a:ext cx="834315" cy="8343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-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8745" y="297280"/>
            <a:ext cx="1093714" cy="1099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1166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/>
              <a:t>Whereabouts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Gentner</a:t>
            </a:r>
            <a:r>
              <a:rPr lang="de-DE" dirty="0"/>
              <a:t> </a:t>
            </a:r>
            <a:r>
              <a:rPr lang="de-DE" dirty="0" err="1"/>
              <a:t>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/>
              <a:t> </a:t>
            </a:r>
            <a:r>
              <a:rPr lang="en-US" dirty="0"/>
              <a:t>first employment of 59% of the </a:t>
            </a:r>
            <a:r>
              <a:rPr lang="en-US" dirty="0" err="1"/>
              <a:t>Gentner</a:t>
            </a:r>
            <a:r>
              <a:rPr lang="en-US" dirty="0"/>
              <a:t> Students: </a:t>
            </a:r>
            <a:r>
              <a:rPr lang="en-US" dirty="0">
                <a:solidFill>
                  <a:srgbClr val="000080"/>
                </a:solidFill>
              </a:rPr>
              <a:t>CERN Fellow</a:t>
            </a:r>
            <a:r>
              <a:rPr lang="de-DE" dirty="0"/>
              <a:t>(!)</a:t>
            </a:r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16" t="11286"/>
          <a:stretch/>
        </p:blipFill>
        <p:spPr>
          <a:xfrm>
            <a:off x="274638" y="1547588"/>
            <a:ext cx="4690306" cy="382844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66" r="2688"/>
          <a:stretch/>
        </p:blipFill>
        <p:spPr>
          <a:xfrm>
            <a:off x="5146777" y="3453998"/>
            <a:ext cx="4790080" cy="349655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536256" y="2195661"/>
            <a:ext cx="2783134" cy="406265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b="1" u="sng" dirty="0">
                <a:solidFill>
                  <a:srgbClr val="002060"/>
                </a:solidFill>
                <a:latin typeface="Arial" panose="020B0604020202020204" pitchFamily="34" charset="0"/>
              </a:rPr>
              <a:t>First </a:t>
            </a:r>
            <a:r>
              <a:rPr lang="de-DE" b="1" u="sng" dirty="0" err="1">
                <a:solidFill>
                  <a:srgbClr val="002060"/>
                </a:solidFill>
                <a:latin typeface="Arial" panose="020B0604020202020204" pitchFamily="34" charset="0"/>
              </a:rPr>
              <a:t>Employment</a:t>
            </a:r>
            <a:endParaRPr lang="de-DE" b="1" u="sng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24488" y="2987749"/>
            <a:ext cx="3246402" cy="406265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b="1" u="sng" dirty="0" err="1">
                <a:solidFill>
                  <a:srgbClr val="002060"/>
                </a:solidFill>
                <a:latin typeface="Arial" panose="020B0604020202020204" pitchFamily="34" charset="0"/>
              </a:rPr>
              <a:t>Present</a:t>
            </a:r>
            <a:r>
              <a:rPr lang="de-DE" b="1" u="sng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de-DE" b="1" u="sng" dirty="0" err="1">
                <a:solidFill>
                  <a:srgbClr val="002060"/>
                </a:solidFill>
                <a:latin typeface="Arial" panose="020B0604020202020204" pitchFamily="34" charset="0"/>
              </a:rPr>
              <a:t>Employment</a:t>
            </a:r>
            <a:endParaRPr lang="de-DE" b="1" u="sng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39912" y="6228109"/>
            <a:ext cx="4681090" cy="824841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presently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9 CERN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Staff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Members</a:t>
            </a:r>
            <a:r>
              <a:rPr lang="de-DE" sz="1200" b="1" dirty="0">
                <a:solidFill>
                  <a:srgbClr val="002060"/>
                </a:solidFill>
                <a:latin typeface="Arial" panose="020B0604020202020204" pitchFamily="34" charset="0"/>
              </a:rPr>
              <a:t>,</a:t>
            </a:r>
          </a:p>
          <a:p>
            <a:r>
              <a:rPr lang="de-DE" sz="1200" b="1" dirty="0">
                <a:solidFill>
                  <a:srgbClr val="002060"/>
                </a:solidFill>
                <a:latin typeface="Arial" panose="020B0604020202020204" pitchFamily="34" charset="0"/>
              </a:rPr>
              <a:t>2 </a:t>
            </a:r>
            <a:r>
              <a:rPr lang="de-DE" sz="1200" b="1" dirty="0" err="1">
                <a:solidFill>
                  <a:srgbClr val="002060"/>
                </a:solidFill>
                <a:latin typeface="Arial" panose="020B0604020202020204" pitchFamily="34" charset="0"/>
              </a:rPr>
              <a:t>with</a:t>
            </a:r>
            <a:r>
              <a:rPr lang="de-DE" sz="1200" b="1" dirty="0">
                <a:solidFill>
                  <a:srgbClr val="002060"/>
                </a:solidFill>
                <a:latin typeface="Arial" panose="020B0604020202020204" pitchFamily="34" charset="0"/>
              </a:rPr>
              <a:t> indefinite </a:t>
            </a:r>
            <a:r>
              <a:rPr lang="de-DE" sz="1200" b="1" dirty="0" err="1">
                <a:solidFill>
                  <a:srgbClr val="002060"/>
                </a:solidFill>
                <a:latin typeface="Arial" panose="020B0604020202020204" pitchFamily="34" charset="0"/>
              </a:rPr>
              <a:t>contract</a:t>
            </a:r>
            <a:endParaRPr lang="de-DE" sz="12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endParaRPr lang="de-DE" sz="12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3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Staff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were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/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are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supervising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Gentner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students</a:t>
            </a:r>
            <a:endParaRPr lang="de-DE" sz="1600" b="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5566103" y="3585446"/>
            <a:ext cx="1152128" cy="410415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3024088" y="1613167"/>
            <a:ext cx="1224136" cy="446379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557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err="1"/>
              <a:t>Gentner</a:t>
            </a:r>
            <a:r>
              <a:rPr lang="de-DE"/>
              <a:t> </a:t>
            </a:r>
            <a:r>
              <a:rPr lang="de-DE" err="1"/>
              <a:t>Students</a:t>
            </a:r>
            <a:r>
              <a:rPr lang="de-DE"/>
              <a:t> </a:t>
            </a:r>
            <a:r>
              <a:rPr lang="en-US">
                <a:sym typeface="Wingdings" panose="05000000000000000000" pitchFamily="2" charset="2"/>
              </a:rPr>
              <a:t> Fellows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significant increase of DE Fellows by former </a:t>
            </a:r>
            <a:r>
              <a:rPr lang="en-US" dirty="0" err="1"/>
              <a:t>Gentner</a:t>
            </a:r>
            <a:r>
              <a:rPr lang="en-US" dirty="0"/>
              <a:t> Students</a:t>
            </a:r>
          </a:p>
          <a:p>
            <a:pPr lvl="2"/>
            <a:r>
              <a:rPr lang="en-US" dirty="0"/>
              <a:t>general trend: </a:t>
            </a:r>
            <a:r>
              <a:rPr lang="en-US" dirty="0">
                <a:solidFill>
                  <a:srgbClr val="FF0000"/>
                </a:solidFill>
              </a:rPr>
              <a:t>fewer former </a:t>
            </a:r>
            <a:r>
              <a:rPr lang="en-US" dirty="0" err="1">
                <a:solidFill>
                  <a:srgbClr val="FF0000"/>
                </a:solidFill>
              </a:rPr>
              <a:t>Gentner</a:t>
            </a:r>
            <a:r>
              <a:rPr lang="en-US" dirty="0">
                <a:solidFill>
                  <a:srgbClr val="FF0000"/>
                </a:solidFill>
              </a:rPr>
              <a:t> students become Applied Fellow</a:t>
            </a:r>
            <a:r>
              <a:rPr lang="en-US" dirty="0"/>
              <a:t>,			     also </a:t>
            </a:r>
            <a:r>
              <a:rPr lang="en-US" dirty="0">
                <a:solidFill>
                  <a:srgbClr val="FF0000"/>
                </a:solidFill>
              </a:rPr>
              <a:t>generally fewer German Applied Fellows</a:t>
            </a:r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46"/>
          <a:stretch/>
        </p:blipFill>
        <p:spPr>
          <a:xfrm>
            <a:off x="1013075" y="2195661"/>
            <a:ext cx="7550417" cy="50140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/>
          <p:cNvSpPr/>
          <p:nvPr/>
        </p:nvSpPr>
        <p:spPr bwMode="auto">
          <a:xfrm>
            <a:off x="2376016" y="2574000"/>
            <a:ext cx="3024336" cy="215701"/>
          </a:xfrm>
          <a:prstGeom prst="rect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8D972F3-E92C-544B-A83A-1BDB03F45D71}"/>
              </a:ext>
            </a:extLst>
          </p:cNvPr>
          <p:cNvCxnSpPr>
            <a:cxnSpLocks/>
          </p:cNvCxnSpPr>
          <p:nvPr/>
        </p:nvCxnSpPr>
        <p:spPr bwMode="auto">
          <a:xfrm>
            <a:off x="7553793" y="3275781"/>
            <a:ext cx="1110052" cy="1008112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5B5EFDB-10FD-1340-A442-6B908C2F464E}"/>
              </a:ext>
            </a:extLst>
          </p:cNvPr>
          <p:cNvSpPr txBox="1"/>
          <p:nvPr/>
        </p:nvSpPr>
        <p:spPr>
          <a:xfrm>
            <a:off x="8690377" y="3351162"/>
            <a:ext cx="1056987" cy="584775"/>
          </a:xfrm>
          <a:prstGeom prst="rect">
            <a:avLst/>
          </a:prstGeom>
          <a:noFill/>
          <a:ln w="2222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dirty="0">
                <a:solidFill>
                  <a:srgbClr val="FF0000"/>
                </a:solidFill>
              </a:rPr>
              <a:t>alarming</a:t>
            </a:r>
          </a:p>
          <a:p>
            <a:pPr>
              <a:lnSpc>
                <a:spcPct val="100000"/>
              </a:lnSpc>
            </a:pPr>
            <a:r>
              <a:rPr lang="en-US" sz="1600" b="1" dirty="0">
                <a:solidFill>
                  <a:srgbClr val="FF0000"/>
                </a:solidFill>
              </a:rPr>
              <a:t>trend !!!</a:t>
            </a:r>
          </a:p>
        </p:txBody>
      </p:sp>
    </p:spTree>
    <p:extLst>
      <p:ext uri="{BB962C8B-B14F-4D97-AF65-F5344CB8AC3E}">
        <p14:creationId xmlns:p14="http://schemas.microsoft.com/office/powerpoint/2010/main" val="33386315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/>
              <a:t>Gentner</a:t>
            </a:r>
            <a:r>
              <a:rPr lang="de-DE" dirty="0"/>
              <a:t> </a:t>
            </a:r>
            <a:r>
              <a:rPr lang="de-DE" dirty="0" err="1"/>
              <a:t>Students</a:t>
            </a:r>
            <a:r>
              <a:rPr lang="de-DE" dirty="0"/>
              <a:t> </a:t>
            </a:r>
            <a:r>
              <a:rPr lang="en-US" dirty="0">
                <a:sym typeface="Wingdings" panose="05000000000000000000" pitchFamily="2" charset="2"/>
              </a:rPr>
              <a:t> Fellows, Staff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271 German Doctoral Students, Fellows and Staff right now</a:t>
            </a:r>
          </a:p>
          <a:p>
            <a:pPr lvl="2"/>
            <a:r>
              <a:rPr lang="en-US" dirty="0">
                <a:solidFill>
                  <a:schemeClr val="accent6"/>
                </a:solidFill>
              </a:rPr>
              <a:t>37 active + 17 former (German) </a:t>
            </a:r>
            <a:r>
              <a:rPr lang="en-US" dirty="0" err="1">
                <a:solidFill>
                  <a:schemeClr val="accent6"/>
                </a:solidFill>
              </a:rPr>
              <a:t>Gentner</a:t>
            </a:r>
            <a:r>
              <a:rPr lang="en-US" dirty="0">
                <a:solidFill>
                  <a:schemeClr val="accent6"/>
                </a:solidFill>
              </a:rPr>
              <a:t> Students at CERN (= 20% of DE personnel)</a:t>
            </a:r>
          </a:p>
          <a:p>
            <a:pPr marL="142875" indent="0">
              <a:buNone/>
            </a:pPr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88"/>
          <a:stretch/>
        </p:blipFill>
        <p:spPr>
          <a:xfrm>
            <a:off x="1097763" y="2051644"/>
            <a:ext cx="7614957" cy="50659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8" name="Straight Arrow Connector 7"/>
          <p:cNvCxnSpPr/>
          <p:nvPr/>
        </p:nvCxnSpPr>
        <p:spPr bwMode="auto">
          <a:xfrm flipH="1">
            <a:off x="8853561" y="3896422"/>
            <a:ext cx="364538" cy="0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9" name="Straight Arrow Connector 8"/>
          <p:cNvCxnSpPr/>
          <p:nvPr/>
        </p:nvCxnSpPr>
        <p:spPr bwMode="auto">
          <a:xfrm flipH="1">
            <a:off x="8853561" y="4454197"/>
            <a:ext cx="364538" cy="0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11" name="Straight Arrow Connector 10"/>
          <p:cNvCxnSpPr/>
          <p:nvPr/>
        </p:nvCxnSpPr>
        <p:spPr bwMode="auto">
          <a:xfrm flipH="1">
            <a:off x="8856736" y="3430085"/>
            <a:ext cx="364538" cy="0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13" name="Straight Connector 12"/>
          <p:cNvCxnSpPr/>
          <p:nvPr/>
        </p:nvCxnSpPr>
        <p:spPr bwMode="auto">
          <a:xfrm>
            <a:off x="2376016" y="4643933"/>
            <a:ext cx="2016224" cy="0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>
            <a:off x="2376016" y="5029200"/>
            <a:ext cx="2016224" cy="0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>
            <a:off x="2376016" y="5623560"/>
            <a:ext cx="2016224" cy="0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 flipV="1">
            <a:off x="8784728" y="3238061"/>
            <a:ext cx="0" cy="384048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 flipV="1">
            <a:off x="8784728" y="3814125"/>
            <a:ext cx="0" cy="155448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8784728" y="4390189"/>
            <a:ext cx="0" cy="109728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001558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00"/>
          <a:stretch/>
        </p:blipFill>
        <p:spPr>
          <a:xfrm>
            <a:off x="1151880" y="2123653"/>
            <a:ext cx="7241546" cy="48886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>
                <a:sym typeface="Wingdings" panose="05000000000000000000" pitchFamily="2" charset="2"/>
              </a:rPr>
              <a:t>Whereabouts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Fellows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sz="2000" dirty="0">
                <a:sym typeface="Wingdings" panose="05000000000000000000" pitchFamily="2" charset="2"/>
              </a:rPr>
              <a:t>(former </a:t>
            </a:r>
            <a:r>
              <a:rPr lang="en-US" sz="2000" dirty="0" err="1">
                <a:sym typeface="Wingdings" panose="05000000000000000000" pitchFamily="2" charset="2"/>
              </a:rPr>
              <a:t>Gentner</a:t>
            </a:r>
            <a:r>
              <a:rPr lang="en-US" sz="2000" dirty="0">
                <a:sym typeface="Wingdings" panose="05000000000000000000" pitchFamily="2" charset="2"/>
              </a:rPr>
              <a:t> Students)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many Fellows stay in academic research after their fellowship</a:t>
            </a:r>
          </a:p>
          <a:p>
            <a:pPr lvl="2"/>
            <a:r>
              <a:rPr lang="de-DE" dirty="0"/>
              <a:t>19% </a:t>
            </a:r>
            <a:r>
              <a:rPr lang="de-DE" dirty="0" err="1"/>
              <a:t>became</a:t>
            </a:r>
            <a:r>
              <a:rPr lang="de-DE" dirty="0"/>
              <a:t> CERN </a:t>
            </a:r>
            <a:r>
              <a:rPr lang="de-DE" dirty="0" err="1"/>
              <a:t>staff</a:t>
            </a:r>
            <a:r>
              <a:rPr lang="de-DE" dirty="0"/>
              <a:t>, 42% </a:t>
            </a:r>
            <a:r>
              <a:rPr lang="de-DE" dirty="0" err="1"/>
              <a:t>moved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University </a:t>
            </a:r>
            <a:r>
              <a:rPr lang="de-DE" dirty="0" err="1"/>
              <a:t>or</a:t>
            </a:r>
            <a:r>
              <a:rPr lang="de-DE" dirty="0"/>
              <a:t> Research </a:t>
            </a:r>
            <a:r>
              <a:rPr lang="de-DE" dirty="0" err="1"/>
              <a:t>Centre</a:t>
            </a:r>
            <a:endParaRPr lang="de-D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11428F-7870-DF46-8827-74F2A7DFA599}"/>
              </a:ext>
            </a:extLst>
          </p:cNvPr>
          <p:cNvSpPr txBox="1"/>
          <p:nvPr/>
        </p:nvSpPr>
        <p:spPr>
          <a:xfrm>
            <a:off x="8249369" y="1893465"/>
            <a:ext cx="1512168" cy="584775"/>
          </a:xfrm>
          <a:prstGeom prst="rect">
            <a:avLst/>
          </a:prstGeom>
          <a:solidFill>
            <a:srgbClr val="FFFF99"/>
          </a:solidFill>
          <a:ln w="2222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dirty="0">
                <a:solidFill>
                  <a:srgbClr val="000080"/>
                </a:solidFill>
              </a:rPr>
              <a:t>todays guest speaker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96AE7F9-E5F1-464B-81BF-0515F45C7FEC}"/>
              </a:ext>
            </a:extLst>
          </p:cNvPr>
          <p:cNvCxnSpPr/>
          <p:nvPr/>
        </p:nvCxnSpPr>
        <p:spPr bwMode="auto">
          <a:xfrm>
            <a:off x="3816176" y="1893465"/>
            <a:ext cx="4320480" cy="0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1723304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5B413-F81E-A345-9263-E6D2519BE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News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8B90B6-AAD1-7E42-9CA5-5411EA1765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Travel</a:t>
            </a:r>
          </a:p>
          <a:p>
            <a:pPr lvl="1"/>
            <a:r>
              <a:rPr lang="en-US" dirty="0"/>
              <a:t>travel to home universities well used</a:t>
            </a:r>
          </a:p>
          <a:p>
            <a:pPr lvl="2"/>
            <a:r>
              <a:rPr lang="en-US" dirty="0"/>
              <a:t>longer stays as in previous years because of participation at graduate schools and more(!) and longer teaching duties</a:t>
            </a:r>
          </a:p>
          <a:p>
            <a:pPr lvl="1"/>
            <a:r>
              <a:rPr lang="en-US" dirty="0"/>
              <a:t>travel to national symposia less well used</a:t>
            </a:r>
          </a:p>
          <a:p>
            <a:pPr lvl="2"/>
            <a:r>
              <a:rPr lang="en-US" dirty="0"/>
              <a:t>easy for physicists: spring meetings of German Physical Society</a:t>
            </a:r>
          </a:p>
          <a:p>
            <a:pPr lvl="3"/>
            <a:r>
              <a:rPr lang="en-US" dirty="0"/>
              <a:t>but less participation compared to previous years</a:t>
            </a:r>
          </a:p>
          <a:p>
            <a:pPr lvl="3"/>
            <a:r>
              <a:rPr lang="en-US" dirty="0"/>
              <a:t>use this opportunity to present your work and for networking(!)</a:t>
            </a:r>
          </a:p>
          <a:p>
            <a:pPr lvl="2"/>
            <a:r>
              <a:rPr lang="en-US" dirty="0"/>
              <a:t>more difficult to find appropriate national symposia for non-physicists</a:t>
            </a:r>
          </a:p>
          <a:p>
            <a:pPr lvl="3"/>
            <a:r>
              <a:rPr lang="en-US" dirty="0"/>
              <a:t>only limited number of meetings can be considered as national symposia, e.g. VDI meetings for engineers, CCC (Chaos Computer Club) meetings for computer scientists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New HR Doctoral Student Coordinator as of 1 November</a:t>
            </a:r>
          </a:p>
          <a:p>
            <a:pPr lvl="1"/>
            <a:r>
              <a:rPr lang="en-US" dirty="0"/>
              <a:t>Samuel </a:t>
            </a:r>
            <a:r>
              <a:rPr lang="en-US" dirty="0" err="1"/>
              <a:t>Chopard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Priscilla </a:t>
            </a:r>
            <a:r>
              <a:rPr lang="en-US" dirty="0" err="1">
                <a:sym typeface="Wingdings" pitchFamily="2" charset="2"/>
              </a:rPr>
              <a:t>Marinho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Valavicius</a:t>
            </a:r>
            <a:endParaRPr lang="en-US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532929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14" r="4073"/>
          <a:stretch/>
        </p:blipFill>
        <p:spPr>
          <a:xfrm>
            <a:off x="457200" y="827509"/>
            <a:ext cx="5087168" cy="628078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 Gentner Programme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184328" y="1189038"/>
            <a:ext cx="4689922" cy="5942012"/>
          </a:xfrm>
        </p:spPr>
        <p:txBody>
          <a:bodyPr/>
          <a:lstStyle/>
          <a:p>
            <a:pPr lvl="1"/>
            <a:r>
              <a:rPr lang="en-US" dirty="0">
                <a:sym typeface="Wingdings" panose="05000000000000000000" pitchFamily="2" charset="2"/>
              </a:rPr>
              <a:t>number of students above 40 over last months (nominal: 39 students)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will drop to nominal 39 students soon</a:t>
            </a:r>
          </a:p>
          <a:p>
            <a:pPr lvl="1"/>
            <a:r>
              <a:rPr lang="de-DE" dirty="0" err="1">
                <a:sym typeface="Wingdings" panose="05000000000000000000" pitchFamily="2" charset="2"/>
              </a:rPr>
              <a:t>number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female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students</a:t>
            </a:r>
            <a:r>
              <a:rPr lang="de-DE" dirty="0">
                <a:sym typeface="Wingdings" panose="05000000000000000000" pitchFamily="2" charset="2"/>
              </a:rPr>
              <a:t> was </a:t>
            </a:r>
            <a:r>
              <a:rPr lang="de-DE" dirty="0" err="1">
                <a:sym typeface="Wingdings" panose="05000000000000000000" pitchFamily="2" charset="2"/>
              </a:rPr>
              <a:t>slowly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rising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again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to</a:t>
            </a:r>
            <a:r>
              <a:rPr lang="de-DE" dirty="0">
                <a:sym typeface="Wingdings" panose="05000000000000000000" pitchFamily="2" charset="2"/>
              </a:rPr>
              <a:t> 20% (</a:t>
            </a:r>
            <a:r>
              <a:rPr lang="de-DE" dirty="0" err="1">
                <a:sym typeface="Wingdings" panose="05000000000000000000" pitchFamily="2" charset="2"/>
              </a:rPr>
              <a:t>from</a:t>
            </a:r>
            <a:r>
              <a:rPr lang="de-DE" dirty="0">
                <a:sym typeface="Wingdings" panose="05000000000000000000" pitchFamily="2" charset="2"/>
              </a:rPr>
              <a:t> 12%)</a:t>
            </a:r>
          </a:p>
          <a:p>
            <a:pPr lvl="2"/>
            <a:r>
              <a:rPr lang="de-DE" dirty="0">
                <a:sym typeface="Wingdings" panose="05000000000000000000" pitchFamily="2" charset="2"/>
              </a:rPr>
              <a:t>but still </a:t>
            </a:r>
            <a:r>
              <a:rPr lang="de-DE" dirty="0" err="1">
                <a:sym typeface="Wingdings" panose="05000000000000000000" pitchFamily="2" charset="2"/>
              </a:rPr>
              <a:t>low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number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female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applications</a:t>
            </a:r>
            <a:endParaRPr lang="de-DE" dirty="0">
              <a:sym typeface="Wingdings" panose="05000000000000000000" pitchFamily="2" charset="2"/>
            </a:endParaRPr>
          </a:p>
          <a:p>
            <a:pPr lvl="1"/>
            <a:r>
              <a:rPr lang="de-DE" dirty="0" err="1">
                <a:sym typeface="Wingdings" panose="05000000000000000000" pitchFamily="2" charset="2"/>
              </a:rPr>
              <a:t>fewer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Gentner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students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are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becoming</a:t>
            </a:r>
            <a:r>
              <a:rPr lang="de-DE" dirty="0">
                <a:sym typeface="Wingdings" panose="05000000000000000000" pitchFamily="2" charset="2"/>
              </a:rPr>
              <a:t> Fellow</a:t>
            </a:r>
          </a:p>
          <a:p>
            <a:pPr lvl="2"/>
            <a:r>
              <a:rPr lang="de-DE" dirty="0" err="1">
                <a:sym typeface="Wingdings" panose="05000000000000000000" pitchFamily="2" charset="2"/>
              </a:rPr>
              <a:t>more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students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went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to</a:t>
            </a:r>
            <a:r>
              <a:rPr lang="de-DE" dirty="0">
                <a:sym typeface="Wingdings" panose="05000000000000000000" pitchFamily="2" charset="2"/>
              </a:rPr>
              <a:t> private </a:t>
            </a:r>
            <a:r>
              <a:rPr lang="de-DE" dirty="0" err="1">
                <a:sym typeface="Wingdings" panose="05000000000000000000" pitchFamily="2" charset="2"/>
              </a:rPr>
              <a:t>sector</a:t>
            </a:r>
            <a:endParaRPr lang="de-DE" dirty="0">
              <a:sym typeface="Wingdings" panose="05000000000000000000" pitchFamily="2" charset="2"/>
            </a:endParaRPr>
          </a:p>
          <a:p>
            <a:pPr lvl="1"/>
            <a:endParaRPr lang="de-DE" dirty="0"/>
          </a:p>
          <a:p>
            <a:pPr lvl="1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 rot="-600000">
            <a:off x="6203674" y="5977138"/>
            <a:ext cx="2977928" cy="7201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Next </a:t>
            </a:r>
            <a:r>
              <a:rPr lang="en-US" b="1" dirty="0" err="1">
                <a:solidFill>
                  <a:srgbClr val="FF0000"/>
                </a:solidFill>
              </a:rPr>
              <a:t>Gentner</a:t>
            </a:r>
            <a:r>
              <a:rPr lang="en-US" b="1" dirty="0">
                <a:solidFill>
                  <a:srgbClr val="FF0000"/>
                </a:solidFill>
              </a:rPr>
              <a:t> Day:</a:t>
            </a:r>
          </a:p>
          <a:p>
            <a:r>
              <a:rPr lang="en-US" b="1" dirty="0">
                <a:solidFill>
                  <a:srgbClr val="FF0000"/>
                </a:solidFill>
              </a:rPr>
              <a:t>29 April 2020 (tbc)</a:t>
            </a:r>
          </a:p>
        </p:txBody>
      </p:sp>
    </p:spTree>
    <p:extLst>
      <p:ext uri="{BB962C8B-B14F-4D97-AF65-F5344CB8AC3E}">
        <p14:creationId xmlns:p14="http://schemas.microsoft.com/office/powerpoint/2010/main" val="3651950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/>
              <a:t>Status </a:t>
            </a:r>
            <a:r>
              <a:rPr lang="en-US" err="1"/>
              <a:t>Gentner</a:t>
            </a:r>
            <a:r>
              <a:rPr lang="en-US"/>
              <a:t> Programme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Presently</a:t>
            </a:r>
            <a:r>
              <a:rPr lang="de-DE" dirty="0"/>
              <a:t> 42 active Gentner </a:t>
            </a:r>
            <a:r>
              <a:rPr lang="de-DE" dirty="0" err="1"/>
              <a:t>Students</a:t>
            </a:r>
            <a:r>
              <a:rPr lang="de-DE" dirty="0"/>
              <a:t> </a:t>
            </a:r>
            <a:r>
              <a:rPr lang="de-DE" sz="2000" dirty="0"/>
              <a:t>(</a:t>
            </a:r>
            <a:r>
              <a:rPr lang="de-DE" sz="2000" dirty="0" err="1">
                <a:solidFill>
                  <a:srgbClr val="FF0000"/>
                </a:solidFill>
              </a:rPr>
              <a:t>only</a:t>
            </a:r>
            <a:r>
              <a:rPr lang="de-DE" sz="2000" dirty="0">
                <a:solidFill>
                  <a:srgbClr val="FF0000"/>
                </a:solidFill>
              </a:rPr>
              <a:t> 8 female = 19%!</a:t>
            </a:r>
            <a:r>
              <a:rPr lang="de-DE" sz="2000" dirty="0"/>
              <a:t>)</a:t>
            </a:r>
          </a:p>
          <a:p>
            <a:pPr lvl="1"/>
            <a:r>
              <a:rPr lang="de-DE" dirty="0" err="1"/>
              <a:t>further</a:t>
            </a:r>
            <a:r>
              <a:rPr lang="de-DE" dirty="0"/>
              <a:t> 13 Germans in regular CERN Programme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85"/>
          <a:stretch/>
        </p:blipFill>
        <p:spPr>
          <a:xfrm>
            <a:off x="758454" y="2172666"/>
            <a:ext cx="7450210" cy="49641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4" name="Straight Arrow Connector 13"/>
          <p:cNvCxnSpPr/>
          <p:nvPr/>
        </p:nvCxnSpPr>
        <p:spPr bwMode="auto">
          <a:xfrm flipH="1" flipV="1">
            <a:off x="8556205" y="1641270"/>
            <a:ext cx="557260" cy="531396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8487294" y="2287760"/>
            <a:ext cx="14495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1" dirty="0">
                <a:solidFill>
                  <a:srgbClr val="000080"/>
                </a:solidFill>
              </a:rPr>
              <a:t>General trend: fewer number of applications by women over past 2-3 years!</a:t>
            </a:r>
          </a:p>
          <a:p>
            <a:pPr>
              <a:lnSpc>
                <a:spcPct val="100000"/>
              </a:lnSpc>
            </a:pPr>
            <a:endParaRPr lang="en-US" sz="1200" b="1" dirty="0">
              <a:solidFill>
                <a:srgbClr val="000080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1200" b="1" dirty="0">
                <a:solidFill>
                  <a:srgbClr val="000080"/>
                </a:solidFill>
              </a:rPr>
              <a:t>Had ~30% women over many years</a:t>
            </a:r>
          </a:p>
          <a:p>
            <a:pPr>
              <a:lnSpc>
                <a:spcPct val="100000"/>
              </a:lnSpc>
            </a:pPr>
            <a:endParaRPr lang="en-US" sz="1200" b="1" dirty="0">
              <a:solidFill>
                <a:srgbClr val="000080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1200" b="1" dirty="0">
                <a:solidFill>
                  <a:srgbClr val="000080"/>
                </a:solidFill>
              </a:rPr>
              <a:t>No obvious reason known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4E3835B-9B27-D748-BCC1-A2598E4A53CF}"/>
              </a:ext>
            </a:extLst>
          </p:cNvPr>
          <p:cNvCxnSpPr>
            <a:cxnSpLocks/>
          </p:cNvCxnSpPr>
          <p:nvPr/>
        </p:nvCxnSpPr>
        <p:spPr bwMode="auto">
          <a:xfrm flipV="1">
            <a:off x="6624488" y="2699717"/>
            <a:ext cx="792088" cy="1106254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6F41CDB-A314-7248-9B4A-739D8667D6C0}"/>
              </a:ext>
            </a:extLst>
          </p:cNvPr>
          <p:cNvCxnSpPr>
            <a:cxnSpLocks/>
          </p:cNvCxnSpPr>
          <p:nvPr/>
        </p:nvCxnSpPr>
        <p:spPr bwMode="auto">
          <a:xfrm>
            <a:off x="7560592" y="2483693"/>
            <a:ext cx="584448" cy="0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</p:spTree>
    <p:extLst>
      <p:ext uri="{BB962C8B-B14F-4D97-AF65-F5344CB8AC3E}">
        <p14:creationId xmlns:p14="http://schemas.microsoft.com/office/powerpoint/2010/main" val="3671391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/>
              <a:t>Status </a:t>
            </a:r>
            <a:r>
              <a:rPr lang="en-US" dirty="0" err="1"/>
              <a:t>Gentner</a:t>
            </a:r>
            <a:r>
              <a:rPr lang="en-US" dirty="0"/>
              <a:t> </a:t>
            </a:r>
            <a:r>
              <a:rPr lang="en-US" dirty="0" err="1"/>
              <a:t>Programme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9599612" cy="5942012"/>
          </a:xfrm>
        </p:spPr>
        <p:txBody>
          <a:bodyPr/>
          <a:lstStyle/>
          <a:p>
            <a:r>
              <a:rPr lang="de-DE" dirty="0" err="1"/>
              <a:t>Projection</a:t>
            </a:r>
            <a:r>
              <a:rPr lang="de-DE" dirty="0"/>
              <a:t> </a:t>
            </a:r>
            <a:r>
              <a:rPr lang="de-DE" dirty="0" err="1"/>
              <a:t>until</a:t>
            </a:r>
            <a:r>
              <a:rPr lang="de-DE" dirty="0"/>
              <a:t> June 2020</a:t>
            </a:r>
          </a:p>
          <a:p>
            <a:pPr lvl="1"/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preferred</a:t>
            </a:r>
            <a:r>
              <a:rPr lang="de-DE" dirty="0"/>
              <a:t> </a:t>
            </a:r>
            <a:r>
              <a:rPr lang="de-DE" dirty="0" err="1"/>
              <a:t>starting</a:t>
            </a:r>
            <a:r>
              <a:rPr lang="de-DE" dirty="0"/>
              <a:t> </a:t>
            </a:r>
            <a:r>
              <a:rPr lang="de-DE" dirty="0" err="1"/>
              <a:t>date</a:t>
            </a:r>
            <a:r>
              <a:rPr lang="de-DE" dirty="0"/>
              <a:t> </a:t>
            </a:r>
            <a:r>
              <a:rPr lang="de-DE" dirty="0" err="1"/>
              <a:t>given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selected</a:t>
            </a:r>
            <a:r>
              <a:rPr lang="de-DE" dirty="0"/>
              <a:t> </a:t>
            </a:r>
            <a:r>
              <a:rPr lang="de-DE" dirty="0" err="1"/>
              <a:t>students</a:t>
            </a: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23"/>
          <a:stretch/>
        </p:blipFill>
        <p:spPr>
          <a:xfrm>
            <a:off x="819399" y="2190145"/>
            <a:ext cx="7340456" cy="49352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8222736" y="2821444"/>
            <a:ext cx="14889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dirty="0">
                <a:solidFill>
                  <a:srgbClr val="000080"/>
                </a:solidFill>
              </a:rPr>
              <a:t>39 students foreseen in </a:t>
            </a:r>
            <a:r>
              <a:rPr lang="en-US" sz="1600" b="1" dirty="0" err="1">
                <a:solidFill>
                  <a:srgbClr val="000080"/>
                </a:solidFill>
              </a:rPr>
              <a:t>Gentner</a:t>
            </a:r>
            <a:r>
              <a:rPr lang="en-US" sz="1600" b="1" dirty="0">
                <a:solidFill>
                  <a:srgbClr val="000080"/>
                </a:solidFill>
              </a:rPr>
              <a:t> agreement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59992" y="2783081"/>
            <a:ext cx="1990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1" dirty="0">
                <a:solidFill>
                  <a:srgbClr val="000080"/>
                </a:solidFill>
              </a:rPr>
              <a:t>Drop due to unfavorable EUR/CHF exchange rate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4BCFF99-9DFF-0049-B8F7-2E1127CF9FD1}"/>
              </a:ext>
            </a:extLst>
          </p:cNvPr>
          <p:cNvCxnSpPr>
            <a:cxnSpLocks/>
          </p:cNvCxnSpPr>
          <p:nvPr/>
        </p:nvCxnSpPr>
        <p:spPr bwMode="auto">
          <a:xfrm>
            <a:off x="7762317" y="3505992"/>
            <a:ext cx="763541" cy="1023968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16D8F0A-294F-D845-A5AA-75AD7146F9BE}"/>
              </a:ext>
            </a:extLst>
          </p:cNvPr>
          <p:cNvSpPr txBox="1"/>
          <p:nvPr/>
        </p:nvSpPr>
        <p:spPr>
          <a:xfrm>
            <a:off x="8381265" y="4525267"/>
            <a:ext cx="1566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1" dirty="0">
                <a:solidFill>
                  <a:srgbClr val="000080"/>
                </a:solidFill>
              </a:rPr>
              <a:t>gap to be filled by students from 2019-2 selection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879874D-4816-0047-87AA-0DD00D696C6B}"/>
              </a:ext>
            </a:extLst>
          </p:cNvPr>
          <p:cNvCxnSpPr>
            <a:cxnSpLocks/>
          </p:cNvCxnSpPr>
          <p:nvPr/>
        </p:nvCxnSpPr>
        <p:spPr bwMode="auto">
          <a:xfrm>
            <a:off x="6660000" y="4276578"/>
            <a:ext cx="0" cy="129386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4738BE5-0013-CD48-AE34-CE0244246A5A}"/>
              </a:ext>
            </a:extLst>
          </p:cNvPr>
          <p:cNvCxnSpPr>
            <a:cxnSpLocks/>
            <a:endCxn id="16" idx="1"/>
          </p:cNvCxnSpPr>
          <p:nvPr/>
        </p:nvCxnSpPr>
        <p:spPr bwMode="auto">
          <a:xfrm>
            <a:off x="7128544" y="2190145"/>
            <a:ext cx="1397314" cy="0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F291AA8-EFAF-3946-B208-A3E02CD6E73C}"/>
              </a:ext>
            </a:extLst>
          </p:cNvPr>
          <p:cNvSpPr txBox="1"/>
          <p:nvPr/>
        </p:nvSpPr>
        <p:spPr>
          <a:xfrm>
            <a:off x="8525858" y="2051645"/>
            <a:ext cx="11949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1" dirty="0">
                <a:solidFill>
                  <a:srgbClr val="FF0000"/>
                </a:solidFill>
              </a:rPr>
              <a:t>projection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0BD9A27-772C-4346-BBD7-5DBC3C3EF6D3}"/>
              </a:ext>
            </a:extLst>
          </p:cNvPr>
          <p:cNvCxnSpPr>
            <a:cxnSpLocks/>
          </p:cNvCxnSpPr>
          <p:nvPr/>
        </p:nvCxnSpPr>
        <p:spPr bwMode="auto">
          <a:xfrm>
            <a:off x="7128544" y="2095524"/>
            <a:ext cx="0" cy="871411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EC288E6-B85C-D341-A0D7-36AE9A5CF28D}"/>
              </a:ext>
            </a:extLst>
          </p:cNvPr>
          <p:cNvSpPr txBox="1"/>
          <p:nvPr/>
        </p:nvSpPr>
        <p:spPr>
          <a:xfrm>
            <a:off x="6336456" y="6988983"/>
            <a:ext cx="7059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dirty="0">
                <a:solidFill>
                  <a:srgbClr val="000080"/>
                </a:solidFill>
              </a:rPr>
              <a:t>2019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E505FE5-B778-9644-9732-0EB1A32550B0}"/>
              </a:ext>
            </a:extLst>
          </p:cNvPr>
          <p:cNvSpPr txBox="1"/>
          <p:nvPr/>
        </p:nvSpPr>
        <p:spPr>
          <a:xfrm>
            <a:off x="7361975" y="6970031"/>
            <a:ext cx="7059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dirty="0">
                <a:solidFill>
                  <a:srgbClr val="000080"/>
                </a:solidFill>
              </a:rPr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3603651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Gentner</a:t>
            </a:r>
            <a:r>
              <a:rPr lang="en-US" dirty="0"/>
              <a:t> 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7984" y="5652045"/>
            <a:ext cx="3559532" cy="1403574"/>
          </a:xfrm>
        </p:spPr>
        <p:txBody>
          <a:bodyPr/>
          <a:lstStyle/>
          <a:p>
            <a:pPr lvl="1"/>
            <a:r>
              <a:rPr lang="de-DE" dirty="0"/>
              <a:t>12/16 German States</a:t>
            </a:r>
          </a:p>
          <a:p>
            <a:pPr lvl="2"/>
            <a:r>
              <a:rPr lang="de-DE" dirty="0"/>
              <a:t>NRW and BW are leading</a:t>
            </a:r>
          </a:p>
          <a:p>
            <a:pPr lvl="2"/>
            <a:r>
              <a:rPr lang="de-DE" dirty="0" err="1"/>
              <a:t>only</a:t>
            </a:r>
            <a:r>
              <a:rPr lang="de-DE" dirty="0"/>
              <a:t> a </a:t>
            </a:r>
            <a:r>
              <a:rPr lang="de-DE" dirty="0" err="1"/>
              <a:t>few</a:t>
            </a:r>
            <a:r>
              <a:rPr lang="de-DE" dirty="0"/>
              <a:t> </a:t>
            </a:r>
            <a:r>
              <a:rPr lang="de-DE" dirty="0" err="1"/>
              <a:t>small</a:t>
            </a:r>
            <a:r>
              <a:rPr lang="de-DE" dirty="0"/>
              <a:t>(er) States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missing</a:t>
            </a:r>
            <a:endParaRPr lang="de-DE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5760392" y="1189038"/>
            <a:ext cx="4113858" cy="5942012"/>
          </a:xfrm>
        </p:spPr>
        <p:txBody>
          <a:bodyPr/>
          <a:lstStyle/>
          <a:p>
            <a:pPr lvl="1"/>
            <a:r>
              <a:rPr lang="en-US" dirty="0"/>
              <a:t>coming from 35 different Universities in Germany</a:t>
            </a:r>
          </a:p>
          <a:p>
            <a:pPr lvl="2"/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since</a:t>
            </a:r>
            <a:r>
              <a:rPr lang="de-DE" dirty="0"/>
              <a:t> April 2019:	        </a:t>
            </a:r>
            <a:r>
              <a:rPr lang="de-DE" dirty="0">
                <a:solidFill>
                  <a:srgbClr val="FF0000"/>
                </a:solidFill>
              </a:rPr>
              <a:t>Universität </a:t>
            </a:r>
            <a:r>
              <a:rPr lang="de-DE" dirty="0" err="1">
                <a:solidFill>
                  <a:srgbClr val="FF0000"/>
                </a:solidFill>
              </a:rPr>
              <a:t>Giessen</a:t>
            </a:r>
            <a:endParaRPr lang="de-DE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37"/>
          <a:stretch/>
        </p:blipFill>
        <p:spPr>
          <a:xfrm>
            <a:off x="210968" y="1189038"/>
            <a:ext cx="5837456" cy="4176832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88"/>
          <a:stretch/>
        </p:blipFill>
        <p:spPr>
          <a:xfrm>
            <a:off x="5848863" y="4211885"/>
            <a:ext cx="4068281" cy="277122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Oval 6"/>
          <p:cNvSpPr/>
          <p:nvPr/>
        </p:nvSpPr>
        <p:spPr bwMode="auto">
          <a:xfrm>
            <a:off x="1775091" y="5003973"/>
            <a:ext cx="1248997" cy="390694"/>
          </a:xfrm>
          <a:prstGeom prst="ellipse">
            <a:avLst/>
          </a:prstGeom>
          <a:noFill/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4C099C1-B190-8840-AD8F-155CD71F2C4C}"/>
              </a:ext>
            </a:extLst>
          </p:cNvPr>
          <p:cNvCxnSpPr>
            <a:cxnSpLocks noChangeAspect="1"/>
          </p:cNvCxnSpPr>
          <p:nvPr/>
        </p:nvCxnSpPr>
        <p:spPr bwMode="auto">
          <a:xfrm flipH="1">
            <a:off x="2916000" y="3672000"/>
            <a:ext cx="504000" cy="853018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</p:cxnSp>
    </p:spTree>
    <p:extLst>
      <p:ext uri="{BB962C8B-B14F-4D97-AF65-F5344CB8AC3E}">
        <p14:creationId xmlns:p14="http://schemas.microsoft.com/office/powerpoint/2010/main" val="822815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45"/>
          <a:stretch/>
        </p:blipFill>
        <p:spPr>
          <a:xfrm>
            <a:off x="791840" y="2123653"/>
            <a:ext cx="7632848" cy="50817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Doctoral 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Nationalities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all </a:t>
            </a:r>
            <a:r>
              <a:rPr lang="de-DE" dirty="0" err="1"/>
              <a:t>Doctoral</a:t>
            </a:r>
            <a:r>
              <a:rPr lang="de-DE" dirty="0"/>
              <a:t> </a:t>
            </a:r>
            <a:r>
              <a:rPr lang="de-DE" dirty="0" err="1"/>
              <a:t>Students</a:t>
            </a:r>
            <a:r>
              <a:rPr lang="de-DE" dirty="0"/>
              <a:t> at CERN</a:t>
            </a:r>
          </a:p>
          <a:p>
            <a:pPr lvl="1"/>
            <a:r>
              <a:rPr lang="de-DE" dirty="0"/>
              <a:t>Germans (50 </a:t>
            </a:r>
            <a:r>
              <a:rPr lang="de-DE" dirty="0" err="1"/>
              <a:t>Students</a:t>
            </a:r>
            <a:r>
              <a:rPr lang="de-DE" dirty="0"/>
              <a:t>, 23.0%)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leading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9761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Doctoral 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Home University Country </a:t>
            </a:r>
            <a:r>
              <a:rPr lang="de-DE" dirty="0" err="1"/>
              <a:t>of</a:t>
            </a:r>
            <a:r>
              <a:rPr lang="de-DE" dirty="0"/>
              <a:t> all</a:t>
            </a:r>
            <a:r>
              <a:rPr lang="en-US" dirty="0"/>
              <a:t> CERN </a:t>
            </a:r>
            <a:r>
              <a:rPr lang="de-DE" dirty="0" err="1"/>
              <a:t>Doctoral</a:t>
            </a:r>
            <a:r>
              <a:rPr lang="de-DE" dirty="0"/>
              <a:t> </a:t>
            </a:r>
            <a:r>
              <a:rPr lang="de-DE" dirty="0" err="1"/>
              <a:t>Students</a:t>
            </a:r>
            <a:endParaRPr lang="de-DE" dirty="0"/>
          </a:p>
          <a:p>
            <a:pPr lvl="1"/>
            <a:r>
              <a:rPr lang="de-DE" dirty="0"/>
              <a:t>59/217 Students enrolled at German </a:t>
            </a:r>
            <a:r>
              <a:rPr lang="en-US" dirty="0"/>
              <a:t>Universities</a:t>
            </a:r>
            <a:r>
              <a:rPr lang="de-DE" dirty="0"/>
              <a:t> (</a:t>
            </a:r>
            <a:r>
              <a:rPr lang="en-US" dirty="0"/>
              <a:t>27.2%)</a:t>
            </a: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/>
          <a:stretch/>
        </p:blipFill>
        <p:spPr>
          <a:xfrm>
            <a:off x="795299" y="2195661"/>
            <a:ext cx="7611397" cy="50403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107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/>
              <a:t>Thesis Topics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Gentner</a:t>
            </a:r>
            <a:r>
              <a:rPr lang="de-DE" dirty="0"/>
              <a:t> </a:t>
            </a:r>
            <a:r>
              <a:rPr lang="de-DE" dirty="0" err="1"/>
              <a:t>Students</a:t>
            </a:r>
            <a:br>
              <a:rPr lang="de-DE" dirty="0"/>
            </a:br>
            <a:r>
              <a:rPr lang="de-DE" sz="2000" dirty="0"/>
              <a:t>(</a:t>
            </a:r>
            <a:r>
              <a:rPr lang="de-DE" sz="2000" dirty="0" err="1"/>
              <a:t>active</a:t>
            </a:r>
            <a:r>
              <a:rPr lang="de-DE" sz="2000" dirty="0"/>
              <a:t> + </a:t>
            </a:r>
            <a:r>
              <a:rPr lang="de-DE" sz="2000" dirty="0" err="1"/>
              <a:t>former</a:t>
            </a:r>
            <a:r>
              <a:rPr lang="de-DE" sz="2000" dirty="0"/>
              <a:t>)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Majority of topics in Instrumentation (41%), Accelerator Technology (23%), Computing (14%), all others = 22%</a:t>
            </a:r>
          </a:p>
          <a:p>
            <a:pPr marL="142875" indent="0">
              <a:buNone/>
            </a:pP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20"/>
          <a:stretch/>
        </p:blipFill>
        <p:spPr>
          <a:xfrm>
            <a:off x="863848" y="2051645"/>
            <a:ext cx="7906082" cy="51102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F0F5B84-994D-2544-88C4-A56EB2106026}"/>
              </a:ext>
            </a:extLst>
          </p:cNvPr>
          <p:cNvSpPr txBox="1"/>
          <p:nvPr/>
        </p:nvSpPr>
        <p:spPr>
          <a:xfrm>
            <a:off x="7560592" y="4314364"/>
            <a:ext cx="2160240" cy="584775"/>
          </a:xfrm>
          <a:prstGeom prst="rect">
            <a:avLst/>
          </a:prstGeom>
          <a:solidFill>
            <a:srgbClr val="FFFF99"/>
          </a:solidFill>
          <a:ln w="2222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dirty="0">
                <a:solidFill>
                  <a:srgbClr val="000080"/>
                </a:solidFill>
              </a:rPr>
              <a:t>basically no change over the past years </a:t>
            </a:r>
          </a:p>
        </p:txBody>
      </p:sp>
    </p:spTree>
    <p:extLst>
      <p:ext uri="{BB962C8B-B14F-4D97-AF65-F5344CB8AC3E}">
        <p14:creationId xmlns:p14="http://schemas.microsoft.com/office/powerpoint/2010/main" val="1059077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/>
              <a:t>Doctoral</a:t>
            </a:r>
            <a:r>
              <a:rPr lang="de-DE" dirty="0"/>
              <a:t> Student </a:t>
            </a:r>
            <a:r>
              <a:rPr lang="de-DE" dirty="0" err="1"/>
              <a:t>Applications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Typically</a:t>
            </a:r>
            <a:r>
              <a:rPr lang="de-DE" dirty="0"/>
              <a:t> ~24 </a:t>
            </a:r>
            <a:r>
              <a:rPr lang="de-DE" dirty="0" err="1"/>
              <a:t>applicants</a:t>
            </a:r>
            <a:r>
              <a:rPr lang="de-DE" dirty="0"/>
              <a:t>/</a:t>
            </a:r>
            <a:r>
              <a:rPr lang="de-DE" dirty="0" err="1"/>
              <a:t>year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Germany </a:t>
            </a:r>
            <a:r>
              <a:rPr lang="de-DE" sz="2000" dirty="0"/>
              <a:t>(~</a:t>
            </a:r>
            <a:r>
              <a:rPr lang="de-DE" sz="2000" dirty="0" err="1"/>
              <a:t>stable</a:t>
            </a:r>
            <a:r>
              <a:rPr lang="de-DE" sz="2000" dirty="0"/>
              <a:t> </a:t>
            </a:r>
            <a:r>
              <a:rPr lang="de-DE" sz="2000" dirty="0" err="1"/>
              <a:t>since</a:t>
            </a:r>
            <a:r>
              <a:rPr lang="de-DE" sz="2000" dirty="0"/>
              <a:t> 2008) </a:t>
            </a:r>
            <a:endParaRPr lang="de-DE" dirty="0"/>
          </a:p>
          <a:p>
            <a:pPr lvl="2"/>
            <a:r>
              <a:rPr lang="de-DE" dirty="0">
                <a:solidFill>
                  <a:srgbClr val="000080"/>
                </a:solidFill>
              </a:rPr>
              <a:t>27 applications from DE in 2018 (11 </a:t>
            </a:r>
            <a:r>
              <a:rPr lang="de-DE" dirty="0" err="1">
                <a:solidFill>
                  <a:srgbClr val="000080"/>
                </a:solidFill>
              </a:rPr>
              <a:t>selected</a:t>
            </a:r>
            <a:r>
              <a:rPr lang="de-DE" dirty="0">
                <a:solidFill>
                  <a:srgbClr val="000080"/>
                </a:solidFill>
              </a:rPr>
              <a:t> </a:t>
            </a:r>
            <a:r>
              <a:rPr lang="de-DE" dirty="0" err="1">
                <a:solidFill>
                  <a:srgbClr val="000080"/>
                </a:solidFill>
              </a:rPr>
              <a:t>for</a:t>
            </a:r>
            <a:r>
              <a:rPr lang="de-DE" dirty="0">
                <a:solidFill>
                  <a:srgbClr val="000080"/>
                </a:solidFill>
              </a:rPr>
              <a:t> </a:t>
            </a:r>
            <a:r>
              <a:rPr lang="de-DE" dirty="0" err="1">
                <a:solidFill>
                  <a:srgbClr val="000080"/>
                </a:solidFill>
              </a:rPr>
              <a:t>the</a:t>
            </a:r>
            <a:r>
              <a:rPr lang="de-DE" dirty="0">
                <a:solidFill>
                  <a:srgbClr val="000080"/>
                </a:solidFill>
              </a:rPr>
              <a:t> </a:t>
            </a:r>
            <a:r>
              <a:rPr lang="de-DE" dirty="0" err="1">
                <a:solidFill>
                  <a:srgbClr val="000080"/>
                </a:solidFill>
              </a:rPr>
              <a:t>Gentner</a:t>
            </a:r>
            <a:r>
              <a:rPr lang="de-DE" dirty="0">
                <a:solidFill>
                  <a:srgbClr val="000080"/>
                </a:solidFill>
              </a:rPr>
              <a:t> Programme)</a:t>
            </a:r>
            <a:endParaRPr lang="de-DE" dirty="0">
              <a:solidFill>
                <a:srgbClr val="000080"/>
              </a:solidFill>
              <a:sym typeface="Wingdings" panose="05000000000000000000" pitchFamily="2" charset="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75"/>
          <a:stretch/>
        </p:blipFill>
        <p:spPr>
          <a:xfrm>
            <a:off x="822633" y="2123652"/>
            <a:ext cx="7386031" cy="4888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4" name="Group 3"/>
          <p:cNvGrpSpPr/>
          <p:nvPr/>
        </p:nvGrpSpPr>
        <p:grpSpPr>
          <a:xfrm>
            <a:off x="3168498" y="6200555"/>
            <a:ext cx="6912127" cy="327782"/>
            <a:chOff x="3470740" y="6424258"/>
            <a:chExt cx="6912127" cy="327782"/>
          </a:xfrm>
        </p:grpSpPr>
        <p:sp>
          <p:nvSpPr>
            <p:cNvPr id="8" name="TextBox 7"/>
            <p:cNvSpPr txBox="1"/>
            <p:nvPr/>
          </p:nvSpPr>
          <p:spPr>
            <a:xfrm>
              <a:off x="8751486" y="6424258"/>
              <a:ext cx="1631381" cy="327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rgbClr val="FF0000"/>
                  </a:solidFill>
                </a:rPr>
                <a:t>average: ~24</a:t>
              </a:r>
              <a:endParaRPr lang="en-GB" sz="18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0" name="Straight Connector 9"/>
            <p:cNvCxnSpPr>
              <a:cxnSpLocks/>
            </p:cNvCxnSpPr>
            <p:nvPr/>
          </p:nvCxnSpPr>
          <p:spPr bwMode="auto">
            <a:xfrm>
              <a:off x="3470740" y="6588149"/>
              <a:ext cx="5256190" cy="0"/>
            </a:xfrm>
            <a:prstGeom prst="line">
              <a:avLst/>
            </a:prstGeom>
            <a:solidFill>
              <a:srgbClr val="00B8FF"/>
            </a:solidFill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F3564F3-4801-DE49-91BE-46891BBEC4D0}"/>
              </a:ext>
            </a:extLst>
          </p:cNvPr>
          <p:cNvCxnSpPr/>
          <p:nvPr/>
        </p:nvCxnSpPr>
        <p:spPr bwMode="auto">
          <a:xfrm>
            <a:off x="7922655" y="3995861"/>
            <a:ext cx="0" cy="648072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CD95C7A-0367-BC42-91F3-8E2805B04714}"/>
              </a:ext>
            </a:extLst>
          </p:cNvPr>
          <p:cNvSpPr txBox="1"/>
          <p:nvPr/>
        </p:nvSpPr>
        <p:spPr>
          <a:xfrm>
            <a:off x="7918609" y="3465266"/>
            <a:ext cx="1874231" cy="4585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6"/>
                </a:solidFill>
              </a:rPr>
              <a:t>only one selection</a:t>
            </a:r>
          </a:p>
          <a:p>
            <a:r>
              <a:rPr lang="en-US" sz="1400" b="1" dirty="0">
                <a:solidFill>
                  <a:schemeClr val="accent6"/>
                </a:solidFill>
              </a:rPr>
              <a:t>board in 2019 so far</a:t>
            </a:r>
            <a:endParaRPr lang="en-GB" sz="14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773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/>
              <a:t>Former </a:t>
            </a:r>
            <a:r>
              <a:rPr lang="de-DE" dirty="0" err="1"/>
              <a:t>Gentner</a:t>
            </a:r>
            <a:r>
              <a:rPr lang="de-DE" dirty="0"/>
              <a:t> </a:t>
            </a:r>
            <a:r>
              <a:rPr lang="de-DE" dirty="0" err="1"/>
              <a:t>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69 PhDs so far (15 female = 22%),</a:t>
            </a:r>
            <a:r>
              <a:rPr lang="de-DE" sz="1800" dirty="0"/>
              <a:t> 9 Students have cancelled their PhD</a:t>
            </a:r>
          </a:p>
          <a:p>
            <a:pPr lvl="2"/>
            <a:r>
              <a:rPr lang="de-DE" dirty="0"/>
              <a:t>average age at PhD (defense): 30.9 years (median)</a:t>
            </a:r>
          </a:p>
          <a:p>
            <a:pPr lvl="2"/>
            <a:r>
              <a:rPr lang="de-DE" dirty="0"/>
              <a:t>average duration of PhD: 43 months (median) </a:t>
            </a:r>
            <a:r>
              <a:rPr lang="de-DE" sz="1200" dirty="0"/>
              <a:t>=  </a:t>
            </a:r>
            <a:r>
              <a:rPr lang="de-DE" sz="1400" dirty="0"/>
              <a:t>7 months after end of CERN 3-years contract</a:t>
            </a:r>
            <a:endParaRPr lang="de-DE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52"/>
          <a:stretch/>
        </p:blipFill>
        <p:spPr>
          <a:xfrm>
            <a:off x="1363924" y="2411683"/>
            <a:ext cx="7056784" cy="475048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829376" y="2553753"/>
            <a:ext cx="3720890" cy="113877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u="sng" dirty="0">
                <a:solidFill>
                  <a:srgbClr val="002060"/>
                </a:solidFill>
                <a:latin typeface="Arial" panose="020B0604020202020204" pitchFamily="34" charset="0"/>
              </a:rPr>
              <a:t>Physics PhDs in Germany (2018)</a:t>
            </a:r>
          </a:p>
          <a:p>
            <a:endParaRPr lang="de-DE" sz="16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20.9% female PhDs students</a:t>
            </a:r>
          </a:p>
          <a:p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31.0 years (median) at PhD</a:t>
            </a:r>
            <a:endParaRPr lang="en-GB" sz="16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54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months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(median)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duration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of</a:t>
            </a:r>
            <a:r>
              <a:rPr lang="de-DE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de-DE" sz="1600" b="1" dirty="0" err="1">
                <a:solidFill>
                  <a:srgbClr val="002060"/>
                </a:solidFill>
                <a:latin typeface="Arial" panose="020B0604020202020204" pitchFamily="34" charset="0"/>
              </a:rPr>
              <a:t>PhD</a:t>
            </a:r>
            <a:endParaRPr lang="de-DE" sz="1600" b="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3312120" y="2339677"/>
            <a:ext cx="0" cy="792088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10" name="Straight Connector 9"/>
          <p:cNvCxnSpPr>
            <a:cxnSpLocks/>
          </p:cNvCxnSpPr>
          <p:nvPr/>
        </p:nvCxnSpPr>
        <p:spPr bwMode="auto">
          <a:xfrm>
            <a:off x="2880072" y="2411684"/>
            <a:ext cx="0" cy="4320480"/>
          </a:xfrm>
          <a:prstGeom prst="line">
            <a:avLst/>
          </a:prstGeom>
          <a:solidFill>
            <a:srgbClr val="00B8FF"/>
          </a:solidFill>
          <a:ln w="41275" cap="flat" cmpd="sng" algn="ctr">
            <a:solidFill>
              <a:srgbClr val="00206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9" name="Oval 8"/>
          <p:cNvSpPr/>
          <p:nvPr/>
        </p:nvSpPr>
        <p:spPr bwMode="auto">
          <a:xfrm>
            <a:off x="5832400" y="3363093"/>
            <a:ext cx="360040" cy="329434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 bwMode="auto">
          <a:xfrm>
            <a:off x="1651956" y="5147989"/>
            <a:ext cx="1012092" cy="648072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8" name="TextBox 7"/>
          <p:cNvSpPr txBox="1"/>
          <p:nvPr/>
        </p:nvSpPr>
        <p:spPr>
          <a:xfrm>
            <a:off x="71760" y="4637080"/>
            <a:ext cx="2101857" cy="510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80"/>
                </a:solidFill>
              </a:rPr>
              <a:t>7/69 students (10%)</a:t>
            </a:r>
          </a:p>
          <a:p>
            <a:r>
              <a:rPr lang="en-US" sz="1600" b="1" dirty="0">
                <a:solidFill>
                  <a:srgbClr val="000080"/>
                </a:solidFill>
              </a:rPr>
              <a:t>needed ≤ 3 years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07B4A32-0FE8-5C40-A64A-709F508C41BC}"/>
              </a:ext>
            </a:extLst>
          </p:cNvPr>
          <p:cNvSpPr/>
          <p:nvPr/>
        </p:nvSpPr>
        <p:spPr bwMode="auto">
          <a:xfrm>
            <a:off x="3744168" y="1967155"/>
            <a:ext cx="360040" cy="329434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318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7030A0"/>
      </a:folHlink>
    </a:clrScheme>
    <a:fontScheme name="Office Theme">
      <a:majorFont>
        <a:latin typeface="Luxi Sans"/>
        <a:ea typeface="msmincho"/>
        <a:cs typeface="msmincho"/>
      </a:majorFont>
      <a:minorFont>
        <a:latin typeface="Luxi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67626</TotalTime>
  <Words>782</Words>
  <Application>Microsoft Macintosh PowerPoint</Application>
  <PresentationFormat>Custom</PresentationFormat>
  <Paragraphs>107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msmincho</vt:lpstr>
      <vt:lpstr>Times New Roman</vt:lpstr>
      <vt:lpstr>Arial</vt:lpstr>
      <vt:lpstr>Wingdings</vt:lpstr>
      <vt:lpstr>HG Mincho Light J</vt:lpstr>
      <vt:lpstr>StarSymbol</vt:lpstr>
      <vt:lpstr>Luxi Sans</vt:lpstr>
      <vt:lpstr>Office Theme</vt:lpstr>
      <vt:lpstr>      Gentner Programme</vt:lpstr>
      <vt:lpstr>Status Gentner Programme</vt:lpstr>
      <vt:lpstr>Status Gentner Programme</vt:lpstr>
      <vt:lpstr>Gentner Students</vt:lpstr>
      <vt:lpstr>CERN Doctoral Students</vt:lpstr>
      <vt:lpstr>CERN Doctoral Students</vt:lpstr>
      <vt:lpstr>Thesis Topics of Gentner Students (active + former)</vt:lpstr>
      <vt:lpstr>Doctoral Student Applications</vt:lpstr>
      <vt:lpstr>Former Gentner Students</vt:lpstr>
      <vt:lpstr>Whereabouts of Gentner Students</vt:lpstr>
      <vt:lpstr>Gentner Students  Fellows</vt:lpstr>
      <vt:lpstr>Gentner Students  Fellows, Staff</vt:lpstr>
      <vt:lpstr>Whereabouts of Fellows (former Gentner Students)</vt:lpstr>
      <vt:lpstr>General News</vt:lpstr>
      <vt:lpstr>Summary Gentner Programme</vt:lpstr>
    </vt:vector>
  </TitlesOfParts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Gentner-Programm</dc:title>
  <dc:creator>Michael Hauschild</dc:creator>
  <cp:lastModifiedBy>Michael Hauschild</cp:lastModifiedBy>
  <cp:revision>1346</cp:revision>
  <cp:lastPrinted>2019-04-16T12:36:10Z</cp:lastPrinted>
  <dcterms:created xsi:type="dcterms:W3CDTF">2003-03-07T08:03:06Z</dcterms:created>
  <dcterms:modified xsi:type="dcterms:W3CDTF">2019-10-29T17:59:10Z</dcterms:modified>
</cp:coreProperties>
</file>