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charts/chart1.xml" ContentType="application/vnd.openxmlformats-officedocument.drawingml.chart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1"/>
  </p:sldMasterIdLst>
  <p:notesMasterIdLst>
    <p:notesMasterId r:id="rId59"/>
  </p:notesMasterIdLst>
  <p:handoutMasterIdLst>
    <p:handoutMasterId r:id="rId60"/>
  </p:handoutMasterIdLst>
  <p:sldIdLst>
    <p:sldId id="413" r:id="rId2"/>
    <p:sldId id="371" r:id="rId3"/>
    <p:sldId id="396" r:id="rId4"/>
    <p:sldId id="375" r:id="rId5"/>
    <p:sldId id="376" r:id="rId6"/>
    <p:sldId id="387" r:id="rId7"/>
    <p:sldId id="388" r:id="rId8"/>
    <p:sldId id="414" r:id="rId9"/>
    <p:sldId id="382" r:id="rId10"/>
    <p:sldId id="386" r:id="rId11"/>
    <p:sldId id="301" r:id="rId12"/>
    <p:sldId id="415" r:id="rId13"/>
    <p:sldId id="429" r:id="rId14"/>
    <p:sldId id="389" r:id="rId15"/>
    <p:sldId id="437" r:id="rId16"/>
    <p:sldId id="390" r:id="rId17"/>
    <p:sldId id="391" r:id="rId18"/>
    <p:sldId id="392" r:id="rId19"/>
    <p:sldId id="393" r:id="rId20"/>
    <p:sldId id="394" r:id="rId21"/>
    <p:sldId id="402" r:id="rId22"/>
    <p:sldId id="403" r:id="rId23"/>
    <p:sldId id="427" r:id="rId24"/>
    <p:sldId id="404" r:id="rId25"/>
    <p:sldId id="436" r:id="rId26"/>
    <p:sldId id="416" r:id="rId27"/>
    <p:sldId id="417" r:id="rId28"/>
    <p:sldId id="430" r:id="rId29"/>
    <p:sldId id="420" r:id="rId30"/>
    <p:sldId id="398" r:id="rId31"/>
    <p:sldId id="421" r:id="rId32"/>
    <p:sldId id="422" r:id="rId33"/>
    <p:sldId id="423" r:id="rId34"/>
    <p:sldId id="424" r:id="rId35"/>
    <p:sldId id="431" r:id="rId36"/>
    <p:sldId id="395" r:id="rId37"/>
    <p:sldId id="342" r:id="rId38"/>
    <p:sldId id="343" r:id="rId39"/>
    <p:sldId id="344" r:id="rId40"/>
    <p:sldId id="418" r:id="rId41"/>
    <p:sldId id="419" r:id="rId42"/>
    <p:sldId id="432" r:id="rId43"/>
    <p:sldId id="346" r:id="rId44"/>
    <p:sldId id="347" r:id="rId45"/>
    <p:sldId id="348" r:id="rId46"/>
    <p:sldId id="345" r:id="rId47"/>
    <p:sldId id="349" r:id="rId48"/>
    <p:sldId id="350" r:id="rId49"/>
    <p:sldId id="351" r:id="rId50"/>
    <p:sldId id="352" r:id="rId51"/>
    <p:sldId id="425" r:id="rId52"/>
    <p:sldId id="428" r:id="rId53"/>
    <p:sldId id="304" r:id="rId54"/>
    <p:sldId id="433" r:id="rId55"/>
    <p:sldId id="434" r:id="rId56"/>
    <p:sldId id="435" r:id="rId57"/>
    <p:sldId id="438" r:id="rId58"/>
  </p:sldIdLst>
  <p:sldSz cx="9144000" cy="6858000" type="screen4x3"/>
  <p:notesSz cx="6669088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5" autoAdjust="0"/>
    <p:restoredTop sz="96866" autoAdjust="0"/>
  </p:normalViewPr>
  <p:slideViewPr>
    <p:cSldViewPr snapToObjects="1" showGuides="1">
      <p:cViewPr varScale="1">
        <p:scale>
          <a:sx n="131" d="100"/>
          <a:sy n="131" d="100"/>
        </p:scale>
        <p:origin x="120" y="156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Dropbox\CIEMAT\MCBX%20DESIGN%20FILES\Compresion%20Cabl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E(</a:t>
            </a:r>
            <a:r>
              <a:rPr lang="en-US" dirty="0" err="1" smtClean="0"/>
              <a:t>GPa</a:t>
            </a:r>
            <a:r>
              <a:rPr lang="en-US" dirty="0"/>
              <a:t>)</a:t>
            </a:r>
          </a:p>
        </c:rich>
      </c:tx>
      <c:layout>
        <c:manualLayout>
          <c:xMode val="edge"/>
          <c:yMode val="edge"/>
          <c:x val="0.521313297296087"/>
          <c:y val="0.3394691179601950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05076940734499"/>
          <c:y val="6.7318452205665805E-2"/>
          <c:w val="0.82616544847336304"/>
          <c:h val="0.70253299324504903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'[Compresion Cables.xlsx]cable 23.1'!$I$1</c:f>
              <c:strCache>
                <c:ptCount val="1"/>
                <c:pt idx="0">
                  <c:v>E(Gpa)</c:v>
                </c:pt>
              </c:strCache>
            </c:strRef>
          </c:tx>
          <c:yVal>
            <c:numRef>
              <c:f>'[Compresion Cables.xlsx]cable 23.2'!$I$6:$I$601</c:f>
              <c:numCache>
                <c:formatCode>0.00E+00</c:formatCode>
                <c:ptCount val="59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-6.0998650472334672</c:v>
                </c:pt>
                <c:pt idx="7">
                  <c:v>-5.6641604010025066</c:v>
                </c:pt>
                <c:pt idx="8">
                  <c:v>-5.2865497076023402</c:v>
                </c:pt>
                <c:pt idx="9">
                  <c:v>-4.6646026831785337</c:v>
                </c:pt>
                <c:pt idx="10">
                  <c:v>-5.6641604010025066</c:v>
                </c:pt>
                <c:pt idx="11">
                  <c:v>-6.6081871345029253</c:v>
                </c:pt>
                <c:pt idx="12">
                  <c:v>-6.6081871345029217</c:v>
                </c:pt>
                <c:pt idx="13">
                  <c:v>-6.0998650472334681</c:v>
                </c:pt>
                <c:pt idx="14">
                  <c:v>-6.6081871345029253</c:v>
                </c:pt>
                <c:pt idx="15">
                  <c:v>-6.6081871345029191</c:v>
                </c:pt>
                <c:pt idx="16">
                  <c:v>-7.2089314194577394</c:v>
                </c:pt>
                <c:pt idx="17">
                  <c:v>-6.6610526315789453</c:v>
                </c:pt>
                <c:pt idx="18">
                  <c:v>-6.4048582995951424</c:v>
                </c:pt>
                <c:pt idx="19">
                  <c:v>-6.1676413255360609</c:v>
                </c:pt>
                <c:pt idx="20">
                  <c:v>-5.9473684210526336</c:v>
                </c:pt>
                <c:pt idx="21">
                  <c:v>-6.6610526315789471</c:v>
                </c:pt>
                <c:pt idx="22">
                  <c:v>-6.9385964912280702</c:v>
                </c:pt>
                <c:pt idx="23">
                  <c:v>-7.5693779904306222</c:v>
                </c:pt>
                <c:pt idx="24">
                  <c:v>-7.2402745995423308</c:v>
                </c:pt>
                <c:pt idx="25">
                  <c:v>-7.240274599542337</c:v>
                </c:pt>
                <c:pt idx="26">
                  <c:v>-7.2402745995423361</c:v>
                </c:pt>
                <c:pt idx="27">
                  <c:v>-7.5693779904306231</c:v>
                </c:pt>
                <c:pt idx="28">
                  <c:v>-7.9298245614035068</c:v>
                </c:pt>
                <c:pt idx="29">
                  <c:v>-7.9298245614035094</c:v>
                </c:pt>
                <c:pt idx="30">
                  <c:v>-8.7645429362880893</c:v>
                </c:pt>
                <c:pt idx="31">
                  <c:v>-8.7645429362880893</c:v>
                </c:pt>
                <c:pt idx="32">
                  <c:v>-7.9298245614035148</c:v>
                </c:pt>
                <c:pt idx="33">
                  <c:v>-8.7645429362880947</c:v>
                </c:pt>
                <c:pt idx="34">
                  <c:v>-8.7645429362880947</c:v>
                </c:pt>
                <c:pt idx="35">
                  <c:v>-8.7645429362880876</c:v>
                </c:pt>
                <c:pt idx="36">
                  <c:v>-8.7645429362880964</c:v>
                </c:pt>
                <c:pt idx="37">
                  <c:v>-9.2514619883040883</c:v>
                </c:pt>
                <c:pt idx="38">
                  <c:v>-9.2514619883040936</c:v>
                </c:pt>
                <c:pt idx="39">
                  <c:v>-9.7956656346749167</c:v>
                </c:pt>
                <c:pt idx="40">
                  <c:v>-9.7956656346749238</c:v>
                </c:pt>
                <c:pt idx="41">
                  <c:v>-10.40789473684211</c:v>
                </c:pt>
                <c:pt idx="42">
                  <c:v>-9.7956656346749273</c:v>
                </c:pt>
                <c:pt idx="43">
                  <c:v>-9.7956656346749202</c:v>
                </c:pt>
                <c:pt idx="44">
                  <c:v>-9.7956656346749202</c:v>
                </c:pt>
                <c:pt idx="45">
                  <c:v>-9.7956656346749273</c:v>
                </c:pt>
                <c:pt idx="46">
                  <c:v>-10.407894736842101</c:v>
                </c:pt>
                <c:pt idx="47">
                  <c:v>-11.101754385964909</c:v>
                </c:pt>
                <c:pt idx="48">
                  <c:v>-11.89473684210526</c:v>
                </c:pt>
                <c:pt idx="49">
                  <c:v>-11.101754385964901</c:v>
                </c:pt>
                <c:pt idx="50">
                  <c:v>-11.101754385964909</c:v>
                </c:pt>
                <c:pt idx="51">
                  <c:v>-11.101754385964909</c:v>
                </c:pt>
                <c:pt idx="52">
                  <c:v>-11.10175438596492</c:v>
                </c:pt>
                <c:pt idx="53">
                  <c:v>-12.809716599190279</c:v>
                </c:pt>
                <c:pt idx="54">
                  <c:v>-11.101754385964901</c:v>
                </c:pt>
                <c:pt idx="55">
                  <c:v>-11.894736842105271</c:v>
                </c:pt>
                <c:pt idx="56">
                  <c:v>-11.894736842105271</c:v>
                </c:pt>
                <c:pt idx="57">
                  <c:v>-12.809716599190301</c:v>
                </c:pt>
                <c:pt idx="58">
                  <c:v>-11.894736842105271</c:v>
                </c:pt>
                <c:pt idx="59">
                  <c:v>-12.809716599190279</c:v>
                </c:pt>
                <c:pt idx="60">
                  <c:v>-11.894736842105271</c:v>
                </c:pt>
                <c:pt idx="61">
                  <c:v>-11.894736842105271</c:v>
                </c:pt>
                <c:pt idx="62">
                  <c:v>-11.89473684210525</c:v>
                </c:pt>
                <c:pt idx="63">
                  <c:v>-13.877192982456121</c:v>
                </c:pt>
                <c:pt idx="64">
                  <c:v>-13.877192982456149</c:v>
                </c:pt>
                <c:pt idx="65">
                  <c:v>-12.80971659919029</c:v>
                </c:pt>
                <c:pt idx="66">
                  <c:v>-12.809716599190271</c:v>
                </c:pt>
                <c:pt idx="67">
                  <c:v>-13.87719298245613</c:v>
                </c:pt>
                <c:pt idx="68">
                  <c:v>-13.877192982456121</c:v>
                </c:pt>
                <c:pt idx="69">
                  <c:v>-12.80971659919031</c:v>
                </c:pt>
                <c:pt idx="70">
                  <c:v>-13.877192982456171</c:v>
                </c:pt>
                <c:pt idx="71">
                  <c:v>-13.87719298245614</c:v>
                </c:pt>
                <c:pt idx="72">
                  <c:v>-13.87719298245616</c:v>
                </c:pt>
                <c:pt idx="73">
                  <c:v>-13.877192982456149</c:v>
                </c:pt>
                <c:pt idx="74">
                  <c:v>-12.80971659919029</c:v>
                </c:pt>
                <c:pt idx="75">
                  <c:v>-15.13875598086126</c:v>
                </c:pt>
                <c:pt idx="76">
                  <c:v>-15.138755980861241</c:v>
                </c:pt>
                <c:pt idx="77">
                  <c:v>-15.138755980861241</c:v>
                </c:pt>
                <c:pt idx="78">
                  <c:v>-13.87719298245614</c:v>
                </c:pt>
                <c:pt idx="79">
                  <c:v>-15.13875598086126</c:v>
                </c:pt>
                <c:pt idx="80">
                  <c:v>-13.877192982456149</c:v>
                </c:pt>
                <c:pt idx="81">
                  <c:v>-15.138755980861241</c:v>
                </c:pt>
                <c:pt idx="82">
                  <c:v>-15.138755980861241</c:v>
                </c:pt>
                <c:pt idx="83">
                  <c:v>-15.138755980861241</c:v>
                </c:pt>
                <c:pt idx="84">
                  <c:v>-13.877192982456149</c:v>
                </c:pt>
                <c:pt idx="85">
                  <c:v>-13.87719298245614</c:v>
                </c:pt>
                <c:pt idx="86">
                  <c:v>-15.13875598086125</c:v>
                </c:pt>
                <c:pt idx="87">
                  <c:v>-15.138755980861269</c:v>
                </c:pt>
                <c:pt idx="88">
                  <c:v>-15.13875598086125</c:v>
                </c:pt>
                <c:pt idx="89">
                  <c:v>-15.13875598086125</c:v>
                </c:pt>
                <c:pt idx="90">
                  <c:v>-15.1387559808612</c:v>
                </c:pt>
                <c:pt idx="91">
                  <c:v>-15.13875598086122</c:v>
                </c:pt>
                <c:pt idx="92">
                  <c:v>-15.13875598086125</c:v>
                </c:pt>
                <c:pt idx="93">
                  <c:v>-15.13875598086123</c:v>
                </c:pt>
                <c:pt idx="94">
                  <c:v>-15.13875598086122</c:v>
                </c:pt>
                <c:pt idx="95">
                  <c:v>-15.13875598086122</c:v>
                </c:pt>
                <c:pt idx="96">
                  <c:v>-15.13875598086122</c:v>
                </c:pt>
                <c:pt idx="97">
                  <c:v>-13.87719298245611</c:v>
                </c:pt>
                <c:pt idx="98">
                  <c:v>-15.138755980861211</c:v>
                </c:pt>
                <c:pt idx="99">
                  <c:v>-16.652631578947311</c:v>
                </c:pt>
                <c:pt idx="100">
                  <c:v>-15.13875598086123</c:v>
                </c:pt>
                <c:pt idx="101">
                  <c:v>-16.652631578947339</c:v>
                </c:pt>
                <c:pt idx="102">
                  <c:v>-15.138755980861241</c:v>
                </c:pt>
                <c:pt idx="103">
                  <c:v>-15.13875598086122</c:v>
                </c:pt>
                <c:pt idx="104">
                  <c:v>-15.138755980861241</c:v>
                </c:pt>
                <c:pt idx="105">
                  <c:v>-16.652631578947329</c:v>
                </c:pt>
                <c:pt idx="106">
                  <c:v>-18.502923976608141</c:v>
                </c:pt>
                <c:pt idx="107">
                  <c:v>-16.65263157894735</c:v>
                </c:pt>
                <c:pt idx="108">
                  <c:v>-16.65263157894735</c:v>
                </c:pt>
                <c:pt idx="109">
                  <c:v>-16.652631578947371</c:v>
                </c:pt>
                <c:pt idx="110">
                  <c:v>-15.138755980861241</c:v>
                </c:pt>
                <c:pt idx="111">
                  <c:v>-16.652631578947371</c:v>
                </c:pt>
                <c:pt idx="112">
                  <c:v>-16.652631578947371</c:v>
                </c:pt>
                <c:pt idx="113">
                  <c:v>-16.652631578947339</c:v>
                </c:pt>
                <c:pt idx="114">
                  <c:v>-15.13875598086123</c:v>
                </c:pt>
                <c:pt idx="115">
                  <c:v>-16.65263157894735</c:v>
                </c:pt>
                <c:pt idx="116">
                  <c:v>-18.502923976608169</c:v>
                </c:pt>
                <c:pt idx="117">
                  <c:v>-18.502923976608191</c:v>
                </c:pt>
                <c:pt idx="118">
                  <c:v>-16.652631578947389</c:v>
                </c:pt>
                <c:pt idx="119">
                  <c:v>-16.652631578947421</c:v>
                </c:pt>
                <c:pt idx="120">
                  <c:v>-16.65263157894741</c:v>
                </c:pt>
                <c:pt idx="121">
                  <c:v>-16.65263157894735</c:v>
                </c:pt>
                <c:pt idx="122">
                  <c:v>-16.65263157894735</c:v>
                </c:pt>
                <c:pt idx="123">
                  <c:v>-16.652631578947389</c:v>
                </c:pt>
                <c:pt idx="124">
                  <c:v>-18.50292397660823</c:v>
                </c:pt>
                <c:pt idx="125">
                  <c:v>-18.502923976608209</c:v>
                </c:pt>
                <c:pt idx="126">
                  <c:v>-16.652631578947371</c:v>
                </c:pt>
                <c:pt idx="127">
                  <c:v>-16.652631578947389</c:v>
                </c:pt>
                <c:pt idx="128">
                  <c:v>-16.65263157894735</c:v>
                </c:pt>
                <c:pt idx="129">
                  <c:v>-18.502923976608169</c:v>
                </c:pt>
                <c:pt idx="130">
                  <c:v>-16.652631578947339</c:v>
                </c:pt>
                <c:pt idx="131">
                  <c:v>-18.502923976608152</c:v>
                </c:pt>
                <c:pt idx="132">
                  <c:v>-16.65263157894735</c:v>
                </c:pt>
                <c:pt idx="133">
                  <c:v>-16.65263157894735</c:v>
                </c:pt>
                <c:pt idx="134">
                  <c:v>-18.502923976608209</c:v>
                </c:pt>
                <c:pt idx="135">
                  <c:v>-18.50292397660823</c:v>
                </c:pt>
                <c:pt idx="136">
                  <c:v>-18.502923976608209</c:v>
                </c:pt>
                <c:pt idx="137">
                  <c:v>-16.652631578947371</c:v>
                </c:pt>
                <c:pt idx="138">
                  <c:v>-16.652631578947389</c:v>
                </c:pt>
                <c:pt idx="139">
                  <c:v>-18.502923976608251</c:v>
                </c:pt>
                <c:pt idx="140">
                  <c:v>-18.502923976608219</c:v>
                </c:pt>
                <c:pt idx="141">
                  <c:v>-16.652631578947371</c:v>
                </c:pt>
                <c:pt idx="142">
                  <c:v>-18.502923976608251</c:v>
                </c:pt>
                <c:pt idx="143">
                  <c:v>-18.502923976608269</c:v>
                </c:pt>
                <c:pt idx="144">
                  <c:v>-20.815789473684241</c:v>
                </c:pt>
                <c:pt idx="145">
                  <c:v>-18.502923976608191</c:v>
                </c:pt>
                <c:pt idx="146">
                  <c:v>-16.652631578947371</c:v>
                </c:pt>
                <c:pt idx="147">
                  <c:v>-18.502923976608209</c:v>
                </c:pt>
                <c:pt idx="148">
                  <c:v>-18.502923976608191</c:v>
                </c:pt>
                <c:pt idx="149">
                  <c:v>-18.502923976608251</c:v>
                </c:pt>
                <c:pt idx="150">
                  <c:v>-16.652631578947439</c:v>
                </c:pt>
                <c:pt idx="151">
                  <c:v>-18.50292397660828</c:v>
                </c:pt>
                <c:pt idx="152">
                  <c:v>-18.50292397660828</c:v>
                </c:pt>
                <c:pt idx="153">
                  <c:v>-20.81578947368433</c:v>
                </c:pt>
                <c:pt idx="154">
                  <c:v>-16.65263157894741</c:v>
                </c:pt>
                <c:pt idx="155">
                  <c:v>-16.652631578947371</c:v>
                </c:pt>
                <c:pt idx="156">
                  <c:v>-18.50292397660818</c:v>
                </c:pt>
                <c:pt idx="157">
                  <c:v>-18.502923976608209</c:v>
                </c:pt>
                <c:pt idx="158">
                  <c:v>-20.81578947368428</c:v>
                </c:pt>
                <c:pt idx="159">
                  <c:v>-18.502923976608191</c:v>
                </c:pt>
                <c:pt idx="160">
                  <c:v>-18.502923976608109</c:v>
                </c:pt>
                <c:pt idx="161">
                  <c:v>-18.50292397660813</c:v>
                </c:pt>
                <c:pt idx="162">
                  <c:v>-20.815789473684159</c:v>
                </c:pt>
                <c:pt idx="163">
                  <c:v>-18.502923976608152</c:v>
                </c:pt>
                <c:pt idx="164">
                  <c:v>-18.502923976608169</c:v>
                </c:pt>
                <c:pt idx="165">
                  <c:v>-16.652631578947371</c:v>
                </c:pt>
                <c:pt idx="166">
                  <c:v>-18.502923976608209</c:v>
                </c:pt>
                <c:pt idx="167">
                  <c:v>-18.502923976608191</c:v>
                </c:pt>
                <c:pt idx="168">
                  <c:v>-18.50292397660823</c:v>
                </c:pt>
                <c:pt idx="169">
                  <c:v>-18.502923976608209</c:v>
                </c:pt>
                <c:pt idx="170">
                  <c:v>-18.50292397660813</c:v>
                </c:pt>
                <c:pt idx="171">
                  <c:v>-20.81578947368412</c:v>
                </c:pt>
                <c:pt idx="172">
                  <c:v>-18.502923976608169</c:v>
                </c:pt>
                <c:pt idx="173">
                  <c:v>-18.502923976608191</c:v>
                </c:pt>
                <c:pt idx="174">
                  <c:v>-18.502923976608152</c:v>
                </c:pt>
                <c:pt idx="175">
                  <c:v>-23.789473684210531</c:v>
                </c:pt>
                <c:pt idx="176">
                  <c:v>-18.502923976608169</c:v>
                </c:pt>
                <c:pt idx="177">
                  <c:v>-18.502923976608169</c:v>
                </c:pt>
                <c:pt idx="178">
                  <c:v>-18.502923976608169</c:v>
                </c:pt>
                <c:pt idx="179">
                  <c:v>-18.502923976608152</c:v>
                </c:pt>
                <c:pt idx="180">
                  <c:v>-18.502923976608152</c:v>
                </c:pt>
                <c:pt idx="181">
                  <c:v>-18.502923976608191</c:v>
                </c:pt>
                <c:pt idx="182">
                  <c:v>-18.502923976608209</c:v>
                </c:pt>
                <c:pt idx="183">
                  <c:v>-18.502923976608209</c:v>
                </c:pt>
                <c:pt idx="184">
                  <c:v>-18.502923976608191</c:v>
                </c:pt>
                <c:pt idx="185">
                  <c:v>-18.502923976608159</c:v>
                </c:pt>
                <c:pt idx="186">
                  <c:v>-20.815789473684191</c:v>
                </c:pt>
                <c:pt idx="187">
                  <c:v>-18.502923976608152</c:v>
                </c:pt>
                <c:pt idx="188">
                  <c:v>-20.81578947368423</c:v>
                </c:pt>
                <c:pt idx="189">
                  <c:v>-18.502923976608191</c:v>
                </c:pt>
                <c:pt idx="190">
                  <c:v>-18.502923976608191</c:v>
                </c:pt>
                <c:pt idx="191">
                  <c:v>-20.815789473684241</c:v>
                </c:pt>
                <c:pt idx="192">
                  <c:v>-20.815789473684241</c:v>
                </c:pt>
                <c:pt idx="193">
                  <c:v>-18.502923976608152</c:v>
                </c:pt>
                <c:pt idx="194">
                  <c:v>-18.502923976608169</c:v>
                </c:pt>
                <c:pt idx="195">
                  <c:v>-18.502923976608169</c:v>
                </c:pt>
                <c:pt idx="196">
                  <c:v>-18.502923976608169</c:v>
                </c:pt>
                <c:pt idx="197">
                  <c:v>-20.815789473684191</c:v>
                </c:pt>
                <c:pt idx="198">
                  <c:v>-18.50292397660823</c:v>
                </c:pt>
                <c:pt idx="199">
                  <c:v>-18.502923976608191</c:v>
                </c:pt>
                <c:pt idx="200">
                  <c:v>-18.502923976608191</c:v>
                </c:pt>
                <c:pt idx="201">
                  <c:v>-20.815789473684241</c:v>
                </c:pt>
                <c:pt idx="202">
                  <c:v>-20.81578947368428</c:v>
                </c:pt>
                <c:pt idx="203">
                  <c:v>-20.815789473684241</c:v>
                </c:pt>
                <c:pt idx="204">
                  <c:v>-18.50292397660823</c:v>
                </c:pt>
                <c:pt idx="205">
                  <c:v>-20.81578947368423</c:v>
                </c:pt>
                <c:pt idx="206">
                  <c:v>-18.502923976608191</c:v>
                </c:pt>
                <c:pt idx="207">
                  <c:v>-18.502923976608152</c:v>
                </c:pt>
                <c:pt idx="208">
                  <c:v>-20.81578947368423</c:v>
                </c:pt>
                <c:pt idx="209">
                  <c:v>-20.815789473684191</c:v>
                </c:pt>
                <c:pt idx="210">
                  <c:v>-18.502923976608109</c:v>
                </c:pt>
                <c:pt idx="211">
                  <c:v>-18.502923976608109</c:v>
                </c:pt>
                <c:pt idx="212">
                  <c:v>-18.502923976608109</c:v>
                </c:pt>
                <c:pt idx="213">
                  <c:v>-18.502923976608141</c:v>
                </c:pt>
                <c:pt idx="214">
                  <c:v>-23.78947368421046</c:v>
                </c:pt>
                <c:pt idx="215">
                  <c:v>-20.815789473684141</c:v>
                </c:pt>
                <c:pt idx="216">
                  <c:v>-18.502923976608159</c:v>
                </c:pt>
                <c:pt idx="217">
                  <c:v>-18.502923976608191</c:v>
                </c:pt>
                <c:pt idx="218">
                  <c:v>-20.81578947368428</c:v>
                </c:pt>
                <c:pt idx="219">
                  <c:v>-20.815789473684191</c:v>
                </c:pt>
                <c:pt idx="220">
                  <c:v>-20.815789473684191</c:v>
                </c:pt>
                <c:pt idx="221">
                  <c:v>-20.815789473684191</c:v>
                </c:pt>
                <c:pt idx="222">
                  <c:v>-18.502923976608152</c:v>
                </c:pt>
                <c:pt idx="223">
                  <c:v>-18.502923976608109</c:v>
                </c:pt>
                <c:pt idx="224">
                  <c:v>-18.502923976608141</c:v>
                </c:pt>
                <c:pt idx="225">
                  <c:v>-20.815789473684141</c:v>
                </c:pt>
                <c:pt idx="226">
                  <c:v>-20.815789473684141</c:v>
                </c:pt>
                <c:pt idx="227">
                  <c:v>-23.78947368421046</c:v>
                </c:pt>
                <c:pt idx="228">
                  <c:v>-18.50292397660823</c:v>
                </c:pt>
                <c:pt idx="229">
                  <c:v>-18.502923976608191</c:v>
                </c:pt>
                <c:pt idx="230">
                  <c:v>-18.502923976608191</c:v>
                </c:pt>
                <c:pt idx="231">
                  <c:v>-23.789473684210591</c:v>
                </c:pt>
                <c:pt idx="232">
                  <c:v>-20.81578947368428</c:v>
                </c:pt>
                <c:pt idx="233">
                  <c:v>-20.81578947368428</c:v>
                </c:pt>
                <c:pt idx="234">
                  <c:v>-20.81578947368428</c:v>
                </c:pt>
                <c:pt idx="235">
                  <c:v>-18.50292397660823</c:v>
                </c:pt>
                <c:pt idx="236">
                  <c:v>-18.50292397660823</c:v>
                </c:pt>
                <c:pt idx="237">
                  <c:v>-20.81578947368423</c:v>
                </c:pt>
                <c:pt idx="238">
                  <c:v>-20.815789473684191</c:v>
                </c:pt>
                <c:pt idx="239">
                  <c:v>-20.815789473684191</c:v>
                </c:pt>
                <c:pt idx="240">
                  <c:v>-20.815789473684191</c:v>
                </c:pt>
                <c:pt idx="241">
                  <c:v>-18.502923976608152</c:v>
                </c:pt>
                <c:pt idx="242">
                  <c:v>-18.502923976608152</c:v>
                </c:pt>
                <c:pt idx="243">
                  <c:v>-20.815789473684269</c:v>
                </c:pt>
                <c:pt idx="244">
                  <c:v>-23.789473684210531</c:v>
                </c:pt>
                <c:pt idx="245">
                  <c:v>-20.815789473684241</c:v>
                </c:pt>
                <c:pt idx="246">
                  <c:v>-20.81578947368428</c:v>
                </c:pt>
                <c:pt idx="247">
                  <c:v>-20.815789473684241</c:v>
                </c:pt>
                <c:pt idx="248">
                  <c:v>-18.502923976608269</c:v>
                </c:pt>
                <c:pt idx="249">
                  <c:v>-20.815789473684141</c:v>
                </c:pt>
                <c:pt idx="250">
                  <c:v>-20.815789473684191</c:v>
                </c:pt>
                <c:pt idx="251">
                  <c:v>-20.81578947368423</c:v>
                </c:pt>
                <c:pt idx="252">
                  <c:v>-20.815789473684191</c:v>
                </c:pt>
                <c:pt idx="253">
                  <c:v>-20.815789473684191</c:v>
                </c:pt>
                <c:pt idx="254">
                  <c:v>-18.50292397660812</c:v>
                </c:pt>
                <c:pt idx="255">
                  <c:v>-18.50292397660812</c:v>
                </c:pt>
                <c:pt idx="256">
                  <c:v>-20.815789473684191</c:v>
                </c:pt>
                <c:pt idx="257">
                  <c:v>-23.78947368421041</c:v>
                </c:pt>
                <c:pt idx="258">
                  <c:v>-20.81578947368423</c:v>
                </c:pt>
                <c:pt idx="259">
                  <c:v>-20.81578947368423</c:v>
                </c:pt>
                <c:pt idx="260">
                  <c:v>-18.502923976608152</c:v>
                </c:pt>
                <c:pt idx="261">
                  <c:v>-20.81578947368423</c:v>
                </c:pt>
                <c:pt idx="262">
                  <c:v>-20.81578947368423</c:v>
                </c:pt>
                <c:pt idx="263">
                  <c:v>-20.81578947368423</c:v>
                </c:pt>
                <c:pt idx="264">
                  <c:v>-20.815789473684141</c:v>
                </c:pt>
                <c:pt idx="265">
                  <c:v>-20.81578947368423</c:v>
                </c:pt>
                <c:pt idx="266">
                  <c:v>-18.502923976608191</c:v>
                </c:pt>
                <c:pt idx="267">
                  <c:v>-18.502923976608159</c:v>
                </c:pt>
                <c:pt idx="268">
                  <c:v>-18.502923976608191</c:v>
                </c:pt>
                <c:pt idx="269">
                  <c:v>-20.815789473684141</c:v>
                </c:pt>
                <c:pt idx="270">
                  <c:v>-20.81578947368423</c:v>
                </c:pt>
                <c:pt idx="271">
                  <c:v>-20.815789473684191</c:v>
                </c:pt>
                <c:pt idx="272">
                  <c:v>-20.815789473684141</c:v>
                </c:pt>
                <c:pt idx="273">
                  <c:v>-18.50292397660823</c:v>
                </c:pt>
                <c:pt idx="274">
                  <c:v>-20.815789473684191</c:v>
                </c:pt>
                <c:pt idx="275">
                  <c:v>-20.815789473684269</c:v>
                </c:pt>
                <c:pt idx="276">
                  <c:v>-20.815789473684269</c:v>
                </c:pt>
                <c:pt idx="277">
                  <c:v>-20.815789473684191</c:v>
                </c:pt>
                <c:pt idx="278">
                  <c:v>-20.815789473684269</c:v>
                </c:pt>
                <c:pt idx="279">
                  <c:v>-20.815789473684141</c:v>
                </c:pt>
                <c:pt idx="280">
                  <c:v>-18.502923976608152</c:v>
                </c:pt>
                <c:pt idx="281">
                  <c:v>-20.81578947368423</c:v>
                </c:pt>
                <c:pt idx="282">
                  <c:v>-20.815789473684141</c:v>
                </c:pt>
                <c:pt idx="283">
                  <c:v>-23.789473684210531</c:v>
                </c:pt>
                <c:pt idx="284">
                  <c:v>-20.815789473684141</c:v>
                </c:pt>
                <c:pt idx="285">
                  <c:v>-20.815789473684191</c:v>
                </c:pt>
                <c:pt idx="286">
                  <c:v>-18.502923976608191</c:v>
                </c:pt>
                <c:pt idx="287">
                  <c:v>-23.78947368421041</c:v>
                </c:pt>
                <c:pt idx="288">
                  <c:v>-20.81578947368423</c:v>
                </c:pt>
                <c:pt idx="289">
                  <c:v>-20.81578947368423</c:v>
                </c:pt>
                <c:pt idx="290">
                  <c:v>-20.81578947368423</c:v>
                </c:pt>
                <c:pt idx="291">
                  <c:v>-23.78947368421057</c:v>
                </c:pt>
                <c:pt idx="292">
                  <c:v>-20.81578947368423</c:v>
                </c:pt>
                <c:pt idx="293">
                  <c:v>-18.502923976608191</c:v>
                </c:pt>
                <c:pt idx="294">
                  <c:v>-20.815789473684141</c:v>
                </c:pt>
                <c:pt idx="295">
                  <c:v>-20.815789473684191</c:v>
                </c:pt>
                <c:pt idx="296">
                  <c:v>-20.815789473684191</c:v>
                </c:pt>
                <c:pt idx="297">
                  <c:v>-20.815789473684141</c:v>
                </c:pt>
                <c:pt idx="298">
                  <c:v>-20.815789473684191</c:v>
                </c:pt>
                <c:pt idx="299">
                  <c:v>-18.50292397660812</c:v>
                </c:pt>
                <c:pt idx="300">
                  <c:v>-20.81578947368418</c:v>
                </c:pt>
                <c:pt idx="301">
                  <c:v>-20.815789473684191</c:v>
                </c:pt>
                <c:pt idx="302">
                  <c:v>-20.815789473684141</c:v>
                </c:pt>
                <c:pt idx="303">
                  <c:v>-20.815789473684269</c:v>
                </c:pt>
                <c:pt idx="304">
                  <c:v>-20.815789473684191</c:v>
                </c:pt>
                <c:pt idx="305">
                  <c:v>-20.815789473684269</c:v>
                </c:pt>
                <c:pt idx="306">
                  <c:v>-18.502923976608258</c:v>
                </c:pt>
                <c:pt idx="307">
                  <c:v>-20.815789473684191</c:v>
                </c:pt>
                <c:pt idx="308">
                  <c:v>-20.815789473684269</c:v>
                </c:pt>
                <c:pt idx="309">
                  <c:v>-20.815789473684141</c:v>
                </c:pt>
                <c:pt idx="310">
                  <c:v>-20.815789473684191</c:v>
                </c:pt>
                <c:pt idx="311">
                  <c:v>-20.81578947368423</c:v>
                </c:pt>
                <c:pt idx="312">
                  <c:v>-18.50292397660812</c:v>
                </c:pt>
                <c:pt idx="313">
                  <c:v>-20.815789473684191</c:v>
                </c:pt>
                <c:pt idx="314">
                  <c:v>-20.815789473684141</c:v>
                </c:pt>
                <c:pt idx="315">
                  <c:v>-20.815789473684191</c:v>
                </c:pt>
                <c:pt idx="316">
                  <c:v>-20.81578947368423</c:v>
                </c:pt>
                <c:pt idx="317">
                  <c:v>-23.789473684210481</c:v>
                </c:pt>
                <c:pt idx="318">
                  <c:v>-18.502923976608269</c:v>
                </c:pt>
                <c:pt idx="319">
                  <c:v>-18.502923976608269</c:v>
                </c:pt>
                <c:pt idx="320">
                  <c:v>-20.81578947368433</c:v>
                </c:pt>
                <c:pt idx="321">
                  <c:v>-20.81578947368433</c:v>
                </c:pt>
                <c:pt idx="322">
                  <c:v>-23.789473684210641</c:v>
                </c:pt>
                <c:pt idx="323">
                  <c:v>-20.81578947368433</c:v>
                </c:pt>
                <c:pt idx="324">
                  <c:v>-20.815789473684251</c:v>
                </c:pt>
                <c:pt idx="325">
                  <c:v>-18.50292397660823</c:v>
                </c:pt>
                <c:pt idx="326">
                  <c:v>-20.815789473684291</c:v>
                </c:pt>
                <c:pt idx="327">
                  <c:v>-20.815789473684202</c:v>
                </c:pt>
                <c:pt idx="328">
                  <c:v>-20.815789473684241</c:v>
                </c:pt>
                <c:pt idx="329">
                  <c:v>-20.815789473684202</c:v>
                </c:pt>
                <c:pt idx="330">
                  <c:v>-23.789473684210531</c:v>
                </c:pt>
                <c:pt idx="331">
                  <c:v>-20.815789473684241</c:v>
                </c:pt>
                <c:pt idx="332">
                  <c:v>-18.502923976608191</c:v>
                </c:pt>
                <c:pt idx="333">
                  <c:v>-20.815789473684369</c:v>
                </c:pt>
                <c:pt idx="334">
                  <c:v>-20.815789473684291</c:v>
                </c:pt>
                <c:pt idx="335">
                  <c:v>-23.789473684210751</c:v>
                </c:pt>
                <c:pt idx="336">
                  <c:v>-20.815789473684369</c:v>
                </c:pt>
                <c:pt idx="337">
                  <c:v>-20.815789473684291</c:v>
                </c:pt>
                <c:pt idx="338">
                  <c:v>-18.502923976608301</c:v>
                </c:pt>
                <c:pt idx="339">
                  <c:v>-23.789473684210481</c:v>
                </c:pt>
                <c:pt idx="340">
                  <c:v>-20.815789473684191</c:v>
                </c:pt>
                <c:pt idx="341">
                  <c:v>-20.81578947368423</c:v>
                </c:pt>
                <c:pt idx="342">
                  <c:v>-20.815789473684141</c:v>
                </c:pt>
                <c:pt idx="343">
                  <c:v>-20.815789473684191</c:v>
                </c:pt>
                <c:pt idx="344">
                  <c:v>-20.815789473684141</c:v>
                </c:pt>
                <c:pt idx="345">
                  <c:v>-18.502923976608152</c:v>
                </c:pt>
                <c:pt idx="346">
                  <c:v>-20.81578947368423</c:v>
                </c:pt>
                <c:pt idx="347">
                  <c:v>-20.815789473684141</c:v>
                </c:pt>
                <c:pt idx="348">
                  <c:v>-20.81578947368423</c:v>
                </c:pt>
                <c:pt idx="349">
                  <c:v>-20.81578947368423</c:v>
                </c:pt>
                <c:pt idx="350">
                  <c:v>-20.81578947368423</c:v>
                </c:pt>
                <c:pt idx="351">
                  <c:v>-18.502923976608301</c:v>
                </c:pt>
                <c:pt idx="352">
                  <c:v>-18.502923976608191</c:v>
                </c:pt>
                <c:pt idx="353">
                  <c:v>-20.81578947368423</c:v>
                </c:pt>
                <c:pt idx="354">
                  <c:v>-20.815789473684141</c:v>
                </c:pt>
                <c:pt idx="355">
                  <c:v>-20.815789473684191</c:v>
                </c:pt>
                <c:pt idx="356">
                  <c:v>-20.815789473684191</c:v>
                </c:pt>
                <c:pt idx="357">
                  <c:v>-20.815789473684141</c:v>
                </c:pt>
                <c:pt idx="358">
                  <c:v>-18.502923976608152</c:v>
                </c:pt>
                <c:pt idx="359">
                  <c:v>-20.815789473684141</c:v>
                </c:pt>
                <c:pt idx="360">
                  <c:v>-20.81578947368423</c:v>
                </c:pt>
                <c:pt idx="361">
                  <c:v>-20.81578947368423</c:v>
                </c:pt>
                <c:pt idx="362">
                  <c:v>-20.815789473684141</c:v>
                </c:pt>
                <c:pt idx="363">
                  <c:v>-20.81578947368423</c:v>
                </c:pt>
                <c:pt idx="364">
                  <c:v>-18.502923976608191</c:v>
                </c:pt>
                <c:pt idx="365">
                  <c:v>-20.81578947368418</c:v>
                </c:pt>
                <c:pt idx="366">
                  <c:v>-20.81578947368418</c:v>
                </c:pt>
                <c:pt idx="367">
                  <c:v>-20.815789473684099</c:v>
                </c:pt>
                <c:pt idx="368">
                  <c:v>-20.81578947368418</c:v>
                </c:pt>
                <c:pt idx="369">
                  <c:v>-23.78947368421046</c:v>
                </c:pt>
                <c:pt idx="370">
                  <c:v>-20.815789473684202</c:v>
                </c:pt>
                <c:pt idx="371">
                  <c:v>-18.502923976608191</c:v>
                </c:pt>
                <c:pt idx="372">
                  <c:v>-20.81578947368406</c:v>
                </c:pt>
                <c:pt idx="373">
                  <c:v>-23.78947368421046</c:v>
                </c:pt>
                <c:pt idx="374">
                  <c:v>-20.815789473684141</c:v>
                </c:pt>
                <c:pt idx="375">
                  <c:v>-20.815789473684099</c:v>
                </c:pt>
                <c:pt idx="376">
                  <c:v>-20.815789473684141</c:v>
                </c:pt>
                <c:pt idx="377">
                  <c:v>-20.815789473684141</c:v>
                </c:pt>
                <c:pt idx="378">
                  <c:v>-20.81578947368428</c:v>
                </c:pt>
                <c:pt idx="379">
                  <c:v>-20.815789473684241</c:v>
                </c:pt>
                <c:pt idx="380">
                  <c:v>-20.81578947368428</c:v>
                </c:pt>
                <c:pt idx="381">
                  <c:v>-20.81578947368428</c:v>
                </c:pt>
                <c:pt idx="382">
                  <c:v>-23.789473684210549</c:v>
                </c:pt>
                <c:pt idx="383">
                  <c:v>-20.81578947368428</c:v>
                </c:pt>
                <c:pt idx="384">
                  <c:v>-18.502923976608159</c:v>
                </c:pt>
                <c:pt idx="385">
                  <c:v>-20.815789473684202</c:v>
                </c:pt>
                <c:pt idx="386">
                  <c:v>-20.81578947368428</c:v>
                </c:pt>
                <c:pt idx="387">
                  <c:v>-20.815789473684202</c:v>
                </c:pt>
                <c:pt idx="388">
                  <c:v>-20.81578947368428</c:v>
                </c:pt>
                <c:pt idx="389">
                  <c:v>-20.815789473684202</c:v>
                </c:pt>
                <c:pt idx="390">
                  <c:v>-20.815789473684202</c:v>
                </c:pt>
                <c:pt idx="391">
                  <c:v>-20.81578947368418</c:v>
                </c:pt>
                <c:pt idx="392">
                  <c:v>-20.815789473684202</c:v>
                </c:pt>
                <c:pt idx="393">
                  <c:v>-20.815789473684362</c:v>
                </c:pt>
                <c:pt idx="394">
                  <c:v>-20.81578947368428</c:v>
                </c:pt>
                <c:pt idx="395">
                  <c:v>-23.789473684210641</c:v>
                </c:pt>
                <c:pt idx="396">
                  <c:v>-20.815789473684362</c:v>
                </c:pt>
                <c:pt idx="397">
                  <c:v>-18.50292397660823</c:v>
                </c:pt>
                <c:pt idx="398">
                  <c:v>-18.50292397660823</c:v>
                </c:pt>
                <c:pt idx="399">
                  <c:v>-20.815789473684099</c:v>
                </c:pt>
                <c:pt idx="400">
                  <c:v>-20.81578947368418</c:v>
                </c:pt>
                <c:pt idx="401">
                  <c:v>-20.81578947368418</c:v>
                </c:pt>
                <c:pt idx="402">
                  <c:v>-20.815789473684099</c:v>
                </c:pt>
                <c:pt idx="403">
                  <c:v>-20.81578947368418</c:v>
                </c:pt>
                <c:pt idx="404">
                  <c:v>-20.815789473684099</c:v>
                </c:pt>
                <c:pt idx="405">
                  <c:v>-20.81578947368418</c:v>
                </c:pt>
                <c:pt idx="406">
                  <c:v>-20.81578947368418</c:v>
                </c:pt>
                <c:pt idx="407">
                  <c:v>-20.815789473684099</c:v>
                </c:pt>
                <c:pt idx="408">
                  <c:v>-23.789473684210591</c:v>
                </c:pt>
                <c:pt idx="409">
                  <c:v>-20.81578947368418</c:v>
                </c:pt>
                <c:pt idx="410">
                  <c:v>-18.502923976608219</c:v>
                </c:pt>
                <c:pt idx="411">
                  <c:v>-18.502923976608141</c:v>
                </c:pt>
                <c:pt idx="412">
                  <c:v>-20.81578947368418</c:v>
                </c:pt>
                <c:pt idx="413">
                  <c:v>-20.815789473684259</c:v>
                </c:pt>
                <c:pt idx="414">
                  <c:v>-20.815789473684099</c:v>
                </c:pt>
                <c:pt idx="415">
                  <c:v>-20.81578947368418</c:v>
                </c:pt>
                <c:pt idx="416">
                  <c:v>-20.81578947368418</c:v>
                </c:pt>
                <c:pt idx="417">
                  <c:v>-20.815789473684202</c:v>
                </c:pt>
                <c:pt idx="418">
                  <c:v>-20.81578947368428</c:v>
                </c:pt>
                <c:pt idx="419">
                  <c:v>-20.815789473684202</c:v>
                </c:pt>
                <c:pt idx="420">
                  <c:v>-20.81578947368428</c:v>
                </c:pt>
                <c:pt idx="421">
                  <c:v>-23.789473684210641</c:v>
                </c:pt>
                <c:pt idx="422">
                  <c:v>-20.815789473684202</c:v>
                </c:pt>
                <c:pt idx="423">
                  <c:v>-18.50292397660823</c:v>
                </c:pt>
                <c:pt idx="424">
                  <c:v>-18.502923976608159</c:v>
                </c:pt>
                <c:pt idx="425">
                  <c:v>-20.81578947368428</c:v>
                </c:pt>
                <c:pt idx="426">
                  <c:v>-23.789473684210641</c:v>
                </c:pt>
                <c:pt idx="427">
                  <c:v>-20.815789473684202</c:v>
                </c:pt>
                <c:pt idx="428">
                  <c:v>-20.81578947368428</c:v>
                </c:pt>
                <c:pt idx="429">
                  <c:v>-20.81578947368412</c:v>
                </c:pt>
                <c:pt idx="430">
                  <c:v>-20.815789473684202</c:v>
                </c:pt>
                <c:pt idx="431">
                  <c:v>-20.815789473684202</c:v>
                </c:pt>
                <c:pt idx="432">
                  <c:v>-20.815789473684202</c:v>
                </c:pt>
                <c:pt idx="433">
                  <c:v>-20.815789473684202</c:v>
                </c:pt>
                <c:pt idx="434">
                  <c:v>-23.78947368421041</c:v>
                </c:pt>
                <c:pt idx="435">
                  <c:v>-20.815789473684202</c:v>
                </c:pt>
                <c:pt idx="436">
                  <c:v>-20.815789473684202</c:v>
                </c:pt>
                <c:pt idx="437">
                  <c:v>-18.502923976608091</c:v>
                </c:pt>
                <c:pt idx="438">
                  <c:v>-20.81578947368418</c:v>
                </c:pt>
                <c:pt idx="439">
                  <c:v>-23.78947368421041</c:v>
                </c:pt>
                <c:pt idx="440">
                  <c:v>-20.81578947368418</c:v>
                </c:pt>
                <c:pt idx="441">
                  <c:v>-20.81578947368418</c:v>
                </c:pt>
                <c:pt idx="442">
                  <c:v>-20.815789473684099</c:v>
                </c:pt>
                <c:pt idx="443">
                  <c:v>-20.81578947368418</c:v>
                </c:pt>
                <c:pt idx="444">
                  <c:v>-20.815789473684099</c:v>
                </c:pt>
                <c:pt idx="445">
                  <c:v>-20.81578947368418</c:v>
                </c:pt>
                <c:pt idx="446">
                  <c:v>-20.81578947368418</c:v>
                </c:pt>
                <c:pt idx="447">
                  <c:v>-20.815789473684099</c:v>
                </c:pt>
                <c:pt idx="448">
                  <c:v>-20.81578947368418</c:v>
                </c:pt>
                <c:pt idx="449">
                  <c:v>-20.815789473684099</c:v>
                </c:pt>
                <c:pt idx="450">
                  <c:v>-18.50292397660823</c:v>
                </c:pt>
                <c:pt idx="451">
                  <c:v>-20.81578947368428</c:v>
                </c:pt>
                <c:pt idx="452">
                  <c:v>-23.789473684210549</c:v>
                </c:pt>
                <c:pt idx="453">
                  <c:v>-20.815789473684362</c:v>
                </c:pt>
                <c:pt idx="454">
                  <c:v>-20.81578947368428</c:v>
                </c:pt>
                <c:pt idx="455">
                  <c:v>-20.81578947368428</c:v>
                </c:pt>
                <c:pt idx="456">
                  <c:v>-20.815789473684259</c:v>
                </c:pt>
                <c:pt idx="457">
                  <c:v>-18.50292397660823</c:v>
                </c:pt>
                <c:pt idx="458">
                  <c:v>-20.815789473684362</c:v>
                </c:pt>
                <c:pt idx="459">
                  <c:v>-20.815789473684202</c:v>
                </c:pt>
                <c:pt idx="460">
                  <c:v>-20.81578947368428</c:v>
                </c:pt>
                <c:pt idx="461">
                  <c:v>-20.81578947368428</c:v>
                </c:pt>
                <c:pt idx="462">
                  <c:v>-20.815789473684202</c:v>
                </c:pt>
                <c:pt idx="463">
                  <c:v>-18.50292397660823</c:v>
                </c:pt>
                <c:pt idx="464">
                  <c:v>-20.815789473684202</c:v>
                </c:pt>
                <c:pt idx="465">
                  <c:v>-23.789473684210641</c:v>
                </c:pt>
                <c:pt idx="466">
                  <c:v>-20.81578947368428</c:v>
                </c:pt>
                <c:pt idx="467">
                  <c:v>-20.815789473684202</c:v>
                </c:pt>
                <c:pt idx="468">
                  <c:v>-20.81578947368428</c:v>
                </c:pt>
                <c:pt idx="469">
                  <c:v>-20.81578947368428</c:v>
                </c:pt>
                <c:pt idx="470">
                  <c:v>-18.502923976608301</c:v>
                </c:pt>
                <c:pt idx="471">
                  <c:v>-20.81578947368418</c:v>
                </c:pt>
                <c:pt idx="472">
                  <c:v>-20.81578947368418</c:v>
                </c:pt>
                <c:pt idx="473">
                  <c:v>-20.815789473684259</c:v>
                </c:pt>
                <c:pt idx="474">
                  <c:v>-20.815789473684099</c:v>
                </c:pt>
                <c:pt idx="475">
                  <c:v>-20.81578947368418</c:v>
                </c:pt>
                <c:pt idx="476">
                  <c:v>-18.502923976608141</c:v>
                </c:pt>
                <c:pt idx="477">
                  <c:v>-20.815789473684099</c:v>
                </c:pt>
                <c:pt idx="478">
                  <c:v>-20.81578947368418</c:v>
                </c:pt>
                <c:pt idx="479">
                  <c:v>-20.815789473684099</c:v>
                </c:pt>
                <c:pt idx="480">
                  <c:v>-20.81578947368418</c:v>
                </c:pt>
                <c:pt idx="481">
                  <c:v>-20.815789473684099</c:v>
                </c:pt>
                <c:pt idx="482">
                  <c:v>-20.815789473684099</c:v>
                </c:pt>
                <c:pt idx="483">
                  <c:v>-18.502923976608141</c:v>
                </c:pt>
                <c:pt idx="484">
                  <c:v>-20.815789473684099</c:v>
                </c:pt>
                <c:pt idx="485">
                  <c:v>-20.81578947368418</c:v>
                </c:pt>
                <c:pt idx="486">
                  <c:v>-20.81578947368418</c:v>
                </c:pt>
                <c:pt idx="487">
                  <c:v>-20.815789473684099</c:v>
                </c:pt>
                <c:pt idx="488">
                  <c:v>-20.81578947368418</c:v>
                </c:pt>
                <c:pt idx="489">
                  <c:v>-18.502923976608159</c:v>
                </c:pt>
                <c:pt idx="490">
                  <c:v>-20.815789473684202</c:v>
                </c:pt>
                <c:pt idx="491">
                  <c:v>-23.789473684210641</c:v>
                </c:pt>
                <c:pt idx="492">
                  <c:v>-20.81578947368428</c:v>
                </c:pt>
                <c:pt idx="493">
                  <c:v>-20.815789473684202</c:v>
                </c:pt>
                <c:pt idx="494">
                  <c:v>-20.81578947368412</c:v>
                </c:pt>
                <c:pt idx="495">
                  <c:v>-20.81578947368428</c:v>
                </c:pt>
                <c:pt idx="496">
                  <c:v>-18.502923976608241</c:v>
                </c:pt>
                <c:pt idx="497">
                  <c:v>-20.815789473684379</c:v>
                </c:pt>
                <c:pt idx="498">
                  <c:v>-20.815789473684301</c:v>
                </c:pt>
                <c:pt idx="499">
                  <c:v>-23.789473684210549</c:v>
                </c:pt>
                <c:pt idx="500">
                  <c:v>-20.815789473684202</c:v>
                </c:pt>
                <c:pt idx="501">
                  <c:v>-18.50292397660823</c:v>
                </c:pt>
                <c:pt idx="502">
                  <c:v>-18.50292397660823</c:v>
                </c:pt>
                <c:pt idx="503">
                  <c:v>-20.815789473684202</c:v>
                </c:pt>
                <c:pt idx="504">
                  <c:v>-20.815789473684202</c:v>
                </c:pt>
                <c:pt idx="505">
                  <c:v>-20.81578947368428</c:v>
                </c:pt>
                <c:pt idx="506">
                  <c:v>-20.815789473684362</c:v>
                </c:pt>
                <c:pt idx="507">
                  <c:v>-20.81578947368428</c:v>
                </c:pt>
                <c:pt idx="508">
                  <c:v>-20.81578947368428</c:v>
                </c:pt>
                <c:pt idx="509">
                  <c:v>-18.502923976608159</c:v>
                </c:pt>
                <c:pt idx="510">
                  <c:v>-20.815789473684259</c:v>
                </c:pt>
                <c:pt idx="511">
                  <c:v>-20.81578947368418</c:v>
                </c:pt>
                <c:pt idx="512">
                  <c:v>-20.815789473684099</c:v>
                </c:pt>
                <c:pt idx="513">
                  <c:v>-20.815789473684021</c:v>
                </c:pt>
                <c:pt idx="514">
                  <c:v>-18.502923976608141</c:v>
                </c:pt>
                <c:pt idx="515">
                  <c:v>-18.502923976608141</c:v>
                </c:pt>
                <c:pt idx="516">
                  <c:v>-20.81578947368418</c:v>
                </c:pt>
                <c:pt idx="517">
                  <c:v>-23.789473684210371</c:v>
                </c:pt>
                <c:pt idx="518">
                  <c:v>-20.81578947368391</c:v>
                </c:pt>
                <c:pt idx="519">
                  <c:v>-20.815789473683989</c:v>
                </c:pt>
                <c:pt idx="520">
                  <c:v>-18.502923976608141</c:v>
                </c:pt>
                <c:pt idx="521">
                  <c:v>-20.815789473684259</c:v>
                </c:pt>
                <c:pt idx="522">
                  <c:v>-20.81578947368428</c:v>
                </c:pt>
                <c:pt idx="523">
                  <c:v>-20.81578947368428</c:v>
                </c:pt>
                <c:pt idx="524">
                  <c:v>-20.81578947368428</c:v>
                </c:pt>
                <c:pt idx="525">
                  <c:v>-23.789473684210641</c:v>
                </c:pt>
                <c:pt idx="526">
                  <c:v>-20.81578947368428</c:v>
                </c:pt>
                <c:pt idx="527">
                  <c:v>-18.502923976608159</c:v>
                </c:pt>
                <c:pt idx="528">
                  <c:v>-18.502923976608091</c:v>
                </c:pt>
                <c:pt idx="529">
                  <c:v>-20.81578947368428</c:v>
                </c:pt>
                <c:pt idx="530">
                  <c:v>-20.81578947368428</c:v>
                </c:pt>
                <c:pt idx="531">
                  <c:v>-20.815789473684202</c:v>
                </c:pt>
                <c:pt idx="532">
                  <c:v>-20.81578947368428</c:v>
                </c:pt>
                <c:pt idx="533">
                  <c:v>-18.502923976608241</c:v>
                </c:pt>
                <c:pt idx="534">
                  <c:v>-20.815789473684379</c:v>
                </c:pt>
                <c:pt idx="535">
                  <c:v>-20.815789473684379</c:v>
                </c:pt>
                <c:pt idx="536">
                  <c:v>-20.815789473684461</c:v>
                </c:pt>
                <c:pt idx="537">
                  <c:v>-20.815789473684301</c:v>
                </c:pt>
                <c:pt idx="538">
                  <c:v>-20.815789473684301</c:v>
                </c:pt>
                <c:pt idx="539">
                  <c:v>-18.50292397660839</c:v>
                </c:pt>
                <c:pt idx="540">
                  <c:v>-18.502923976608461</c:v>
                </c:pt>
                <c:pt idx="541">
                  <c:v>-20.815789473684301</c:v>
                </c:pt>
                <c:pt idx="542">
                  <c:v>-20.815789473684379</c:v>
                </c:pt>
                <c:pt idx="543">
                  <c:v>-20.81578947368412</c:v>
                </c:pt>
                <c:pt idx="544">
                  <c:v>-20.815789473684202</c:v>
                </c:pt>
                <c:pt idx="545">
                  <c:v>-18.50292397660823</c:v>
                </c:pt>
                <c:pt idx="546">
                  <c:v>-18.50292397660823</c:v>
                </c:pt>
                <c:pt idx="547">
                  <c:v>-18.502923976608159</c:v>
                </c:pt>
                <c:pt idx="548">
                  <c:v>-20.815789473684202</c:v>
                </c:pt>
                <c:pt idx="549">
                  <c:v>-20.81578947368428</c:v>
                </c:pt>
                <c:pt idx="550">
                  <c:v>-20.815789473684202</c:v>
                </c:pt>
                <c:pt idx="551">
                  <c:v>-20.815789473684362</c:v>
                </c:pt>
                <c:pt idx="552">
                  <c:v>-18.50292397660823</c:v>
                </c:pt>
                <c:pt idx="553">
                  <c:v>-18.502923976608159</c:v>
                </c:pt>
                <c:pt idx="554">
                  <c:v>-20.815789473684099</c:v>
                </c:pt>
                <c:pt idx="555">
                  <c:v>-20.815789473684259</c:v>
                </c:pt>
                <c:pt idx="556">
                  <c:v>-20.815789473684099</c:v>
                </c:pt>
                <c:pt idx="557">
                  <c:v>-18.502923976608141</c:v>
                </c:pt>
                <c:pt idx="558">
                  <c:v>-18.502923976608081</c:v>
                </c:pt>
                <c:pt idx="559">
                  <c:v>-18.502923976608141</c:v>
                </c:pt>
                <c:pt idx="560">
                  <c:v>-20.815789473683989</c:v>
                </c:pt>
                <c:pt idx="561">
                  <c:v>-20.815789473684081</c:v>
                </c:pt>
                <c:pt idx="562">
                  <c:v>-20.815789473684081</c:v>
                </c:pt>
                <c:pt idx="563">
                  <c:v>-18.502923976607921</c:v>
                </c:pt>
                <c:pt idx="564">
                  <c:v>-18.502923976608081</c:v>
                </c:pt>
                <c:pt idx="565">
                  <c:v>-18.502923976608141</c:v>
                </c:pt>
                <c:pt idx="566">
                  <c:v>-20.815789473684259</c:v>
                </c:pt>
                <c:pt idx="567">
                  <c:v>-20.81578947368418</c:v>
                </c:pt>
                <c:pt idx="568">
                  <c:v>-23.78947368421051</c:v>
                </c:pt>
                <c:pt idx="569">
                  <c:v>-18.502923976608159</c:v>
                </c:pt>
                <c:pt idx="570">
                  <c:v>-18.502923976608301</c:v>
                </c:pt>
                <c:pt idx="571">
                  <c:v>-18.50292397660823</c:v>
                </c:pt>
                <c:pt idx="572">
                  <c:v>-20.815789473684202</c:v>
                </c:pt>
                <c:pt idx="573">
                  <c:v>-20.81578947368412</c:v>
                </c:pt>
                <c:pt idx="574">
                  <c:v>-20.81578947368428</c:v>
                </c:pt>
                <c:pt idx="575">
                  <c:v>-18.50292397660823</c:v>
                </c:pt>
                <c:pt idx="576">
                  <c:v>-18.50292397660823</c:v>
                </c:pt>
                <c:pt idx="577">
                  <c:v>-18.50292397660823</c:v>
                </c:pt>
                <c:pt idx="578">
                  <c:v>-20.81578947368412</c:v>
                </c:pt>
                <c:pt idx="579">
                  <c:v>-20.815789473684202</c:v>
                </c:pt>
                <c:pt idx="580">
                  <c:v>-20.81578947368428</c:v>
                </c:pt>
                <c:pt idx="581">
                  <c:v>-18.502923976608301</c:v>
                </c:pt>
                <c:pt idx="582">
                  <c:v>-18.502923976608159</c:v>
                </c:pt>
                <c:pt idx="583">
                  <c:v>-18.50292397660823</c:v>
                </c:pt>
                <c:pt idx="584">
                  <c:v>-20.81578947368428</c:v>
                </c:pt>
                <c:pt idx="585">
                  <c:v>-20.815789473684259</c:v>
                </c:pt>
                <c:pt idx="586">
                  <c:v>-20.81578947368418</c:v>
                </c:pt>
                <c:pt idx="587">
                  <c:v>-18.502923976608081</c:v>
                </c:pt>
                <c:pt idx="588">
                  <c:v>-18.50292397660801</c:v>
                </c:pt>
                <c:pt idx="589">
                  <c:v>-18.502923976608141</c:v>
                </c:pt>
                <c:pt idx="590">
                  <c:v>-20.81578947368418</c:v>
                </c:pt>
                <c:pt idx="591">
                  <c:v>-20.815789473684099</c:v>
                </c:pt>
                <c:pt idx="592">
                  <c:v>-20.81578947368418</c:v>
                </c:pt>
                <c:pt idx="593">
                  <c:v>-20.815789473684099</c:v>
                </c:pt>
                <c:pt idx="594">
                  <c:v>-23.78947368421051</c:v>
                </c:pt>
                <c:pt idx="595">
                  <c:v>-23.78947368421041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8026632"/>
        <c:axId val="128020960"/>
      </c:scatterChart>
      <c:valAx>
        <c:axId val="128026632"/>
        <c:scaling>
          <c:orientation val="minMax"/>
        </c:scaling>
        <c:delete val="0"/>
        <c:axPos val="b"/>
        <c:majorTickMark val="out"/>
        <c:minorTickMark val="none"/>
        <c:tickLblPos val="nextTo"/>
        <c:crossAx val="128020960"/>
        <c:crosses val="autoZero"/>
        <c:crossBetween val="midCat"/>
      </c:valAx>
      <c:valAx>
        <c:axId val="128020960"/>
        <c:scaling>
          <c:orientation val="minMax"/>
        </c:scaling>
        <c:delete val="0"/>
        <c:axPos val="l"/>
        <c:majorGridlines/>
        <c:numFmt formatCode="#,##0" sourceLinked="0"/>
        <c:majorTickMark val="out"/>
        <c:minorTickMark val="none"/>
        <c:tickLblPos val="nextTo"/>
        <c:crossAx val="12802663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11/09/2019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11/09/2019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852488" y="744538"/>
            <a:ext cx="4964112" cy="3722687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05349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46175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46175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2488" y="744538"/>
            <a:ext cx="4964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69664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36883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35139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aseline="0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85959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35139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35139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35139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35139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25128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pPr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351392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847097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847097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790119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847097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087774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2488" y="744538"/>
            <a:ext cx="4964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366472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2488" y="744538"/>
            <a:ext cx="4964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227255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27416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72061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112923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847097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852488" y="744538"/>
            <a:ext cx="4964112" cy="3722687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806009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852488" y="744538"/>
            <a:ext cx="4964112" cy="3722687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953780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852488" y="744538"/>
            <a:ext cx="4964112" cy="3722687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136141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852488" y="744538"/>
            <a:ext cx="4964112" cy="3722687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75000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410111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847097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461750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461750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4617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365633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2488" y="744538"/>
            <a:ext cx="4964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483456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852488" y="744538"/>
            <a:ext cx="4964112" cy="3722687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t>41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083097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597784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4617505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461750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461750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9767692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3792243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202129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13242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068927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2630457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2928573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7998328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3654054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225911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t>55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748277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 smtClean="0"/>
          </a:p>
          <a:p>
            <a:endParaRPr lang="en-GB" baseline="0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t>56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6775983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t>57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56647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lvl="0" indent="-285750">
              <a:buFont typeface="Courier New"/>
              <a:buChar char="o"/>
            </a:pP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89585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89585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2488" y="744538"/>
            <a:ext cx="4964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48562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46175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dirty="0" smtClean="0"/>
              <a:t>2nd MCBXFB Steering Committee - Jesús A. García Matos - 21st April 2016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‹Nº›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1" name="10 Grupo"/>
          <p:cNvGrpSpPr>
            <a:grpSpLocks noChangeAspect="1"/>
          </p:cNvGrpSpPr>
          <p:nvPr userDrawn="1"/>
        </p:nvGrpSpPr>
        <p:grpSpPr>
          <a:xfrm>
            <a:off x="115818" y="6066275"/>
            <a:ext cx="1140290" cy="666780"/>
            <a:chOff x="9602510" y="1982045"/>
            <a:chExt cx="4919316" cy="2876553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3420323"/>
              <a:ext cx="4919315" cy="1438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" name="Picture 2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1982045"/>
              <a:ext cx="4919316" cy="1438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/>
          <a:p>
            <a:r>
              <a:rPr lang="en-GB" dirty="0" smtClean="0"/>
              <a:t>MCBXFB Steering Committee - Jesús A. </a:t>
            </a:r>
            <a:r>
              <a:rPr lang="en-GB" dirty="0" err="1" smtClean="0"/>
              <a:t>García</a:t>
            </a:r>
            <a:r>
              <a:rPr lang="en-GB" dirty="0" smtClean="0"/>
              <a:t> Matos - 21st April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grpSp>
        <p:nvGrpSpPr>
          <p:cNvPr id="9" name="8 Grupo"/>
          <p:cNvGrpSpPr>
            <a:grpSpLocks noChangeAspect="1"/>
          </p:cNvGrpSpPr>
          <p:nvPr userDrawn="1"/>
        </p:nvGrpSpPr>
        <p:grpSpPr>
          <a:xfrm>
            <a:off x="1281403" y="6193665"/>
            <a:ext cx="1140290" cy="666780"/>
            <a:chOff x="9602510" y="1982045"/>
            <a:chExt cx="4919316" cy="2876553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3420323"/>
              <a:ext cx="4919315" cy="1438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1982045"/>
              <a:ext cx="4919316" cy="1438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/>
          <a:p>
            <a:r>
              <a:rPr lang="en-GB" noProof="0" dirty="0" smtClean="0"/>
              <a:t>2nd MCBXFB Steering Committee - Jesús A. García Matos - 21st April 2016</a:t>
            </a:r>
            <a:endParaRPr lang="en-GB" noProof="0" dirty="0"/>
          </a:p>
        </p:txBody>
      </p:sp>
      <p:grpSp>
        <p:nvGrpSpPr>
          <p:cNvPr id="12" name="11 Grupo"/>
          <p:cNvGrpSpPr>
            <a:grpSpLocks noChangeAspect="1"/>
          </p:cNvGrpSpPr>
          <p:nvPr userDrawn="1"/>
        </p:nvGrpSpPr>
        <p:grpSpPr>
          <a:xfrm>
            <a:off x="1281403" y="6193665"/>
            <a:ext cx="1140290" cy="666780"/>
            <a:chOff x="9602510" y="1982045"/>
            <a:chExt cx="4919316" cy="2876553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3420323"/>
              <a:ext cx="4919315" cy="1438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1982045"/>
              <a:ext cx="4919316" cy="1438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/>
          <a:p>
            <a:r>
              <a:rPr lang="en-GB" noProof="0" dirty="0" smtClean="0"/>
              <a:t>2nd MCBXFB Steering Committee - Jesús A. García Matos - 21st April 2016</a:t>
            </a:r>
            <a:endParaRPr lang="en-GB" noProof="0" dirty="0"/>
          </a:p>
        </p:txBody>
      </p:sp>
      <p:grpSp>
        <p:nvGrpSpPr>
          <p:cNvPr id="8" name="7 Grupo"/>
          <p:cNvGrpSpPr>
            <a:grpSpLocks noChangeAspect="1"/>
          </p:cNvGrpSpPr>
          <p:nvPr userDrawn="1"/>
        </p:nvGrpSpPr>
        <p:grpSpPr>
          <a:xfrm>
            <a:off x="1281403" y="6193665"/>
            <a:ext cx="1140290" cy="666780"/>
            <a:chOff x="9602510" y="1982045"/>
            <a:chExt cx="4919316" cy="2876553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3420323"/>
              <a:ext cx="4919315" cy="1438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1982045"/>
              <a:ext cx="4919316" cy="1438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/>
          <a:p>
            <a:r>
              <a:rPr lang="en-GB" noProof="0" dirty="0" smtClean="0"/>
              <a:t>2nd MCBXFB Steering Committee - Jesús A. García Matos - 21st April 2016</a:t>
            </a:r>
            <a:endParaRPr lang="en-GB" noProof="0" dirty="0"/>
          </a:p>
        </p:txBody>
      </p:sp>
      <p:grpSp>
        <p:nvGrpSpPr>
          <p:cNvPr id="7" name="6 Grupo"/>
          <p:cNvGrpSpPr>
            <a:grpSpLocks noChangeAspect="1"/>
          </p:cNvGrpSpPr>
          <p:nvPr userDrawn="1"/>
        </p:nvGrpSpPr>
        <p:grpSpPr>
          <a:xfrm>
            <a:off x="1281403" y="6193665"/>
            <a:ext cx="1140290" cy="666780"/>
            <a:chOff x="9602510" y="1982045"/>
            <a:chExt cx="4919316" cy="2876553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3420323"/>
              <a:ext cx="4919315" cy="1438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1982045"/>
              <a:ext cx="4919316" cy="1438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/>
          <a:p>
            <a:r>
              <a:rPr lang="en-GB" noProof="0" dirty="0" smtClean="0"/>
              <a:t>2nd MCBXFB Steering Committee - Jesús A. García Matos - 21st April 2016</a:t>
            </a:r>
            <a:endParaRPr lang="en-GB" noProof="0" dirty="0"/>
          </a:p>
        </p:txBody>
      </p:sp>
      <p:grpSp>
        <p:nvGrpSpPr>
          <p:cNvPr id="10" name="9 Grupo"/>
          <p:cNvGrpSpPr>
            <a:grpSpLocks noChangeAspect="1"/>
          </p:cNvGrpSpPr>
          <p:nvPr userDrawn="1"/>
        </p:nvGrpSpPr>
        <p:grpSpPr>
          <a:xfrm>
            <a:off x="1281403" y="6193665"/>
            <a:ext cx="1140290" cy="666780"/>
            <a:chOff x="9602510" y="1982045"/>
            <a:chExt cx="4919316" cy="2876553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3420323"/>
              <a:ext cx="4919315" cy="1438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1982045"/>
              <a:ext cx="4919316" cy="1438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GB" noProof="0" dirty="0" smtClean="0"/>
              <a:t>2nd MCBXFB Steering Committee - Jesús A. García Matos - 21st April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10" name="9 Grupo"/>
          <p:cNvGrpSpPr>
            <a:grpSpLocks noChangeAspect="1"/>
          </p:cNvGrpSpPr>
          <p:nvPr userDrawn="1"/>
        </p:nvGrpSpPr>
        <p:grpSpPr>
          <a:xfrm>
            <a:off x="144281" y="6066275"/>
            <a:ext cx="1140290" cy="666780"/>
            <a:chOff x="9602510" y="1982045"/>
            <a:chExt cx="4919316" cy="2876553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3420323"/>
              <a:ext cx="4919315" cy="1438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1982045"/>
              <a:ext cx="4919316" cy="1438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dirty="0" smtClean="0"/>
              <a:t>MCBXFB Steering Committee - Jesús A. </a:t>
            </a:r>
            <a:r>
              <a:rPr lang="en-GB" dirty="0" err="1" smtClean="0"/>
              <a:t>García</a:t>
            </a:r>
            <a:r>
              <a:rPr lang="en-GB" dirty="0" smtClean="0"/>
              <a:t> Matos - 21st April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‹Nº›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13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7" Type="http://schemas.openxmlformats.org/officeDocument/2006/relationships/chart" Target="../charts/chart1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jpe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63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jpe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jpeg"/><Relationship Id="rId3" Type="http://schemas.openxmlformats.org/officeDocument/2006/relationships/image" Target="../media/image70.jpeg"/><Relationship Id="rId7" Type="http://schemas.openxmlformats.org/officeDocument/2006/relationships/image" Target="../media/image74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jpeg"/><Relationship Id="rId5" Type="http://schemas.openxmlformats.org/officeDocument/2006/relationships/image" Target="../media/image72.png"/><Relationship Id="rId10" Type="http://schemas.openxmlformats.org/officeDocument/2006/relationships/image" Target="../media/image77.jpeg"/><Relationship Id="rId4" Type="http://schemas.openxmlformats.org/officeDocument/2006/relationships/image" Target="../media/image71.jpeg"/><Relationship Id="rId9" Type="http://schemas.openxmlformats.org/officeDocument/2006/relationships/image" Target="../media/image76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jpeg"/><Relationship Id="rId5" Type="http://schemas.openxmlformats.org/officeDocument/2006/relationships/image" Target="../media/image80.png"/><Relationship Id="rId4" Type="http://schemas.openxmlformats.org/officeDocument/2006/relationships/image" Target="../media/image79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emf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1.jpe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png"/><Relationship Id="rId3" Type="http://schemas.openxmlformats.org/officeDocument/2006/relationships/image" Target="../media/image70.png"/><Relationship Id="rId7" Type="http://schemas.openxmlformats.org/officeDocument/2006/relationships/image" Target="../media/image110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png"/><Relationship Id="rId5" Type="http://schemas.openxmlformats.org/officeDocument/2006/relationships/image" Target="../media/image90.png"/><Relationship Id="rId4" Type="http://schemas.openxmlformats.org/officeDocument/2006/relationships/image" Target="../media/image800.png"/><Relationship Id="rId9" Type="http://schemas.openxmlformats.org/officeDocument/2006/relationships/image" Target="../media/image13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5536" y="2819400"/>
            <a:ext cx="8280920" cy="1800000"/>
          </a:xfrm>
        </p:spPr>
        <p:txBody>
          <a:bodyPr/>
          <a:lstStyle/>
          <a:p>
            <a:pPr algn="ctr"/>
            <a:r>
              <a:rPr lang="en-GB" sz="4000" dirty="0" smtClean="0"/>
              <a:t>MCBX design</a:t>
            </a:r>
            <a:endParaRPr lang="en-GB" sz="40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691680" y="3645024"/>
            <a:ext cx="6480000" cy="591729"/>
          </a:xfrm>
        </p:spPr>
        <p:txBody>
          <a:bodyPr>
            <a:noAutofit/>
          </a:bodyPr>
          <a:lstStyle/>
          <a:p>
            <a:r>
              <a:rPr lang="en-GB" sz="1600" dirty="0" smtClean="0"/>
              <a:t>Jesús </a:t>
            </a:r>
            <a:r>
              <a:rPr lang="en-GB" sz="1600" dirty="0"/>
              <a:t>Ángel </a:t>
            </a:r>
            <a:r>
              <a:rPr lang="en-GB" sz="1600" dirty="0" smtClean="0"/>
              <a:t>García-Matos and </a:t>
            </a:r>
            <a:r>
              <a:rPr lang="en-GB" sz="1600" b="1" dirty="0"/>
              <a:t>Fernando Toral </a:t>
            </a:r>
            <a:r>
              <a:rPr lang="en-GB" sz="1600" dirty="0"/>
              <a:t>(CIEMAT</a:t>
            </a:r>
            <a:r>
              <a:rPr lang="en-GB" sz="1600" dirty="0" smtClean="0"/>
              <a:t>)</a:t>
            </a:r>
            <a:endParaRPr lang="en-GB" sz="1600" dirty="0"/>
          </a:p>
          <a:p>
            <a:r>
              <a:rPr lang="en-GB" sz="1600" dirty="0" smtClean="0"/>
              <a:t>Paolo </a:t>
            </a:r>
            <a:r>
              <a:rPr lang="en-GB" sz="1600" dirty="0" err="1" smtClean="0"/>
              <a:t>Fessia</a:t>
            </a:r>
            <a:r>
              <a:rPr lang="en-GB" sz="1600" dirty="0" smtClean="0"/>
              <a:t>, Juan </a:t>
            </a:r>
            <a:r>
              <a:rPr lang="en-GB" sz="1600" dirty="0"/>
              <a:t>Carlos </a:t>
            </a:r>
            <a:r>
              <a:rPr lang="en-GB" sz="1600" dirty="0" smtClean="0"/>
              <a:t>Pérez </a:t>
            </a:r>
            <a:r>
              <a:rPr lang="en-GB" sz="1600" dirty="0"/>
              <a:t>and Ezio Todesco (CERN</a:t>
            </a:r>
            <a:r>
              <a:rPr lang="en-GB" sz="1600" dirty="0" smtClean="0"/>
              <a:t>)</a:t>
            </a:r>
            <a:endParaRPr lang="en-GB" sz="160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115616" y="6320110"/>
            <a:ext cx="6480000" cy="349250"/>
          </a:xfrm>
        </p:spPr>
        <p:txBody>
          <a:bodyPr/>
          <a:lstStyle/>
          <a:p>
            <a:pPr algn="r"/>
            <a:r>
              <a:rPr lang="en-GB" dirty="0" smtClean="0"/>
              <a:t>International Review, 11</a:t>
            </a:r>
            <a:r>
              <a:rPr lang="en-GB" baseline="30000" dirty="0" smtClean="0"/>
              <a:t>th</a:t>
            </a:r>
            <a:r>
              <a:rPr lang="en-GB" dirty="0" smtClean="0"/>
              <a:t>  September 2019</a:t>
            </a:r>
            <a:endParaRPr lang="en-GB" dirty="0"/>
          </a:p>
        </p:txBody>
      </p:sp>
      <p:sp>
        <p:nvSpPr>
          <p:cNvPr id="5" name="Sous-titre 2"/>
          <p:cNvSpPr txBox="1">
            <a:spLocks/>
          </p:cNvSpPr>
          <p:nvPr/>
        </p:nvSpPr>
        <p:spPr>
          <a:xfrm>
            <a:off x="1406826" y="4437112"/>
            <a:ext cx="6621558" cy="59172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/>
              <a:t>Acknowledgements:</a:t>
            </a:r>
          </a:p>
          <a:p>
            <a:r>
              <a:rPr lang="en-GB" sz="1600" dirty="0" smtClean="0"/>
              <a:t>P. </a:t>
            </a:r>
            <a:r>
              <a:rPr lang="en-GB" sz="1600" dirty="0" err="1" smtClean="0"/>
              <a:t>Abramian</a:t>
            </a:r>
            <a:r>
              <a:rPr lang="en-GB" sz="1600" dirty="0" smtClean="0"/>
              <a:t>, J. Calero, I. Castro, M. </a:t>
            </a:r>
            <a:r>
              <a:rPr lang="en-GB" sz="1600" dirty="0" err="1" smtClean="0"/>
              <a:t>Domínguez</a:t>
            </a:r>
            <a:r>
              <a:rPr lang="en-GB" sz="1600" dirty="0" smtClean="0"/>
              <a:t>, A. Fernández, L. García-</a:t>
            </a:r>
            <a:r>
              <a:rPr lang="en-GB" sz="1600" dirty="0" err="1" smtClean="0"/>
              <a:t>Tabarés</a:t>
            </a:r>
            <a:r>
              <a:rPr lang="en-GB" sz="1600" dirty="0" smtClean="0"/>
              <a:t>, D. Lopez, T. Martínez, J. Munilla, J.A. Pardo, J.M. Perez, P. Sobrino, (CIEMAT)</a:t>
            </a:r>
          </a:p>
          <a:p>
            <a:r>
              <a:rPr lang="en-GB" sz="1600" dirty="0" smtClean="0"/>
              <a:t>S. Izquierdo </a:t>
            </a:r>
            <a:r>
              <a:rPr lang="en-GB" sz="1600" dirty="0" err="1" smtClean="0"/>
              <a:t>Bermúdez</a:t>
            </a:r>
            <a:r>
              <a:rPr lang="en-GB" sz="1600" dirty="0" smtClean="0"/>
              <a:t> and N. Bourcey (CERN)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981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Magnetic Design:</a:t>
            </a:r>
            <a:br>
              <a:rPr lang="en-GB" dirty="0" smtClean="0"/>
            </a:br>
            <a:r>
              <a:rPr lang="en-GB" dirty="0" smtClean="0"/>
              <a:t>Sensitivity analysis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474365"/>
            <a:ext cx="2951888" cy="1954635"/>
          </a:xfrm>
        </p:spPr>
        <p:txBody>
          <a:bodyPr vert="horz" lIns="0" tIns="0" rIns="0" bIns="0" rtlCol="0">
            <a:noAutofit/>
          </a:bodyPr>
          <a:lstStyle/>
          <a:p>
            <a:pPr marL="395287" indent="-285750">
              <a:buFont typeface="Arial" panose="020B0604020202020204" pitchFamily="34" charset="0"/>
              <a:buChar char="•"/>
            </a:pPr>
            <a:endParaRPr lang="en-GB" sz="1600" b="1" dirty="0">
              <a:solidFill>
                <a:schemeClr val="accent1"/>
              </a:solidFill>
            </a:endParaRPr>
          </a:p>
          <a:p>
            <a:pPr marL="395287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accent1"/>
                </a:solidFill>
              </a:rPr>
              <a:t>Small changes in the </a:t>
            </a:r>
            <a:r>
              <a:rPr lang="en-GB" sz="1600" b="1" dirty="0" smtClean="0">
                <a:solidFill>
                  <a:schemeClr val="accent1"/>
                </a:solidFill>
              </a:rPr>
              <a:t>conductor </a:t>
            </a:r>
            <a:r>
              <a:rPr lang="en-GB" sz="1600" b="1" dirty="0">
                <a:solidFill>
                  <a:schemeClr val="accent1"/>
                </a:solidFill>
              </a:rPr>
              <a:t>positioning or dimensions, specially in the inner dipole, causes great changes in the </a:t>
            </a:r>
            <a:r>
              <a:rPr lang="en-GB" sz="1600" b="1" dirty="0" smtClean="0">
                <a:solidFill>
                  <a:schemeClr val="accent1"/>
                </a:solidFill>
              </a:rPr>
              <a:t>multipole </a:t>
            </a:r>
            <a:r>
              <a:rPr lang="en-GB" sz="1600" b="1" dirty="0">
                <a:solidFill>
                  <a:schemeClr val="accent1"/>
                </a:solidFill>
              </a:rPr>
              <a:t>values</a:t>
            </a:r>
            <a:r>
              <a:rPr lang="en-GB" sz="1600" b="1" dirty="0" smtClean="0">
                <a:solidFill>
                  <a:schemeClr val="accent1"/>
                </a:solidFill>
              </a:rPr>
              <a:t>.</a:t>
            </a:r>
            <a:endParaRPr lang="en-GB" sz="1600" b="1" dirty="0">
              <a:solidFill>
                <a:schemeClr val="accent1"/>
              </a:solidFill>
            </a:endParaRPr>
          </a:p>
          <a:p>
            <a:pPr marL="395287" indent="-285750">
              <a:buFont typeface="Arial" panose="020B0604020202020204" pitchFamily="34" charset="0"/>
              <a:buChar char="•"/>
            </a:pPr>
            <a:endParaRPr lang="en-GB" sz="1600" b="1" dirty="0">
              <a:solidFill>
                <a:schemeClr val="accent1"/>
              </a:solidFill>
            </a:endParaRPr>
          </a:p>
          <a:p>
            <a:pPr marL="395287" indent="-285750">
              <a:buFont typeface="Arial" panose="020B0604020202020204" pitchFamily="34" charset="0"/>
              <a:buChar char="•"/>
            </a:pPr>
            <a:endParaRPr lang="en-GB" sz="1600" b="1" dirty="0">
              <a:solidFill>
                <a:schemeClr val="accent1"/>
              </a:solidFill>
            </a:endParaRPr>
          </a:p>
          <a:p>
            <a:pPr marL="395287" indent="-285750">
              <a:buFont typeface="Arial" panose="020B0604020202020204" pitchFamily="34" charset="0"/>
              <a:buChar char="•"/>
            </a:pPr>
            <a:endParaRPr lang="en-GB" sz="1600" b="1" dirty="0">
              <a:solidFill>
                <a:schemeClr val="accent1"/>
              </a:solidFill>
            </a:endParaRPr>
          </a:p>
          <a:p>
            <a:pPr marL="395287" indent="-285750">
              <a:buFont typeface="Arial" panose="020B0604020202020204" pitchFamily="34" charset="0"/>
              <a:buChar char="•"/>
            </a:pPr>
            <a:endParaRPr lang="en-GB" sz="1600" b="1" dirty="0">
              <a:solidFill>
                <a:schemeClr val="accent1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11" name="10 Rectángulo"/>
          <p:cNvSpPr/>
          <p:nvPr/>
        </p:nvSpPr>
        <p:spPr>
          <a:xfrm>
            <a:off x="3563888" y="1694321"/>
            <a:ext cx="223656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537" algn="ctr"/>
            <a:r>
              <a:rPr lang="en-GB" sz="1600" b="1" dirty="0" smtClean="0"/>
              <a:t>0.3 mm thinner interlayer</a:t>
            </a:r>
            <a:endParaRPr lang="en-GB" sz="1600" b="1" dirty="0"/>
          </a:p>
        </p:txBody>
      </p:sp>
      <p:sp>
        <p:nvSpPr>
          <p:cNvPr id="12" name="11 Rectángulo"/>
          <p:cNvSpPr/>
          <p:nvPr/>
        </p:nvSpPr>
        <p:spPr>
          <a:xfrm>
            <a:off x="5947447" y="1628800"/>
            <a:ext cx="1713611" cy="33855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>
            <a:spAutoFit/>
          </a:bodyPr>
          <a:lstStyle/>
          <a:p>
            <a:pPr marL="109537"/>
            <a:r>
              <a:rPr lang="en-GB" sz="1600" b="1" dirty="0">
                <a:solidFill>
                  <a:srgbClr val="FF0000"/>
                </a:solidFill>
              </a:rPr>
              <a:t>∆b3 ≅ </a:t>
            </a:r>
            <a:r>
              <a:rPr lang="en-GB" sz="1600" b="1" dirty="0" smtClean="0">
                <a:solidFill>
                  <a:srgbClr val="FF0000"/>
                </a:solidFill>
              </a:rPr>
              <a:t>- 5 units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5968652" y="1998132"/>
            <a:ext cx="1925207" cy="33855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>
            <a:spAutoFit/>
          </a:bodyPr>
          <a:lstStyle/>
          <a:p>
            <a:pPr marL="109537"/>
            <a:r>
              <a:rPr lang="en-GB" sz="1600" b="1" dirty="0">
                <a:solidFill>
                  <a:srgbClr val="FF0000"/>
                </a:solidFill>
              </a:rPr>
              <a:t>∆a3 ≅ </a:t>
            </a:r>
            <a:r>
              <a:rPr lang="en-GB" sz="1600" b="1" dirty="0" smtClean="0">
                <a:solidFill>
                  <a:srgbClr val="FF0000"/>
                </a:solidFill>
              </a:rPr>
              <a:t>+ 0.8 </a:t>
            </a:r>
            <a:r>
              <a:rPr lang="en-GB" sz="1600" b="1" dirty="0">
                <a:solidFill>
                  <a:srgbClr val="FF0000"/>
                </a:solidFill>
              </a:rPr>
              <a:t>units</a:t>
            </a:r>
          </a:p>
        </p:txBody>
      </p:sp>
      <p:sp>
        <p:nvSpPr>
          <p:cNvPr id="14" name="13 Flecha abajo"/>
          <p:cNvSpPr/>
          <p:nvPr/>
        </p:nvSpPr>
        <p:spPr>
          <a:xfrm rot="16200000">
            <a:off x="5724791" y="1818596"/>
            <a:ext cx="324037" cy="321902"/>
          </a:xfrm>
          <a:prstGeom prst="downArrow">
            <a:avLst/>
          </a:prstGeom>
          <a:solidFill>
            <a:schemeClr val="accent6"/>
          </a:solidFill>
          <a:ln w="508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5" name="14 Rectángulo"/>
          <p:cNvSpPr/>
          <p:nvPr/>
        </p:nvSpPr>
        <p:spPr>
          <a:xfrm>
            <a:off x="3779912" y="2630425"/>
            <a:ext cx="16561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537" algn="ctr"/>
            <a:r>
              <a:rPr lang="en-GB" sz="1600" b="1" dirty="0" smtClean="0"/>
              <a:t>0.001 mm thinner cable</a:t>
            </a:r>
            <a:endParaRPr lang="en-GB" sz="1600" b="1" dirty="0"/>
          </a:p>
        </p:txBody>
      </p:sp>
      <p:sp>
        <p:nvSpPr>
          <p:cNvPr id="16" name="15 Rectángulo"/>
          <p:cNvSpPr/>
          <p:nvPr/>
        </p:nvSpPr>
        <p:spPr>
          <a:xfrm>
            <a:off x="5947447" y="2564904"/>
            <a:ext cx="1764907" cy="33855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>
            <a:spAutoFit/>
          </a:bodyPr>
          <a:lstStyle/>
          <a:p>
            <a:pPr marL="109537"/>
            <a:r>
              <a:rPr lang="en-GB" sz="1600" b="1" dirty="0">
                <a:solidFill>
                  <a:srgbClr val="FF0000"/>
                </a:solidFill>
              </a:rPr>
              <a:t>∆b3 ≅ </a:t>
            </a:r>
            <a:r>
              <a:rPr lang="en-GB" sz="1600" b="1" dirty="0" smtClean="0">
                <a:solidFill>
                  <a:srgbClr val="FF0000"/>
                </a:solidFill>
              </a:rPr>
              <a:t>+ 3 units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5968652" y="2934236"/>
            <a:ext cx="1987724" cy="33855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>
            <a:spAutoFit/>
          </a:bodyPr>
          <a:lstStyle/>
          <a:p>
            <a:pPr marL="109537"/>
            <a:r>
              <a:rPr lang="en-GB" sz="1600" b="1" dirty="0">
                <a:solidFill>
                  <a:srgbClr val="FF0000"/>
                </a:solidFill>
              </a:rPr>
              <a:t>∆a3 ≅ -</a:t>
            </a:r>
            <a:r>
              <a:rPr lang="en-GB" sz="1600" b="1" dirty="0" smtClean="0">
                <a:solidFill>
                  <a:srgbClr val="FF0000"/>
                </a:solidFill>
              </a:rPr>
              <a:t> 1.25 units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18" name="17 Flecha abajo"/>
          <p:cNvSpPr/>
          <p:nvPr/>
        </p:nvSpPr>
        <p:spPr>
          <a:xfrm rot="16200000">
            <a:off x="5724791" y="2754700"/>
            <a:ext cx="324037" cy="321902"/>
          </a:xfrm>
          <a:prstGeom prst="downArrow">
            <a:avLst/>
          </a:prstGeom>
          <a:solidFill>
            <a:schemeClr val="accent6"/>
          </a:solidFill>
          <a:ln w="508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0" name="19 Cerrar llave"/>
          <p:cNvSpPr/>
          <p:nvPr/>
        </p:nvSpPr>
        <p:spPr>
          <a:xfrm rot="10800000">
            <a:off x="3465393" y="1694320"/>
            <a:ext cx="576064" cy="1520879"/>
          </a:xfrm>
          <a:prstGeom prst="rightBrace">
            <a:avLst>
              <a:gd name="adj1" fmla="val 8333"/>
              <a:gd name="adj2" fmla="val 5030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18 Rectángulo"/>
          <p:cNvSpPr/>
          <p:nvPr/>
        </p:nvSpPr>
        <p:spPr>
          <a:xfrm>
            <a:off x="7932663" y="1772816"/>
            <a:ext cx="7437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09537" algn="ctr"/>
            <a:r>
              <a:rPr lang="en-GB" dirty="0" smtClean="0"/>
              <a:t>(3D)</a:t>
            </a:r>
            <a:endParaRPr lang="en-GB" dirty="0"/>
          </a:p>
        </p:txBody>
      </p:sp>
      <p:sp>
        <p:nvSpPr>
          <p:cNvPr id="22" name="21 Rectángulo"/>
          <p:cNvSpPr/>
          <p:nvPr/>
        </p:nvSpPr>
        <p:spPr>
          <a:xfrm>
            <a:off x="7932663" y="2699628"/>
            <a:ext cx="7437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09537" algn="ctr"/>
            <a:r>
              <a:rPr lang="en-GB" dirty="0" smtClean="0"/>
              <a:t>(2D)</a:t>
            </a:r>
            <a:endParaRPr lang="en-GB" dirty="0"/>
          </a:p>
        </p:txBody>
      </p:sp>
      <p:sp>
        <p:nvSpPr>
          <p:cNvPr id="25" name="Espace réservé du contenu 2"/>
          <p:cNvSpPr txBox="1">
            <a:spLocks/>
          </p:cNvSpPr>
          <p:nvPr/>
        </p:nvSpPr>
        <p:spPr>
          <a:xfrm>
            <a:off x="612000" y="3897052"/>
            <a:ext cx="7919999" cy="133214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5287" indent="-285750">
              <a:buFont typeface="Arial" panose="020B0604020202020204" pitchFamily="34" charset="0"/>
              <a:buChar char="•"/>
            </a:pPr>
            <a:endParaRPr lang="en-GB" sz="1600" b="1" dirty="0" smtClean="0">
              <a:solidFill>
                <a:schemeClr val="accent1"/>
              </a:solidFill>
            </a:endParaRPr>
          </a:p>
          <a:p>
            <a:pPr marL="395287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chemeClr val="accent1"/>
                </a:solidFill>
              </a:rPr>
              <a:t>Coil deformation due to collaring is not included in the 3D magnetic simulations. The potential field errors will be compensated later, after learning from magnetic measurements on the prototype.</a:t>
            </a:r>
          </a:p>
          <a:p>
            <a:pPr marL="395287" indent="-285750">
              <a:buFont typeface="Arial" panose="020B0604020202020204" pitchFamily="34" charset="0"/>
              <a:buChar char="•"/>
            </a:pPr>
            <a:endParaRPr lang="en-GB" sz="1600" b="1" dirty="0" smtClean="0">
              <a:solidFill>
                <a:schemeClr val="accent1"/>
              </a:solidFill>
            </a:endParaRPr>
          </a:p>
          <a:p>
            <a:pPr marL="395287" indent="-285750">
              <a:buFont typeface="Arial" panose="020B0604020202020204" pitchFamily="34" charset="0"/>
              <a:buChar char="•"/>
            </a:pPr>
            <a:endParaRPr lang="en-GB" sz="1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28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4569" y="3645264"/>
            <a:ext cx="6619919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9" name="8 Rectángulo"/>
          <p:cNvSpPr/>
          <p:nvPr/>
        </p:nvSpPr>
        <p:spPr>
          <a:xfrm>
            <a:off x="39099" y="5888305"/>
            <a:ext cx="863735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537" algn="r"/>
            <a:r>
              <a:rPr lang="en-GB" sz="1200" b="1" dirty="0" smtClean="0"/>
              <a:t>* Plots for both dipoles ramping simultaneously (Same </a:t>
            </a:r>
            <a:r>
              <a:rPr lang="en-GB" sz="1200" b="1" dirty="0"/>
              <a:t>results ramping ID </a:t>
            </a:r>
            <a:r>
              <a:rPr lang="en-GB" sz="1200" b="1" dirty="0" smtClean="0"/>
              <a:t>or </a:t>
            </a:r>
            <a:r>
              <a:rPr lang="en-GB" sz="1200" b="1" dirty="0"/>
              <a:t>OD</a:t>
            </a:r>
            <a:r>
              <a:rPr lang="en-GB" sz="1200" b="1" dirty="0" smtClean="0"/>
              <a:t>)</a:t>
            </a:r>
            <a:endParaRPr lang="en-GB" sz="1200" b="1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612000" y="9536"/>
            <a:ext cx="7920000" cy="720000"/>
          </a:xfrm>
          <a:prstGeom prst="rect">
            <a:avLst/>
          </a:prstGeom>
        </p:spPr>
        <p:txBody>
          <a:bodyPr vert="horz" lIns="0" tIns="0" rIns="0" bIns="0" rtlCol="0" anchor="t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Magnetic design: *MCBXFA Ø77 VS Ø60 mm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4569" y="837192"/>
            <a:ext cx="6615273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22 Rectángulo"/>
          <p:cNvSpPr/>
          <p:nvPr/>
        </p:nvSpPr>
        <p:spPr>
          <a:xfrm>
            <a:off x="3340025" y="1132344"/>
            <a:ext cx="1821011" cy="33855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>
            <a:spAutoFit/>
          </a:bodyPr>
          <a:lstStyle/>
          <a:p>
            <a:pPr marL="109537"/>
            <a:r>
              <a:rPr lang="en-GB" sz="1600" b="1" dirty="0">
                <a:solidFill>
                  <a:srgbClr val="FF0000"/>
                </a:solidFill>
              </a:rPr>
              <a:t>∆b3 ≅ </a:t>
            </a:r>
            <a:r>
              <a:rPr lang="en-GB" sz="1600" b="1" dirty="0" smtClean="0">
                <a:solidFill>
                  <a:srgbClr val="FF0000"/>
                </a:solidFill>
              </a:rPr>
              <a:t>+30 units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24" name="23 Rectángulo"/>
          <p:cNvSpPr/>
          <p:nvPr/>
        </p:nvSpPr>
        <p:spPr>
          <a:xfrm>
            <a:off x="6436369" y="1127011"/>
            <a:ext cx="1758495" cy="33855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>
            <a:spAutoFit/>
          </a:bodyPr>
          <a:lstStyle/>
          <a:p>
            <a:pPr marL="109537"/>
            <a:r>
              <a:rPr lang="en-GB" sz="1600" b="1" dirty="0">
                <a:solidFill>
                  <a:srgbClr val="FF0000"/>
                </a:solidFill>
              </a:rPr>
              <a:t>∆a3 ≅ </a:t>
            </a:r>
            <a:r>
              <a:rPr lang="en-GB" sz="1600" b="1" dirty="0" smtClean="0">
                <a:solidFill>
                  <a:srgbClr val="FF0000"/>
                </a:solidFill>
              </a:rPr>
              <a:t>-20 units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26" name="25 Rectángulo"/>
          <p:cNvSpPr/>
          <p:nvPr/>
        </p:nvSpPr>
        <p:spPr>
          <a:xfrm>
            <a:off x="3268017" y="3954782"/>
            <a:ext cx="1821011" cy="33855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>
            <a:spAutoFit/>
          </a:bodyPr>
          <a:lstStyle/>
          <a:p>
            <a:pPr marL="109537"/>
            <a:r>
              <a:rPr lang="en-GB" sz="1600" b="1" dirty="0">
                <a:solidFill>
                  <a:srgbClr val="FF0000"/>
                </a:solidFill>
              </a:rPr>
              <a:t>∆b3 ≅ </a:t>
            </a:r>
            <a:r>
              <a:rPr lang="en-GB" sz="1600" b="1" dirty="0" smtClean="0">
                <a:solidFill>
                  <a:srgbClr val="FF0000"/>
                </a:solidFill>
              </a:rPr>
              <a:t>+20 units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27" name="26 Rectángulo"/>
          <p:cNvSpPr/>
          <p:nvPr/>
        </p:nvSpPr>
        <p:spPr>
          <a:xfrm>
            <a:off x="6406066" y="3933296"/>
            <a:ext cx="1758495" cy="33855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>
            <a:spAutoFit/>
          </a:bodyPr>
          <a:lstStyle/>
          <a:p>
            <a:pPr marL="109537"/>
            <a:r>
              <a:rPr lang="en-GB" sz="1600" b="1" dirty="0">
                <a:solidFill>
                  <a:srgbClr val="FF0000"/>
                </a:solidFill>
              </a:rPr>
              <a:t>∆a3 ≅ </a:t>
            </a:r>
            <a:r>
              <a:rPr lang="en-GB" sz="1600" b="1" dirty="0" smtClean="0">
                <a:solidFill>
                  <a:srgbClr val="FF0000"/>
                </a:solidFill>
              </a:rPr>
              <a:t>-10 units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29" name="28 Flecha abajo"/>
          <p:cNvSpPr/>
          <p:nvPr/>
        </p:nvSpPr>
        <p:spPr>
          <a:xfrm>
            <a:off x="5464260" y="2942768"/>
            <a:ext cx="612069" cy="792088"/>
          </a:xfrm>
          <a:prstGeom prst="downArrow">
            <a:avLst/>
          </a:prstGeom>
          <a:solidFill>
            <a:schemeClr val="accent6"/>
          </a:solidFill>
          <a:ln w="508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0" name="29 Rectángulo"/>
          <p:cNvSpPr/>
          <p:nvPr/>
        </p:nvSpPr>
        <p:spPr>
          <a:xfrm>
            <a:off x="3700065" y="3039583"/>
            <a:ext cx="4191853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109537"/>
            <a:r>
              <a:rPr lang="en-GB" sz="2400" b="1" dirty="0" smtClean="0"/>
              <a:t>10 units less of variation!!!</a:t>
            </a:r>
            <a:endParaRPr lang="en-GB" sz="2400" b="1" dirty="0"/>
          </a:p>
        </p:txBody>
      </p:sp>
      <p:pic>
        <p:nvPicPr>
          <p:cNvPr id="1026" name="Picture 2" descr="part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371" y="837192"/>
            <a:ext cx="2218958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part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562" y="3645264"/>
            <a:ext cx="2263767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16 Conector recto"/>
          <p:cNvCxnSpPr/>
          <p:nvPr/>
        </p:nvCxnSpPr>
        <p:spPr>
          <a:xfrm>
            <a:off x="683568" y="1465565"/>
            <a:ext cx="122941" cy="163235"/>
          </a:xfrm>
          <a:prstGeom prst="line">
            <a:avLst/>
          </a:prstGeom>
          <a:ln w="25400">
            <a:solidFill>
              <a:schemeClr val="bg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26"/>
          <p:cNvSpPr txBox="1"/>
          <p:nvPr/>
        </p:nvSpPr>
        <p:spPr>
          <a:xfrm>
            <a:off x="320327" y="1196752"/>
            <a:ext cx="7264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9pPr>
          </a:lstStyle>
          <a:p>
            <a:pPr algn="ctr"/>
            <a:r>
              <a:rPr lang="en-US" sz="12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Ø77 mm</a:t>
            </a:r>
            <a:endParaRPr lang="en-US" sz="12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cxnSp>
        <p:nvCxnSpPr>
          <p:cNvPr id="21" name="20 Conector recto"/>
          <p:cNvCxnSpPr/>
          <p:nvPr/>
        </p:nvCxnSpPr>
        <p:spPr>
          <a:xfrm>
            <a:off x="680368" y="4273877"/>
            <a:ext cx="122941" cy="163235"/>
          </a:xfrm>
          <a:prstGeom prst="line">
            <a:avLst/>
          </a:prstGeom>
          <a:ln w="25400">
            <a:solidFill>
              <a:schemeClr val="bg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6"/>
          <p:cNvSpPr txBox="1"/>
          <p:nvPr/>
        </p:nvSpPr>
        <p:spPr>
          <a:xfrm>
            <a:off x="314722" y="4005064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9pPr>
          </a:lstStyle>
          <a:p>
            <a:pPr algn="ctr"/>
            <a:r>
              <a:rPr lang="en-US" sz="12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Ø60 mm</a:t>
            </a:r>
            <a:endParaRPr lang="en-US" sz="12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3384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9" grpId="0" animBg="1"/>
      <p:bldP spid="30" grpId="0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grpSp>
        <p:nvGrpSpPr>
          <p:cNvPr id="3" name="2 Grupo"/>
          <p:cNvGrpSpPr>
            <a:grpSpLocks noChangeAspect="1"/>
          </p:cNvGrpSpPr>
          <p:nvPr/>
        </p:nvGrpSpPr>
        <p:grpSpPr>
          <a:xfrm>
            <a:off x="3913584" y="1127258"/>
            <a:ext cx="4762872" cy="5326078"/>
            <a:chOff x="3923928" y="1326088"/>
            <a:chExt cx="3194050" cy="3571744"/>
          </a:xfrm>
        </p:grpSpPr>
        <p:pic>
          <p:nvPicPr>
            <p:cNvPr id="1026" name="Imagen 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3113"/>
            <a:stretch>
              <a:fillRect/>
            </a:stretch>
          </p:blipFill>
          <p:spPr bwMode="auto">
            <a:xfrm>
              <a:off x="3923928" y="1326088"/>
              <a:ext cx="3187700" cy="1263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3627" b="-3627"/>
            <a:stretch>
              <a:fillRect/>
            </a:stretch>
          </p:blipFill>
          <p:spPr bwMode="auto">
            <a:xfrm>
              <a:off x="3923928" y="2611089"/>
              <a:ext cx="3194050" cy="1130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3613" b="-3613"/>
            <a:stretch>
              <a:fillRect/>
            </a:stretch>
          </p:blipFill>
          <p:spPr bwMode="auto">
            <a:xfrm>
              <a:off x="3923928" y="3761182"/>
              <a:ext cx="3194050" cy="1136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12 Rectángulo"/>
          <p:cNvSpPr/>
          <p:nvPr/>
        </p:nvSpPr>
        <p:spPr>
          <a:xfrm>
            <a:off x="179512" y="1196754"/>
            <a:ext cx="19662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accent1"/>
                </a:solidFill>
              </a:rPr>
              <a:t>Optimization needed for any powering scenario</a:t>
            </a:r>
          </a:p>
          <a:p>
            <a:pPr algn="ctr"/>
            <a:r>
              <a:rPr lang="en-GB" sz="1400" b="1" dirty="0">
                <a:solidFill>
                  <a:schemeClr val="accent1"/>
                </a:solidFill>
              </a:rPr>
              <a:t>(infinite cases)</a:t>
            </a:r>
            <a:endParaRPr lang="en-GB" sz="1400" dirty="0"/>
          </a:p>
        </p:txBody>
      </p:sp>
      <p:sp>
        <p:nvSpPr>
          <p:cNvPr id="15" name="14 Rectángulo"/>
          <p:cNvSpPr/>
          <p:nvPr/>
        </p:nvSpPr>
        <p:spPr>
          <a:xfrm>
            <a:off x="179512" y="2108757"/>
            <a:ext cx="20382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accent1"/>
                </a:solidFill>
              </a:rPr>
              <a:t>Each case takes like an hour to compute (3D iron)</a:t>
            </a:r>
            <a:endParaRPr lang="en-GB" sz="1400" dirty="0"/>
          </a:p>
        </p:txBody>
      </p:sp>
      <p:sp>
        <p:nvSpPr>
          <p:cNvPr id="17" name="16 Rectángulo"/>
          <p:cNvSpPr/>
          <p:nvPr/>
        </p:nvSpPr>
        <p:spPr>
          <a:xfrm>
            <a:off x="2051720" y="1441915"/>
            <a:ext cx="17281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537" algn="ctr"/>
            <a:r>
              <a:rPr lang="en-GB" sz="1600" b="1" dirty="0">
                <a:solidFill>
                  <a:schemeClr val="accent1"/>
                </a:solidFill>
              </a:rPr>
              <a:t>Reduced to only </a:t>
            </a:r>
            <a:r>
              <a:rPr lang="en-GB" sz="1600" b="1" dirty="0">
                <a:solidFill>
                  <a:srgbClr val="FF0000"/>
                </a:solidFill>
              </a:rPr>
              <a:t>three</a:t>
            </a:r>
            <a:r>
              <a:rPr lang="en-GB" sz="1600" b="1" dirty="0">
                <a:solidFill>
                  <a:schemeClr val="accent1"/>
                </a:solidFill>
              </a:rPr>
              <a:t> powering scenarios</a:t>
            </a:r>
          </a:p>
          <a:p>
            <a:pPr marL="109537" algn="ctr"/>
            <a:endParaRPr lang="en-GB" sz="1600" b="1" dirty="0">
              <a:solidFill>
                <a:schemeClr val="accent1"/>
              </a:solidFill>
            </a:endParaRPr>
          </a:p>
          <a:p>
            <a:pPr marL="280987" indent="-171450" algn="ctr">
              <a:buFont typeface="Arial" panose="020B0604020202020204" pitchFamily="34" charset="0"/>
              <a:buChar char="•"/>
            </a:pPr>
            <a:endParaRPr lang="en-GB" sz="1600" b="1" dirty="0">
              <a:solidFill>
                <a:schemeClr val="accent1"/>
              </a:solidFill>
            </a:endParaRPr>
          </a:p>
        </p:txBody>
      </p:sp>
      <p:sp>
        <p:nvSpPr>
          <p:cNvPr id="18" name="17 Cerrar llave"/>
          <p:cNvSpPr/>
          <p:nvPr/>
        </p:nvSpPr>
        <p:spPr>
          <a:xfrm>
            <a:off x="1907704" y="1127258"/>
            <a:ext cx="576064" cy="1720163"/>
          </a:xfrm>
          <a:prstGeom prst="rightBrace">
            <a:avLst>
              <a:gd name="adj1" fmla="val 8333"/>
              <a:gd name="adj2" fmla="val 50304"/>
            </a:avLst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19 Cerrar llave"/>
          <p:cNvSpPr/>
          <p:nvPr/>
        </p:nvSpPr>
        <p:spPr>
          <a:xfrm rot="10800000">
            <a:off x="3491881" y="1127258"/>
            <a:ext cx="576064" cy="5229092"/>
          </a:xfrm>
          <a:prstGeom prst="rightBrace">
            <a:avLst>
              <a:gd name="adj1" fmla="val 8333"/>
              <a:gd name="adj2" fmla="val 83994"/>
            </a:avLst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Detailed 3D magnetic design:</a:t>
            </a:r>
            <a:br>
              <a:rPr lang="en-GB" dirty="0" smtClean="0"/>
            </a:br>
            <a:r>
              <a:rPr lang="en-GB" dirty="0" smtClean="0"/>
              <a:t>Computation strategy and field quality</a:t>
            </a:r>
            <a:endParaRPr lang="en-GB" dirty="0"/>
          </a:p>
        </p:txBody>
      </p:sp>
      <p:sp>
        <p:nvSpPr>
          <p:cNvPr id="39" name="38 Rectángulo"/>
          <p:cNvSpPr/>
          <p:nvPr/>
        </p:nvSpPr>
        <p:spPr>
          <a:xfrm>
            <a:off x="2207096" y="5282700"/>
            <a:ext cx="1440160" cy="923330"/>
          </a:xfrm>
          <a:prstGeom prst="rect">
            <a:avLst/>
          </a:prstGeom>
          <a:solidFill>
            <a:schemeClr val="bg1">
              <a:alpha val="50000"/>
            </a:schemeClr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109537"/>
            <a:r>
              <a:rPr lang="en-GB" b="1" dirty="0">
                <a:solidFill>
                  <a:srgbClr val="FF0000"/>
                </a:solidFill>
              </a:rPr>
              <a:t>&lt; </a:t>
            </a:r>
            <a:r>
              <a:rPr lang="en-GB" b="1" dirty="0" smtClean="0">
                <a:solidFill>
                  <a:srgbClr val="FF0000"/>
                </a:solidFill>
              </a:rPr>
              <a:t>+/-15 </a:t>
            </a:r>
            <a:r>
              <a:rPr lang="en-GB" b="1" dirty="0">
                <a:solidFill>
                  <a:srgbClr val="FF0000"/>
                </a:solidFill>
              </a:rPr>
              <a:t>units required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395536" y="3884855"/>
            <a:ext cx="3240360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optimization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performed</a:t>
            </a:r>
            <a:r>
              <a:rPr lang="es-ES" dirty="0"/>
              <a:t> </a:t>
            </a:r>
            <a:r>
              <a:rPr lang="es-ES" dirty="0" err="1"/>
              <a:t>without</a:t>
            </a:r>
            <a:r>
              <a:rPr lang="es-ES" dirty="0"/>
              <a:t> </a:t>
            </a:r>
            <a:r>
              <a:rPr lang="es-ES" dirty="0" err="1"/>
              <a:t>iron</a:t>
            </a:r>
            <a:r>
              <a:rPr lang="es-ES" dirty="0"/>
              <a:t>.</a:t>
            </a:r>
          </a:p>
          <a:p>
            <a:pPr algn="ctr"/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objectives</a:t>
            </a:r>
            <a:r>
              <a:rPr lang="es-ES" dirty="0"/>
              <a:t> are </a:t>
            </a:r>
            <a:r>
              <a:rPr lang="es-ES" dirty="0" err="1"/>
              <a:t>shifted</a:t>
            </a:r>
            <a:r>
              <a:rPr lang="es-ES" dirty="0"/>
              <a:t> to </a:t>
            </a:r>
            <a:r>
              <a:rPr lang="es-ES" dirty="0" err="1"/>
              <a:t>take</a:t>
            </a:r>
            <a:r>
              <a:rPr lang="es-ES" dirty="0"/>
              <a:t> </a:t>
            </a:r>
            <a:r>
              <a:rPr lang="es-ES" dirty="0" err="1"/>
              <a:t>it</a:t>
            </a:r>
            <a:r>
              <a:rPr lang="es-ES" dirty="0"/>
              <a:t> </a:t>
            </a:r>
            <a:r>
              <a:rPr lang="es-ES" dirty="0" err="1"/>
              <a:t>into</a:t>
            </a:r>
            <a:r>
              <a:rPr lang="es-ES" dirty="0"/>
              <a:t> </a:t>
            </a:r>
            <a:r>
              <a:rPr lang="es-ES" dirty="0" err="1"/>
              <a:t>account</a:t>
            </a:r>
            <a:r>
              <a:rPr lang="es-E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18320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7" grpId="0"/>
      <p:bldP spid="18" grpId="0" animBg="1"/>
      <p:bldP spid="20" grpId="0" animBg="1"/>
      <p:bldP spid="39" grpId="0" animBg="1"/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Index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042317"/>
            <a:ext cx="7920000" cy="4906963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Magnet </a:t>
            </a:r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</a:rPr>
              <a:t>and cable specifications</a:t>
            </a:r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Magnetic d</a:t>
            </a:r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</a:rPr>
              <a:t>esign</a:t>
            </a:r>
          </a:p>
          <a:p>
            <a:r>
              <a:rPr lang="en-GB" sz="2400" dirty="0" smtClean="0">
                <a:solidFill>
                  <a:schemeClr val="tx1"/>
                </a:solidFill>
              </a:rPr>
              <a:t>Mechanical design</a:t>
            </a:r>
          </a:p>
          <a:p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</a:rPr>
              <a:t>Magnet protection</a:t>
            </a:r>
          </a:p>
          <a:p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</a:rPr>
              <a:t>Manufacturing concept</a:t>
            </a:r>
          </a:p>
          <a:p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</a:rPr>
              <a:t>Validation tests</a:t>
            </a:r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</a:rPr>
              <a:t>Short Mechanical Model</a:t>
            </a:r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</a:rPr>
              <a:t>Conclusions</a:t>
            </a:r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177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842" y="980728"/>
            <a:ext cx="5394517" cy="538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14</a:t>
            </a:fld>
            <a:endParaRPr lang="es-ES" dirty="0"/>
          </a:p>
        </p:txBody>
      </p:sp>
      <p:sp>
        <p:nvSpPr>
          <p:cNvPr id="14" name="13 Rectángulo"/>
          <p:cNvSpPr/>
          <p:nvPr/>
        </p:nvSpPr>
        <p:spPr>
          <a:xfrm>
            <a:off x="5501148" y="764704"/>
            <a:ext cx="3545652" cy="1569660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>
            <a:spAutoFit/>
          </a:bodyPr>
          <a:lstStyle/>
          <a:p>
            <a:pPr marL="109537"/>
            <a:r>
              <a:rPr lang="en-GB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action of </a:t>
            </a:r>
            <a:r>
              <a:rPr lang="en-GB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</a:t>
            </a:r>
            <a:r>
              <a:rPr lang="en-GB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external shell </a:t>
            </a:r>
            <a:r>
              <a:rPr lang="en-GB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increasing the outer collars thickness do not reach the inner coils, given </a:t>
            </a:r>
            <a:r>
              <a:rPr lang="en-GB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assembly gap between </a:t>
            </a:r>
            <a:r>
              <a:rPr lang="en-GB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inner collars </a:t>
            </a:r>
            <a:r>
              <a:rPr lang="en-GB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outer </a:t>
            </a:r>
            <a:r>
              <a:rPr lang="en-GB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coils. </a:t>
            </a:r>
          </a:p>
        </p:txBody>
      </p:sp>
      <p:sp>
        <p:nvSpPr>
          <p:cNvPr id="16" name="15 Arco"/>
          <p:cNvSpPr/>
          <p:nvPr/>
        </p:nvSpPr>
        <p:spPr>
          <a:xfrm>
            <a:off x="947215" y="1742207"/>
            <a:ext cx="3877682" cy="4014289"/>
          </a:xfrm>
          <a:prstGeom prst="arc">
            <a:avLst>
              <a:gd name="adj1" fmla="val 12012313"/>
              <a:gd name="adj2" fmla="val 20447716"/>
            </a:avLst>
          </a:prstGeom>
          <a:noFill/>
          <a:ln w="63500" cmpd="sng">
            <a:solidFill>
              <a:schemeClr val="bg2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17" name="16 Arco"/>
          <p:cNvSpPr/>
          <p:nvPr/>
        </p:nvSpPr>
        <p:spPr>
          <a:xfrm rot="10800000">
            <a:off x="947216" y="1563545"/>
            <a:ext cx="3877680" cy="4014289"/>
          </a:xfrm>
          <a:prstGeom prst="arc">
            <a:avLst>
              <a:gd name="adj1" fmla="val 12012313"/>
              <a:gd name="adj2" fmla="val 20447716"/>
            </a:avLst>
          </a:prstGeom>
          <a:noFill/>
          <a:ln w="63500" cmpd="sng">
            <a:solidFill>
              <a:schemeClr val="bg2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2519045" y="5003884"/>
            <a:ext cx="13516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mm GAP</a:t>
            </a:r>
            <a:endParaRPr lang="en-GB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2483768" y="1138692"/>
            <a:ext cx="13516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mm GAP</a:t>
            </a:r>
            <a:endParaRPr lang="en-GB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20" name="19 Conector recto de flecha"/>
          <p:cNvCxnSpPr/>
          <p:nvPr/>
        </p:nvCxnSpPr>
        <p:spPr>
          <a:xfrm flipH="1">
            <a:off x="3203848" y="1420616"/>
            <a:ext cx="144016" cy="321591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 de flecha"/>
          <p:cNvCxnSpPr/>
          <p:nvPr/>
        </p:nvCxnSpPr>
        <p:spPr>
          <a:xfrm flipH="1">
            <a:off x="2314651" y="5229200"/>
            <a:ext cx="313133" cy="239858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23 Rectángulo"/>
          <p:cNvSpPr/>
          <p:nvPr/>
        </p:nvSpPr>
        <p:spPr>
          <a:xfrm>
            <a:off x="5501149" y="2237963"/>
            <a:ext cx="3456384" cy="83099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>
            <a:spAutoFit/>
          </a:bodyPr>
          <a:lstStyle/>
          <a:p>
            <a:pPr marL="109537"/>
            <a:r>
              <a:rPr lang="en-GB" sz="16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16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 way to decrease the inner dipole </a:t>
            </a:r>
            <a:r>
              <a:rPr lang="en-GB" sz="16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deformation </a:t>
            </a:r>
            <a:r>
              <a:rPr lang="en-GB" sz="16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to increase inner collars thickness</a:t>
            </a:r>
            <a:r>
              <a:rPr lang="en-GB" sz="16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1600" b="1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29" name="28 Rectángulo"/>
          <p:cNvSpPr/>
          <p:nvPr/>
        </p:nvSpPr>
        <p:spPr>
          <a:xfrm>
            <a:off x="5612567" y="3429000"/>
            <a:ext cx="3927985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600" b="1" dirty="0" smtClean="0">
                <a:solidFill>
                  <a:schemeClr val="accent1"/>
                </a:solidFill>
              </a:rPr>
              <a:t>Self Supporting collars: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2DA2BF"/>
                </a:solidFill>
              </a:rPr>
              <a:t>Inner </a:t>
            </a:r>
            <a:r>
              <a:rPr lang="en-US" sz="1400" dirty="0">
                <a:solidFill>
                  <a:srgbClr val="2DA2BF"/>
                </a:solidFill>
              </a:rPr>
              <a:t>collar outer </a:t>
            </a:r>
            <a:r>
              <a:rPr lang="en-US" sz="1400" dirty="0" smtClean="0">
                <a:solidFill>
                  <a:srgbClr val="2DA2BF"/>
                </a:solidFill>
              </a:rPr>
              <a:t>diam.= </a:t>
            </a:r>
            <a:r>
              <a:rPr lang="en-US" sz="1400" b="1" dirty="0">
                <a:solidFill>
                  <a:srgbClr val="2DA2BF"/>
                </a:solidFill>
              </a:rPr>
              <a:t>230 </a:t>
            </a:r>
            <a:r>
              <a:rPr lang="en-US" sz="1400" b="1" dirty="0" smtClean="0">
                <a:solidFill>
                  <a:srgbClr val="2DA2BF"/>
                </a:solidFill>
              </a:rPr>
              <a:t>mm </a:t>
            </a:r>
            <a:r>
              <a:rPr lang="en-US" sz="1400" dirty="0" smtClean="0">
                <a:solidFill>
                  <a:srgbClr val="2DA2BF"/>
                </a:solidFill>
              </a:rPr>
              <a:t>(Thickness </a:t>
            </a:r>
            <a:r>
              <a:rPr lang="en-US" sz="1400" dirty="0">
                <a:solidFill>
                  <a:srgbClr val="2DA2BF"/>
                </a:solidFill>
              </a:rPr>
              <a:t>= </a:t>
            </a:r>
            <a:r>
              <a:rPr lang="en-US" sz="1400" b="1" dirty="0">
                <a:solidFill>
                  <a:srgbClr val="2DA2BF"/>
                </a:solidFill>
              </a:rPr>
              <a:t>27 mm</a:t>
            </a:r>
            <a:r>
              <a:rPr lang="en-US" sz="1400" dirty="0">
                <a:solidFill>
                  <a:srgbClr val="2DA2BF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1"/>
                </a:solidFill>
              </a:rPr>
              <a:t>Outer </a:t>
            </a:r>
            <a:r>
              <a:rPr lang="en-US" sz="1400" dirty="0">
                <a:solidFill>
                  <a:schemeClr val="accent1"/>
                </a:solidFill>
              </a:rPr>
              <a:t>collar outer </a:t>
            </a:r>
            <a:r>
              <a:rPr lang="en-US" sz="1400" dirty="0" smtClean="0">
                <a:solidFill>
                  <a:schemeClr val="accent1"/>
                </a:solidFill>
              </a:rPr>
              <a:t>diam. </a:t>
            </a:r>
            <a:r>
              <a:rPr lang="en-US" sz="1400" dirty="0">
                <a:solidFill>
                  <a:schemeClr val="accent1"/>
                </a:solidFill>
              </a:rPr>
              <a:t>= </a:t>
            </a:r>
            <a:r>
              <a:rPr lang="en-US" sz="1400" b="1" dirty="0">
                <a:solidFill>
                  <a:schemeClr val="accent1"/>
                </a:solidFill>
              </a:rPr>
              <a:t>316 mm</a:t>
            </a:r>
            <a:r>
              <a:rPr lang="en-GB" sz="1400" b="1" dirty="0">
                <a:solidFill>
                  <a:schemeClr val="accent1"/>
                </a:solidFill>
              </a:rPr>
              <a:t> </a:t>
            </a:r>
            <a:r>
              <a:rPr lang="en-US" sz="1400" dirty="0">
                <a:solidFill>
                  <a:schemeClr val="accent1"/>
                </a:solidFill>
              </a:rPr>
              <a:t>(Thickness = </a:t>
            </a:r>
            <a:r>
              <a:rPr lang="en-US" sz="1400" b="1" dirty="0">
                <a:solidFill>
                  <a:schemeClr val="accent1"/>
                </a:solidFill>
              </a:rPr>
              <a:t>33 mm</a:t>
            </a:r>
            <a:r>
              <a:rPr lang="en-US" sz="1400" dirty="0">
                <a:solidFill>
                  <a:schemeClr val="accent1"/>
                </a:solidFill>
              </a:rPr>
              <a:t>)</a:t>
            </a:r>
          </a:p>
        </p:txBody>
      </p:sp>
      <p:sp>
        <p:nvSpPr>
          <p:cNvPr id="39" name="Flecha derecha 9"/>
          <p:cNvSpPr/>
          <p:nvPr/>
        </p:nvSpPr>
        <p:spPr>
          <a:xfrm rot="5400000">
            <a:off x="7036535" y="4708881"/>
            <a:ext cx="360040" cy="248550"/>
          </a:xfrm>
          <a:prstGeom prst="rightArrow">
            <a:avLst/>
          </a:prstGeom>
          <a:solidFill>
            <a:schemeClr val="accent3"/>
          </a:solidFill>
          <a:ln w="25400" cmpd="sng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600"/>
          </a:p>
        </p:txBody>
      </p:sp>
      <p:sp>
        <p:nvSpPr>
          <p:cNvPr id="40" name="39 Rectángulo"/>
          <p:cNvSpPr/>
          <p:nvPr/>
        </p:nvSpPr>
        <p:spPr>
          <a:xfrm>
            <a:off x="5610560" y="5157192"/>
            <a:ext cx="334697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dirty="0" smtClean="0">
                <a:solidFill>
                  <a:srgbClr val="2DA2BF"/>
                </a:solidFill>
              </a:rPr>
              <a:t>Differences between the axis of the elliptical shape of the coils </a:t>
            </a:r>
            <a:r>
              <a:rPr lang="en-GB" sz="1400" dirty="0">
                <a:solidFill>
                  <a:srgbClr val="2DA2BF"/>
                </a:solidFill>
              </a:rPr>
              <a:t>(108% IN )</a:t>
            </a:r>
            <a:r>
              <a:rPr lang="en-US" sz="1400" dirty="0">
                <a:solidFill>
                  <a:srgbClr val="2DA2BF"/>
                </a:solidFill>
              </a:rPr>
              <a:t>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2DA2BF"/>
                </a:solidFill>
              </a:rPr>
              <a:t>Inner dipole = 0.6 mm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2DA2BF"/>
                </a:solidFill>
              </a:rPr>
              <a:t>Outer Dipole = 1 mm</a:t>
            </a:r>
            <a:endParaRPr lang="en-US" sz="1400" dirty="0">
              <a:solidFill>
                <a:srgbClr val="2DA2BF"/>
              </a:solidFill>
            </a:endParaRPr>
          </a:p>
        </p:txBody>
      </p:sp>
      <p:sp>
        <p:nvSpPr>
          <p:cNvPr id="41" name="Flecha derecha 9"/>
          <p:cNvSpPr/>
          <p:nvPr/>
        </p:nvSpPr>
        <p:spPr>
          <a:xfrm rot="5400000">
            <a:off x="7036535" y="3124705"/>
            <a:ext cx="360040" cy="248550"/>
          </a:xfrm>
          <a:prstGeom prst="rightArrow">
            <a:avLst/>
          </a:prstGeom>
          <a:solidFill>
            <a:schemeClr val="accent3"/>
          </a:solidFill>
          <a:ln w="25400" cmpd="sng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600"/>
          </a:p>
        </p:txBody>
      </p:sp>
      <p:sp>
        <p:nvSpPr>
          <p:cNvPr id="27" name="26 Flecha izquierda y derecha"/>
          <p:cNvSpPr/>
          <p:nvPr/>
        </p:nvSpPr>
        <p:spPr>
          <a:xfrm rot="18676132">
            <a:off x="1828238" y="3535974"/>
            <a:ext cx="2191829" cy="353638"/>
          </a:xfrm>
          <a:prstGeom prst="leftRightArrow">
            <a:avLst/>
          </a:prstGeom>
          <a:solidFill>
            <a:srgbClr val="FF0000"/>
          </a:solidFill>
          <a:ln w="381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27 Conector recto de flecha"/>
          <p:cNvCxnSpPr/>
          <p:nvPr/>
        </p:nvCxnSpPr>
        <p:spPr>
          <a:xfrm>
            <a:off x="2901221" y="3705559"/>
            <a:ext cx="662667" cy="544635"/>
          </a:xfrm>
          <a:prstGeom prst="straightConnector1">
            <a:avLst/>
          </a:prstGeom>
          <a:ln w="889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29 Rectángulo"/>
          <p:cNvSpPr/>
          <p:nvPr/>
        </p:nvSpPr>
        <p:spPr>
          <a:xfrm>
            <a:off x="3347864" y="3429000"/>
            <a:ext cx="432048" cy="529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 smtClean="0">
                <a:solidFill>
                  <a:srgbClr val="0070C0"/>
                </a:solidFill>
              </a:rPr>
              <a:t>B</a:t>
            </a:r>
          </a:p>
        </p:txBody>
      </p:sp>
      <p:sp>
        <p:nvSpPr>
          <p:cNvPr id="31" name="30 Rectángulo"/>
          <p:cNvSpPr/>
          <p:nvPr/>
        </p:nvSpPr>
        <p:spPr>
          <a:xfrm>
            <a:off x="1907704" y="2814027"/>
            <a:ext cx="16561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/>
              <a:t>Forces orientation</a:t>
            </a:r>
          </a:p>
          <a:p>
            <a:r>
              <a:rPr lang="en-GB" sz="1200" b="1" dirty="0" smtClean="0"/>
              <a:t>(Same current on both dipoles)</a:t>
            </a:r>
            <a:endParaRPr lang="en-GB" sz="1200" b="1" dirty="0"/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US" dirty="0" smtClean="0"/>
              <a:t>Mechanical design: Radial deformations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853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7" grpId="0" animBg="1"/>
      <p:bldP spid="18" grpId="0"/>
      <p:bldP spid="19" grpId="0"/>
      <p:bldP spid="24" grpId="0" animBg="1"/>
      <p:bldP spid="29" grpId="0"/>
      <p:bldP spid="39" grpId="0" animBg="1"/>
      <p:bldP spid="40" grpId="0"/>
      <p:bldP spid="4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 smtClean="0"/>
              <a:t>Results: Large radial collar deformations</a:t>
            </a:r>
            <a:endParaRPr lang="en-US" sz="2800" dirty="0"/>
          </a:p>
        </p:txBody>
      </p:sp>
      <p:grpSp>
        <p:nvGrpSpPr>
          <p:cNvPr id="3" name="2 Grupo"/>
          <p:cNvGrpSpPr>
            <a:grpSpLocks noChangeAspect="1"/>
          </p:cNvGrpSpPr>
          <p:nvPr/>
        </p:nvGrpSpPr>
        <p:grpSpPr>
          <a:xfrm>
            <a:off x="167008" y="1205252"/>
            <a:ext cx="4359274" cy="3590226"/>
            <a:chOff x="245996" y="965026"/>
            <a:chExt cx="7101102" cy="5848350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245996" y="965026"/>
              <a:ext cx="7101102" cy="5848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22 Flecha izquierda y derecha"/>
            <p:cNvSpPr/>
            <p:nvPr/>
          </p:nvSpPr>
          <p:spPr>
            <a:xfrm rot="18676132">
              <a:off x="3708481" y="3671118"/>
              <a:ext cx="1944216" cy="576064"/>
            </a:xfrm>
            <a:prstGeom prst="leftRightArrow">
              <a:avLst/>
            </a:prstGeom>
            <a:solidFill>
              <a:srgbClr val="FF0000">
                <a:alpha val="50000"/>
              </a:srgbClr>
            </a:solidFill>
            <a:ln w="381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" name="6 Conector recto de flecha"/>
            <p:cNvCxnSpPr/>
            <p:nvPr/>
          </p:nvCxnSpPr>
          <p:spPr>
            <a:xfrm>
              <a:off x="4582633" y="3910793"/>
              <a:ext cx="1008112" cy="792086"/>
            </a:xfrm>
            <a:prstGeom prst="straightConnector1">
              <a:avLst/>
            </a:prstGeom>
            <a:ln w="8890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9 Rectángulo"/>
            <p:cNvSpPr/>
            <p:nvPr/>
          </p:nvSpPr>
          <p:spPr>
            <a:xfrm>
              <a:off x="5310199" y="3608864"/>
              <a:ext cx="44435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800" b="1" dirty="0" smtClean="0">
                  <a:solidFill>
                    <a:srgbClr val="0070C0"/>
                  </a:solidFill>
                </a:rPr>
                <a:t>B</a:t>
              </a:r>
            </a:p>
          </p:txBody>
        </p:sp>
        <p:sp>
          <p:nvSpPr>
            <p:cNvPr id="31" name="30 Rectángulo"/>
            <p:cNvSpPr/>
            <p:nvPr/>
          </p:nvSpPr>
          <p:spPr>
            <a:xfrm>
              <a:off x="3198826" y="3145452"/>
              <a:ext cx="2735826" cy="7520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200" b="1" dirty="0" smtClean="0">
                  <a:solidFill>
                    <a:schemeClr val="bg1"/>
                  </a:solidFill>
                </a:rPr>
                <a:t>Forces</a:t>
              </a:r>
            </a:p>
            <a:p>
              <a:r>
                <a:rPr lang="en-GB" sz="1200" b="1" dirty="0" smtClean="0">
                  <a:solidFill>
                    <a:schemeClr val="bg1"/>
                  </a:solidFill>
                </a:rPr>
                <a:t>orientation</a:t>
              </a:r>
              <a:endParaRPr lang="en-GB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47113" y="6408738"/>
            <a:ext cx="366712" cy="365125"/>
          </a:xfrm>
        </p:spPr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15</a:t>
            </a:fld>
            <a:endParaRPr lang="es-ES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2459" r="84482" b="35131"/>
          <a:stretch/>
        </p:blipFill>
        <p:spPr bwMode="auto">
          <a:xfrm>
            <a:off x="35496" y="2010707"/>
            <a:ext cx="1101988" cy="2480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827584" y="827420"/>
            <a:ext cx="32403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Outer Collar Diam</a:t>
            </a:r>
            <a:r>
              <a:rPr lang="en-US" dirty="0"/>
              <a:t>.= </a:t>
            </a:r>
            <a:r>
              <a:rPr lang="en-US" dirty="0" smtClean="0"/>
              <a:t>275 mm</a:t>
            </a:r>
            <a:endParaRPr lang="en-GB" dirty="0"/>
          </a:p>
        </p:txBody>
      </p:sp>
      <p:sp>
        <p:nvSpPr>
          <p:cNvPr id="13" name="12 Rectángulo"/>
          <p:cNvSpPr/>
          <p:nvPr/>
        </p:nvSpPr>
        <p:spPr>
          <a:xfrm>
            <a:off x="5148064" y="5301208"/>
            <a:ext cx="381642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chemeClr val="accent1"/>
                </a:solidFill>
              </a:rPr>
              <a:t>Field quality effect (Ansys2Roxie) :</a:t>
            </a:r>
            <a:endParaRPr lang="en-GB" sz="1600" b="1" dirty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chemeClr val="accent1"/>
                </a:solidFill>
              </a:rPr>
              <a:t>∆</a:t>
            </a:r>
            <a:r>
              <a:rPr lang="en-GB" sz="1400" b="1" dirty="0">
                <a:solidFill>
                  <a:schemeClr val="accent1"/>
                </a:solidFill>
              </a:rPr>
              <a:t>b3= 9</a:t>
            </a:r>
            <a:r>
              <a:rPr lang="en-GB" sz="1400" b="1" dirty="0" smtClean="0">
                <a:solidFill>
                  <a:schemeClr val="accent1"/>
                </a:solidFill>
              </a:rPr>
              <a:t> units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chemeClr val="accent1"/>
                </a:solidFill>
              </a:rPr>
              <a:t>∆</a:t>
            </a:r>
            <a:r>
              <a:rPr lang="en-GB" sz="1400" b="1" dirty="0">
                <a:solidFill>
                  <a:schemeClr val="accent1"/>
                </a:solidFill>
              </a:rPr>
              <a:t>a3= 6</a:t>
            </a:r>
            <a:r>
              <a:rPr lang="en-GB" sz="1400" b="1" dirty="0" smtClean="0">
                <a:solidFill>
                  <a:schemeClr val="accent1"/>
                </a:solidFill>
              </a:rPr>
              <a:t> units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25"/>
          <a:stretch/>
        </p:blipFill>
        <p:spPr bwMode="auto">
          <a:xfrm>
            <a:off x="4677092" y="1205252"/>
            <a:ext cx="4457700" cy="3663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19" r="83018" b="34717"/>
          <a:stretch/>
        </p:blipFill>
        <p:spPr bwMode="auto">
          <a:xfrm>
            <a:off x="4485517" y="1997340"/>
            <a:ext cx="1215751" cy="2497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15 Rectángulo"/>
          <p:cNvSpPr/>
          <p:nvPr/>
        </p:nvSpPr>
        <p:spPr>
          <a:xfrm>
            <a:off x="5220072" y="827420"/>
            <a:ext cx="34598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Outer Collar Diam</a:t>
            </a:r>
            <a:r>
              <a:rPr lang="en-US" dirty="0"/>
              <a:t>.= </a:t>
            </a:r>
            <a:r>
              <a:rPr lang="en-US" dirty="0" smtClean="0"/>
              <a:t>300 </a:t>
            </a:r>
            <a:r>
              <a:rPr lang="en-US" dirty="0"/>
              <a:t>mm</a:t>
            </a:r>
            <a:endParaRPr lang="en-GB" dirty="0"/>
          </a:p>
        </p:txBody>
      </p:sp>
      <p:sp>
        <p:nvSpPr>
          <p:cNvPr id="6" name="5 Rectángulo"/>
          <p:cNvSpPr/>
          <p:nvPr/>
        </p:nvSpPr>
        <p:spPr>
          <a:xfrm>
            <a:off x="3556979" y="1196752"/>
            <a:ext cx="10150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1000" b="1" dirty="0" smtClean="0"/>
              <a:t>Displacement</a:t>
            </a:r>
          </a:p>
          <a:p>
            <a:pPr algn="r"/>
            <a:r>
              <a:rPr lang="en-GB" sz="1000" b="1" dirty="0" smtClean="0"/>
              <a:t>scaling </a:t>
            </a:r>
            <a:r>
              <a:rPr lang="en-GB" sz="1000" b="1" dirty="0"/>
              <a:t>= 19</a:t>
            </a:r>
          </a:p>
        </p:txBody>
      </p:sp>
      <p:sp>
        <p:nvSpPr>
          <p:cNvPr id="18" name="17 Rectángulo"/>
          <p:cNvSpPr/>
          <p:nvPr/>
        </p:nvSpPr>
        <p:spPr>
          <a:xfrm>
            <a:off x="8100392" y="1196752"/>
            <a:ext cx="10150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1000" b="1" dirty="0" smtClean="0"/>
              <a:t>Displacement</a:t>
            </a:r>
          </a:p>
          <a:p>
            <a:pPr algn="r"/>
            <a:r>
              <a:rPr lang="en-GB" sz="1000" b="1" dirty="0" smtClean="0"/>
              <a:t>scaling </a:t>
            </a:r>
            <a:r>
              <a:rPr lang="en-GB" sz="1000" b="1" dirty="0"/>
              <a:t>= 19</a:t>
            </a:r>
          </a:p>
        </p:txBody>
      </p:sp>
      <p:sp>
        <p:nvSpPr>
          <p:cNvPr id="19" name="18 Rectángulo"/>
          <p:cNvSpPr/>
          <p:nvPr/>
        </p:nvSpPr>
        <p:spPr>
          <a:xfrm>
            <a:off x="1282492" y="4869160"/>
            <a:ext cx="64087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err="1"/>
              <a:t>Ell</a:t>
            </a:r>
            <a:r>
              <a:rPr lang="en-US" b="1" dirty="0" err="1" smtClean="0"/>
              <a:t>ipticity</a:t>
            </a:r>
            <a:r>
              <a:rPr lang="en-US" b="1" dirty="0" smtClean="0">
                <a:latin typeface="Lucida Sans Unicode"/>
                <a:cs typeface="Lucida Sans Unicode"/>
              </a:rPr>
              <a:t> </a:t>
            </a:r>
            <a:r>
              <a:rPr lang="en-US" b="1" dirty="0">
                <a:latin typeface="Lucida Sans Unicode"/>
                <a:cs typeface="Lucida Sans Unicode"/>
              </a:rPr>
              <a:t>≅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1.4 mm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          </a:t>
            </a:r>
            <a:r>
              <a:rPr lang="en-US" sz="2000" b="1" dirty="0" smtClean="0"/>
              <a:t>VS</a:t>
            </a:r>
            <a:r>
              <a:rPr lang="en-US" b="1" dirty="0" smtClean="0">
                <a:solidFill>
                  <a:srgbClr val="FF0000"/>
                </a:solidFill>
              </a:rPr>
              <a:t>          </a:t>
            </a:r>
            <a:r>
              <a:rPr lang="en-US" b="1" dirty="0" err="1" smtClean="0"/>
              <a:t>Ellipticity</a:t>
            </a:r>
            <a:r>
              <a:rPr lang="en-US" b="1" dirty="0" smtClean="0"/>
              <a:t> </a:t>
            </a:r>
            <a:r>
              <a:rPr lang="en-US" b="1" dirty="0">
                <a:latin typeface="Lucida Sans Unicode"/>
                <a:cs typeface="Lucida Sans Unicode"/>
              </a:rPr>
              <a:t>≅</a:t>
            </a:r>
            <a:r>
              <a:rPr lang="en-US" b="1" dirty="0"/>
              <a:t> </a:t>
            </a:r>
            <a:r>
              <a:rPr lang="en-US" b="1" dirty="0">
                <a:solidFill>
                  <a:srgbClr val="00B050"/>
                </a:solidFill>
              </a:rPr>
              <a:t>0.6 </a:t>
            </a:r>
            <a:r>
              <a:rPr lang="en-US" b="1" dirty="0" smtClean="0">
                <a:solidFill>
                  <a:srgbClr val="00B050"/>
                </a:solidFill>
              </a:rPr>
              <a:t>mm</a:t>
            </a:r>
            <a:endParaRPr lang="en-GB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585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842" y="980728"/>
            <a:ext cx="5394517" cy="538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16</a:t>
            </a:fld>
            <a:endParaRPr lang="es-ES" dirty="0"/>
          </a:p>
        </p:txBody>
      </p:sp>
      <p:sp>
        <p:nvSpPr>
          <p:cNvPr id="11" name="10 Flecha circular"/>
          <p:cNvSpPr/>
          <p:nvPr/>
        </p:nvSpPr>
        <p:spPr>
          <a:xfrm rot="16200000" flipV="1">
            <a:off x="677040" y="1788169"/>
            <a:ext cx="3128606" cy="3835628"/>
          </a:xfrm>
          <a:prstGeom prst="circularArrow">
            <a:avLst>
              <a:gd name="adj1" fmla="val 2063"/>
              <a:gd name="adj2" fmla="val 1098102"/>
              <a:gd name="adj3" fmla="val 18140205"/>
              <a:gd name="adj4" fmla="val 13326378"/>
              <a:gd name="adj5" fmla="val 6470"/>
            </a:avLst>
          </a:prstGeom>
          <a:solidFill>
            <a:schemeClr val="accent1"/>
          </a:solidFill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11 Flecha circular"/>
          <p:cNvSpPr/>
          <p:nvPr/>
        </p:nvSpPr>
        <p:spPr>
          <a:xfrm rot="5400000" flipV="1">
            <a:off x="1973183" y="1758465"/>
            <a:ext cx="3128606" cy="3835628"/>
          </a:xfrm>
          <a:prstGeom prst="circularArrow">
            <a:avLst>
              <a:gd name="adj1" fmla="val 2063"/>
              <a:gd name="adj2" fmla="val 1098102"/>
              <a:gd name="adj3" fmla="val 18140205"/>
              <a:gd name="adj4" fmla="val 13326378"/>
              <a:gd name="adj5" fmla="val 6470"/>
            </a:avLst>
          </a:prstGeom>
          <a:solidFill>
            <a:schemeClr val="accent1"/>
          </a:solidFill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12 Flecha circular"/>
          <p:cNvSpPr/>
          <p:nvPr/>
        </p:nvSpPr>
        <p:spPr>
          <a:xfrm>
            <a:off x="736372" y="1268760"/>
            <a:ext cx="4131602" cy="2901200"/>
          </a:xfrm>
          <a:prstGeom prst="circularArrow">
            <a:avLst>
              <a:gd name="adj1" fmla="val 2063"/>
              <a:gd name="adj2" fmla="val 1098102"/>
              <a:gd name="adj3" fmla="val 18140205"/>
              <a:gd name="adj4" fmla="val 13747656"/>
              <a:gd name="adj5" fmla="val 6470"/>
            </a:avLst>
          </a:prstGeom>
          <a:solidFill>
            <a:schemeClr val="accent1"/>
          </a:solidFill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13 Flecha circular"/>
          <p:cNvSpPr/>
          <p:nvPr/>
        </p:nvSpPr>
        <p:spPr>
          <a:xfrm rot="10800000">
            <a:off x="901708" y="3192096"/>
            <a:ext cx="4131602" cy="2901200"/>
          </a:xfrm>
          <a:prstGeom prst="circularArrow">
            <a:avLst>
              <a:gd name="adj1" fmla="val 2063"/>
              <a:gd name="adj2" fmla="val 1098102"/>
              <a:gd name="adj3" fmla="val 18140205"/>
              <a:gd name="adj4" fmla="val 13747656"/>
              <a:gd name="adj5" fmla="val 6470"/>
            </a:avLst>
          </a:prstGeom>
          <a:solidFill>
            <a:schemeClr val="accent1"/>
          </a:solidFill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5436096" y="946463"/>
            <a:ext cx="3486121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95287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chemeClr val="accent1"/>
                </a:solidFill>
              </a:rPr>
              <a:t>When both dipoles are powered their perpendicular magnetic fields try to align the coils.</a:t>
            </a:r>
          </a:p>
          <a:p>
            <a:pPr marL="395287" indent="-285750">
              <a:buFont typeface="Arial" panose="020B0604020202020204" pitchFamily="34" charset="0"/>
              <a:buChar char="•"/>
            </a:pPr>
            <a:endParaRPr lang="en-GB" sz="1600" b="1" dirty="0">
              <a:solidFill>
                <a:schemeClr val="accent1"/>
              </a:solidFill>
            </a:endParaRPr>
          </a:p>
          <a:p>
            <a:pPr marL="395287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chemeClr val="accent1"/>
                </a:solidFill>
              </a:rPr>
              <a:t>This is avoided through key-shaped inner collars which match into the outer ones.</a:t>
            </a:r>
          </a:p>
          <a:p>
            <a:pPr marL="395287" indent="-285750">
              <a:buFont typeface="Arial" panose="020B0604020202020204" pitchFamily="34" charset="0"/>
              <a:buChar char="•"/>
            </a:pPr>
            <a:endParaRPr lang="en-GB" sz="1600" b="1" dirty="0" smtClean="0">
              <a:solidFill>
                <a:schemeClr val="accent1"/>
              </a:solidFill>
            </a:endParaRPr>
          </a:p>
          <a:p>
            <a:pPr marL="395287" indent="-285750">
              <a:buFont typeface="Arial" panose="020B0604020202020204" pitchFamily="34" charset="0"/>
              <a:buChar char="•"/>
            </a:pPr>
            <a:endParaRPr lang="en-GB" sz="1600" b="1" dirty="0">
              <a:solidFill>
                <a:schemeClr val="accent1"/>
              </a:solidFill>
            </a:endParaRPr>
          </a:p>
          <a:p>
            <a:pPr marL="395287" indent="-285750">
              <a:buFont typeface="Arial" panose="020B0604020202020204" pitchFamily="34" charset="0"/>
              <a:buChar char="•"/>
            </a:pPr>
            <a:endParaRPr lang="en-GB" sz="1600" b="1" dirty="0">
              <a:solidFill>
                <a:schemeClr val="accent1"/>
              </a:solidFill>
            </a:endParaRPr>
          </a:p>
        </p:txBody>
      </p:sp>
      <p:sp>
        <p:nvSpPr>
          <p:cNvPr id="28" name="Rectángulo 2"/>
          <p:cNvSpPr/>
          <p:nvPr/>
        </p:nvSpPr>
        <p:spPr>
          <a:xfrm>
            <a:off x="661403" y="3335786"/>
            <a:ext cx="342935" cy="658493"/>
          </a:xfrm>
          <a:prstGeom prst="rect">
            <a:avLst/>
          </a:prstGeom>
          <a:noFill/>
          <a:ln w="508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accent1"/>
              </a:solidFill>
            </a:endParaRPr>
          </a:p>
        </p:txBody>
      </p:sp>
      <p:sp>
        <p:nvSpPr>
          <p:cNvPr id="29" name="Rectángulo 7"/>
          <p:cNvSpPr/>
          <p:nvPr/>
        </p:nvSpPr>
        <p:spPr>
          <a:xfrm>
            <a:off x="4768170" y="3352029"/>
            <a:ext cx="332783" cy="658493"/>
          </a:xfrm>
          <a:prstGeom prst="rect">
            <a:avLst/>
          </a:prstGeom>
          <a:noFill/>
          <a:ln w="508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accent1"/>
              </a:solidFill>
            </a:endParaRPr>
          </a:p>
        </p:txBody>
      </p:sp>
      <p:sp>
        <p:nvSpPr>
          <p:cNvPr id="30" name="Flecha derecha 3"/>
          <p:cNvSpPr/>
          <p:nvPr/>
        </p:nvSpPr>
        <p:spPr>
          <a:xfrm rot="4918764">
            <a:off x="-67010" y="2355214"/>
            <a:ext cx="1436397" cy="299315"/>
          </a:xfrm>
          <a:prstGeom prst="right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accent1"/>
              </a:solidFill>
            </a:endParaRPr>
          </a:p>
        </p:txBody>
      </p:sp>
      <p:sp>
        <p:nvSpPr>
          <p:cNvPr id="31" name="Flecha derecha 9"/>
          <p:cNvSpPr/>
          <p:nvPr/>
        </p:nvSpPr>
        <p:spPr>
          <a:xfrm rot="10800000">
            <a:off x="5107044" y="3558994"/>
            <a:ext cx="299315" cy="299315"/>
          </a:xfrm>
          <a:prstGeom prst="right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accent1"/>
              </a:solidFill>
            </a:endParaRPr>
          </a:p>
        </p:txBody>
      </p:sp>
      <p:sp>
        <p:nvSpPr>
          <p:cNvPr id="32" name="TextBox 26"/>
          <p:cNvSpPr txBox="1"/>
          <p:nvPr/>
        </p:nvSpPr>
        <p:spPr>
          <a:xfrm>
            <a:off x="-39723" y="1111678"/>
            <a:ext cx="1227347" cy="653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9pPr>
          </a:lstStyle>
          <a:p>
            <a:pPr algn="r"/>
            <a:r>
              <a:rPr lang="en-US" sz="2000" b="1" dirty="0" smtClean="0">
                <a:solidFill>
                  <a:schemeClr val="accent4"/>
                </a:solidFill>
                <a:latin typeface="+mn-lt"/>
              </a:rPr>
              <a:t>Torque locking</a:t>
            </a:r>
            <a:endParaRPr lang="en-US" sz="2000" b="1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33" name="TextBox 26"/>
          <p:cNvSpPr txBox="1"/>
          <p:nvPr/>
        </p:nvSpPr>
        <p:spPr>
          <a:xfrm>
            <a:off x="5556541" y="3384960"/>
            <a:ext cx="1142881" cy="653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chemeClr val="accent4"/>
                </a:solidFill>
                <a:latin typeface="+mn-lt"/>
              </a:rPr>
              <a:t>Torque locking</a:t>
            </a:r>
            <a:endParaRPr lang="en-US" sz="2000" b="1" dirty="0">
              <a:solidFill>
                <a:schemeClr val="accent4"/>
              </a:solidFill>
              <a:latin typeface="+mn-lt"/>
            </a:endParaRPr>
          </a:p>
        </p:txBody>
      </p:sp>
      <p:cxnSp>
        <p:nvCxnSpPr>
          <p:cNvPr id="34" name="33 Conector recto de flecha"/>
          <p:cNvCxnSpPr/>
          <p:nvPr/>
        </p:nvCxnSpPr>
        <p:spPr>
          <a:xfrm>
            <a:off x="2901221" y="3705559"/>
            <a:ext cx="662667" cy="544635"/>
          </a:xfrm>
          <a:prstGeom prst="straightConnector1">
            <a:avLst/>
          </a:prstGeom>
          <a:ln w="889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34 Rectángulo"/>
          <p:cNvSpPr/>
          <p:nvPr/>
        </p:nvSpPr>
        <p:spPr>
          <a:xfrm>
            <a:off x="3419872" y="3717032"/>
            <a:ext cx="432048" cy="529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 smtClean="0">
                <a:solidFill>
                  <a:srgbClr val="0070C0"/>
                </a:solidFill>
              </a:rPr>
              <a:t>B</a:t>
            </a:r>
          </a:p>
        </p:txBody>
      </p:sp>
      <p:cxnSp>
        <p:nvCxnSpPr>
          <p:cNvPr id="36" name="35 Conector recto de flecha"/>
          <p:cNvCxnSpPr/>
          <p:nvPr/>
        </p:nvCxnSpPr>
        <p:spPr>
          <a:xfrm>
            <a:off x="2892100" y="3708652"/>
            <a:ext cx="671788" cy="0"/>
          </a:xfrm>
          <a:prstGeom prst="straightConnector1">
            <a:avLst/>
          </a:prstGeom>
          <a:ln w="635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Conector recto de flecha"/>
          <p:cNvCxnSpPr/>
          <p:nvPr/>
        </p:nvCxnSpPr>
        <p:spPr>
          <a:xfrm>
            <a:off x="2892100" y="3717032"/>
            <a:ext cx="0" cy="533162"/>
          </a:xfrm>
          <a:prstGeom prst="straightConnector1">
            <a:avLst/>
          </a:prstGeom>
          <a:ln w="635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37 Rectángulo"/>
          <p:cNvSpPr/>
          <p:nvPr/>
        </p:nvSpPr>
        <p:spPr>
          <a:xfrm>
            <a:off x="2987824" y="3172906"/>
            <a:ext cx="8640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>
                <a:solidFill>
                  <a:schemeClr val="accent1"/>
                </a:solidFill>
              </a:rPr>
              <a:t>B</a:t>
            </a:r>
            <a:r>
              <a:rPr lang="en-GB" sz="2000" b="1" baseline="-25000" dirty="0">
                <a:solidFill>
                  <a:schemeClr val="accent1"/>
                </a:solidFill>
              </a:rPr>
              <a:t>O</a:t>
            </a:r>
            <a:r>
              <a:rPr lang="en-GB" sz="2000" b="1" baseline="-25000" dirty="0" smtClean="0">
                <a:solidFill>
                  <a:schemeClr val="accent1"/>
                </a:solidFill>
              </a:rPr>
              <a:t>D</a:t>
            </a:r>
          </a:p>
        </p:txBody>
      </p:sp>
      <p:sp>
        <p:nvSpPr>
          <p:cNvPr id="40" name="39 Rectángulo"/>
          <p:cNvSpPr/>
          <p:nvPr/>
        </p:nvSpPr>
        <p:spPr>
          <a:xfrm>
            <a:off x="2339752" y="3964994"/>
            <a:ext cx="8640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>
                <a:solidFill>
                  <a:schemeClr val="accent1"/>
                </a:solidFill>
              </a:rPr>
              <a:t>B</a:t>
            </a:r>
            <a:r>
              <a:rPr lang="en-GB" sz="2000" b="1" baseline="-25000" dirty="0">
                <a:solidFill>
                  <a:schemeClr val="accent1"/>
                </a:solidFill>
              </a:rPr>
              <a:t>I</a:t>
            </a:r>
            <a:r>
              <a:rPr lang="en-GB" sz="2000" b="1" baseline="-25000" dirty="0" smtClean="0">
                <a:solidFill>
                  <a:schemeClr val="accent1"/>
                </a:solidFill>
              </a:rPr>
              <a:t>D</a:t>
            </a:r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US" dirty="0" smtClean="0"/>
              <a:t>Mechanical design: Torque locking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590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 animBg="1"/>
      <p:bldP spid="32" grpId="0"/>
      <p:bldP spid="3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842" y="980728"/>
            <a:ext cx="5394517" cy="538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17</a:t>
            </a:fld>
            <a:endParaRPr lang="es-ES" dirty="0"/>
          </a:p>
        </p:txBody>
      </p:sp>
      <p:sp>
        <p:nvSpPr>
          <p:cNvPr id="11" name="10 Flecha circular"/>
          <p:cNvSpPr/>
          <p:nvPr/>
        </p:nvSpPr>
        <p:spPr>
          <a:xfrm rot="16200000" flipV="1">
            <a:off x="677040" y="1788169"/>
            <a:ext cx="3128606" cy="3835628"/>
          </a:xfrm>
          <a:prstGeom prst="circularArrow">
            <a:avLst>
              <a:gd name="adj1" fmla="val 2063"/>
              <a:gd name="adj2" fmla="val 1098102"/>
              <a:gd name="adj3" fmla="val 18140205"/>
              <a:gd name="adj4" fmla="val 13326378"/>
              <a:gd name="adj5" fmla="val 6470"/>
            </a:avLst>
          </a:prstGeom>
          <a:solidFill>
            <a:schemeClr val="accent1"/>
          </a:solidFill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11 Flecha circular"/>
          <p:cNvSpPr/>
          <p:nvPr/>
        </p:nvSpPr>
        <p:spPr>
          <a:xfrm rot="5400000" flipV="1">
            <a:off x="1973183" y="1758465"/>
            <a:ext cx="3128606" cy="3835628"/>
          </a:xfrm>
          <a:prstGeom prst="circularArrow">
            <a:avLst>
              <a:gd name="adj1" fmla="val 2063"/>
              <a:gd name="adj2" fmla="val 1098102"/>
              <a:gd name="adj3" fmla="val 18140205"/>
              <a:gd name="adj4" fmla="val 13326378"/>
              <a:gd name="adj5" fmla="val 6470"/>
            </a:avLst>
          </a:prstGeom>
          <a:solidFill>
            <a:schemeClr val="accent1"/>
          </a:solidFill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12 Flecha circular"/>
          <p:cNvSpPr/>
          <p:nvPr/>
        </p:nvSpPr>
        <p:spPr>
          <a:xfrm>
            <a:off x="736372" y="1268760"/>
            <a:ext cx="4131602" cy="2901200"/>
          </a:xfrm>
          <a:prstGeom prst="circularArrow">
            <a:avLst>
              <a:gd name="adj1" fmla="val 2063"/>
              <a:gd name="adj2" fmla="val 1098102"/>
              <a:gd name="adj3" fmla="val 18140205"/>
              <a:gd name="adj4" fmla="val 13747656"/>
              <a:gd name="adj5" fmla="val 6470"/>
            </a:avLst>
          </a:prstGeom>
          <a:solidFill>
            <a:schemeClr val="accent1"/>
          </a:solidFill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13 Flecha circular"/>
          <p:cNvSpPr/>
          <p:nvPr/>
        </p:nvSpPr>
        <p:spPr>
          <a:xfrm rot="10800000">
            <a:off x="901708" y="3192096"/>
            <a:ext cx="4131602" cy="2901200"/>
          </a:xfrm>
          <a:prstGeom prst="circularArrow">
            <a:avLst>
              <a:gd name="adj1" fmla="val 2063"/>
              <a:gd name="adj2" fmla="val 1098102"/>
              <a:gd name="adj3" fmla="val 18140205"/>
              <a:gd name="adj4" fmla="val 13747656"/>
              <a:gd name="adj5" fmla="val 6470"/>
            </a:avLst>
          </a:prstGeom>
          <a:solidFill>
            <a:schemeClr val="accent1"/>
          </a:solidFill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4932040" y="692696"/>
            <a:ext cx="44279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95287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chemeClr val="accent1"/>
                </a:solidFill>
              </a:rPr>
              <a:t>Azimuthal coil displacements are not symmetric respect the </a:t>
            </a:r>
            <a:r>
              <a:rPr lang="en-GB" sz="1600" b="1" dirty="0" err="1" smtClean="0">
                <a:solidFill>
                  <a:schemeClr val="accent1"/>
                </a:solidFill>
              </a:rPr>
              <a:t>midplane</a:t>
            </a:r>
            <a:r>
              <a:rPr lang="en-GB" sz="1600" b="1" dirty="0" smtClean="0">
                <a:solidFill>
                  <a:schemeClr val="accent1"/>
                </a:solidFill>
              </a:rPr>
              <a:t>.</a:t>
            </a:r>
          </a:p>
          <a:p>
            <a:pPr marL="395287" indent="-285750">
              <a:buFont typeface="Arial" panose="020B0604020202020204" pitchFamily="34" charset="0"/>
              <a:buChar char="•"/>
            </a:pPr>
            <a:endParaRPr lang="en-GB" sz="1600" b="1" dirty="0" smtClean="0">
              <a:solidFill>
                <a:schemeClr val="accent1"/>
              </a:solidFill>
            </a:endParaRPr>
          </a:p>
          <a:p>
            <a:pPr marL="395287" indent="-285750">
              <a:buFont typeface="Arial" panose="020B0604020202020204" pitchFamily="34" charset="0"/>
              <a:buChar char="•"/>
            </a:pPr>
            <a:endParaRPr lang="en-GB" sz="1600" b="1" dirty="0">
              <a:solidFill>
                <a:schemeClr val="accent1"/>
              </a:solidFill>
            </a:endParaRPr>
          </a:p>
          <a:p>
            <a:pPr marL="395287" indent="-285750">
              <a:buFont typeface="Arial" panose="020B0604020202020204" pitchFamily="34" charset="0"/>
              <a:buChar char="•"/>
            </a:pPr>
            <a:endParaRPr lang="en-GB" sz="1600" b="1" dirty="0">
              <a:solidFill>
                <a:schemeClr val="accent1"/>
              </a:solidFill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816536" y="1684800"/>
            <a:ext cx="1895448" cy="1520064"/>
          </a:xfrm>
          <a:prstGeom prst="rect">
            <a:avLst/>
          </a:prstGeom>
          <a:noFill/>
          <a:ln w="381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US" dirty="0" smtClean="0"/>
              <a:t>Mechanical design: </a:t>
            </a:r>
            <a:r>
              <a:rPr lang="en-US" dirty="0"/>
              <a:t>A</a:t>
            </a:r>
            <a:r>
              <a:rPr lang="en-US" dirty="0" smtClean="0"/>
              <a:t>zimuthal deformations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555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842" y="980728"/>
            <a:ext cx="5394517" cy="538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10 Flecha circular"/>
          <p:cNvSpPr/>
          <p:nvPr/>
        </p:nvSpPr>
        <p:spPr>
          <a:xfrm rot="16200000" flipV="1">
            <a:off x="677040" y="1788169"/>
            <a:ext cx="3128606" cy="3835628"/>
          </a:xfrm>
          <a:prstGeom prst="circularArrow">
            <a:avLst>
              <a:gd name="adj1" fmla="val 2063"/>
              <a:gd name="adj2" fmla="val 1098102"/>
              <a:gd name="adj3" fmla="val 18140205"/>
              <a:gd name="adj4" fmla="val 13326378"/>
              <a:gd name="adj5" fmla="val 6470"/>
            </a:avLst>
          </a:prstGeom>
          <a:solidFill>
            <a:schemeClr val="accent1"/>
          </a:solidFill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11 Flecha circular"/>
          <p:cNvSpPr/>
          <p:nvPr/>
        </p:nvSpPr>
        <p:spPr>
          <a:xfrm rot="5400000" flipV="1">
            <a:off x="1973183" y="1758465"/>
            <a:ext cx="3128606" cy="3835628"/>
          </a:xfrm>
          <a:prstGeom prst="circularArrow">
            <a:avLst>
              <a:gd name="adj1" fmla="val 2063"/>
              <a:gd name="adj2" fmla="val 1098102"/>
              <a:gd name="adj3" fmla="val 18140205"/>
              <a:gd name="adj4" fmla="val 13326378"/>
              <a:gd name="adj5" fmla="val 6470"/>
            </a:avLst>
          </a:prstGeom>
          <a:solidFill>
            <a:schemeClr val="accent1"/>
          </a:solidFill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12 Flecha circular"/>
          <p:cNvSpPr/>
          <p:nvPr/>
        </p:nvSpPr>
        <p:spPr>
          <a:xfrm>
            <a:off x="736372" y="1268760"/>
            <a:ext cx="4131602" cy="2901200"/>
          </a:xfrm>
          <a:prstGeom prst="circularArrow">
            <a:avLst>
              <a:gd name="adj1" fmla="val 2063"/>
              <a:gd name="adj2" fmla="val 1098102"/>
              <a:gd name="adj3" fmla="val 18140205"/>
              <a:gd name="adj4" fmla="val 13747656"/>
              <a:gd name="adj5" fmla="val 6470"/>
            </a:avLst>
          </a:prstGeom>
          <a:solidFill>
            <a:schemeClr val="accent1"/>
          </a:solidFill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13 Flecha circular"/>
          <p:cNvSpPr/>
          <p:nvPr/>
        </p:nvSpPr>
        <p:spPr>
          <a:xfrm rot="10800000">
            <a:off x="901708" y="3192096"/>
            <a:ext cx="4131602" cy="2901200"/>
          </a:xfrm>
          <a:prstGeom prst="circularArrow">
            <a:avLst>
              <a:gd name="adj1" fmla="val 2063"/>
              <a:gd name="adj2" fmla="val 1098102"/>
              <a:gd name="adj3" fmla="val 18140205"/>
              <a:gd name="adj4" fmla="val 13747656"/>
              <a:gd name="adj5" fmla="val 6470"/>
            </a:avLst>
          </a:prstGeom>
          <a:solidFill>
            <a:schemeClr val="accent1"/>
          </a:solidFill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4932040" y="692696"/>
            <a:ext cx="44279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95287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chemeClr val="accent1"/>
                </a:solidFill>
              </a:rPr>
              <a:t>Azimuthal coil displacements are not symmetric respect the </a:t>
            </a:r>
            <a:r>
              <a:rPr lang="en-GB" sz="1600" b="1" dirty="0" err="1" smtClean="0">
                <a:solidFill>
                  <a:schemeClr val="accent1"/>
                </a:solidFill>
              </a:rPr>
              <a:t>midplane</a:t>
            </a:r>
            <a:r>
              <a:rPr lang="en-GB" sz="1600" b="1" dirty="0" smtClean="0">
                <a:solidFill>
                  <a:schemeClr val="accent1"/>
                </a:solidFill>
              </a:rPr>
              <a:t>.</a:t>
            </a:r>
          </a:p>
          <a:p>
            <a:pPr marL="395287" indent="-285750">
              <a:buFont typeface="Arial" panose="020B0604020202020204" pitchFamily="34" charset="0"/>
              <a:buChar char="•"/>
            </a:pPr>
            <a:endParaRPr lang="en-GB" sz="1600" b="1" dirty="0" smtClean="0">
              <a:solidFill>
                <a:schemeClr val="accent1"/>
              </a:solidFill>
            </a:endParaRPr>
          </a:p>
          <a:p>
            <a:pPr marL="395287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accent1"/>
                </a:solidFill>
              </a:rPr>
              <a:t>The pole turn on one side of the collar nose is compressed, as on the other side, it is prone to lose </a:t>
            </a:r>
            <a:r>
              <a:rPr lang="en-GB" sz="1600" b="1" dirty="0" smtClean="0">
                <a:solidFill>
                  <a:schemeClr val="accent1"/>
                </a:solidFill>
              </a:rPr>
              <a:t>contact.</a:t>
            </a:r>
            <a:endParaRPr lang="en-GB" sz="1600" b="1" dirty="0">
              <a:solidFill>
                <a:schemeClr val="accent1"/>
              </a:solidFill>
            </a:endParaRPr>
          </a:p>
          <a:p>
            <a:pPr marL="395287" indent="-285750">
              <a:buFont typeface="Arial" panose="020B0604020202020204" pitchFamily="34" charset="0"/>
              <a:buChar char="•"/>
            </a:pPr>
            <a:endParaRPr lang="en-GB" sz="1600" b="1" dirty="0">
              <a:solidFill>
                <a:schemeClr val="accent1"/>
              </a:solidFill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700808"/>
            <a:ext cx="1872208" cy="1491865"/>
          </a:xfrm>
          <a:prstGeom prst="rect">
            <a:avLst/>
          </a:prstGeom>
          <a:solidFill>
            <a:schemeClr val="bg1"/>
          </a:solidFill>
          <a:ln w="38100" cmpd="sng">
            <a:solidFill>
              <a:schemeClr val="tx1"/>
            </a:solidFill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2495290"/>
            <a:ext cx="5328592" cy="424607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  <a:effectLst/>
        </p:spPr>
      </p:pic>
      <p:sp>
        <p:nvSpPr>
          <p:cNvPr id="18" name="17 Flecha doblada"/>
          <p:cNvSpPr/>
          <p:nvPr/>
        </p:nvSpPr>
        <p:spPr>
          <a:xfrm rot="10800000" flipH="1">
            <a:off x="2195737" y="3204864"/>
            <a:ext cx="1584177" cy="849590"/>
          </a:xfrm>
          <a:prstGeom prst="bentArrow">
            <a:avLst>
              <a:gd name="adj1" fmla="val 17484"/>
              <a:gd name="adj2" fmla="val 15605"/>
              <a:gd name="adj3" fmla="val 33769"/>
              <a:gd name="adj4" fmla="val 43750"/>
            </a:avLst>
          </a:prstGeom>
          <a:solidFill>
            <a:schemeClr val="accent3"/>
          </a:solidFill>
          <a:ln w="381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9" name="40 Flecha circular"/>
          <p:cNvSpPr/>
          <p:nvPr/>
        </p:nvSpPr>
        <p:spPr>
          <a:xfrm rot="8844510" flipV="1">
            <a:off x="4711187" y="3669246"/>
            <a:ext cx="7724170" cy="7016901"/>
          </a:xfrm>
          <a:prstGeom prst="circularArrow">
            <a:avLst>
              <a:gd name="adj1" fmla="val 1843"/>
              <a:gd name="adj2" fmla="val 644180"/>
              <a:gd name="adj3" fmla="val 18227723"/>
              <a:gd name="adj4" fmla="val 15468062"/>
              <a:gd name="adj5" fmla="val 4659"/>
            </a:avLst>
          </a:prstGeom>
          <a:solidFill>
            <a:schemeClr val="accent1"/>
          </a:solidFill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20" name="42 Flecha circular"/>
          <p:cNvSpPr/>
          <p:nvPr/>
        </p:nvSpPr>
        <p:spPr>
          <a:xfrm rot="7991771" flipH="1" flipV="1">
            <a:off x="2707557" y="2793655"/>
            <a:ext cx="8286942" cy="6340759"/>
          </a:xfrm>
          <a:prstGeom prst="circularArrow">
            <a:avLst>
              <a:gd name="adj1" fmla="val 1843"/>
              <a:gd name="adj2" fmla="val 644180"/>
              <a:gd name="adj3" fmla="val 18227723"/>
              <a:gd name="adj4" fmla="val 14784586"/>
              <a:gd name="adj5" fmla="val 4659"/>
            </a:avLst>
          </a:prstGeom>
          <a:solidFill>
            <a:schemeClr val="accent1"/>
          </a:solidFill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18</a:t>
            </a:fld>
            <a:endParaRPr lang="es-ES" dirty="0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US" dirty="0" smtClean="0"/>
              <a:t>Mechanical design: </a:t>
            </a:r>
            <a:r>
              <a:rPr lang="en-US" dirty="0"/>
              <a:t>A</a:t>
            </a:r>
            <a:r>
              <a:rPr lang="en-US" dirty="0" smtClean="0"/>
              <a:t>zimuthal deformations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6206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842" y="980728"/>
            <a:ext cx="5394517" cy="538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19</a:t>
            </a:fld>
            <a:endParaRPr lang="es-ES" dirty="0"/>
          </a:p>
        </p:txBody>
      </p:sp>
      <p:sp>
        <p:nvSpPr>
          <p:cNvPr id="14" name="13 Rectángulo"/>
          <p:cNvSpPr/>
          <p:nvPr/>
        </p:nvSpPr>
        <p:spPr>
          <a:xfrm>
            <a:off x="6077212" y="1007438"/>
            <a:ext cx="2743259" cy="33855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>
            <a:spAutoFit/>
          </a:bodyPr>
          <a:lstStyle/>
          <a:p>
            <a:pPr marL="109537"/>
            <a:endParaRPr lang="en-GB" sz="16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23 Rectángulo"/>
          <p:cNvSpPr/>
          <p:nvPr/>
        </p:nvSpPr>
        <p:spPr>
          <a:xfrm>
            <a:off x="5580112" y="1628800"/>
            <a:ext cx="3096343" cy="4185761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>
            <a:spAutoFit/>
          </a:bodyPr>
          <a:lstStyle/>
          <a:p>
            <a:pPr marL="109537"/>
            <a:r>
              <a:rPr lang="en-GB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Interference between collar noses and the pole turns of the coils is introduced.</a:t>
            </a:r>
          </a:p>
          <a:p>
            <a:pPr marL="109537"/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537"/>
            <a:r>
              <a:rPr lang="en-GB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the values presented and </a:t>
            </a:r>
            <a:r>
              <a:rPr lang="en-GB" sz="1400" b="1" dirty="0" err="1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GB" sz="1400" b="1" baseline="-25000" dirty="0" err="1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cable_blocks</a:t>
            </a:r>
            <a:r>
              <a:rPr lang="en-GB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40 </a:t>
            </a:r>
            <a:r>
              <a:rPr lang="en-GB" sz="1400" b="1" dirty="0" err="1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GPa</a:t>
            </a:r>
            <a:r>
              <a:rPr lang="en-GB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95287" indent="-285750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Coils edges remains under compression at every powering scenario.</a:t>
            </a:r>
          </a:p>
          <a:p>
            <a:pPr marL="395287" indent="-285750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compressive stress is not too high through the different assembly and operation stages.</a:t>
            </a:r>
          </a:p>
          <a:p>
            <a:pPr marL="395287" indent="-285750">
              <a:buFontTx/>
              <a:buChar char="-"/>
            </a:pPr>
            <a:endParaRPr lang="en-GB" sz="1400" b="1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537"/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Since, </a:t>
            </a:r>
            <a:r>
              <a:rPr lang="en-GB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GB" sz="1400" b="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cable_blocks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 c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ould be half the expected or even less, interference is planned to be tuned up using shims.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537"/>
            <a:endParaRPr lang="en-GB" sz="1400" b="1" dirty="0">
              <a:solidFill>
                <a:schemeClr val="accent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29" name="28 Rectángulo"/>
          <p:cNvSpPr/>
          <p:nvPr/>
        </p:nvSpPr>
        <p:spPr>
          <a:xfrm>
            <a:off x="4582624" y="776898"/>
            <a:ext cx="45182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b="1" dirty="0">
                <a:solidFill>
                  <a:srgbClr val="00B050"/>
                </a:solidFill>
              </a:rPr>
              <a:t>Inner collar </a:t>
            </a:r>
            <a:r>
              <a:rPr lang="en-US" sz="2000" b="1" dirty="0" smtClean="0">
                <a:solidFill>
                  <a:srgbClr val="00B050"/>
                </a:solidFill>
              </a:rPr>
              <a:t>interference = 0,25 </a:t>
            </a:r>
            <a:r>
              <a:rPr lang="en-US" sz="2000" b="1" dirty="0">
                <a:solidFill>
                  <a:srgbClr val="00B050"/>
                </a:solidFill>
              </a:rPr>
              <a:t>mm</a:t>
            </a:r>
          </a:p>
          <a:p>
            <a:r>
              <a:rPr lang="en-US" sz="2000" b="1" dirty="0" smtClean="0">
                <a:solidFill>
                  <a:srgbClr val="92D050"/>
                </a:solidFill>
              </a:rPr>
              <a:t>Outer </a:t>
            </a:r>
            <a:r>
              <a:rPr lang="en-US" sz="2000" b="1" dirty="0">
                <a:solidFill>
                  <a:srgbClr val="92D050"/>
                </a:solidFill>
              </a:rPr>
              <a:t>collar </a:t>
            </a:r>
            <a:r>
              <a:rPr lang="en-US" sz="2000" b="1" dirty="0" smtClean="0">
                <a:solidFill>
                  <a:srgbClr val="92D050"/>
                </a:solidFill>
              </a:rPr>
              <a:t>interference = 0,35 mm</a:t>
            </a:r>
            <a:endParaRPr lang="en-US" sz="2000" b="1" dirty="0">
              <a:solidFill>
                <a:srgbClr val="92D050"/>
              </a:solidFill>
            </a:endParaRPr>
          </a:p>
        </p:txBody>
      </p:sp>
      <p:sp>
        <p:nvSpPr>
          <p:cNvPr id="28" name="27 Elipse"/>
          <p:cNvSpPr/>
          <p:nvPr/>
        </p:nvSpPr>
        <p:spPr>
          <a:xfrm rot="1362592">
            <a:off x="694849" y="2998876"/>
            <a:ext cx="599623" cy="186641"/>
          </a:xfrm>
          <a:prstGeom prst="ellipse">
            <a:avLst/>
          </a:prstGeom>
          <a:noFill/>
          <a:ln w="50800" cmpd="sng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29 Elipse"/>
          <p:cNvSpPr/>
          <p:nvPr/>
        </p:nvSpPr>
        <p:spPr>
          <a:xfrm rot="9827524">
            <a:off x="4509924" y="3003028"/>
            <a:ext cx="599623" cy="186641"/>
          </a:xfrm>
          <a:prstGeom prst="ellipse">
            <a:avLst/>
          </a:prstGeom>
          <a:noFill/>
          <a:ln w="50800" cmpd="sng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30 Elipse"/>
          <p:cNvSpPr/>
          <p:nvPr/>
        </p:nvSpPr>
        <p:spPr>
          <a:xfrm rot="9827524">
            <a:off x="673317" y="4144856"/>
            <a:ext cx="599623" cy="186641"/>
          </a:xfrm>
          <a:prstGeom prst="ellipse">
            <a:avLst/>
          </a:prstGeom>
          <a:noFill/>
          <a:ln w="50800" cmpd="sng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31 Elipse"/>
          <p:cNvSpPr/>
          <p:nvPr/>
        </p:nvSpPr>
        <p:spPr>
          <a:xfrm rot="1362592">
            <a:off x="4511273" y="4166343"/>
            <a:ext cx="599623" cy="186641"/>
          </a:xfrm>
          <a:prstGeom prst="ellipse">
            <a:avLst/>
          </a:prstGeom>
          <a:noFill/>
          <a:ln w="50800" cmpd="sng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32 Elipse"/>
          <p:cNvSpPr/>
          <p:nvPr/>
        </p:nvSpPr>
        <p:spPr>
          <a:xfrm rot="4334947">
            <a:off x="2232417" y="2225311"/>
            <a:ext cx="599623" cy="186641"/>
          </a:xfrm>
          <a:prstGeom prst="ellipse">
            <a:avLst/>
          </a:prstGeom>
          <a:noFill/>
          <a:ln w="50800" cmpd="sng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33 Elipse"/>
          <p:cNvSpPr/>
          <p:nvPr/>
        </p:nvSpPr>
        <p:spPr>
          <a:xfrm rot="6270557">
            <a:off x="2948719" y="2217051"/>
            <a:ext cx="599623" cy="186641"/>
          </a:xfrm>
          <a:prstGeom prst="ellipse">
            <a:avLst/>
          </a:prstGeom>
          <a:noFill/>
          <a:ln w="50800" cmpd="sng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34 Elipse"/>
          <p:cNvSpPr/>
          <p:nvPr/>
        </p:nvSpPr>
        <p:spPr>
          <a:xfrm rot="6270557">
            <a:off x="2217591" y="4889966"/>
            <a:ext cx="599623" cy="186641"/>
          </a:xfrm>
          <a:prstGeom prst="ellipse">
            <a:avLst/>
          </a:prstGeom>
          <a:noFill/>
          <a:ln w="50800" cmpd="sng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35 Elipse"/>
          <p:cNvSpPr/>
          <p:nvPr/>
        </p:nvSpPr>
        <p:spPr>
          <a:xfrm rot="4334947">
            <a:off x="2939161" y="4881706"/>
            <a:ext cx="599623" cy="186641"/>
          </a:xfrm>
          <a:prstGeom prst="ellipse">
            <a:avLst/>
          </a:prstGeom>
          <a:noFill/>
          <a:ln w="50800" cmpd="sng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US" dirty="0" smtClean="0"/>
              <a:t>Mechanical design: </a:t>
            </a:r>
            <a:r>
              <a:rPr lang="en-US" dirty="0"/>
              <a:t>A</a:t>
            </a:r>
            <a:r>
              <a:rPr lang="en-US" dirty="0" smtClean="0"/>
              <a:t>zimuthal deformations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673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Index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042317"/>
            <a:ext cx="7920000" cy="4906963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chemeClr val="tx1"/>
                </a:solidFill>
              </a:rPr>
              <a:t>Magnet </a:t>
            </a:r>
            <a:r>
              <a:rPr lang="en-GB" sz="2400" dirty="0" smtClean="0">
                <a:solidFill>
                  <a:schemeClr val="tx1"/>
                </a:solidFill>
              </a:rPr>
              <a:t>and cable specifications</a:t>
            </a:r>
            <a:endParaRPr lang="en-GB" sz="2400" dirty="0">
              <a:solidFill>
                <a:schemeClr val="tx1"/>
              </a:solidFill>
            </a:endParaRPr>
          </a:p>
          <a:p>
            <a:r>
              <a:rPr lang="en-GB" sz="2400" dirty="0">
                <a:solidFill>
                  <a:schemeClr val="tx1"/>
                </a:solidFill>
              </a:rPr>
              <a:t>Magnetic d</a:t>
            </a:r>
            <a:r>
              <a:rPr lang="en-GB" sz="2400" dirty="0" smtClean="0">
                <a:solidFill>
                  <a:schemeClr val="tx1"/>
                </a:solidFill>
              </a:rPr>
              <a:t>esign</a:t>
            </a:r>
          </a:p>
          <a:p>
            <a:r>
              <a:rPr lang="en-GB" sz="2400" dirty="0" smtClean="0">
                <a:solidFill>
                  <a:schemeClr val="tx1"/>
                </a:solidFill>
              </a:rPr>
              <a:t>Mechanical design</a:t>
            </a:r>
          </a:p>
          <a:p>
            <a:r>
              <a:rPr lang="en-GB" sz="2400" dirty="0" smtClean="0">
                <a:solidFill>
                  <a:schemeClr val="tx1"/>
                </a:solidFill>
              </a:rPr>
              <a:t>Magnet protection</a:t>
            </a:r>
          </a:p>
          <a:p>
            <a:r>
              <a:rPr lang="en-GB" sz="2400" dirty="0" smtClean="0">
                <a:solidFill>
                  <a:schemeClr val="tx1"/>
                </a:solidFill>
              </a:rPr>
              <a:t>Manufacturing concept</a:t>
            </a:r>
          </a:p>
          <a:p>
            <a:r>
              <a:rPr lang="en-GB" sz="2400" dirty="0" smtClean="0">
                <a:solidFill>
                  <a:schemeClr val="tx1"/>
                </a:solidFill>
              </a:rPr>
              <a:t>Validation tests</a:t>
            </a:r>
            <a:endParaRPr lang="en-GB" sz="2400" dirty="0">
              <a:solidFill>
                <a:schemeClr val="tx1"/>
              </a:solidFill>
            </a:endParaRPr>
          </a:p>
          <a:p>
            <a:r>
              <a:rPr lang="en-GB" sz="2400" dirty="0" smtClean="0">
                <a:solidFill>
                  <a:schemeClr val="tx1"/>
                </a:solidFill>
              </a:rPr>
              <a:t>Short Mechanical Model</a:t>
            </a:r>
            <a:endParaRPr lang="en-GB" sz="2400" dirty="0">
              <a:solidFill>
                <a:schemeClr val="tx1"/>
              </a:solidFill>
            </a:endParaRPr>
          </a:p>
          <a:p>
            <a:r>
              <a:rPr lang="en-GB" sz="2400" dirty="0" smtClean="0">
                <a:solidFill>
                  <a:schemeClr val="tx1"/>
                </a:solidFill>
              </a:rPr>
              <a:t>Conclusions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0913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842" y="980728"/>
            <a:ext cx="5394517" cy="538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/>
          <a:stretch/>
        </p:blipFill>
        <p:spPr bwMode="auto">
          <a:xfrm>
            <a:off x="1950720" y="2157985"/>
            <a:ext cx="749072" cy="65836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  <a:effectLst/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20</a:t>
            </a:fld>
            <a:endParaRPr lang="es-ES" dirty="0"/>
          </a:p>
        </p:txBody>
      </p:sp>
      <p:sp>
        <p:nvSpPr>
          <p:cNvPr id="39" name="38 Rectángulo"/>
          <p:cNvSpPr/>
          <p:nvPr/>
        </p:nvSpPr>
        <p:spPr>
          <a:xfrm>
            <a:off x="6084168" y="1268760"/>
            <a:ext cx="2592288" cy="280076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>
            <a:spAutoFit/>
          </a:bodyPr>
          <a:lstStyle/>
          <a:p>
            <a:pPr marL="109537"/>
            <a:r>
              <a:rPr lang="en-GB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Due to the nested dipole configuration, inner coils tend to deform into the aperture (0,1 mm without friction).</a:t>
            </a:r>
          </a:p>
          <a:p>
            <a:pPr marL="109537"/>
            <a:endParaRPr lang="en-GB" sz="16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537"/>
            <a:r>
              <a:rPr lang="en-GB" sz="1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space (3 mm) is kept for a </a:t>
            </a:r>
            <a:r>
              <a:rPr lang="en-GB" sz="1600" b="1" dirty="0" err="1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</a:t>
            </a:r>
            <a:r>
              <a:rPr lang="en-GB" sz="1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tube to be inserted if necessary (we hope not!).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/>
          <a:stretch/>
        </p:blipFill>
        <p:spPr bwMode="auto">
          <a:xfrm>
            <a:off x="2502391" y="3146070"/>
            <a:ext cx="2861697" cy="251517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  <a:effectLst/>
        </p:spPr>
      </p:pic>
      <p:sp>
        <p:nvSpPr>
          <p:cNvPr id="13" name="Flecha derecha 9"/>
          <p:cNvSpPr/>
          <p:nvPr/>
        </p:nvSpPr>
        <p:spPr>
          <a:xfrm rot="3675461">
            <a:off x="2256911" y="2927380"/>
            <a:ext cx="667836" cy="286314"/>
          </a:xfrm>
          <a:prstGeom prst="rightArrow">
            <a:avLst/>
          </a:prstGeom>
          <a:solidFill>
            <a:schemeClr val="accent3"/>
          </a:solidFill>
          <a:ln w="25400" cmpd="sng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60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US" dirty="0" smtClean="0"/>
              <a:t>Mechanical design: Radial inward forces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27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design: </a:t>
            </a:r>
            <a:br>
              <a:rPr lang="en-US" dirty="0" smtClean="0"/>
            </a:br>
            <a:r>
              <a:rPr lang="en-US" dirty="0" smtClean="0"/>
              <a:t>Evolution of FEM model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488262" y="2708920"/>
            <a:ext cx="3235866" cy="3310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24290"/>
            <a:ext cx="2941581" cy="2448123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1" name="10 Rectángulo"/>
          <p:cNvSpPr/>
          <p:nvPr/>
        </p:nvSpPr>
        <p:spPr>
          <a:xfrm>
            <a:off x="3419872" y="1185948"/>
            <a:ext cx="5976664" cy="209903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109537">
              <a:spcBef>
                <a:spcPct val="20000"/>
              </a:spcBef>
              <a:buClr>
                <a:schemeClr val="accent6"/>
              </a:buClr>
            </a:pPr>
            <a:r>
              <a:rPr lang="en-US" sz="1600" b="1" dirty="0">
                <a:solidFill>
                  <a:schemeClr val="accent1"/>
                </a:solidFill>
              </a:rPr>
              <a:t>Detailed coil model:</a:t>
            </a:r>
          </a:p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/>
                </a:solidFill>
              </a:rPr>
              <a:t>Azimuthal and radial collaring shoes.</a:t>
            </a:r>
          </a:p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/>
                </a:solidFill>
              </a:rPr>
              <a:t>Interlayer insulation</a:t>
            </a:r>
          </a:p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/>
                </a:solidFill>
              </a:rPr>
              <a:t>Ground insulation</a:t>
            </a:r>
          </a:p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/>
                </a:solidFill>
              </a:rPr>
              <a:t>Quench heaters</a:t>
            </a:r>
          </a:p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accent1"/>
              </a:solidFill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5796136" y="2780928"/>
            <a:ext cx="3178643" cy="33308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109537">
              <a:spcBef>
                <a:spcPct val="20000"/>
              </a:spcBef>
              <a:buClr>
                <a:schemeClr val="accent6"/>
              </a:buClr>
            </a:pPr>
            <a:r>
              <a:rPr lang="en-US" sz="1600" b="1" dirty="0" smtClean="0">
                <a:solidFill>
                  <a:schemeClr val="accent1"/>
                </a:solidFill>
              </a:rPr>
              <a:t>Difficulties </a:t>
            </a:r>
            <a:r>
              <a:rPr lang="en-US" sz="1600" b="1" dirty="0">
                <a:solidFill>
                  <a:schemeClr val="accent1"/>
                </a:solidFill>
              </a:rPr>
              <a:t>to </a:t>
            </a:r>
            <a:r>
              <a:rPr lang="en-US" sz="1600" b="1" dirty="0" smtClean="0">
                <a:solidFill>
                  <a:schemeClr val="accent1"/>
                </a:solidFill>
              </a:rPr>
              <a:t>achieve convergence</a:t>
            </a:r>
            <a:r>
              <a:rPr lang="en-US" sz="1600" b="1" dirty="0">
                <a:solidFill>
                  <a:schemeClr val="accent1"/>
                </a:solidFill>
              </a:rPr>
              <a:t>:</a:t>
            </a:r>
          </a:p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/>
                </a:solidFill>
              </a:rPr>
              <a:t>No symmetry can be applied (longer times and difficult support definition).</a:t>
            </a:r>
          </a:p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/>
                </a:solidFill>
              </a:rPr>
              <a:t>Many elements with different materials in contact.</a:t>
            </a:r>
          </a:p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/>
                </a:solidFill>
              </a:rPr>
              <a:t>Take care of excessive penetration in contacts</a:t>
            </a:r>
          </a:p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/>
                </a:solidFill>
              </a:rPr>
              <a:t>Difficult to mesh thin </a:t>
            </a:r>
            <a:r>
              <a:rPr lang="en-US" sz="1600" b="1" dirty="0" smtClean="0">
                <a:solidFill>
                  <a:schemeClr val="accent1"/>
                </a:solidFill>
              </a:rPr>
              <a:t>elements properly.</a:t>
            </a:r>
            <a:endParaRPr lang="en-US" sz="1600" b="1" dirty="0">
              <a:solidFill>
                <a:schemeClr val="accent1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843808" y="3789040"/>
            <a:ext cx="349293" cy="36004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9 Flecha abajo"/>
          <p:cNvSpPr/>
          <p:nvPr/>
        </p:nvSpPr>
        <p:spPr>
          <a:xfrm rot="8153354">
            <a:off x="2566913" y="3502291"/>
            <a:ext cx="324037" cy="370189"/>
          </a:xfrm>
          <a:prstGeom prst="downArrow">
            <a:avLst/>
          </a:prstGeom>
          <a:solidFill>
            <a:schemeClr val="accent6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233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design: </a:t>
            </a:r>
            <a:br>
              <a:rPr lang="en-US" dirty="0" smtClean="0"/>
            </a:br>
            <a:r>
              <a:rPr lang="en-US" dirty="0" smtClean="0"/>
              <a:t>Simulation of collaring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91231"/>
            <a:ext cx="2279970" cy="21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513189"/>
            <a:ext cx="2226529" cy="2220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12 Flecha abajo"/>
          <p:cNvSpPr/>
          <p:nvPr/>
        </p:nvSpPr>
        <p:spPr>
          <a:xfrm>
            <a:off x="968895" y="1739884"/>
            <a:ext cx="185651" cy="232629"/>
          </a:xfrm>
          <a:prstGeom prst="downArrow">
            <a:avLst/>
          </a:prstGeom>
          <a:solidFill>
            <a:schemeClr val="bg1"/>
          </a:solidFill>
          <a:ln w="508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4" name="13 Flecha abajo"/>
          <p:cNvSpPr/>
          <p:nvPr/>
        </p:nvSpPr>
        <p:spPr>
          <a:xfrm>
            <a:off x="2194485" y="1739884"/>
            <a:ext cx="185651" cy="232629"/>
          </a:xfrm>
          <a:prstGeom prst="downArrow">
            <a:avLst/>
          </a:prstGeom>
          <a:solidFill>
            <a:schemeClr val="bg1"/>
          </a:solidFill>
          <a:ln w="508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5" name="14 Flecha abajo"/>
          <p:cNvSpPr/>
          <p:nvPr/>
        </p:nvSpPr>
        <p:spPr>
          <a:xfrm rot="10800000">
            <a:off x="2195056" y="2803398"/>
            <a:ext cx="185651" cy="232629"/>
          </a:xfrm>
          <a:prstGeom prst="downArrow">
            <a:avLst/>
          </a:prstGeom>
          <a:solidFill>
            <a:schemeClr val="bg1"/>
          </a:solidFill>
          <a:ln w="508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6" name="15 Flecha abajo"/>
          <p:cNvSpPr/>
          <p:nvPr/>
        </p:nvSpPr>
        <p:spPr>
          <a:xfrm rot="10800000">
            <a:off x="970919" y="2803398"/>
            <a:ext cx="185651" cy="232629"/>
          </a:xfrm>
          <a:prstGeom prst="downArrow">
            <a:avLst/>
          </a:prstGeom>
          <a:solidFill>
            <a:schemeClr val="bg1"/>
          </a:solidFill>
          <a:ln w="508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7" name="16 Flecha abajo"/>
          <p:cNvSpPr/>
          <p:nvPr/>
        </p:nvSpPr>
        <p:spPr>
          <a:xfrm rot="16200000">
            <a:off x="927237" y="3795871"/>
            <a:ext cx="188342" cy="216973"/>
          </a:xfrm>
          <a:prstGeom prst="downArrow">
            <a:avLst/>
          </a:prstGeom>
          <a:solidFill>
            <a:schemeClr val="bg1"/>
          </a:solidFill>
          <a:ln w="508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8" name="17 Flecha abajo"/>
          <p:cNvSpPr/>
          <p:nvPr/>
        </p:nvSpPr>
        <p:spPr>
          <a:xfrm rot="16200000">
            <a:off x="927237" y="5228704"/>
            <a:ext cx="188342" cy="216973"/>
          </a:xfrm>
          <a:prstGeom prst="downArrow">
            <a:avLst/>
          </a:prstGeom>
          <a:solidFill>
            <a:schemeClr val="bg1"/>
          </a:solidFill>
          <a:ln w="508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9" name="18 Flecha abajo"/>
          <p:cNvSpPr/>
          <p:nvPr/>
        </p:nvSpPr>
        <p:spPr>
          <a:xfrm rot="5400000">
            <a:off x="2151373" y="5232776"/>
            <a:ext cx="188342" cy="216973"/>
          </a:xfrm>
          <a:prstGeom prst="downArrow">
            <a:avLst/>
          </a:prstGeom>
          <a:solidFill>
            <a:schemeClr val="bg1"/>
          </a:solidFill>
          <a:ln w="508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0" name="19 Flecha abajo"/>
          <p:cNvSpPr/>
          <p:nvPr/>
        </p:nvSpPr>
        <p:spPr>
          <a:xfrm rot="5400000">
            <a:off x="2146931" y="3804836"/>
            <a:ext cx="188342" cy="216973"/>
          </a:xfrm>
          <a:prstGeom prst="downArrow">
            <a:avLst/>
          </a:prstGeom>
          <a:solidFill>
            <a:schemeClr val="bg1"/>
          </a:solidFill>
          <a:ln w="508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" name="2 Rectángulo"/>
          <p:cNvSpPr/>
          <p:nvPr/>
        </p:nvSpPr>
        <p:spPr>
          <a:xfrm>
            <a:off x="2915816" y="1286910"/>
            <a:ext cx="4608512" cy="15573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109537">
              <a:spcBef>
                <a:spcPct val="20000"/>
              </a:spcBef>
              <a:buClr>
                <a:schemeClr val="accent6"/>
              </a:buClr>
            </a:pPr>
            <a:r>
              <a:rPr lang="en-GB" sz="1600" b="1" dirty="0">
                <a:solidFill>
                  <a:schemeClr val="accent1"/>
                </a:solidFill>
              </a:rPr>
              <a:t>Achieved goals:</a:t>
            </a:r>
          </a:p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accent1"/>
                </a:solidFill>
              </a:rPr>
              <a:t>Monitoring stress at the coils when the pins/keys are inserted.</a:t>
            </a:r>
          </a:p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accent1"/>
                </a:solidFill>
              </a:rPr>
              <a:t>Sizing of the stoppers needed to limit the press displacement.</a:t>
            </a:r>
          </a:p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accent1"/>
                </a:solidFill>
              </a:rPr>
              <a:t>Checking that all clearances are the correct ones in order to assure assembly.</a:t>
            </a:r>
          </a:p>
          <a:p>
            <a:pPr marL="109537">
              <a:spcBef>
                <a:spcPct val="20000"/>
              </a:spcBef>
              <a:buClr>
                <a:schemeClr val="accent6"/>
              </a:buClr>
            </a:pPr>
            <a:endParaRPr lang="en-GB" sz="1600" b="1" dirty="0">
              <a:solidFill>
                <a:schemeClr val="accent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943001" y="3212976"/>
            <a:ext cx="3724744" cy="3155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35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40" y="180000"/>
            <a:ext cx="8723272" cy="720000"/>
          </a:xfrm>
        </p:spPr>
        <p:txBody>
          <a:bodyPr/>
          <a:lstStyle/>
          <a:p>
            <a:r>
              <a:rPr lang="en-US" dirty="0" smtClean="0"/>
              <a:t>Mechanical design: material properties and results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0115" y="692696"/>
            <a:ext cx="5400878" cy="2844117"/>
          </a:xfrm>
          <a:prstGeom prst="rect">
            <a:avLst/>
          </a:prstGeom>
        </p:spPr>
      </p:pic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6197674"/>
              </p:ext>
            </p:extLst>
          </p:nvPr>
        </p:nvGraphicFramePr>
        <p:xfrm>
          <a:off x="1331640" y="3645024"/>
          <a:ext cx="6096000" cy="200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r>
                        <a:rPr lang="es-ES_tradnl" sz="1400" dirty="0" err="1" smtClean="0"/>
                        <a:t>Dipole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 err="1" smtClean="0"/>
                        <a:t>Turn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 err="1" smtClean="0"/>
                        <a:t>Collaring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/>
                        <a:t>Spring-back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 err="1" smtClean="0"/>
                        <a:t>Cool</a:t>
                      </a:r>
                      <a:r>
                        <a:rPr lang="es-ES_tradnl" sz="1400" dirty="0" smtClean="0"/>
                        <a:t> </a:t>
                      </a:r>
                      <a:r>
                        <a:rPr lang="es-ES_tradnl" sz="1400" dirty="0" err="1" smtClean="0"/>
                        <a:t>down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/>
                        <a:t>Nominal </a:t>
                      </a:r>
                      <a:r>
                        <a:rPr lang="es-ES_tradnl" sz="1400" dirty="0" err="1" smtClean="0"/>
                        <a:t>current</a:t>
                      </a:r>
                      <a:endParaRPr lang="es-E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1400" dirty="0" err="1" smtClean="0"/>
                        <a:t>Inner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/>
                        <a:t>Pole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/>
                        <a:t>136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/>
                        <a:t>95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/>
                        <a:t>34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/>
                        <a:t>6</a:t>
                      </a:r>
                      <a:endParaRPr lang="es-E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 err="1" smtClean="0"/>
                        <a:t>Midplane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/>
                        <a:t>130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/>
                        <a:t>101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/>
                        <a:t>37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/>
                        <a:t>65</a:t>
                      </a:r>
                      <a:endParaRPr lang="es-E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1400" dirty="0" err="1" smtClean="0"/>
                        <a:t>Outer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/>
                        <a:t>Pole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/>
                        <a:t>160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/>
                        <a:t>123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/>
                        <a:t>57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/>
                        <a:t>22</a:t>
                      </a:r>
                      <a:endParaRPr lang="es-E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 err="1" smtClean="0"/>
                        <a:t>Midplane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/>
                        <a:t>155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/>
                        <a:t>133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/>
                        <a:t>41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/>
                        <a:t>79</a:t>
                      </a:r>
                      <a:endParaRPr lang="es-E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3203848" y="5987018"/>
            <a:ext cx="2903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i="1" dirty="0" err="1" smtClean="0"/>
              <a:t>Compressive</a:t>
            </a:r>
            <a:r>
              <a:rPr lang="es-ES_tradnl" i="1" dirty="0" smtClean="0"/>
              <a:t> stress (</a:t>
            </a:r>
            <a:r>
              <a:rPr lang="es-ES_tradnl" i="1" dirty="0" err="1" smtClean="0"/>
              <a:t>MPa</a:t>
            </a:r>
            <a:r>
              <a:rPr lang="es-ES_tradnl" i="1" dirty="0" smtClean="0"/>
              <a:t>)</a:t>
            </a:r>
            <a:endParaRPr lang="es-ES" i="1" dirty="0"/>
          </a:p>
        </p:txBody>
      </p:sp>
    </p:spTree>
    <p:extLst>
      <p:ext uri="{BB962C8B-B14F-4D97-AF65-F5344CB8AC3E}">
        <p14:creationId xmlns:p14="http://schemas.microsoft.com/office/powerpoint/2010/main" val="280536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design:</a:t>
            </a:r>
            <a:br>
              <a:rPr lang="en-US" dirty="0" smtClean="0"/>
            </a:br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6733" y="1208097"/>
            <a:ext cx="3753699" cy="2371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20 Rectángulo"/>
          <p:cNvSpPr/>
          <p:nvPr/>
        </p:nvSpPr>
        <p:spPr>
          <a:xfrm>
            <a:off x="611560" y="1356444"/>
            <a:ext cx="3384376" cy="200054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109537">
              <a:spcBef>
                <a:spcPct val="20000"/>
              </a:spcBef>
              <a:buClr>
                <a:schemeClr val="accent6"/>
              </a:buClr>
            </a:pPr>
            <a:r>
              <a:rPr lang="en-US" sz="1600" b="1" dirty="0">
                <a:solidFill>
                  <a:schemeClr val="accent1"/>
                </a:solidFill>
              </a:rPr>
              <a:t>In this detailed model we obtained also good results but…</a:t>
            </a:r>
          </a:p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/>
                </a:solidFill>
              </a:rPr>
              <a:t>Coils seem less stiff than in the previous model.</a:t>
            </a:r>
          </a:p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/>
                </a:solidFill>
              </a:rPr>
              <a:t>The applied interference is not enough to keep the coils attached to the collars</a:t>
            </a:r>
          </a:p>
          <a:p>
            <a:pPr marL="109537">
              <a:spcBef>
                <a:spcPct val="20000"/>
              </a:spcBef>
              <a:buClr>
                <a:schemeClr val="accent6"/>
              </a:buClr>
            </a:pPr>
            <a:endParaRPr lang="en-US" sz="1600" b="1" dirty="0">
              <a:solidFill>
                <a:schemeClr val="accent1"/>
              </a:solidFill>
            </a:endParaRPr>
          </a:p>
        </p:txBody>
      </p:sp>
      <p:sp>
        <p:nvSpPr>
          <p:cNvPr id="22" name="21 Flecha abajo"/>
          <p:cNvSpPr/>
          <p:nvPr/>
        </p:nvSpPr>
        <p:spPr>
          <a:xfrm>
            <a:off x="1763688" y="3579117"/>
            <a:ext cx="648072" cy="713979"/>
          </a:xfrm>
          <a:prstGeom prst="downArrow">
            <a:avLst/>
          </a:prstGeom>
          <a:solidFill>
            <a:schemeClr val="accent6"/>
          </a:solidFill>
          <a:ln w="508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3" name="22 Rectángulo"/>
          <p:cNvSpPr/>
          <p:nvPr/>
        </p:nvSpPr>
        <p:spPr>
          <a:xfrm>
            <a:off x="729200" y="4486726"/>
            <a:ext cx="2736304" cy="106734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109537" algn="ctr">
              <a:spcBef>
                <a:spcPct val="20000"/>
              </a:spcBef>
              <a:buClr>
                <a:schemeClr val="accent6"/>
              </a:buClr>
            </a:pPr>
            <a:r>
              <a:rPr lang="en-US" sz="1600" b="1" dirty="0">
                <a:solidFill>
                  <a:schemeClr val="accent1"/>
                </a:solidFill>
              </a:rPr>
              <a:t>We tend to trust more the previous model as it is much simpler. </a:t>
            </a:r>
          </a:p>
        </p:txBody>
      </p:sp>
      <p:sp>
        <p:nvSpPr>
          <p:cNvPr id="24" name="23 Flecha abajo"/>
          <p:cNvSpPr/>
          <p:nvPr/>
        </p:nvSpPr>
        <p:spPr>
          <a:xfrm rot="16200000">
            <a:off x="3884874" y="4454993"/>
            <a:ext cx="648072" cy="713979"/>
          </a:xfrm>
          <a:prstGeom prst="downArrow">
            <a:avLst/>
          </a:prstGeom>
          <a:solidFill>
            <a:schemeClr val="accent6"/>
          </a:solidFill>
          <a:ln w="508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5" name="24 Rectángulo"/>
          <p:cNvSpPr/>
          <p:nvPr/>
        </p:nvSpPr>
        <p:spPr>
          <a:xfrm>
            <a:off x="4716016" y="3933056"/>
            <a:ext cx="3628763" cy="216059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109537" algn="ctr">
              <a:spcBef>
                <a:spcPct val="20000"/>
              </a:spcBef>
              <a:buClr>
                <a:schemeClr val="accent6"/>
              </a:buClr>
            </a:pPr>
            <a:r>
              <a:rPr lang="en-US" sz="1600" b="1" dirty="0">
                <a:solidFill>
                  <a:schemeClr val="accent1"/>
                </a:solidFill>
              </a:rPr>
              <a:t>A</a:t>
            </a:r>
            <a:r>
              <a:rPr lang="en-US" sz="1600" b="1" dirty="0" smtClean="0">
                <a:solidFill>
                  <a:schemeClr val="accent1"/>
                </a:solidFill>
              </a:rPr>
              <a:t> </a:t>
            </a:r>
            <a:r>
              <a:rPr lang="en-US" sz="1600" b="1" dirty="0">
                <a:solidFill>
                  <a:schemeClr val="accent1"/>
                </a:solidFill>
              </a:rPr>
              <a:t>short mechanical model </a:t>
            </a:r>
            <a:r>
              <a:rPr lang="en-US" sz="1600" b="1" dirty="0" smtClean="0">
                <a:solidFill>
                  <a:schemeClr val="accent1"/>
                </a:solidFill>
              </a:rPr>
              <a:t>will be used to </a:t>
            </a:r>
            <a:r>
              <a:rPr lang="en-US" sz="1600" b="1" dirty="0">
                <a:solidFill>
                  <a:schemeClr val="accent1"/>
                </a:solidFill>
              </a:rPr>
              <a:t>validate the simulation</a:t>
            </a:r>
          </a:p>
          <a:p>
            <a:pPr marL="109537" algn="ctr">
              <a:spcBef>
                <a:spcPct val="20000"/>
              </a:spcBef>
              <a:buClr>
                <a:schemeClr val="accent6"/>
              </a:buClr>
            </a:pPr>
            <a:endParaRPr lang="en-US" sz="1600" b="1" dirty="0">
              <a:solidFill>
                <a:schemeClr val="accent1"/>
              </a:solidFill>
            </a:endParaRPr>
          </a:p>
          <a:p>
            <a:pPr marL="109537" algn="ctr">
              <a:spcBef>
                <a:spcPct val="20000"/>
              </a:spcBef>
              <a:buClr>
                <a:schemeClr val="accent6"/>
              </a:buClr>
            </a:pPr>
            <a:r>
              <a:rPr lang="en-US" sz="1600" b="1" dirty="0">
                <a:solidFill>
                  <a:schemeClr val="accent1"/>
                </a:solidFill>
              </a:rPr>
              <a:t>If necessary, interference can be added by placing </a:t>
            </a:r>
            <a:r>
              <a:rPr lang="en-US" sz="1600" b="1" dirty="0" smtClean="0">
                <a:solidFill>
                  <a:schemeClr val="accent1"/>
                </a:solidFill>
              </a:rPr>
              <a:t>shims </a:t>
            </a:r>
            <a:r>
              <a:rPr lang="en-US" sz="1600" b="1" dirty="0">
                <a:solidFill>
                  <a:schemeClr val="accent1"/>
                </a:solidFill>
              </a:rPr>
              <a:t>between the coils and the collar nose.</a:t>
            </a:r>
          </a:p>
        </p:txBody>
      </p:sp>
    </p:spTree>
    <p:extLst>
      <p:ext uri="{BB962C8B-B14F-4D97-AF65-F5344CB8AC3E}">
        <p14:creationId xmlns:p14="http://schemas.microsoft.com/office/powerpoint/2010/main" val="541627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25</a:t>
            </a:fld>
            <a:endParaRPr lang="es-ES" dirty="0"/>
          </a:p>
        </p:txBody>
      </p:sp>
      <p:grpSp>
        <p:nvGrpSpPr>
          <p:cNvPr id="23" name="Grupo 22"/>
          <p:cNvGrpSpPr/>
          <p:nvPr/>
        </p:nvGrpSpPr>
        <p:grpSpPr>
          <a:xfrm>
            <a:off x="266510" y="288112"/>
            <a:ext cx="8769986" cy="6597352"/>
            <a:chOff x="266510" y="288112"/>
            <a:chExt cx="8769986" cy="6597352"/>
          </a:xfrm>
        </p:grpSpPr>
        <p:pic>
          <p:nvPicPr>
            <p:cNvPr id="2" name="Imagen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4222" y="288112"/>
              <a:ext cx="8246690" cy="6597352"/>
            </a:xfrm>
            <a:prstGeom prst="rect">
              <a:avLst/>
            </a:prstGeom>
          </p:spPr>
        </p:pic>
        <p:sp>
          <p:nvSpPr>
            <p:cNvPr id="6" name="TextBox 26"/>
            <p:cNvSpPr txBox="1"/>
            <p:nvPr/>
          </p:nvSpPr>
          <p:spPr>
            <a:xfrm>
              <a:off x="1331640" y="1031688"/>
              <a:ext cx="114326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2000" dirty="0">
                  <a:latin typeface="+mn-lt"/>
                </a:rPr>
                <a:t>W</a:t>
              </a:r>
              <a:r>
                <a:rPr lang="en-US" sz="2000" dirty="0" smtClean="0">
                  <a:latin typeface="+mn-lt"/>
                </a:rPr>
                <a:t>edges</a:t>
              </a:r>
              <a:endParaRPr lang="en-US" sz="2000" dirty="0">
                <a:latin typeface="+mn-lt"/>
              </a:endParaRPr>
            </a:p>
          </p:txBody>
        </p:sp>
        <p:cxnSp>
          <p:nvCxnSpPr>
            <p:cNvPr id="7" name="6 Conector recto"/>
            <p:cNvCxnSpPr>
              <a:stCxn id="6" idx="2"/>
            </p:cNvCxnSpPr>
            <p:nvPr/>
          </p:nvCxnSpPr>
          <p:spPr>
            <a:xfrm>
              <a:off x="1903271" y="1431798"/>
              <a:ext cx="2092665" cy="129614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26"/>
            <p:cNvSpPr txBox="1"/>
            <p:nvPr/>
          </p:nvSpPr>
          <p:spPr>
            <a:xfrm>
              <a:off x="797265" y="2012416"/>
              <a:ext cx="67839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2000" dirty="0" smtClean="0">
                  <a:latin typeface="+mn-lt"/>
                </a:rPr>
                <a:t>Iron</a:t>
              </a:r>
              <a:endParaRPr lang="en-US" sz="2000" dirty="0">
                <a:latin typeface="+mn-lt"/>
              </a:endParaRPr>
            </a:p>
          </p:txBody>
        </p:sp>
        <p:cxnSp>
          <p:nvCxnSpPr>
            <p:cNvPr id="10" name="9 Conector recto"/>
            <p:cNvCxnSpPr>
              <a:stCxn id="9" idx="2"/>
            </p:cNvCxnSpPr>
            <p:nvPr/>
          </p:nvCxnSpPr>
          <p:spPr>
            <a:xfrm>
              <a:off x="1136461" y="2412526"/>
              <a:ext cx="1059275" cy="38742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12 Conector recto"/>
            <p:cNvCxnSpPr>
              <a:stCxn id="14" idx="2"/>
            </p:cNvCxnSpPr>
            <p:nvPr/>
          </p:nvCxnSpPr>
          <p:spPr>
            <a:xfrm flipH="1">
              <a:off x="6156176" y="1372475"/>
              <a:ext cx="1599067" cy="78395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26"/>
            <p:cNvSpPr txBox="1"/>
            <p:nvPr/>
          </p:nvSpPr>
          <p:spPr>
            <a:xfrm>
              <a:off x="6660231" y="972365"/>
              <a:ext cx="219002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2000" dirty="0" smtClean="0">
                  <a:latin typeface="+mn-lt"/>
                </a:rPr>
                <a:t>Cooling channel</a:t>
              </a:r>
              <a:endParaRPr lang="en-US" sz="2000" dirty="0">
                <a:latin typeface="+mn-lt"/>
              </a:endParaRPr>
            </a:p>
          </p:txBody>
        </p:sp>
        <p:cxnSp>
          <p:nvCxnSpPr>
            <p:cNvPr id="15" name="14 Conector recto"/>
            <p:cNvCxnSpPr>
              <a:stCxn id="16" idx="2"/>
            </p:cNvCxnSpPr>
            <p:nvPr/>
          </p:nvCxnSpPr>
          <p:spPr>
            <a:xfrm flipH="1">
              <a:off x="5724128" y="2556542"/>
              <a:ext cx="2488264" cy="718931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26"/>
            <p:cNvSpPr txBox="1"/>
            <p:nvPr/>
          </p:nvSpPr>
          <p:spPr>
            <a:xfrm>
              <a:off x="7388288" y="2156432"/>
              <a:ext cx="164820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2000" dirty="0" smtClean="0">
                  <a:latin typeface="+mn-lt"/>
                </a:rPr>
                <a:t>Outer collar</a:t>
              </a:r>
              <a:endParaRPr lang="en-US" sz="2000" dirty="0">
                <a:latin typeface="+mn-lt"/>
              </a:endParaRPr>
            </a:p>
          </p:txBody>
        </p:sp>
        <p:cxnSp>
          <p:nvCxnSpPr>
            <p:cNvPr id="17" name="16 Conector recto"/>
            <p:cNvCxnSpPr>
              <a:stCxn id="18" idx="3"/>
            </p:cNvCxnSpPr>
            <p:nvPr/>
          </p:nvCxnSpPr>
          <p:spPr>
            <a:xfrm flipV="1">
              <a:off x="1890569" y="3861048"/>
              <a:ext cx="1662742" cy="141582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26"/>
            <p:cNvSpPr txBox="1"/>
            <p:nvPr/>
          </p:nvSpPr>
          <p:spPr>
            <a:xfrm>
              <a:off x="266510" y="5076822"/>
              <a:ext cx="162405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2000" dirty="0" smtClean="0">
                  <a:latin typeface="+mn-lt"/>
                </a:rPr>
                <a:t>Coil blocks</a:t>
              </a:r>
              <a:endParaRPr lang="en-US" sz="2000" dirty="0">
                <a:latin typeface="+mn-lt"/>
              </a:endParaRPr>
            </a:p>
          </p:txBody>
        </p:sp>
        <p:cxnSp>
          <p:nvCxnSpPr>
            <p:cNvPr id="19" name="18 Conector recto"/>
            <p:cNvCxnSpPr>
              <a:stCxn id="20" idx="0"/>
            </p:cNvCxnSpPr>
            <p:nvPr/>
          </p:nvCxnSpPr>
          <p:spPr>
            <a:xfrm flipH="1" flipV="1">
              <a:off x="5076056" y="4221088"/>
              <a:ext cx="2879563" cy="121577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26"/>
            <p:cNvSpPr txBox="1"/>
            <p:nvPr/>
          </p:nvSpPr>
          <p:spPr>
            <a:xfrm>
              <a:off x="7162774" y="5436862"/>
              <a:ext cx="158569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2000" dirty="0" smtClean="0">
                  <a:latin typeface="+mn-lt"/>
                </a:rPr>
                <a:t>Inner collar</a:t>
              </a:r>
              <a:endParaRPr lang="en-US" sz="2000" dirty="0">
                <a:latin typeface="+mn-lt"/>
              </a:endParaRPr>
            </a:p>
          </p:txBody>
        </p:sp>
        <p:cxnSp>
          <p:nvCxnSpPr>
            <p:cNvPr id="27" name="26 Conector recto"/>
            <p:cNvCxnSpPr>
              <a:stCxn id="18" idx="3"/>
            </p:cNvCxnSpPr>
            <p:nvPr/>
          </p:nvCxnSpPr>
          <p:spPr>
            <a:xfrm flipV="1">
              <a:off x="1890569" y="4312118"/>
              <a:ext cx="1946721" cy="96475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31 Conector recto"/>
            <p:cNvCxnSpPr/>
            <p:nvPr/>
          </p:nvCxnSpPr>
          <p:spPr>
            <a:xfrm>
              <a:off x="1905009" y="1431798"/>
              <a:ext cx="1730887" cy="172819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1 Título"/>
          <p:cNvSpPr txBox="1">
            <a:spLocks/>
          </p:cNvSpPr>
          <p:nvPr/>
        </p:nvSpPr>
        <p:spPr>
          <a:xfrm>
            <a:off x="609600" y="-99392"/>
            <a:ext cx="8229600" cy="1143000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9pPr>
            <a:extLst/>
          </a:lstStyle>
          <a:p>
            <a:pPr fontAlgn="auto">
              <a:spcAft>
                <a:spcPts val="0"/>
              </a:spcAft>
              <a:defRPr/>
            </a:pPr>
            <a:r>
              <a:rPr lang="en-US" sz="3200" dirty="0" smtClean="0"/>
              <a:t>Mechanical model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1830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971600" y="476672"/>
            <a:ext cx="7200800" cy="620382"/>
          </a:xfrm>
          <a:prstGeom prst="rect">
            <a:avLst/>
          </a:prstGeom>
        </p:spPr>
        <p:txBody>
          <a:bodyPr vert="horz" lIns="0" tIns="0" rIns="0" bIns="0" rtlCol="0" anchor="t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Magnet engineering design: endplates (I)</a:t>
            </a:r>
          </a:p>
        </p:txBody>
      </p:sp>
      <p:sp>
        <p:nvSpPr>
          <p:cNvPr id="8" name="3 Marcador de contenido"/>
          <p:cNvSpPr>
            <a:spLocks noGrp="1"/>
          </p:cNvSpPr>
          <p:nvPr>
            <p:ph idx="1"/>
          </p:nvPr>
        </p:nvSpPr>
        <p:spPr>
          <a:xfrm>
            <a:off x="539552" y="1623129"/>
            <a:ext cx="3348371" cy="3376062"/>
          </a:xfrm>
        </p:spPr>
        <p:txBody>
          <a:bodyPr>
            <a:noAutofit/>
          </a:bodyPr>
          <a:lstStyle/>
          <a:p>
            <a:r>
              <a:rPr lang="en-GB" sz="1600" dirty="0">
                <a:solidFill>
                  <a:schemeClr val="tx1"/>
                </a:solidFill>
              </a:rPr>
              <a:t>There is no shell or inertia tube.</a:t>
            </a:r>
          </a:p>
          <a:p>
            <a:r>
              <a:rPr lang="en-GB" sz="1600" dirty="0">
                <a:solidFill>
                  <a:schemeClr val="tx1"/>
                </a:solidFill>
              </a:rPr>
              <a:t>Two </a:t>
            </a:r>
            <a:r>
              <a:rPr lang="en-GB" sz="1600" b="1" dirty="0">
                <a:solidFill>
                  <a:srgbClr val="FF0000"/>
                </a:solidFill>
              </a:rPr>
              <a:t>endplates</a:t>
            </a:r>
            <a:r>
              <a:rPr lang="en-GB" sz="1600" dirty="0">
                <a:solidFill>
                  <a:schemeClr val="tx1"/>
                </a:solidFill>
              </a:rPr>
              <a:t> with eight stainless steel </a:t>
            </a:r>
            <a:r>
              <a:rPr lang="en-GB" sz="1600" b="1" dirty="0">
                <a:solidFill>
                  <a:srgbClr val="FF0000"/>
                </a:solidFill>
              </a:rPr>
              <a:t>rods</a:t>
            </a:r>
            <a:r>
              <a:rPr lang="en-GB" sz="1600" dirty="0">
                <a:solidFill>
                  <a:srgbClr val="FF0000"/>
                </a:solidFill>
              </a:rPr>
              <a:t> </a:t>
            </a:r>
            <a:r>
              <a:rPr lang="en-GB" sz="1600" dirty="0">
                <a:solidFill>
                  <a:schemeClr val="tx1"/>
                </a:solidFill>
              </a:rPr>
              <a:t>compress the iron laminations and hold the axial Lorentz forces.</a:t>
            </a:r>
          </a:p>
          <a:p>
            <a:r>
              <a:rPr lang="en-GB" sz="1600" dirty="0">
                <a:solidFill>
                  <a:schemeClr val="tx1"/>
                </a:solidFill>
              </a:rPr>
              <a:t>There is no contact between the collars and the endplates.</a:t>
            </a:r>
          </a:p>
          <a:p>
            <a:r>
              <a:rPr lang="en-GB" sz="1600" dirty="0">
                <a:solidFill>
                  <a:schemeClr val="tx1"/>
                </a:solidFill>
              </a:rPr>
              <a:t>The endplates are 70 mm thick but they cannot be considered as infinitely rigid.</a:t>
            </a:r>
          </a:p>
          <a:p>
            <a:r>
              <a:rPr lang="en-GB" sz="1600" dirty="0">
                <a:solidFill>
                  <a:schemeClr val="tx1"/>
                </a:solidFill>
              </a:rPr>
              <a:t>We want to apply the </a:t>
            </a:r>
            <a:r>
              <a:rPr lang="en-GB" sz="1600" b="1" dirty="0">
                <a:solidFill>
                  <a:srgbClr val="FF0000"/>
                </a:solidFill>
              </a:rPr>
              <a:t>axial pre-stress </a:t>
            </a:r>
            <a:r>
              <a:rPr lang="en-GB" sz="1600" dirty="0">
                <a:solidFill>
                  <a:schemeClr val="tx1"/>
                </a:solidFill>
              </a:rPr>
              <a:t>just to guarantee contact at the coil ends when cooled-down.</a:t>
            </a: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63988" y="1616274"/>
            <a:ext cx="4320480" cy="3814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78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1016217" y="295573"/>
            <a:ext cx="7245424" cy="620382"/>
          </a:xfrm>
          <a:prstGeom prst="rect">
            <a:avLst/>
          </a:prstGeom>
        </p:spPr>
        <p:txBody>
          <a:bodyPr vert="horz" lIns="0" tIns="0" rIns="0" bIns="0" rtlCol="0" anchor="t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Magnet engineering design: endplates (II)</a:t>
            </a:r>
          </a:p>
        </p:txBody>
      </p:sp>
      <p:sp>
        <p:nvSpPr>
          <p:cNvPr id="8" name="3 Marcador de contenido"/>
          <p:cNvSpPr>
            <a:spLocks noGrp="1"/>
          </p:cNvSpPr>
          <p:nvPr>
            <p:ph idx="1"/>
          </p:nvPr>
        </p:nvSpPr>
        <p:spPr>
          <a:xfrm>
            <a:off x="524641" y="981613"/>
            <a:ext cx="4320479" cy="3762305"/>
          </a:xfrm>
        </p:spPr>
        <p:txBody>
          <a:bodyPr>
            <a:no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Two models </a:t>
            </a:r>
            <a:r>
              <a:rPr lang="en-GB" sz="1600" dirty="0"/>
              <a:t>have been developed to </a:t>
            </a:r>
            <a:r>
              <a:rPr lang="en-GB" sz="1600" dirty="0" err="1"/>
              <a:t>analyze</a:t>
            </a:r>
            <a:r>
              <a:rPr lang="en-GB" sz="1600" dirty="0"/>
              <a:t> the mechanical problem:</a:t>
            </a:r>
          </a:p>
          <a:p>
            <a:pPr lvl="1"/>
            <a:r>
              <a:rPr lang="en-GB" sz="1600" dirty="0"/>
              <a:t>Analytical based on Roark’s formulas</a:t>
            </a:r>
          </a:p>
          <a:p>
            <a:pPr lvl="1"/>
            <a:r>
              <a:rPr lang="en-GB" sz="1600" dirty="0"/>
              <a:t>3-D finite element model</a:t>
            </a:r>
          </a:p>
          <a:p>
            <a:r>
              <a:rPr lang="en-GB" sz="1600" dirty="0"/>
              <a:t>Friction is neglected. All materials are assumed as isotropic in a first approach. Three load steps: assembly, cool-down and energization.</a:t>
            </a:r>
          </a:p>
          <a:p>
            <a:r>
              <a:rPr lang="en-GB" sz="1600" dirty="0"/>
              <a:t>Both models agree on the results. </a:t>
            </a:r>
            <a:r>
              <a:rPr lang="en-US" sz="1600" dirty="0"/>
              <a:t>For the first load step, to provide a pressure of 40 MPa on the coil ends, the analytical model needs 69 MPa at the rods and the numerical one, 60 MPa. </a:t>
            </a:r>
          </a:p>
          <a:p>
            <a:r>
              <a:rPr lang="en-US" sz="1600" dirty="0"/>
              <a:t>However, it is not a good assumption to consider isotropic </a:t>
            </a:r>
            <a:r>
              <a:rPr lang="en-US" sz="1600" b="1" dirty="0">
                <a:solidFill>
                  <a:srgbClr val="FF0000"/>
                </a:solidFill>
              </a:rPr>
              <a:t>iron yoke</a:t>
            </a:r>
            <a:r>
              <a:rPr lang="en-US" sz="1600" dirty="0"/>
              <a:t>. The axial modulus of elasticity will be measured during assembly to decide the value of the axial coil pre-stress.</a:t>
            </a:r>
            <a:endParaRPr lang="en-GB" sz="1600" dirty="0"/>
          </a:p>
          <a:p>
            <a:endParaRPr lang="en-GB" sz="1600" dirty="0"/>
          </a:p>
          <a:p>
            <a:endParaRPr lang="en-GB" sz="1600" dirty="0"/>
          </a:p>
        </p:txBody>
      </p:sp>
      <p:grpSp>
        <p:nvGrpSpPr>
          <p:cNvPr id="9" name="31 Grupo"/>
          <p:cNvGrpSpPr/>
          <p:nvPr/>
        </p:nvGrpSpPr>
        <p:grpSpPr>
          <a:xfrm>
            <a:off x="5115150" y="1428316"/>
            <a:ext cx="3713548" cy="2446250"/>
            <a:chOff x="2104371" y="2958159"/>
            <a:chExt cx="4951397" cy="3261666"/>
          </a:xfrm>
        </p:grpSpPr>
        <p:pic>
          <p:nvPicPr>
            <p:cNvPr id="10" name="Imagen 1" descr="image00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195736" y="2958159"/>
              <a:ext cx="4860032" cy="3261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13 CuadroTexto"/>
            <p:cNvSpPr txBox="1"/>
            <p:nvPr/>
          </p:nvSpPr>
          <p:spPr>
            <a:xfrm>
              <a:off x="4499992" y="3244334"/>
              <a:ext cx="656591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050" dirty="0" err="1"/>
                <a:t>Yoke</a:t>
              </a:r>
              <a:endParaRPr lang="es-ES_tradnl" sz="1050" dirty="0"/>
            </a:p>
          </p:txBody>
        </p:sp>
        <p:sp>
          <p:nvSpPr>
            <p:cNvPr id="12" name="14 CuadroTexto"/>
            <p:cNvSpPr txBox="1"/>
            <p:nvPr/>
          </p:nvSpPr>
          <p:spPr>
            <a:xfrm>
              <a:off x="5796136" y="4036421"/>
              <a:ext cx="1007113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050" dirty="0" err="1"/>
                <a:t>End</a:t>
              </a:r>
              <a:r>
                <a:rPr lang="es-ES_tradnl" sz="1050" dirty="0"/>
                <a:t> </a:t>
              </a:r>
              <a:r>
                <a:rPr lang="es-ES_tradnl" sz="1050" dirty="0" err="1"/>
                <a:t>plate</a:t>
              </a:r>
              <a:endParaRPr lang="es-ES_tradnl" sz="1050" dirty="0"/>
            </a:p>
          </p:txBody>
        </p:sp>
        <p:sp>
          <p:nvSpPr>
            <p:cNvPr id="13" name="15 CuadroTexto"/>
            <p:cNvSpPr txBox="1"/>
            <p:nvPr/>
          </p:nvSpPr>
          <p:spPr>
            <a:xfrm>
              <a:off x="2195736" y="4878452"/>
              <a:ext cx="808341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050" dirty="0" err="1"/>
                <a:t>Collars</a:t>
              </a:r>
              <a:endParaRPr lang="es-ES_tradnl" sz="1050" dirty="0"/>
            </a:p>
          </p:txBody>
        </p:sp>
        <p:sp>
          <p:nvSpPr>
            <p:cNvPr id="14" name="16 CuadroTexto"/>
            <p:cNvSpPr txBox="1"/>
            <p:nvPr/>
          </p:nvSpPr>
          <p:spPr>
            <a:xfrm>
              <a:off x="2935174" y="5261323"/>
              <a:ext cx="1509388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050" dirty="0" err="1"/>
                <a:t>Inner</a:t>
              </a:r>
              <a:r>
                <a:rPr lang="es-ES_tradnl" sz="1050" dirty="0"/>
                <a:t> </a:t>
              </a:r>
              <a:r>
                <a:rPr lang="es-ES_tradnl" sz="1050" dirty="0" err="1"/>
                <a:t>dipole</a:t>
              </a:r>
              <a:r>
                <a:rPr lang="es-ES_tradnl" sz="1050" dirty="0"/>
                <a:t> </a:t>
              </a:r>
              <a:r>
                <a:rPr lang="es-ES_tradnl" sz="1050" dirty="0" err="1"/>
                <a:t>coil</a:t>
              </a:r>
              <a:endParaRPr lang="es-ES_tradnl" sz="1050" dirty="0"/>
            </a:p>
          </p:txBody>
        </p:sp>
        <p:sp>
          <p:nvSpPr>
            <p:cNvPr id="15" name="17 CuadroTexto"/>
            <p:cNvSpPr txBox="1"/>
            <p:nvPr/>
          </p:nvSpPr>
          <p:spPr>
            <a:xfrm>
              <a:off x="2104371" y="3774812"/>
              <a:ext cx="1243493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050" dirty="0" err="1"/>
                <a:t>Outer</a:t>
              </a:r>
              <a:r>
                <a:rPr lang="es-ES_tradnl" sz="1050" dirty="0"/>
                <a:t> </a:t>
              </a:r>
              <a:r>
                <a:rPr lang="es-ES_tradnl" sz="1050" dirty="0" err="1"/>
                <a:t>dipole</a:t>
              </a:r>
              <a:r>
                <a:rPr lang="es-ES_tradnl" sz="1050" dirty="0"/>
                <a:t> </a:t>
              </a:r>
              <a:r>
                <a:rPr lang="es-ES_tradnl" sz="1050" dirty="0" err="1"/>
                <a:t>coil</a:t>
              </a:r>
              <a:endParaRPr lang="es-ES_tradnl" sz="1050" dirty="0"/>
            </a:p>
          </p:txBody>
        </p:sp>
        <p:cxnSp>
          <p:nvCxnSpPr>
            <p:cNvPr id="17" name="19 Conector recto de flecha"/>
            <p:cNvCxnSpPr>
              <a:stCxn id="11" idx="2"/>
            </p:cNvCxnSpPr>
            <p:nvPr/>
          </p:nvCxnSpPr>
          <p:spPr>
            <a:xfrm flipH="1">
              <a:off x="4572002" y="3582888"/>
              <a:ext cx="256287" cy="27816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21 Conector recto de flecha"/>
            <p:cNvCxnSpPr>
              <a:stCxn id="12" idx="1"/>
            </p:cNvCxnSpPr>
            <p:nvPr/>
          </p:nvCxnSpPr>
          <p:spPr>
            <a:xfrm flipH="1">
              <a:off x="5508104" y="4205699"/>
              <a:ext cx="288032" cy="11875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23 Conector recto de flecha"/>
            <p:cNvCxnSpPr>
              <a:stCxn id="14" idx="0"/>
            </p:cNvCxnSpPr>
            <p:nvPr/>
          </p:nvCxnSpPr>
          <p:spPr>
            <a:xfrm flipV="1">
              <a:off x="3689868" y="4878453"/>
              <a:ext cx="687513" cy="38286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25 Conector recto de flecha"/>
            <p:cNvCxnSpPr>
              <a:stCxn id="15" idx="3"/>
            </p:cNvCxnSpPr>
            <p:nvPr/>
          </p:nvCxnSpPr>
          <p:spPr>
            <a:xfrm>
              <a:off x="3347864" y="4051811"/>
              <a:ext cx="72008" cy="26596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27 Conector recto de flecha"/>
            <p:cNvCxnSpPr>
              <a:stCxn id="13" idx="3"/>
            </p:cNvCxnSpPr>
            <p:nvPr/>
          </p:nvCxnSpPr>
          <p:spPr>
            <a:xfrm flipV="1">
              <a:off x="3004078" y="4324455"/>
              <a:ext cx="703827" cy="72327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29 Conector recto de flecha"/>
            <p:cNvCxnSpPr>
              <a:stCxn id="13" idx="3"/>
            </p:cNvCxnSpPr>
            <p:nvPr/>
          </p:nvCxnSpPr>
          <p:spPr>
            <a:xfrm flipV="1">
              <a:off x="3004078" y="4693788"/>
              <a:ext cx="991859" cy="35394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3170" y="3959479"/>
            <a:ext cx="3566032" cy="1959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5018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Index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042317"/>
            <a:ext cx="7920000" cy="4906963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Magnet </a:t>
            </a:r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</a:rPr>
              <a:t>and cable specifications</a:t>
            </a:r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Magnetic d</a:t>
            </a:r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</a:rPr>
              <a:t>esign</a:t>
            </a:r>
          </a:p>
          <a:p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</a:rPr>
              <a:t>Mechanical design</a:t>
            </a:r>
          </a:p>
          <a:p>
            <a:r>
              <a:rPr lang="en-GB" sz="2400" dirty="0" smtClean="0">
                <a:solidFill>
                  <a:schemeClr val="tx1"/>
                </a:solidFill>
              </a:rPr>
              <a:t>Magnet protection</a:t>
            </a:r>
          </a:p>
          <a:p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</a:rPr>
              <a:t>Manufacturing concept</a:t>
            </a:r>
          </a:p>
          <a:p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</a:rPr>
              <a:t>Validation tests</a:t>
            </a:r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</a:rPr>
              <a:t>Short Mechanical Model</a:t>
            </a:r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</a:rPr>
              <a:t>Conclusions</a:t>
            </a:r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4223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12000" y="9536"/>
            <a:ext cx="7920000" cy="720000"/>
          </a:xfrm>
          <a:prstGeom prst="rect">
            <a:avLst/>
          </a:prstGeom>
        </p:spPr>
        <p:txBody>
          <a:bodyPr vert="horz" lIns="0" tIns="0" rIns="0" bIns="0" rtlCol="0" anchor="t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Protection (2016)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365104"/>
            <a:ext cx="4392488" cy="1546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620688"/>
            <a:ext cx="4032448" cy="2448272"/>
          </a:xfrm>
        </p:spPr>
        <p:txBody>
          <a:bodyPr vert="horz" lIns="0" tIns="0" rIns="0" bIns="0" rtlCol="0">
            <a:noAutofit/>
          </a:bodyPr>
          <a:lstStyle/>
          <a:p>
            <a:pPr marL="395287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chemeClr val="accent1"/>
                </a:solidFill>
              </a:rPr>
              <a:t>Quench simulation with CIEMAT code </a:t>
            </a:r>
            <a:r>
              <a:rPr lang="en-GB" sz="1600" b="1" dirty="0" smtClean="0">
                <a:solidFill>
                  <a:srgbClr val="FF0000"/>
                </a:solidFill>
              </a:rPr>
              <a:t>SQUID</a:t>
            </a:r>
            <a:r>
              <a:rPr lang="en-GB" sz="1600" b="1" dirty="0" smtClean="0">
                <a:solidFill>
                  <a:schemeClr val="accent1"/>
                </a:solidFill>
              </a:rPr>
              <a:t>, based on finite difference method.</a:t>
            </a:r>
          </a:p>
          <a:p>
            <a:pPr marL="395287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chemeClr val="accent1"/>
                </a:solidFill>
              </a:rPr>
              <a:t>Baseline strategy is: short magnet is self-protected, long one is protected by dump resistor.</a:t>
            </a:r>
            <a:endParaRPr lang="en-GB" sz="1600" b="1" dirty="0" smtClean="0">
              <a:solidFill>
                <a:srgbClr val="FF0000"/>
              </a:solidFill>
            </a:endParaRPr>
          </a:p>
          <a:p>
            <a:pPr marL="395287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chemeClr val="accent1"/>
                </a:solidFill>
              </a:rPr>
              <a:t>Heaters are being implemented in the short prototype for </a:t>
            </a:r>
            <a:r>
              <a:rPr lang="en-GB" sz="1600" b="1" dirty="0" smtClean="0">
                <a:solidFill>
                  <a:srgbClr val="FF0000"/>
                </a:solidFill>
              </a:rPr>
              <a:t>validation</a:t>
            </a:r>
            <a:r>
              <a:rPr lang="en-GB" sz="1600" b="1" dirty="0" smtClean="0">
                <a:solidFill>
                  <a:schemeClr val="accent1"/>
                </a:solidFill>
              </a:rPr>
              <a:t>. If successful, they will be likely implemented instead dump resistor.</a:t>
            </a:r>
          </a:p>
          <a:p>
            <a:pPr marL="395287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chemeClr val="accent1"/>
                </a:solidFill>
              </a:rPr>
              <a:t>Heaters produced by </a:t>
            </a:r>
            <a:r>
              <a:rPr lang="en-GB" sz="1600" b="1" dirty="0" smtClean="0">
                <a:solidFill>
                  <a:srgbClr val="FF0000"/>
                </a:solidFill>
              </a:rPr>
              <a:t>927</a:t>
            </a:r>
            <a:r>
              <a:rPr lang="en-GB" sz="1600" b="1" dirty="0" smtClean="0">
                <a:solidFill>
                  <a:schemeClr val="accent1"/>
                </a:solidFill>
              </a:rPr>
              <a:t> team.</a:t>
            </a:r>
          </a:p>
          <a:p>
            <a:pPr marL="395287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chemeClr val="accent1"/>
                </a:solidFill>
              </a:rPr>
              <a:t>One </a:t>
            </a:r>
            <a:r>
              <a:rPr lang="en-GB" sz="1600" b="1" dirty="0" smtClean="0">
                <a:solidFill>
                  <a:srgbClr val="FF0000"/>
                </a:solidFill>
              </a:rPr>
              <a:t>voltage tap </a:t>
            </a:r>
            <a:r>
              <a:rPr lang="en-GB" sz="1600" b="1" dirty="0" smtClean="0">
                <a:solidFill>
                  <a:schemeClr val="accent1"/>
                </a:solidFill>
              </a:rPr>
              <a:t>per cable block and at both sides of the layer jump.</a:t>
            </a:r>
          </a:p>
          <a:p>
            <a:pPr marL="395287" indent="-285750">
              <a:buFont typeface="Arial" panose="020B0604020202020204" pitchFamily="34" charset="0"/>
              <a:buChar char="•"/>
            </a:pPr>
            <a:endParaRPr lang="en-GB" sz="1600" b="1" dirty="0">
              <a:solidFill>
                <a:schemeClr val="accent1"/>
              </a:solidFill>
            </a:endParaRPr>
          </a:p>
          <a:p>
            <a:pPr marL="395287" indent="-285750">
              <a:buFont typeface="Arial" panose="020B0604020202020204" pitchFamily="34" charset="0"/>
              <a:buChar char="•"/>
            </a:pPr>
            <a:endParaRPr lang="en-GB" sz="1600" b="1" dirty="0">
              <a:solidFill>
                <a:schemeClr val="accent1"/>
              </a:solidFill>
            </a:endParaRPr>
          </a:p>
          <a:p>
            <a:pPr marL="395287" indent="-285750">
              <a:buFont typeface="Arial" panose="020B0604020202020204" pitchFamily="34" charset="0"/>
              <a:buChar char="•"/>
            </a:pPr>
            <a:endParaRPr lang="en-GB" sz="1600" b="1" dirty="0">
              <a:solidFill>
                <a:schemeClr val="accent1"/>
              </a:solidFill>
            </a:endParaRPr>
          </a:p>
          <a:p>
            <a:pPr marL="395287" indent="-285750">
              <a:buFont typeface="Arial" panose="020B0604020202020204" pitchFamily="34" charset="0"/>
              <a:buChar char="•"/>
            </a:pPr>
            <a:endParaRPr lang="en-GB" sz="1600" b="1" dirty="0">
              <a:solidFill>
                <a:schemeClr val="accent1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3031" y="528170"/>
            <a:ext cx="3927779" cy="6182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43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8890" y="151062"/>
            <a:ext cx="4825169" cy="248716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12904" y="3429000"/>
            <a:ext cx="4403829" cy="29299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11 Elipse"/>
          <p:cNvSpPr/>
          <p:nvPr/>
        </p:nvSpPr>
        <p:spPr>
          <a:xfrm>
            <a:off x="236514" y="1640992"/>
            <a:ext cx="710702" cy="504056"/>
          </a:xfrm>
          <a:prstGeom prst="ellipse">
            <a:avLst/>
          </a:prstGeom>
          <a:noFill/>
          <a:ln w="50800" cmpd="sng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12 Elipse"/>
          <p:cNvSpPr/>
          <p:nvPr/>
        </p:nvSpPr>
        <p:spPr>
          <a:xfrm>
            <a:off x="4303357" y="1640992"/>
            <a:ext cx="710702" cy="504056"/>
          </a:xfrm>
          <a:prstGeom prst="ellipse">
            <a:avLst/>
          </a:prstGeom>
          <a:noFill/>
          <a:ln w="50800" cmpd="sng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13 Elipse"/>
          <p:cNvSpPr/>
          <p:nvPr/>
        </p:nvSpPr>
        <p:spPr>
          <a:xfrm>
            <a:off x="4630564" y="5229200"/>
            <a:ext cx="949548" cy="504056"/>
          </a:xfrm>
          <a:prstGeom prst="ellipse">
            <a:avLst/>
          </a:prstGeom>
          <a:noFill/>
          <a:ln w="50800" cmpd="sng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14 Conector recto de flecha"/>
          <p:cNvCxnSpPr/>
          <p:nvPr/>
        </p:nvCxnSpPr>
        <p:spPr>
          <a:xfrm>
            <a:off x="683568" y="2233914"/>
            <a:ext cx="504056" cy="1116124"/>
          </a:xfrm>
          <a:prstGeom prst="straightConnector1">
            <a:avLst/>
          </a:prstGeom>
          <a:noFill/>
          <a:ln w="50800" cmpd="sng">
            <a:solidFill>
              <a:schemeClr val="accent3"/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6" name="15 Conector recto de flecha"/>
          <p:cNvCxnSpPr/>
          <p:nvPr/>
        </p:nvCxnSpPr>
        <p:spPr>
          <a:xfrm flipH="1">
            <a:off x="1187625" y="2145048"/>
            <a:ext cx="3115732" cy="1201182"/>
          </a:xfrm>
          <a:prstGeom prst="straightConnector1">
            <a:avLst/>
          </a:prstGeom>
          <a:noFill/>
          <a:ln w="50800" cmpd="sng">
            <a:solidFill>
              <a:schemeClr val="accent3"/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8" name="17 Rectángulo"/>
          <p:cNvSpPr/>
          <p:nvPr/>
        </p:nvSpPr>
        <p:spPr>
          <a:xfrm>
            <a:off x="395536" y="3333752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400" b="1" dirty="0" smtClean="0">
                <a:solidFill>
                  <a:schemeClr val="accent3"/>
                </a:solidFill>
              </a:rPr>
              <a:t>MCBXFB </a:t>
            </a:r>
            <a:r>
              <a:rPr lang="en-GB" sz="2400" b="1" dirty="0" smtClean="0"/>
              <a:t>(2.5 </a:t>
            </a:r>
            <a:r>
              <a:rPr lang="en-GB" sz="2400" b="1" dirty="0" err="1" smtClean="0"/>
              <a:t>T∙m</a:t>
            </a:r>
            <a:r>
              <a:rPr lang="en-GB" sz="2400" b="1" dirty="0" smtClean="0"/>
              <a:t>)</a:t>
            </a:r>
            <a:endParaRPr lang="en-GB" sz="2400" dirty="0"/>
          </a:p>
        </p:txBody>
      </p:sp>
      <p:cxnSp>
        <p:nvCxnSpPr>
          <p:cNvPr id="19" name="18 Conector recto de flecha"/>
          <p:cNvCxnSpPr/>
          <p:nvPr/>
        </p:nvCxnSpPr>
        <p:spPr>
          <a:xfrm flipH="1" flipV="1">
            <a:off x="2339752" y="5013176"/>
            <a:ext cx="2304258" cy="288032"/>
          </a:xfrm>
          <a:prstGeom prst="straightConnector1">
            <a:avLst/>
          </a:prstGeom>
          <a:noFill/>
          <a:ln w="50800" cmpd="sng">
            <a:solidFill>
              <a:schemeClr val="accent3"/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0" name="19 Rectángulo"/>
          <p:cNvSpPr/>
          <p:nvPr/>
        </p:nvSpPr>
        <p:spPr>
          <a:xfrm>
            <a:off x="611560" y="4551511"/>
            <a:ext cx="18356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 smtClean="0">
                <a:solidFill>
                  <a:schemeClr val="accent3"/>
                </a:solidFill>
              </a:rPr>
              <a:t>MCBXFA </a:t>
            </a:r>
          </a:p>
          <a:p>
            <a:pPr algn="ctr"/>
            <a:r>
              <a:rPr lang="en-GB" sz="2400" b="1" dirty="0" smtClean="0"/>
              <a:t>(4.5 </a:t>
            </a:r>
            <a:r>
              <a:rPr lang="en-GB" sz="2400" b="1" dirty="0" err="1" smtClean="0"/>
              <a:t>T∙m</a:t>
            </a:r>
            <a:r>
              <a:rPr lang="en-GB" sz="2400" b="1" dirty="0" smtClean="0"/>
              <a:t>)</a:t>
            </a:r>
            <a:endParaRPr lang="en-GB" sz="2400" dirty="0"/>
          </a:p>
        </p:txBody>
      </p:sp>
      <p:sp>
        <p:nvSpPr>
          <p:cNvPr id="21" name="20 Rectángulo"/>
          <p:cNvSpPr/>
          <p:nvPr/>
        </p:nvSpPr>
        <p:spPr>
          <a:xfrm>
            <a:off x="6024895" y="1556792"/>
            <a:ext cx="257955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400" b="1" dirty="0" smtClean="0"/>
              <a:t>MCBXF </a:t>
            </a:r>
          </a:p>
          <a:p>
            <a:pPr algn="ctr"/>
            <a:r>
              <a:rPr lang="en-GB" sz="2400" b="1" dirty="0" smtClean="0"/>
              <a:t>Orbit Correctors</a:t>
            </a:r>
            <a:endParaRPr lang="en-GB" sz="2400" dirty="0"/>
          </a:p>
        </p:txBody>
      </p:sp>
      <p:pic>
        <p:nvPicPr>
          <p:cNvPr id="22" name="Imagen 3" descr="ciemat.jpg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3732023"/>
            <a:ext cx="3051418" cy="417057"/>
          </a:xfrm>
          <a:prstGeom prst="rect">
            <a:avLst/>
          </a:prstGeom>
        </p:spPr>
      </p:pic>
      <p:pic>
        <p:nvPicPr>
          <p:cNvPr id="23" name="Image 11" descr="HLU-logoN-title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247288"/>
            <a:ext cx="2945329" cy="1193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03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Protection (2016):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Quench Heaters evaluation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sp>
        <p:nvSpPr>
          <p:cNvPr id="9" name="8 Rectángulo"/>
          <p:cNvSpPr/>
          <p:nvPr/>
        </p:nvSpPr>
        <p:spPr>
          <a:xfrm>
            <a:off x="179512" y="1682453"/>
            <a:ext cx="2592288" cy="311469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/>
                </a:solidFill>
              </a:rPr>
              <a:t>Dump resistors are not the preferred option given the high cost of the switch.</a:t>
            </a:r>
          </a:p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accent1"/>
              </a:solidFill>
            </a:endParaRPr>
          </a:p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/>
                </a:solidFill>
              </a:rPr>
              <a:t>Quench heaters need to be considered.</a:t>
            </a:r>
          </a:p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accent1"/>
              </a:solidFill>
            </a:endParaRPr>
          </a:p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accent1"/>
              </a:solidFill>
            </a:endParaRPr>
          </a:p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accent1"/>
              </a:solidFill>
            </a:endParaRPr>
          </a:p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accent1"/>
              </a:solidFill>
            </a:endParaRPr>
          </a:p>
        </p:txBody>
      </p:sp>
      <p:sp>
        <p:nvSpPr>
          <p:cNvPr id="10" name="9 Flecha abajo"/>
          <p:cNvSpPr/>
          <p:nvPr/>
        </p:nvSpPr>
        <p:spPr>
          <a:xfrm rot="16200000">
            <a:off x="3254803" y="2873990"/>
            <a:ext cx="324037" cy="425946"/>
          </a:xfrm>
          <a:prstGeom prst="downArrow">
            <a:avLst/>
          </a:prstGeom>
          <a:solidFill>
            <a:schemeClr val="accent6"/>
          </a:solidFill>
          <a:ln w="508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2" name="11 Rectángulo"/>
          <p:cNvSpPr/>
          <p:nvPr/>
        </p:nvSpPr>
        <p:spPr>
          <a:xfrm>
            <a:off x="3851920" y="1653417"/>
            <a:ext cx="2592288" cy="379180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/>
                </a:solidFill>
              </a:rPr>
              <a:t>Our in-house code is improved to take into account spacers, layer jumps and quench heaters</a:t>
            </a:r>
          </a:p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accent1"/>
              </a:solidFill>
            </a:endParaRPr>
          </a:p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/>
                </a:solidFill>
              </a:rPr>
              <a:t>Quench heaters delay is obtained by means of a thermal simulation in </a:t>
            </a:r>
            <a:r>
              <a:rPr lang="en-US" sz="1600" b="1" dirty="0" err="1">
                <a:solidFill>
                  <a:schemeClr val="accent1"/>
                </a:solidFill>
              </a:rPr>
              <a:t>ansys</a:t>
            </a:r>
            <a:r>
              <a:rPr lang="en-US" sz="1600" b="1" dirty="0">
                <a:solidFill>
                  <a:schemeClr val="accent1"/>
                </a:solidFill>
              </a:rPr>
              <a:t> (around 14  </a:t>
            </a:r>
            <a:r>
              <a:rPr lang="en-US" sz="1600" b="1" dirty="0" err="1">
                <a:solidFill>
                  <a:schemeClr val="accent1"/>
                </a:solidFill>
              </a:rPr>
              <a:t>ms</a:t>
            </a:r>
            <a:r>
              <a:rPr lang="en-US" sz="1600" b="1" dirty="0">
                <a:solidFill>
                  <a:schemeClr val="accent1"/>
                </a:solidFill>
              </a:rPr>
              <a:t>)</a:t>
            </a:r>
          </a:p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accent1"/>
              </a:solidFill>
            </a:endParaRPr>
          </a:p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accent1"/>
              </a:solidFill>
            </a:endParaRPr>
          </a:p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accent1"/>
              </a:solidFill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268760"/>
            <a:ext cx="1643139" cy="508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14 Cerrar llave"/>
          <p:cNvSpPr/>
          <p:nvPr/>
        </p:nvSpPr>
        <p:spPr>
          <a:xfrm rot="10800000">
            <a:off x="3701800" y="1556791"/>
            <a:ext cx="339653" cy="3024337"/>
          </a:xfrm>
          <a:prstGeom prst="rightBrace">
            <a:avLst>
              <a:gd name="adj1" fmla="val 8333"/>
              <a:gd name="adj2" fmla="val 5030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15 Cerrar llave"/>
          <p:cNvSpPr/>
          <p:nvPr/>
        </p:nvSpPr>
        <p:spPr>
          <a:xfrm>
            <a:off x="2771800" y="1556792"/>
            <a:ext cx="339653" cy="2592288"/>
          </a:xfrm>
          <a:prstGeom prst="rightBrace">
            <a:avLst>
              <a:gd name="adj1" fmla="val 8333"/>
              <a:gd name="adj2" fmla="val 5844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16 Flecha abajo"/>
          <p:cNvSpPr/>
          <p:nvPr/>
        </p:nvSpPr>
        <p:spPr>
          <a:xfrm rot="16200000">
            <a:off x="6423155" y="4083880"/>
            <a:ext cx="324037" cy="425946"/>
          </a:xfrm>
          <a:prstGeom prst="downArrow">
            <a:avLst/>
          </a:prstGeom>
          <a:solidFill>
            <a:schemeClr val="accent6"/>
          </a:solidFill>
          <a:ln w="508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068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8878" y="1044846"/>
            <a:ext cx="5839806" cy="437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0263" y="332656"/>
            <a:ext cx="7920000" cy="720000"/>
          </a:xfrm>
        </p:spPr>
        <p:txBody>
          <a:bodyPr/>
          <a:lstStyle/>
          <a:p>
            <a:r>
              <a:rPr lang="en-US" dirty="0" smtClean="0"/>
              <a:t>Q21: Quench in ID at 1625 A with dump resistor with 300 </a:t>
            </a:r>
            <a:r>
              <a:rPr lang="en-US" dirty="0" err="1" smtClean="0"/>
              <a:t>ms</a:t>
            </a:r>
            <a:r>
              <a:rPr lang="en-US" dirty="0" smtClean="0"/>
              <a:t> delay (August 2019)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635051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6194275"/>
            <a:ext cx="3240360" cy="66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5 Marcador de contenido"/>
          <p:cNvSpPr txBox="1">
            <a:spLocks/>
          </p:cNvSpPr>
          <p:nvPr/>
        </p:nvSpPr>
        <p:spPr>
          <a:xfrm>
            <a:off x="185493" y="1075853"/>
            <a:ext cx="3383385" cy="516444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600" dirty="0" smtClean="0">
                <a:solidFill>
                  <a:schemeClr val="tx1"/>
                </a:solidFill>
              </a:rPr>
              <a:t>Quench in the pole turn of the Inner Dipole at nominal current with OD at 1376 A.</a:t>
            </a:r>
          </a:p>
          <a:p>
            <a:pPr marL="0" indent="0" algn="just">
              <a:buFont typeface="Wingdings" charset="2"/>
              <a:buNone/>
            </a:pPr>
            <a:endParaRPr lang="en-US" sz="800" dirty="0" smtClean="0">
              <a:solidFill>
                <a:schemeClr val="tx1"/>
              </a:solidFill>
            </a:endParaRPr>
          </a:p>
          <a:p>
            <a:pPr algn="just"/>
            <a:r>
              <a:rPr lang="en-GB" sz="1600" dirty="0" smtClean="0">
                <a:solidFill>
                  <a:schemeClr val="tx1"/>
                </a:solidFill>
              </a:rPr>
              <a:t>t=0 at the initial quench. 13 </a:t>
            </a:r>
            <a:r>
              <a:rPr lang="en-GB" sz="1600" dirty="0" err="1" smtClean="0">
                <a:solidFill>
                  <a:schemeClr val="tx1"/>
                </a:solidFill>
              </a:rPr>
              <a:t>ms</a:t>
            </a:r>
            <a:r>
              <a:rPr lang="en-GB" sz="1600" dirty="0" smtClean="0">
                <a:solidFill>
                  <a:schemeClr val="tx1"/>
                </a:solidFill>
              </a:rPr>
              <a:t> for quench detection plus 10 </a:t>
            </a:r>
            <a:r>
              <a:rPr lang="en-GB" sz="1600" dirty="0" err="1" smtClean="0">
                <a:solidFill>
                  <a:schemeClr val="tx1"/>
                </a:solidFill>
              </a:rPr>
              <a:t>ms</a:t>
            </a:r>
            <a:r>
              <a:rPr lang="en-GB" sz="1600" dirty="0" smtClean="0">
                <a:solidFill>
                  <a:schemeClr val="tx1"/>
                </a:solidFill>
              </a:rPr>
              <a:t> for quench validation.</a:t>
            </a:r>
          </a:p>
          <a:p>
            <a:pPr marL="0" indent="0" algn="just">
              <a:buNone/>
            </a:pPr>
            <a:endParaRPr lang="en-GB" sz="800" dirty="0" smtClean="0">
              <a:solidFill>
                <a:schemeClr val="tx1"/>
              </a:solidFill>
            </a:endParaRPr>
          </a:p>
          <a:p>
            <a:pPr algn="just"/>
            <a:r>
              <a:rPr lang="en-GB" sz="1600" dirty="0" smtClean="0">
                <a:solidFill>
                  <a:schemeClr val="tx1"/>
                </a:solidFill>
              </a:rPr>
              <a:t>0.3 Ohm dump resistor with 300 </a:t>
            </a:r>
            <a:r>
              <a:rPr lang="en-GB" sz="1600" dirty="0" err="1" smtClean="0">
                <a:solidFill>
                  <a:schemeClr val="tx1"/>
                </a:solidFill>
              </a:rPr>
              <a:t>ms</a:t>
            </a:r>
            <a:r>
              <a:rPr lang="en-GB" sz="1600" dirty="0" smtClean="0">
                <a:solidFill>
                  <a:schemeClr val="tx1"/>
                </a:solidFill>
              </a:rPr>
              <a:t> delay from validated quench.</a:t>
            </a:r>
          </a:p>
          <a:p>
            <a:pPr algn="just"/>
            <a:endParaRPr lang="en-GB" sz="800" dirty="0" smtClean="0">
              <a:solidFill>
                <a:schemeClr val="tx1"/>
              </a:solidFill>
            </a:endParaRPr>
          </a:p>
          <a:p>
            <a:pPr algn="just"/>
            <a:r>
              <a:rPr lang="en-GB" sz="1600" dirty="0" smtClean="0">
                <a:solidFill>
                  <a:schemeClr val="tx1"/>
                </a:solidFill>
              </a:rPr>
              <a:t>Measured RRR=140.</a:t>
            </a:r>
          </a:p>
          <a:p>
            <a:pPr algn="just"/>
            <a:endParaRPr lang="en-GB" sz="800" dirty="0" smtClean="0">
              <a:solidFill>
                <a:schemeClr val="tx1"/>
              </a:solidFill>
            </a:endParaRPr>
          </a:p>
          <a:p>
            <a:pPr algn="just"/>
            <a:endParaRPr lang="en-GB" sz="800" dirty="0" smtClean="0">
              <a:solidFill>
                <a:schemeClr val="tx1"/>
              </a:solidFill>
            </a:endParaRPr>
          </a:p>
          <a:p>
            <a:pPr algn="just"/>
            <a:r>
              <a:rPr lang="en-GB" sz="1600" b="1" dirty="0" smtClean="0">
                <a:solidFill>
                  <a:schemeClr val="tx1"/>
                </a:solidFill>
              </a:rPr>
              <a:t>SQUID predicts very good the discharge assuming an excess of resin.</a:t>
            </a:r>
          </a:p>
          <a:p>
            <a:pPr marL="0" indent="0" algn="just">
              <a:buNone/>
            </a:pPr>
            <a:endParaRPr lang="en-GB" sz="800" dirty="0" smtClean="0">
              <a:solidFill>
                <a:schemeClr val="tx1"/>
              </a:solidFill>
            </a:endParaRPr>
          </a:p>
          <a:p>
            <a:pPr algn="just"/>
            <a:r>
              <a:rPr lang="en-GB" sz="1600" b="1" dirty="0">
                <a:solidFill>
                  <a:schemeClr val="tx1"/>
                </a:solidFill>
              </a:rPr>
              <a:t>ROXIE </a:t>
            </a:r>
            <a:r>
              <a:rPr lang="en-GB" sz="1600" b="1" dirty="0" smtClean="0">
                <a:solidFill>
                  <a:schemeClr val="tx1"/>
                </a:solidFill>
              </a:rPr>
              <a:t>is not able to reproduce the current decay even improving the transverse thermal conductivity.</a:t>
            </a:r>
            <a:endParaRPr lang="en-GB" sz="2000" dirty="0" smtClean="0">
              <a:solidFill>
                <a:schemeClr val="tx1"/>
              </a:solidFill>
            </a:endParaRP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90606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5003" y="4393098"/>
            <a:ext cx="3147738" cy="2359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37924" y="808869"/>
            <a:ext cx="4383212" cy="3286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541" y="2680417"/>
            <a:ext cx="3234529" cy="2723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5 Marcador de contenido"/>
          <p:cNvSpPr txBox="1">
            <a:spLocks/>
          </p:cNvSpPr>
          <p:nvPr/>
        </p:nvSpPr>
        <p:spPr>
          <a:xfrm>
            <a:off x="3635896" y="4722511"/>
            <a:ext cx="1080852" cy="259610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GB" sz="1800" dirty="0" smtClean="0">
                <a:ln>
                  <a:solidFill>
                    <a:schemeClr val="tx1"/>
                  </a:solidFill>
                </a:ln>
                <a:solidFill>
                  <a:srgbClr val="00B0F0"/>
                </a:solidFill>
              </a:rPr>
              <a:t>EEIC2.7</a:t>
            </a:r>
          </a:p>
          <a:p>
            <a:endParaRPr lang="en-GB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635051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sp>
        <p:nvSpPr>
          <p:cNvPr id="9" name="5 Marcador de contenido"/>
          <p:cNvSpPr txBox="1">
            <a:spLocks/>
          </p:cNvSpPr>
          <p:nvPr/>
        </p:nvSpPr>
        <p:spPr>
          <a:xfrm>
            <a:off x="168289" y="1010071"/>
            <a:ext cx="4586404" cy="1538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800" b="1" dirty="0" smtClean="0">
                <a:solidFill>
                  <a:schemeClr val="tx1"/>
                </a:solidFill>
              </a:rPr>
              <a:t>Longitudinal quench propagation velocity </a:t>
            </a:r>
            <a:r>
              <a:rPr lang="en-GB" sz="1800" dirty="0" smtClean="0"/>
              <a:t>calculated with the voltage taps information plus geometry </a:t>
            </a:r>
            <a:r>
              <a:rPr lang="en-GB" sz="1400" dirty="0" smtClean="0"/>
              <a:t>(assuming velocity from quench to EEIC2.6 equals velocity to EEIC2.7)</a:t>
            </a:r>
            <a:r>
              <a:rPr lang="en-GB" sz="1800" dirty="0" smtClean="0"/>
              <a:t>: </a:t>
            </a:r>
            <a:r>
              <a:rPr lang="en-GB" sz="1800" b="1" dirty="0" smtClean="0">
                <a:solidFill>
                  <a:schemeClr val="tx1"/>
                </a:solidFill>
              </a:rPr>
              <a:t> 12.6 m/s.          </a:t>
            </a:r>
            <a:r>
              <a:rPr lang="en-GB" sz="1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SQUID: 7.4 m/s.</a:t>
            </a:r>
          </a:p>
          <a:p>
            <a:pPr marL="0" indent="0">
              <a:buNone/>
            </a:pPr>
            <a:endParaRPr lang="en-GB" sz="18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2000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6194275"/>
            <a:ext cx="3240360" cy="66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12 Estrella de 5 puntas"/>
          <p:cNvSpPr/>
          <p:nvPr/>
        </p:nvSpPr>
        <p:spPr>
          <a:xfrm>
            <a:off x="3387525" y="3537485"/>
            <a:ext cx="432048" cy="396044"/>
          </a:xfrm>
          <a:prstGeom prst="star5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13 Elipse"/>
          <p:cNvSpPr/>
          <p:nvPr/>
        </p:nvSpPr>
        <p:spPr>
          <a:xfrm>
            <a:off x="3872383" y="3618029"/>
            <a:ext cx="216024" cy="21602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5 Marcador de contenido"/>
          <p:cNvSpPr txBox="1">
            <a:spLocks/>
          </p:cNvSpPr>
          <p:nvPr/>
        </p:nvSpPr>
        <p:spPr>
          <a:xfrm>
            <a:off x="3217254" y="3296686"/>
            <a:ext cx="900100" cy="259610"/>
          </a:xfrm>
          <a:prstGeom prst="rect">
            <a:avLst/>
          </a:prstGeom>
          <a:noFill/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GB" sz="18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Quench</a:t>
            </a:r>
          </a:p>
          <a:p>
            <a:endParaRPr lang="en-GB" sz="2000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8" name="17 Elipse"/>
          <p:cNvSpPr/>
          <p:nvPr/>
        </p:nvSpPr>
        <p:spPr>
          <a:xfrm>
            <a:off x="3878392" y="4463254"/>
            <a:ext cx="216024" cy="21602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5 Marcador de contenido"/>
          <p:cNvSpPr txBox="1">
            <a:spLocks/>
          </p:cNvSpPr>
          <p:nvPr/>
        </p:nvSpPr>
        <p:spPr>
          <a:xfrm>
            <a:off x="3603549" y="3873257"/>
            <a:ext cx="1080852" cy="259610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GB" sz="1800" dirty="0" smtClean="0">
                <a:ln>
                  <a:solidFill>
                    <a:schemeClr val="tx1"/>
                  </a:solidFill>
                </a:ln>
                <a:solidFill>
                  <a:srgbClr val="00B0F0"/>
                </a:solidFill>
              </a:rPr>
              <a:t>EEIC2.6</a:t>
            </a:r>
          </a:p>
          <a:p>
            <a:endParaRPr lang="en-GB" sz="2000" dirty="0"/>
          </a:p>
        </p:txBody>
      </p:sp>
      <p:sp>
        <p:nvSpPr>
          <p:cNvPr id="28" name="27 Estrella de 5 puntas"/>
          <p:cNvSpPr/>
          <p:nvPr/>
        </p:nvSpPr>
        <p:spPr>
          <a:xfrm>
            <a:off x="6064382" y="3365114"/>
            <a:ext cx="360040" cy="344742"/>
          </a:xfrm>
          <a:prstGeom prst="star5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33 Conector recto"/>
          <p:cNvCxnSpPr/>
          <p:nvPr/>
        </p:nvCxnSpPr>
        <p:spPr>
          <a:xfrm>
            <a:off x="6243073" y="2704191"/>
            <a:ext cx="1329" cy="6553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35 Conector recto"/>
          <p:cNvCxnSpPr/>
          <p:nvPr/>
        </p:nvCxnSpPr>
        <p:spPr>
          <a:xfrm>
            <a:off x="6460238" y="2720109"/>
            <a:ext cx="0" cy="62355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5 Marcador de contenido"/>
          <p:cNvSpPr txBox="1">
            <a:spLocks/>
          </p:cNvSpPr>
          <p:nvPr/>
        </p:nvSpPr>
        <p:spPr>
          <a:xfrm>
            <a:off x="6116535" y="2420807"/>
            <a:ext cx="529251" cy="259610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GB" sz="1800" dirty="0">
                <a:solidFill>
                  <a:schemeClr val="tx1"/>
                </a:solidFill>
              </a:rPr>
              <a:t>2</a:t>
            </a:r>
            <a:r>
              <a:rPr lang="en-GB" sz="1800" dirty="0" smtClean="0">
                <a:solidFill>
                  <a:schemeClr val="tx1"/>
                </a:solidFill>
              </a:rPr>
              <a:t> </a:t>
            </a:r>
            <a:r>
              <a:rPr lang="en-GB" sz="1800" dirty="0" err="1" smtClean="0">
                <a:solidFill>
                  <a:schemeClr val="tx1"/>
                </a:solidFill>
              </a:rPr>
              <a:t>ms</a:t>
            </a:r>
            <a:endParaRPr lang="en-GB" sz="1800" dirty="0" smtClean="0">
              <a:solidFill>
                <a:schemeClr val="tx1"/>
              </a:solidFill>
            </a:endParaRPr>
          </a:p>
          <a:p>
            <a:endParaRPr lang="en-GB" sz="2000" dirty="0">
              <a:solidFill>
                <a:schemeClr val="tx1"/>
              </a:solidFill>
            </a:endParaRPr>
          </a:p>
        </p:txBody>
      </p:sp>
      <p:cxnSp>
        <p:nvCxnSpPr>
          <p:cNvPr id="39" name="38 Conector recto de flecha"/>
          <p:cNvCxnSpPr/>
          <p:nvPr/>
        </p:nvCxnSpPr>
        <p:spPr>
          <a:xfrm>
            <a:off x="6243073" y="2774910"/>
            <a:ext cx="217165" cy="1426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43 Conector recto"/>
          <p:cNvCxnSpPr/>
          <p:nvPr/>
        </p:nvCxnSpPr>
        <p:spPr>
          <a:xfrm>
            <a:off x="7024549" y="2170422"/>
            <a:ext cx="0" cy="11946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45 Conector recto de flecha"/>
          <p:cNvCxnSpPr/>
          <p:nvPr/>
        </p:nvCxnSpPr>
        <p:spPr>
          <a:xfrm>
            <a:off x="6244402" y="2277701"/>
            <a:ext cx="780147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5 Marcador de contenido"/>
          <p:cNvSpPr txBox="1">
            <a:spLocks/>
          </p:cNvSpPr>
          <p:nvPr/>
        </p:nvSpPr>
        <p:spPr>
          <a:xfrm>
            <a:off x="6379823" y="1983551"/>
            <a:ext cx="632641" cy="259610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GB" sz="1800" dirty="0" smtClean="0">
                <a:solidFill>
                  <a:schemeClr val="tx1"/>
                </a:solidFill>
              </a:rPr>
              <a:t>9 </a:t>
            </a:r>
            <a:r>
              <a:rPr lang="en-GB" sz="1800" dirty="0" err="1" smtClean="0">
                <a:solidFill>
                  <a:schemeClr val="tx1"/>
                </a:solidFill>
              </a:rPr>
              <a:t>ms</a:t>
            </a:r>
            <a:endParaRPr lang="en-GB" sz="1800" dirty="0" smtClean="0">
              <a:solidFill>
                <a:schemeClr val="tx1"/>
              </a:solidFill>
            </a:endParaRPr>
          </a:p>
          <a:p>
            <a:endParaRPr lang="en-GB" sz="2000" dirty="0">
              <a:solidFill>
                <a:schemeClr val="tx1"/>
              </a:solidFill>
            </a:endParaRPr>
          </a:p>
        </p:txBody>
      </p:sp>
      <p:cxnSp>
        <p:nvCxnSpPr>
          <p:cNvPr id="31" name="30 Conector recto"/>
          <p:cNvCxnSpPr/>
          <p:nvPr/>
        </p:nvCxnSpPr>
        <p:spPr>
          <a:xfrm flipH="1">
            <a:off x="7169646" y="5887503"/>
            <a:ext cx="10103" cy="5854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5 Marcador de contenido"/>
          <p:cNvSpPr txBox="1">
            <a:spLocks/>
          </p:cNvSpPr>
          <p:nvPr/>
        </p:nvSpPr>
        <p:spPr>
          <a:xfrm>
            <a:off x="6518955" y="5640332"/>
            <a:ext cx="715058" cy="259610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GB" sz="1800" b="1" dirty="0" smtClean="0">
                <a:solidFill>
                  <a:schemeClr val="tx1"/>
                </a:solidFill>
              </a:rPr>
              <a:t> 10 </a:t>
            </a:r>
            <a:r>
              <a:rPr lang="en-GB" sz="1800" b="1" dirty="0" err="1" smtClean="0">
                <a:solidFill>
                  <a:schemeClr val="tx1"/>
                </a:solidFill>
              </a:rPr>
              <a:t>ms</a:t>
            </a:r>
            <a:endParaRPr lang="en-GB" sz="1800" b="1" dirty="0" smtClean="0">
              <a:solidFill>
                <a:schemeClr val="tx1"/>
              </a:solidFill>
            </a:endParaRPr>
          </a:p>
          <a:p>
            <a:endParaRPr lang="en-GB" sz="2000" dirty="0"/>
          </a:p>
        </p:txBody>
      </p:sp>
      <p:cxnSp>
        <p:nvCxnSpPr>
          <p:cNvPr id="38" name="37 Conector recto de flecha"/>
          <p:cNvCxnSpPr/>
          <p:nvPr/>
        </p:nvCxnSpPr>
        <p:spPr>
          <a:xfrm>
            <a:off x="6573219" y="5959511"/>
            <a:ext cx="60653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5 Marcador de contenido"/>
          <p:cNvSpPr txBox="1">
            <a:spLocks/>
          </p:cNvSpPr>
          <p:nvPr/>
        </p:nvSpPr>
        <p:spPr>
          <a:xfrm>
            <a:off x="5342278" y="4122565"/>
            <a:ext cx="3622209" cy="33231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 smtClean="0">
                <a:solidFill>
                  <a:schemeClr val="tx1"/>
                </a:solidFill>
              </a:rPr>
              <a:t>Turn-to-turn propagation time</a:t>
            </a:r>
          </a:p>
        </p:txBody>
      </p:sp>
      <p:sp>
        <p:nvSpPr>
          <p:cNvPr id="45" name="5 Marcador de contenido"/>
          <p:cNvSpPr txBox="1">
            <a:spLocks/>
          </p:cNvSpPr>
          <p:nvPr/>
        </p:nvSpPr>
        <p:spPr>
          <a:xfrm>
            <a:off x="468922" y="2414357"/>
            <a:ext cx="4285771" cy="103949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600" dirty="0" smtClean="0">
                <a:solidFill>
                  <a:schemeClr val="tx1"/>
                </a:solidFill>
              </a:rPr>
              <a:t>Quench in the coil end pole turn.</a:t>
            </a:r>
            <a:endParaRPr lang="en-GB" sz="2000" dirty="0" smtClean="0">
              <a:solidFill>
                <a:schemeClr val="tx1"/>
              </a:solidFill>
            </a:endParaRPr>
          </a:p>
          <a:p>
            <a:endParaRPr lang="en-GB" sz="2000" dirty="0"/>
          </a:p>
        </p:txBody>
      </p:sp>
      <p:sp>
        <p:nvSpPr>
          <p:cNvPr id="50" name="5 Marcador de contenido"/>
          <p:cNvSpPr txBox="1">
            <a:spLocks/>
          </p:cNvSpPr>
          <p:nvPr/>
        </p:nvSpPr>
        <p:spPr>
          <a:xfrm>
            <a:off x="6036691" y="4983184"/>
            <a:ext cx="3178696" cy="78695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GB" sz="1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SQUID:  1.5 </a:t>
            </a:r>
            <a:r>
              <a:rPr lang="en-GB" sz="1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ms</a:t>
            </a:r>
            <a:endParaRPr lang="en-GB" sz="18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3" name="Title 1"/>
          <p:cNvSpPr>
            <a:spLocks noGrp="1"/>
          </p:cNvSpPr>
          <p:nvPr>
            <p:ph type="title"/>
          </p:nvPr>
        </p:nvSpPr>
        <p:spPr>
          <a:xfrm>
            <a:off x="620263" y="332656"/>
            <a:ext cx="7920000" cy="720000"/>
          </a:xfrm>
        </p:spPr>
        <p:txBody>
          <a:bodyPr/>
          <a:lstStyle/>
          <a:p>
            <a:r>
              <a:rPr lang="en-US" dirty="0" smtClean="0"/>
              <a:t>Q21: Quench in ID at 1625 A. Quench propagation velocity</a:t>
            </a:r>
            <a:br>
              <a:rPr lang="en-US" dirty="0" smtClean="0"/>
            </a:br>
            <a:endParaRPr lang="en-US" dirty="0"/>
          </a:p>
        </p:txBody>
      </p:sp>
      <p:cxnSp>
        <p:nvCxnSpPr>
          <p:cNvPr id="47" name="46 Conector recto"/>
          <p:cNvCxnSpPr/>
          <p:nvPr/>
        </p:nvCxnSpPr>
        <p:spPr>
          <a:xfrm>
            <a:off x="6247145" y="2170422"/>
            <a:ext cx="0" cy="2503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54 Conector recto"/>
          <p:cNvCxnSpPr/>
          <p:nvPr/>
        </p:nvCxnSpPr>
        <p:spPr>
          <a:xfrm>
            <a:off x="6563116" y="5887503"/>
            <a:ext cx="1" cy="5854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5 Marcador de contenido"/>
          <p:cNvSpPr txBox="1">
            <a:spLocks/>
          </p:cNvSpPr>
          <p:nvPr/>
        </p:nvSpPr>
        <p:spPr>
          <a:xfrm>
            <a:off x="371707" y="5425812"/>
            <a:ext cx="4970571" cy="769200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800" b="1" dirty="0" smtClean="0">
                <a:solidFill>
                  <a:schemeClr val="tx1"/>
                </a:solidFill>
              </a:rPr>
              <a:t>The SQUID underestimation of the initial longitudinal quench velocity compensates the overestimation of the transversal velocity. </a:t>
            </a:r>
          </a:p>
          <a:p>
            <a:pPr marL="0" indent="0"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557248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073587"/>
            <a:ext cx="3234529" cy="2723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5 Marcador de contenido"/>
          <p:cNvSpPr txBox="1">
            <a:spLocks/>
          </p:cNvSpPr>
          <p:nvPr/>
        </p:nvSpPr>
        <p:spPr>
          <a:xfrm>
            <a:off x="8293475" y="3115681"/>
            <a:ext cx="1080852" cy="259610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GB" sz="1800" dirty="0" smtClean="0">
                <a:ln>
                  <a:solidFill>
                    <a:schemeClr val="tx1"/>
                  </a:solidFill>
                </a:ln>
                <a:solidFill>
                  <a:srgbClr val="00B0F0"/>
                </a:solidFill>
              </a:rPr>
              <a:t>EEIC2.7</a:t>
            </a:r>
          </a:p>
          <a:p>
            <a:endParaRPr lang="en-GB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635051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5 Marcador de contenido"/>
              <p:cNvSpPr txBox="1">
                <a:spLocks/>
              </p:cNvSpPr>
              <p:nvPr/>
            </p:nvSpPr>
            <p:spPr>
              <a:xfrm>
                <a:off x="251519" y="1010069"/>
                <a:ext cx="5303483" cy="5184205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4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0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6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/>
                <a:r>
                  <a:rPr lang="en-GB" sz="1600" b="1" dirty="0" smtClean="0">
                    <a:solidFill>
                      <a:schemeClr val="tx1"/>
                    </a:solidFill>
                  </a:rPr>
                  <a:t>Hot-spot temperature calculated from the current and voltage measurements, </a:t>
                </a:r>
                <a:r>
                  <a:rPr lang="en-GB" sz="1600" dirty="0" smtClean="0"/>
                  <a:t>from the initial quench until dump resistor triggering (afterwards the voltage signal is distorted). </a:t>
                </a:r>
                <a:r>
                  <a:rPr lang="en-GB" sz="1400" dirty="0" smtClean="0"/>
                  <a:t>Assuming uniform temperature in the cable section EEIC2.6 to EEIC2.7.                                             </a:t>
                </a:r>
              </a:p>
              <a:p>
                <a:pPr marL="400050" lvl="1" indent="0" algn="just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s-ES" sz="1600" b="0" i="0" smtClean="0">
                            <a:latin typeface="Cambria Math"/>
                          </a:rPr>
                          <m:t>U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s-ES" sz="1600" b="0" i="0" smtClean="0">
                            <a:latin typeface="Cambria Math"/>
                          </a:rPr>
                          <m:t>EEIC</m:t>
                        </m:r>
                        <m:r>
                          <a:rPr lang="es-ES" sz="1600" b="0" i="0" smtClean="0">
                            <a:latin typeface="Cambria Math"/>
                          </a:rPr>
                          <m:t>2.6</m:t>
                        </m:r>
                      </m:sub>
                    </m:sSub>
                    <m:r>
                      <a:rPr lang="es-ES" sz="1600" b="0" i="0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s-E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s-ES" sz="1600" b="0" i="0" smtClean="0">
                            <a:latin typeface="Cambria Math"/>
                          </a:rPr>
                          <m:t>U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s-ES" sz="1600" b="0" i="0" smtClean="0">
                            <a:latin typeface="Cambria Math"/>
                          </a:rPr>
                          <m:t>EEIC</m:t>
                        </m:r>
                        <m:r>
                          <a:rPr lang="es-ES" sz="1600" b="0" i="0" smtClean="0">
                            <a:latin typeface="Cambria Math"/>
                          </a:rPr>
                          <m:t>2.7</m:t>
                        </m:r>
                      </m:sub>
                    </m:sSub>
                  </m:oMath>
                </a14:m>
                <a:r>
                  <a:rPr lang="en-GB" sz="1600" dirty="0" smtClean="0"/>
                  <a:t>=0.69 V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s-ES" sz="1600" b="0" i="0" smtClean="0">
                            <a:latin typeface="Cambria Math"/>
                          </a:rPr>
                          <m:t>I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s-ES" sz="1600" b="0" i="0" smtClean="0">
                            <a:latin typeface="Cambria Math"/>
                          </a:rPr>
                          <m:t>ID</m:t>
                        </m:r>
                      </m:sub>
                    </m:sSub>
                  </m:oMath>
                </a14:m>
                <a:r>
                  <a:rPr lang="en-GB" sz="1600" dirty="0" smtClean="0"/>
                  <a:t>=1328 A before Dump resistor triggering at 323 </a:t>
                </a:r>
                <a:r>
                  <a:rPr lang="en-GB" sz="1600" dirty="0" err="1" smtClean="0"/>
                  <a:t>ms</a:t>
                </a:r>
                <a:r>
                  <a:rPr lang="en-GB" sz="1600" dirty="0" smtClean="0"/>
                  <a:t> from initial quench.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s-ES" sz="1600" b="0" i="0" smtClean="0">
                            <a:latin typeface="Cambria Math"/>
                          </a:rPr>
                          <m:t>R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s-ES" sz="1600" b="0" i="0" smtClean="0">
                            <a:latin typeface="Cambria Math"/>
                          </a:rPr>
                          <m:t>Cu</m:t>
                        </m:r>
                      </m:sub>
                    </m:sSub>
                    <m:r>
                      <a:rPr lang="es-ES" sz="1600" b="0" i="0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s-E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0" smtClean="0">
                            <a:latin typeface="Cambria Math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s-ES" sz="1600" i="0">
                            <a:latin typeface="Cambria Math"/>
                          </a:rPr>
                          <m:t>U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s-ES" sz="1600" i="0">
                            <a:latin typeface="Cambria Math"/>
                          </a:rPr>
                          <m:t>EEIC</m:t>
                        </m:r>
                        <m:r>
                          <a:rPr lang="es-ES" sz="1600" i="0">
                            <a:latin typeface="Cambria Math"/>
                          </a:rPr>
                          <m:t>2.6</m:t>
                        </m:r>
                      </m:sub>
                    </m:sSub>
                    <m:r>
                      <a:rPr lang="es-ES" sz="1600" i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s-E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s-ES" sz="1600" i="0">
                            <a:latin typeface="Cambria Math"/>
                          </a:rPr>
                          <m:t>U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s-ES" sz="1600" i="0">
                            <a:latin typeface="Cambria Math"/>
                          </a:rPr>
                          <m:t>EEIC</m:t>
                        </m:r>
                        <m:r>
                          <a:rPr lang="es-ES" sz="1600" i="0">
                            <a:latin typeface="Cambria Math"/>
                          </a:rPr>
                          <m:t>2.7</m:t>
                        </m:r>
                      </m:sub>
                    </m:sSub>
                    <m:r>
                      <a:rPr lang="es-ES" sz="1600" b="0" i="0" smtClean="0">
                        <a:latin typeface="Cambria Math"/>
                      </a:rPr>
                      <m:t>)/</m:t>
                    </m:r>
                    <m:sSub>
                      <m:sSubPr>
                        <m:ctrlPr>
                          <a:rPr lang="es-E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s-ES" sz="1600" i="0">
                            <a:latin typeface="Cambria Math"/>
                          </a:rPr>
                          <m:t>I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s-ES" sz="1600" b="0" i="0" smtClean="0">
                            <a:latin typeface="Cambria Math"/>
                          </a:rPr>
                          <m:t>ID</m:t>
                        </m:r>
                      </m:sub>
                    </m:sSub>
                  </m:oMath>
                </a14:m>
                <a:r>
                  <a:rPr lang="en-GB" sz="1600" dirty="0" smtClean="0"/>
                  <a:t>=0.52 </a:t>
                </a:r>
                <a:r>
                  <a:rPr lang="en-GB" sz="1600" dirty="0" err="1" smtClean="0"/>
                  <a:t>mOhm</a:t>
                </a:r>
                <a:r>
                  <a:rPr lang="en-GB" sz="1600" dirty="0" smtClean="0"/>
                  <a:t>.</a:t>
                </a:r>
              </a:p>
              <a:p>
                <a:pPr marL="400050" lvl="1" indent="0" algn="just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1600" i="0" smtClean="0">
                            <a:latin typeface="Cambria Math"/>
                            <a:ea typeface="Cambria Math"/>
                          </a:rPr>
                          <m:t>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s-ES" sz="1600" b="0" i="0" smtClean="0">
                            <a:latin typeface="Cambria Math"/>
                            <a:ea typeface="Cambria Math"/>
                          </a:rPr>
                          <m:t>Cu</m:t>
                        </m:r>
                      </m:sub>
                    </m:sSub>
                    <m:r>
                      <a:rPr lang="es-ES" sz="1600" b="0" i="0" smtClean="0">
                        <a:latin typeface="Cambria Math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es-ES" sz="16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s-ES" sz="1600" b="0" i="0" smtClean="0">
                            <a:latin typeface="Cambria Math"/>
                            <a:ea typeface="Cambria Math"/>
                          </a:rPr>
                          <m:t>R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s-ES" sz="1600" b="0" i="0" smtClean="0">
                            <a:latin typeface="Cambria Math"/>
                            <a:ea typeface="Cambria Math"/>
                          </a:rPr>
                          <m:t>Cu</m:t>
                        </m:r>
                      </m:sub>
                    </m:sSub>
                    <m:r>
                      <a:rPr lang="es-ES" sz="1600" b="0" i="0" smtClean="0">
                        <a:latin typeface="Cambria Math"/>
                        <a:ea typeface="Cambria Math"/>
                      </a:rPr>
                      <m:t>∗</m:t>
                    </m:r>
                    <m:sSub>
                      <m:sSubPr>
                        <m:ctrlPr>
                          <a:rPr lang="es-ES" sz="16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s-ES" sz="1600" b="0" i="0" smtClean="0">
                            <a:latin typeface="Cambria Math"/>
                            <a:ea typeface="Cambria Math"/>
                          </a:rPr>
                          <m:t>S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s-ES" sz="1600" b="0" i="0" smtClean="0">
                            <a:latin typeface="Cambria Math"/>
                            <a:ea typeface="Cambria Math"/>
                          </a:rPr>
                          <m:t>Cu</m:t>
                        </m:r>
                      </m:sub>
                    </m:sSub>
                    <m:r>
                      <a:rPr lang="es-ES" sz="1600" b="0" i="0" smtClean="0">
                        <a:latin typeface="Cambria Math"/>
                        <a:ea typeface="Cambria Math"/>
                      </a:rPr>
                      <m:t>/</m:t>
                    </m:r>
                    <m:sSub>
                      <m:sSubPr>
                        <m:ctrlPr>
                          <a:rPr lang="es-ES" sz="16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s-ES" sz="1600" b="0" i="0" smtClean="0">
                            <a:latin typeface="Cambria Math"/>
                            <a:ea typeface="Cambria Math"/>
                          </a:rPr>
                          <m:t>l</m:t>
                        </m:r>
                      </m:e>
                      <m:sub>
                        <m:r>
                          <a:rPr lang="es-ES" sz="1600" b="0" i="0" smtClean="0">
                            <a:latin typeface="Cambria Math"/>
                            <a:ea typeface="Cambria Math"/>
                          </a:rPr>
                          <m:t>67</m:t>
                        </m:r>
                      </m:sub>
                    </m:sSub>
                  </m:oMath>
                </a14:m>
                <a:r>
                  <a:rPr lang="en-GB" sz="1600" dirty="0" smtClean="0"/>
                  <a:t> </a:t>
                </a:r>
                <a:r>
                  <a:rPr lang="en-GB" sz="1400" dirty="0" smtClean="0"/>
                  <a:t>(being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4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s-ES" sz="1400" i="0">
                            <a:latin typeface="Cambria Math"/>
                            <a:ea typeface="Cambria Math"/>
                          </a:rPr>
                          <m:t>S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s-ES" sz="1400" i="0">
                            <a:latin typeface="Cambria Math"/>
                            <a:ea typeface="Cambria Math"/>
                          </a:rPr>
                          <m:t>Cu</m:t>
                        </m:r>
                      </m:sub>
                    </m:sSub>
                  </m:oMath>
                </a14:m>
                <a:r>
                  <a:rPr lang="en-GB" sz="1400" dirty="0" smtClean="0"/>
                  <a:t> the Cu area in the cable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4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s-ES" sz="1400" i="0">
                            <a:latin typeface="Cambria Math"/>
                            <a:ea typeface="Cambria Math"/>
                          </a:rPr>
                          <m:t>l</m:t>
                        </m:r>
                      </m:e>
                      <m:sub>
                        <m:r>
                          <a:rPr lang="es-ES" sz="1400" i="0">
                            <a:latin typeface="Cambria Math"/>
                            <a:ea typeface="Cambria Math"/>
                          </a:rPr>
                          <m:t>67</m:t>
                        </m:r>
                      </m:sub>
                    </m:sSub>
                  </m:oMath>
                </a14:m>
                <a:r>
                  <a:rPr lang="en-GB" sz="1400" dirty="0" smtClean="0"/>
                  <a:t> the length between EEIC2.6 and EEIC2.7). </a:t>
                </a:r>
              </a:p>
              <a:p>
                <a:pPr marL="400050" lvl="1" indent="0" algn="just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ES" sz="16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1600" i="0">
                            <a:latin typeface="Cambria Math"/>
                            <a:ea typeface="Cambria Math"/>
                          </a:rPr>
                          <m:t>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s-ES" sz="1600" i="0">
                            <a:latin typeface="Cambria Math"/>
                            <a:ea typeface="Cambria Math"/>
                          </a:rPr>
                          <m:t>Cu</m:t>
                        </m:r>
                      </m:sub>
                    </m:sSub>
                    <m:r>
                      <a:rPr lang="es-ES" sz="1600" b="0" i="0" smtClean="0">
                        <a:latin typeface="Cambria Math"/>
                        <a:ea typeface="Cambria Math"/>
                      </a:rPr>
                      <m:t>=7.98∗</m:t>
                    </m:r>
                    <m:sSup>
                      <m:sSupPr>
                        <m:ctrlPr>
                          <a:rPr lang="es-ES" sz="16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s-ES" sz="1600" b="0" i="0" smtClean="0"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es-ES" sz="1600" b="0" i="0" smtClean="0">
                            <a:latin typeface="Cambria Math"/>
                            <a:ea typeface="Cambria Math"/>
                          </a:rPr>
                          <m:t>−9</m:t>
                        </m:r>
                      </m:sup>
                    </m:sSup>
                  </m:oMath>
                </a14:m>
                <a:r>
                  <a:rPr lang="en-GB" sz="1600" dirty="0" smtClean="0"/>
                  <a:t>Ohm*m.                                     </a:t>
                </a:r>
              </a:p>
              <a:p>
                <a:pPr algn="just"/>
                <a:r>
                  <a:rPr lang="en-GB" sz="1600" dirty="0" smtClean="0"/>
                  <a:t>CERN’s formula:                               </a:t>
                </a:r>
              </a:p>
              <a:p>
                <a:pPr marL="0" indent="0" algn="just">
                  <a:buNone/>
                </a:pPr>
                <a:r>
                  <a:rPr lang="en-GB" sz="1600" dirty="0"/>
                  <a:t> </a:t>
                </a:r>
                <a:r>
                  <a:rPr lang="en-GB" sz="1600" dirty="0" smtClean="0"/>
                  <a:t>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1600" i="0">
                            <a:latin typeface="Cambria Math"/>
                            <a:ea typeface="Cambria Math"/>
                          </a:rPr>
                          <m:t>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s-ES" sz="1600" i="0">
                            <a:latin typeface="Cambria Math"/>
                            <a:ea typeface="Cambria Math"/>
                          </a:rPr>
                          <m:t>Cu</m:t>
                        </m:r>
                      </m:sub>
                    </m:sSub>
                    <m:r>
                      <a:rPr lang="es-ES" sz="1600" b="0" i="0" smtClean="0">
                        <a:latin typeface="Cambria Math"/>
                        <a:ea typeface="Cambria Math"/>
                      </a:rPr>
                      <m:t>(</m:t>
                    </m:r>
                    <m:r>
                      <m:rPr>
                        <m:sty m:val="p"/>
                      </m:rPr>
                      <a:rPr lang="es-ES" sz="1600" b="0" i="0" smtClean="0">
                        <a:latin typeface="Cambria Math"/>
                        <a:ea typeface="Cambria Math"/>
                      </a:rPr>
                      <m:t>B</m:t>
                    </m:r>
                    <m:r>
                      <a:rPr lang="es-ES" sz="1600" b="0" i="0" smtClean="0">
                        <a:latin typeface="Cambria Math"/>
                        <a:ea typeface="Cambria Math"/>
                      </a:rPr>
                      <m:t>, </m:t>
                    </m:r>
                    <m:r>
                      <m:rPr>
                        <m:sty m:val="p"/>
                      </m:rPr>
                      <a:rPr lang="es-ES" sz="1600" b="0" i="0" smtClean="0">
                        <a:latin typeface="Cambria Math"/>
                        <a:ea typeface="Cambria Math"/>
                      </a:rPr>
                      <m:t>T</m:t>
                    </m:r>
                    <m:r>
                      <a:rPr lang="es-ES" sz="1600" b="0" i="0" smtClean="0">
                        <a:latin typeface="Cambria Math"/>
                        <a:ea typeface="Cambria Math"/>
                      </a:rPr>
                      <m:t>)=[</m:t>
                    </m:r>
                    <m:r>
                      <m:rPr>
                        <m:sty m:val="p"/>
                      </m:rPr>
                      <a:rPr lang="es-ES" sz="1600" i="0">
                        <a:latin typeface="Cambria Math"/>
                      </a:rPr>
                      <m:t>c</m:t>
                    </m:r>
                    <m:r>
                      <a:rPr lang="es-ES" sz="1600" i="0">
                        <a:latin typeface="Cambria Math"/>
                      </a:rPr>
                      <m:t>0/</m:t>
                    </m:r>
                    <m:r>
                      <m:rPr>
                        <m:sty m:val="p"/>
                      </m:rPr>
                      <a:rPr lang="es-ES" sz="1600" i="0">
                        <a:latin typeface="Cambria Math"/>
                      </a:rPr>
                      <m:t>RRR</m:t>
                    </m:r>
                    <m:r>
                      <a:rPr lang="es-ES" sz="1600" i="0">
                        <a:latin typeface="Cambria Math"/>
                      </a:rPr>
                      <m:t> + 1/(</m:t>
                    </m:r>
                    <m:r>
                      <m:rPr>
                        <m:sty m:val="p"/>
                      </m:rPr>
                      <a:rPr lang="es-ES" sz="1600" i="0">
                        <a:latin typeface="Cambria Math"/>
                      </a:rPr>
                      <m:t>c</m:t>
                    </m:r>
                    <m:r>
                      <a:rPr lang="es-ES" sz="1600" i="0">
                        <a:latin typeface="Cambria Math"/>
                      </a:rPr>
                      <m:t>1/</m:t>
                    </m:r>
                    <m:sSup>
                      <m:sSupPr>
                        <m:ctrlPr>
                          <a:rPr lang="es-E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s-ES" sz="1600" i="0">
                            <a:latin typeface="Cambria Math"/>
                          </a:rPr>
                          <m:t>T</m:t>
                        </m:r>
                      </m:e>
                      <m:sup>
                        <m:r>
                          <a:rPr lang="es-ES" sz="1600" b="0" i="0" smtClean="0">
                            <a:latin typeface="Cambria Math"/>
                          </a:rPr>
                          <m:t>5</m:t>
                        </m:r>
                      </m:sup>
                    </m:sSup>
                    <m:r>
                      <a:rPr lang="es-ES" sz="1600" i="0">
                        <a:latin typeface="Cambria Math"/>
                      </a:rPr>
                      <m:t>+</m:t>
                    </m:r>
                    <m:r>
                      <m:rPr>
                        <m:sty m:val="p"/>
                      </m:rPr>
                      <a:rPr lang="es-ES" sz="1600" i="0">
                        <a:latin typeface="Cambria Math"/>
                      </a:rPr>
                      <m:t>c</m:t>
                    </m:r>
                    <m:r>
                      <a:rPr lang="es-ES" sz="1600" i="0">
                        <a:latin typeface="Cambria Math"/>
                      </a:rPr>
                      <m:t>2/</m:t>
                    </m:r>
                    <m:sSup>
                      <m:sSupPr>
                        <m:ctrlPr>
                          <a:rPr lang="es-E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s-ES" sz="1600" i="0">
                            <a:latin typeface="Cambria Math"/>
                          </a:rPr>
                          <m:t>T</m:t>
                        </m:r>
                      </m:e>
                      <m:sup>
                        <m:r>
                          <a:rPr lang="es-ES" sz="1600" b="0" i="0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s-ES" sz="1600" i="0">
                        <a:latin typeface="Cambria Math"/>
                      </a:rPr>
                      <m:t>+</m:t>
                    </m:r>
                    <m:r>
                      <m:rPr>
                        <m:sty m:val="p"/>
                      </m:rPr>
                      <a:rPr lang="es-ES" sz="1600" i="0">
                        <a:latin typeface="Cambria Math"/>
                      </a:rPr>
                      <m:t>c</m:t>
                    </m:r>
                    <m:r>
                      <a:rPr lang="es-ES" sz="1600" i="0">
                        <a:latin typeface="Cambria Math"/>
                      </a:rPr>
                      <m:t>3/</m:t>
                    </m:r>
                    <m:r>
                      <m:rPr>
                        <m:sty m:val="p"/>
                      </m:rPr>
                      <a:rPr lang="es-ES" sz="1600" i="0">
                        <a:latin typeface="Cambria Math"/>
                      </a:rPr>
                      <m:t>T</m:t>
                    </m:r>
                    <m:r>
                      <a:rPr lang="es-ES" sz="1600" i="0">
                        <a:latin typeface="Cambria Math"/>
                      </a:rPr>
                      <m:t>)]·</m:t>
                    </m:r>
                    <m:sSup>
                      <m:sSupPr>
                        <m:ctrlPr>
                          <a:rPr lang="es-E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1600" b="0" i="0" smtClean="0">
                            <a:latin typeface="Cambria Math"/>
                          </a:rPr>
                          <m:t>        </m:t>
                        </m:r>
                        <m:r>
                          <a:rPr lang="es-ES" sz="1600" i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s-ES" sz="1600" b="0" i="0" smtClean="0">
                            <a:latin typeface="Cambria Math"/>
                          </a:rPr>
                          <m:t>−8</m:t>
                        </m:r>
                      </m:sup>
                    </m:sSup>
                    <m:r>
                      <a:rPr lang="es-ES" sz="1600" i="0">
                        <a:latin typeface="Cambria Math"/>
                      </a:rPr>
                      <m:t> + (0.37+0.0005·</m:t>
                    </m:r>
                    <m:r>
                      <m:rPr>
                        <m:sty m:val="p"/>
                      </m:rPr>
                      <a:rPr lang="es-ES" sz="1600" i="0">
                        <a:latin typeface="Cambria Math"/>
                      </a:rPr>
                      <m:t>RRR</m:t>
                    </m:r>
                    <m:r>
                      <a:rPr lang="es-ES" sz="1600" i="0">
                        <a:latin typeface="Cambria Math"/>
                      </a:rPr>
                      <m:t>) ·</m:t>
                    </m:r>
                    <m:sSup>
                      <m:sSupPr>
                        <m:ctrlPr>
                          <a:rPr lang="es-E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1600" i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s-ES" sz="1600" b="0" i="0" smtClean="0">
                            <a:latin typeface="Cambria Math"/>
                          </a:rPr>
                          <m:t>−10</m:t>
                        </m:r>
                      </m:sup>
                    </m:sSup>
                    <m:r>
                      <a:rPr lang="es-ES" sz="1600" i="0">
                        <a:latin typeface="Cambria Math"/>
                      </a:rPr>
                      <m:t>·</m:t>
                    </m:r>
                    <m:r>
                      <m:rPr>
                        <m:sty m:val="p"/>
                      </m:rPr>
                      <a:rPr lang="es-ES" sz="1600" i="0">
                        <a:latin typeface="Cambria Math"/>
                      </a:rPr>
                      <m:t>B</m:t>
                    </m:r>
                  </m:oMath>
                </a14:m>
                <a:r>
                  <a:rPr lang="en-GB" sz="1600" dirty="0" smtClean="0"/>
                  <a:t>; </a:t>
                </a:r>
              </a:p>
              <a:p>
                <a:pPr marL="400050" lvl="1" indent="0" algn="just">
                  <a:buNone/>
                </a:pPr>
                <a:r>
                  <a:rPr lang="en-GB" sz="1400" dirty="0" smtClean="0"/>
                  <a:t>where RRR=140, and B</a:t>
                </a:r>
                <a14:m>
                  <m:oMath xmlns:m="http://schemas.openxmlformats.org/officeDocument/2006/math">
                    <m:r>
                      <a:rPr lang="es-ES" sz="1400">
                        <a:latin typeface="Cambria Math"/>
                        <a:ea typeface="Cambria Math"/>
                      </a:rPr>
                      <m:t>~</m:t>
                    </m:r>
                  </m:oMath>
                </a14:m>
                <a:r>
                  <a:rPr lang="en-GB" sz="1400" dirty="0" smtClean="0"/>
                  <a:t>2.57 T is the combined field at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s-ES" sz="1400" i="0">
                            <a:latin typeface="Cambria Math"/>
                          </a:rPr>
                          <m:t>I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s-ES" sz="1400" i="0">
                            <a:latin typeface="Cambria Math"/>
                          </a:rPr>
                          <m:t>ID</m:t>
                        </m:r>
                      </m:sub>
                    </m:sSub>
                  </m:oMath>
                </a14:m>
                <a:r>
                  <a:rPr lang="en-GB" sz="1400" dirty="0"/>
                  <a:t>=1328 </a:t>
                </a:r>
                <a:r>
                  <a:rPr lang="en-GB" sz="1400" dirty="0" smtClean="0"/>
                  <a:t>A. </a:t>
                </a:r>
                <a:r>
                  <a:rPr lang="en-GB" sz="1600" dirty="0" smtClean="0"/>
                  <a:t>Using Excel, the temperature                                                                        for the calculated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1600" i="0">
                            <a:latin typeface="Cambria Math"/>
                            <a:ea typeface="Cambria Math"/>
                          </a:rPr>
                          <m:t>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s-ES" sz="1600" i="0">
                            <a:latin typeface="Cambria Math"/>
                            <a:ea typeface="Cambria Math"/>
                          </a:rPr>
                          <m:t>Cu</m:t>
                        </m:r>
                      </m:sub>
                    </m:sSub>
                  </m:oMath>
                </a14:m>
                <a:r>
                  <a:rPr lang="en-GB" sz="1600" dirty="0" smtClean="0"/>
                  <a:t> is</a:t>
                </a:r>
                <a:r>
                  <a:rPr lang="en-GB" sz="1200" dirty="0" smtClean="0"/>
                  <a:t>: </a:t>
                </a:r>
                <a:r>
                  <a:rPr lang="en-GB" sz="1800" b="1" dirty="0" smtClean="0">
                    <a:solidFill>
                      <a:schemeClr val="tx1"/>
                    </a:solidFill>
                  </a:rPr>
                  <a:t>159 K.  </a:t>
                </a:r>
              </a:p>
              <a:p>
                <a:pPr algn="just"/>
                <a:r>
                  <a:rPr lang="en-GB" sz="16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SQUID: </a:t>
                </a:r>
                <a:r>
                  <a:rPr lang="en-GB" sz="18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169 K </a:t>
                </a:r>
                <a:r>
                  <a:rPr lang="en-GB" sz="16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before dump resistor triggering </a:t>
                </a:r>
                <a:r>
                  <a:rPr lang="en-GB" sz="14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(note that SQUID calculates 0.006 </a:t>
                </a:r>
                <a:r>
                  <a:rPr lang="en-GB" sz="1400" dirty="0" err="1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MIIts</a:t>
                </a:r>
                <a:r>
                  <a:rPr lang="en-GB" sz="14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 less than measurements, to compare with the same </a:t>
                </a:r>
                <a:r>
                  <a:rPr lang="en-GB" sz="1400" dirty="0" err="1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MIIts</a:t>
                </a:r>
                <a:r>
                  <a:rPr lang="en-GB" sz="14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, </a:t>
                </a:r>
                <a:r>
                  <a:rPr lang="en-GB" sz="16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SQUID calculates 173 K</a:t>
                </a:r>
                <a:r>
                  <a:rPr lang="en-GB" sz="14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).</a:t>
                </a:r>
              </a:p>
              <a:p>
                <a:pPr marL="0" indent="0">
                  <a:buNone/>
                </a:pPr>
                <a:endParaRPr lang="en-GB" sz="1400" b="1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GB" sz="1400" dirty="0"/>
              </a:p>
            </p:txBody>
          </p:sp>
        </mc:Choice>
        <mc:Fallback xmlns="">
          <p:sp>
            <p:nvSpPr>
              <p:cNvPr id="9" name="5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19" y="1010069"/>
                <a:ext cx="5303483" cy="5184205"/>
              </a:xfrm>
              <a:prstGeom prst="rect">
                <a:avLst/>
              </a:prstGeom>
              <a:blipFill rotWithShape="1">
                <a:blip r:embed="rId4"/>
                <a:stretch>
                  <a:fillRect l="-2069" t="-1294" r="-2414"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6194275"/>
            <a:ext cx="3240360" cy="66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12 Estrella de 5 puntas"/>
          <p:cNvSpPr/>
          <p:nvPr/>
        </p:nvSpPr>
        <p:spPr>
          <a:xfrm>
            <a:off x="8045104" y="1930655"/>
            <a:ext cx="432048" cy="396044"/>
          </a:xfrm>
          <a:prstGeom prst="star5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13 Elipse"/>
          <p:cNvSpPr/>
          <p:nvPr/>
        </p:nvSpPr>
        <p:spPr>
          <a:xfrm>
            <a:off x="8529962" y="2011199"/>
            <a:ext cx="216024" cy="21602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5 Marcador de contenido"/>
          <p:cNvSpPr txBox="1">
            <a:spLocks/>
          </p:cNvSpPr>
          <p:nvPr/>
        </p:nvSpPr>
        <p:spPr>
          <a:xfrm>
            <a:off x="7874833" y="1689856"/>
            <a:ext cx="900100" cy="259610"/>
          </a:xfrm>
          <a:prstGeom prst="rect">
            <a:avLst/>
          </a:prstGeom>
          <a:noFill/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GB" sz="18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Quench</a:t>
            </a:r>
          </a:p>
          <a:p>
            <a:endParaRPr lang="en-GB" sz="2000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8" name="17 Elipse"/>
          <p:cNvSpPr/>
          <p:nvPr/>
        </p:nvSpPr>
        <p:spPr>
          <a:xfrm>
            <a:off x="8535971" y="2856424"/>
            <a:ext cx="216024" cy="21602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5 Marcador de contenido"/>
          <p:cNvSpPr txBox="1">
            <a:spLocks/>
          </p:cNvSpPr>
          <p:nvPr/>
        </p:nvSpPr>
        <p:spPr>
          <a:xfrm>
            <a:off x="8261128" y="2266427"/>
            <a:ext cx="1080852" cy="259610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GB" sz="1800" dirty="0" smtClean="0">
                <a:ln>
                  <a:solidFill>
                    <a:schemeClr val="tx1"/>
                  </a:solidFill>
                </a:ln>
                <a:solidFill>
                  <a:srgbClr val="00B0F0"/>
                </a:solidFill>
              </a:rPr>
              <a:t>EEIC2.6</a:t>
            </a:r>
          </a:p>
          <a:p>
            <a:endParaRPr lang="en-GB" sz="2000" dirty="0"/>
          </a:p>
        </p:txBody>
      </p:sp>
      <p:sp>
        <p:nvSpPr>
          <p:cNvPr id="33" name="Title 1"/>
          <p:cNvSpPr>
            <a:spLocks noGrp="1"/>
          </p:cNvSpPr>
          <p:nvPr>
            <p:ph type="title"/>
          </p:nvPr>
        </p:nvSpPr>
        <p:spPr>
          <a:xfrm>
            <a:off x="620263" y="332656"/>
            <a:ext cx="7920000" cy="720000"/>
          </a:xfrm>
        </p:spPr>
        <p:txBody>
          <a:bodyPr/>
          <a:lstStyle/>
          <a:p>
            <a:r>
              <a:rPr lang="en-US" dirty="0" smtClean="0"/>
              <a:t>Q21: Quench in ID at 1625 A. Hot-spot temperature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61" name="5 Marcador de contenido"/>
          <p:cNvSpPr txBox="1">
            <a:spLocks/>
          </p:cNvSpPr>
          <p:nvPr/>
        </p:nvSpPr>
        <p:spPr>
          <a:xfrm>
            <a:off x="5784788" y="4223859"/>
            <a:ext cx="3101862" cy="172819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 smtClean="0">
                <a:solidFill>
                  <a:schemeClr val="tx1"/>
                </a:solidFill>
              </a:rPr>
              <a:t>SQUID </a:t>
            </a:r>
            <a:r>
              <a:rPr lang="en-GB" sz="1800" b="1" dirty="0">
                <a:solidFill>
                  <a:schemeClr val="tx1"/>
                </a:solidFill>
              </a:rPr>
              <a:t>acceptably </a:t>
            </a:r>
            <a:r>
              <a:rPr lang="en-GB" sz="1800" b="1" dirty="0" smtClean="0">
                <a:solidFill>
                  <a:schemeClr val="tx1"/>
                </a:solidFill>
              </a:rPr>
              <a:t>estimates the hot-spot temperature of the MCBXFB-ID, being conservative by ~8 %. </a:t>
            </a:r>
          </a:p>
          <a:p>
            <a:pPr marL="0" indent="0"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973510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064896" cy="720000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635051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6194275"/>
            <a:ext cx="3240360" cy="66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551539" y="476672"/>
            <a:ext cx="828092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Predictions for the ID at ultimate current 1742 A</a:t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13" name="1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1033782"/>
              </p:ext>
            </p:extLst>
          </p:nvPr>
        </p:nvGraphicFramePr>
        <p:xfrm>
          <a:off x="1115616" y="908720"/>
          <a:ext cx="6898534" cy="2940300"/>
        </p:xfrm>
        <a:graphic>
          <a:graphicData uri="http://schemas.openxmlformats.org/drawingml/2006/table">
            <a:tbl>
              <a:tblPr firstRow="1" firstCol="1" bandRow="1"/>
              <a:tblGrid>
                <a:gridCol w="1632347"/>
                <a:gridCol w="1242817"/>
                <a:gridCol w="1166381"/>
                <a:gridCol w="1380989"/>
                <a:gridCol w="1476000"/>
              </a:tblGrid>
              <a:tr h="4985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Test parameters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69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Model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69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Maximum voltage (V)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69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effectLst/>
                          <a:latin typeface="+mn-lt"/>
                          <a:ea typeface="Calibri"/>
                          <a:cs typeface="Times New Roman"/>
                        </a:rPr>
                        <a:t>MIIts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(MA</a:t>
                      </a:r>
                      <a:r>
                        <a:rPr lang="en-US" sz="1400" b="1" baseline="300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US" sz="14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s)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69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Hot-spot temperature (K)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691BD"/>
                    </a:solidFill>
                  </a:tcPr>
                </a:tc>
              </a:tr>
              <a:tr h="38319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s-ES" sz="14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Dump</a:t>
                      </a:r>
                      <a:r>
                        <a:rPr lang="es-ES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resistor</a:t>
                      </a:r>
                      <a:endParaRPr lang="en-US" sz="14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0.3 </a:t>
                      </a:r>
                      <a:r>
                        <a:rPr lang="en-US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Ohm; </a:t>
                      </a:r>
                      <a:r>
                        <a:rPr lang="en-US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350 </a:t>
                      </a:r>
                      <a:r>
                        <a:rPr lang="en-US" sz="1400" dirty="0" err="1">
                          <a:effectLst/>
                          <a:latin typeface="+mn-lt"/>
                          <a:ea typeface="Calibri"/>
                          <a:cs typeface="Times New Roman"/>
                        </a:rPr>
                        <a:t>ms</a:t>
                      </a:r>
                      <a:r>
                        <a:rPr lang="en-US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delay 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SQUID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295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1.05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294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  <a:tr h="4133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ROXIE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408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1.17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312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</a:tr>
              <a:tr h="38319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s-ES" sz="14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Dump</a:t>
                      </a:r>
                      <a:r>
                        <a:rPr lang="es-ES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resistor</a:t>
                      </a:r>
                      <a:endParaRPr lang="en-US" sz="14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0.3 Ohm; 400 </a:t>
                      </a:r>
                      <a:r>
                        <a:rPr lang="en-US" sz="14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ms</a:t>
                      </a:r>
                      <a:r>
                        <a:rPr lang="en-US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delay 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SQUID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297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1.07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309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  <a:tr h="3831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ROXIE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346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1.21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338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</a:tr>
              <a:tr h="383191"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Without dump resistor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SQUID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297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1.09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325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  <a:tr h="383191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ROXIE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174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1.28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377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</a:tr>
            </a:tbl>
          </a:graphicData>
        </a:graphic>
      </p:graphicFrame>
      <p:sp>
        <p:nvSpPr>
          <p:cNvPr id="8" name="5 Marcador de contenido"/>
          <p:cNvSpPr txBox="1">
            <a:spLocks/>
          </p:cNvSpPr>
          <p:nvPr/>
        </p:nvSpPr>
        <p:spPr>
          <a:xfrm>
            <a:off x="467544" y="4005064"/>
            <a:ext cx="8136904" cy="222385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300" dirty="0" smtClean="0"/>
              <a:t>Note </a:t>
            </a:r>
            <a:r>
              <a:rPr lang="en-US" sz="1300" dirty="0"/>
              <a:t>that the calculated voltage is the voltage to ground in ROXIE </a:t>
            </a:r>
            <a:r>
              <a:rPr lang="en-US" sz="1300" dirty="0" smtClean="0"/>
              <a:t> </a:t>
            </a:r>
            <a:r>
              <a:rPr lang="en-US" sz="1300" dirty="0"/>
              <a:t>simulations but it is only the resistive voltage in </a:t>
            </a:r>
            <a:r>
              <a:rPr lang="en-US" sz="1300" dirty="0" smtClean="0"/>
              <a:t>SQUID, so </a:t>
            </a:r>
            <a:r>
              <a:rPr lang="en-US" sz="1300" dirty="0"/>
              <a:t>they cannot be directly compared. Moreover, ROXIE includes in the voltage calculation the voltage generated across the dump resistor, while SQUID takes into account only the magnet voltage</a:t>
            </a:r>
            <a:r>
              <a:rPr lang="en-US" sz="1300" dirty="0" smtClean="0"/>
              <a:t>.</a:t>
            </a:r>
          </a:p>
          <a:p>
            <a:pPr algn="just"/>
            <a:endParaRPr lang="en-US" sz="1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/>
            <a:endParaRPr lang="es-ES" sz="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/>
            <a:r>
              <a:rPr lang="es-ES" sz="1600" dirty="0" err="1" smtClean="0">
                <a:solidFill>
                  <a:schemeClr val="tx1"/>
                </a:solidFill>
              </a:rPr>
              <a:t>After</a:t>
            </a:r>
            <a:r>
              <a:rPr lang="es-ES" sz="1600" dirty="0" smtClean="0">
                <a:solidFill>
                  <a:schemeClr val="tx1"/>
                </a:solidFill>
              </a:rPr>
              <a:t> </a:t>
            </a:r>
            <a:r>
              <a:rPr lang="es-ES" sz="1600" dirty="0" err="1" smtClean="0">
                <a:solidFill>
                  <a:schemeClr val="tx1"/>
                </a:solidFill>
              </a:rPr>
              <a:t>matching</a:t>
            </a:r>
            <a:r>
              <a:rPr lang="es-ES" sz="1600" dirty="0" smtClean="0">
                <a:solidFill>
                  <a:schemeClr val="tx1"/>
                </a:solidFill>
              </a:rPr>
              <a:t> </a:t>
            </a:r>
            <a:r>
              <a:rPr lang="es-ES" sz="1600" dirty="0" err="1" smtClean="0">
                <a:solidFill>
                  <a:schemeClr val="tx1"/>
                </a:solidFill>
              </a:rPr>
              <a:t>the</a:t>
            </a:r>
            <a:r>
              <a:rPr lang="es-ES" sz="1600" dirty="0" smtClean="0">
                <a:solidFill>
                  <a:schemeClr val="tx1"/>
                </a:solidFill>
              </a:rPr>
              <a:t> </a:t>
            </a:r>
            <a:r>
              <a:rPr lang="es-ES" sz="1600" dirty="0" err="1" smtClean="0">
                <a:solidFill>
                  <a:schemeClr val="tx1"/>
                </a:solidFill>
              </a:rPr>
              <a:t>current</a:t>
            </a:r>
            <a:r>
              <a:rPr lang="es-ES" sz="1600" dirty="0" smtClean="0">
                <a:solidFill>
                  <a:schemeClr val="tx1"/>
                </a:solidFill>
              </a:rPr>
              <a:t> </a:t>
            </a:r>
            <a:r>
              <a:rPr lang="es-ES" sz="1600" dirty="0" err="1" smtClean="0">
                <a:solidFill>
                  <a:schemeClr val="tx1"/>
                </a:solidFill>
              </a:rPr>
              <a:t>decay</a:t>
            </a:r>
            <a:r>
              <a:rPr lang="es-ES" sz="1600" dirty="0" smtClean="0">
                <a:solidFill>
                  <a:schemeClr val="tx1"/>
                </a:solidFill>
              </a:rPr>
              <a:t>, </a:t>
            </a:r>
            <a:r>
              <a:rPr lang="es-ES" sz="1600" dirty="0" err="1" smtClean="0">
                <a:solidFill>
                  <a:schemeClr val="tx1"/>
                </a:solidFill>
              </a:rPr>
              <a:t>the</a:t>
            </a:r>
            <a:r>
              <a:rPr lang="es-ES" sz="1600" dirty="0" smtClean="0">
                <a:solidFill>
                  <a:schemeClr val="tx1"/>
                </a:solidFill>
              </a:rPr>
              <a:t> </a:t>
            </a:r>
            <a:r>
              <a:rPr lang="es-ES" sz="1600" dirty="0" err="1" smtClean="0">
                <a:solidFill>
                  <a:schemeClr val="tx1"/>
                </a:solidFill>
              </a:rPr>
              <a:t>hot</a:t>
            </a:r>
            <a:r>
              <a:rPr lang="es-ES" sz="1600" dirty="0" smtClean="0">
                <a:solidFill>
                  <a:schemeClr val="tx1"/>
                </a:solidFill>
              </a:rPr>
              <a:t> spot </a:t>
            </a:r>
            <a:r>
              <a:rPr lang="es-ES" sz="1600" dirty="0" err="1" smtClean="0">
                <a:solidFill>
                  <a:schemeClr val="tx1"/>
                </a:solidFill>
              </a:rPr>
              <a:t>temperature</a:t>
            </a:r>
            <a:r>
              <a:rPr lang="es-ES" sz="1600" dirty="0" smtClean="0">
                <a:solidFill>
                  <a:schemeClr val="tx1"/>
                </a:solidFill>
              </a:rPr>
              <a:t> </a:t>
            </a:r>
            <a:r>
              <a:rPr lang="es-ES" sz="1600" dirty="0" err="1" smtClean="0">
                <a:solidFill>
                  <a:schemeClr val="tx1"/>
                </a:solidFill>
              </a:rPr>
              <a:t>predictions</a:t>
            </a:r>
            <a:r>
              <a:rPr lang="es-ES" sz="1600" dirty="0" smtClean="0">
                <a:solidFill>
                  <a:schemeClr val="tx1"/>
                </a:solidFill>
              </a:rPr>
              <a:t> are </a:t>
            </a:r>
            <a:r>
              <a:rPr lang="es-ES" sz="1600" dirty="0" err="1" smtClean="0">
                <a:solidFill>
                  <a:schemeClr val="tx1"/>
                </a:solidFill>
              </a:rPr>
              <a:t>higher</a:t>
            </a:r>
            <a:r>
              <a:rPr lang="es-ES" sz="1600" dirty="0" smtClean="0">
                <a:solidFill>
                  <a:schemeClr val="tx1"/>
                </a:solidFill>
              </a:rPr>
              <a:t>, </a:t>
            </a:r>
            <a:r>
              <a:rPr lang="es-ES" sz="1600" dirty="0" err="1" smtClean="0">
                <a:solidFill>
                  <a:schemeClr val="tx1"/>
                </a:solidFill>
              </a:rPr>
              <a:t>because</a:t>
            </a:r>
            <a:r>
              <a:rPr lang="es-ES" sz="1600" dirty="0" smtClean="0">
                <a:solidFill>
                  <a:schemeClr val="tx1"/>
                </a:solidFill>
              </a:rPr>
              <a:t> of </a:t>
            </a:r>
            <a:r>
              <a:rPr lang="es-ES" sz="1600" dirty="0" err="1" smtClean="0">
                <a:solidFill>
                  <a:schemeClr val="tx1"/>
                </a:solidFill>
              </a:rPr>
              <a:t>the</a:t>
            </a:r>
            <a:r>
              <a:rPr lang="es-ES" sz="1600" dirty="0" smtClean="0">
                <a:solidFill>
                  <a:schemeClr val="tx1"/>
                </a:solidFill>
              </a:rPr>
              <a:t> cable </a:t>
            </a:r>
            <a:r>
              <a:rPr lang="es-ES" sz="1600" dirty="0" err="1" smtClean="0">
                <a:solidFill>
                  <a:schemeClr val="tx1"/>
                </a:solidFill>
              </a:rPr>
              <a:t>insulation</a:t>
            </a:r>
            <a:r>
              <a:rPr lang="es-ES" sz="1600" dirty="0" smtClean="0">
                <a:solidFill>
                  <a:schemeClr val="tx1"/>
                </a:solidFill>
              </a:rPr>
              <a:t> </a:t>
            </a:r>
            <a:r>
              <a:rPr lang="es-ES" sz="1600" dirty="0" err="1" smtClean="0">
                <a:solidFill>
                  <a:schemeClr val="tx1"/>
                </a:solidFill>
              </a:rPr>
              <a:t>properties</a:t>
            </a:r>
            <a:r>
              <a:rPr lang="es-ES" sz="1600" dirty="0" smtClean="0">
                <a:solidFill>
                  <a:schemeClr val="tx1"/>
                </a:solidFill>
              </a:rPr>
              <a:t>. </a:t>
            </a:r>
            <a:r>
              <a:rPr lang="es-ES" sz="1600" dirty="0" err="1" smtClean="0">
                <a:solidFill>
                  <a:schemeClr val="tx1"/>
                </a:solidFill>
              </a:rPr>
              <a:t>It</a:t>
            </a:r>
            <a:r>
              <a:rPr lang="es-ES" sz="1600" dirty="0" smtClean="0">
                <a:solidFill>
                  <a:schemeClr val="tx1"/>
                </a:solidFill>
              </a:rPr>
              <a:t> </a:t>
            </a:r>
            <a:r>
              <a:rPr lang="es-ES" sz="1600" dirty="0" err="1" smtClean="0">
                <a:solidFill>
                  <a:schemeClr val="tx1"/>
                </a:solidFill>
              </a:rPr>
              <a:t>is</a:t>
            </a:r>
            <a:r>
              <a:rPr lang="es-ES" sz="1600" dirty="0" smtClean="0">
                <a:solidFill>
                  <a:schemeClr val="tx1"/>
                </a:solidFill>
              </a:rPr>
              <a:t> a </a:t>
            </a:r>
            <a:r>
              <a:rPr lang="es-ES" sz="1600" dirty="0" err="1" smtClean="0">
                <a:solidFill>
                  <a:schemeClr val="tx1"/>
                </a:solidFill>
              </a:rPr>
              <a:t>pessimistic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 smtClean="0">
                <a:solidFill>
                  <a:schemeClr val="tx1"/>
                </a:solidFill>
              </a:rPr>
              <a:t>assumption</a:t>
            </a:r>
            <a:r>
              <a:rPr lang="es-ES" sz="1600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es-ES_tradnl" sz="1600" dirty="0" err="1" smtClean="0">
                <a:solidFill>
                  <a:schemeClr val="tx1"/>
                </a:solidFill>
              </a:rPr>
              <a:t>Results</a:t>
            </a:r>
            <a:r>
              <a:rPr lang="es-ES_tradnl" sz="1600" dirty="0" smtClean="0">
                <a:solidFill>
                  <a:schemeClr val="tx1"/>
                </a:solidFill>
              </a:rPr>
              <a:t> are </a:t>
            </a:r>
            <a:r>
              <a:rPr lang="es-ES_tradnl" sz="1600" dirty="0" err="1" smtClean="0">
                <a:solidFill>
                  <a:schemeClr val="tx1"/>
                </a:solidFill>
              </a:rPr>
              <a:t>also</a:t>
            </a:r>
            <a:r>
              <a:rPr lang="es-ES_tradnl" sz="1600" dirty="0" smtClean="0">
                <a:solidFill>
                  <a:schemeClr val="tx1"/>
                </a:solidFill>
              </a:rPr>
              <a:t> </a:t>
            </a:r>
            <a:r>
              <a:rPr lang="es-ES_tradnl" sz="1600" dirty="0" err="1" smtClean="0">
                <a:solidFill>
                  <a:schemeClr val="tx1"/>
                </a:solidFill>
              </a:rPr>
              <a:t>cross-checked</a:t>
            </a:r>
            <a:r>
              <a:rPr lang="es-ES_tradnl" sz="1600" dirty="0" smtClean="0">
                <a:solidFill>
                  <a:schemeClr val="tx1"/>
                </a:solidFill>
              </a:rPr>
              <a:t> </a:t>
            </a:r>
            <a:r>
              <a:rPr lang="es-ES_tradnl" sz="1600" dirty="0" err="1" smtClean="0">
                <a:solidFill>
                  <a:schemeClr val="tx1"/>
                </a:solidFill>
              </a:rPr>
              <a:t>with</a:t>
            </a:r>
            <a:r>
              <a:rPr lang="es-ES_tradnl" sz="1600" dirty="0" smtClean="0">
                <a:solidFill>
                  <a:schemeClr val="tx1"/>
                </a:solidFill>
              </a:rPr>
              <a:t> </a:t>
            </a:r>
            <a:r>
              <a:rPr lang="es-ES_tradnl" sz="1600" dirty="0" err="1" smtClean="0">
                <a:solidFill>
                  <a:schemeClr val="tx1"/>
                </a:solidFill>
              </a:rPr>
              <a:t>an</a:t>
            </a:r>
            <a:r>
              <a:rPr lang="es-ES_tradnl" sz="1600" dirty="0" smtClean="0">
                <a:solidFill>
                  <a:schemeClr val="tx1"/>
                </a:solidFill>
              </a:rPr>
              <a:t> </a:t>
            </a:r>
            <a:r>
              <a:rPr lang="es-ES_tradnl" sz="1600" dirty="0" err="1" smtClean="0">
                <a:solidFill>
                  <a:schemeClr val="tx1"/>
                </a:solidFill>
              </a:rPr>
              <a:t>adiabatic</a:t>
            </a:r>
            <a:r>
              <a:rPr lang="es-ES_tradnl" sz="1600" dirty="0" smtClean="0">
                <a:solidFill>
                  <a:schemeClr val="tx1"/>
                </a:solidFill>
              </a:rPr>
              <a:t> </a:t>
            </a:r>
            <a:r>
              <a:rPr lang="es-ES_tradnl" sz="1600" dirty="0" err="1" smtClean="0">
                <a:solidFill>
                  <a:schemeClr val="tx1"/>
                </a:solidFill>
              </a:rPr>
              <a:t>model</a:t>
            </a:r>
            <a:r>
              <a:rPr lang="es-ES_tradnl" sz="1600" dirty="0" smtClean="0">
                <a:solidFill>
                  <a:schemeClr val="tx1"/>
                </a:solidFill>
              </a:rPr>
              <a:t>. For real test data at nominal </a:t>
            </a:r>
            <a:r>
              <a:rPr lang="es-ES_tradnl" sz="1600" dirty="0" err="1" smtClean="0">
                <a:solidFill>
                  <a:schemeClr val="tx1"/>
                </a:solidFill>
              </a:rPr>
              <a:t>current</a:t>
            </a:r>
            <a:r>
              <a:rPr lang="es-ES_tradnl" sz="1600" dirty="0" smtClean="0">
                <a:solidFill>
                  <a:schemeClr val="tx1"/>
                </a:solidFill>
              </a:rPr>
              <a:t>, </a:t>
            </a:r>
            <a:r>
              <a:rPr lang="es-ES_tradnl" sz="1600" dirty="0" err="1" smtClean="0">
                <a:solidFill>
                  <a:schemeClr val="tx1"/>
                </a:solidFill>
              </a:rPr>
              <a:t>hot</a:t>
            </a:r>
            <a:r>
              <a:rPr lang="es-ES_tradnl" sz="1600" dirty="0" smtClean="0">
                <a:solidFill>
                  <a:schemeClr val="tx1"/>
                </a:solidFill>
              </a:rPr>
              <a:t> spot </a:t>
            </a:r>
            <a:r>
              <a:rPr lang="es-ES_tradnl" sz="1600" dirty="0" err="1" smtClean="0">
                <a:solidFill>
                  <a:schemeClr val="tx1"/>
                </a:solidFill>
              </a:rPr>
              <a:t>prediction</a:t>
            </a:r>
            <a:r>
              <a:rPr lang="es-ES_tradnl" sz="1600" dirty="0" smtClean="0">
                <a:solidFill>
                  <a:schemeClr val="tx1"/>
                </a:solidFill>
              </a:rPr>
              <a:t> </a:t>
            </a:r>
            <a:r>
              <a:rPr lang="es-ES_tradnl" sz="1600" dirty="0" err="1" smtClean="0">
                <a:solidFill>
                  <a:schemeClr val="tx1"/>
                </a:solidFill>
              </a:rPr>
              <a:t>is</a:t>
            </a:r>
            <a:r>
              <a:rPr lang="es-ES_tradnl" sz="1600" dirty="0" smtClean="0">
                <a:solidFill>
                  <a:schemeClr val="tx1"/>
                </a:solidFill>
              </a:rPr>
              <a:t> </a:t>
            </a:r>
            <a:r>
              <a:rPr lang="es-ES_tradnl" sz="1600" dirty="0" err="1" smtClean="0">
                <a:solidFill>
                  <a:schemeClr val="tx1"/>
                </a:solidFill>
              </a:rPr>
              <a:t>below</a:t>
            </a:r>
            <a:r>
              <a:rPr lang="es-ES_tradnl" sz="1600" dirty="0" smtClean="0">
                <a:solidFill>
                  <a:schemeClr val="tx1"/>
                </a:solidFill>
              </a:rPr>
              <a:t> 300 K </a:t>
            </a:r>
            <a:r>
              <a:rPr lang="es-ES_tradnl" sz="1600" dirty="0" err="1" smtClean="0">
                <a:solidFill>
                  <a:schemeClr val="tx1"/>
                </a:solidFill>
              </a:rPr>
              <a:t>without</a:t>
            </a:r>
            <a:r>
              <a:rPr lang="es-ES_tradnl" sz="1600" dirty="0" smtClean="0">
                <a:solidFill>
                  <a:schemeClr val="tx1"/>
                </a:solidFill>
              </a:rPr>
              <a:t> cable </a:t>
            </a:r>
            <a:r>
              <a:rPr lang="es-ES_tradnl" sz="1600" dirty="0" err="1" smtClean="0">
                <a:solidFill>
                  <a:schemeClr val="tx1"/>
                </a:solidFill>
              </a:rPr>
              <a:t>insulation</a:t>
            </a:r>
            <a:r>
              <a:rPr lang="es-ES_tradnl" sz="1600" dirty="0" smtClean="0">
                <a:solidFill>
                  <a:schemeClr val="tx1"/>
                </a:solidFill>
              </a:rPr>
              <a:t>, and </a:t>
            </a:r>
            <a:r>
              <a:rPr lang="es-ES_tradnl" sz="1600" dirty="0" err="1" smtClean="0">
                <a:solidFill>
                  <a:schemeClr val="tx1"/>
                </a:solidFill>
              </a:rPr>
              <a:t>below</a:t>
            </a:r>
            <a:r>
              <a:rPr lang="es-ES_tradnl" sz="1600" dirty="0" smtClean="0">
                <a:solidFill>
                  <a:schemeClr val="tx1"/>
                </a:solidFill>
              </a:rPr>
              <a:t> 200 K </a:t>
            </a:r>
            <a:r>
              <a:rPr lang="es-ES_tradnl" sz="1600" dirty="0" err="1" smtClean="0">
                <a:solidFill>
                  <a:schemeClr val="tx1"/>
                </a:solidFill>
              </a:rPr>
              <a:t>with</a:t>
            </a:r>
            <a:r>
              <a:rPr lang="es-ES_tradnl" sz="1600" dirty="0" smtClean="0">
                <a:solidFill>
                  <a:schemeClr val="tx1"/>
                </a:solidFill>
              </a:rPr>
              <a:t> cable </a:t>
            </a:r>
            <a:r>
              <a:rPr lang="es-ES_tradnl" sz="1600" dirty="0" err="1" smtClean="0">
                <a:solidFill>
                  <a:schemeClr val="tx1"/>
                </a:solidFill>
              </a:rPr>
              <a:t>insulation</a:t>
            </a:r>
            <a:r>
              <a:rPr lang="es-ES_tradnl" sz="1600" dirty="0">
                <a:solidFill>
                  <a:schemeClr val="tx1"/>
                </a:solidFill>
              </a:rPr>
              <a:t> </a:t>
            </a:r>
            <a:r>
              <a:rPr lang="es-ES_tradnl" sz="1600" dirty="0" smtClean="0">
                <a:solidFill>
                  <a:schemeClr val="tx1"/>
                </a:solidFill>
              </a:rPr>
              <a:t>(G10).</a:t>
            </a:r>
            <a:endParaRPr lang="en-US" sz="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just">
              <a:buFont typeface="Wingdings" charset="2"/>
              <a:buNone/>
            </a:pPr>
            <a:endParaRPr lang="en-GB" sz="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85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Index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042317"/>
            <a:ext cx="7920000" cy="4906963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Magnet </a:t>
            </a:r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</a:rPr>
              <a:t>and cable specifications</a:t>
            </a:r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Magnetic d</a:t>
            </a:r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</a:rPr>
              <a:t>esign</a:t>
            </a:r>
          </a:p>
          <a:p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</a:rPr>
              <a:t>Mechanical design</a:t>
            </a:r>
          </a:p>
          <a:p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</a:rPr>
              <a:t>Magnet protection</a:t>
            </a:r>
          </a:p>
          <a:p>
            <a:r>
              <a:rPr lang="en-GB" sz="2400" dirty="0" smtClean="0">
                <a:solidFill>
                  <a:schemeClr val="tx1"/>
                </a:solidFill>
              </a:rPr>
              <a:t>Manufacturing concept</a:t>
            </a:r>
          </a:p>
          <a:p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</a:rPr>
              <a:t>Validation tests</a:t>
            </a:r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</a:rPr>
              <a:t>Short Mechanical Model</a:t>
            </a:r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</a:rPr>
              <a:t>Conclusions</a:t>
            </a:r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615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Manufacturing concept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36</a:t>
            </a:fld>
            <a:endParaRPr lang="fr-FR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800" smtClean="0">
                <a:solidFill>
                  <a:srgbClr val="000000"/>
                </a:solidFill>
              </a:rPr>
              <a:t>Double pancake coils of small NbTi cable with large aperture: large number of turns.</a:t>
            </a:r>
          </a:p>
          <a:p>
            <a:r>
              <a:rPr lang="en-GB" sz="1800" smtClean="0">
                <a:solidFill>
                  <a:srgbClr val="000000"/>
                </a:solidFill>
              </a:rPr>
              <a:t>Traditional coils made with polyimide insulated cables would be too spongy: dimension control would be very challenging.</a:t>
            </a:r>
          </a:p>
          <a:p>
            <a:r>
              <a:rPr lang="en-GB" sz="1800" smtClean="0">
                <a:solidFill>
                  <a:srgbClr val="000000"/>
                </a:solidFill>
              </a:rPr>
              <a:t>Fully impregnated coils would ease the dimension accuracy.</a:t>
            </a:r>
          </a:p>
          <a:p>
            <a:r>
              <a:rPr lang="en-GB" sz="1800" smtClean="0">
                <a:solidFill>
                  <a:srgbClr val="000000"/>
                </a:solidFill>
              </a:rPr>
              <a:t>Resin should be radiation hard and have a good mechanical behaviour.</a:t>
            </a:r>
          </a:p>
          <a:p>
            <a:r>
              <a:rPr lang="en-GB" sz="1800" smtClean="0">
                <a:solidFill>
                  <a:srgbClr val="000000"/>
                </a:solidFill>
              </a:rPr>
              <a:t>Cable should be insulated with a glass-fiber sleeve to ease the impregnation.</a:t>
            </a:r>
          </a:p>
          <a:p>
            <a:r>
              <a:rPr lang="en-GB" sz="1800" smtClean="0">
                <a:solidFill>
                  <a:srgbClr val="000000"/>
                </a:solidFill>
              </a:rPr>
              <a:t>A binder is necessary to hold the first layer while winding the second one.</a:t>
            </a:r>
          </a:p>
          <a:p>
            <a:r>
              <a:rPr lang="en-GB" sz="1800" smtClean="0">
                <a:solidFill>
                  <a:srgbClr val="000000"/>
                </a:solidFill>
              </a:rPr>
              <a:t>The binder must be compatible with the resin.</a:t>
            </a:r>
          </a:p>
          <a:p>
            <a:r>
              <a:rPr lang="en-GB" sz="1800" smtClean="0">
                <a:solidFill>
                  <a:srgbClr val="000000"/>
                </a:solidFill>
              </a:rPr>
              <a:t>Coil pre-stress will be provided by self-supported stainless steel collars.</a:t>
            </a:r>
          </a:p>
          <a:p>
            <a:r>
              <a:rPr lang="en-GB" sz="1800" smtClean="0">
                <a:solidFill>
                  <a:srgbClr val="000000"/>
                </a:solidFill>
              </a:rPr>
              <a:t>Iron yoke will be laminated and will not provide additional mechanical support.</a:t>
            </a:r>
          </a:p>
          <a:p>
            <a:endParaRPr lang="en-GB" sz="1800" smtClean="0"/>
          </a:p>
          <a:p>
            <a:endParaRPr lang="en-GB" sz="1800" smtClean="0"/>
          </a:p>
          <a:p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2462620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37</a:t>
            </a:fld>
            <a:endParaRPr lang="fr-FR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612000" y="9536"/>
            <a:ext cx="7920000" cy="720000"/>
          </a:xfrm>
          <a:prstGeom prst="rect">
            <a:avLst/>
          </a:prstGeom>
        </p:spPr>
        <p:txBody>
          <a:bodyPr vert="horz" lIns="0" tIns="0" rIns="0" bIns="0" rtlCol="0" anchor="t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Validation Tests: Binder curing</a:t>
            </a:r>
            <a:endParaRPr lang="en-US" dirty="0"/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729536"/>
            <a:ext cx="4184249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3 Marcador de contenido"/>
          <p:cNvSpPr txBox="1">
            <a:spLocks/>
          </p:cNvSpPr>
          <p:nvPr/>
        </p:nvSpPr>
        <p:spPr>
          <a:xfrm>
            <a:off x="4572000" y="732648"/>
            <a:ext cx="4474800" cy="30932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/>
              <a:t>Winding and impregnation process needs to be validated</a:t>
            </a:r>
          </a:p>
          <a:p>
            <a:pPr lvl="1"/>
            <a:r>
              <a:rPr lang="en-GB" sz="1400" dirty="0" smtClean="0"/>
              <a:t>Binder needs to be stiff enough to hold properly the first layer while winding the second one.</a:t>
            </a:r>
          </a:p>
          <a:p>
            <a:pPr lvl="1"/>
            <a:r>
              <a:rPr lang="en-GB" sz="1400" dirty="0" smtClean="0"/>
              <a:t>Binder needs also to be compatible with the impregnation resin.</a:t>
            </a:r>
          </a:p>
          <a:p>
            <a:pPr lvl="1"/>
            <a:endParaRPr lang="en-GB" sz="1400" dirty="0" smtClean="0"/>
          </a:p>
          <a:p>
            <a:r>
              <a:rPr lang="en-GB" sz="1400" dirty="0" smtClean="0"/>
              <a:t>A battery of test were carried out in collaboration with CERN Polymer Lab, using two candidate binders. Finally,  </a:t>
            </a:r>
            <a:r>
              <a:rPr lang="en-GB" sz="1400" b="1" dirty="0" smtClean="0"/>
              <a:t>0.7 </a:t>
            </a:r>
            <a:r>
              <a:rPr lang="en-GB" sz="1400" b="1" dirty="0"/>
              <a:t>g of a 50/50 solution of CTD 1.1 and butanone for a 10 cable stack of 120 mm</a:t>
            </a:r>
            <a:r>
              <a:rPr lang="en-GB" sz="1400" b="1" dirty="0" smtClean="0"/>
              <a:t>.</a:t>
            </a:r>
          </a:p>
          <a:p>
            <a:endParaRPr lang="en-GB" sz="1400" dirty="0"/>
          </a:p>
          <a:p>
            <a:r>
              <a:rPr lang="en-GB" sz="1400" u="sng" dirty="0" smtClean="0"/>
              <a:t>However, the dimensions of the cable stack were not stable…</a:t>
            </a:r>
            <a:endParaRPr lang="en-GB" sz="1400" dirty="0"/>
          </a:p>
        </p:txBody>
      </p:sp>
      <p:sp>
        <p:nvSpPr>
          <p:cNvPr id="32" name="3 Marcador de contenido"/>
          <p:cNvSpPr txBox="1">
            <a:spLocks/>
          </p:cNvSpPr>
          <p:nvPr/>
        </p:nvSpPr>
        <p:spPr>
          <a:xfrm>
            <a:off x="251520" y="4184248"/>
            <a:ext cx="8435280" cy="1837040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900" dirty="0" smtClean="0"/>
              <a:t>Test applying heating during curing were carried out at CIEMAT in order to assure the complete evaporation of solvent.</a:t>
            </a:r>
          </a:p>
          <a:p>
            <a:pPr lvl="1"/>
            <a:endParaRPr lang="en-GB" sz="1900" dirty="0" smtClean="0"/>
          </a:p>
          <a:p>
            <a:r>
              <a:rPr lang="en-GB" sz="1900" dirty="0" smtClean="0"/>
              <a:t>First tests end up concluding that after a </a:t>
            </a:r>
            <a:r>
              <a:rPr lang="en-GB" sz="1900" dirty="0" smtClean="0">
                <a:solidFill>
                  <a:srgbClr val="FF0000"/>
                </a:solidFill>
              </a:rPr>
              <a:t>curing cycle of 150ºC during 10 hours the cable stack is stable</a:t>
            </a:r>
            <a:r>
              <a:rPr lang="en-GB" sz="1900" dirty="0"/>
              <a:t>.</a:t>
            </a:r>
            <a:r>
              <a:rPr lang="en-GB" sz="1900" dirty="0" smtClean="0"/>
              <a:t> They keep their dimensions over time.</a:t>
            </a:r>
          </a:p>
          <a:p>
            <a:endParaRPr lang="en-GB" sz="1900" dirty="0"/>
          </a:p>
          <a:p>
            <a:r>
              <a:rPr lang="en-GB" sz="1900" dirty="0" smtClean="0"/>
              <a:t>After additional tests, </a:t>
            </a:r>
            <a:r>
              <a:rPr lang="en-GB" sz="1900" dirty="0"/>
              <a:t>a</a:t>
            </a:r>
            <a:r>
              <a:rPr lang="en-GB" sz="1900" dirty="0" smtClean="0"/>
              <a:t> lower temperature treatment will be applied to the real coils, using just </a:t>
            </a:r>
            <a:r>
              <a:rPr lang="en-GB" sz="1900" dirty="0" smtClean="0">
                <a:solidFill>
                  <a:srgbClr val="FF0000"/>
                </a:solidFill>
              </a:rPr>
              <a:t>120ºC during 18 hours</a:t>
            </a:r>
            <a:r>
              <a:rPr lang="en-GB" sz="19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67612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38</a:t>
            </a:fld>
            <a:endParaRPr lang="fr-FR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612000" y="9536"/>
            <a:ext cx="7920000" cy="720000"/>
          </a:xfrm>
          <a:prstGeom prst="rect">
            <a:avLst/>
          </a:prstGeom>
        </p:spPr>
        <p:txBody>
          <a:bodyPr vert="horz" lIns="0" tIns="0" rIns="0" bIns="0" rtlCol="0" anchor="t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Validation Tests: Impregnation</a:t>
            </a:r>
            <a:endParaRPr lang="en-US" dirty="0"/>
          </a:p>
        </p:txBody>
      </p:sp>
      <p:sp>
        <p:nvSpPr>
          <p:cNvPr id="31" name="3 Marcador de contenido"/>
          <p:cNvSpPr txBox="1">
            <a:spLocks/>
          </p:cNvSpPr>
          <p:nvPr/>
        </p:nvSpPr>
        <p:spPr>
          <a:xfrm>
            <a:off x="433718" y="3429000"/>
            <a:ext cx="8424936" cy="2520280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>
                <a:solidFill>
                  <a:srgbClr val="FF0000"/>
                </a:solidFill>
              </a:rPr>
              <a:t>Despite CTD 422 resin was validated </a:t>
            </a:r>
            <a:r>
              <a:rPr lang="en-GB" sz="1600" dirty="0" smtClean="0"/>
              <a:t>for its use in combination with CTD 1.1 binder, it has been decided to </a:t>
            </a:r>
            <a:r>
              <a:rPr lang="en-GB" sz="1600" dirty="0" smtClean="0">
                <a:solidFill>
                  <a:srgbClr val="FF0000"/>
                </a:solidFill>
              </a:rPr>
              <a:t>switch to CTD 101K</a:t>
            </a:r>
            <a:r>
              <a:rPr lang="en-GB" sz="1600" dirty="0" smtClean="0"/>
              <a:t> instead.</a:t>
            </a:r>
          </a:p>
          <a:p>
            <a:endParaRPr lang="en-GB" sz="1600" dirty="0" smtClean="0"/>
          </a:p>
          <a:p>
            <a:r>
              <a:rPr lang="en-GB" sz="1600" dirty="0" smtClean="0"/>
              <a:t>There were some </a:t>
            </a:r>
            <a:r>
              <a:rPr lang="en-GB" sz="1600" dirty="0" smtClean="0">
                <a:solidFill>
                  <a:srgbClr val="FF0000"/>
                </a:solidFill>
              </a:rPr>
              <a:t>doubts about the mechanical resilience of 422</a:t>
            </a:r>
            <a:r>
              <a:rPr lang="en-GB" sz="1600" dirty="0" smtClean="0"/>
              <a:t>. The training of the </a:t>
            </a:r>
            <a:r>
              <a:rPr lang="en-GB" sz="1600" dirty="0" err="1" smtClean="0"/>
              <a:t>octupole</a:t>
            </a:r>
            <a:r>
              <a:rPr lang="en-GB" sz="1600" dirty="0" smtClean="0"/>
              <a:t> made at CIEMAT in 2013 was slow. It is more secure to use the CTD 101K that has been widely tested in other magnets.</a:t>
            </a:r>
          </a:p>
          <a:p>
            <a:endParaRPr lang="en-GB" sz="1600" dirty="0"/>
          </a:p>
          <a:p>
            <a:r>
              <a:rPr lang="en-GB" sz="1600" dirty="0" smtClean="0"/>
              <a:t>The initial reason to use 422 was its higher radiation resistance, however MCBXF magnets are placed right next to other magnets (MQXF) with similar exposure and impregnated with 101K.</a:t>
            </a:r>
          </a:p>
          <a:p>
            <a:endParaRPr lang="en-GB" sz="1600" dirty="0"/>
          </a:p>
          <a:p>
            <a:r>
              <a:rPr lang="en-GB" sz="1600" dirty="0" smtClean="0">
                <a:solidFill>
                  <a:srgbClr val="FF0000"/>
                </a:solidFill>
              </a:rPr>
              <a:t>CTD 101K has been validated in combination with CTD 1.1 binder and </a:t>
            </a:r>
            <a:r>
              <a:rPr lang="en-GB" sz="1600" dirty="0" err="1" smtClean="0">
                <a:solidFill>
                  <a:srgbClr val="FF0000"/>
                </a:solidFill>
              </a:rPr>
              <a:t>Nomex</a:t>
            </a:r>
            <a:r>
              <a:rPr lang="en-GB" sz="1600" dirty="0" smtClean="0">
                <a:solidFill>
                  <a:srgbClr val="FF0000"/>
                </a:solidFill>
              </a:rPr>
              <a:t> </a:t>
            </a:r>
            <a:r>
              <a:rPr lang="en-GB" sz="1600" dirty="0" smtClean="0"/>
              <a:t>in several tests with ten cable stacks.</a:t>
            </a:r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/>
          </a:p>
        </p:txBody>
      </p:sp>
      <p:pic>
        <p:nvPicPr>
          <p:cNvPr id="8" name="7 Imagen" descr="IMG_20151029_111218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00185" y="620688"/>
            <a:ext cx="3295751" cy="2520280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71079" y="1083702"/>
            <a:ext cx="4193409" cy="1409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9 Flecha abajo"/>
          <p:cNvSpPr/>
          <p:nvPr/>
        </p:nvSpPr>
        <p:spPr>
          <a:xfrm rot="16200000">
            <a:off x="4245379" y="1573648"/>
            <a:ext cx="324037" cy="614358"/>
          </a:xfrm>
          <a:prstGeom prst="downArrow">
            <a:avLst/>
          </a:prstGeom>
          <a:solidFill>
            <a:schemeClr val="accent6"/>
          </a:solidFill>
          <a:ln w="508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669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7264" y="2156749"/>
            <a:ext cx="1751156" cy="1611324"/>
          </a:xfrm>
          <a:prstGeom prst="rect">
            <a:avLst/>
          </a:prstGeo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39</a:t>
            </a:fld>
            <a:endParaRPr lang="fr-FR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612000" y="9536"/>
            <a:ext cx="7920000" cy="720000"/>
          </a:xfrm>
          <a:prstGeom prst="rect">
            <a:avLst/>
          </a:prstGeom>
        </p:spPr>
        <p:txBody>
          <a:bodyPr vert="horz" lIns="0" tIns="0" rIns="0" bIns="0" rtlCol="0" anchor="t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Validation Tests: Coil Young modulus</a:t>
            </a:r>
            <a:endParaRPr lang="en-US" dirty="0"/>
          </a:p>
        </p:txBody>
      </p:sp>
      <p:grpSp>
        <p:nvGrpSpPr>
          <p:cNvPr id="2" name="1 Grupo"/>
          <p:cNvGrpSpPr/>
          <p:nvPr/>
        </p:nvGrpSpPr>
        <p:grpSpPr>
          <a:xfrm>
            <a:off x="323528" y="1189464"/>
            <a:ext cx="5140738" cy="3600400"/>
            <a:chOff x="323528" y="729536"/>
            <a:chExt cx="5140738" cy="3600400"/>
          </a:xfrm>
        </p:grpSpPr>
        <p:pic>
          <p:nvPicPr>
            <p:cNvPr id="11" name="Imagen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3528" y="729536"/>
              <a:ext cx="5140738" cy="3600400"/>
            </a:xfrm>
            <a:prstGeom prst="rect">
              <a:avLst/>
            </a:prstGeom>
          </p:spPr>
        </p:pic>
        <p:pic>
          <p:nvPicPr>
            <p:cNvPr id="12" name="Imagen 12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670138" y="2492896"/>
              <a:ext cx="1614644" cy="1479903"/>
            </a:xfrm>
            <a:prstGeom prst="rect">
              <a:avLst/>
            </a:prstGeom>
          </p:spPr>
        </p:pic>
        <p:pic>
          <p:nvPicPr>
            <p:cNvPr id="13" name="Picture 3"/>
            <p:cNvPicPr>
              <a:picLocks noChangeAspect="1" noChangeArrowheads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092994" y="1593632"/>
              <a:ext cx="1199900" cy="10742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4" name="2 Marcador de contenido"/>
          <p:cNvSpPr txBox="1">
            <a:spLocks/>
          </p:cNvSpPr>
          <p:nvPr/>
        </p:nvSpPr>
        <p:spPr bwMode="auto">
          <a:xfrm>
            <a:off x="5436910" y="1117456"/>
            <a:ext cx="3743602" cy="954107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65125" indent="-255588" algn="l" rtl="0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0713" indent="-228600" algn="l" rtl="0" fontAlgn="base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8838" indent="-228600" algn="l" rtl="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537" indent="0">
              <a:spcBef>
                <a:spcPct val="0"/>
              </a:spcBef>
              <a:buNone/>
            </a:pPr>
            <a:r>
              <a:rPr lang="en-GB" sz="1400" b="1" dirty="0" smtClean="0">
                <a:solidFill>
                  <a:schemeClr val="accent1"/>
                </a:solidFill>
                <a:latin typeface="Arial" charset="0"/>
              </a:rPr>
              <a:t>Custom tooling was used to obtain the Young modulus of ten-cable stack impregnated samples. First results showed half the expected rigidity. </a:t>
            </a:r>
          </a:p>
        </p:txBody>
      </p:sp>
      <p:graphicFrame>
        <p:nvGraphicFramePr>
          <p:cNvPr id="15" name="2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2763866"/>
              </p:ext>
            </p:extLst>
          </p:nvPr>
        </p:nvGraphicFramePr>
        <p:xfrm>
          <a:off x="5435172" y="4030042"/>
          <a:ext cx="3572230" cy="22072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6" name="5 Flecha circular"/>
          <p:cNvSpPr/>
          <p:nvPr/>
        </p:nvSpPr>
        <p:spPr>
          <a:xfrm rot="1980355">
            <a:off x="4029733" y="3391709"/>
            <a:ext cx="2737228" cy="1728192"/>
          </a:xfrm>
          <a:prstGeom prst="circularArrow">
            <a:avLst>
              <a:gd name="adj1" fmla="val 7248"/>
              <a:gd name="adj2" fmla="val 817398"/>
              <a:gd name="adj3" fmla="val 20426789"/>
              <a:gd name="adj4" fmla="val 13981521"/>
              <a:gd name="adj5" fmla="val 9393"/>
            </a:avLst>
          </a:prstGeom>
          <a:solidFill>
            <a:schemeClr val="accent6"/>
          </a:solidFill>
          <a:ln w="508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GB"/>
          </a:p>
        </p:txBody>
      </p:sp>
      <p:sp>
        <p:nvSpPr>
          <p:cNvPr id="17" name="2 Marcador de contenido"/>
          <p:cNvSpPr txBox="1">
            <a:spLocks/>
          </p:cNvSpPr>
          <p:nvPr/>
        </p:nvSpPr>
        <p:spPr bwMode="auto">
          <a:xfrm>
            <a:off x="5633460" y="2086237"/>
            <a:ext cx="1754934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65125" indent="-255588" algn="l" rtl="0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0713" indent="-228600" algn="l" rtl="0" fontAlgn="base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8838" indent="-228600" algn="l" rtl="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537" indent="0">
              <a:spcBef>
                <a:spcPct val="0"/>
              </a:spcBef>
              <a:buNone/>
            </a:pPr>
            <a:r>
              <a:rPr lang="en-GB" sz="1400" b="1" dirty="0" smtClean="0">
                <a:solidFill>
                  <a:schemeClr val="accent1"/>
                </a:solidFill>
                <a:latin typeface="Arial" charset="0"/>
              </a:rPr>
              <a:t>After improving the tooling, the tests confirms that Young modulus of the coils is close to </a:t>
            </a:r>
            <a:r>
              <a:rPr lang="en-GB" sz="1400" b="1" dirty="0" smtClean="0">
                <a:solidFill>
                  <a:srgbClr val="FF0000"/>
                </a:solidFill>
                <a:latin typeface="Arial" charset="0"/>
              </a:rPr>
              <a:t>20 </a:t>
            </a:r>
            <a:r>
              <a:rPr lang="en-GB" sz="1400" b="1" dirty="0" err="1" smtClean="0">
                <a:solidFill>
                  <a:srgbClr val="FF0000"/>
                </a:solidFill>
                <a:latin typeface="Arial" charset="0"/>
              </a:rPr>
              <a:t>GPa</a:t>
            </a:r>
            <a:r>
              <a:rPr lang="en-GB" sz="1400" b="1" dirty="0" smtClean="0">
                <a:solidFill>
                  <a:srgbClr val="FF0000"/>
                </a:solidFill>
                <a:latin typeface="Arial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4927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AsOne/>
      </p:bldGraphic>
      <p:bldP spid="6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 and cable specifications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graphicFrame>
        <p:nvGraphicFramePr>
          <p:cNvPr id="7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0229456"/>
              </p:ext>
            </p:extLst>
          </p:nvPr>
        </p:nvGraphicFramePr>
        <p:xfrm>
          <a:off x="467544" y="764704"/>
          <a:ext cx="5291900" cy="3209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8235"/>
                <a:gridCol w="2903665"/>
              </a:tblGrid>
              <a:tr h="476032"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MCBXF Technical specifications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284768"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Magnet configuration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Combined dipole</a:t>
                      </a: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(Operation in X-Y square)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Integrated field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4.5 (A) / 2.5</a:t>
                      </a:r>
                      <a:r>
                        <a:rPr lang="en-US" sz="1600" baseline="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(B)</a:t>
                      </a: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Tm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07316"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Minimum free aperture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150 </a:t>
                      </a: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mm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5484"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Nominal current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&lt; 2000 </a:t>
                      </a: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A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79676"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Radiation resistance  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35 </a:t>
                      </a:r>
                      <a:r>
                        <a:rPr lang="en-US" sz="1600" dirty="0" err="1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MGy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1860"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Physical length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&lt; 2.5</a:t>
                      </a:r>
                      <a:r>
                        <a:rPr lang="en-US" sz="1600" baseline="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(A) / </a:t>
                      </a: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1.505 (B) m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Working temperature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1.9 </a:t>
                      </a: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K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Iron geometry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D1 (A)</a:t>
                      </a:r>
                      <a:r>
                        <a:rPr lang="en-US" sz="1600" baseline="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/ </a:t>
                      </a: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MQXF (B) </a:t>
                      </a: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iron holes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0420"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Field quality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&lt; </a:t>
                      </a: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10 units (</a:t>
                      </a: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1E-4</a:t>
                      </a: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) 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Fringe field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&lt; 40 </a:t>
                      </a:r>
                      <a:r>
                        <a:rPr lang="en-US" sz="1600" dirty="0" err="1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mT</a:t>
                      </a: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(Out</a:t>
                      </a:r>
                      <a:r>
                        <a:rPr lang="en-US" sz="1600" baseline="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of the </a:t>
                      </a: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Cryostat)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0" name="9 Rectángulo redondeado"/>
          <p:cNvSpPr/>
          <p:nvPr/>
        </p:nvSpPr>
        <p:spPr>
          <a:xfrm>
            <a:off x="417481" y="1244176"/>
            <a:ext cx="5400600" cy="553493"/>
          </a:xfrm>
          <a:prstGeom prst="roundRect">
            <a:avLst/>
          </a:prstGeom>
          <a:noFill/>
          <a:ln w="50800" cmpd="sng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6"/>
              </a:solidFill>
            </a:endParaRPr>
          </a:p>
        </p:txBody>
      </p:sp>
      <p:cxnSp>
        <p:nvCxnSpPr>
          <p:cNvPr id="11" name="10 Conector recto de flecha"/>
          <p:cNvCxnSpPr/>
          <p:nvPr/>
        </p:nvCxnSpPr>
        <p:spPr>
          <a:xfrm flipH="1" flipV="1">
            <a:off x="5796136" y="1520922"/>
            <a:ext cx="864096" cy="395910"/>
          </a:xfrm>
          <a:prstGeom prst="straightConnector1">
            <a:avLst/>
          </a:prstGeom>
          <a:noFill/>
          <a:ln w="50800" cmpd="sng">
            <a:solidFill>
              <a:schemeClr val="accent4"/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14" name="13 Grupo"/>
          <p:cNvGrpSpPr/>
          <p:nvPr/>
        </p:nvGrpSpPr>
        <p:grpSpPr>
          <a:xfrm>
            <a:off x="6084168" y="1641774"/>
            <a:ext cx="2799600" cy="2723330"/>
            <a:chOff x="6180562" y="1412976"/>
            <a:chExt cx="2799600" cy="2723330"/>
          </a:xfrm>
        </p:grpSpPr>
        <p:cxnSp>
          <p:nvCxnSpPr>
            <p:cNvPr id="15" name="14 Conector recto de flecha"/>
            <p:cNvCxnSpPr/>
            <p:nvPr/>
          </p:nvCxnSpPr>
          <p:spPr>
            <a:xfrm flipV="1">
              <a:off x="7179962" y="1412976"/>
              <a:ext cx="0" cy="1800000"/>
            </a:xfrm>
            <a:prstGeom prst="straightConnector1">
              <a:avLst/>
            </a:prstGeom>
            <a:ln w="3810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15 Conector recto de flecha"/>
            <p:cNvCxnSpPr/>
            <p:nvPr/>
          </p:nvCxnSpPr>
          <p:spPr>
            <a:xfrm>
              <a:off x="7179962" y="3212976"/>
              <a:ext cx="1800000" cy="0"/>
            </a:xfrm>
            <a:prstGeom prst="straightConnector1">
              <a:avLst/>
            </a:prstGeom>
            <a:ln w="3810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6 Conector recto"/>
            <p:cNvCxnSpPr/>
            <p:nvPr/>
          </p:nvCxnSpPr>
          <p:spPr>
            <a:xfrm>
              <a:off x="7179962" y="1412976"/>
              <a:ext cx="180020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17 Conector recto"/>
            <p:cNvCxnSpPr/>
            <p:nvPr/>
          </p:nvCxnSpPr>
          <p:spPr>
            <a:xfrm flipV="1">
              <a:off x="8980162" y="1412976"/>
              <a:ext cx="0" cy="1800000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18 Conector recto de flecha"/>
            <p:cNvCxnSpPr/>
            <p:nvPr/>
          </p:nvCxnSpPr>
          <p:spPr>
            <a:xfrm flipV="1">
              <a:off x="7179962" y="1412976"/>
              <a:ext cx="1800000" cy="1799800"/>
            </a:xfrm>
            <a:prstGeom prst="straightConnector1">
              <a:avLst/>
            </a:prstGeom>
            <a:ln w="508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19 CuadroTexto"/>
            <p:cNvSpPr txBox="1"/>
            <p:nvPr/>
          </p:nvSpPr>
          <p:spPr>
            <a:xfrm>
              <a:off x="6180562" y="1720628"/>
              <a:ext cx="100811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dirty="0" smtClean="0">
                  <a:solidFill>
                    <a:schemeClr val="tx2"/>
                  </a:solidFill>
                </a:rPr>
                <a:t>Vertical dipole field</a:t>
              </a:r>
            </a:p>
            <a:p>
              <a:pPr algn="r"/>
              <a:r>
                <a:rPr lang="en-GB" dirty="0" smtClean="0">
                  <a:solidFill>
                    <a:schemeClr val="tx2"/>
                  </a:solidFill>
                </a:rPr>
                <a:t>(2.1 T)</a:t>
              </a:r>
              <a:endParaRPr lang="en-GB" dirty="0">
                <a:solidFill>
                  <a:schemeClr val="tx2"/>
                </a:solidFill>
              </a:endParaRPr>
            </a:p>
          </p:txBody>
        </p:sp>
        <p:sp>
          <p:nvSpPr>
            <p:cNvPr id="21" name="20 CuadroTexto"/>
            <p:cNvSpPr txBox="1"/>
            <p:nvPr/>
          </p:nvSpPr>
          <p:spPr>
            <a:xfrm>
              <a:off x="7395986" y="3212976"/>
              <a:ext cx="136815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tx2"/>
                  </a:solidFill>
                </a:rPr>
                <a:t>Horizontal</a:t>
              </a:r>
            </a:p>
            <a:p>
              <a:pPr algn="ctr"/>
              <a:r>
                <a:rPr lang="en-GB" dirty="0" smtClean="0">
                  <a:solidFill>
                    <a:schemeClr val="tx2"/>
                  </a:solidFill>
                </a:rPr>
                <a:t>dipole field</a:t>
              </a:r>
            </a:p>
            <a:p>
              <a:pPr algn="ctr"/>
              <a:r>
                <a:rPr lang="en-GB" dirty="0">
                  <a:solidFill>
                    <a:schemeClr val="tx2"/>
                  </a:solidFill>
                </a:rPr>
                <a:t>(2.1 T</a:t>
              </a:r>
              <a:r>
                <a:rPr lang="en-GB" dirty="0" smtClean="0">
                  <a:solidFill>
                    <a:schemeClr val="tx2"/>
                  </a:solidFill>
                </a:rPr>
                <a:t>)</a:t>
              </a:r>
              <a:endParaRPr lang="en-GB" dirty="0">
                <a:solidFill>
                  <a:schemeClr val="tx2"/>
                </a:solidFill>
              </a:endParaRPr>
            </a:p>
          </p:txBody>
        </p:sp>
        <p:sp>
          <p:nvSpPr>
            <p:cNvPr id="22" name="21 CuadroTexto"/>
            <p:cNvSpPr txBox="1"/>
            <p:nvPr/>
          </p:nvSpPr>
          <p:spPr>
            <a:xfrm>
              <a:off x="7361556" y="1628800"/>
              <a:ext cx="1368152" cy="1200329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00B050"/>
                  </a:solidFill>
                </a:rPr>
                <a:t>Combined</a:t>
              </a:r>
            </a:p>
            <a:p>
              <a:pPr algn="ctr"/>
              <a:r>
                <a:rPr lang="en-GB" dirty="0" smtClean="0">
                  <a:solidFill>
                    <a:srgbClr val="00B050"/>
                  </a:solidFill>
                </a:rPr>
                <a:t>dipole field</a:t>
              </a:r>
            </a:p>
            <a:p>
              <a:pPr algn="ctr"/>
              <a:r>
                <a:rPr lang="en-GB" dirty="0" smtClean="0">
                  <a:solidFill>
                    <a:srgbClr val="00B050"/>
                  </a:solidFill>
                </a:rPr>
                <a:t>(Variable orientation)</a:t>
              </a:r>
              <a:endParaRPr lang="en-GB" dirty="0">
                <a:solidFill>
                  <a:srgbClr val="00B050"/>
                </a:solidFill>
              </a:endParaRPr>
            </a:p>
          </p:txBody>
        </p:sp>
      </p:grpSp>
      <p:graphicFrame>
        <p:nvGraphicFramePr>
          <p:cNvPr id="25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1574609"/>
              </p:ext>
            </p:extLst>
          </p:nvPr>
        </p:nvGraphicFramePr>
        <p:xfrm>
          <a:off x="125481" y="4221088"/>
          <a:ext cx="2862343" cy="17957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8360"/>
                <a:gridCol w="983983"/>
              </a:tblGrid>
              <a:tr h="216024">
                <a:tc gridSpan="2">
                  <a:txBody>
                    <a:bodyPr/>
                    <a:lstStyle/>
                    <a:p>
                      <a:pPr marL="0" indent="87313" algn="ctr" rtl="0" eaLnBrk="1" fontAlgn="b" latinLnBrk="0" hangingPunct="1"/>
                      <a:r>
                        <a:rPr kumimoji="0" lang="en-US" sz="1600" b="1" kern="1200" dirty="0" smtClean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Cable Parameters</a:t>
                      </a:r>
                      <a:endParaRPr kumimoji="0" lang="en-US" sz="1600" b="1" kern="1200" dirty="0">
                        <a:solidFill>
                          <a:schemeClr val="lt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</a:tr>
              <a:tr h="103500">
                <a:tc>
                  <a:txBody>
                    <a:bodyPr/>
                    <a:lstStyle/>
                    <a:p>
                      <a:pPr marL="0" lvl="0" indent="87313" algn="l" rtl="0" eaLnBrk="1" fontAlgn="b" latinLnBrk="0" hangingPunct="1"/>
                      <a:r>
                        <a:rPr kumimoji="0" lang="en-US" sz="1600" b="1" i="0" u="none" strike="noStrike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No. of strands</a:t>
                      </a:r>
                      <a:endParaRPr kumimoji="0" lang="en-US" sz="1600" b="1" i="0" u="none" strike="noStrike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US" sz="16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</a:tr>
              <a:tr h="62984">
                <a:tc>
                  <a:txBody>
                    <a:bodyPr/>
                    <a:lstStyle/>
                    <a:p>
                      <a:pPr marL="0" lvl="0" indent="87313" algn="l" rtl="0" eaLnBrk="1" fontAlgn="b" latinLnBrk="0" hangingPunct="1"/>
                      <a:r>
                        <a:rPr kumimoji="0" lang="en-US" sz="1600" b="1" i="0" u="none" strike="noStrike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Strand diameter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0.48 mm 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</a:tr>
              <a:tr h="166484">
                <a:tc>
                  <a:txBody>
                    <a:bodyPr/>
                    <a:lstStyle/>
                    <a:p>
                      <a:pPr marL="0" lvl="0" indent="87313" algn="l" rtl="0" eaLnBrk="1" fontAlgn="b" latinLnBrk="0" hangingPunct="1"/>
                      <a:r>
                        <a:rPr kumimoji="0" lang="en-US" sz="1600" b="1" i="0" u="none" strike="noStrike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</a:t>
                      </a:r>
                      <a:r>
                        <a:rPr kumimoji="0" lang="en-US" sz="1600" b="1" i="0" u="none" strike="noStrike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able </a:t>
                      </a:r>
                      <a:r>
                        <a:rPr kumimoji="0" lang="en-US" sz="1600" b="1" i="0" u="none" strike="noStrike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thickness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0.845 mm</a:t>
                      </a:r>
                      <a:endParaRPr lang="en-US" sz="16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</a:tr>
              <a:tr h="53960">
                <a:tc>
                  <a:txBody>
                    <a:bodyPr/>
                    <a:lstStyle/>
                    <a:p>
                      <a:pPr marL="0" lvl="0" indent="87313" algn="l" rtl="0" eaLnBrk="1" fontAlgn="b" latinLnBrk="0" hangingPunct="1"/>
                      <a:r>
                        <a:rPr kumimoji="0" lang="en-US" sz="1600" b="1" i="0" u="none" strike="noStrike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Cable width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4.37</a:t>
                      </a:r>
                      <a:r>
                        <a:rPr lang="en-US" sz="1600" b="0" i="0" u="none" strike="noStrik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mm</a:t>
                      </a:r>
                      <a:endParaRPr lang="en-US" sz="16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lvl="0" indent="87313" algn="l" rtl="0" eaLnBrk="1" fontAlgn="b" latinLnBrk="0" hangingPunct="1"/>
                      <a:r>
                        <a:rPr kumimoji="0" lang="en-US" sz="1600" b="1" i="0" u="none" strike="noStrike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Key-stone angle</a:t>
                      </a:r>
                      <a:endParaRPr kumimoji="0" lang="en-US" sz="1600" b="1" i="0" u="none" strike="noStrike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0.67º</a:t>
                      </a:r>
                      <a:endParaRPr lang="en-US" sz="16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</a:tr>
              <a:tr h="44936">
                <a:tc>
                  <a:txBody>
                    <a:bodyPr/>
                    <a:lstStyle/>
                    <a:p>
                      <a:pPr marL="0" lvl="0" indent="87313" algn="l" fontAlgn="b"/>
                      <a:r>
                        <a:rPr lang="en-US" sz="1600" b="1" i="0" u="none" strike="noStrike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Cu:Sc</a:t>
                      </a:r>
                      <a:endParaRPr lang="en-US" sz="1600" b="1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1.75</a:t>
                      </a: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pic>
        <p:nvPicPr>
          <p:cNvPr id="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59832" y="4509120"/>
            <a:ext cx="2614233" cy="1237310"/>
          </a:xfrm>
          <a:prstGeom prst="rect">
            <a:avLst/>
          </a:prstGeom>
          <a:noFill/>
          <a:ln w="44450">
            <a:noFill/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153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40</a:t>
            </a:fld>
            <a:endParaRPr lang="fr-FR"/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9930" y="708372"/>
            <a:ext cx="2212030" cy="1840956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2008" y="708372"/>
            <a:ext cx="1743688" cy="1783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2 Marcador de contenido"/>
          <p:cNvSpPr txBox="1">
            <a:spLocks/>
          </p:cNvSpPr>
          <p:nvPr/>
        </p:nvSpPr>
        <p:spPr bwMode="auto">
          <a:xfrm>
            <a:off x="4243156" y="708372"/>
            <a:ext cx="4865348" cy="2000548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65125" indent="-255588" algn="l" rtl="0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0713" indent="-228600" algn="l" rtl="0" fontAlgn="base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8838" indent="-228600" algn="l" rtl="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spcBef>
                <a:spcPct val="0"/>
              </a:spcBef>
            </a:pPr>
            <a:r>
              <a:rPr lang="en-GB" sz="1600" b="1" dirty="0">
                <a:solidFill>
                  <a:schemeClr val="accent1"/>
                </a:solidFill>
                <a:latin typeface="Arial" charset="0"/>
              </a:rPr>
              <a:t>The new cable rigidity (20 </a:t>
            </a:r>
            <a:r>
              <a:rPr lang="en-GB" sz="1600" b="1" dirty="0" err="1">
                <a:solidFill>
                  <a:schemeClr val="accent1"/>
                </a:solidFill>
                <a:latin typeface="Arial" charset="0"/>
              </a:rPr>
              <a:t>GPa</a:t>
            </a:r>
            <a:r>
              <a:rPr lang="en-GB" sz="1600" b="1" dirty="0">
                <a:solidFill>
                  <a:schemeClr val="accent1"/>
                </a:solidFill>
                <a:latin typeface="Arial" charset="0"/>
              </a:rPr>
              <a:t>) has been included in the mechanical model.</a:t>
            </a:r>
          </a:p>
          <a:p>
            <a:pPr>
              <a:spcBef>
                <a:spcPct val="0"/>
              </a:spcBef>
            </a:pPr>
            <a:endParaRPr lang="en-GB" sz="1600" b="1" dirty="0">
              <a:solidFill>
                <a:schemeClr val="accent1"/>
              </a:solidFill>
              <a:latin typeface="Arial" charset="0"/>
            </a:endParaRPr>
          </a:p>
          <a:p>
            <a:pPr lvl="0">
              <a:spcBef>
                <a:spcPct val="0"/>
              </a:spcBef>
            </a:pPr>
            <a:r>
              <a:rPr lang="en-GB" sz="1600" b="1" dirty="0">
                <a:solidFill>
                  <a:srgbClr val="64BCD9"/>
                </a:solidFill>
                <a:latin typeface="Arial" charset="0"/>
              </a:rPr>
              <a:t>An additional 0.1 mm of interference is necessary to achieve the same coil pre-compression than before:</a:t>
            </a:r>
          </a:p>
          <a:p>
            <a:pPr lvl="1">
              <a:spcBef>
                <a:spcPct val="0"/>
              </a:spcBef>
            </a:pPr>
            <a:r>
              <a:rPr lang="en-GB" sz="1400" b="1" dirty="0">
                <a:latin typeface="Arial" charset="0"/>
              </a:rPr>
              <a:t>Inner dipole: 0.35 mm </a:t>
            </a:r>
            <a:r>
              <a:rPr lang="en-GB" sz="1400" b="1" dirty="0">
                <a:solidFill>
                  <a:srgbClr val="64BCD9"/>
                </a:solidFill>
                <a:latin typeface="Arial" charset="0"/>
              </a:rPr>
              <a:t>instead of 0.25 mm.</a:t>
            </a:r>
          </a:p>
          <a:p>
            <a:pPr lvl="1">
              <a:spcBef>
                <a:spcPct val="0"/>
              </a:spcBef>
            </a:pPr>
            <a:r>
              <a:rPr lang="en-GB" sz="1400" b="1" dirty="0">
                <a:latin typeface="Arial" charset="0"/>
              </a:rPr>
              <a:t>Outer dipole: 0.45 mm</a:t>
            </a:r>
            <a:r>
              <a:rPr lang="en-GB" sz="1400" b="1" dirty="0">
                <a:solidFill>
                  <a:srgbClr val="64BCD9"/>
                </a:solidFill>
                <a:latin typeface="Arial" charset="0"/>
              </a:rPr>
              <a:t> instead of 0.35 mm.</a:t>
            </a:r>
          </a:p>
        </p:txBody>
      </p:sp>
      <p:grpSp>
        <p:nvGrpSpPr>
          <p:cNvPr id="2" name="1 Grupo"/>
          <p:cNvGrpSpPr/>
          <p:nvPr/>
        </p:nvGrpSpPr>
        <p:grpSpPr>
          <a:xfrm>
            <a:off x="3372150" y="4077074"/>
            <a:ext cx="2279970" cy="2104837"/>
            <a:chOff x="4644008" y="1963996"/>
            <a:chExt cx="2279970" cy="2104837"/>
          </a:xfrm>
        </p:grpSpPr>
        <p:pic>
          <p:nvPicPr>
            <p:cNvPr id="22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4008" y="1963996"/>
              <a:ext cx="2279970" cy="2104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23 Flecha abajo"/>
            <p:cNvSpPr/>
            <p:nvPr/>
          </p:nvSpPr>
          <p:spPr>
            <a:xfrm>
              <a:off x="5073351" y="2412649"/>
              <a:ext cx="185651" cy="232629"/>
            </a:xfrm>
            <a:prstGeom prst="downArrow">
              <a:avLst/>
            </a:prstGeom>
            <a:solidFill>
              <a:schemeClr val="bg1"/>
            </a:solidFill>
            <a:ln w="50800" cmpd="sng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5" name="24 Flecha abajo"/>
            <p:cNvSpPr/>
            <p:nvPr/>
          </p:nvSpPr>
          <p:spPr>
            <a:xfrm>
              <a:off x="6298941" y="2412649"/>
              <a:ext cx="185651" cy="232629"/>
            </a:xfrm>
            <a:prstGeom prst="downArrow">
              <a:avLst/>
            </a:prstGeom>
            <a:solidFill>
              <a:schemeClr val="bg1"/>
            </a:solidFill>
            <a:ln w="50800" cmpd="sng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6" name="25 Flecha abajo"/>
            <p:cNvSpPr/>
            <p:nvPr/>
          </p:nvSpPr>
          <p:spPr>
            <a:xfrm rot="10800000">
              <a:off x="6299512" y="3476163"/>
              <a:ext cx="185651" cy="232629"/>
            </a:xfrm>
            <a:prstGeom prst="downArrow">
              <a:avLst/>
            </a:prstGeom>
            <a:solidFill>
              <a:schemeClr val="bg1"/>
            </a:solidFill>
            <a:ln w="50800" cmpd="sng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7" name="26 Flecha abajo"/>
            <p:cNvSpPr/>
            <p:nvPr/>
          </p:nvSpPr>
          <p:spPr>
            <a:xfrm rot="10800000">
              <a:off x="5075375" y="3476163"/>
              <a:ext cx="185651" cy="232629"/>
            </a:xfrm>
            <a:prstGeom prst="downArrow">
              <a:avLst/>
            </a:prstGeom>
            <a:solidFill>
              <a:schemeClr val="bg1"/>
            </a:solidFill>
            <a:ln w="50800" cmpd="sng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grpSp>
        <p:nvGrpSpPr>
          <p:cNvPr id="4" name="3 Grupo"/>
          <p:cNvGrpSpPr/>
          <p:nvPr/>
        </p:nvGrpSpPr>
        <p:grpSpPr>
          <a:xfrm rot="5400000">
            <a:off x="6008931" y="4014016"/>
            <a:ext cx="2226529" cy="2220067"/>
            <a:chOff x="4644008" y="4185954"/>
            <a:chExt cx="2226529" cy="2220067"/>
          </a:xfrm>
        </p:grpSpPr>
        <p:pic>
          <p:nvPicPr>
            <p:cNvPr id="23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4008" y="4185954"/>
              <a:ext cx="2226529" cy="22200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27 Flecha abajo"/>
            <p:cNvSpPr/>
            <p:nvPr/>
          </p:nvSpPr>
          <p:spPr>
            <a:xfrm rot="16200000">
              <a:off x="5031693" y="4468636"/>
              <a:ext cx="188342" cy="216973"/>
            </a:xfrm>
            <a:prstGeom prst="downArrow">
              <a:avLst/>
            </a:prstGeom>
            <a:solidFill>
              <a:schemeClr val="bg1"/>
            </a:solidFill>
            <a:ln w="50800" cmpd="sng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9" name="28 Flecha abajo"/>
            <p:cNvSpPr/>
            <p:nvPr/>
          </p:nvSpPr>
          <p:spPr>
            <a:xfrm rot="16200000">
              <a:off x="5031693" y="5901469"/>
              <a:ext cx="188342" cy="216973"/>
            </a:xfrm>
            <a:prstGeom prst="downArrow">
              <a:avLst/>
            </a:prstGeom>
            <a:solidFill>
              <a:schemeClr val="bg1"/>
            </a:solidFill>
            <a:ln w="50800" cmpd="sng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30" name="29 Flecha abajo"/>
            <p:cNvSpPr/>
            <p:nvPr/>
          </p:nvSpPr>
          <p:spPr>
            <a:xfrm rot="5400000">
              <a:off x="6255829" y="5905541"/>
              <a:ext cx="188342" cy="216973"/>
            </a:xfrm>
            <a:prstGeom prst="downArrow">
              <a:avLst/>
            </a:prstGeom>
            <a:solidFill>
              <a:schemeClr val="bg1"/>
            </a:solidFill>
            <a:ln w="50800" cmpd="sng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31" name="30 Flecha abajo"/>
            <p:cNvSpPr/>
            <p:nvPr/>
          </p:nvSpPr>
          <p:spPr>
            <a:xfrm rot="5400000">
              <a:off x="6251387" y="4477601"/>
              <a:ext cx="188342" cy="216973"/>
            </a:xfrm>
            <a:prstGeom prst="downArrow">
              <a:avLst/>
            </a:prstGeom>
            <a:solidFill>
              <a:schemeClr val="bg1"/>
            </a:solidFill>
            <a:ln w="50800" cmpd="sng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sp>
        <p:nvSpPr>
          <p:cNvPr id="7" name="6 Rectángulo"/>
          <p:cNvSpPr/>
          <p:nvPr/>
        </p:nvSpPr>
        <p:spPr>
          <a:xfrm>
            <a:off x="121950" y="2922980"/>
            <a:ext cx="277581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indent="-255588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en-GB" b="1" dirty="0">
                <a:solidFill>
                  <a:srgbClr val="64BCD9"/>
                </a:solidFill>
                <a:latin typeface="Arial" charset="0"/>
              </a:rPr>
              <a:t>This is coherent considering coil smeared-out properties.</a:t>
            </a:r>
          </a:p>
          <a:p>
            <a:pPr marL="365125" indent="-255588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en-GB" b="1" dirty="0">
              <a:solidFill>
                <a:srgbClr val="64BCD9"/>
              </a:solidFill>
              <a:latin typeface="Arial" charset="0"/>
            </a:endParaRPr>
          </a:p>
          <a:p>
            <a:pPr marL="365125" indent="-255588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en-GB" b="1" dirty="0">
              <a:solidFill>
                <a:srgbClr val="64BCD9"/>
              </a:solidFill>
              <a:latin typeface="Arial" charset="0"/>
            </a:endParaRPr>
          </a:p>
          <a:p>
            <a:pPr marL="365125" indent="-255588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en-GB" b="1" dirty="0">
                <a:solidFill>
                  <a:srgbClr val="64BCD9"/>
                </a:solidFill>
                <a:latin typeface="Arial" charset="0"/>
              </a:rPr>
              <a:t>Stress distribution is checked at the different load steps.</a:t>
            </a:r>
          </a:p>
          <a:p>
            <a:pPr marL="365125" indent="-255588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en-GB" b="1" dirty="0">
              <a:solidFill>
                <a:srgbClr val="64BCD9"/>
              </a:solidFill>
              <a:latin typeface="Arial" charset="0"/>
            </a:endParaRPr>
          </a:p>
          <a:p>
            <a:pPr marL="365125" indent="-255588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en-GB" b="1" dirty="0">
              <a:solidFill>
                <a:srgbClr val="64BCD9"/>
              </a:solidFill>
              <a:latin typeface="Arial" charset="0"/>
            </a:endParaRPr>
          </a:p>
        </p:txBody>
      </p:sp>
      <p:sp>
        <p:nvSpPr>
          <p:cNvPr id="34" name="33 Rectángulo"/>
          <p:cNvSpPr/>
          <p:nvPr/>
        </p:nvSpPr>
        <p:spPr>
          <a:xfrm>
            <a:off x="2771800" y="2996952"/>
            <a:ext cx="635780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537">
              <a:spcBef>
                <a:spcPct val="0"/>
              </a:spcBef>
            </a:pPr>
            <a:r>
              <a:rPr lang="en-GB" sz="1600" b="1" dirty="0">
                <a:solidFill>
                  <a:srgbClr val="64BCD9"/>
                </a:solidFill>
                <a:latin typeface="Arial" charset="0"/>
              </a:rPr>
              <a:t>40 </a:t>
            </a:r>
            <a:r>
              <a:rPr lang="en-GB" sz="1600" b="1" dirty="0" err="1">
                <a:solidFill>
                  <a:srgbClr val="64BCD9"/>
                </a:solidFill>
                <a:latin typeface="Arial" charset="0"/>
              </a:rPr>
              <a:t>GPa</a:t>
            </a:r>
            <a:r>
              <a:rPr lang="en-GB" sz="1600" b="1" dirty="0">
                <a:solidFill>
                  <a:srgbClr val="64BCD9"/>
                </a:solidFill>
                <a:latin typeface="Arial" charset="0"/>
              </a:rPr>
              <a:t> Cable blocks + 130 </a:t>
            </a:r>
            <a:r>
              <a:rPr lang="en-GB" sz="1600" b="1" dirty="0" err="1">
                <a:solidFill>
                  <a:srgbClr val="64BCD9"/>
                </a:solidFill>
              </a:rPr>
              <a:t>GPa</a:t>
            </a:r>
            <a:r>
              <a:rPr lang="en-GB" sz="1600" b="1" dirty="0">
                <a:solidFill>
                  <a:srgbClr val="64BCD9"/>
                </a:solidFill>
              </a:rPr>
              <a:t> copper wedges </a:t>
            </a:r>
            <a:r>
              <a:rPr lang="en-GB" sz="1600" b="1" dirty="0">
                <a:solidFill>
                  <a:srgbClr val="64BCD9"/>
                </a:solidFill>
                <a:cs typeface="Lucida Sans Unicode"/>
              </a:rPr>
              <a:t>≅ 70 </a:t>
            </a:r>
            <a:r>
              <a:rPr lang="en-GB" sz="1600" b="1" dirty="0" err="1">
                <a:solidFill>
                  <a:srgbClr val="64BCD9"/>
                </a:solidFill>
                <a:cs typeface="Lucida Sans Unicode"/>
              </a:rPr>
              <a:t>GPa</a:t>
            </a:r>
            <a:r>
              <a:rPr lang="en-GB" sz="1600" b="1" dirty="0">
                <a:solidFill>
                  <a:srgbClr val="64BCD9"/>
                </a:solidFill>
                <a:cs typeface="Lucida Sans Unicode"/>
              </a:rPr>
              <a:t> Coil</a:t>
            </a:r>
            <a:r>
              <a:rPr lang="en-GB" sz="1600" b="1" dirty="0">
                <a:solidFill>
                  <a:srgbClr val="64BCD9"/>
                </a:solidFill>
              </a:rPr>
              <a:t> </a:t>
            </a:r>
          </a:p>
        </p:txBody>
      </p:sp>
      <p:sp>
        <p:nvSpPr>
          <p:cNvPr id="35" name="34 Flecha abajo"/>
          <p:cNvSpPr/>
          <p:nvPr/>
        </p:nvSpPr>
        <p:spPr>
          <a:xfrm rot="16200000">
            <a:off x="2948722" y="4754498"/>
            <a:ext cx="324037" cy="425946"/>
          </a:xfrm>
          <a:prstGeom prst="downArrow">
            <a:avLst/>
          </a:prstGeom>
          <a:solidFill>
            <a:schemeClr val="accent6"/>
          </a:solidFill>
          <a:ln w="508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6" name="35 Cerrar llave"/>
          <p:cNvSpPr/>
          <p:nvPr/>
        </p:nvSpPr>
        <p:spPr>
          <a:xfrm rot="10800000">
            <a:off x="2555776" y="2924944"/>
            <a:ext cx="576064" cy="949106"/>
          </a:xfrm>
          <a:prstGeom prst="rightBrace">
            <a:avLst>
              <a:gd name="adj1" fmla="val 8333"/>
              <a:gd name="adj2" fmla="val 50406"/>
            </a:avLst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36 Rectángulo"/>
          <p:cNvSpPr/>
          <p:nvPr/>
        </p:nvSpPr>
        <p:spPr>
          <a:xfrm>
            <a:off x="2771800" y="3356992"/>
            <a:ext cx="642981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537">
              <a:spcBef>
                <a:spcPct val="0"/>
              </a:spcBef>
            </a:pPr>
            <a:r>
              <a:rPr lang="en-GB" sz="1600" b="1" dirty="0">
                <a:solidFill>
                  <a:srgbClr val="64BCD9"/>
                </a:solidFill>
                <a:latin typeface="Arial" charset="0"/>
              </a:rPr>
              <a:t>20 </a:t>
            </a:r>
            <a:r>
              <a:rPr lang="en-GB" sz="1600" b="1" dirty="0" err="1">
                <a:solidFill>
                  <a:srgbClr val="64BCD9"/>
                </a:solidFill>
                <a:latin typeface="Arial" charset="0"/>
              </a:rPr>
              <a:t>GPa</a:t>
            </a:r>
            <a:r>
              <a:rPr lang="en-GB" sz="1600" b="1" dirty="0">
                <a:solidFill>
                  <a:srgbClr val="64BCD9"/>
                </a:solidFill>
                <a:latin typeface="Arial" charset="0"/>
              </a:rPr>
              <a:t> Cable blocks + 130 </a:t>
            </a:r>
            <a:r>
              <a:rPr lang="en-GB" sz="1600" b="1" dirty="0" err="1">
                <a:solidFill>
                  <a:srgbClr val="64BCD9"/>
                </a:solidFill>
              </a:rPr>
              <a:t>GPa</a:t>
            </a:r>
            <a:r>
              <a:rPr lang="en-GB" sz="1600" b="1" dirty="0">
                <a:solidFill>
                  <a:srgbClr val="64BCD9"/>
                </a:solidFill>
              </a:rPr>
              <a:t> copper wedges </a:t>
            </a:r>
            <a:r>
              <a:rPr lang="en-GB" sz="1600" b="1" dirty="0">
                <a:solidFill>
                  <a:srgbClr val="64BCD9"/>
                </a:solidFill>
                <a:cs typeface="Lucida Sans Unicode"/>
              </a:rPr>
              <a:t>≅ 50 </a:t>
            </a:r>
            <a:r>
              <a:rPr lang="en-GB" sz="1600" b="1" dirty="0" err="1">
                <a:solidFill>
                  <a:srgbClr val="64BCD9"/>
                </a:solidFill>
                <a:cs typeface="Lucida Sans Unicode"/>
              </a:rPr>
              <a:t>GPa</a:t>
            </a:r>
            <a:r>
              <a:rPr lang="en-GB" sz="1600" b="1" dirty="0">
                <a:solidFill>
                  <a:srgbClr val="64BCD9"/>
                </a:solidFill>
                <a:cs typeface="Lucida Sans Unicode"/>
              </a:rPr>
              <a:t> Coil</a:t>
            </a:r>
            <a:r>
              <a:rPr lang="en-GB" sz="1600" b="1" dirty="0">
                <a:solidFill>
                  <a:srgbClr val="64BCD9"/>
                </a:solidFill>
              </a:rPr>
              <a:t> </a:t>
            </a:r>
          </a:p>
        </p:txBody>
      </p:sp>
      <p:sp>
        <p:nvSpPr>
          <p:cNvPr id="33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424496" cy="528372"/>
          </a:xfrm>
        </p:spPr>
        <p:txBody>
          <a:bodyPr/>
          <a:lstStyle/>
          <a:p>
            <a:r>
              <a:rPr lang="en-GB" dirty="0" smtClean="0"/>
              <a:t>Mechanical design update (I)</a:t>
            </a:r>
            <a:br>
              <a:rPr lang="en-GB" dirty="0" smtClean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0925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7" grpId="0"/>
      <p:bldP spid="34" grpId="0"/>
      <p:bldP spid="35" grpId="0" animBg="1"/>
      <p:bldP spid="36" grpId="0" animBg="1"/>
      <p:bldP spid="3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41</a:t>
            </a:fld>
            <a:endParaRPr lang="es-ES" dirty="0"/>
          </a:p>
        </p:txBody>
      </p:sp>
      <p:sp>
        <p:nvSpPr>
          <p:cNvPr id="22" name="21 Rectángulo"/>
          <p:cNvSpPr/>
          <p:nvPr/>
        </p:nvSpPr>
        <p:spPr>
          <a:xfrm>
            <a:off x="467542" y="3107121"/>
            <a:ext cx="259228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b="1" dirty="0">
                <a:solidFill>
                  <a:schemeClr val="accent1"/>
                </a:solidFill>
              </a:rPr>
              <a:t>All values in mm</a:t>
            </a:r>
          </a:p>
        </p:txBody>
      </p:sp>
      <p:graphicFrame>
        <p:nvGraphicFramePr>
          <p:cNvPr id="9" name="Table 3"/>
          <p:cNvGraphicFramePr>
            <a:graphicFrameLocks noGrp="1"/>
          </p:cNvGraphicFramePr>
          <p:nvPr>
            <p:extLst/>
          </p:nvPr>
        </p:nvGraphicFramePr>
        <p:xfrm>
          <a:off x="149404" y="650357"/>
          <a:ext cx="5790748" cy="2418603"/>
        </p:xfrm>
        <a:graphic>
          <a:graphicData uri="http://schemas.openxmlformats.org/drawingml/2006/table">
            <a:tbl>
              <a:tblPr/>
              <a:tblGrid>
                <a:gridCol w="420305"/>
                <a:gridCol w="644549"/>
                <a:gridCol w="549415"/>
                <a:gridCol w="760069"/>
                <a:gridCol w="732887"/>
                <a:gridCol w="617368"/>
                <a:gridCol w="787250"/>
                <a:gridCol w="617368"/>
                <a:gridCol w="661537"/>
              </a:tblGrid>
              <a:tr h="37741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FE9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Gap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Original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gap</a:t>
                      </a: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ID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Press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ID Spring 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Back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Before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OD Press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OD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Press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OD Spring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back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Cool-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down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108%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Power.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2679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0,2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0,13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0,08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2679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0,1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0,08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0,08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0,085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contact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2679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0,5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0,47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0,4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2679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D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0,55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0,42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2679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E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0,3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0,18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2679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F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0,03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ea typeface="ＭＳ Ｐゴシック" charset="-128"/>
                          <a:cs typeface="Lucida Sans Unicode"/>
                        </a:rPr>
                        <a:t>≅</a:t>
                      </a: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0,03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contact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contact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contact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contact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contact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contact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2679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G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0,7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0,55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2679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H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0,6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0,45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2679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0,03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contact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contact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contact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contact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ºcontact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</a:tbl>
          </a:graphicData>
        </a:graphic>
      </p:graphicFrame>
      <p:grpSp>
        <p:nvGrpSpPr>
          <p:cNvPr id="6" name="5 Grupo"/>
          <p:cNvGrpSpPr>
            <a:grpSpLocks noChangeAspect="1"/>
          </p:cNvGrpSpPr>
          <p:nvPr/>
        </p:nvGrpSpPr>
        <p:grpSpPr>
          <a:xfrm>
            <a:off x="179511" y="3509928"/>
            <a:ext cx="2384898" cy="2439353"/>
            <a:chOff x="2075935" y="697933"/>
            <a:chExt cx="5033320" cy="5148250"/>
          </a:xfrm>
        </p:grpSpPr>
        <p:pic>
          <p:nvPicPr>
            <p:cNvPr id="24" name="Imagen 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075935" y="829339"/>
              <a:ext cx="5033320" cy="5016844"/>
            </a:xfrm>
            <a:prstGeom prst="rect">
              <a:avLst/>
            </a:prstGeom>
          </p:spPr>
        </p:pic>
        <p:sp>
          <p:nvSpPr>
            <p:cNvPr id="25" name="Elipse 2"/>
            <p:cNvSpPr>
              <a:spLocks noChangeAspect="1"/>
            </p:cNvSpPr>
            <p:nvPr/>
          </p:nvSpPr>
          <p:spPr>
            <a:xfrm>
              <a:off x="5888302" y="2852936"/>
              <a:ext cx="720080" cy="720080"/>
            </a:xfrm>
            <a:prstGeom prst="ellipse">
              <a:avLst/>
            </a:prstGeom>
            <a:noFill/>
            <a:ln w="38100">
              <a:solidFill>
                <a:srgbClr val="FF66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26" name="Elipse 17"/>
            <p:cNvSpPr>
              <a:spLocks noChangeAspect="1"/>
            </p:cNvSpPr>
            <p:nvPr/>
          </p:nvSpPr>
          <p:spPr>
            <a:xfrm>
              <a:off x="3851920" y="756088"/>
              <a:ext cx="895788" cy="895788"/>
            </a:xfrm>
            <a:prstGeom prst="ellipse">
              <a:avLst/>
            </a:prstGeom>
            <a:noFill/>
            <a:ln w="38100">
              <a:solidFill>
                <a:srgbClr val="FF66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7" name="Rectángulo 3"/>
            <p:cNvSpPr/>
            <p:nvPr/>
          </p:nvSpPr>
          <p:spPr>
            <a:xfrm>
              <a:off x="4744492" y="697933"/>
              <a:ext cx="785565" cy="9743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6600"/>
                  </a:solidFill>
                  <a:latin typeface="Arial"/>
                  <a:cs typeface="Arial"/>
                </a:rPr>
                <a:t>b</a:t>
              </a:r>
              <a:endParaRPr lang="es-ES" sz="2400" b="1" dirty="0">
                <a:solidFill>
                  <a:srgbClr val="FF6600"/>
                </a:solidFill>
              </a:endParaRPr>
            </a:p>
          </p:txBody>
        </p:sp>
        <p:sp>
          <p:nvSpPr>
            <p:cNvPr id="28" name="Rectángulo 20"/>
            <p:cNvSpPr/>
            <p:nvPr/>
          </p:nvSpPr>
          <p:spPr>
            <a:xfrm>
              <a:off x="6293411" y="2060848"/>
              <a:ext cx="751734" cy="9743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6600"/>
                  </a:solidFill>
                  <a:latin typeface="Arial"/>
                  <a:cs typeface="Arial"/>
                </a:rPr>
                <a:t>a</a:t>
              </a:r>
              <a:endParaRPr lang="es-ES" sz="2400" b="1" dirty="0">
                <a:solidFill>
                  <a:srgbClr val="FF6600"/>
                </a:solidFill>
              </a:endParaRPr>
            </a:p>
          </p:txBody>
        </p:sp>
      </p:grpSp>
      <p:grpSp>
        <p:nvGrpSpPr>
          <p:cNvPr id="10" name="9 Grupo"/>
          <p:cNvGrpSpPr/>
          <p:nvPr/>
        </p:nvGrpSpPr>
        <p:grpSpPr>
          <a:xfrm>
            <a:off x="2916793" y="3501008"/>
            <a:ext cx="5975687" cy="2467626"/>
            <a:chOff x="408637" y="745350"/>
            <a:chExt cx="5975687" cy="2467626"/>
          </a:xfrm>
        </p:grpSpPr>
        <p:pic>
          <p:nvPicPr>
            <p:cNvPr id="29" name="Picture 5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65" r="986"/>
            <a:stretch/>
          </p:blipFill>
          <p:spPr bwMode="auto">
            <a:xfrm>
              <a:off x="408637" y="745350"/>
              <a:ext cx="5975687" cy="2467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" name="Rectángulo 2"/>
            <p:cNvSpPr/>
            <p:nvPr/>
          </p:nvSpPr>
          <p:spPr>
            <a:xfrm>
              <a:off x="2685805" y="1295182"/>
              <a:ext cx="287258" cy="26161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sz="1100" b="1" dirty="0">
                  <a:solidFill>
                    <a:srgbClr val="FF0000"/>
                  </a:solidFill>
                  <a:latin typeface="Arial"/>
                  <a:cs typeface="Arial"/>
                </a:rPr>
                <a:t>A</a:t>
              </a:r>
              <a:endParaRPr lang="es-ES" sz="1100" b="1" dirty="0">
                <a:solidFill>
                  <a:srgbClr val="FF0000"/>
                </a:solidFill>
              </a:endParaRPr>
            </a:p>
          </p:txBody>
        </p:sp>
        <p:sp>
          <p:nvSpPr>
            <p:cNvPr id="31" name="Rectángulo 3"/>
            <p:cNvSpPr/>
            <p:nvPr/>
          </p:nvSpPr>
          <p:spPr>
            <a:xfrm>
              <a:off x="2411760" y="1862014"/>
              <a:ext cx="287258" cy="26161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sz="1100" b="1" dirty="0">
                  <a:solidFill>
                    <a:srgbClr val="FF0000"/>
                  </a:solidFill>
                  <a:latin typeface="Arial"/>
                  <a:cs typeface="Arial"/>
                </a:rPr>
                <a:t>B</a:t>
              </a:r>
              <a:endParaRPr lang="es-ES" sz="1100" b="1" dirty="0">
                <a:solidFill>
                  <a:srgbClr val="FF0000"/>
                </a:solidFill>
              </a:endParaRPr>
            </a:p>
          </p:txBody>
        </p:sp>
        <p:sp>
          <p:nvSpPr>
            <p:cNvPr id="32" name="Rectángulo 4"/>
            <p:cNvSpPr/>
            <p:nvPr/>
          </p:nvSpPr>
          <p:spPr>
            <a:xfrm>
              <a:off x="2268518" y="2595981"/>
              <a:ext cx="287258" cy="26161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sz="1100" b="1" dirty="0">
                  <a:solidFill>
                    <a:srgbClr val="FF0000"/>
                  </a:solidFill>
                  <a:latin typeface="Arial"/>
                  <a:cs typeface="Arial"/>
                </a:rPr>
                <a:t>C</a:t>
              </a:r>
              <a:endParaRPr lang="es-ES" sz="1100" b="1" dirty="0">
                <a:solidFill>
                  <a:srgbClr val="FF0000"/>
                </a:solidFill>
              </a:endParaRPr>
            </a:p>
          </p:txBody>
        </p:sp>
        <p:sp>
          <p:nvSpPr>
            <p:cNvPr id="33" name="Rectángulo 5"/>
            <p:cNvSpPr/>
            <p:nvPr/>
          </p:nvSpPr>
          <p:spPr>
            <a:xfrm>
              <a:off x="1620446" y="2070909"/>
              <a:ext cx="287258" cy="26161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sz="1100" b="1" dirty="0">
                  <a:solidFill>
                    <a:srgbClr val="FF0000"/>
                  </a:solidFill>
                  <a:latin typeface="Arial"/>
                  <a:cs typeface="Arial"/>
                </a:rPr>
                <a:t>D</a:t>
              </a:r>
              <a:endParaRPr lang="es-ES" sz="1100" b="1" dirty="0">
                <a:solidFill>
                  <a:srgbClr val="FF0000"/>
                </a:solidFill>
              </a:endParaRPr>
            </a:p>
          </p:txBody>
        </p:sp>
        <p:sp>
          <p:nvSpPr>
            <p:cNvPr id="34" name="Rectángulo 6"/>
            <p:cNvSpPr/>
            <p:nvPr/>
          </p:nvSpPr>
          <p:spPr>
            <a:xfrm>
              <a:off x="1423046" y="1342121"/>
              <a:ext cx="279244" cy="26161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sz="1100" b="1" dirty="0">
                  <a:solidFill>
                    <a:srgbClr val="FF0000"/>
                  </a:solidFill>
                  <a:latin typeface="Arial"/>
                  <a:cs typeface="Arial"/>
                </a:rPr>
                <a:t>E</a:t>
              </a:r>
              <a:endParaRPr lang="es-ES" sz="1100" b="1" dirty="0">
                <a:solidFill>
                  <a:srgbClr val="FF0000"/>
                </a:solidFill>
              </a:endParaRPr>
            </a:p>
          </p:txBody>
        </p:sp>
        <p:sp>
          <p:nvSpPr>
            <p:cNvPr id="35" name="Rectángulo 7"/>
            <p:cNvSpPr/>
            <p:nvPr/>
          </p:nvSpPr>
          <p:spPr>
            <a:xfrm>
              <a:off x="1028051" y="1058638"/>
              <a:ext cx="271228" cy="26161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sz="1100" b="1" dirty="0">
                  <a:solidFill>
                    <a:srgbClr val="FF0000"/>
                  </a:solidFill>
                  <a:latin typeface="Arial"/>
                  <a:cs typeface="Arial"/>
                </a:rPr>
                <a:t>F</a:t>
              </a:r>
              <a:endParaRPr lang="es-ES" sz="1100" b="1" dirty="0">
                <a:solidFill>
                  <a:srgbClr val="FF0000"/>
                </a:solidFill>
              </a:endParaRPr>
            </a:p>
          </p:txBody>
        </p:sp>
        <p:sp>
          <p:nvSpPr>
            <p:cNvPr id="36" name="Rectángulo 10"/>
            <p:cNvSpPr/>
            <p:nvPr/>
          </p:nvSpPr>
          <p:spPr>
            <a:xfrm>
              <a:off x="4243286" y="755885"/>
              <a:ext cx="293670" cy="26161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sz="1100" b="1" dirty="0">
                  <a:solidFill>
                    <a:srgbClr val="FF0000"/>
                  </a:solidFill>
                  <a:latin typeface="Arial"/>
                  <a:cs typeface="Arial"/>
                </a:rPr>
                <a:t>G</a:t>
              </a:r>
              <a:endParaRPr lang="es-ES" sz="1100" b="1" dirty="0">
                <a:solidFill>
                  <a:srgbClr val="FF0000"/>
                </a:solidFill>
              </a:endParaRPr>
            </a:p>
          </p:txBody>
        </p:sp>
        <p:sp>
          <p:nvSpPr>
            <p:cNvPr id="37" name="Rectángulo 11"/>
            <p:cNvSpPr/>
            <p:nvPr/>
          </p:nvSpPr>
          <p:spPr>
            <a:xfrm>
              <a:off x="3635896" y="1700808"/>
              <a:ext cx="287258" cy="26161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sz="1100" b="1" dirty="0">
                  <a:solidFill>
                    <a:srgbClr val="FF0000"/>
                  </a:solidFill>
                  <a:latin typeface="Arial"/>
                  <a:cs typeface="Arial"/>
                </a:rPr>
                <a:t>H</a:t>
              </a:r>
              <a:endParaRPr lang="es-ES" sz="1100" b="1" dirty="0">
                <a:solidFill>
                  <a:srgbClr val="FF0000"/>
                </a:solidFill>
              </a:endParaRPr>
            </a:p>
          </p:txBody>
        </p:sp>
        <p:sp>
          <p:nvSpPr>
            <p:cNvPr id="38" name="Rectángulo 12"/>
            <p:cNvSpPr/>
            <p:nvPr/>
          </p:nvSpPr>
          <p:spPr>
            <a:xfrm>
              <a:off x="4180132" y="2226408"/>
              <a:ext cx="223138" cy="26161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sz="1100" b="1" dirty="0">
                  <a:solidFill>
                    <a:srgbClr val="FF0000"/>
                  </a:solidFill>
                  <a:latin typeface="Arial"/>
                  <a:cs typeface="Arial"/>
                </a:rPr>
                <a:t>I</a:t>
              </a:r>
              <a:endParaRPr lang="es-ES" sz="1100" b="1" dirty="0">
                <a:solidFill>
                  <a:srgbClr val="FF0000"/>
                </a:solidFill>
              </a:endParaRPr>
            </a:p>
          </p:txBody>
        </p:sp>
        <p:sp>
          <p:nvSpPr>
            <p:cNvPr id="39" name="Rectángulo 14"/>
            <p:cNvSpPr/>
            <p:nvPr/>
          </p:nvSpPr>
          <p:spPr>
            <a:xfrm>
              <a:off x="413841" y="745350"/>
              <a:ext cx="348834" cy="307777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FF6600"/>
                  </a:solidFill>
                  <a:latin typeface="Arial"/>
                  <a:cs typeface="Arial"/>
                </a:rPr>
                <a:t>a)</a:t>
              </a:r>
              <a:endParaRPr lang="es-ES" sz="1400" b="1" dirty="0">
                <a:solidFill>
                  <a:srgbClr val="FF6600"/>
                </a:solidFill>
              </a:endParaRPr>
            </a:p>
          </p:txBody>
        </p:sp>
        <p:sp>
          <p:nvSpPr>
            <p:cNvPr id="40" name="Rectángulo 15"/>
            <p:cNvSpPr/>
            <p:nvPr/>
          </p:nvSpPr>
          <p:spPr>
            <a:xfrm>
              <a:off x="3257964" y="745350"/>
              <a:ext cx="440580" cy="307777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FF6600"/>
                  </a:solidFill>
                  <a:latin typeface="Arial"/>
                  <a:cs typeface="Arial"/>
                </a:rPr>
                <a:t>b)</a:t>
              </a:r>
              <a:endParaRPr lang="es-ES" sz="1400" b="1" dirty="0">
                <a:solidFill>
                  <a:srgbClr val="FF6600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1" name="10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design </a:t>
            </a:r>
            <a:r>
              <a:rPr lang="en-US" dirty="0" smtClean="0"/>
              <a:t>update </a:t>
            </a:r>
            <a:r>
              <a:rPr lang="en-US" dirty="0"/>
              <a:t>(</a:t>
            </a:r>
            <a:r>
              <a:rPr lang="en-US" dirty="0" smtClean="0"/>
              <a:t>II)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2" name="2 Marcador de contenido"/>
          <p:cNvSpPr txBox="1">
            <a:spLocks/>
          </p:cNvSpPr>
          <p:nvPr/>
        </p:nvSpPr>
        <p:spPr bwMode="auto">
          <a:xfrm>
            <a:off x="5882799" y="710777"/>
            <a:ext cx="3009681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65125" indent="-255588" algn="l" rtl="0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0713" indent="-228600" algn="l" rtl="0" fontAlgn="base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8838" indent="-228600" algn="l" rtl="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spcBef>
                <a:spcPct val="0"/>
              </a:spcBef>
            </a:pPr>
            <a:r>
              <a:rPr lang="en-GB" sz="1400" b="1" dirty="0">
                <a:solidFill>
                  <a:schemeClr val="accent1"/>
                </a:solidFill>
                <a:latin typeface="Arial" charset="0"/>
              </a:rPr>
              <a:t>Motivation: There is no previous experience in nested collaring structures.</a:t>
            </a:r>
          </a:p>
          <a:p>
            <a:pPr>
              <a:spcBef>
                <a:spcPct val="0"/>
              </a:spcBef>
            </a:pPr>
            <a:endParaRPr lang="en-GB" sz="1400" b="1" dirty="0">
              <a:solidFill>
                <a:schemeClr val="accent1"/>
              </a:solidFill>
              <a:latin typeface="Arial" charset="0"/>
            </a:endParaRPr>
          </a:p>
          <a:p>
            <a:pPr>
              <a:spcBef>
                <a:spcPct val="0"/>
              </a:spcBef>
            </a:pPr>
            <a:r>
              <a:rPr lang="en-GB" sz="1400" b="1" dirty="0">
                <a:solidFill>
                  <a:schemeClr val="accent1"/>
                </a:solidFill>
                <a:latin typeface="Arial" charset="0"/>
              </a:rPr>
              <a:t>Undesired contact between parts could </a:t>
            </a:r>
            <a:r>
              <a:rPr lang="en-GB" sz="1400" b="1" dirty="0" smtClean="0">
                <a:solidFill>
                  <a:schemeClr val="accent1"/>
                </a:solidFill>
                <a:latin typeface="Arial" charset="0"/>
              </a:rPr>
              <a:t>spoil the </a:t>
            </a:r>
            <a:r>
              <a:rPr lang="en-GB" sz="1400" b="1" dirty="0">
                <a:solidFill>
                  <a:schemeClr val="accent1"/>
                </a:solidFill>
                <a:latin typeface="Arial" charset="0"/>
              </a:rPr>
              <a:t>assembly.</a:t>
            </a:r>
          </a:p>
          <a:p>
            <a:pPr>
              <a:spcBef>
                <a:spcPct val="0"/>
              </a:spcBef>
            </a:pPr>
            <a:endParaRPr lang="en-GB" sz="1400" b="1" dirty="0">
              <a:solidFill>
                <a:schemeClr val="accent1"/>
              </a:solidFill>
              <a:latin typeface="Arial" charset="0"/>
            </a:endParaRPr>
          </a:p>
          <a:p>
            <a:pPr>
              <a:spcBef>
                <a:spcPct val="0"/>
              </a:spcBef>
            </a:pPr>
            <a:r>
              <a:rPr lang="en-GB" sz="1400" b="1" dirty="0" smtClean="0">
                <a:solidFill>
                  <a:schemeClr val="accent1"/>
                </a:solidFill>
                <a:latin typeface="Arial" charset="0"/>
              </a:rPr>
              <a:t>Too large </a:t>
            </a:r>
            <a:r>
              <a:rPr lang="en-GB" sz="1400" b="1" dirty="0">
                <a:solidFill>
                  <a:schemeClr val="accent1"/>
                </a:solidFill>
                <a:latin typeface="Arial" charset="0"/>
              </a:rPr>
              <a:t>gaps could spoil the field quality or cause clattering during operation.</a:t>
            </a:r>
          </a:p>
          <a:p>
            <a:pPr>
              <a:spcBef>
                <a:spcPct val="0"/>
              </a:spcBef>
            </a:pPr>
            <a:endParaRPr lang="en-GB" sz="1400" b="1" dirty="0">
              <a:solidFill>
                <a:srgbClr val="64BCD9"/>
              </a:solidFill>
              <a:latin typeface="Arial" charset="0"/>
            </a:endParaRPr>
          </a:p>
        </p:txBody>
      </p:sp>
      <p:cxnSp>
        <p:nvCxnSpPr>
          <p:cNvPr id="41" name="40 Conector recto"/>
          <p:cNvCxnSpPr/>
          <p:nvPr/>
        </p:nvCxnSpPr>
        <p:spPr>
          <a:xfrm>
            <a:off x="2771798" y="3429000"/>
            <a:ext cx="0" cy="2520280"/>
          </a:xfrm>
          <a:prstGeom prst="line">
            <a:avLst/>
          </a:prstGeom>
          <a:ln w="25400">
            <a:solidFill>
              <a:schemeClr val="accent5">
                <a:lumMod val="40000"/>
                <a:lumOff val="60000"/>
              </a:schemeClr>
            </a:solidFill>
            <a:prstDash val="sys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992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Index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042317"/>
            <a:ext cx="7920000" cy="4906963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Magnet </a:t>
            </a:r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</a:rPr>
              <a:t>and cable specifications</a:t>
            </a:r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Magnetic d</a:t>
            </a:r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</a:rPr>
              <a:t>esign</a:t>
            </a:r>
          </a:p>
          <a:p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</a:rPr>
              <a:t>Mechanical design</a:t>
            </a:r>
          </a:p>
          <a:p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</a:rPr>
              <a:t>Magnet protection</a:t>
            </a:r>
          </a:p>
          <a:p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</a:rPr>
              <a:t>Manufacturing concept</a:t>
            </a:r>
          </a:p>
          <a:p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</a:rPr>
              <a:t>Validation tests</a:t>
            </a:r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sz="2400" dirty="0" smtClean="0">
                <a:solidFill>
                  <a:schemeClr val="tx1"/>
                </a:solidFill>
              </a:rPr>
              <a:t>Short Mechanical Model</a:t>
            </a:r>
            <a:endParaRPr lang="en-GB" sz="2400" dirty="0">
              <a:solidFill>
                <a:schemeClr val="tx1"/>
              </a:solidFill>
            </a:endParaRPr>
          </a:p>
          <a:p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</a:rPr>
              <a:t>Conclusions</a:t>
            </a:r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872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3 Marcador de contenido"/>
          <p:cNvSpPr>
            <a:spLocks noGrp="1"/>
          </p:cNvSpPr>
          <p:nvPr>
            <p:ph idx="1"/>
          </p:nvPr>
        </p:nvSpPr>
        <p:spPr>
          <a:xfrm>
            <a:off x="250980" y="4711773"/>
            <a:ext cx="8641499" cy="1489720"/>
          </a:xfrm>
        </p:spPr>
        <p:txBody>
          <a:bodyPr>
            <a:normAutofit fontScale="85000" lnSpcReduction="20000"/>
          </a:bodyPr>
          <a:lstStyle/>
          <a:p>
            <a:r>
              <a:rPr lang="en-GB" sz="2400" dirty="0" smtClean="0"/>
              <a:t>A short mechanical model, as close as possible to the real magnet, becomes essential to:</a:t>
            </a:r>
          </a:p>
          <a:p>
            <a:pPr lvl="1"/>
            <a:r>
              <a:rPr lang="en-GB" sz="2000" dirty="0" smtClean="0"/>
              <a:t>Validate the assembly process of the nested dipoles: feasibility, gaps, ground insulation, collaring shoes</a:t>
            </a:r>
            <a:r>
              <a:rPr lang="en-GB" sz="2000" dirty="0"/>
              <a:t>.</a:t>
            </a:r>
            <a:r>
              <a:rPr lang="en-GB" sz="2000" dirty="0" smtClean="0"/>
              <a:t>..</a:t>
            </a:r>
          </a:p>
          <a:p>
            <a:pPr lvl="1"/>
            <a:r>
              <a:rPr lang="en-GB" sz="2000" dirty="0" smtClean="0"/>
              <a:t>Test part of the tooling </a:t>
            </a:r>
            <a:r>
              <a:rPr lang="en-GB" sz="2000" dirty="0"/>
              <a:t>to be used in the </a:t>
            </a:r>
            <a:r>
              <a:rPr lang="en-GB" sz="2000" dirty="0" smtClean="0"/>
              <a:t>prototype assembly.</a:t>
            </a:r>
          </a:p>
          <a:p>
            <a:pPr lvl="1"/>
            <a:r>
              <a:rPr lang="en-GB" sz="2000" dirty="0"/>
              <a:t>Validate the FEM mechanical </a:t>
            </a:r>
            <a:r>
              <a:rPr lang="en-GB" sz="2000" dirty="0" smtClean="0"/>
              <a:t>model.</a:t>
            </a:r>
            <a:endParaRPr lang="en-GB" sz="2000" dirty="0"/>
          </a:p>
          <a:p>
            <a:pPr lvl="1"/>
            <a:endParaRPr lang="en-GB" sz="2000" dirty="0" smtClean="0"/>
          </a:p>
          <a:p>
            <a:endParaRPr lang="en-GB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1550" y="836712"/>
            <a:ext cx="5076954" cy="3607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43</a:t>
            </a:fld>
            <a:endParaRPr lang="fr-FR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612000" y="9536"/>
            <a:ext cx="7920000" cy="720000"/>
          </a:xfrm>
          <a:prstGeom prst="rect">
            <a:avLst/>
          </a:prstGeom>
        </p:spPr>
        <p:txBody>
          <a:bodyPr vert="horz" lIns="0" tIns="0" rIns="0" bIns="0" rtlCol="0" anchor="t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Short mechanical model: Motivation</a:t>
            </a:r>
            <a:endParaRPr lang="en-US" dirty="0"/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3133" y="897304"/>
            <a:ext cx="3929318" cy="3598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9" name="Agrupar 5"/>
          <p:cNvGrpSpPr>
            <a:grpSpLocks noChangeAspect="1"/>
          </p:cNvGrpSpPr>
          <p:nvPr/>
        </p:nvGrpSpPr>
        <p:grpSpPr>
          <a:xfrm>
            <a:off x="2581405" y="591075"/>
            <a:ext cx="1202078" cy="1109742"/>
            <a:chOff x="6286900" y="1155878"/>
            <a:chExt cx="2279970" cy="2104837"/>
          </a:xfrm>
        </p:grpSpPr>
        <p:pic>
          <p:nvPicPr>
            <p:cNvPr id="30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86900" y="1155878"/>
              <a:ext cx="2279970" cy="2104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30 Flecha abajo"/>
            <p:cNvSpPr/>
            <p:nvPr/>
          </p:nvSpPr>
          <p:spPr>
            <a:xfrm>
              <a:off x="6716976" y="1604531"/>
              <a:ext cx="185651" cy="232629"/>
            </a:xfrm>
            <a:prstGeom prst="downArrow">
              <a:avLst/>
            </a:prstGeom>
            <a:solidFill>
              <a:schemeClr val="bg1"/>
            </a:solidFill>
            <a:ln w="50800" cmpd="sng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32" name="31 Flecha abajo"/>
            <p:cNvSpPr/>
            <p:nvPr/>
          </p:nvSpPr>
          <p:spPr>
            <a:xfrm>
              <a:off x="7942566" y="1604531"/>
              <a:ext cx="185651" cy="232629"/>
            </a:xfrm>
            <a:prstGeom prst="downArrow">
              <a:avLst/>
            </a:prstGeom>
            <a:solidFill>
              <a:schemeClr val="bg1"/>
            </a:solidFill>
            <a:ln w="50800" cmpd="sng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33" name="32 Flecha abajo"/>
            <p:cNvSpPr/>
            <p:nvPr/>
          </p:nvSpPr>
          <p:spPr>
            <a:xfrm rot="10800000">
              <a:off x="7943137" y="2668045"/>
              <a:ext cx="185651" cy="232629"/>
            </a:xfrm>
            <a:prstGeom prst="downArrow">
              <a:avLst/>
            </a:prstGeom>
            <a:solidFill>
              <a:schemeClr val="bg1"/>
            </a:solidFill>
            <a:ln w="50800" cmpd="sng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34" name="33 Flecha abajo"/>
            <p:cNvSpPr/>
            <p:nvPr/>
          </p:nvSpPr>
          <p:spPr>
            <a:xfrm rot="10800000">
              <a:off x="6719000" y="2668045"/>
              <a:ext cx="185651" cy="232629"/>
            </a:xfrm>
            <a:prstGeom prst="downArrow">
              <a:avLst/>
            </a:prstGeom>
            <a:solidFill>
              <a:schemeClr val="bg1"/>
            </a:solidFill>
            <a:ln w="50800" cmpd="sng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</p:grpSp>
      <p:grpSp>
        <p:nvGrpSpPr>
          <p:cNvPr id="35" name="34 Grupo"/>
          <p:cNvGrpSpPr>
            <a:grpSpLocks noChangeAspect="1"/>
          </p:cNvGrpSpPr>
          <p:nvPr/>
        </p:nvGrpSpPr>
        <p:grpSpPr>
          <a:xfrm rot="5400000">
            <a:off x="3202316" y="1438290"/>
            <a:ext cx="1056138" cy="1053073"/>
            <a:chOff x="539552" y="3513189"/>
            <a:chExt cx="2226529" cy="2220067"/>
          </a:xfrm>
        </p:grpSpPr>
        <p:pic>
          <p:nvPicPr>
            <p:cNvPr id="36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2" y="3513189"/>
              <a:ext cx="2226529" cy="22200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" name="36 Flecha abajo"/>
            <p:cNvSpPr/>
            <p:nvPr/>
          </p:nvSpPr>
          <p:spPr>
            <a:xfrm rot="16200000">
              <a:off x="927237" y="3795871"/>
              <a:ext cx="188342" cy="216973"/>
            </a:xfrm>
            <a:prstGeom prst="downArrow">
              <a:avLst/>
            </a:prstGeom>
            <a:solidFill>
              <a:schemeClr val="bg1"/>
            </a:solidFill>
            <a:ln w="50800" cmpd="sng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38" name="37 Flecha abajo"/>
            <p:cNvSpPr/>
            <p:nvPr/>
          </p:nvSpPr>
          <p:spPr>
            <a:xfrm rot="16200000">
              <a:off x="927237" y="5228704"/>
              <a:ext cx="188342" cy="216973"/>
            </a:xfrm>
            <a:prstGeom prst="downArrow">
              <a:avLst/>
            </a:prstGeom>
            <a:solidFill>
              <a:schemeClr val="bg1"/>
            </a:solidFill>
            <a:ln w="50800" cmpd="sng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39" name="38 Flecha abajo"/>
            <p:cNvSpPr/>
            <p:nvPr/>
          </p:nvSpPr>
          <p:spPr>
            <a:xfrm rot="5400000">
              <a:off x="2151373" y="5232776"/>
              <a:ext cx="188342" cy="216973"/>
            </a:xfrm>
            <a:prstGeom prst="downArrow">
              <a:avLst/>
            </a:prstGeom>
            <a:solidFill>
              <a:schemeClr val="bg1"/>
            </a:solidFill>
            <a:ln w="50800" cmpd="sng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40" name="39 Flecha abajo"/>
            <p:cNvSpPr/>
            <p:nvPr/>
          </p:nvSpPr>
          <p:spPr>
            <a:xfrm rot="5400000">
              <a:off x="2146931" y="3804836"/>
              <a:ext cx="188342" cy="216973"/>
            </a:xfrm>
            <a:prstGeom prst="downArrow">
              <a:avLst/>
            </a:prstGeom>
            <a:solidFill>
              <a:schemeClr val="bg1"/>
            </a:solidFill>
            <a:ln w="50800" cmpd="sng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4067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0846" y="5324556"/>
            <a:ext cx="1449340" cy="107211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56811" y="3095580"/>
            <a:ext cx="2076223" cy="1290625"/>
          </a:xfrm>
          <a:prstGeom prst="rect">
            <a:avLst/>
          </a:prstGeom>
        </p:spPr>
      </p:pic>
      <p:pic>
        <p:nvPicPr>
          <p:cNvPr id="73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2246" y="656900"/>
            <a:ext cx="2885614" cy="2045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44</a:t>
            </a:fld>
            <a:endParaRPr lang="fr-FR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612000" y="9536"/>
            <a:ext cx="7920000" cy="720000"/>
          </a:xfrm>
          <a:prstGeom prst="rect">
            <a:avLst/>
          </a:prstGeom>
        </p:spPr>
        <p:txBody>
          <a:bodyPr vert="horz" lIns="0" tIns="0" rIns="0" bIns="0" rtlCol="0" anchor="t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Short mechanical model: Fabrication</a:t>
            </a:r>
            <a:endParaRPr lang="en-US" dirty="0"/>
          </a:p>
        </p:txBody>
      </p:sp>
      <p:grpSp>
        <p:nvGrpSpPr>
          <p:cNvPr id="6" name="5 Grupo"/>
          <p:cNvGrpSpPr/>
          <p:nvPr/>
        </p:nvGrpSpPr>
        <p:grpSpPr>
          <a:xfrm>
            <a:off x="120022" y="730902"/>
            <a:ext cx="2757357" cy="2580681"/>
            <a:chOff x="120022" y="730902"/>
            <a:chExt cx="2757357" cy="2580681"/>
          </a:xfrm>
        </p:grpSpPr>
        <p:sp>
          <p:nvSpPr>
            <p:cNvPr id="41" name="40 CuadroTexto"/>
            <p:cNvSpPr txBox="1"/>
            <p:nvPr/>
          </p:nvSpPr>
          <p:spPr>
            <a:xfrm>
              <a:off x="120022" y="3003806"/>
              <a:ext cx="2757357" cy="307777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fr-FR"/>
              </a:defPPr>
              <a:lvl1pPr marL="109537" indent="0" fontAlgn="base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SzPct val="68000"/>
                <a:buFont typeface="Wingdings 3" pitchFamily="18" charset="2"/>
                <a:buNone/>
                <a:defRPr sz="1600" b="1">
                  <a:solidFill>
                    <a:schemeClr val="accent1"/>
                  </a:solidFill>
                  <a:latin typeface="Arial" charset="0"/>
                </a:defRPr>
              </a:lvl1pPr>
              <a:lvl2pPr marL="620713" indent="-228600" fontAlgn="base">
                <a:spcBef>
                  <a:spcPts val="325"/>
                </a:spcBef>
                <a:spcAft>
                  <a:spcPct val="0"/>
                </a:spcAft>
                <a:buClr>
                  <a:schemeClr val="accent1"/>
                </a:buClr>
                <a:buFont typeface="Verdana" pitchFamily="34" charset="0"/>
                <a:buChar char="◦"/>
                <a:defRPr sz="2300"/>
              </a:lvl2pPr>
              <a:lvl3pPr marL="858838" indent="-228600" fontAlgn="base">
                <a:spcBef>
                  <a:spcPts val="350"/>
                </a:spcBef>
                <a:spcAft>
                  <a:spcPct val="0"/>
                </a:spcAft>
                <a:buClr>
                  <a:schemeClr val="accent2"/>
                </a:buClr>
                <a:buSzPct val="100000"/>
                <a:buFont typeface="Wingdings 2" pitchFamily="18" charset="2"/>
                <a:buChar char=""/>
                <a:defRPr sz="2100"/>
              </a:lvl3pPr>
              <a:lvl4pPr marL="1143000" indent="-228600" fontAlgn="base">
                <a:spcBef>
                  <a:spcPts val="350"/>
                </a:spcBef>
                <a:spcAft>
                  <a:spcPct val="0"/>
                </a:spcAft>
                <a:buClr>
                  <a:schemeClr val="accent2"/>
                </a:buClr>
                <a:buFont typeface="Wingdings 2" pitchFamily="18" charset="2"/>
                <a:buChar char=""/>
                <a:defRPr sz="1900"/>
              </a:lvl4pPr>
              <a:lvl5pPr marL="1371600" indent="-228600" fontAlgn="base">
                <a:spcBef>
                  <a:spcPts val="350"/>
                </a:spcBef>
                <a:spcAft>
                  <a:spcPct val="0"/>
                </a:spcAft>
                <a:buClr>
                  <a:schemeClr val="accent2"/>
                </a:buClr>
                <a:buFont typeface="Wingdings 2" pitchFamily="18" charset="2"/>
                <a:buChar char=""/>
              </a:lvl5pPr>
              <a:lvl6pPr marL="1600200" indent="-228600">
                <a:spcBef>
                  <a:spcPts val="350"/>
                </a:spcBef>
                <a:buClr>
                  <a:schemeClr val="accent3"/>
                </a:buClr>
                <a:buFont typeface="Wingdings 2"/>
                <a:buChar char=""/>
                <a:defRPr kumimoji="0"/>
              </a:lvl6pPr>
              <a:lvl7pPr marL="1828800" indent="-228600">
                <a:spcBef>
                  <a:spcPts val="350"/>
                </a:spcBef>
                <a:buClr>
                  <a:schemeClr val="accent3"/>
                </a:buClr>
                <a:buFont typeface="Wingdings 2"/>
                <a:buChar char=""/>
                <a:defRPr kumimoji="0" sz="1600"/>
              </a:lvl7pPr>
              <a:lvl8pPr marL="2057400" indent="-228600">
                <a:spcBef>
                  <a:spcPts val="350"/>
                </a:spcBef>
                <a:buClr>
                  <a:schemeClr val="accent3"/>
                </a:buClr>
                <a:buFont typeface="Wingdings 2"/>
                <a:buChar char=""/>
                <a:defRPr kumimoji="0" sz="1600"/>
              </a:lvl8pPr>
              <a:lvl9pPr marL="2286000" indent="-228600">
                <a:spcBef>
                  <a:spcPts val="350"/>
                </a:spcBef>
                <a:buClr>
                  <a:schemeClr val="accent3"/>
                </a:buClr>
                <a:buFont typeface="Wingdings 2"/>
                <a:buChar char=""/>
                <a:defRPr kumimoji="0" sz="1600" baseline="0"/>
              </a:lvl9pPr>
            </a:lstStyle>
            <a:p>
              <a:r>
                <a:rPr lang="es-ES_tradnl" sz="1400" b="0" dirty="0" err="1" smtClean="0"/>
                <a:t>Rivets</a:t>
              </a:r>
              <a:r>
                <a:rPr lang="es-ES_tradnl" sz="1400" b="0" dirty="0" smtClean="0"/>
                <a:t> </a:t>
              </a:r>
              <a:r>
                <a:rPr lang="es-ES_tradnl" sz="1400" b="0" dirty="0" err="1" smtClean="0"/>
                <a:t>insertion</a:t>
              </a:r>
              <a:r>
                <a:rPr lang="es-ES_tradnl" sz="1400" b="0" dirty="0" smtClean="0"/>
                <a:t> </a:t>
              </a:r>
              <a:r>
                <a:rPr lang="es-ES_tradnl" sz="1400" b="0" dirty="0" err="1" smtClean="0"/>
                <a:t>tool</a:t>
              </a:r>
              <a:r>
                <a:rPr lang="es-ES_tradnl" sz="1400" b="0" dirty="0" smtClean="0"/>
                <a:t> (ID &amp; OD)</a:t>
              </a:r>
              <a:endParaRPr lang="es-ES_tradnl" sz="1400" b="0" dirty="0"/>
            </a:p>
          </p:txBody>
        </p:sp>
        <p:pic>
          <p:nvPicPr>
            <p:cNvPr id="42" name="41 Imagen" descr="IMG_20151029_112615.jp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66786" y="730902"/>
              <a:ext cx="2263830" cy="2232248"/>
            </a:xfrm>
            <a:prstGeom prst="rect">
              <a:avLst/>
            </a:prstGeom>
          </p:spPr>
        </p:pic>
      </p:grpSp>
      <p:pic>
        <p:nvPicPr>
          <p:cNvPr id="2051" name="Picture 3" descr="P:\1503 MCBXFB\Test\Fotos Montaje 75\170201_MG_9791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98409" y="1833150"/>
            <a:ext cx="2980463" cy="2956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P:\1503 MCBXFB\Test\Fotos Montaje 75\170201_MG_9768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26601" y="3663202"/>
            <a:ext cx="1795309" cy="1521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6" name="45 Conector recto de flecha"/>
          <p:cNvCxnSpPr>
            <a:endCxn id="42" idx="3"/>
          </p:cNvCxnSpPr>
          <p:nvPr/>
        </p:nvCxnSpPr>
        <p:spPr>
          <a:xfrm flipH="1" flipV="1">
            <a:off x="2630616" y="1847026"/>
            <a:ext cx="1005280" cy="645870"/>
          </a:xfrm>
          <a:prstGeom prst="straightConnector1">
            <a:avLst/>
          </a:prstGeom>
          <a:noFill/>
          <a:ln w="50800" cmpd="sng">
            <a:solidFill>
              <a:schemeClr val="accent6"/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7" name="46 CuadroTexto"/>
          <p:cNvSpPr txBox="1"/>
          <p:nvPr/>
        </p:nvSpPr>
        <p:spPr>
          <a:xfrm>
            <a:off x="146712" y="5805264"/>
            <a:ext cx="2757357" cy="307777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fr-FR"/>
            </a:defPPr>
            <a:lvl1pPr marL="109537" indent="0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None/>
              <a:defRPr sz="1600" b="1">
                <a:solidFill>
                  <a:schemeClr val="accent1"/>
                </a:solidFill>
                <a:latin typeface="Arial" charset="0"/>
              </a:defRPr>
            </a:lvl1pPr>
            <a:lvl2pPr marL="620713" indent="-228600" fontAlgn="base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300"/>
            </a:lvl2pPr>
            <a:lvl3pPr marL="858838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/>
            </a:lvl3pPr>
            <a:lvl4pPr marL="1143000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900"/>
            </a:lvl4pPr>
            <a:lvl5pPr marL="1371600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</a:lvl5pPr>
            <a:lvl6pPr marL="16002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/>
            </a:lvl6pPr>
            <a:lvl7pPr marL="18288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/>
            </a:lvl7pPr>
            <a:lvl8pPr marL="20574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/>
            </a:lvl8pPr>
            <a:lvl9pPr marL="22860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baseline="0"/>
            </a:lvl9pPr>
          </a:lstStyle>
          <a:p>
            <a:r>
              <a:rPr lang="es-ES_tradnl" sz="1400" b="0" dirty="0" err="1" smtClean="0"/>
              <a:t>Handling</a:t>
            </a:r>
            <a:r>
              <a:rPr lang="es-ES_tradnl" sz="1400" b="0" dirty="0" smtClean="0"/>
              <a:t> </a:t>
            </a:r>
            <a:r>
              <a:rPr lang="es-ES_tradnl" sz="1400" b="0" dirty="0" err="1" smtClean="0"/>
              <a:t>scissors</a:t>
            </a:r>
            <a:r>
              <a:rPr lang="es-ES_tradnl" sz="1400" b="0" dirty="0" smtClean="0"/>
              <a:t> (ID &amp; OD)</a:t>
            </a:r>
            <a:endParaRPr lang="es-ES_tradnl" sz="1400" b="0" dirty="0"/>
          </a:p>
        </p:txBody>
      </p:sp>
      <p:sp>
        <p:nvSpPr>
          <p:cNvPr id="48" name="47 CuadroTexto"/>
          <p:cNvSpPr txBox="1"/>
          <p:nvPr/>
        </p:nvSpPr>
        <p:spPr>
          <a:xfrm>
            <a:off x="4082862" y="751486"/>
            <a:ext cx="1996010" cy="523220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fr-FR"/>
            </a:defPPr>
            <a:lvl1pPr marL="109537" indent="0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None/>
              <a:defRPr sz="1600" b="1">
                <a:solidFill>
                  <a:schemeClr val="accent1"/>
                </a:solidFill>
                <a:latin typeface="Arial" charset="0"/>
              </a:defRPr>
            </a:lvl1pPr>
            <a:lvl2pPr marL="620713" indent="-228600" fontAlgn="base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300"/>
            </a:lvl2pPr>
            <a:lvl3pPr marL="858838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/>
            </a:lvl3pPr>
            <a:lvl4pPr marL="1143000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900"/>
            </a:lvl4pPr>
            <a:lvl5pPr marL="1371600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</a:lvl5pPr>
            <a:lvl6pPr marL="16002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/>
            </a:lvl6pPr>
            <a:lvl7pPr marL="18288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/>
            </a:lvl7pPr>
            <a:lvl8pPr marL="20574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/>
            </a:lvl8pPr>
            <a:lvl9pPr marL="22860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baseline="0"/>
            </a:lvl9pPr>
          </a:lstStyle>
          <a:p>
            <a:pPr algn="r"/>
            <a:r>
              <a:rPr lang="es-ES_tradnl" sz="1400" b="0" dirty="0" err="1" smtClean="0"/>
              <a:t>Collars</a:t>
            </a:r>
            <a:r>
              <a:rPr lang="es-ES_tradnl" sz="1400" b="0" dirty="0" smtClean="0"/>
              <a:t> </a:t>
            </a:r>
          </a:p>
          <a:p>
            <a:pPr algn="r"/>
            <a:r>
              <a:rPr lang="es-ES_tradnl" sz="1400" b="0" dirty="0" smtClean="0"/>
              <a:t>(Laser + EDM)</a:t>
            </a:r>
            <a:endParaRPr lang="es-ES_tradnl" sz="1400" b="0" dirty="0"/>
          </a:p>
        </p:txBody>
      </p:sp>
      <p:pic>
        <p:nvPicPr>
          <p:cNvPr id="45" name="44 Imagen" descr="IMG-20160929-WA0003_collar2.jpg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03996" y="716870"/>
            <a:ext cx="2544468" cy="1920042"/>
          </a:xfrm>
          <a:prstGeom prst="rect">
            <a:avLst/>
          </a:prstGeom>
        </p:spPr>
      </p:pic>
      <p:cxnSp>
        <p:nvCxnSpPr>
          <p:cNvPr id="49" name="48 Conector recto de flecha"/>
          <p:cNvCxnSpPr/>
          <p:nvPr/>
        </p:nvCxnSpPr>
        <p:spPr>
          <a:xfrm flipV="1">
            <a:off x="5364088" y="2169962"/>
            <a:ext cx="1944216" cy="1259038"/>
          </a:xfrm>
          <a:prstGeom prst="straightConnector1">
            <a:avLst/>
          </a:prstGeom>
          <a:noFill/>
          <a:ln w="50800" cmpd="sng">
            <a:solidFill>
              <a:schemeClr val="accent6"/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0" name="49 Conector recto de flecha"/>
          <p:cNvCxnSpPr/>
          <p:nvPr/>
        </p:nvCxnSpPr>
        <p:spPr>
          <a:xfrm flipV="1">
            <a:off x="5652120" y="2169962"/>
            <a:ext cx="1656184" cy="610966"/>
          </a:xfrm>
          <a:prstGeom prst="straightConnector1">
            <a:avLst/>
          </a:prstGeom>
          <a:noFill/>
          <a:ln w="50800" cmpd="sng">
            <a:solidFill>
              <a:schemeClr val="accent6"/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1" name="50 CuadroTexto"/>
          <p:cNvSpPr txBox="1"/>
          <p:nvPr/>
        </p:nvSpPr>
        <p:spPr>
          <a:xfrm>
            <a:off x="7284776" y="4509120"/>
            <a:ext cx="1545570" cy="523220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fr-FR"/>
            </a:defPPr>
            <a:lvl1pPr marL="109537" indent="0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None/>
              <a:defRPr sz="1600" b="1">
                <a:solidFill>
                  <a:schemeClr val="accent1"/>
                </a:solidFill>
                <a:latin typeface="Arial" charset="0"/>
              </a:defRPr>
            </a:lvl1pPr>
            <a:lvl2pPr marL="620713" indent="-228600" fontAlgn="base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300"/>
            </a:lvl2pPr>
            <a:lvl3pPr marL="858838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/>
            </a:lvl3pPr>
            <a:lvl4pPr marL="1143000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900"/>
            </a:lvl4pPr>
            <a:lvl5pPr marL="1371600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</a:lvl5pPr>
            <a:lvl6pPr marL="16002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/>
            </a:lvl6pPr>
            <a:lvl7pPr marL="18288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/>
            </a:lvl7pPr>
            <a:lvl8pPr marL="20574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/>
            </a:lvl8pPr>
            <a:lvl9pPr marL="22860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baseline="0"/>
            </a:lvl9pPr>
          </a:lstStyle>
          <a:p>
            <a:pPr algn="ctr"/>
            <a:r>
              <a:rPr lang="es-ES_tradnl" sz="1400" b="0" dirty="0" err="1" smtClean="0"/>
              <a:t>Kapton</a:t>
            </a:r>
            <a:r>
              <a:rPr lang="es-ES_tradnl" sz="1400" b="0" dirty="0" smtClean="0"/>
              <a:t> </a:t>
            </a:r>
            <a:r>
              <a:rPr lang="es-ES_tradnl" sz="1400" b="0" dirty="0" err="1" smtClean="0"/>
              <a:t>bending</a:t>
            </a:r>
            <a:endParaRPr lang="es-ES_tradnl" sz="1400" b="0" dirty="0" smtClean="0"/>
          </a:p>
          <a:p>
            <a:pPr algn="ctr"/>
            <a:r>
              <a:rPr lang="es-ES_tradnl" sz="1400" b="0" dirty="0" err="1" smtClean="0"/>
              <a:t>tooling</a:t>
            </a:r>
            <a:endParaRPr lang="es-ES_tradnl" sz="1400" b="0" dirty="0"/>
          </a:p>
        </p:txBody>
      </p:sp>
      <p:cxnSp>
        <p:nvCxnSpPr>
          <p:cNvPr id="52" name="51 Conector recto de flecha"/>
          <p:cNvCxnSpPr/>
          <p:nvPr/>
        </p:nvCxnSpPr>
        <p:spPr>
          <a:xfrm flipV="1">
            <a:off x="6480212" y="4005064"/>
            <a:ext cx="684075" cy="576064"/>
          </a:xfrm>
          <a:prstGeom prst="straightConnector1">
            <a:avLst/>
          </a:prstGeom>
          <a:noFill/>
          <a:ln w="50800" cmpd="sng">
            <a:solidFill>
              <a:schemeClr val="accent6"/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6" name="55 Conector recto de flecha"/>
          <p:cNvCxnSpPr/>
          <p:nvPr/>
        </p:nvCxnSpPr>
        <p:spPr>
          <a:xfrm flipH="1">
            <a:off x="5940152" y="4725144"/>
            <a:ext cx="138722" cy="792088"/>
          </a:xfrm>
          <a:prstGeom prst="straightConnector1">
            <a:avLst/>
          </a:prstGeom>
          <a:noFill/>
          <a:ln w="50800" cmpd="sng">
            <a:solidFill>
              <a:schemeClr val="accent6"/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2" name="61 CuadroTexto"/>
          <p:cNvSpPr txBox="1"/>
          <p:nvPr/>
        </p:nvSpPr>
        <p:spPr>
          <a:xfrm>
            <a:off x="6948264" y="5590099"/>
            <a:ext cx="1545570" cy="738664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fr-FR"/>
            </a:defPPr>
            <a:lvl1pPr marL="109537" indent="0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None/>
              <a:defRPr sz="1600" b="1">
                <a:solidFill>
                  <a:schemeClr val="accent1"/>
                </a:solidFill>
                <a:latin typeface="Arial" charset="0"/>
              </a:defRPr>
            </a:lvl1pPr>
            <a:lvl2pPr marL="620713" indent="-228600" fontAlgn="base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300"/>
            </a:lvl2pPr>
            <a:lvl3pPr marL="858838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/>
            </a:lvl3pPr>
            <a:lvl4pPr marL="1143000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900"/>
            </a:lvl4pPr>
            <a:lvl5pPr marL="1371600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</a:lvl5pPr>
            <a:lvl6pPr marL="16002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/>
            </a:lvl6pPr>
            <a:lvl7pPr marL="18288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/>
            </a:lvl7pPr>
            <a:lvl8pPr marL="20574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/>
            </a:lvl8pPr>
            <a:lvl9pPr marL="22860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baseline="0"/>
            </a:lvl9pPr>
          </a:lstStyle>
          <a:p>
            <a:r>
              <a:rPr lang="es-ES_tradnl" sz="1400" b="0" dirty="0" err="1" smtClean="0"/>
              <a:t>Collaring</a:t>
            </a:r>
            <a:r>
              <a:rPr lang="es-ES_tradnl" sz="1400" b="0" dirty="0" smtClean="0"/>
              <a:t> </a:t>
            </a:r>
            <a:r>
              <a:rPr lang="es-ES_tradnl" sz="1400" b="0" dirty="0" err="1" smtClean="0"/>
              <a:t>shoe</a:t>
            </a:r>
            <a:r>
              <a:rPr lang="es-ES_tradnl" sz="1400" b="0" dirty="0" smtClean="0"/>
              <a:t>  </a:t>
            </a:r>
            <a:r>
              <a:rPr lang="es-ES_tradnl" sz="1400" b="0" dirty="0" err="1" smtClean="0"/>
              <a:t>preforming</a:t>
            </a:r>
            <a:r>
              <a:rPr lang="es-ES_tradnl" sz="1400" b="0" dirty="0" smtClean="0"/>
              <a:t> </a:t>
            </a:r>
            <a:r>
              <a:rPr lang="es-ES_tradnl" sz="1400" b="0" dirty="0" err="1" smtClean="0"/>
              <a:t>tooling</a:t>
            </a:r>
            <a:endParaRPr lang="es-ES_tradnl" sz="1400" b="0" dirty="0"/>
          </a:p>
        </p:txBody>
      </p:sp>
      <p:sp>
        <p:nvSpPr>
          <p:cNvPr id="65" name="64 CuadroTexto"/>
          <p:cNvSpPr txBox="1"/>
          <p:nvPr/>
        </p:nvSpPr>
        <p:spPr>
          <a:xfrm>
            <a:off x="2555776" y="5157192"/>
            <a:ext cx="1440161" cy="523220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fr-FR"/>
            </a:defPPr>
            <a:lvl1pPr marL="109537" indent="0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None/>
              <a:defRPr sz="1600" b="1">
                <a:solidFill>
                  <a:schemeClr val="accent1"/>
                </a:solidFill>
                <a:latin typeface="Arial" charset="0"/>
              </a:defRPr>
            </a:lvl1pPr>
            <a:lvl2pPr marL="620713" indent="-228600" fontAlgn="base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300"/>
            </a:lvl2pPr>
            <a:lvl3pPr marL="858838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/>
            </a:lvl3pPr>
            <a:lvl4pPr marL="1143000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900"/>
            </a:lvl4pPr>
            <a:lvl5pPr marL="1371600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</a:lvl5pPr>
            <a:lvl6pPr marL="16002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/>
            </a:lvl6pPr>
            <a:lvl7pPr marL="18288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/>
            </a:lvl7pPr>
            <a:lvl8pPr marL="20574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/>
            </a:lvl8pPr>
            <a:lvl9pPr marL="22860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baseline="0"/>
            </a:lvl9pPr>
          </a:lstStyle>
          <a:p>
            <a:pPr algn="ctr"/>
            <a:r>
              <a:rPr lang="es-ES_tradnl" sz="1400" b="0" dirty="0" err="1" smtClean="0"/>
              <a:t>Aluminium</a:t>
            </a:r>
            <a:r>
              <a:rPr lang="es-ES_tradnl" sz="1400" b="0" dirty="0" smtClean="0"/>
              <a:t> </a:t>
            </a:r>
            <a:r>
              <a:rPr lang="es-ES_tradnl" sz="1400" b="0" dirty="0" err="1" smtClean="0"/>
              <a:t>dummy</a:t>
            </a:r>
            <a:r>
              <a:rPr lang="es-ES_tradnl" sz="1400" b="0" dirty="0" smtClean="0"/>
              <a:t> </a:t>
            </a:r>
            <a:r>
              <a:rPr lang="es-ES_tradnl" sz="1400" b="0" dirty="0" err="1" smtClean="0"/>
              <a:t>coils</a:t>
            </a:r>
            <a:endParaRPr lang="es-ES_tradnl" sz="1400" b="0" dirty="0"/>
          </a:p>
        </p:txBody>
      </p:sp>
      <p:cxnSp>
        <p:nvCxnSpPr>
          <p:cNvPr id="64" name="63 Conector recto de flecha"/>
          <p:cNvCxnSpPr/>
          <p:nvPr/>
        </p:nvCxnSpPr>
        <p:spPr>
          <a:xfrm flipH="1">
            <a:off x="3419872" y="4215363"/>
            <a:ext cx="426754" cy="969311"/>
          </a:xfrm>
          <a:prstGeom prst="straightConnector1">
            <a:avLst/>
          </a:prstGeom>
          <a:noFill/>
          <a:ln w="50800" cmpd="sng">
            <a:solidFill>
              <a:schemeClr val="accent6"/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2" name="Imagen 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173" y="4172582"/>
            <a:ext cx="2411760" cy="1447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923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51" grpId="0" animBg="1"/>
      <p:bldP spid="62" grpId="0" animBg="1"/>
      <p:bldP spid="6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45</a:t>
            </a:fld>
            <a:endParaRPr lang="fr-FR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612000" y="9536"/>
            <a:ext cx="7920000" cy="720000"/>
          </a:xfrm>
          <a:prstGeom prst="rect">
            <a:avLst/>
          </a:prstGeom>
        </p:spPr>
        <p:txBody>
          <a:bodyPr vert="horz" lIns="0" tIns="0" rIns="0" bIns="0" rtlCol="0" anchor="t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Short mechanical model: Assembly</a:t>
            </a:r>
            <a:endParaRPr lang="en-US" dirty="0"/>
          </a:p>
        </p:txBody>
      </p:sp>
      <p:pic>
        <p:nvPicPr>
          <p:cNvPr id="11" name="Imagen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39318" y="764704"/>
            <a:ext cx="2736417" cy="5196900"/>
          </a:xfrm>
          <a:prstGeom prst="rect">
            <a:avLst/>
          </a:prstGeom>
        </p:spPr>
      </p:pic>
      <p:pic>
        <p:nvPicPr>
          <p:cNvPr id="3074" name="Picture 2" descr="P:\1503 MCBXFB\Test\Fotos Montaje 75\170201_MG_9758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39319" y="729536"/>
            <a:ext cx="2736416" cy="5232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4454" y="692696"/>
            <a:ext cx="2697466" cy="1913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16 CuadroTexto"/>
          <p:cNvSpPr txBox="1"/>
          <p:nvPr/>
        </p:nvSpPr>
        <p:spPr>
          <a:xfrm>
            <a:off x="2503187" y="2911630"/>
            <a:ext cx="1187625" cy="738664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fr-FR"/>
            </a:defPPr>
            <a:lvl1pPr marL="109537" indent="0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None/>
              <a:defRPr sz="1600" b="1">
                <a:solidFill>
                  <a:schemeClr val="accent1"/>
                </a:solidFill>
                <a:latin typeface="Arial" charset="0"/>
              </a:defRPr>
            </a:lvl1pPr>
            <a:lvl2pPr marL="620713" indent="-228600" fontAlgn="base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300"/>
            </a:lvl2pPr>
            <a:lvl3pPr marL="858838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/>
            </a:lvl3pPr>
            <a:lvl4pPr marL="1143000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900"/>
            </a:lvl4pPr>
            <a:lvl5pPr marL="1371600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</a:lvl5pPr>
            <a:lvl6pPr marL="16002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/>
            </a:lvl6pPr>
            <a:lvl7pPr marL="18288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/>
            </a:lvl7pPr>
            <a:lvl8pPr marL="20574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/>
            </a:lvl8pPr>
            <a:lvl9pPr marL="22860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baseline="0"/>
            </a:lvl9pPr>
          </a:lstStyle>
          <a:p>
            <a:pPr algn="ctr"/>
            <a:r>
              <a:rPr lang="es-ES_tradnl" sz="1400" b="0" dirty="0" err="1" smtClean="0"/>
              <a:t>Inner</a:t>
            </a:r>
            <a:r>
              <a:rPr lang="es-ES_tradnl" sz="1400" b="0" dirty="0" smtClean="0"/>
              <a:t> </a:t>
            </a:r>
            <a:r>
              <a:rPr lang="es-ES_tradnl" sz="1400" b="0" dirty="0" err="1" smtClean="0"/>
              <a:t>collapsible</a:t>
            </a:r>
            <a:r>
              <a:rPr lang="es-ES_tradnl" sz="1400" b="0" dirty="0" smtClean="0"/>
              <a:t> </a:t>
            </a:r>
            <a:r>
              <a:rPr lang="es-ES_tradnl" sz="1400" b="0" dirty="0" err="1" smtClean="0"/>
              <a:t>mandrel</a:t>
            </a:r>
            <a:endParaRPr lang="es-ES_tradnl" sz="1400" b="0" dirty="0"/>
          </a:p>
        </p:txBody>
      </p:sp>
      <p:cxnSp>
        <p:nvCxnSpPr>
          <p:cNvPr id="18" name="17 Conector recto de flecha"/>
          <p:cNvCxnSpPr>
            <a:endCxn id="17" idx="0"/>
          </p:cNvCxnSpPr>
          <p:nvPr/>
        </p:nvCxnSpPr>
        <p:spPr>
          <a:xfrm>
            <a:off x="2627784" y="1858138"/>
            <a:ext cx="469216" cy="1053492"/>
          </a:xfrm>
          <a:prstGeom prst="straightConnector1">
            <a:avLst/>
          </a:prstGeom>
          <a:noFill/>
          <a:ln w="50800" cmpd="sng">
            <a:solidFill>
              <a:schemeClr val="accent6"/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0" name="19 CuadroTexto"/>
          <p:cNvSpPr txBox="1"/>
          <p:nvPr/>
        </p:nvSpPr>
        <p:spPr>
          <a:xfrm>
            <a:off x="68323" y="3140968"/>
            <a:ext cx="1728192" cy="523220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fr-FR"/>
            </a:defPPr>
            <a:lvl1pPr marL="109537" indent="0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None/>
              <a:defRPr sz="1600" b="1">
                <a:solidFill>
                  <a:schemeClr val="accent1"/>
                </a:solidFill>
                <a:latin typeface="Arial" charset="0"/>
              </a:defRPr>
            </a:lvl1pPr>
            <a:lvl2pPr marL="620713" indent="-228600" fontAlgn="base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300"/>
            </a:lvl2pPr>
            <a:lvl3pPr marL="858838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/>
            </a:lvl3pPr>
            <a:lvl4pPr marL="1143000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900"/>
            </a:lvl4pPr>
            <a:lvl5pPr marL="1371600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</a:lvl5pPr>
            <a:lvl6pPr marL="16002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/>
            </a:lvl6pPr>
            <a:lvl7pPr marL="18288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/>
            </a:lvl7pPr>
            <a:lvl8pPr marL="20574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/>
            </a:lvl8pPr>
            <a:lvl9pPr marL="22860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baseline="0"/>
            </a:lvl9pPr>
          </a:lstStyle>
          <a:p>
            <a:pPr algn="ctr"/>
            <a:r>
              <a:rPr lang="es-ES_tradnl" sz="1400" b="0" dirty="0" smtClean="0"/>
              <a:t>Pressing </a:t>
            </a:r>
            <a:r>
              <a:rPr lang="es-ES_tradnl" sz="1400" b="0" dirty="0" err="1" smtClean="0"/>
              <a:t>cradles</a:t>
            </a:r>
            <a:r>
              <a:rPr lang="es-ES_tradnl" sz="1400" b="0" dirty="0" smtClean="0"/>
              <a:t> and </a:t>
            </a:r>
            <a:r>
              <a:rPr lang="es-ES_tradnl" sz="1400" b="0" dirty="0" err="1" smtClean="0"/>
              <a:t>stoppers</a:t>
            </a:r>
            <a:r>
              <a:rPr lang="es-ES_tradnl" sz="1400" b="0" dirty="0" smtClean="0"/>
              <a:t> </a:t>
            </a:r>
            <a:endParaRPr lang="es-ES_tradnl" sz="1400" b="0" dirty="0"/>
          </a:p>
        </p:txBody>
      </p:sp>
      <p:cxnSp>
        <p:nvCxnSpPr>
          <p:cNvPr id="21" name="20 Conector recto de flecha"/>
          <p:cNvCxnSpPr>
            <a:endCxn id="20" idx="0"/>
          </p:cNvCxnSpPr>
          <p:nvPr/>
        </p:nvCxnSpPr>
        <p:spPr>
          <a:xfrm flipH="1">
            <a:off x="932419" y="1772816"/>
            <a:ext cx="510067" cy="1368152"/>
          </a:xfrm>
          <a:prstGeom prst="straightConnector1">
            <a:avLst/>
          </a:prstGeom>
          <a:noFill/>
          <a:ln w="50800" cmpd="sng">
            <a:solidFill>
              <a:schemeClr val="accent6"/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4" name="23 Conector recto de flecha"/>
          <p:cNvCxnSpPr>
            <a:endCxn id="20" idx="0"/>
          </p:cNvCxnSpPr>
          <p:nvPr/>
        </p:nvCxnSpPr>
        <p:spPr>
          <a:xfrm flipH="1">
            <a:off x="932419" y="2276872"/>
            <a:ext cx="1230147" cy="864096"/>
          </a:xfrm>
          <a:prstGeom prst="straightConnector1">
            <a:avLst/>
          </a:prstGeom>
          <a:noFill/>
          <a:ln w="50800" cmpd="sng">
            <a:solidFill>
              <a:schemeClr val="accent6"/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7" name="26 CuadroTexto"/>
          <p:cNvSpPr txBox="1"/>
          <p:nvPr/>
        </p:nvSpPr>
        <p:spPr>
          <a:xfrm>
            <a:off x="7134668" y="582060"/>
            <a:ext cx="1829820" cy="738664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fr-FR"/>
            </a:defPPr>
            <a:lvl1pPr marL="109537" indent="0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None/>
              <a:defRPr sz="1600" b="1">
                <a:solidFill>
                  <a:schemeClr val="accent1"/>
                </a:solidFill>
                <a:latin typeface="Arial" charset="0"/>
              </a:defRPr>
            </a:lvl1pPr>
            <a:lvl2pPr marL="620713" indent="-228600" fontAlgn="base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300"/>
            </a:lvl2pPr>
            <a:lvl3pPr marL="858838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/>
            </a:lvl3pPr>
            <a:lvl4pPr marL="1143000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900"/>
            </a:lvl4pPr>
            <a:lvl5pPr marL="1371600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</a:lvl5pPr>
            <a:lvl6pPr marL="16002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/>
            </a:lvl6pPr>
            <a:lvl7pPr marL="18288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/>
            </a:lvl7pPr>
            <a:lvl8pPr marL="20574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/>
            </a:lvl8pPr>
            <a:lvl9pPr marL="22860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baseline="0"/>
            </a:lvl9pPr>
          </a:lstStyle>
          <a:p>
            <a:r>
              <a:rPr lang="en-US" sz="1400" b="0" dirty="0" smtClean="0"/>
              <a:t>120 Ton press refurbishing and calibration</a:t>
            </a:r>
            <a:endParaRPr lang="en-US" sz="1400" b="0" dirty="0"/>
          </a:p>
        </p:txBody>
      </p:sp>
      <p:cxnSp>
        <p:nvCxnSpPr>
          <p:cNvPr id="28" name="27 Conector recto de flecha"/>
          <p:cNvCxnSpPr>
            <a:endCxn id="27" idx="1"/>
          </p:cNvCxnSpPr>
          <p:nvPr/>
        </p:nvCxnSpPr>
        <p:spPr>
          <a:xfrm flipV="1">
            <a:off x="6243631" y="951392"/>
            <a:ext cx="891037" cy="153888"/>
          </a:xfrm>
          <a:prstGeom prst="straightConnector1">
            <a:avLst/>
          </a:prstGeom>
          <a:noFill/>
          <a:ln w="50800" cmpd="sng">
            <a:solidFill>
              <a:schemeClr val="accent6"/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1" name="30 CuadroTexto"/>
          <p:cNvSpPr txBox="1"/>
          <p:nvPr/>
        </p:nvSpPr>
        <p:spPr>
          <a:xfrm>
            <a:off x="7323751" y="2060848"/>
            <a:ext cx="1152128" cy="523220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fr-FR"/>
            </a:defPPr>
            <a:lvl1pPr marL="109537" indent="0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None/>
              <a:defRPr sz="1600" b="1">
                <a:solidFill>
                  <a:schemeClr val="accent1"/>
                </a:solidFill>
                <a:latin typeface="Arial" charset="0"/>
              </a:defRPr>
            </a:lvl1pPr>
            <a:lvl2pPr marL="620713" indent="-228600" fontAlgn="base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300"/>
            </a:lvl2pPr>
            <a:lvl3pPr marL="858838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/>
            </a:lvl3pPr>
            <a:lvl4pPr marL="1143000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900"/>
            </a:lvl4pPr>
            <a:lvl5pPr marL="1371600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</a:lvl5pPr>
            <a:lvl6pPr marL="16002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/>
            </a:lvl6pPr>
            <a:lvl7pPr marL="18288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/>
            </a:lvl7pPr>
            <a:lvl8pPr marL="20574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/>
            </a:lvl8pPr>
            <a:lvl9pPr marL="22860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baseline="0"/>
            </a:lvl9pPr>
          </a:lstStyle>
          <a:p>
            <a:pPr algn="ctr"/>
            <a:r>
              <a:rPr lang="en-US" sz="1400" b="0" dirty="0" smtClean="0"/>
              <a:t>Alignment</a:t>
            </a:r>
          </a:p>
          <a:p>
            <a:pPr algn="ctr"/>
            <a:r>
              <a:rPr lang="en-US" sz="1400" b="0" dirty="0" smtClean="0"/>
              <a:t>cage</a:t>
            </a:r>
            <a:endParaRPr lang="en-US" sz="1400" b="0" dirty="0"/>
          </a:p>
        </p:txBody>
      </p:sp>
      <p:cxnSp>
        <p:nvCxnSpPr>
          <p:cNvPr id="32" name="31 Conector recto de flecha"/>
          <p:cNvCxnSpPr/>
          <p:nvPr/>
        </p:nvCxnSpPr>
        <p:spPr>
          <a:xfrm flipV="1">
            <a:off x="6099615" y="2384884"/>
            <a:ext cx="1440160" cy="252028"/>
          </a:xfrm>
          <a:prstGeom prst="straightConnector1">
            <a:avLst/>
          </a:prstGeom>
          <a:noFill/>
          <a:ln w="50800" cmpd="sng">
            <a:solidFill>
              <a:schemeClr val="accent6"/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5" name="34 CuadroTexto"/>
          <p:cNvSpPr txBox="1"/>
          <p:nvPr/>
        </p:nvSpPr>
        <p:spPr>
          <a:xfrm>
            <a:off x="7323751" y="3985900"/>
            <a:ext cx="1609410" cy="523220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fr-FR"/>
            </a:defPPr>
            <a:lvl1pPr marL="109537" indent="0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None/>
              <a:defRPr sz="1600" b="1">
                <a:solidFill>
                  <a:schemeClr val="accent1"/>
                </a:solidFill>
                <a:latin typeface="Arial" charset="0"/>
              </a:defRPr>
            </a:lvl1pPr>
            <a:lvl2pPr marL="620713" indent="-228600" fontAlgn="base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300"/>
            </a:lvl2pPr>
            <a:lvl3pPr marL="858838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/>
            </a:lvl3pPr>
            <a:lvl4pPr marL="1143000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900"/>
            </a:lvl4pPr>
            <a:lvl5pPr marL="1371600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</a:lvl5pPr>
            <a:lvl6pPr marL="16002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/>
            </a:lvl6pPr>
            <a:lvl7pPr marL="18288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/>
            </a:lvl7pPr>
            <a:lvl8pPr marL="20574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/>
            </a:lvl8pPr>
            <a:lvl9pPr marL="22860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baseline="0"/>
            </a:lvl9pPr>
          </a:lstStyle>
          <a:p>
            <a:pPr algn="ctr"/>
            <a:r>
              <a:rPr lang="en-US" sz="1400" b="0" dirty="0" smtClean="0"/>
              <a:t>Handling/sliding</a:t>
            </a:r>
          </a:p>
          <a:p>
            <a:pPr algn="ctr"/>
            <a:r>
              <a:rPr lang="en-US" sz="1400" b="0" dirty="0" smtClean="0"/>
              <a:t>system</a:t>
            </a:r>
            <a:endParaRPr lang="en-US" sz="1400" b="0" dirty="0"/>
          </a:p>
        </p:txBody>
      </p:sp>
      <p:cxnSp>
        <p:nvCxnSpPr>
          <p:cNvPr id="37" name="36 Conector recto de flecha"/>
          <p:cNvCxnSpPr/>
          <p:nvPr/>
        </p:nvCxnSpPr>
        <p:spPr>
          <a:xfrm>
            <a:off x="5523551" y="4247510"/>
            <a:ext cx="1952600" cy="0"/>
          </a:xfrm>
          <a:prstGeom prst="straightConnector1">
            <a:avLst/>
          </a:prstGeom>
          <a:noFill/>
          <a:ln w="50800" cmpd="sng">
            <a:solidFill>
              <a:schemeClr val="accent6"/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9" name="38 CuadroTexto"/>
          <p:cNvSpPr txBox="1"/>
          <p:nvPr/>
        </p:nvSpPr>
        <p:spPr>
          <a:xfrm>
            <a:off x="7134668" y="5301208"/>
            <a:ext cx="179849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fr-FR"/>
            </a:defPPr>
            <a:lvl1pPr marL="109537" indent="0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None/>
              <a:defRPr sz="1600" b="1">
                <a:solidFill>
                  <a:schemeClr val="accent1"/>
                </a:solidFill>
                <a:latin typeface="Arial" charset="0"/>
              </a:defRPr>
            </a:lvl1pPr>
            <a:lvl2pPr marL="620713" indent="-228600" fontAlgn="base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300"/>
            </a:lvl2pPr>
            <a:lvl3pPr marL="858838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/>
            </a:lvl3pPr>
            <a:lvl4pPr marL="1143000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900"/>
            </a:lvl4pPr>
            <a:lvl5pPr marL="1371600" indent="-22860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</a:lvl5pPr>
            <a:lvl6pPr marL="16002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/>
            </a:lvl6pPr>
            <a:lvl7pPr marL="18288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/>
            </a:lvl7pPr>
            <a:lvl8pPr marL="20574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/>
            </a:lvl8pPr>
            <a:lvl9pPr marL="2286000" indent="-228600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baseline="0"/>
            </a:lvl9pPr>
          </a:lstStyle>
          <a:p>
            <a:pPr algn="ctr"/>
            <a:r>
              <a:rPr lang="en-US" sz="1400" b="0" dirty="0" smtClean="0"/>
              <a:t>Support/assembly table</a:t>
            </a:r>
            <a:endParaRPr lang="en-US" sz="1400" b="0" dirty="0"/>
          </a:p>
        </p:txBody>
      </p:sp>
      <p:cxnSp>
        <p:nvCxnSpPr>
          <p:cNvPr id="40" name="39 Conector recto de flecha"/>
          <p:cNvCxnSpPr/>
          <p:nvPr/>
        </p:nvCxnSpPr>
        <p:spPr>
          <a:xfrm>
            <a:off x="5955599" y="5013176"/>
            <a:ext cx="1520552" cy="720080"/>
          </a:xfrm>
          <a:prstGeom prst="straightConnector1">
            <a:avLst/>
          </a:prstGeom>
          <a:noFill/>
          <a:ln w="50800" cmpd="sng">
            <a:solidFill>
              <a:schemeClr val="accent6"/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6" name="45 Conector recto de flecha"/>
          <p:cNvCxnSpPr/>
          <p:nvPr/>
        </p:nvCxnSpPr>
        <p:spPr>
          <a:xfrm>
            <a:off x="6099615" y="3789040"/>
            <a:ext cx="1376536" cy="458470"/>
          </a:xfrm>
          <a:prstGeom prst="straightConnector1">
            <a:avLst/>
          </a:prstGeom>
          <a:noFill/>
          <a:ln w="50800" cmpd="sng">
            <a:solidFill>
              <a:schemeClr val="accent6"/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3" name="Imagen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527" y="3925518"/>
            <a:ext cx="2555776" cy="1916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461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0" grpId="0" animBg="1"/>
      <p:bldP spid="27" grpId="0" animBg="1"/>
      <p:bldP spid="31" grpId="0" animBg="1"/>
      <p:bldP spid="35" grpId="0" animBg="1"/>
      <p:bldP spid="39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46</a:t>
            </a:fld>
            <a:endParaRPr lang="fr-FR"/>
          </a:p>
        </p:txBody>
      </p:sp>
      <p:sp>
        <p:nvSpPr>
          <p:cNvPr id="11" name="2 Rectángulo"/>
          <p:cNvSpPr/>
          <p:nvPr/>
        </p:nvSpPr>
        <p:spPr>
          <a:xfrm>
            <a:off x="5492518" y="3356992"/>
            <a:ext cx="3471970" cy="37480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109537" algn="ctr">
              <a:spcBef>
                <a:spcPct val="20000"/>
              </a:spcBef>
              <a:buClr>
                <a:schemeClr val="accent6"/>
              </a:buClr>
            </a:pPr>
            <a:r>
              <a:rPr lang="en-GB" sz="1400" b="1" dirty="0" smtClean="0">
                <a:solidFill>
                  <a:schemeClr val="accent1"/>
                </a:solidFill>
              </a:rPr>
              <a:t>Four strain gauges per collar: on both sides of the collars and noses</a:t>
            </a:r>
            <a:endParaRPr lang="en-GB" sz="1400" b="1" dirty="0">
              <a:solidFill>
                <a:schemeClr val="accent1"/>
              </a:solidFill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251520" y="955207"/>
            <a:ext cx="1705755" cy="99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537" algn="ctr">
              <a:spcBef>
                <a:spcPct val="20000"/>
              </a:spcBef>
              <a:buClr>
                <a:schemeClr val="accent6"/>
              </a:buClr>
            </a:pPr>
            <a:r>
              <a:rPr lang="en-GB" sz="1400" b="1" dirty="0" smtClean="0">
                <a:solidFill>
                  <a:schemeClr val="accent1"/>
                </a:solidFill>
              </a:rPr>
              <a:t>Three sections are monitored by strain gauges</a:t>
            </a:r>
          </a:p>
          <a:p>
            <a:pPr marL="109537" algn="ctr">
              <a:spcBef>
                <a:spcPct val="20000"/>
              </a:spcBef>
              <a:buClr>
                <a:schemeClr val="accent6"/>
              </a:buClr>
            </a:pPr>
            <a:r>
              <a:rPr lang="en-GB" sz="1400" b="1" dirty="0" smtClean="0">
                <a:solidFill>
                  <a:schemeClr val="accent1"/>
                </a:solidFill>
              </a:rPr>
              <a:t>(ID &amp; OD)</a:t>
            </a:r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2030" y="800403"/>
            <a:ext cx="2996792" cy="2520000"/>
          </a:xfrm>
          <a:prstGeom prst="rect">
            <a:avLst/>
          </a:prstGeom>
        </p:spPr>
      </p:pic>
      <p:pic>
        <p:nvPicPr>
          <p:cNvPr id="17" name="Imagen 16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1600" y="4324634"/>
            <a:ext cx="3034881" cy="1740040"/>
          </a:xfrm>
          <a:prstGeom prst="rect">
            <a:avLst/>
          </a:prstGeom>
          <a:noFill/>
        </p:spPr>
      </p:pic>
      <p:sp>
        <p:nvSpPr>
          <p:cNvPr id="18" name="2 Rectángulo"/>
          <p:cNvSpPr/>
          <p:nvPr/>
        </p:nvSpPr>
        <p:spPr>
          <a:xfrm>
            <a:off x="4087091" y="4325332"/>
            <a:ext cx="1872208" cy="9111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109537">
              <a:spcBef>
                <a:spcPct val="20000"/>
              </a:spcBef>
              <a:buClr>
                <a:schemeClr val="accent6"/>
              </a:buClr>
            </a:pPr>
            <a:r>
              <a:rPr lang="en-GB" sz="1400" b="1" dirty="0" smtClean="0">
                <a:solidFill>
                  <a:schemeClr val="accent1"/>
                </a:solidFill>
              </a:rPr>
              <a:t>Four displacement gauges: micrometric precision </a:t>
            </a:r>
            <a:endParaRPr lang="en-GB" sz="1400" b="1" dirty="0">
              <a:solidFill>
                <a:schemeClr val="accent1"/>
              </a:solidFill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612000" y="9536"/>
            <a:ext cx="7920000" cy="720000"/>
          </a:xfrm>
          <a:prstGeom prst="rect">
            <a:avLst/>
          </a:prstGeom>
        </p:spPr>
        <p:txBody>
          <a:bodyPr vert="horz" lIns="0" tIns="0" rIns="0" bIns="0" rtlCol="0" anchor="t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Short mechanical model: Instrumentation</a:t>
            </a: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45307" y="836713"/>
            <a:ext cx="2115941" cy="2364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9386" y="2290791"/>
            <a:ext cx="2546175" cy="1820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20 Flecha abajo"/>
          <p:cNvSpPr/>
          <p:nvPr/>
        </p:nvSpPr>
        <p:spPr>
          <a:xfrm rot="16200000">
            <a:off x="4861177" y="1728426"/>
            <a:ext cx="324037" cy="614358"/>
          </a:xfrm>
          <a:prstGeom prst="downArrow">
            <a:avLst/>
          </a:prstGeom>
          <a:solidFill>
            <a:schemeClr val="accent6"/>
          </a:solidFill>
          <a:ln w="508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2" name="2 Marcador de contenido"/>
          <p:cNvSpPr txBox="1">
            <a:spLocks/>
          </p:cNvSpPr>
          <p:nvPr/>
        </p:nvSpPr>
        <p:spPr bwMode="auto">
          <a:xfrm>
            <a:off x="5448317" y="4987456"/>
            <a:ext cx="3194243" cy="1077218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65125" indent="-255588" algn="l" rtl="0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0713" indent="-228600" algn="l" rtl="0" fontAlgn="base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8838" indent="-228600" algn="l" rtl="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537" indent="0" algn="ctr">
              <a:spcBef>
                <a:spcPct val="0"/>
              </a:spcBef>
              <a:buNone/>
            </a:pPr>
            <a:r>
              <a:rPr lang="en-GB" sz="1600" b="1" dirty="0" smtClean="0">
                <a:latin typeface="Arial" charset="0"/>
              </a:rPr>
              <a:t>All gauges configuration, installation, cabling and data acquisition have been developed in-house</a:t>
            </a:r>
          </a:p>
        </p:txBody>
      </p:sp>
    </p:spTree>
    <p:extLst>
      <p:ext uri="{BB962C8B-B14F-4D97-AF65-F5344CB8AC3E}">
        <p14:creationId xmlns:p14="http://schemas.microsoft.com/office/powerpoint/2010/main" val="339002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47</a:t>
            </a:fld>
            <a:endParaRPr lang="fr-FR"/>
          </a:p>
        </p:txBody>
      </p:sp>
      <p:sp>
        <p:nvSpPr>
          <p:cNvPr id="18" name="2 Rectángulo"/>
          <p:cNvSpPr/>
          <p:nvPr/>
        </p:nvSpPr>
        <p:spPr>
          <a:xfrm>
            <a:off x="4104764" y="3211655"/>
            <a:ext cx="4824536" cy="27376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chemeClr val="accent5"/>
                </a:solidFill>
              </a:rPr>
              <a:t>At </a:t>
            </a:r>
            <a:r>
              <a:rPr lang="en-US" sz="1600" b="1" dirty="0">
                <a:solidFill>
                  <a:schemeClr val="accent5"/>
                </a:solidFill>
              </a:rPr>
              <a:t>the minimum gap of 0.2 mm, expected strain at the collar nose was about 530 </a:t>
            </a:r>
            <a:r>
              <a:rPr lang="en-US" sz="1600" b="1" dirty="0" err="1">
                <a:solidFill>
                  <a:schemeClr val="accent5"/>
                </a:solidFill>
              </a:rPr>
              <a:t>μe</a:t>
            </a:r>
            <a:r>
              <a:rPr lang="en-US" sz="1600" b="1" dirty="0">
                <a:solidFill>
                  <a:schemeClr val="accent5"/>
                </a:solidFill>
              </a:rPr>
              <a:t>, very close to the average of the measurements of the gauges (</a:t>
            </a:r>
            <a:r>
              <a:rPr lang="en-US" sz="1600" b="1" dirty="0" smtClean="0">
                <a:solidFill>
                  <a:schemeClr val="accent5"/>
                </a:solidFill>
              </a:rPr>
              <a:t>507 </a:t>
            </a:r>
            <a:r>
              <a:rPr lang="en-US" sz="1600" b="1" dirty="0" err="1">
                <a:solidFill>
                  <a:schemeClr val="accent5"/>
                </a:solidFill>
              </a:rPr>
              <a:t>μe</a:t>
            </a:r>
            <a:r>
              <a:rPr lang="en-US" sz="1600" b="1" dirty="0" smtClean="0">
                <a:solidFill>
                  <a:schemeClr val="accent5"/>
                </a:solidFill>
              </a:rPr>
              <a:t>). </a:t>
            </a:r>
            <a:endParaRPr lang="en-US" sz="1600" b="1" dirty="0">
              <a:solidFill>
                <a:schemeClr val="accent5"/>
              </a:solidFill>
            </a:endParaRPr>
          </a:p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chemeClr val="accent5"/>
                </a:solidFill>
              </a:rPr>
              <a:t>When the </a:t>
            </a:r>
            <a:r>
              <a:rPr lang="en-US" sz="1600" b="1" dirty="0">
                <a:solidFill>
                  <a:schemeClr val="accent5"/>
                </a:solidFill>
              </a:rPr>
              <a:t>pressure is </a:t>
            </a:r>
            <a:r>
              <a:rPr lang="en-US" sz="1600" b="1" dirty="0" smtClean="0">
                <a:solidFill>
                  <a:schemeClr val="accent5"/>
                </a:solidFill>
              </a:rPr>
              <a:t>relieved, the </a:t>
            </a:r>
            <a:r>
              <a:rPr lang="en-US" sz="1600" b="1" dirty="0">
                <a:solidFill>
                  <a:schemeClr val="accent5"/>
                </a:solidFill>
              </a:rPr>
              <a:t>inner dipole is left in its “</a:t>
            </a:r>
            <a:r>
              <a:rPr lang="en-US" sz="1600" b="1" dirty="0" smtClean="0">
                <a:solidFill>
                  <a:schemeClr val="accent5"/>
                </a:solidFill>
              </a:rPr>
              <a:t>spring-back</a:t>
            </a:r>
            <a:r>
              <a:rPr lang="en-US" sz="1600" b="1" dirty="0">
                <a:solidFill>
                  <a:schemeClr val="accent5"/>
                </a:solidFill>
              </a:rPr>
              <a:t>” position. </a:t>
            </a:r>
            <a:r>
              <a:rPr lang="en-US" sz="1600" b="1" dirty="0" smtClean="0">
                <a:solidFill>
                  <a:schemeClr val="accent5"/>
                </a:solidFill>
              </a:rPr>
              <a:t>Calculated strain was 350 </a:t>
            </a:r>
            <a:r>
              <a:rPr lang="en-US" sz="1600" b="1" dirty="0" err="1">
                <a:solidFill>
                  <a:schemeClr val="accent5"/>
                </a:solidFill>
              </a:rPr>
              <a:t>μe</a:t>
            </a:r>
            <a:r>
              <a:rPr lang="en-US" sz="1600" b="1" dirty="0">
                <a:solidFill>
                  <a:schemeClr val="accent5"/>
                </a:solidFill>
              </a:rPr>
              <a:t> and the average of all measures is 343 </a:t>
            </a:r>
            <a:r>
              <a:rPr lang="en-US" sz="1600" b="1" dirty="0" err="1">
                <a:solidFill>
                  <a:schemeClr val="accent5"/>
                </a:solidFill>
              </a:rPr>
              <a:t>μe</a:t>
            </a:r>
            <a:r>
              <a:rPr lang="en-US" sz="1600" b="1" dirty="0">
                <a:solidFill>
                  <a:schemeClr val="accent5"/>
                </a:solidFill>
              </a:rPr>
              <a:t>.</a:t>
            </a:r>
          </a:p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chemeClr val="accent5"/>
                </a:solidFill>
              </a:rPr>
              <a:t>The </a:t>
            </a:r>
            <a:r>
              <a:rPr lang="en-US" sz="1600" b="1" dirty="0">
                <a:solidFill>
                  <a:schemeClr val="accent5"/>
                </a:solidFill>
              </a:rPr>
              <a:t>collapsible mandrel is retired without effort </a:t>
            </a:r>
            <a:r>
              <a:rPr lang="en-US" sz="1600" b="1" dirty="0" smtClean="0">
                <a:solidFill>
                  <a:schemeClr val="accent5"/>
                </a:solidFill>
              </a:rPr>
              <a:t>from </a:t>
            </a:r>
            <a:r>
              <a:rPr lang="en-US" sz="1600" b="1" dirty="0">
                <a:solidFill>
                  <a:schemeClr val="accent5"/>
                </a:solidFill>
              </a:rPr>
              <a:t>the inner dipole aperture.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212976"/>
            <a:ext cx="3960417" cy="264054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395536" y="9536"/>
            <a:ext cx="8748464" cy="720000"/>
          </a:xfrm>
          <a:prstGeom prst="rect">
            <a:avLst/>
          </a:prstGeom>
        </p:spPr>
        <p:txBody>
          <a:bodyPr vert="horz" lIns="0" tIns="0" rIns="0" bIns="0" rtlCol="0" anchor="t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Short mechanical model: Inner Dipole Results</a:t>
            </a:r>
            <a:endParaRPr lang="en-US" dirty="0"/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9127107"/>
              </p:ext>
            </p:extLst>
          </p:nvPr>
        </p:nvGraphicFramePr>
        <p:xfrm>
          <a:off x="1572838" y="773272"/>
          <a:ext cx="5951490" cy="195072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938453"/>
                <a:gridCol w="1737067"/>
                <a:gridCol w="1241661"/>
                <a:gridCol w="1051121"/>
                <a:gridCol w="983188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</a:rPr>
                        <a:t>Shim [mm]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</a:rPr>
                        <a:t>Average </a:t>
                      </a:r>
                      <a:r>
                        <a:rPr lang="en-GB" sz="1100" b="1" dirty="0" smtClean="0">
                          <a:effectLst/>
                        </a:rPr>
                        <a:t>displacement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</a:rPr>
                        <a:t> gauge [mm</a:t>
                      </a:r>
                      <a:r>
                        <a:rPr lang="en-GB" sz="1100" b="1" dirty="0">
                          <a:effectLst/>
                        </a:rPr>
                        <a:t>]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</a:rPr>
                        <a:t>Average strain </a:t>
                      </a:r>
                      <a:endParaRPr lang="en-GB" sz="1100" b="1" dirty="0" smtClean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</a:rPr>
                        <a:t>gauge </a:t>
                      </a:r>
                      <a:r>
                        <a:rPr lang="en-GB" sz="1100" b="1" dirty="0">
                          <a:effectLst/>
                        </a:rPr>
                        <a:t>[</a:t>
                      </a:r>
                      <a:r>
                        <a:rPr lang="en-GB" sz="1100" b="1" dirty="0" err="1">
                          <a:effectLst/>
                        </a:rPr>
                        <a:t>μe</a:t>
                      </a:r>
                      <a:r>
                        <a:rPr lang="en-GB" sz="1100" b="1" dirty="0">
                          <a:effectLst/>
                        </a:rPr>
                        <a:t>]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</a:rPr>
                        <a:t>Average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</a:rPr>
                        <a:t>stress </a:t>
                      </a:r>
                      <a:r>
                        <a:rPr lang="en-GB" sz="1100" b="1" dirty="0">
                          <a:effectLst/>
                        </a:rPr>
                        <a:t>[MPa]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</a:rPr>
                        <a:t>Press force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</a:rPr>
                        <a:t>[ton]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0.7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0.45~0.51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100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21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-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0.6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0.1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189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40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28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0.5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0.2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247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52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26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0.4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0.3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337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71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34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0.3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0.4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429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90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40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</a:rPr>
                        <a:t>0.2</a:t>
                      </a:r>
                      <a:endParaRPr lang="en-GB" sz="10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</a:rPr>
                        <a:t>0.5</a:t>
                      </a:r>
                      <a:endParaRPr lang="en-GB" sz="10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</a:rPr>
                        <a:t>507</a:t>
                      </a:r>
                      <a:endParaRPr lang="en-GB" sz="10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</a:rPr>
                        <a:t>106</a:t>
                      </a:r>
                      <a:endParaRPr lang="en-GB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</a:rPr>
                        <a:t>40</a:t>
                      </a:r>
                      <a:endParaRPr lang="en-GB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</a:rPr>
                        <a:t>Spring back</a:t>
                      </a:r>
                      <a:endParaRPr lang="en-GB" sz="10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</a:rPr>
                        <a:t>N/A</a:t>
                      </a:r>
                      <a:endParaRPr lang="en-GB" sz="10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</a:rPr>
                        <a:t>343</a:t>
                      </a:r>
                      <a:endParaRPr lang="en-GB" sz="10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</a:rPr>
                        <a:t>72</a:t>
                      </a:r>
                      <a:endParaRPr lang="en-GB" sz="10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</a:rPr>
                        <a:t>N/A</a:t>
                      </a:r>
                      <a:endParaRPr lang="en-GB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394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48</a:t>
            </a:fld>
            <a:endParaRPr lang="fr-FR"/>
          </a:p>
        </p:txBody>
      </p:sp>
      <p:sp>
        <p:nvSpPr>
          <p:cNvPr id="18" name="2 Rectángulo"/>
          <p:cNvSpPr/>
          <p:nvPr/>
        </p:nvSpPr>
        <p:spPr>
          <a:xfrm>
            <a:off x="467544" y="4077072"/>
            <a:ext cx="8136904" cy="172819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chemeClr val="accent5"/>
                </a:solidFill>
              </a:rPr>
              <a:t>At </a:t>
            </a:r>
            <a:r>
              <a:rPr lang="en-US" sz="1400" b="1" dirty="0">
                <a:solidFill>
                  <a:schemeClr val="accent5"/>
                </a:solidFill>
              </a:rPr>
              <a:t>the minimum gap of 0.2 mm, expected strain at the collar nose was about 590 </a:t>
            </a:r>
            <a:r>
              <a:rPr lang="en-US" sz="1400" b="1" dirty="0" err="1">
                <a:solidFill>
                  <a:schemeClr val="accent5"/>
                </a:solidFill>
              </a:rPr>
              <a:t>μe</a:t>
            </a:r>
            <a:r>
              <a:rPr lang="en-US" sz="1400" b="1" dirty="0">
                <a:solidFill>
                  <a:schemeClr val="accent5"/>
                </a:solidFill>
              </a:rPr>
              <a:t>, not far from the average of the </a:t>
            </a:r>
            <a:r>
              <a:rPr lang="en-US" sz="1400" b="1" dirty="0" smtClean="0">
                <a:solidFill>
                  <a:schemeClr val="accent5"/>
                </a:solidFill>
              </a:rPr>
              <a:t>measurements </a:t>
            </a:r>
            <a:r>
              <a:rPr lang="en-US" sz="1400" b="1" dirty="0">
                <a:solidFill>
                  <a:schemeClr val="accent5"/>
                </a:solidFill>
              </a:rPr>
              <a:t>(507). </a:t>
            </a:r>
            <a:r>
              <a:rPr lang="en-US" sz="1400" b="1" dirty="0" smtClean="0">
                <a:solidFill>
                  <a:schemeClr val="accent5"/>
                </a:solidFill>
              </a:rPr>
              <a:t>However, gauges in the lower half measured </a:t>
            </a:r>
            <a:r>
              <a:rPr lang="en-US" sz="1400" b="1" dirty="0">
                <a:solidFill>
                  <a:schemeClr val="accent5"/>
                </a:solidFill>
              </a:rPr>
              <a:t>about one half of the </a:t>
            </a:r>
            <a:r>
              <a:rPr lang="en-US" sz="1400" b="1" dirty="0" smtClean="0">
                <a:solidFill>
                  <a:schemeClr val="accent5"/>
                </a:solidFill>
              </a:rPr>
              <a:t>upper ones.</a:t>
            </a:r>
            <a:endParaRPr lang="en-US" sz="1400" b="1" dirty="0">
              <a:solidFill>
                <a:schemeClr val="accent5"/>
              </a:solidFill>
            </a:endParaRPr>
          </a:p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chemeClr val="accent5"/>
                </a:solidFill>
              </a:rPr>
              <a:t>The </a:t>
            </a:r>
            <a:r>
              <a:rPr lang="en-US" sz="1400" b="1" dirty="0">
                <a:solidFill>
                  <a:schemeClr val="accent5"/>
                </a:solidFill>
              </a:rPr>
              <a:t>coils have not tried to collapse inwards</a:t>
            </a:r>
            <a:r>
              <a:rPr lang="en-US" sz="1400" b="1" dirty="0" smtClean="0">
                <a:solidFill>
                  <a:schemeClr val="accent5"/>
                </a:solidFill>
              </a:rPr>
              <a:t>. Gaps are correct.</a:t>
            </a:r>
            <a:endParaRPr lang="en-US" sz="1400" b="1" dirty="0">
              <a:solidFill>
                <a:schemeClr val="accent5"/>
              </a:solidFill>
            </a:endParaRPr>
          </a:p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chemeClr val="accent5"/>
                </a:solidFill>
              </a:rPr>
              <a:t>Strain </a:t>
            </a:r>
            <a:r>
              <a:rPr lang="en-US" sz="1400" b="1" dirty="0">
                <a:solidFill>
                  <a:schemeClr val="accent5"/>
                </a:solidFill>
              </a:rPr>
              <a:t>gauges are </a:t>
            </a:r>
            <a:r>
              <a:rPr lang="en-US" sz="1400" b="1" dirty="0" smtClean="0">
                <a:solidFill>
                  <a:schemeClr val="accent5"/>
                </a:solidFill>
              </a:rPr>
              <a:t>not </a:t>
            </a:r>
            <a:r>
              <a:rPr lang="en-US" sz="1400" b="1" dirty="0">
                <a:solidFill>
                  <a:schemeClr val="accent5"/>
                </a:solidFill>
              </a:rPr>
              <a:t>equilibrated </a:t>
            </a:r>
            <a:r>
              <a:rPr lang="en-US" sz="1400" b="1" dirty="0" smtClean="0">
                <a:solidFill>
                  <a:schemeClr val="accent5"/>
                </a:solidFill>
              </a:rPr>
              <a:t>at </a:t>
            </a:r>
            <a:r>
              <a:rPr lang="en-US" sz="1400" b="1" dirty="0">
                <a:solidFill>
                  <a:schemeClr val="accent5"/>
                </a:solidFill>
              </a:rPr>
              <a:t>the “spring back” position. Lower/male gauges indicate approximately twice the pressure than the upper/female ones. However the average is </a:t>
            </a:r>
            <a:r>
              <a:rPr lang="en-US" sz="1400" b="1" dirty="0" smtClean="0">
                <a:solidFill>
                  <a:schemeClr val="accent5"/>
                </a:solidFill>
              </a:rPr>
              <a:t>424 </a:t>
            </a:r>
            <a:r>
              <a:rPr lang="en-US" sz="1400" b="1" dirty="0" err="1">
                <a:solidFill>
                  <a:schemeClr val="accent5"/>
                </a:solidFill>
              </a:rPr>
              <a:t>μe</a:t>
            </a:r>
            <a:r>
              <a:rPr lang="en-US" sz="1400" b="1" dirty="0">
                <a:solidFill>
                  <a:schemeClr val="accent5"/>
                </a:solidFill>
              </a:rPr>
              <a:t>, very close to the </a:t>
            </a:r>
            <a:r>
              <a:rPr lang="en-US" sz="1400" b="1" dirty="0" smtClean="0">
                <a:solidFill>
                  <a:schemeClr val="accent5"/>
                </a:solidFill>
              </a:rPr>
              <a:t>385 </a:t>
            </a:r>
            <a:r>
              <a:rPr lang="en-US" sz="1400" b="1" dirty="0" err="1" smtClean="0">
                <a:solidFill>
                  <a:schemeClr val="accent5"/>
                </a:solidFill>
              </a:rPr>
              <a:t>μe</a:t>
            </a:r>
            <a:r>
              <a:rPr lang="en-US" sz="1400" b="1" dirty="0" smtClean="0">
                <a:solidFill>
                  <a:schemeClr val="accent5"/>
                </a:solidFill>
              </a:rPr>
              <a:t> </a:t>
            </a:r>
            <a:r>
              <a:rPr lang="en-US" sz="1400" b="1" dirty="0">
                <a:solidFill>
                  <a:schemeClr val="accent5"/>
                </a:solidFill>
              </a:rPr>
              <a:t>expected from the simulation results.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736520"/>
            <a:ext cx="4474798" cy="2982902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395536" y="9536"/>
            <a:ext cx="8748464" cy="720000"/>
          </a:xfrm>
          <a:prstGeom prst="rect">
            <a:avLst/>
          </a:prstGeom>
        </p:spPr>
        <p:txBody>
          <a:bodyPr vert="horz" lIns="0" tIns="0" rIns="0" bIns="0" rtlCol="0" anchor="t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Short mechanical model: Outer Dipole Results</a:t>
            </a:r>
            <a:endParaRPr lang="en-US" dirty="0"/>
          </a:p>
        </p:txBody>
      </p:sp>
      <p:graphicFrame>
        <p:nvGraphicFramePr>
          <p:cNvPr id="12" name="1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3377641"/>
              </p:ext>
            </p:extLst>
          </p:nvPr>
        </p:nvGraphicFramePr>
        <p:xfrm>
          <a:off x="314200" y="764805"/>
          <a:ext cx="4041776" cy="292989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786448"/>
                <a:gridCol w="1073785"/>
                <a:gridCol w="884873"/>
                <a:gridCol w="734060"/>
                <a:gridCol w="56261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</a:rPr>
                        <a:t>Shim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</a:rPr>
                        <a:t>[mm</a:t>
                      </a:r>
                      <a:r>
                        <a:rPr lang="en-GB" sz="1100" b="1" dirty="0">
                          <a:effectLst/>
                        </a:rPr>
                        <a:t>]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</a:rPr>
                        <a:t>Average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</a:rPr>
                        <a:t>displacement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</a:rPr>
                        <a:t> gauge [mm</a:t>
                      </a:r>
                      <a:r>
                        <a:rPr lang="en-GB" sz="1100" b="1" dirty="0">
                          <a:effectLst/>
                        </a:rPr>
                        <a:t>]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</a:rPr>
                        <a:t>Average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</a:rPr>
                        <a:t>strain 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</a:rPr>
                        <a:t>gauge </a:t>
                      </a:r>
                      <a:r>
                        <a:rPr lang="en-GB" sz="1100" b="1" dirty="0">
                          <a:effectLst/>
                        </a:rPr>
                        <a:t>[</a:t>
                      </a:r>
                      <a:r>
                        <a:rPr lang="en-GB" sz="1100" b="1" dirty="0" err="1">
                          <a:effectLst/>
                        </a:rPr>
                        <a:t>μe</a:t>
                      </a:r>
                      <a:r>
                        <a:rPr lang="en-GB" sz="1100" b="1" dirty="0">
                          <a:effectLst/>
                        </a:rPr>
                        <a:t>]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</a:rPr>
                        <a:t>Average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</a:rPr>
                        <a:t>stress 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</a:rPr>
                        <a:t>[</a:t>
                      </a:r>
                      <a:r>
                        <a:rPr lang="en-GB" sz="1100" b="1" dirty="0">
                          <a:effectLst/>
                        </a:rPr>
                        <a:t>MPa]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</a:rPr>
                        <a:t>Press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</a:rPr>
                        <a:t>force</a:t>
                      </a:r>
                      <a:endParaRPr lang="en-GB" sz="1100" b="1" dirty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</a:rPr>
                        <a:t>[ton]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+mj-lt"/>
                          <a:ea typeface="Times New Roman"/>
                        </a:rPr>
                        <a:t>1.4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0.25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32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7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4</a:t>
                      </a:r>
                    </a:p>
                  </a:txBody>
                  <a:tcPr marL="71755" marR="71755" marT="36195" marB="36195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+mj-lt"/>
                          <a:ea typeface="Times New Roman"/>
                        </a:rPr>
                        <a:t>1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+mj-lt"/>
                          <a:ea typeface="Times New Roman"/>
                        </a:rPr>
                        <a:t>0.4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109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23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-</a:t>
                      </a:r>
                    </a:p>
                  </a:txBody>
                  <a:tcPr marL="71755" marR="71755" marT="36195" marB="36195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+mj-lt"/>
                          <a:ea typeface="Times New Roman"/>
                        </a:rPr>
                        <a:t>0.7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+mj-lt"/>
                          <a:ea typeface="Times New Roman"/>
                        </a:rPr>
                        <a:t>0.69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234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+mj-lt"/>
                          <a:ea typeface="Times New Roman"/>
                        </a:rPr>
                        <a:t>49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22</a:t>
                      </a:r>
                    </a:p>
                  </a:txBody>
                  <a:tcPr marL="71755" marR="71755" marT="36195" marB="36195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0.5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0.9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+mj-lt"/>
                          <a:ea typeface="Times New Roman"/>
                        </a:rPr>
                        <a:t>367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77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35</a:t>
                      </a:r>
                    </a:p>
                  </a:txBody>
                  <a:tcPr marL="71755" marR="71755" marT="36195" marB="36195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0.4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0.98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+mj-lt"/>
                          <a:ea typeface="Times New Roman"/>
                        </a:rPr>
                        <a:t>416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87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30</a:t>
                      </a:r>
                    </a:p>
                  </a:txBody>
                  <a:tcPr marL="71755" marR="71755" marT="36195" marB="36195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0.5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0.9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+mj-lt"/>
                          <a:ea typeface="Times New Roman"/>
                        </a:rPr>
                        <a:t>361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+mj-lt"/>
                          <a:ea typeface="Times New Roman"/>
                        </a:rPr>
                        <a:t>76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33</a:t>
                      </a:r>
                    </a:p>
                  </a:txBody>
                  <a:tcPr marL="71755" marR="71755" marT="36195" marB="36195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0.4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1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427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+mj-lt"/>
                          <a:ea typeface="Times New Roman"/>
                        </a:rPr>
                        <a:t>90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38</a:t>
                      </a:r>
                    </a:p>
                  </a:txBody>
                  <a:tcPr marL="71755" marR="71755" marT="36195" marB="36195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0.3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1.095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502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+mj-lt"/>
                          <a:ea typeface="Times New Roman"/>
                        </a:rPr>
                        <a:t>105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40</a:t>
                      </a:r>
                    </a:p>
                  </a:txBody>
                  <a:tcPr marL="71755" marR="71755" marT="36195" marB="36195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  <a:latin typeface="+mj-lt"/>
                          <a:ea typeface="Times New Roman"/>
                        </a:rPr>
                        <a:t>0.2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  <a:latin typeface="+mj-lt"/>
                          <a:ea typeface="Times New Roman"/>
                        </a:rPr>
                        <a:t>1.18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  <a:latin typeface="+mj-lt"/>
                          <a:ea typeface="Times New Roman"/>
                        </a:rPr>
                        <a:t>590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  <a:latin typeface="+mj-lt"/>
                          <a:ea typeface="Times New Roman"/>
                        </a:rPr>
                        <a:t>124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  <a:latin typeface="+mj-lt"/>
                          <a:ea typeface="Times New Roman"/>
                        </a:rPr>
                        <a:t>40</a:t>
                      </a:r>
                    </a:p>
                  </a:txBody>
                  <a:tcPr marL="71755" marR="71755" marT="36195" marB="36195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  <a:latin typeface="+mj-lt"/>
                          <a:ea typeface="Times New Roman"/>
                        </a:rPr>
                        <a:t>Spring back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  <a:latin typeface="+mj-lt"/>
                          <a:ea typeface="Times New Roman"/>
                        </a:rPr>
                        <a:t>N/A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  <a:latin typeface="+mj-lt"/>
                          <a:ea typeface="Times New Roman"/>
                        </a:rPr>
                        <a:t>424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  <a:latin typeface="+mj-lt"/>
                          <a:ea typeface="Times New Roman"/>
                        </a:rPr>
                        <a:t>89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  <a:latin typeface="+mj-lt"/>
                          <a:ea typeface="Times New Roman"/>
                        </a:rPr>
                        <a:t>N/A</a:t>
                      </a:r>
                    </a:p>
                  </a:txBody>
                  <a:tcPr marL="71755" marR="71755" marT="36195" marB="3619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244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070" y="1996935"/>
            <a:ext cx="4752528" cy="4114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49</a:t>
            </a:fld>
            <a:endParaRPr lang="fr-FR"/>
          </a:p>
        </p:txBody>
      </p:sp>
      <p:sp>
        <p:nvSpPr>
          <p:cNvPr id="18" name="2 Rectángulo"/>
          <p:cNvSpPr/>
          <p:nvPr/>
        </p:nvSpPr>
        <p:spPr>
          <a:xfrm>
            <a:off x="467544" y="620688"/>
            <a:ext cx="8375628" cy="107958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chemeClr val="accent1"/>
                </a:solidFill>
              </a:rPr>
              <a:t>A mistake was detected in the geometry, at the contact between the male and female collars.</a:t>
            </a:r>
          </a:p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chemeClr val="accent1"/>
                </a:solidFill>
              </a:rPr>
              <a:t>When simulated in </a:t>
            </a:r>
            <a:r>
              <a:rPr lang="en-US" sz="1400" b="1" dirty="0" err="1" smtClean="0">
                <a:solidFill>
                  <a:schemeClr val="accent1"/>
                </a:solidFill>
              </a:rPr>
              <a:t>Ansys</a:t>
            </a:r>
            <a:r>
              <a:rPr lang="en-US" sz="1400" b="1" dirty="0" smtClean="0">
                <a:solidFill>
                  <a:schemeClr val="accent1"/>
                </a:solidFill>
              </a:rPr>
              <a:t>, the strain at the male and female collars is very different, 500 and 50 </a:t>
            </a:r>
            <a:r>
              <a:rPr lang="en-US" sz="1400" b="1" dirty="0" err="1" smtClean="0">
                <a:solidFill>
                  <a:schemeClr val="accent1"/>
                </a:solidFill>
              </a:rPr>
              <a:t>μe</a:t>
            </a:r>
            <a:r>
              <a:rPr lang="en-US" sz="1400" b="1" dirty="0" smtClean="0">
                <a:solidFill>
                  <a:schemeClr val="accent1"/>
                </a:solidFill>
              </a:rPr>
              <a:t>, respectively. It could explain the previous test results.</a:t>
            </a:r>
          </a:p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chemeClr val="accent1"/>
                </a:solidFill>
              </a:rPr>
              <a:t>The upper collar package had only female instrumented gauges, while the lower one had male ones. We decided to mix-up the instrumented collars, so collar packs were fully disassembled.</a:t>
            </a:r>
            <a:endParaRPr lang="en-US" sz="1400" b="1" dirty="0">
              <a:solidFill>
                <a:schemeClr val="accent1"/>
              </a:solidFill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2420888"/>
            <a:ext cx="3289598" cy="2712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Elipse"/>
          <p:cNvSpPr/>
          <p:nvPr/>
        </p:nvSpPr>
        <p:spPr>
          <a:xfrm rot="5400000">
            <a:off x="721207" y="4275052"/>
            <a:ext cx="903158" cy="461721"/>
          </a:xfrm>
          <a:prstGeom prst="ellipse">
            <a:avLst/>
          </a:prstGeom>
          <a:noFill/>
          <a:ln w="25400" cmpd="sng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95536" y="9536"/>
            <a:ext cx="8748464" cy="720000"/>
          </a:xfrm>
          <a:prstGeom prst="rect">
            <a:avLst/>
          </a:prstGeom>
        </p:spPr>
        <p:txBody>
          <a:bodyPr vert="horz" lIns="0" tIns="0" rIns="0" bIns="0" rtlCol="0" anchor="t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Short mechanical model: Outer Dipole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213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4546183"/>
              </p:ext>
            </p:extLst>
          </p:nvPr>
        </p:nvGraphicFramePr>
        <p:xfrm>
          <a:off x="467544" y="764704"/>
          <a:ext cx="5291900" cy="3209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8235"/>
                <a:gridCol w="2903665"/>
              </a:tblGrid>
              <a:tr h="476032"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MCBXF Technical specifications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284768"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Magnet configuration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Combined dipole</a:t>
                      </a: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(Operation in X-Y square)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Integrated field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4.5 (A) / 2.5</a:t>
                      </a:r>
                      <a:r>
                        <a:rPr lang="en-US" sz="1600" baseline="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(B)</a:t>
                      </a: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Tm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07316"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Minimum free aperture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150 </a:t>
                      </a: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mm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5484"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Nominal current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&lt; 2000 </a:t>
                      </a: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A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79676"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Radiation resistance  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35 </a:t>
                      </a:r>
                      <a:r>
                        <a:rPr lang="en-US" sz="1600" dirty="0" err="1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MGy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1860"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Physical length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&lt; 2.5</a:t>
                      </a:r>
                      <a:r>
                        <a:rPr lang="en-US" sz="1600" baseline="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(A) / </a:t>
                      </a: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1.505 (B) m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Working temperature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1.9 </a:t>
                      </a: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K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Iron geometry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D1 (A)</a:t>
                      </a:r>
                      <a:r>
                        <a:rPr lang="en-US" sz="1600" baseline="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/ </a:t>
                      </a: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MQXF (B) </a:t>
                      </a: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iron holes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0420"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Field quality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&lt; </a:t>
                      </a: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10 units (</a:t>
                      </a: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1E-4</a:t>
                      </a: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) 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Fringe field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&lt; 40 </a:t>
                      </a:r>
                      <a:r>
                        <a:rPr lang="en-US" sz="1600" dirty="0" err="1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mT</a:t>
                      </a: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(Out</a:t>
                      </a:r>
                      <a:r>
                        <a:rPr lang="en-US" sz="1600" baseline="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of the </a:t>
                      </a: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Cryostat)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 and cable specifications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0" name="9 Rectángulo redondeado"/>
          <p:cNvSpPr/>
          <p:nvPr/>
        </p:nvSpPr>
        <p:spPr>
          <a:xfrm>
            <a:off x="417481" y="2504181"/>
            <a:ext cx="5400600" cy="276747"/>
          </a:xfrm>
          <a:prstGeom prst="roundRect">
            <a:avLst/>
          </a:prstGeom>
          <a:noFill/>
          <a:ln w="50800" cmpd="sng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6"/>
              </a:solidFill>
            </a:endParaRPr>
          </a:p>
        </p:txBody>
      </p:sp>
      <p:sp>
        <p:nvSpPr>
          <p:cNvPr id="24" name="23 Rectángulo"/>
          <p:cNvSpPr/>
          <p:nvPr/>
        </p:nvSpPr>
        <p:spPr>
          <a:xfrm>
            <a:off x="6235298" y="768186"/>
            <a:ext cx="26571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537"/>
            <a:r>
              <a:rPr lang="en-GB" b="1" dirty="0" smtClean="0">
                <a:solidFill>
                  <a:schemeClr val="accent1"/>
                </a:solidFill>
              </a:rPr>
              <a:t>Radiation resistance requires mechanical clamping 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25" name="24 Rectángulo"/>
          <p:cNvSpPr/>
          <p:nvPr/>
        </p:nvSpPr>
        <p:spPr>
          <a:xfrm>
            <a:off x="6235298" y="4427820"/>
            <a:ext cx="2657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537"/>
            <a:r>
              <a:rPr lang="en-GB" b="1" dirty="0" smtClean="0">
                <a:solidFill>
                  <a:schemeClr val="accent1"/>
                </a:solidFill>
              </a:rPr>
              <a:t>Working point &lt; 65%</a:t>
            </a:r>
            <a:endParaRPr lang="en-GB" b="1" dirty="0">
              <a:solidFill>
                <a:schemeClr val="accent1"/>
              </a:solidFill>
            </a:endParaRPr>
          </a:p>
        </p:txBody>
      </p:sp>
      <p:cxnSp>
        <p:nvCxnSpPr>
          <p:cNvPr id="11" name="10 Conector recto de flecha"/>
          <p:cNvCxnSpPr>
            <a:endCxn id="10" idx="3"/>
          </p:cNvCxnSpPr>
          <p:nvPr/>
        </p:nvCxnSpPr>
        <p:spPr>
          <a:xfrm flipH="1">
            <a:off x="5818081" y="2642555"/>
            <a:ext cx="338095" cy="0"/>
          </a:xfrm>
          <a:prstGeom prst="straightConnector1">
            <a:avLst/>
          </a:prstGeom>
          <a:noFill/>
          <a:ln w="50800" cmpd="sng">
            <a:solidFill>
              <a:schemeClr val="accent4"/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244" y="1700808"/>
            <a:ext cx="2554228" cy="2600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3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1574609"/>
              </p:ext>
            </p:extLst>
          </p:nvPr>
        </p:nvGraphicFramePr>
        <p:xfrm>
          <a:off x="125481" y="4221088"/>
          <a:ext cx="2862343" cy="17957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8360"/>
                <a:gridCol w="983983"/>
              </a:tblGrid>
              <a:tr h="216024">
                <a:tc gridSpan="2">
                  <a:txBody>
                    <a:bodyPr/>
                    <a:lstStyle/>
                    <a:p>
                      <a:pPr marL="0" indent="87313" algn="ctr" rtl="0" eaLnBrk="1" fontAlgn="b" latinLnBrk="0" hangingPunct="1"/>
                      <a:r>
                        <a:rPr kumimoji="0" lang="en-US" sz="1600" b="1" kern="1200" dirty="0" smtClean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Cable Parameters</a:t>
                      </a:r>
                      <a:endParaRPr kumimoji="0" lang="en-US" sz="1600" b="1" kern="1200" dirty="0">
                        <a:solidFill>
                          <a:schemeClr val="lt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</a:tr>
              <a:tr h="103500">
                <a:tc>
                  <a:txBody>
                    <a:bodyPr/>
                    <a:lstStyle/>
                    <a:p>
                      <a:pPr marL="0" lvl="0" indent="87313" algn="l" rtl="0" eaLnBrk="1" fontAlgn="b" latinLnBrk="0" hangingPunct="1"/>
                      <a:r>
                        <a:rPr kumimoji="0" lang="en-US" sz="1600" b="1" i="0" u="none" strike="noStrike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No. of strands</a:t>
                      </a:r>
                      <a:endParaRPr kumimoji="0" lang="en-US" sz="1600" b="1" i="0" u="none" strike="noStrike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US" sz="16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</a:tr>
              <a:tr h="62984">
                <a:tc>
                  <a:txBody>
                    <a:bodyPr/>
                    <a:lstStyle/>
                    <a:p>
                      <a:pPr marL="0" lvl="0" indent="87313" algn="l" rtl="0" eaLnBrk="1" fontAlgn="b" latinLnBrk="0" hangingPunct="1"/>
                      <a:r>
                        <a:rPr kumimoji="0" lang="en-US" sz="1600" b="1" i="0" u="none" strike="noStrike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Strand diameter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0.48 mm 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</a:tr>
              <a:tr h="166484">
                <a:tc>
                  <a:txBody>
                    <a:bodyPr/>
                    <a:lstStyle/>
                    <a:p>
                      <a:pPr marL="0" lvl="0" indent="87313" algn="l" rtl="0" eaLnBrk="1" fontAlgn="b" latinLnBrk="0" hangingPunct="1"/>
                      <a:r>
                        <a:rPr kumimoji="0" lang="en-US" sz="1600" b="1" i="0" u="none" strike="noStrike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</a:t>
                      </a:r>
                      <a:r>
                        <a:rPr kumimoji="0" lang="en-US" sz="1600" b="1" i="0" u="none" strike="noStrike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able </a:t>
                      </a:r>
                      <a:r>
                        <a:rPr kumimoji="0" lang="en-US" sz="1600" b="1" i="0" u="none" strike="noStrike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thickness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0.845 mm</a:t>
                      </a:r>
                      <a:endParaRPr lang="en-US" sz="16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</a:tr>
              <a:tr h="53960">
                <a:tc>
                  <a:txBody>
                    <a:bodyPr/>
                    <a:lstStyle/>
                    <a:p>
                      <a:pPr marL="0" lvl="0" indent="87313" algn="l" rtl="0" eaLnBrk="1" fontAlgn="b" latinLnBrk="0" hangingPunct="1"/>
                      <a:r>
                        <a:rPr kumimoji="0" lang="en-US" sz="1600" b="1" i="0" u="none" strike="noStrike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Cable width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4.37</a:t>
                      </a:r>
                      <a:r>
                        <a:rPr lang="en-US" sz="1600" b="0" i="0" u="none" strike="noStrik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mm</a:t>
                      </a:r>
                      <a:endParaRPr lang="en-US" sz="16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lvl="0" indent="87313" algn="l" rtl="0" eaLnBrk="1" fontAlgn="b" latinLnBrk="0" hangingPunct="1"/>
                      <a:r>
                        <a:rPr kumimoji="0" lang="en-US" sz="1600" b="1" i="0" u="none" strike="noStrike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Key-stone angle</a:t>
                      </a:r>
                      <a:endParaRPr kumimoji="0" lang="en-US" sz="1600" b="1" i="0" u="none" strike="noStrike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0.67º</a:t>
                      </a:r>
                      <a:endParaRPr lang="en-US" sz="16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</a:tr>
              <a:tr h="44936">
                <a:tc>
                  <a:txBody>
                    <a:bodyPr/>
                    <a:lstStyle/>
                    <a:p>
                      <a:pPr marL="0" lvl="0" indent="87313" algn="l" fontAlgn="b"/>
                      <a:r>
                        <a:rPr lang="en-US" sz="1600" b="1" i="0" u="none" strike="noStrike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Cu:Sc</a:t>
                      </a:r>
                      <a:endParaRPr lang="en-US" sz="1600" b="1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1.75</a:t>
                      </a: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59832" y="4509120"/>
            <a:ext cx="2614233" cy="1237310"/>
          </a:xfrm>
          <a:prstGeom prst="rect">
            <a:avLst/>
          </a:prstGeom>
          <a:noFill/>
          <a:ln w="44450">
            <a:noFill/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050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50</a:t>
            </a:fld>
            <a:endParaRPr lang="fr-FR"/>
          </a:p>
        </p:txBody>
      </p:sp>
      <p:sp>
        <p:nvSpPr>
          <p:cNvPr id="18" name="2 Rectángulo"/>
          <p:cNvSpPr/>
          <p:nvPr/>
        </p:nvSpPr>
        <p:spPr>
          <a:xfrm>
            <a:off x="529648" y="3933056"/>
            <a:ext cx="8074800" cy="21602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chemeClr val="accent1"/>
                </a:solidFill>
              </a:rPr>
              <a:t>Additional activities:</a:t>
            </a:r>
          </a:p>
          <a:p>
            <a:pPr marL="852487" lvl="1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/>
                </a:solidFill>
              </a:rPr>
              <a:t>D</a:t>
            </a:r>
            <a:r>
              <a:rPr lang="en-US" sz="1600" b="1" dirty="0" smtClean="0">
                <a:solidFill>
                  <a:schemeClr val="accent1"/>
                </a:solidFill>
              </a:rPr>
              <a:t>isassemble again the collar packs and repeat the test. Same results.</a:t>
            </a:r>
          </a:p>
          <a:p>
            <a:pPr marL="852487" lvl="1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chemeClr val="accent1"/>
                </a:solidFill>
              </a:rPr>
              <a:t>New outer male collars with right geometry were launched to production and tests were repeated with same results.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5425843"/>
              </p:ext>
            </p:extLst>
          </p:nvPr>
        </p:nvGraphicFramePr>
        <p:xfrm>
          <a:off x="594718" y="1181482"/>
          <a:ext cx="5705474" cy="217551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902335"/>
                <a:gridCol w="1664335"/>
                <a:gridCol w="1189672"/>
                <a:gridCol w="1007110"/>
                <a:gridCol w="942022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</a:rPr>
                        <a:t>Shim [mm]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</a:rPr>
                        <a:t>Average </a:t>
                      </a:r>
                      <a:r>
                        <a:rPr lang="en-GB" sz="1100" b="1" dirty="0" smtClean="0">
                          <a:effectLst/>
                        </a:rPr>
                        <a:t>displacement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</a:rPr>
                        <a:t> gauge [mm</a:t>
                      </a:r>
                      <a:r>
                        <a:rPr lang="en-GB" sz="1100" b="1" dirty="0">
                          <a:effectLst/>
                        </a:rPr>
                        <a:t>]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</a:rPr>
                        <a:t>Average strain </a:t>
                      </a:r>
                      <a:endParaRPr lang="en-GB" sz="1100" b="1" dirty="0" smtClean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</a:rPr>
                        <a:t>gauge </a:t>
                      </a:r>
                      <a:r>
                        <a:rPr lang="en-GB" sz="1100" b="1" dirty="0">
                          <a:effectLst/>
                        </a:rPr>
                        <a:t>[</a:t>
                      </a:r>
                      <a:r>
                        <a:rPr lang="en-GB" sz="1100" b="1" dirty="0" err="1">
                          <a:effectLst/>
                        </a:rPr>
                        <a:t>μe</a:t>
                      </a:r>
                      <a:r>
                        <a:rPr lang="en-GB" sz="1100" b="1" dirty="0">
                          <a:effectLst/>
                        </a:rPr>
                        <a:t>]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</a:rPr>
                        <a:t>Average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</a:rPr>
                        <a:t>stress </a:t>
                      </a:r>
                      <a:r>
                        <a:rPr lang="en-GB" sz="1100" b="1" dirty="0">
                          <a:effectLst/>
                        </a:rPr>
                        <a:t>[MPa]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</a:rPr>
                        <a:t>Press force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</a:rPr>
                        <a:t>[ton]</a:t>
                      </a:r>
                      <a:endParaRPr lang="en-GB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1755" marR="71755" marT="36195" marB="36195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+mj-lt"/>
                          <a:ea typeface="Times New Roman"/>
                        </a:rPr>
                        <a:t>1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0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+mj-lt"/>
                          <a:ea typeface="Times New Roman"/>
                        </a:rPr>
                        <a:t>0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0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10</a:t>
                      </a:r>
                    </a:p>
                  </a:txBody>
                  <a:tcPr marL="71755" marR="71755" marT="36195" marB="36195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0.7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0.27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98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20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-</a:t>
                      </a:r>
                    </a:p>
                  </a:txBody>
                  <a:tcPr marL="71755" marR="71755" marT="36195" marB="36195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0.5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0.47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181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38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-</a:t>
                      </a:r>
                    </a:p>
                  </a:txBody>
                  <a:tcPr marL="71755" marR="71755" marT="36195" marB="36195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0.5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0.45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189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41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-</a:t>
                      </a:r>
                    </a:p>
                  </a:txBody>
                  <a:tcPr marL="71755" marR="71755" marT="36195" marB="36195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+mj-lt"/>
                          <a:ea typeface="Times New Roman"/>
                        </a:rPr>
                        <a:t>0.3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0.68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322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67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40</a:t>
                      </a:r>
                    </a:p>
                  </a:txBody>
                  <a:tcPr marL="71755" marR="71755" marT="36195" marB="36195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0.2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+mj-lt"/>
                          <a:ea typeface="Times New Roman"/>
                        </a:rPr>
                        <a:t>0.78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398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83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j-lt"/>
                          <a:ea typeface="Times New Roman"/>
                        </a:rPr>
                        <a:t>50</a:t>
                      </a:r>
                    </a:p>
                  </a:txBody>
                  <a:tcPr marL="71755" marR="71755" marT="36195" marB="36195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  <a:latin typeface="+mj-lt"/>
                          <a:ea typeface="Times New Roman"/>
                        </a:rPr>
                        <a:t>0.2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  <a:latin typeface="+mj-lt"/>
                          <a:ea typeface="Times New Roman"/>
                        </a:rPr>
                        <a:t>0.78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  <a:latin typeface="+mj-lt"/>
                          <a:ea typeface="Times New Roman"/>
                        </a:rPr>
                        <a:t>405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+mj-lt"/>
                          <a:ea typeface="Times New Roman"/>
                        </a:rPr>
                        <a:t>85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+mj-lt"/>
                          <a:ea typeface="Times New Roman"/>
                        </a:rPr>
                        <a:t>50</a:t>
                      </a:r>
                    </a:p>
                  </a:txBody>
                  <a:tcPr marL="71755" marR="71755" marT="36195" marB="36195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+mj-lt"/>
                          <a:ea typeface="Times New Roman"/>
                        </a:rPr>
                        <a:t>Spring back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+mj-lt"/>
                          <a:ea typeface="Times New Roman"/>
                        </a:rPr>
                        <a:t>-N/A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>
                          <a:effectLst/>
                          <a:latin typeface="+mj-lt"/>
                          <a:ea typeface="Times New Roman"/>
                        </a:rPr>
                        <a:t>272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  <a:latin typeface="+mj-lt"/>
                          <a:ea typeface="Times New Roman"/>
                        </a:rPr>
                        <a:t>57</a:t>
                      </a:r>
                    </a:p>
                  </a:txBody>
                  <a:tcPr marL="71755" marR="71755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  <a:latin typeface="+mj-lt"/>
                          <a:ea typeface="Times New Roman"/>
                        </a:rPr>
                        <a:t>N/A</a:t>
                      </a:r>
                    </a:p>
                  </a:txBody>
                  <a:tcPr marL="71755" marR="71755" marT="36195" marB="36195"/>
                </a:tc>
              </a:tr>
            </a:tbl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395536" y="9536"/>
            <a:ext cx="8748464" cy="899184"/>
          </a:xfrm>
          <a:prstGeom prst="rect">
            <a:avLst/>
          </a:prstGeom>
        </p:spPr>
        <p:txBody>
          <a:bodyPr vert="horz" lIns="0" tIns="0" rIns="0" bIns="0" rtlCol="0" anchor="t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Short mechanical model:</a:t>
            </a:r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Outer Dipole Test</a:t>
            </a:r>
            <a:endParaRPr lang="en-US" dirty="0"/>
          </a:p>
        </p:txBody>
      </p:sp>
      <p:sp>
        <p:nvSpPr>
          <p:cNvPr id="7" name="6 Rectángulo"/>
          <p:cNvSpPr/>
          <p:nvPr/>
        </p:nvSpPr>
        <p:spPr>
          <a:xfrm>
            <a:off x="6362104" y="1425433"/>
            <a:ext cx="2684696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5"/>
                </a:solidFill>
              </a:rPr>
              <a:t>Surprisingly, the strain gauges measure similar values </a:t>
            </a:r>
            <a:r>
              <a:rPr lang="en-US" sz="1400" b="1" dirty="0" smtClean="0">
                <a:solidFill>
                  <a:schemeClr val="accent5"/>
                </a:solidFill>
              </a:rPr>
              <a:t>this </a:t>
            </a:r>
            <a:r>
              <a:rPr lang="en-US" sz="1400" b="1" dirty="0">
                <a:solidFill>
                  <a:schemeClr val="accent5"/>
                </a:solidFill>
              </a:rPr>
              <a:t>time.</a:t>
            </a:r>
          </a:p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5"/>
                </a:solidFill>
              </a:rPr>
              <a:t>Assembly procedure was a bit different, which could explain the difference.</a:t>
            </a:r>
          </a:p>
        </p:txBody>
      </p:sp>
    </p:spTree>
    <p:extLst>
      <p:ext uri="{BB962C8B-B14F-4D97-AF65-F5344CB8AC3E}">
        <p14:creationId xmlns:p14="http://schemas.microsoft.com/office/powerpoint/2010/main" val="501701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51</a:t>
            </a:fld>
            <a:endParaRPr lang="fr-FR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t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Short mechanical model: cold test</a:t>
            </a:r>
            <a:endParaRPr lang="en-US" dirty="0"/>
          </a:p>
        </p:txBody>
      </p:sp>
      <p:sp>
        <p:nvSpPr>
          <p:cNvPr id="8" name="3 Marcador de contenido"/>
          <p:cNvSpPr>
            <a:spLocks noGrp="1"/>
          </p:cNvSpPr>
          <p:nvPr>
            <p:ph idx="1"/>
          </p:nvPr>
        </p:nvSpPr>
        <p:spPr>
          <a:xfrm>
            <a:off x="683567" y="696734"/>
            <a:ext cx="8280921" cy="3524354"/>
          </a:xfrm>
        </p:spPr>
        <p:txBody>
          <a:bodyPr>
            <a:normAutofit/>
          </a:bodyPr>
          <a:lstStyle/>
          <a:p>
            <a:r>
              <a:rPr lang="en-GB" sz="1800" dirty="0" smtClean="0"/>
              <a:t>The short mechanical model has been cooled down in a liquid nitrogen bath. Average measurements are very close to FEM results (250 µƐ). </a:t>
            </a:r>
          </a:p>
          <a:p>
            <a:endParaRPr lang="en-GB" sz="1800" dirty="0" smtClean="0"/>
          </a:p>
          <a:p>
            <a:endParaRPr lang="en-GB" sz="18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5696" y="5373216"/>
            <a:ext cx="5266351" cy="53298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6224" y="1484784"/>
            <a:ext cx="4860032" cy="3645024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1629528" y="5906196"/>
            <a:ext cx="58849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200" i="1" dirty="0" err="1" smtClean="0"/>
              <a:t>Measured</a:t>
            </a:r>
            <a:r>
              <a:rPr lang="es-ES_tradnl" sz="1200" i="1" dirty="0" smtClean="0"/>
              <a:t> </a:t>
            </a:r>
            <a:r>
              <a:rPr lang="es-ES_tradnl" sz="1200" i="1" dirty="0" err="1" smtClean="0"/>
              <a:t>deformations</a:t>
            </a:r>
            <a:r>
              <a:rPr lang="es-ES_tradnl" sz="1200" i="1" dirty="0" smtClean="0"/>
              <a:t> at collar </a:t>
            </a:r>
            <a:r>
              <a:rPr lang="es-ES_tradnl" sz="1200" i="1" dirty="0" err="1" smtClean="0"/>
              <a:t>noses</a:t>
            </a:r>
            <a:r>
              <a:rPr lang="es-ES_tradnl" sz="1200" i="1" dirty="0" smtClean="0"/>
              <a:t> from </a:t>
            </a:r>
            <a:r>
              <a:rPr lang="es-ES_tradnl" sz="1200" i="1" dirty="0" err="1" smtClean="0"/>
              <a:t>room</a:t>
            </a:r>
            <a:r>
              <a:rPr lang="es-ES_tradnl" sz="1200" i="1" dirty="0" smtClean="0"/>
              <a:t> to </a:t>
            </a:r>
            <a:r>
              <a:rPr lang="es-ES_tradnl" sz="1200" i="1" dirty="0" err="1" smtClean="0"/>
              <a:t>liquid</a:t>
            </a:r>
            <a:r>
              <a:rPr lang="es-ES_tradnl" sz="1200" i="1" dirty="0" smtClean="0"/>
              <a:t> </a:t>
            </a:r>
            <a:r>
              <a:rPr lang="es-ES_tradnl" sz="1200" i="1" dirty="0" err="1" smtClean="0"/>
              <a:t>nitrogen</a:t>
            </a:r>
            <a:r>
              <a:rPr lang="es-ES_tradnl" sz="1200" i="1" dirty="0" smtClean="0"/>
              <a:t> </a:t>
            </a:r>
            <a:r>
              <a:rPr lang="es-ES_tradnl" sz="1200" i="1" dirty="0" err="1" smtClean="0"/>
              <a:t>temperature</a:t>
            </a:r>
            <a:r>
              <a:rPr lang="es-ES_tradnl" sz="1200" i="1" dirty="0" smtClean="0"/>
              <a:t> (</a:t>
            </a:r>
            <a:r>
              <a:rPr lang="en-GB" sz="1200" dirty="0" smtClean="0"/>
              <a:t>µƐ)</a:t>
            </a:r>
            <a:endParaRPr lang="es-ES" sz="1200" i="1" dirty="0"/>
          </a:p>
        </p:txBody>
      </p:sp>
    </p:spTree>
    <p:extLst>
      <p:ext uri="{BB962C8B-B14F-4D97-AF65-F5344CB8AC3E}">
        <p14:creationId xmlns:p14="http://schemas.microsoft.com/office/powerpoint/2010/main" val="279416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52</a:t>
            </a:fld>
            <a:endParaRPr lang="fr-FR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t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8" name="3 Marcador de contenido"/>
          <p:cNvSpPr>
            <a:spLocks noGrp="1"/>
          </p:cNvSpPr>
          <p:nvPr>
            <p:ph idx="1"/>
          </p:nvPr>
        </p:nvSpPr>
        <p:spPr>
          <a:xfrm>
            <a:off x="683567" y="696734"/>
            <a:ext cx="8280921" cy="5324554"/>
          </a:xfrm>
        </p:spPr>
        <p:txBody>
          <a:bodyPr>
            <a:normAutofit/>
          </a:bodyPr>
          <a:lstStyle/>
          <a:p>
            <a:r>
              <a:rPr lang="en-GB" sz="1800" dirty="0" smtClean="0"/>
              <a:t>MCBXF orbit correctors have been designed at CIEMAT.</a:t>
            </a:r>
          </a:p>
          <a:p>
            <a:r>
              <a:rPr lang="en-GB" sz="1800" dirty="0" smtClean="0"/>
              <a:t>The main challenge of the electromagnetic calculations is the variation of field quality with iron saturation.</a:t>
            </a:r>
          </a:p>
          <a:p>
            <a:r>
              <a:rPr lang="en-GB" sz="1800" dirty="0" smtClean="0"/>
              <a:t>The torque is hold by clamped nested collars. The coil ends are short to reduce the unsupported coil length.</a:t>
            </a:r>
          </a:p>
          <a:p>
            <a:r>
              <a:rPr lang="en-GB" sz="1800" dirty="0" smtClean="0"/>
              <a:t>The short inner dipole is self-protected. The long outer dipole needs a dump resistor. The others are under evaluation, but will likely need a dump resistor.</a:t>
            </a:r>
          </a:p>
          <a:p>
            <a:r>
              <a:rPr lang="en-GB" sz="1800" dirty="0" smtClean="0"/>
              <a:t>The coils will be fully impregnated, made with a </a:t>
            </a:r>
            <a:r>
              <a:rPr lang="en-GB" sz="1800" dirty="0" err="1" smtClean="0"/>
              <a:t>NbTi</a:t>
            </a:r>
            <a:r>
              <a:rPr lang="en-GB" sz="1800" dirty="0" smtClean="0"/>
              <a:t> Rutherford cable insulated with braided glass </a:t>
            </a:r>
            <a:r>
              <a:rPr lang="en-GB" sz="1800" dirty="0" err="1" smtClean="0"/>
              <a:t>fiber</a:t>
            </a:r>
            <a:r>
              <a:rPr lang="en-GB" sz="1800" dirty="0" smtClean="0"/>
              <a:t>.</a:t>
            </a:r>
          </a:p>
          <a:p>
            <a:r>
              <a:rPr lang="en-GB" sz="1800" dirty="0" smtClean="0"/>
              <a:t>Validation tests have been made to check the cable modulus of elasticity and to characterize the compatibility of binder and resin.</a:t>
            </a:r>
          </a:p>
          <a:p>
            <a:r>
              <a:rPr lang="en-GB" sz="1800" dirty="0" smtClean="0"/>
              <a:t>A short mechanical model has been produced to prove the feasibility of the nested collared assembly.</a:t>
            </a:r>
          </a:p>
          <a:p>
            <a:endParaRPr lang="en-GB" sz="1800" dirty="0" smtClean="0"/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096879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53</a:t>
            </a:fld>
            <a:endParaRPr lang="fr-FR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xfrm>
            <a:off x="612000" y="2996952"/>
            <a:ext cx="7920000" cy="720000"/>
          </a:xfrm>
        </p:spPr>
        <p:txBody>
          <a:bodyPr/>
          <a:lstStyle/>
          <a:p>
            <a:r>
              <a:rPr lang="en-GB" sz="3600" dirty="0" smtClean="0"/>
              <a:t>Thank you for your attention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36887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54</a:t>
            </a:fld>
            <a:endParaRPr lang="fr-FR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xfrm>
            <a:off x="612000" y="2996952"/>
            <a:ext cx="7920000" cy="720000"/>
          </a:xfrm>
        </p:spPr>
        <p:txBody>
          <a:bodyPr/>
          <a:lstStyle/>
          <a:p>
            <a:r>
              <a:rPr lang="en-GB" sz="3600" dirty="0" smtClean="0"/>
              <a:t>Back up slides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166864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 smtClean="0"/>
              <a:t>Magnet configuration</a:t>
            </a:r>
            <a:endParaRPr lang="en-GB" sz="32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55</a:t>
            </a:fld>
            <a:endParaRPr lang="es-ES" dirty="0"/>
          </a:p>
        </p:txBody>
      </p:sp>
      <p:sp>
        <p:nvSpPr>
          <p:cNvPr id="9" name="2 Marcador de contenido"/>
          <p:cNvSpPr>
            <a:spLocks noGrp="1"/>
          </p:cNvSpPr>
          <p:nvPr>
            <p:ph idx="1"/>
          </p:nvPr>
        </p:nvSpPr>
        <p:spPr>
          <a:xfrm>
            <a:off x="395536" y="1412776"/>
            <a:ext cx="8435280" cy="4752528"/>
          </a:xfrm>
        </p:spPr>
        <p:txBody>
          <a:bodyPr/>
          <a:lstStyle/>
          <a:p>
            <a:pPr lvl="0"/>
            <a:r>
              <a:rPr lang="en-US" sz="2000" dirty="0"/>
              <a:t>Cosine theta:</a:t>
            </a:r>
            <a:r>
              <a:rPr lang="en-US" sz="2800" dirty="0"/>
              <a:t> </a:t>
            </a:r>
            <a:endParaRPr lang="en-US" sz="2800" dirty="0" smtClean="0"/>
          </a:p>
          <a:p>
            <a:pPr lvl="1"/>
            <a:r>
              <a:rPr lang="en-US" sz="1600" dirty="0">
                <a:solidFill>
                  <a:srgbClr val="00B050"/>
                </a:solidFill>
              </a:rPr>
              <a:t>Winding and assembly procedures are well-known</a:t>
            </a:r>
            <a:r>
              <a:rPr lang="en-US" sz="1600" dirty="0" smtClean="0">
                <a:solidFill>
                  <a:srgbClr val="00B050"/>
                </a:solidFill>
              </a:rPr>
              <a:t>.</a:t>
            </a:r>
            <a:endParaRPr lang="en-US" sz="1600" dirty="0" smtClean="0"/>
          </a:p>
          <a:p>
            <a:pPr lvl="1"/>
            <a:r>
              <a:rPr lang="en-US" sz="1600" dirty="0" smtClean="0">
                <a:solidFill>
                  <a:srgbClr val="FF0000"/>
                </a:solidFill>
              </a:rPr>
              <a:t>Long coil ends (similar to </a:t>
            </a:r>
            <a:r>
              <a:rPr lang="en-US" sz="1600" dirty="0">
                <a:solidFill>
                  <a:srgbClr val="FF0000"/>
                </a:solidFill>
              </a:rPr>
              <a:t>the aperture </a:t>
            </a:r>
            <a:r>
              <a:rPr lang="en-US" sz="1600" dirty="0" smtClean="0">
                <a:solidFill>
                  <a:srgbClr val="FF0000"/>
                </a:solidFill>
              </a:rPr>
              <a:t>diameter).</a:t>
            </a:r>
          </a:p>
          <a:p>
            <a:pPr lvl="1"/>
            <a:r>
              <a:rPr lang="en-US" sz="1600" dirty="0" smtClean="0">
                <a:solidFill>
                  <a:srgbClr val="FF0000"/>
                </a:solidFill>
              </a:rPr>
              <a:t>High </a:t>
            </a:r>
            <a:r>
              <a:rPr lang="en-US" sz="1600" dirty="0">
                <a:solidFill>
                  <a:srgbClr val="FF0000"/>
                </a:solidFill>
              </a:rPr>
              <a:t>number of turns </a:t>
            </a:r>
            <a:r>
              <a:rPr lang="en-US" sz="1600" dirty="0" smtClean="0">
                <a:solidFill>
                  <a:srgbClr val="FF0000"/>
                </a:solidFill>
              </a:rPr>
              <a:t>(large </a:t>
            </a:r>
            <a:r>
              <a:rPr lang="en-US" sz="1600" dirty="0">
                <a:solidFill>
                  <a:srgbClr val="FF0000"/>
                </a:solidFill>
              </a:rPr>
              <a:t>aperture and small </a:t>
            </a:r>
            <a:r>
              <a:rPr lang="en-US" sz="1600" dirty="0" smtClean="0">
                <a:solidFill>
                  <a:srgbClr val="FF0000"/>
                </a:solidFill>
              </a:rPr>
              <a:t>cable).</a:t>
            </a:r>
          </a:p>
          <a:p>
            <a:pPr lvl="0"/>
            <a:r>
              <a:rPr lang="en-US" sz="2000" dirty="0" err="1" smtClean="0"/>
              <a:t>Superferric</a:t>
            </a:r>
            <a:r>
              <a:rPr lang="en-US" sz="2000" dirty="0"/>
              <a:t>: </a:t>
            </a:r>
            <a:endParaRPr lang="en-US" sz="2000" dirty="0" smtClean="0"/>
          </a:p>
          <a:p>
            <a:pPr lvl="1"/>
            <a:r>
              <a:rPr lang="en-US" sz="1600" dirty="0" smtClean="0">
                <a:solidFill>
                  <a:srgbClr val="FF0000"/>
                </a:solidFill>
              </a:rPr>
              <a:t>Field </a:t>
            </a:r>
            <a:r>
              <a:rPr lang="en-US" sz="1600" dirty="0">
                <a:solidFill>
                  <a:srgbClr val="FF0000"/>
                </a:solidFill>
              </a:rPr>
              <a:t>quality is not achievable within the available </a:t>
            </a:r>
            <a:r>
              <a:rPr lang="en-US" sz="1600" dirty="0" smtClean="0">
                <a:solidFill>
                  <a:srgbClr val="FF0000"/>
                </a:solidFill>
              </a:rPr>
              <a:t>space (iron </a:t>
            </a:r>
            <a:r>
              <a:rPr lang="en-US" sz="1600" dirty="0">
                <a:solidFill>
                  <a:srgbClr val="FF0000"/>
                </a:solidFill>
              </a:rPr>
              <a:t>saturation and large </a:t>
            </a:r>
            <a:r>
              <a:rPr lang="en-US" sz="1600" dirty="0" smtClean="0">
                <a:solidFill>
                  <a:srgbClr val="FF0000"/>
                </a:solidFill>
              </a:rPr>
              <a:t>aperture).</a:t>
            </a:r>
            <a:r>
              <a:rPr lang="en-US" sz="1600" dirty="0">
                <a:solidFill>
                  <a:srgbClr val="00B050"/>
                </a:solidFill>
              </a:rPr>
              <a:t> </a:t>
            </a:r>
            <a:endParaRPr lang="en-US" sz="1600" dirty="0" smtClean="0">
              <a:solidFill>
                <a:srgbClr val="00B050"/>
              </a:solidFill>
            </a:endParaRPr>
          </a:p>
          <a:p>
            <a:pPr lvl="1"/>
            <a:r>
              <a:rPr lang="en-US" sz="1600" dirty="0" smtClean="0">
                <a:solidFill>
                  <a:srgbClr val="00B050"/>
                </a:solidFill>
              </a:rPr>
              <a:t>Very </a:t>
            </a:r>
            <a:r>
              <a:rPr lang="en-US" sz="1600" dirty="0">
                <a:solidFill>
                  <a:srgbClr val="00B050"/>
                </a:solidFill>
              </a:rPr>
              <a:t>simple </a:t>
            </a:r>
            <a:r>
              <a:rPr lang="en-US" sz="1600" dirty="0" smtClean="0">
                <a:solidFill>
                  <a:srgbClr val="00B050"/>
                </a:solidFill>
              </a:rPr>
              <a:t>configuration.</a:t>
            </a:r>
            <a:endParaRPr lang="en-GB" sz="1600" dirty="0">
              <a:solidFill>
                <a:srgbClr val="00B050"/>
              </a:solidFill>
            </a:endParaRPr>
          </a:p>
          <a:p>
            <a:pPr lvl="0"/>
            <a:r>
              <a:rPr lang="en-US" sz="2000" dirty="0"/>
              <a:t>Canted cosine theta</a:t>
            </a:r>
            <a:r>
              <a:rPr lang="en-US" sz="2000" dirty="0" smtClean="0"/>
              <a:t>:</a:t>
            </a:r>
          </a:p>
          <a:p>
            <a:pPr lvl="1"/>
            <a:r>
              <a:rPr lang="en-US" sz="1600" dirty="0" smtClean="0">
                <a:solidFill>
                  <a:srgbClr val="FF0000"/>
                </a:solidFill>
              </a:rPr>
              <a:t>Magnet </a:t>
            </a:r>
            <a:r>
              <a:rPr lang="en-US" sz="1600" dirty="0">
                <a:solidFill>
                  <a:srgbClr val="FF0000"/>
                </a:solidFill>
              </a:rPr>
              <a:t>protection in case of quench</a:t>
            </a:r>
            <a:r>
              <a:rPr lang="en-US" sz="1600" dirty="0" smtClean="0">
                <a:solidFill>
                  <a:srgbClr val="FF0000"/>
                </a:solidFill>
              </a:rPr>
              <a:t>.</a:t>
            </a:r>
          </a:p>
          <a:p>
            <a:pPr lvl="1"/>
            <a:r>
              <a:rPr lang="en-US" sz="1600" dirty="0" smtClean="0">
                <a:solidFill>
                  <a:srgbClr val="FF0000"/>
                </a:solidFill>
              </a:rPr>
              <a:t>Large radial forces (same as cosine theta case). Stiffness of mandrel? Long training?</a:t>
            </a:r>
          </a:p>
          <a:p>
            <a:pPr lvl="1"/>
            <a:r>
              <a:rPr lang="en-US" sz="1600" dirty="0" smtClean="0">
                <a:solidFill>
                  <a:srgbClr val="FF0000"/>
                </a:solidFill>
              </a:rPr>
              <a:t>Long coil ends due to the large aperture.</a:t>
            </a:r>
            <a:endParaRPr lang="en-GB" sz="1600" dirty="0">
              <a:solidFill>
                <a:srgbClr val="FF0000"/>
              </a:solidFill>
            </a:endParaRPr>
          </a:p>
          <a:p>
            <a:pPr lvl="1"/>
            <a:r>
              <a:rPr lang="en-US" sz="1800" dirty="0" smtClean="0">
                <a:solidFill>
                  <a:srgbClr val="00B050"/>
                </a:solidFill>
              </a:rPr>
              <a:t>Azimuthal forces </a:t>
            </a:r>
            <a:r>
              <a:rPr lang="en-US" sz="1800" dirty="0">
                <a:solidFill>
                  <a:srgbClr val="00B050"/>
                </a:solidFill>
              </a:rPr>
              <a:t>support </a:t>
            </a:r>
            <a:r>
              <a:rPr lang="en-US" sz="1800" dirty="0" smtClean="0">
                <a:solidFill>
                  <a:srgbClr val="00B050"/>
                </a:solidFill>
              </a:rPr>
              <a:t>and </a:t>
            </a:r>
            <a:r>
              <a:rPr lang="en-US" sz="1800" dirty="0">
                <a:solidFill>
                  <a:srgbClr val="00B050"/>
                </a:solidFill>
              </a:rPr>
              <a:t>good field </a:t>
            </a:r>
            <a:r>
              <a:rPr lang="en-US" sz="1800" dirty="0" smtClean="0">
                <a:solidFill>
                  <a:srgbClr val="00B050"/>
                </a:solidFill>
              </a:rPr>
              <a:t>quality.</a:t>
            </a:r>
            <a:endParaRPr lang="en-US" sz="1800" dirty="0">
              <a:solidFill>
                <a:srgbClr val="00B050"/>
              </a:solidFill>
            </a:endParaRPr>
          </a:p>
          <a:p>
            <a:pPr lvl="1"/>
            <a:endParaRPr lang="en-GB" sz="1800" dirty="0" smtClean="0"/>
          </a:p>
          <a:p>
            <a:pPr lvl="1"/>
            <a:endParaRPr lang="en-GB" sz="1800" dirty="0"/>
          </a:p>
          <a:p>
            <a:pPr lvl="1"/>
            <a:endParaRPr lang="en-GB" sz="1800" dirty="0" smtClean="0"/>
          </a:p>
          <a:p>
            <a:pPr lvl="1"/>
            <a:endParaRPr lang="en-GB" sz="1800" dirty="0"/>
          </a:p>
          <a:p>
            <a:pPr lvl="1"/>
            <a:endParaRPr lang="en-GB" sz="1800" dirty="0"/>
          </a:p>
          <a:p>
            <a:endParaRPr lang="en-GB" sz="2000" dirty="0" smtClean="0"/>
          </a:p>
          <a:p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39948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3"/>
          <p:cNvGraphicFramePr>
            <a:graphicFrameLocks noGrp="1"/>
          </p:cNvGraphicFramePr>
          <p:nvPr>
            <p:extLst/>
          </p:nvPr>
        </p:nvGraphicFramePr>
        <p:xfrm>
          <a:off x="191653" y="1124744"/>
          <a:ext cx="8772835" cy="4760875"/>
        </p:xfrm>
        <a:graphic>
          <a:graphicData uri="http://schemas.openxmlformats.org/drawingml/2006/table">
            <a:tbl>
              <a:tblPr/>
              <a:tblGrid>
                <a:gridCol w="2938593"/>
                <a:gridCol w="799312"/>
                <a:gridCol w="994302"/>
                <a:gridCol w="1205862"/>
                <a:gridCol w="1214270"/>
                <a:gridCol w="1620496"/>
              </a:tblGrid>
              <a:tr h="36004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FE9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Inner coil (ID) &amp;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FE9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Outer Coil (OD) parameters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Units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Single layer 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design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Double Layer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design 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(Small Collars)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Double Layer 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design 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(Large Collars)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Old MCBX </a:t>
                      </a:r>
                      <a:endParaRPr kumimoji="0" lang="en-GB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(Series Model, 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both coils powered )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4424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Nominal field 100% (ID)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2.13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2.13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2.13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2.13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7311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Nominal field 100% (OD)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2.11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2.12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2.12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2.12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7311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Nominal current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(ID)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2450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1250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1560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362.5x8=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2900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4424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Nominal current (OD)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2150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1036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1340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331.25x8=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2650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4424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Coil peak field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4.27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3.95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3.93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3.817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4424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Working point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%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60%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44.7%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48.1%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39.54%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4424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Torque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</a:t>
                      </a:r>
                      <a:r>
                        <a:rPr kumimoji="0" lang="en-US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5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Nm/m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0.92</a:t>
                      </a:r>
                      <a:endParaRPr kumimoji="0" lang="en-US" sz="1200" b="1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0.98</a:t>
                      </a:r>
                      <a:endParaRPr kumimoji="0" lang="en-US" sz="1200" b="1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1.19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-0.455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7311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Conductors height (h)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mm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4.37</a:t>
                      </a:r>
                      <a:endParaRPr kumimoji="0" lang="en-US" sz="1200" b="1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2x4.37</a:t>
                      </a:r>
                      <a:endParaRPr kumimoji="0" lang="en-US" sz="1200" b="1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2x4.37</a:t>
                      </a:r>
                      <a:endParaRPr kumimoji="0" lang="en-US" sz="1200" b="1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13.2 (8)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7311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Mean stress at the coil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and collar nose interface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MPa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135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70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82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38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47477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Aperture (ID)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mm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Ø150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Ø150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Ø156,2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Ø90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37792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Aperture (OD)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mm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Ø180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FE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Ø200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FE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Ø218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FE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Ø116.8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FE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41022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Iron yoke Inner Diam.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mm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Ø230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FE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Ø250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FE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Ø300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FE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Ø180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FE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4424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Iron yoke Outer Diam.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mm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Ø540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Ø540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Ø610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Ø330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4424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Number of conductors used  (1</a:t>
                      </a:r>
                      <a:r>
                        <a:rPr kumimoji="0" lang="en-US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st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quad)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-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162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357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324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800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</a:tbl>
          </a:graphicData>
        </a:graphic>
      </p:graphicFrame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56</a:t>
            </a:fld>
            <a:endParaRPr lang="es-ES" dirty="0"/>
          </a:p>
        </p:txBody>
      </p:sp>
      <p:sp>
        <p:nvSpPr>
          <p:cNvPr id="6" name="2 Título"/>
          <p:cNvSpPr>
            <a:spLocks noGrp="1"/>
          </p:cNvSpPr>
          <p:nvPr>
            <p:ph type="title"/>
          </p:nvPr>
        </p:nvSpPr>
        <p:spPr>
          <a:xfrm>
            <a:off x="-206816" y="-27384"/>
            <a:ext cx="9577064" cy="792088"/>
          </a:xfrm>
        </p:spPr>
        <p:txBody>
          <a:bodyPr>
            <a:normAutofit/>
          </a:bodyPr>
          <a:lstStyle/>
          <a:p>
            <a:pPr algn="ctr"/>
            <a:r>
              <a:rPr lang="en-GB" sz="1800" dirty="0" smtClean="0"/>
              <a:t>Single layer &amp; Double layer designs </a:t>
            </a:r>
            <a:r>
              <a:rPr lang="en-GB" sz="1800" dirty="0"/>
              <a:t>VS old </a:t>
            </a:r>
            <a:r>
              <a:rPr lang="en-GB" sz="1800" dirty="0" smtClean="0"/>
              <a:t>MCBX </a:t>
            </a:r>
            <a:br>
              <a:rPr lang="en-GB" sz="1800" dirty="0" smtClean="0"/>
            </a:br>
            <a:r>
              <a:rPr lang="en-GB" sz="1800" dirty="0" smtClean="0"/>
              <a:t>(same central field comparison)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533681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Autofit/>
          </a:bodyPr>
          <a:lstStyle/>
          <a:p>
            <a:r>
              <a:rPr lang="en-GB" sz="2400" dirty="0" smtClean="0"/>
              <a:t>Some useful expressions to understand where mechanical stresses come from </a:t>
            </a:r>
            <a:endParaRPr lang="en-GB" sz="24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57</a:t>
            </a:fld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7 CuadroTexto"/>
              <p:cNvSpPr txBox="1"/>
              <p:nvPr/>
            </p:nvSpPr>
            <p:spPr>
              <a:xfrm>
                <a:off x="2592419" y="1196752"/>
                <a:ext cx="4608512" cy="8284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_tradn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_tradnl" b="0" i="1" smtClean="0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es-ES_tradnl" b="0" i="1" smtClean="0">
                              <a:latin typeface="Cambria Math"/>
                            </a:rPr>
                            <m:t>𝑇</m:t>
                          </m:r>
                        </m:sub>
                      </m:sSub>
                      <m:r>
                        <a:rPr lang="en-GB" dirty="0">
                          <a:latin typeface="Cambria Math"/>
                          <a:ea typeface="Cambria Math"/>
                        </a:rPr>
                        <m:t>=</m:t>
                      </m:r>
                      <m:nary>
                        <m:naryPr>
                          <m:ctrlPr>
                            <a:rPr lang="en-GB" i="1" dirty="0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s-ES_tradnl" b="0" i="1" dirty="0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f>
                            <m:fPr>
                              <m:type m:val="skw"/>
                              <m:ctrlPr>
                                <a:rPr lang="el-GR" i="1" dirty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l-GR" i="1" dirty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l-GR" i="1" dirty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sub>
                        <m:sup>
                          <m:f>
                            <m:fPr>
                              <m:type m:val="skw"/>
                              <m:ctrlPr>
                                <a:rPr lang="el-GR" i="1" dirty="0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l-GR" i="1" dirty="0" smtClean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l-GR" i="1" dirty="0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sup>
                        <m:e>
                          <m:r>
                            <a:rPr lang="es-ES_tradnl" b="0" i="1" dirty="0" smtClean="0">
                              <a:latin typeface="Cambria Math"/>
                              <a:ea typeface="Cambria Math"/>
                            </a:rPr>
                            <m:t>𝐽</m:t>
                          </m:r>
                          <m:r>
                            <m:rPr>
                              <m:nor/>
                            </m:rPr>
                            <a:rPr lang="es-ES_tradnl" b="0" i="0" dirty="0" smtClean="0">
                              <a:latin typeface="Cambria Math"/>
                              <a:ea typeface="Cambria Math"/>
                            </a:rPr>
                            <m:t>dl</m:t>
                          </m:r>
                        </m:e>
                      </m:nary>
                      <m:r>
                        <a:rPr lang="en-GB" i="1" dirty="0" smtClean="0">
                          <a:latin typeface="Cambria Math"/>
                          <a:ea typeface="Cambria Math"/>
                        </a:rPr>
                        <m:t>=</m:t>
                      </m:r>
                      <m:nary>
                        <m:naryPr>
                          <m:ctrlPr>
                            <a:rPr lang="en-GB" i="1" dirty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s-ES_tradnl" i="1" dirty="0">
                              <a:latin typeface="Cambria Math"/>
                              <a:ea typeface="Cambria Math"/>
                            </a:rPr>
                            <m:t>−</m:t>
                          </m:r>
                          <m:f>
                            <m:fPr>
                              <m:type m:val="skw"/>
                              <m:ctrlPr>
                                <a:rPr lang="el-GR" i="1" dirty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l-GR" i="1" dirty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l-GR" i="1" dirty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sub>
                        <m:sup>
                          <m:f>
                            <m:fPr>
                              <m:type m:val="skw"/>
                              <m:ctrlPr>
                                <a:rPr lang="el-GR" i="1" dirty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l-GR" i="1" dirty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l-GR" i="1" dirty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sup>
                        <m:e>
                          <m:sSub>
                            <m:sSubPr>
                              <m:ctrlPr>
                                <a:rPr lang="el-GR" i="1" dirty="0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s-ES_tradnl" b="0" i="1" dirty="0" smtClean="0">
                                  <a:latin typeface="Cambria Math"/>
                                  <a:ea typeface="Cambria Math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s-ES_tradnl" b="0" i="1" dirty="0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GB" i="1" dirty="0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i="0" dirty="0" smtClean="0">
                                  <a:latin typeface="Cambria Math"/>
                                  <a:ea typeface="Cambria Math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GB" i="1" dirty="0" smtClean="0">
                                  <a:latin typeface="Cambria Math"/>
                                  <a:ea typeface="Cambria Math"/>
                                </a:rPr>
                                <m:t>𝜃</m:t>
                              </m:r>
                            </m:e>
                          </m:func>
                          <m:r>
                            <a:rPr lang="es-ES_tradnl" b="0" i="1" dirty="0" smtClean="0">
                              <a:latin typeface="Cambria Math"/>
                              <a:ea typeface="Cambria Math"/>
                            </a:rPr>
                            <m:t>𝑅</m:t>
                          </m:r>
                          <m:r>
                            <m:rPr>
                              <m:nor/>
                            </m:rPr>
                            <a:rPr lang="es-ES_tradnl" i="0" dirty="0">
                              <a:latin typeface="Cambria Math"/>
                              <a:ea typeface="Cambria Math"/>
                            </a:rPr>
                            <m:t>d</m:t>
                          </m:r>
                          <m:r>
                            <m:rPr>
                              <m:nor/>
                            </m:rPr>
                            <a:rPr lang="es-ES_tradnl" i="0" dirty="0" smtClean="0">
                              <a:latin typeface="Cambria Math"/>
                              <a:ea typeface="Cambria Math"/>
                            </a:rPr>
                            <m:t>θ</m:t>
                          </m:r>
                        </m:e>
                      </m:nary>
                      <m:r>
                        <a:rPr lang="en-GB" dirty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i="1" dirty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s-ES_tradnl" b="0" i="1" dirty="0" smtClean="0">
                              <a:latin typeface="Cambria Math"/>
                              <a:ea typeface="Cambria Math"/>
                            </a:rPr>
                            <m:t>2</m:t>
                          </m:r>
                          <m:r>
                            <a:rPr lang="es-ES_tradnl" i="1" dirty="0">
                              <a:latin typeface="Cambria Math"/>
                              <a:ea typeface="Cambria Math"/>
                            </a:rPr>
                            <m:t>𝐽</m:t>
                          </m:r>
                        </m:e>
                        <m:sub>
                          <m:r>
                            <a:rPr lang="es-ES_tradnl" i="1" dirty="0"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</m:sSub>
                      <m:r>
                        <a:rPr lang="es-ES_tradnl" i="1" dirty="0">
                          <a:latin typeface="Cambria Math"/>
                          <a:ea typeface="Cambria Math"/>
                        </a:rPr>
                        <m:t>𝑅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7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419" y="1196752"/>
                <a:ext cx="4608512" cy="82849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8 Rectángulo"/>
              <p:cNvSpPr/>
              <p:nvPr/>
            </p:nvSpPr>
            <p:spPr>
              <a:xfrm>
                <a:off x="7418834" y="1323206"/>
                <a:ext cx="1364604" cy="4995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dirty="0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s-ES_tradnl" b="0" i="1" dirty="0" smtClean="0">
                              <a:latin typeface="Cambria Math"/>
                              <a:ea typeface="Cambria Math"/>
                            </a:rPr>
                            <m:t>𝐽</m:t>
                          </m:r>
                        </m:e>
                        <m:sub>
                          <m:r>
                            <a:rPr lang="es-ES_tradnl" b="0" i="1" dirty="0" smtClean="0"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</m:sSub>
                      <m:r>
                        <a:rPr lang="en-GB" dirty="0">
                          <a:latin typeface="Cambria Math"/>
                        </a:rPr>
                        <m:t>=</m:t>
                      </m:r>
                      <m:f>
                        <m:fPr>
                          <m:type m:val="skw"/>
                          <m:ctrlPr>
                            <a:rPr lang="en-GB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_tradnl" b="0" i="1" dirty="0" smtClean="0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s-ES_tradnl" b="0" i="1" dirty="0" smtClean="0">
                                  <a:latin typeface="Cambria Math"/>
                                </a:rPr>
                                <m:t>𝐼𝐶</m:t>
                              </m:r>
                            </m:sub>
                          </m:sSub>
                        </m:num>
                        <m:den>
                          <m:r>
                            <a:rPr lang="es-ES_tradnl" b="0" i="1" dirty="0" smtClean="0">
                              <a:latin typeface="Cambria Math"/>
                            </a:rPr>
                            <m:t>2</m:t>
                          </m:r>
                          <m:r>
                            <a:rPr lang="es-ES_tradnl" b="0" i="1" dirty="0" smtClean="0">
                              <a:latin typeface="Cambria Math"/>
                            </a:rPr>
                            <m:t>𝑅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8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8834" y="1323206"/>
                <a:ext cx="1364604" cy="49956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9 Flecha derecha"/>
          <p:cNvSpPr/>
          <p:nvPr/>
        </p:nvSpPr>
        <p:spPr>
          <a:xfrm>
            <a:off x="7056915" y="1496132"/>
            <a:ext cx="288032" cy="232098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10 CuadroTexto"/>
              <p:cNvSpPr txBox="1"/>
              <p:nvPr/>
            </p:nvSpPr>
            <p:spPr>
              <a:xfrm>
                <a:off x="2699792" y="2204864"/>
                <a:ext cx="6984776" cy="8088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dirty="0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s-ES_tradnl" b="0" i="1" dirty="0" smtClean="0">
                              <a:latin typeface="Cambria Math"/>
                              <a:ea typeface="Cambria Math"/>
                            </a:rPr>
                            <m:t>𝑇</m:t>
                          </m:r>
                        </m:num>
                        <m:den>
                          <m:r>
                            <a:rPr lang="es-ES_tradnl" b="0" i="1" dirty="0" smtClean="0">
                              <a:latin typeface="Cambria Math"/>
                              <a:ea typeface="Cambria Math"/>
                            </a:rPr>
                            <m:t>𝑙</m:t>
                          </m:r>
                        </m:den>
                      </m:f>
                      <m:r>
                        <a:rPr lang="en-GB" dirty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i="1" dirty="0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acc>
                            <m:accPr>
                              <m:chr m:val="⃗"/>
                              <m:ctrlPr>
                                <a:rPr lang="en-GB" i="1" dirty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accPr>
                            <m:e>
                              <m:r>
                                <a:rPr lang="es-ES_tradnl" i="1" dirty="0">
                                  <a:latin typeface="Cambria Math"/>
                                  <a:ea typeface="Cambria Math"/>
                                </a:rPr>
                                <m:t>𝑚</m:t>
                              </m:r>
                            </m:e>
                          </m:acc>
                          <m:r>
                            <a:rPr lang="en-GB" i="1" dirty="0">
                              <a:latin typeface="Cambria Math"/>
                              <a:ea typeface="Cambria Math"/>
                            </a:rPr>
                            <m:t>×</m:t>
                          </m:r>
                          <m:acc>
                            <m:accPr>
                              <m:chr m:val="⃗"/>
                              <m:ctrlPr>
                                <a:rPr lang="en-GB" i="1" dirty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accPr>
                            <m:e>
                              <m:r>
                                <a:rPr lang="es-ES_tradnl" i="1" dirty="0">
                                  <a:latin typeface="Cambria Math"/>
                                  <a:ea typeface="Cambria Math"/>
                                </a:rPr>
                                <m:t>𝐵</m:t>
                              </m:r>
                            </m:e>
                          </m:acc>
                        </m:num>
                        <m:den>
                          <m:r>
                            <a:rPr lang="es-ES_tradnl" b="0" i="1" dirty="0" smtClean="0">
                              <a:latin typeface="Cambria Math"/>
                              <a:ea typeface="Cambria Math"/>
                            </a:rPr>
                            <m:t>𝑙</m:t>
                          </m:r>
                        </m:den>
                      </m:f>
                      <m:r>
                        <a:rPr lang="en-GB" i="1" dirty="0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i="1" dirty="0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 dirty="0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s-ES_tradnl" b="0" i="1" dirty="0" smtClean="0">
                                  <a:latin typeface="Cambria Math"/>
                                  <a:ea typeface="Cambria Math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s-ES_tradnl" b="0" i="1" dirty="0" smtClean="0">
                                  <a:latin typeface="Cambria Math"/>
                                  <a:ea typeface="Cambria Math"/>
                                </a:rPr>
                                <m:t>𝑂𝐶</m:t>
                              </m:r>
                            </m:sub>
                          </m:sSub>
                        </m:num>
                        <m:den>
                          <m:r>
                            <a:rPr lang="es-ES_tradnl" b="0" i="1" dirty="0" smtClean="0">
                              <a:latin typeface="Cambria Math"/>
                              <a:ea typeface="Cambria Math"/>
                            </a:rPr>
                            <m:t>𝑙</m:t>
                          </m:r>
                        </m:den>
                      </m:f>
                      <m:nary>
                        <m:naryPr>
                          <m:ctrlPr>
                            <a:rPr lang="en-GB" i="1" dirty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s-ES_tradnl" i="1" dirty="0">
                              <a:latin typeface="Cambria Math"/>
                              <a:ea typeface="Cambria Math"/>
                            </a:rPr>
                            <m:t>−</m:t>
                          </m:r>
                          <m:f>
                            <m:fPr>
                              <m:type m:val="skw"/>
                              <m:ctrlPr>
                                <a:rPr lang="el-GR" i="1" dirty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l-GR" i="1" dirty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l-GR" i="1" dirty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sub>
                        <m:sup>
                          <m:f>
                            <m:fPr>
                              <m:type m:val="skw"/>
                              <m:ctrlPr>
                                <a:rPr lang="el-GR" i="1" dirty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l-GR" i="1" dirty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l-GR" i="1" dirty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sup>
                        <m:e>
                          <m:r>
                            <a:rPr lang="es-ES_tradnl" b="0" i="1" dirty="0" smtClean="0">
                              <a:latin typeface="Cambria Math"/>
                              <a:ea typeface="Cambria Math"/>
                            </a:rPr>
                            <m:t>𝑆</m:t>
                          </m:r>
                          <m:r>
                            <a:rPr lang="es-ES_tradnl" b="0" i="1" dirty="0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s-ES_tradnl" b="0" i="1" dirty="0" smtClean="0">
                              <a:latin typeface="Cambria Math"/>
                              <a:ea typeface="Cambria Math"/>
                            </a:rPr>
                            <m:t>𝐼</m:t>
                          </m:r>
                        </m:e>
                      </m:nary>
                      <m:r>
                        <a:rPr lang="en-GB" dirty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i="1" dirty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s-ES_tradnl" i="1" dirty="0">
                              <a:latin typeface="Cambria Math"/>
                              <a:ea typeface="Cambria Math"/>
                            </a:rPr>
                            <m:t>𝐵</m:t>
                          </m:r>
                        </m:e>
                        <m:sub>
                          <m:r>
                            <a:rPr lang="es-ES_tradnl" i="1" dirty="0">
                              <a:latin typeface="Cambria Math"/>
                              <a:ea typeface="Cambria Math"/>
                            </a:rPr>
                            <m:t>𝑂𝐶</m:t>
                          </m:r>
                        </m:sub>
                      </m:sSub>
                      <m:nary>
                        <m:naryPr>
                          <m:ctrlPr>
                            <a:rPr lang="en-GB" i="1" dirty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s-ES_tradnl" i="1" dirty="0">
                              <a:latin typeface="Cambria Math"/>
                              <a:ea typeface="Cambria Math"/>
                            </a:rPr>
                            <m:t>−</m:t>
                          </m:r>
                          <m:f>
                            <m:fPr>
                              <m:type m:val="skw"/>
                              <m:ctrlPr>
                                <a:rPr lang="el-GR" i="1" dirty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l-GR" i="1" dirty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l-GR" i="1" dirty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sub>
                        <m:sup>
                          <m:f>
                            <m:fPr>
                              <m:type m:val="skw"/>
                              <m:ctrlPr>
                                <a:rPr lang="el-GR" i="1" dirty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l-GR" i="1" dirty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l-GR" i="1" dirty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sup>
                        <m:e>
                          <m:r>
                            <a:rPr lang="es-ES_tradnl" b="0" i="1" dirty="0" smtClean="0">
                              <a:latin typeface="Cambria Math"/>
                              <a:ea typeface="Cambria Math"/>
                            </a:rPr>
                            <m:t>2</m:t>
                          </m:r>
                          <m:sSub>
                            <m:sSubPr>
                              <m:ctrlPr>
                                <a:rPr lang="es-ES_tradnl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s-ES_tradnl" b="0" i="1" dirty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s-ES_tradnl" b="0" i="1" dirty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𝐼𝐶</m:t>
                              </m:r>
                            </m:sub>
                          </m:sSub>
                          <m:func>
                            <m:funcPr>
                              <m:ctrlPr>
                                <a:rPr lang="es-ES_tradnl" b="0" i="1" dirty="0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s-ES_tradnl" b="0" i="0" dirty="0" smtClean="0">
                                  <a:latin typeface="Cambria Math"/>
                                  <a:ea typeface="Cambria Math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s-ES_tradnl" b="0" i="1" dirty="0" smtClean="0">
                                  <a:latin typeface="Cambria Math"/>
                                  <a:ea typeface="Cambria Math"/>
                                </a:rPr>
                                <m:t>𝜃</m:t>
                              </m:r>
                            </m:e>
                          </m:func>
                        </m:e>
                      </m:nary>
                      <m:sSub>
                        <m:sSubPr>
                          <m:ctrlPr>
                            <a:rPr lang="el-GR" i="1" dirty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s-ES_tradnl" i="1" dirty="0">
                              <a:latin typeface="Cambria Math"/>
                              <a:ea typeface="Cambria Math"/>
                            </a:rPr>
                            <m:t>𝐽</m:t>
                          </m:r>
                        </m:e>
                        <m:sub>
                          <m:r>
                            <a:rPr lang="es-ES_tradnl" i="1" dirty="0"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</m:sSub>
                      <m:func>
                        <m:funcPr>
                          <m:ctrlPr>
                            <a:rPr lang="en-GB" i="1" dirty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dirty="0">
                              <a:latin typeface="Cambria Math"/>
                              <a:ea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GB" i="1" dirty="0">
                              <a:latin typeface="Cambria Math"/>
                              <a:ea typeface="Cambria Math"/>
                            </a:rPr>
                            <m:t>𝜃</m:t>
                          </m:r>
                        </m:e>
                      </m:func>
                      <m:sSub>
                        <m:sSubPr>
                          <m:ctrlPr>
                            <a:rPr lang="es-ES_tradnl" i="1" dirty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s-ES_tradnl" i="1" dirty="0">
                              <a:latin typeface="Cambria Math"/>
                              <a:ea typeface="Cambria Math"/>
                            </a:rPr>
                            <m:t>𝑅</m:t>
                          </m:r>
                        </m:e>
                        <m:sub>
                          <m:r>
                            <a:rPr lang="es-ES_tradnl" i="1" dirty="0">
                              <a:latin typeface="Cambria Math"/>
                              <a:ea typeface="Cambria Math"/>
                            </a:rPr>
                            <m:t>𝐼𝐶</m:t>
                          </m:r>
                        </m:sub>
                      </m:sSub>
                      <m:r>
                        <m:rPr>
                          <m:nor/>
                        </m:rPr>
                        <a:rPr lang="es-ES_tradnl" dirty="0">
                          <a:latin typeface="Cambria Math"/>
                          <a:ea typeface="Cambria Math"/>
                        </a:rPr>
                        <m:t>dθ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10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9792" y="2204864"/>
                <a:ext cx="6984776" cy="80887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11 Grupo"/>
          <p:cNvGrpSpPr/>
          <p:nvPr/>
        </p:nvGrpSpPr>
        <p:grpSpPr>
          <a:xfrm>
            <a:off x="-180528" y="1342156"/>
            <a:ext cx="2702406" cy="2950940"/>
            <a:chOff x="84257" y="910108"/>
            <a:chExt cx="2702406" cy="2950940"/>
          </a:xfrm>
        </p:grpSpPr>
        <p:sp>
          <p:nvSpPr>
            <p:cNvPr id="13" name="12 Arco de bloque"/>
            <p:cNvSpPr/>
            <p:nvPr/>
          </p:nvSpPr>
          <p:spPr>
            <a:xfrm rot="5400000">
              <a:off x="359358" y="1232929"/>
              <a:ext cx="2016572" cy="2232248"/>
            </a:xfrm>
            <a:prstGeom prst="blockArc">
              <a:avLst>
                <a:gd name="adj1" fmla="val 10800000"/>
                <a:gd name="adj2" fmla="val 21572356"/>
                <a:gd name="adj3" fmla="val 3847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bg1">
                    <a:lumMod val="10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4" name="13 Arco de bloque"/>
            <p:cNvSpPr/>
            <p:nvPr/>
          </p:nvSpPr>
          <p:spPr>
            <a:xfrm rot="16200000">
              <a:off x="575382" y="1232930"/>
              <a:ext cx="2016571" cy="2232248"/>
            </a:xfrm>
            <a:prstGeom prst="blockArc">
              <a:avLst>
                <a:gd name="adj1" fmla="val 10800000"/>
                <a:gd name="adj2" fmla="val 21572356"/>
                <a:gd name="adj3" fmla="val 3847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bg1">
                    <a:lumMod val="10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cxnSp>
          <p:nvCxnSpPr>
            <p:cNvPr id="15" name="14 Conector recto"/>
            <p:cNvCxnSpPr/>
            <p:nvPr/>
          </p:nvCxnSpPr>
          <p:spPr>
            <a:xfrm>
              <a:off x="1484056" y="1052736"/>
              <a:ext cx="0" cy="2808312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15 Conector recto"/>
            <p:cNvCxnSpPr/>
            <p:nvPr/>
          </p:nvCxnSpPr>
          <p:spPr>
            <a:xfrm flipH="1">
              <a:off x="84257" y="2395374"/>
              <a:ext cx="2702406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6 Conector recto"/>
            <p:cNvCxnSpPr/>
            <p:nvPr/>
          </p:nvCxnSpPr>
          <p:spPr>
            <a:xfrm flipV="1">
              <a:off x="1484056" y="1885836"/>
              <a:ext cx="783688" cy="49974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17 Rectángulo"/>
            <p:cNvSpPr/>
            <p:nvPr/>
          </p:nvSpPr>
          <p:spPr>
            <a:xfrm rot="19771105">
              <a:off x="2251257" y="1845991"/>
              <a:ext cx="78244" cy="4571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1 Marcador de contenido"/>
            <p:cNvSpPr txBox="1">
              <a:spLocks/>
            </p:cNvSpPr>
            <p:nvPr/>
          </p:nvSpPr>
          <p:spPr bwMode="auto">
            <a:xfrm>
              <a:off x="2123530" y="1581512"/>
              <a:ext cx="504254" cy="287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109538" algn="just">
                <a:spcBef>
                  <a:spcPts val="400"/>
                </a:spcBef>
                <a:buClr>
                  <a:schemeClr val="accent1"/>
                </a:buClr>
                <a:buSzPct val="68000"/>
                <a:buFont typeface="Wingdings 3" pitchFamily="18" charset="2"/>
                <a:buNone/>
              </a:pPr>
              <a:r>
                <a:rPr lang="en-GB" sz="1600" b="1" dirty="0" smtClean="0">
                  <a:latin typeface="Lucida Sans Unicode" pitchFamily="34" charset="0"/>
                </a:rPr>
                <a:t>dl</a:t>
              </a:r>
              <a:endParaRPr lang="en-GB" sz="1600" b="1" dirty="0">
                <a:latin typeface="Lucida Sans Unicode" pitchFamily="34" charset="0"/>
              </a:endParaRPr>
            </a:p>
          </p:txBody>
        </p:sp>
        <p:sp>
          <p:nvSpPr>
            <p:cNvPr id="20" name="1 Marcador de contenido"/>
            <p:cNvSpPr txBox="1">
              <a:spLocks/>
            </p:cNvSpPr>
            <p:nvPr/>
          </p:nvSpPr>
          <p:spPr bwMode="auto">
            <a:xfrm>
              <a:off x="1331640" y="1989534"/>
              <a:ext cx="504254" cy="287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109538" algn="just">
                <a:spcBef>
                  <a:spcPts val="400"/>
                </a:spcBef>
                <a:buClr>
                  <a:schemeClr val="accent1"/>
                </a:buClr>
                <a:buSzPct val="68000"/>
                <a:buFont typeface="Wingdings 3" pitchFamily="18" charset="2"/>
                <a:buNone/>
              </a:pPr>
              <a:r>
                <a:rPr lang="en-GB" sz="1600" dirty="0" smtClean="0">
                  <a:latin typeface="Lucida Sans Unicode" pitchFamily="34" charset="0"/>
                </a:rPr>
                <a:t>R</a:t>
              </a:r>
              <a:endParaRPr lang="en-GB" sz="1600" dirty="0">
                <a:latin typeface="Lucida Sans Unicode" pitchFamily="34" charset="0"/>
              </a:endParaRPr>
            </a:p>
          </p:txBody>
        </p:sp>
        <p:sp>
          <p:nvSpPr>
            <p:cNvPr id="21" name="20 Arco"/>
            <p:cNvSpPr/>
            <p:nvPr/>
          </p:nvSpPr>
          <p:spPr>
            <a:xfrm>
              <a:off x="1259632" y="2169554"/>
              <a:ext cx="540060" cy="432048"/>
            </a:xfrm>
            <a:prstGeom prst="arc">
              <a:avLst>
                <a:gd name="adj1" fmla="val 19158355"/>
                <a:gd name="adj2" fmla="val 17375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1 Marcador de contenido"/>
            <p:cNvSpPr txBox="1">
              <a:spLocks/>
            </p:cNvSpPr>
            <p:nvPr/>
          </p:nvSpPr>
          <p:spPr bwMode="auto">
            <a:xfrm>
              <a:off x="1619474" y="2132856"/>
              <a:ext cx="504254" cy="287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109538" algn="just">
                <a:spcBef>
                  <a:spcPts val="400"/>
                </a:spcBef>
                <a:buClr>
                  <a:schemeClr val="accent1"/>
                </a:buClr>
                <a:buSzPct val="68000"/>
                <a:buFont typeface="Wingdings 3" pitchFamily="18" charset="2"/>
                <a:buNone/>
              </a:pPr>
              <a:r>
                <a:rPr lang="el-GR" sz="1600" dirty="0" smtClean="0">
                  <a:latin typeface="Lucida Sans Unicode" pitchFamily="34" charset="0"/>
                </a:rPr>
                <a:t>θ</a:t>
              </a:r>
              <a:endParaRPr lang="en-GB" sz="1600" dirty="0">
                <a:latin typeface="Lucida Sans Unicode" pitchFamily="34" charset="0"/>
              </a:endParaRPr>
            </a:p>
          </p:txBody>
        </p:sp>
        <p:cxnSp>
          <p:nvCxnSpPr>
            <p:cNvPr id="23" name="22 Conector recto de flecha"/>
            <p:cNvCxnSpPr/>
            <p:nvPr/>
          </p:nvCxnSpPr>
          <p:spPr>
            <a:xfrm flipH="1">
              <a:off x="683568" y="1868850"/>
              <a:ext cx="1561501" cy="8227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23 Rectángulo"/>
            <p:cNvSpPr/>
            <p:nvPr/>
          </p:nvSpPr>
          <p:spPr>
            <a:xfrm rot="1800000">
              <a:off x="617749" y="1850730"/>
              <a:ext cx="78244" cy="4571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1 Marcador de contenido"/>
            <p:cNvSpPr txBox="1">
              <a:spLocks/>
            </p:cNvSpPr>
            <p:nvPr/>
          </p:nvSpPr>
          <p:spPr bwMode="auto">
            <a:xfrm>
              <a:off x="736204" y="1609757"/>
              <a:ext cx="1315516" cy="287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109538" algn="just">
                <a:spcBef>
                  <a:spcPts val="400"/>
                </a:spcBef>
                <a:buClr>
                  <a:schemeClr val="accent1"/>
                </a:buClr>
                <a:buSzPct val="68000"/>
              </a:pPr>
              <a:r>
                <a:rPr lang="en-GB" sz="1600" dirty="0">
                  <a:latin typeface="Lucida Sans Unicode" pitchFamily="34" charset="0"/>
                </a:rPr>
                <a:t>d</a:t>
              </a:r>
              <a:r>
                <a:rPr lang="en-GB" sz="1600" dirty="0" smtClean="0">
                  <a:latin typeface="Lucida Sans Unicode" pitchFamily="34" charset="0"/>
                </a:rPr>
                <a:t>=2Rcos</a:t>
              </a:r>
              <a:r>
                <a:rPr lang="el-GR" sz="1600" dirty="0">
                  <a:latin typeface="Lucida Sans Unicode" pitchFamily="34" charset="0"/>
                </a:rPr>
                <a:t>θ</a:t>
              </a:r>
              <a:endParaRPr lang="en-GB" sz="1600" dirty="0">
                <a:latin typeface="Lucida Sans Unicode" pitchFamily="34" charset="0"/>
              </a:endParaRPr>
            </a:p>
            <a:p>
              <a:pPr marL="109538" algn="just">
                <a:spcBef>
                  <a:spcPts val="400"/>
                </a:spcBef>
                <a:buClr>
                  <a:schemeClr val="accent1"/>
                </a:buClr>
                <a:buSzPct val="68000"/>
                <a:buFont typeface="Wingdings 3" pitchFamily="18" charset="2"/>
                <a:buNone/>
              </a:pPr>
              <a:endParaRPr lang="en-GB" sz="1600" dirty="0">
                <a:latin typeface="Lucida Sans Unicode" pitchFamily="34" charset="0"/>
              </a:endParaRPr>
            </a:p>
          </p:txBody>
        </p:sp>
        <p:sp>
          <p:nvSpPr>
            <p:cNvPr id="26" name="1 Marcador de contenido"/>
            <p:cNvSpPr txBox="1">
              <a:spLocks/>
            </p:cNvSpPr>
            <p:nvPr/>
          </p:nvSpPr>
          <p:spPr bwMode="auto">
            <a:xfrm>
              <a:off x="1763688" y="3213670"/>
              <a:ext cx="504254" cy="287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109538" algn="just">
                <a:spcBef>
                  <a:spcPts val="400"/>
                </a:spcBef>
                <a:buClr>
                  <a:schemeClr val="accent1"/>
                </a:buClr>
                <a:buSzPct val="68000"/>
                <a:buFont typeface="Wingdings 3" pitchFamily="18" charset="2"/>
                <a:buNone/>
              </a:pPr>
              <a:r>
                <a:rPr lang="en-GB" sz="1600" b="1" dirty="0" smtClean="0">
                  <a:latin typeface="Lucida Sans Unicode" pitchFamily="34" charset="0"/>
                </a:rPr>
                <a:t>I</a:t>
              </a:r>
              <a:r>
                <a:rPr lang="en-GB" sz="1600" b="1" baseline="-25000" dirty="0" smtClean="0">
                  <a:latin typeface="Lucida Sans Unicode" pitchFamily="34" charset="0"/>
                </a:rPr>
                <a:t>IC</a:t>
              </a:r>
              <a:endParaRPr lang="en-GB" sz="1600" b="1" baseline="-25000" dirty="0">
                <a:latin typeface="Lucida Sans Unicode" pitchFamily="34" charset="0"/>
              </a:endParaRPr>
            </a:p>
          </p:txBody>
        </p:sp>
        <p:sp>
          <p:nvSpPr>
            <p:cNvPr id="27" name="1 Marcador de contenido"/>
            <p:cNvSpPr txBox="1">
              <a:spLocks/>
            </p:cNvSpPr>
            <p:nvPr/>
          </p:nvSpPr>
          <p:spPr bwMode="auto">
            <a:xfrm>
              <a:off x="539354" y="3213670"/>
              <a:ext cx="720278" cy="287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109538" algn="just">
                <a:spcBef>
                  <a:spcPts val="400"/>
                </a:spcBef>
                <a:buClr>
                  <a:schemeClr val="accent1"/>
                </a:buClr>
                <a:buSzPct val="68000"/>
                <a:buFont typeface="Wingdings 3" pitchFamily="18" charset="2"/>
                <a:buNone/>
              </a:pPr>
              <a:r>
                <a:rPr lang="en-GB" sz="1600" b="1" dirty="0" smtClean="0">
                  <a:latin typeface="Lucida Sans Unicode" pitchFamily="34" charset="0"/>
                </a:rPr>
                <a:t>-I</a:t>
              </a:r>
              <a:r>
                <a:rPr lang="en-GB" sz="1600" b="1" baseline="-25000" dirty="0" smtClean="0">
                  <a:latin typeface="Lucida Sans Unicode" pitchFamily="34" charset="0"/>
                </a:rPr>
                <a:t>IC</a:t>
              </a:r>
              <a:endParaRPr lang="en-GB" sz="1600" b="1" baseline="-25000" dirty="0">
                <a:latin typeface="Lucida Sans Unicode" pitchFamily="34" charset="0"/>
              </a:endParaRPr>
            </a:p>
          </p:txBody>
        </p:sp>
        <p:grpSp>
          <p:nvGrpSpPr>
            <p:cNvPr id="28" name="27 Grupo"/>
            <p:cNvGrpSpPr/>
            <p:nvPr/>
          </p:nvGrpSpPr>
          <p:grpSpPr>
            <a:xfrm>
              <a:off x="467543" y="2392010"/>
              <a:ext cx="793787" cy="621016"/>
              <a:chOff x="35297" y="736520"/>
              <a:chExt cx="793787" cy="621016"/>
            </a:xfrm>
          </p:grpSpPr>
          <p:cxnSp>
            <p:nvCxnSpPr>
              <p:cNvPr id="32" name="31 Conector recto de flecha"/>
              <p:cNvCxnSpPr/>
              <p:nvPr/>
            </p:nvCxnSpPr>
            <p:spPr>
              <a:xfrm>
                <a:off x="35297" y="1052736"/>
                <a:ext cx="792287" cy="0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32 Conector recto de flecha"/>
              <p:cNvCxnSpPr/>
              <p:nvPr/>
            </p:nvCxnSpPr>
            <p:spPr>
              <a:xfrm>
                <a:off x="35297" y="1205136"/>
                <a:ext cx="792287" cy="0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33 Conector recto de flecha"/>
              <p:cNvCxnSpPr/>
              <p:nvPr/>
            </p:nvCxnSpPr>
            <p:spPr>
              <a:xfrm>
                <a:off x="35297" y="1357536"/>
                <a:ext cx="792287" cy="0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1 Marcador de contenido"/>
              <p:cNvSpPr txBox="1">
                <a:spLocks/>
              </p:cNvSpPr>
              <p:nvPr/>
            </p:nvSpPr>
            <p:spPr bwMode="auto">
              <a:xfrm>
                <a:off x="72802" y="736520"/>
                <a:ext cx="756282" cy="2873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109538" algn="just">
                  <a:spcBef>
                    <a:spcPts val="400"/>
                  </a:spcBef>
                  <a:buClr>
                    <a:schemeClr val="accent1"/>
                  </a:buClr>
                  <a:buSzPct val="68000"/>
                  <a:buFont typeface="Wingdings 3" pitchFamily="18" charset="2"/>
                  <a:buNone/>
                </a:pPr>
                <a:r>
                  <a:rPr lang="en-GB" sz="1600" b="1" dirty="0" smtClean="0">
                    <a:solidFill>
                      <a:srgbClr val="00B050"/>
                    </a:solidFill>
                    <a:latin typeface="Lucida Sans Unicode" pitchFamily="34" charset="0"/>
                  </a:rPr>
                  <a:t>B</a:t>
                </a:r>
                <a:r>
                  <a:rPr lang="en-GB" sz="1100" b="1" baseline="-25000" dirty="0" smtClean="0">
                    <a:solidFill>
                      <a:srgbClr val="00B050"/>
                    </a:solidFill>
                    <a:latin typeface="Lucida Sans Unicode" pitchFamily="34" charset="0"/>
                  </a:rPr>
                  <a:t>OC</a:t>
                </a:r>
                <a:endParaRPr lang="en-GB" sz="1100" b="1" baseline="-25000" dirty="0">
                  <a:solidFill>
                    <a:srgbClr val="00B050"/>
                  </a:solidFill>
                  <a:latin typeface="Lucida Sans Unicode" pitchFamily="34" charset="0"/>
                </a:endParaRPr>
              </a:p>
            </p:txBody>
          </p:sp>
        </p:grpSp>
        <p:sp>
          <p:nvSpPr>
            <p:cNvPr id="29" name="1 Marcador de contenido"/>
            <p:cNvSpPr txBox="1">
              <a:spLocks/>
            </p:cNvSpPr>
            <p:nvPr/>
          </p:nvSpPr>
          <p:spPr bwMode="auto">
            <a:xfrm>
              <a:off x="552408" y="910108"/>
              <a:ext cx="1836105" cy="287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109538" algn="just">
                <a:spcBef>
                  <a:spcPts val="400"/>
                </a:spcBef>
                <a:buClr>
                  <a:schemeClr val="accent1"/>
                </a:buClr>
                <a:buSzPct val="68000"/>
              </a:pPr>
              <a:r>
                <a:rPr lang="en-GB" sz="1600" dirty="0" smtClean="0">
                  <a:latin typeface="Lucida Sans Unicode" pitchFamily="34" charset="0"/>
                </a:rPr>
                <a:t>J[A/m]=J</a:t>
              </a:r>
              <a:r>
                <a:rPr lang="en-GB" sz="1600" baseline="-25000" dirty="0" smtClean="0">
                  <a:latin typeface="Lucida Sans Unicode" pitchFamily="34" charset="0"/>
                </a:rPr>
                <a:t>0</a:t>
              </a:r>
              <a:r>
                <a:rPr lang="en-GB" sz="1600" dirty="0" smtClean="0">
                  <a:latin typeface="Lucida Sans Unicode" pitchFamily="34" charset="0"/>
                </a:rPr>
                <a:t>cos</a:t>
              </a:r>
              <a:r>
                <a:rPr lang="el-GR" sz="1600" dirty="0">
                  <a:latin typeface="Lucida Sans Unicode" pitchFamily="34" charset="0"/>
                </a:rPr>
                <a:t>θ</a:t>
              </a:r>
              <a:endParaRPr lang="en-GB" sz="1600" dirty="0">
                <a:latin typeface="Lucida Sans Unicode" pitchFamily="34" charset="0"/>
              </a:endParaRPr>
            </a:p>
            <a:p>
              <a:pPr marL="109538" algn="just">
                <a:spcBef>
                  <a:spcPts val="400"/>
                </a:spcBef>
                <a:buClr>
                  <a:schemeClr val="accent1"/>
                </a:buClr>
                <a:buSzPct val="68000"/>
                <a:buFont typeface="Wingdings 3" pitchFamily="18" charset="2"/>
                <a:buNone/>
              </a:pPr>
              <a:endParaRPr lang="en-GB" sz="1600" dirty="0">
                <a:latin typeface="Lucida Sans Unicode" pitchFamily="34" charset="0"/>
              </a:endParaRPr>
            </a:p>
          </p:txBody>
        </p:sp>
        <p:cxnSp>
          <p:nvCxnSpPr>
            <p:cNvPr id="30" name="29 Conector recto de flecha"/>
            <p:cNvCxnSpPr/>
            <p:nvPr/>
          </p:nvCxnSpPr>
          <p:spPr>
            <a:xfrm flipV="1">
              <a:off x="1475656" y="1373021"/>
              <a:ext cx="0" cy="504056"/>
            </a:xfrm>
            <a:prstGeom prst="straightConnector1">
              <a:avLst/>
            </a:prstGeom>
            <a:ln w="1270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30 Rectángulo"/>
                <p:cNvSpPr/>
                <p:nvPr/>
              </p:nvSpPr>
              <p:spPr>
                <a:xfrm>
                  <a:off x="1460980" y="1331476"/>
                  <a:ext cx="44672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GB" i="1" dirty="0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accPr>
                          <m:e>
                            <m:r>
                              <a:rPr lang="es-ES_tradnl" i="1" dirty="0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  <m:t>𝑚</m:t>
                            </m:r>
                          </m:e>
                        </m:acc>
                      </m:oMath>
                    </m:oMathPara>
                  </a14:m>
                  <a:endParaRPr lang="en-GB" dirty="0">
                    <a:solidFill>
                      <a:srgbClr val="0070C0"/>
                    </a:solidFill>
                  </a:endParaRPr>
                </a:p>
              </p:txBody>
            </p:sp>
          </mc:Choice>
          <mc:Fallback xmlns="">
            <p:sp>
              <p:nvSpPr>
                <p:cNvPr id="31" name="30 Rectángulo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60980" y="1331476"/>
                  <a:ext cx="446724" cy="36933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35 CuadroTexto"/>
              <p:cNvSpPr txBox="1"/>
              <p:nvPr/>
            </p:nvSpPr>
            <p:spPr>
              <a:xfrm>
                <a:off x="6804248" y="3366360"/>
                <a:ext cx="2952328" cy="6198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GB" sz="20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s-ES_tradnl" sz="20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𝑻</m:t>
                          </m:r>
                        </m:num>
                        <m:den>
                          <m:r>
                            <a:rPr lang="es-ES_tradnl" sz="20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𝒍</m:t>
                          </m:r>
                        </m:den>
                      </m:f>
                      <m:r>
                        <a:rPr lang="en-GB" sz="2000" b="1" dirty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l-GR" sz="20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l-GR" sz="20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𝝅</m:t>
                          </m:r>
                        </m:num>
                        <m:den>
                          <m:r>
                            <a:rPr lang="el-GR" sz="20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  <m:sSub>
                        <m:sSubPr>
                          <m:ctrlPr>
                            <a:rPr lang="es-ES_tradnl" sz="20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s-ES_tradnl" sz="20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𝑹</m:t>
                          </m:r>
                        </m:e>
                        <m:sub>
                          <m:r>
                            <a:rPr lang="es-ES_tradnl" sz="20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𝑰𝑪</m:t>
                          </m:r>
                        </m:sub>
                      </m:sSub>
                      <m:sSub>
                        <m:sSubPr>
                          <m:ctrlPr>
                            <a:rPr lang="es-ES_tradnl" sz="20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s-ES_tradnl" sz="20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𝑩</m:t>
                          </m:r>
                        </m:e>
                        <m:sub>
                          <m:r>
                            <a:rPr lang="es-ES_tradnl" sz="20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𝑶</m:t>
                          </m:r>
                          <m:r>
                            <a:rPr lang="es-ES_tradnl" sz="20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𝑪</m:t>
                          </m:r>
                        </m:sub>
                      </m:sSub>
                      <m:sSub>
                        <m:sSubPr>
                          <m:ctrlPr>
                            <a:rPr lang="es-ES_tradnl" sz="20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s-ES_tradnl" sz="20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𝑰</m:t>
                          </m:r>
                        </m:e>
                        <m:sub>
                          <m:r>
                            <a:rPr lang="es-ES_tradnl" sz="20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𝑰𝑪</m:t>
                          </m:r>
                        </m:sub>
                      </m:sSub>
                    </m:oMath>
                  </m:oMathPara>
                </a14:m>
                <a:endParaRPr lang="en-GB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6" name="35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4248" y="3366360"/>
                <a:ext cx="2952328" cy="61985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36 Flecha derecha"/>
          <p:cNvSpPr/>
          <p:nvPr/>
        </p:nvSpPr>
        <p:spPr>
          <a:xfrm rot="7514949">
            <a:off x="7246921" y="1993024"/>
            <a:ext cx="288032" cy="232098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9" name="38 Grupo"/>
          <p:cNvGrpSpPr/>
          <p:nvPr/>
        </p:nvGrpSpPr>
        <p:grpSpPr>
          <a:xfrm>
            <a:off x="4893930" y="4653136"/>
            <a:ext cx="2702406" cy="2151797"/>
            <a:chOff x="645458" y="1277203"/>
            <a:chExt cx="2702406" cy="2151797"/>
          </a:xfrm>
        </p:grpSpPr>
        <p:cxnSp>
          <p:nvCxnSpPr>
            <p:cNvPr id="40" name="39 Conector recto"/>
            <p:cNvCxnSpPr/>
            <p:nvPr/>
          </p:nvCxnSpPr>
          <p:spPr>
            <a:xfrm flipH="1">
              <a:off x="2013611" y="1277203"/>
              <a:ext cx="5205" cy="215179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40 Conector recto"/>
            <p:cNvCxnSpPr/>
            <p:nvPr/>
          </p:nvCxnSpPr>
          <p:spPr>
            <a:xfrm flipH="1">
              <a:off x="645458" y="2315372"/>
              <a:ext cx="2702406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41 Arco de bloque"/>
            <p:cNvSpPr/>
            <p:nvPr/>
          </p:nvSpPr>
          <p:spPr>
            <a:xfrm rot="5400000">
              <a:off x="1005150" y="1307415"/>
              <a:ext cx="2016572" cy="2016225"/>
            </a:xfrm>
            <a:prstGeom prst="blockArc">
              <a:avLst>
                <a:gd name="adj1" fmla="val 12627860"/>
                <a:gd name="adj2" fmla="val 19798149"/>
                <a:gd name="adj3" fmla="val 12505"/>
              </a:avLst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3" name="42 Arco de bloque"/>
            <p:cNvSpPr/>
            <p:nvPr/>
          </p:nvSpPr>
          <p:spPr>
            <a:xfrm rot="16200000">
              <a:off x="1005325" y="1304764"/>
              <a:ext cx="2016572" cy="2016225"/>
            </a:xfrm>
            <a:prstGeom prst="blockArc">
              <a:avLst>
                <a:gd name="adj1" fmla="val 12627860"/>
                <a:gd name="adj2" fmla="val 19798149"/>
                <a:gd name="adj3" fmla="val 12505"/>
              </a:avLst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4" name="43 Flecha circular"/>
            <p:cNvSpPr/>
            <p:nvPr/>
          </p:nvSpPr>
          <p:spPr>
            <a:xfrm flipH="1">
              <a:off x="1365538" y="1700808"/>
              <a:ext cx="559115" cy="576064"/>
            </a:xfrm>
            <a:prstGeom prst="circularArrow">
              <a:avLst>
                <a:gd name="adj1" fmla="val 7546"/>
                <a:gd name="adj2" fmla="val 1491854"/>
                <a:gd name="adj3" fmla="val 20648514"/>
                <a:gd name="adj4" fmla="val 4930264"/>
                <a:gd name="adj5" fmla="val 14382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>
                  <a:solidFill>
                    <a:srgbClr val="0070C0"/>
                  </a:solidFill>
                </a:rPr>
                <a:t>T</a:t>
              </a:r>
            </a:p>
          </p:txBody>
        </p:sp>
        <p:cxnSp>
          <p:nvCxnSpPr>
            <p:cNvPr id="45" name="44 Conector recto de flecha"/>
            <p:cNvCxnSpPr>
              <a:stCxn id="43" idx="0"/>
              <a:endCxn id="42" idx="0"/>
            </p:cNvCxnSpPr>
            <p:nvPr/>
          </p:nvCxnSpPr>
          <p:spPr>
            <a:xfrm flipV="1">
              <a:off x="1566346" y="1555140"/>
              <a:ext cx="894356" cy="1518125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1 Marcador de contenido"/>
            <p:cNvSpPr txBox="1">
              <a:spLocks/>
            </p:cNvSpPr>
            <p:nvPr/>
          </p:nvSpPr>
          <p:spPr bwMode="auto">
            <a:xfrm>
              <a:off x="1392968" y="2492896"/>
              <a:ext cx="504254" cy="287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109538" algn="just">
                <a:spcBef>
                  <a:spcPts val="400"/>
                </a:spcBef>
                <a:buClr>
                  <a:schemeClr val="accent1"/>
                </a:buClr>
                <a:buSzPct val="68000"/>
                <a:buFont typeface="Wingdings 3" pitchFamily="18" charset="2"/>
                <a:buNone/>
              </a:pPr>
              <a:r>
                <a:rPr lang="en-GB" sz="1600" dirty="0" smtClean="0">
                  <a:latin typeface="Lucida Sans Unicode" pitchFamily="34" charset="0"/>
                </a:rPr>
                <a:t>R</a:t>
              </a:r>
              <a:endParaRPr lang="en-GB" sz="1600" dirty="0">
                <a:latin typeface="Lucida Sans Unicode" pitchFamily="34" charset="0"/>
              </a:endParaRPr>
            </a:p>
          </p:txBody>
        </p:sp>
        <p:sp>
          <p:nvSpPr>
            <p:cNvPr id="47" name="1 Marcador de contenido"/>
            <p:cNvSpPr txBox="1">
              <a:spLocks/>
            </p:cNvSpPr>
            <p:nvPr/>
          </p:nvSpPr>
          <p:spPr bwMode="auto">
            <a:xfrm>
              <a:off x="2085420" y="1916832"/>
              <a:ext cx="504254" cy="287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109538" algn="just">
                <a:spcBef>
                  <a:spcPts val="400"/>
                </a:spcBef>
                <a:buClr>
                  <a:schemeClr val="accent1"/>
                </a:buClr>
                <a:buSzPct val="68000"/>
                <a:buFont typeface="Wingdings 3" pitchFamily="18" charset="2"/>
                <a:buNone/>
              </a:pPr>
              <a:r>
                <a:rPr lang="en-GB" sz="1600" dirty="0" smtClean="0">
                  <a:latin typeface="Lucida Sans Unicode" pitchFamily="34" charset="0"/>
                </a:rPr>
                <a:t>R</a:t>
              </a:r>
              <a:endParaRPr lang="en-GB" sz="1600" dirty="0">
                <a:latin typeface="Lucida Sans Unicode" pitchFamily="34" charset="0"/>
              </a:endParaRPr>
            </a:p>
          </p:txBody>
        </p:sp>
        <p:cxnSp>
          <p:nvCxnSpPr>
            <p:cNvPr id="48" name="47 Conector recto de flecha"/>
            <p:cNvCxnSpPr/>
            <p:nvPr/>
          </p:nvCxnSpPr>
          <p:spPr>
            <a:xfrm flipH="1" flipV="1">
              <a:off x="1525052" y="1420525"/>
              <a:ext cx="152400" cy="216024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1 Marcador de contenido"/>
            <p:cNvSpPr txBox="1">
              <a:spLocks/>
            </p:cNvSpPr>
            <p:nvPr/>
          </p:nvSpPr>
          <p:spPr bwMode="auto">
            <a:xfrm>
              <a:off x="1462862" y="1277203"/>
              <a:ext cx="504254" cy="287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109538" algn="just">
                <a:spcBef>
                  <a:spcPts val="400"/>
                </a:spcBef>
                <a:buClr>
                  <a:schemeClr val="accent1"/>
                </a:buClr>
                <a:buSzPct val="68000"/>
                <a:buFont typeface="Wingdings 3" pitchFamily="18" charset="2"/>
                <a:buNone/>
              </a:pPr>
              <a:r>
                <a:rPr lang="en-GB" sz="1600" dirty="0" smtClean="0">
                  <a:latin typeface="Lucida Sans Unicode" pitchFamily="34" charset="0"/>
                </a:rPr>
                <a:t>h</a:t>
              </a:r>
              <a:endParaRPr lang="en-GB" sz="1600" dirty="0">
                <a:latin typeface="Lucida Sans Unicode" pitchFamily="34" charset="0"/>
              </a:endParaRPr>
            </a:p>
          </p:txBody>
        </p:sp>
        <p:sp>
          <p:nvSpPr>
            <p:cNvPr id="50" name="49 Flecha derecha"/>
            <p:cNvSpPr/>
            <p:nvPr/>
          </p:nvSpPr>
          <p:spPr>
            <a:xfrm rot="12882810">
              <a:off x="2464048" y="1569255"/>
              <a:ext cx="254134" cy="144016"/>
            </a:xfrm>
            <a:prstGeom prst="rightArrow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1 Marcador de contenido"/>
            <p:cNvSpPr txBox="1">
              <a:spLocks/>
            </p:cNvSpPr>
            <p:nvPr/>
          </p:nvSpPr>
          <p:spPr bwMode="auto">
            <a:xfrm>
              <a:off x="2445658" y="1341462"/>
              <a:ext cx="504254" cy="287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109538" algn="just">
                <a:spcBef>
                  <a:spcPts val="400"/>
                </a:spcBef>
                <a:buClr>
                  <a:schemeClr val="accent1"/>
                </a:buClr>
                <a:buSzPct val="68000"/>
                <a:buFont typeface="Wingdings 3" pitchFamily="18" charset="2"/>
                <a:buNone/>
              </a:pPr>
              <a:r>
                <a:rPr lang="en-GB" sz="1600" dirty="0" smtClean="0">
                  <a:solidFill>
                    <a:srgbClr val="0070C0"/>
                  </a:solidFill>
                  <a:latin typeface="Lucida Sans Unicode" pitchFamily="34" charset="0"/>
                </a:rPr>
                <a:t>F</a:t>
              </a:r>
              <a:endParaRPr lang="en-GB" sz="1600" dirty="0">
                <a:solidFill>
                  <a:srgbClr val="0070C0"/>
                </a:solidFill>
                <a:latin typeface="Lucida Sans Unicode" pitchFamily="34" charset="0"/>
              </a:endParaRPr>
            </a:p>
          </p:txBody>
        </p:sp>
        <p:sp>
          <p:nvSpPr>
            <p:cNvPr id="52" name="51 Flecha derecha"/>
            <p:cNvSpPr/>
            <p:nvPr/>
          </p:nvSpPr>
          <p:spPr>
            <a:xfrm rot="2110479">
              <a:off x="1311810" y="2936901"/>
              <a:ext cx="254134" cy="144016"/>
            </a:xfrm>
            <a:prstGeom prst="rightArrow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1 Marcador de contenido"/>
            <p:cNvSpPr txBox="1">
              <a:spLocks/>
            </p:cNvSpPr>
            <p:nvPr/>
          </p:nvSpPr>
          <p:spPr bwMode="auto">
            <a:xfrm>
              <a:off x="1077506" y="2996952"/>
              <a:ext cx="504254" cy="287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s-ES"/>
              </a:defPPr>
              <a:lvl1pPr marL="109538" algn="just">
                <a:spcBef>
                  <a:spcPts val="400"/>
                </a:spcBef>
                <a:buClr>
                  <a:schemeClr val="accent1"/>
                </a:buClr>
                <a:buSzPct val="68000"/>
                <a:buFont typeface="Wingdings 3" pitchFamily="18" charset="2"/>
                <a:buNone/>
                <a:defRPr sz="1600">
                  <a:solidFill>
                    <a:srgbClr val="0070C0"/>
                  </a:solidFill>
                  <a:latin typeface="Lucida Sans Unicode" pitchFamily="34" charset="0"/>
                </a:defRPr>
              </a:lvl1pPr>
            </a:lstStyle>
            <a:p>
              <a:r>
                <a:rPr lang="en-GB" dirty="0"/>
                <a:t>F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53 CuadroTexto"/>
              <p:cNvSpPr txBox="1"/>
              <p:nvPr/>
            </p:nvSpPr>
            <p:spPr>
              <a:xfrm>
                <a:off x="1619671" y="5004733"/>
                <a:ext cx="3600401" cy="6278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_tradnl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s-ES_tradnl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s-ES_tradnl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s-ES_tradnl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𝜽</m:t>
                              </m:r>
                            </m:sub>
                          </m:sSub>
                        </m:e>
                        <m:sub>
                          <m:r>
                            <a:rPr lang="es-ES_tradnl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𝒄𝒐𝒏𝒅</m:t>
                          </m:r>
                        </m:sub>
                      </m:sSub>
                      <m:r>
                        <a:rPr lang="es-ES_tradnl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s-ES_tradnl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s-ES_tradnl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𝑭</m:t>
                          </m:r>
                        </m:num>
                        <m:den>
                          <m:r>
                            <a:rPr lang="es-ES_tradnl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𝑨</m:t>
                          </m:r>
                        </m:den>
                      </m:f>
                      <m:r>
                        <a:rPr lang="es-ES_tradnl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s-ES_tradnl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f>
                            <m:fPr>
                              <m:type m:val="lin"/>
                              <m:ctrlPr>
                                <a:rPr lang="es-ES_tradnl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s-ES_tradnl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𝑻</m:t>
                              </m:r>
                            </m:num>
                            <m:den>
                              <m:r>
                                <a:rPr lang="es-ES_tradnl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  <m:r>
                                <a:rPr lang="es-ES_tradnl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𝑹</m:t>
                              </m:r>
                            </m:den>
                          </m:f>
                        </m:num>
                        <m:den>
                          <m:r>
                            <a:rPr lang="es-ES_tradnl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𝒍𝒉</m:t>
                          </m:r>
                        </m:den>
                      </m:f>
                      <m:r>
                        <a:rPr lang="es-ES_tradnl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s-ES_tradnl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f>
                            <m:fPr>
                              <m:type m:val="lin"/>
                              <m:ctrlPr>
                                <a:rPr lang="es-ES_tradnl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s-ES_tradnl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𝑻</m:t>
                              </m:r>
                            </m:num>
                            <m:den>
                              <m:r>
                                <a:rPr lang="es-ES_tradnl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𝒍</m:t>
                              </m:r>
                            </m:den>
                          </m:f>
                        </m:num>
                        <m:den>
                          <m:r>
                            <a:rPr lang="es-ES_tradnl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  <m:r>
                            <a:rPr lang="es-ES_tradnl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𝑹𝒉</m:t>
                          </m:r>
                        </m:den>
                      </m:f>
                    </m:oMath>
                  </m:oMathPara>
                </a14:m>
                <a:endParaRPr lang="en-GB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4" name="53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671" y="5004733"/>
                <a:ext cx="3600401" cy="627801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2" name="61 Flecha derecha"/>
          <p:cNvSpPr/>
          <p:nvPr/>
        </p:nvSpPr>
        <p:spPr>
          <a:xfrm rot="3821007">
            <a:off x="7548181" y="2988397"/>
            <a:ext cx="288032" cy="232098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62 Flecha derecha"/>
          <p:cNvSpPr/>
          <p:nvPr/>
        </p:nvSpPr>
        <p:spPr>
          <a:xfrm rot="10800000">
            <a:off x="6444209" y="3609899"/>
            <a:ext cx="288032" cy="232098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63 CuadroTexto"/>
              <p:cNvSpPr txBox="1"/>
              <p:nvPr/>
            </p:nvSpPr>
            <p:spPr>
              <a:xfrm>
                <a:off x="2627784" y="3209914"/>
                <a:ext cx="4019853" cy="9840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GB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s-ES_tradnl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𝑻</m:t>
                          </m:r>
                        </m:num>
                        <m:den>
                          <m:r>
                            <a:rPr lang="es-ES_tradnl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𝒍</m:t>
                          </m:r>
                        </m:den>
                      </m:f>
                      <m:r>
                        <a:rPr lang="en-GB" b="1" dirty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b="1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𝝁</m:t>
                              </m:r>
                            </m:e>
                            <m:sub>
                              <m:r>
                                <a:rPr lang="es-ES_tradnl" b="1" i="1" dirty="0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𝟎</m:t>
                              </m:r>
                            </m:sub>
                          </m:sSub>
                          <m:r>
                            <a:rPr lang="en-GB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𝝅</m:t>
                          </m:r>
                        </m:num>
                        <m:den>
                          <m:r>
                            <a:rPr lang="es-ES_tradnl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𝟖</m:t>
                          </m:r>
                        </m:den>
                      </m:f>
                      <m:sSub>
                        <m:sSubPr>
                          <m:ctrlPr>
                            <a:rPr lang="en-GB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s-ES_tradnl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𝑰</m:t>
                          </m:r>
                        </m:e>
                        <m:sub>
                          <m:r>
                            <a:rPr lang="es-ES_tradnl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𝑰𝑪</m:t>
                          </m:r>
                        </m:sub>
                      </m:sSub>
                      <m:sSub>
                        <m:sSubPr>
                          <m:ctrlPr>
                            <a:rPr lang="en-GB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s-ES_tradnl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𝑰</m:t>
                          </m:r>
                        </m:e>
                        <m:sub>
                          <m:r>
                            <a:rPr lang="es-ES_tradnl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𝑶</m:t>
                          </m:r>
                          <m:r>
                            <a:rPr lang="es-ES_tradnl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𝑪</m:t>
                          </m:r>
                        </m:sub>
                      </m:sSub>
                      <m:f>
                        <m:fPr>
                          <m:ctrlPr>
                            <a:rPr lang="en-GB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s-ES_tradnl" b="1" i="1" dirty="0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𝑹</m:t>
                              </m:r>
                            </m:e>
                            <m:sub>
                              <m:r>
                                <a:rPr lang="es-ES_tradnl" b="1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𝑰𝑪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s-ES_tradnl" b="1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𝑹</m:t>
                              </m:r>
                            </m:e>
                            <m:sub>
                              <m:r>
                                <a:rPr lang="es-ES_tradnl" b="1" i="1" dirty="0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𝑶</m:t>
                              </m:r>
                              <m:r>
                                <a:rPr lang="es-ES_tradnl" b="1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𝑪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GB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GB" b="1" i="1" dirty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GB" b="1" i="1" dirty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sSup>
                                        <m:sSupPr>
                                          <m:ctrlPr>
                                            <a:rPr lang="en-GB" b="1" i="1" dirty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/>
                                            </a:rPr>
                                          </m:ctrlPr>
                                        </m:sSupPr>
                                        <m:e>
                                          <m:sSub>
                                            <m:sSubPr>
                                              <m:ctrlPr>
                                                <a:rPr lang="en-GB" b="1" i="1" dirty="0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s-ES_tradnl" b="1" i="1" dirty="0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/>
                                                  <a:ea typeface="Cambria Math"/>
                                                </a:rPr>
                                                <m:t>𝑹</m:t>
                                              </m:r>
                                            </m:e>
                                            <m:sub>
                                              <m:r>
                                                <a:rPr lang="es-ES_tradnl" b="1" i="1" dirty="0" smtClean="0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/>
                                                  <a:ea typeface="Cambria Math"/>
                                                </a:rPr>
                                                <m:t>𝒀</m:t>
                                              </m:r>
                                            </m:sub>
                                          </m:sSub>
                                        </m:e>
                                        <m:sup>
                                          <m:r>
                                            <a:rPr lang="es-ES_tradnl" b="1" i="1" dirty="0">
                                              <a:solidFill>
                                                <a:srgbClr val="FF000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𝟐</m:t>
                                          </m:r>
                                        </m:sup>
                                      </m:sSup>
                                      <m:r>
                                        <a:rPr lang="es-ES_tradnl" b="1" i="1" dirty="0" smtClean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+</m:t>
                                      </m:r>
                                      <m:r>
                                        <a:rPr lang="es-ES_tradnl" b="1" i="1" dirty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𝑹</m:t>
                                      </m:r>
                                    </m:e>
                                    <m:sub>
                                      <m:r>
                                        <a:rPr lang="es-ES_tradnl" b="1" i="1" dirty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𝑶𝑪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s-ES_tradnl" b="1" i="1" dirty="0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𝟐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GB" b="1" i="1" dirty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GB" b="1" i="1" dirty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_tradnl" b="1" i="1" dirty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𝑹</m:t>
                                      </m:r>
                                    </m:e>
                                    <m:sub>
                                      <m:r>
                                        <a:rPr lang="es-ES_tradnl" b="1" i="1" dirty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𝒀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s-ES_tradnl" b="1" i="1" dirty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en-GB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4" name="63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7784" y="3209914"/>
                <a:ext cx="4019853" cy="98405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1 Rectángulo"/>
          <p:cNvSpPr/>
          <p:nvPr/>
        </p:nvSpPr>
        <p:spPr>
          <a:xfrm>
            <a:off x="2908574" y="3419708"/>
            <a:ext cx="2952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latin typeface="Lucida Sans Unicode" pitchFamily="34" charset="0"/>
              </a:rPr>
              <a:t>*</a:t>
            </a:r>
            <a:endParaRPr lang="en-GB" b="1" dirty="0"/>
          </a:p>
        </p:txBody>
      </p:sp>
      <p:sp>
        <p:nvSpPr>
          <p:cNvPr id="56" name="55 Rectángulo"/>
          <p:cNvSpPr/>
          <p:nvPr/>
        </p:nvSpPr>
        <p:spPr>
          <a:xfrm>
            <a:off x="7970503" y="4077072"/>
            <a:ext cx="12820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latin typeface="Lucida Sans Unicode" pitchFamily="34" charset="0"/>
              </a:rPr>
              <a:t>*</a:t>
            </a:r>
            <a:r>
              <a:rPr lang="en-GB" sz="1050" b="1" dirty="0" smtClean="0">
                <a:latin typeface="Lucida Sans Unicode" pitchFamily="34" charset="0"/>
              </a:rPr>
              <a:t> Linear Iron</a:t>
            </a:r>
            <a:endParaRPr lang="en-GB" sz="1050" b="1" dirty="0"/>
          </a:p>
        </p:txBody>
      </p:sp>
    </p:spTree>
    <p:extLst>
      <p:ext uri="{BB962C8B-B14F-4D97-AF65-F5344CB8AC3E}">
        <p14:creationId xmlns:p14="http://schemas.microsoft.com/office/powerpoint/2010/main" val="685088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6</a:t>
            </a:fld>
            <a:endParaRPr lang="es-ES" dirty="0"/>
          </a:p>
        </p:txBody>
      </p:sp>
      <p:sp>
        <p:nvSpPr>
          <p:cNvPr id="10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302071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/>
              <a:t>Magnetic </a:t>
            </a:r>
            <a:r>
              <a:rPr lang="en-US" sz="3200" dirty="0" smtClean="0"/>
              <a:t>Design: Iron saturation</a:t>
            </a:r>
            <a:endParaRPr lang="en-US" sz="3200" dirty="0"/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764704"/>
            <a:ext cx="4152602" cy="4104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2 Marcador de contenido"/>
          <p:cNvSpPr txBox="1">
            <a:spLocks/>
          </p:cNvSpPr>
          <p:nvPr/>
        </p:nvSpPr>
        <p:spPr bwMode="auto">
          <a:xfrm>
            <a:off x="4283968" y="564353"/>
            <a:ext cx="4752528" cy="3046988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65125" indent="-255588" algn="l" rtl="0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0713" indent="-228600" algn="l" rtl="0" fontAlgn="base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8838" indent="-228600" algn="l" rtl="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spcBef>
                <a:spcPct val="0"/>
              </a:spcBef>
            </a:pPr>
            <a:r>
              <a:rPr lang="en-GB" sz="1600" b="1" dirty="0" smtClean="0">
                <a:solidFill>
                  <a:schemeClr val="accent1"/>
                </a:solidFill>
                <a:latin typeface="Arial" charset="0"/>
              </a:rPr>
              <a:t>Iron saturation causes </a:t>
            </a:r>
            <a:r>
              <a:rPr lang="en-GB" sz="1600" b="1" dirty="0">
                <a:solidFill>
                  <a:schemeClr val="accent1"/>
                </a:solidFill>
                <a:latin typeface="Arial" charset="0"/>
              </a:rPr>
              <a:t>the </a:t>
            </a:r>
            <a:r>
              <a:rPr lang="en-GB" sz="1600" b="1" dirty="0" smtClean="0">
                <a:solidFill>
                  <a:schemeClr val="accent1"/>
                </a:solidFill>
                <a:latin typeface="Arial" charset="0"/>
              </a:rPr>
              <a:t>variation </a:t>
            </a:r>
            <a:r>
              <a:rPr lang="en-GB" sz="1600" b="1" dirty="0">
                <a:solidFill>
                  <a:schemeClr val="accent1"/>
                </a:solidFill>
                <a:latin typeface="Arial" charset="0"/>
              </a:rPr>
              <a:t>of </a:t>
            </a:r>
            <a:r>
              <a:rPr lang="en-GB" sz="1600" b="1" dirty="0" smtClean="0">
                <a:solidFill>
                  <a:schemeClr val="accent1"/>
                </a:solidFill>
                <a:latin typeface="Arial" charset="0"/>
              </a:rPr>
              <a:t>sextupoles with the current (up to 30 units in the worst case)</a:t>
            </a:r>
          </a:p>
          <a:p>
            <a:pPr>
              <a:spcBef>
                <a:spcPct val="0"/>
              </a:spcBef>
            </a:pPr>
            <a:endParaRPr lang="en-GB" sz="1600" b="1" dirty="0" smtClean="0">
              <a:solidFill>
                <a:schemeClr val="accent1"/>
              </a:solidFill>
              <a:latin typeface="Arial" charset="0"/>
            </a:endParaRPr>
          </a:p>
          <a:p>
            <a:pPr>
              <a:spcBef>
                <a:spcPct val="0"/>
              </a:spcBef>
            </a:pPr>
            <a:r>
              <a:rPr lang="en-US" sz="1600" b="1" dirty="0">
                <a:solidFill>
                  <a:schemeClr val="accent1"/>
                </a:solidFill>
                <a:latin typeface="Arial" charset="0"/>
              </a:rPr>
              <a:t>The difficulty </a:t>
            </a:r>
            <a:r>
              <a:rPr lang="en-US" sz="1600" b="1" dirty="0" smtClean="0">
                <a:solidFill>
                  <a:schemeClr val="accent1"/>
                </a:solidFill>
                <a:latin typeface="Arial" charset="0"/>
              </a:rPr>
              <a:t>arises because </a:t>
            </a:r>
            <a:r>
              <a:rPr lang="en-US" sz="1600" b="1" dirty="0">
                <a:solidFill>
                  <a:schemeClr val="accent1"/>
                </a:solidFill>
                <a:latin typeface="Arial" charset="0"/>
              </a:rPr>
              <a:t>the field changes in two ways depending on the powering scenario: Orientation and intensity</a:t>
            </a:r>
            <a:r>
              <a:rPr lang="en-US" sz="1600" b="1" dirty="0" smtClean="0">
                <a:solidFill>
                  <a:schemeClr val="accent1"/>
                </a:solidFill>
                <a:latin typeface="Arial" charset="0"/>
              </a:rPr>
              <a:t>.</a:t>
            </a:r>
          </a:p>
          <a:p>
            <a:pPr>
              <a:spcBef>
                <a:spcPct val="0"/>
              </a:spcBef>
            </a:pPr>
            <a:endParaRPr lang="en-US" sz="1600" b="1" dirty="0">
              <a:solidFill>
                <a:schemeClr val="accent1"/>
              </a:solidFill>
              <a:latin typeface="Arial" charset="0"/>
            </a:endParaRPr>
          </a:p>
          <a:p>
            <a:pPr>
              <a:spcBef>
                <a:spcPct val="0"/>
              </a:spcBef>
            </a:pPr>
            <a:r>
              <a:rPr lang="en-GB" sz="1600" b="1" dirty="0">
                <a:solidFill>
                  <a:schemeClr val="accent1"/>
                </a:solidFill>
                <a:latin typeface="Arial" charset="0"/>
              </a:rPr>
              <a:t>Other yoke configurations </a:t>
            </a:r>
            <a:r>
              <a:rPr lang="en-GB" sz="1600" b="1" dirty="0" smtClean="0">
                <a:solidFill>
                  <a:schemeClr val="accent1"/>
                </a:solidFill>
                <a:latin typeface="Arial" charset="0"/>
              </a:rPr>
              <a:t>are </a:t>
            </a:r>
            <a:r>
              <a:rPr lang="en-GB" sz="1600" b="1" dirty="0">
                <a:solidFill>
                  <a:schemeClr val="accent1"/>
                </a:solidFill>
                <a:latin typeface="Arial" charset="0"/>
              </a:rPr>
              <a:t>tested…</a:t>
            </a:r>
          </a:p>
          <a:p>
            <a:pPr marL="109537" indent="0">
              <a:spcBef>
                <a:spcPct val="0"/>
              </a:spcBef>
              <a:buNone/>
            </a:pPr>
            <a:endParaRPr lang="en-GB" sz="1600" dirty="0">
              <a:solidFill>
                <a:schemeClr val="accent1"/>
              </a:solidFill>
              <a:latin typeface="Arial" charset="0"/>
            </a:endParaRPr>
          </a:p>
          <a:p>
            <a:pPr marL="109537" indent="0">
              <a:spcBef>
                <a:spcPct val="0"/>
              </a:spcBef>
              <a:buNone/>
            </a:pPr>
            <a:endParaRPr lang="en-GB" sz="1600" dirty="0">
              <a:solidFill>
                <a:schemeClr val="accent1"/>
              </a:solidFill>
              <a:latin typeface="Arial" charset="0"/>
            </a:endParaRP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3200" y="3060249"/>
            <a:ext cx="1728192" cy="1648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0992" y="3060249"/>
            <a:ext cx="1696450" cy="1643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4499992" y="4716433"/>
            <a:ext cx="43924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537"/>
            <a:r>
              <a:rPr lang="en-GB" sz="1600" b="1" dirty="0" smtClean="0">
                <a:solidFill>
                  <a:schemeClr val="accent1"/>
                </a:solidFill>
              </a:rPr>
              <a:t>… but they do not meet the fringe field requirement: </a:t>
            </a:r>
            <a:r>
              <a:rPr lang="en-GB" sz="1600" dirty="0" smtClean="0">
                <a:solidFill>
                  <a:schemeClr val="accent1"/>
                </a:solidFill>
              </a:rPr>
              <a:t>Dipole </a:t>
            </a:r>
            <a:r>
              <a:rPr lang="en-GB" sz="1600" dirty="0">
                <a:solidFill>
                  <a:schemeClr val="accent1"/>
                </a:solidFill>
              </a:rPr>
              <a:t>field decays with 1/r</a:t>
            </a:r>
            <a:r>
              <a:rPr lang="en-GB" sz="1600" baseline="30000" dirty="0">
                <a:solidFill>
                  <a:schemeClr val="accent1"/>
                </a:solidFill>
              </a:rPr>
              <a:t>2</a:t>
            </a:r>
            <a:r>
              <a:rPr lang="en-GB" sz="1600" dirty="0">
                <a:solidFill>
                  <a:schemeClr val="accent1"/>
                </a:solidFill>
              </a:rPr>
              <a:t>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2843808" y="5478323"/>
            <a:ext cx="5760640" cy="83099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rgbClr val="FF0000"/>
                </a:solidFill>
              </a:rPr>
              <a:t>Therefore</a:t>
            </a:r>
            <a:r>
              <a:rPr lang="en-GB" sz="1600" b="1" dirty="0">
                <a:solidFill>
                  <a:srgbClr val="FF0000"/>
                </a:solidFill>
              </a:rPr>
              <a:t>, we </a:t>
            </a:r>
            <a:r>
              <a:rPr lang="en-GB" sz="1600" b="1" dirty="0" smtClean="0">
                <a:solidFill>
                  <a:srgbClr val="FF0000"/>
                </a:solidFill>
              </a:rPr>
              <a:t>have to </a:t>
            </a:r>
            <a:r>
              <a:rPr lang="en-GB" sz="1600" b="1" dirty="0">
                <a:solidFill>
                  <a:srgbClr val="FF0000"/>
                </a:solidFill>
              </a:rPr>
              <a:t>choose </a:t>
            </a:r>
            <a:r>
              <a:rPr lang="en-GB" sz="1600" b="1" dirty="0" smtClean="0">
                <a:solidFill>
                  <a:srgbClr val="FF0000"/>
                </a:solidFill>
              </a:rPr>
              <a:t>between: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rgbClr val="FF0000"/>
                </a:solidFill>
              </a:rPr>
              <a:t>High </a:t>
            </a:r>
            <a:r>
              <a:rPr lang="en-GB" sz="1600" b="1" dirty="0">
                <a:solidFill>
                  <a:srgbClr val="FF0000"/>
                </a:solidFill>
              </a:rPr>
              <a:t>fringe field </a:t>
            </a:r>
            <a:r>
              <a:rPr lang="en-GB" sz="1600" b="1" dirty="0" smtClean="0">
                <a:solidFill>
                  <a:srgbClr val="FF0000"/>
                </a:solidFill>
              </a:rPr>
              <a:t>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rgbClr val="FF0000"/>
                </a:solidFill>
              </a:rPr>
              <a:t>High </a:t>
            </a:r>
            <a:r>
              <a:rPr lang="en-GB" sz="1600" b="1" dirty="0">
                <a:solidFill>
                  <a:srgbClr val="FF0000"/>
                </a:solidFill>
              </a:rPr>
              <a:t>variation of the multipoles with the </a:t>
            </a:r>
            <a:r>
              <a:rPr lang="en-GB" sz="1600" b="1" dirty="0" smtClean="0">
                <a:solidFill>
                  <a:srgbClr val="FF0000"/>
                </a:solidFill>
              </a:rPr>
              <a:t>current.</a:t>
            </a:r>
            <a:endParaRPr 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874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840459"/>
              </p:ext>
            </p:extLst>
          </p:nvPr>
        </p:nvGraphicFramePr>
        <p:xfrm>
          <a:off x="94527" y="818955"/>
          <a:ext cx="5790186" cy="4302467"/>
        </p:xfrm>
        <a:graphic>
          <a:graphicData uri="http://schemas.openxmlformats.org/drawingml/2006/table">
            <a:tbl>
              <a:tblPr/>
              <a:tblGrid>
                <a:gridCol w="3240739"/>
                <a:gridCol w="842027"/>
                <a:gridCol w="849519"/>
                <a:gridCol w="857901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FE9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Inner Dipole (ID) &amp;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FE9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Outer Dipole (OD) parameters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Units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ID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OD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4424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Nominal field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2.15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2.26*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7311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Nominal Field (Combined)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3.12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4424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Nominal current (short)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1625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1474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4424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Nominal current (long)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1584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1402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4424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Coil peak field (Combined)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4.13 (ID)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4424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Working point (combined)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%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50.1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7311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Differential self inductance at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Inom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/ m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mH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/m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48.7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104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7311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Stored energy/m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KJ/m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64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119.3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7311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Aperture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mm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156.2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230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41022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Iron yoke Inner Diam.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mm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317.2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4424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Iron yoke Outer Diam.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mm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614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4424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Torque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Nm/m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1.4×10</a:t>
                      </a:r>
                      <a:r>
                        <a:rPr kumimoji="0" lang="en-US" sz="1200" b="1" i="0" u="none" strike="noStrike" kern="1200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5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4424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Max fringe field, 20 mm out of the cryostat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mT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29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4424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Total number of turns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-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140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191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4424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Cable length needed for each pole/coil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360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487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</a:tbl>
          </a:graphicData>
        </a:graphic>
      </p:graphicFrame>
      <p:grpSp>
        <p:nvGrpSpPr>
          <p:cNvPr id="16" name="15 Grupo"/>
          <p:cNvGrpSpPr>
            <a:grpSpLocks noChangeAspect="1"/>
          </p:cNvGrpSpPr>
          <p:nvPr/>
        </p:nvGrpSpPr>
        <p:grpSpPr>
          <a:xfrm>
            <a:off x="3182120" y="5121422"/>
            <a:ext cx="1627631" cy="1672843"/>
            <a:chOff x="5076056" y="476672"/>
            <a:chExt cx="3833868" cy="3940363"/>
          </a:xfrm>
        </p:grpSpPr>
        <p:pic>
          <p:nvPicPr>
            <p:cNvPr id="17" name="16 Imagen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07199" y="620689"/>
              <a:ext cx="3502725" cy="3623712"/>
            </a:xfrm>
            <a:prstGeom prst="rect">
              <a:avLst/>
            </a:prstGeom>
          </p:spPr>
        </p:pic>
        <p:cxnSp>
          <p:nvCxnSpPr>
            <p:cNvPr id="18" name="17 Conector recto de flecha"/>
            <p:cNvCxnSpPr/>
            <p:nvPr/>
          </p:nvCxnSpPr>
          <p:spPr>
            <a:xfrm flipV="1">
              <a:off x="5407201" y="476672"/>
              <a:ext cx="0" cy="394036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18 Conector recto de flecha"/>
            <p:cNvCxnSpPr/>
            <p:nvPr/>
          </p:nvCxnSpPr>
          <p:spPr>
            <a:xfrm>
              <a:off x="5076056" y="4244400"/>
              <a:ext cx="381642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2780928"/>
            <a:ext cx="3147792" cy="3097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7</a:t>
            </a:fld>
            <a:endParaRPr lang="es-ES" dirty="0"/>
          </a:p>
        </p:txBody>
      </p:sp>
      <p:sp>
        <p:nvSpPr>
          <p:cNvPr id="10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41805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/>
              <a:t>Magnetic </a:t>
            </a:r>
            <a:r>
              <a:rPr lang="en-US" sz="3200" dirty="0" smtClean="0"/>
              <a:t>Design: Final 2D design</a:t>
            </a:r>
            <a:endParaRPr lang="en-US" sz="3200" dirty="0"/>
          </a:p>
        </p:txBody>
      </p:sp>
      <p:sp>
        <p:nvSpPr>
          <p:cNvPr id="3" name="2 Rectángulo"/>
          <p:cNvSpPr/>
          <p:nvPr/>
        </p:nvSpPr>
        <p:spPr>
          <a:xfrm>
            <a:off x="134460" y="5213105"/>
            <a:ext cx="28551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2075" lvl="0" indent="-92075" defTabSz="457200">
              <a:defRPr/>
            </a:pPr>
            <a:r>
              <a:rPr lang="en-US" sz="1400" dirty="0" smtClean="0">
                <a:ea typeface="ＭＳ Ｐゴシック" charset="-128"/>
              </a:rPr>
              <a:t>* Higher field necessary to compensate the longer coil end at the outer dipole.</a:t>
            </a:r>
            <a:endParaRPr lang="en-US" sz="1400" dirty="0">
              <a:ea typeface="ＭＳ Ｐゴシック" charset="-128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6238528" y="820041"/>
            <a:ext cx="244827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537"/>
            <a:r>
              <a:rPr lang="en-GB" sz="1600" b="1" dirty="0" smtClean="0"/>
              <a:t>Whole iron option is chosen:</a:t>
            </a:r>
          </a:p>
          <a:p>
            <a:pPr marL="395287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It meets fringe field requirement.</a:t>
            </a:r>
          </a:p>
          <a:p>
            <a:pPr marL="395287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It has smaller Lorentz forces.</a:t>
            </a:r>
            <a:endParaRPr lang="en-GB" sz="1600" dirty="0"/>
          </a:p>
        </p:txBody>
      </p:sp>
      <p:sp>
        <p:nvSpPr>
          <p:cNvPr id="11" name="10 Rectángulo redondeado"/>
          <p:cNvSpPr/>
          <p:nvPr/>
        </p:nvSpPr>
        <p:spPr>
          <a:xfrm>
            <a:off x="4211960" y="1772816"/>
            <a:ext cx="1656184" cy="252027"/>
          </a:xfrm>
          <a:prstGeom prst="roundRect">
            <a:avLst/>
          </a:prstGeom>
          <a:noFill/>
          <a:ln w="50800" cmpd="sng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11 Rectángulo redondeado"/>
          <p:cNvSpPr/>
          <p:nvPr/>
        </p:nvSpPr>
        <p:spPr>
          <a:xfrm>
            <a:off x="4355976" y="4625407"/>
            <a:ext cx="1368152" cy="504056"/>
          </a:xfrm>
          <a:prstGeom prst="roundRect">
            <a:avLst/>
          </a:prstGeom>
          <a:noFill/>
          <a:ln w="50800" cmpd="sng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10 Rectángulo redondeado"/>
          <p:cNvSpPr/>
          <p:nvPr/>
        </p:nvSpPr>
        <p:spPr>
          <a:xfrm>
            <a:off x="4227641" y="3341073"/>
            <a:ext cx="1656184" cy="252027"/>
          </a:xfrm>
          <a:prstGeom prst="roundRect">
            <a:avLst/>
          </a:prstGeom>
          <a:noFill/>
          <a:ln w="50800" cmpd="sng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14 Rectángulo"/>
          <p:cNvSpPr/>
          <p:nvPr/>
        </p:nvSpPr>
        <p:spPr>
          <a:xfrm>
            <a:off x="4716016" y="5525943"/>
            <a:ext cx="10801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537"/>
            <a:r>
              <a:rPr lang="en-GB" sz="1600" b="1" dirty="0" smtClean="0">
                <a:solidFill>
                  <a:schemeClr val="accent3"/>
                </a:solidFill>
              </a:rPr>
              <a:t>Difficult</a:t>
            </a:r>
          </a:p>
          <a:p>
            <a:pPr marL="109537"/>
            <a:r>
              <a:rPr lang="en-GB" sz="1600" b="1" dirty="0" smtClean="0">
                <a:solidFill>
                  <a:schemeClr val="accent3"/>
                </a:solidFill>
              </a:rPr>
              <a:t>winding</a:t>
            </a:r>
            <a:endParaRPr lang="en-GB" sz="1600" b="1" dirty="0">
              <a:solidFill>
                <a:schemeClr val="accent3"/>
              </a:solidFill>
            </a:endParaRPr>
          </a:p>
        </p:txBody>
      </p:sp>
      <p:sp>
        <p:nvSpPr>
          <p:cNvPr id="20" name="10 Rectángulo redondeado"/>
          <p:cNvSpPr/>
          <p:nvPr/>
        </p:nvSpPr>
        <p:spPr>
          <a:xfrm>
            <a:off x="4228529" y="4105234"/>
            <a:ext cx="1656184" cy="252027"/>
          </a:xfrm>
          <a:prstGeom prst="roundRect">
            <a:avLst/>
          </a:prstGeom>
          <a:noFill/>
          <a:ln w="50800" cmpd="sng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1686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  <p:bldP spid="15" grpId="0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Detailed magnetic design:</a:t>
            </a:r>
            <a:br>
              <a:rPr lang="en-GB" dirty="0" smtClean="0"/>
            </a:br>
            <a:r>
              <a:rPr lang="en-GB" dirty="0" smtClean="0"/>
              <a:t>Torque and peak field at </a:t>
            </a:r>
            <a:r>
              <a:rPr lang="en-GB" dirty="0"/>
              <a:t>coil ends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7" name="6 Rectángulo"/>
          <p:cNvSpPr/>
          <p:nvPr/>
        </p:nvSpPr>
        <p:spPr>
          <a:xfrm>
            <a:off x="3491882" y="1340768"/>
            <a:ext cx="3168353" cy="172819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1"/>
                </a:solidFill>
              </a:rPr>
              <a:t>Torque cannot be azimuthally locked at coil ends.</a:t>
            </a:r>
          </a:p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1"/>
                </a:solidFill>
              </a:rPr>
              <a:t>Coil ends should be shortened to improve the </a:t>
            </a:r>
            <a:r>
              <a:rPr lang="en-US" sz="1600" b="1" dirty="0">
                <a:solidFill>
                  <a:schemeClr val="accent1"/>
                </a:solidFill>
              </a:rPr>
              <a:t>torque</a:t>
            </a:r>
            <a:r>
              <a:rPr lang="en-US" sz="1400" b="1" dirty="0">
                <a:solidFill>
                  <a:schemeClr val="accent1"/>
                </a:solidFill>
              </a:rPr>
              <a:t> clamping.</a:t>
            </a:r>
          </a:p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1"/>
                </a:solidFill>
              </a:rPr>
              <a:t>Look out </a:t>
            </a:r>
            <a:r>
              <a:rPr lang="en-US" sz="1400" b="1" dirty="0" err="1" smtClean="0">
                <a:solidFill>
                  <a:schemeClr val="accent1"/>
                </a:solidFill>
              </a:rPr>
              <a:t>endspacer</a:t>
            </a:r>
            <a:r>
              <a:rPr lang="en-US" sz="1400" b="1" dirty="0" smtClean="0">
                <a:solidFill>
                  <a:schemeClr val="accent1"/>
                </a:solidFill>
              </a:rPr>
              <a:t> design </a:t>
            </a:r>
            <a:r>
              <a:rPr lang="en-US" sz="1400" b="1" dirty="0">
                <a:solidFill>
                  <a:schemeClr val="accent1"/>
                </a:solidFill>
              </a:rPr>
              <a:t>not to be too slender.</a:t>
            </a:r>
          </a:p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endParaRPr lang="en-US" sz="1100" b="1" dirty="0">
              <a:solidFill>
                <a:schemeClr val="accent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5" y="1124744"/>
            <a:ext cx="3381024" cy="3552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315"/>
          <a:stretch/>
        </p:blipFill>
        <p:spPr bwMode="auto">
          <a:xfrm>
            <a:off x="5145521" y="3501008"/>
            <a:ext cx="3098889" cy="2688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n 1" descr="image001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60232" y="1155590"/>
            <a:ext cx="2304256" cy="2266106"/>
          </a:xfrm>
          <a:prstGeom prst="rect">
            <a:avLst/>
          </a:prstGeom>
          <a:noFill/>
          <a:ln w="508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10 Flecha abajo"/>
          <p:cNvSpPr/>
          <p:nvPr/>
        </p:nvSpPr>
        <p:spPr>
          <a:xfrm rot="16200000">
            <a:off x="6227117" y="1521854"/>
            <a:ext cx="324037" cy="321902"/>
          </a:xfrm>
          <a:prstGeom prst="downArrow">
            <a:avLst/>
          </a:prstGeom>
          <a:solidFill>
            <a:schemeClr val="accent6"/>
          </a:solidFill>
          <a:ln w="508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" name="11 Flecha abajo"/>
          <p:cNvSpPr/>
          <p:nvPr/>
        </p:nvSpPr>
        <p:spPr>
          <a:xfrm rot="5400000">
            <a:off x="3346799" y="1989908"/>
            <a:ext cx="324037" cy="321902"/>
          </a:xfrm>
          <a:prstGeom prst="downArrow">
            <a:avLst/>
          </a:prstGeom>
          <a:solidFill>
            <a:schemeClr val="accent6"/>
          </a:solidFill>
          <a:ln w="508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13" name="12 Rectángulo"/>
          <p:cNvSpPr/>
          <p:nvPr/>
        </p:nvSpPr>
        <p:spPr>
          <a:xfrm>
            <a:off x="1115616" y="4941168"/>
            <a:ext cx="3816424" cy="93610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/>
                </a:solidFill>
              </a:rPr>
              <a:t>Field is not aligned with coil poles at nominal current (45º orientation)</a:t>
            </a:r>
          </a:p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/>
                </a:solidFill>
              </a:rPr>
              <a:t>Peak field is always at the straight section.</a:t>
            </a:r>
          </a:p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accent1"/>
              </a:solidFill>
            </a:endParaRPr>
          </a:p>
        </p:txBody>
      </p:sp>
      <p:sp>
        <p:nvSpPr>
          <p:cNvPr id="14" name="13 Flecha abajo"/>
          <p:cNvSpPr/>
          <p:nvPr/>
        </p:nvSpPr>
        <p:spPr>
          <a:xfrm rot="16200000">
            <a:off x="4921316" y="5218428"/>
            <a:ext cx="324037" cy="321902"/>
          </a:xfrm>
          <a:prstGeom prst="downArrow">
            <a:avLst/>
          </a:prstGeom>
          <a:solidFill>
            <a:schemeClr val="accent6"/>
          </a:solidFill>
          <a:ln w="508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3398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3-D Magnetic Design:</a:t>
            </a:r>
            <a:br>
              <a:rPr lang="en-GB" dirty="0" smtClean="0"/>
            </a:br>
            <a:r>
              <a:rPr lang="en-GB" dirty="0" smtClean="0"/>
              <a:t>Shorten coil ends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400" dirty="0" smtClean="0">
              <a:solidFill>
                <a:schemeClr val="tx1"/>
              </a:solidFill>
            </a:endParaRPr>
          </a:p>
          <a:p>
            <a:endParaRPr lang="en-GB" sz="2400" dirty="0">
              <a:solidFill>
                <a:schemeClr val="tx1"/>
              </a:solidFill>
            </a:endParaRPr>
          </a:p>
          <a:p>
            <a:endParaRPr lang="en-GB" sz="2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2400" dirty="0" smtClean="0">
              <a:solidFill>
                <a:schemeClr val="tx1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Imagen 1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30" b="1"/>
          <a:stretch/>
        </p:blipFill>
        <p:spPr bwMode="auto">
          <a:xfrm>
            <a:off x="4860032" y="1289200"/>
            <a:ext cx="4138886" cy="806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4754275" y="3758842"/>
            <a:ext cx="3922181" cy="172819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1"/>
                </a:solidFill>
              </a:rPr>
              <a:t>Coil ends were shortened to increase the coil length supported by collars.</a:t>
            </a:r>
          </a:p>
          <a:p>
            <a:pPr marL="395287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1"/>
                </a:solidFill>
              </a:rPr>
              <a:t>The optimization is very slow:</a:t>
            </a:r>
          </a:p>
          <a:p>
            <a:pPr marL="852487" lvl="1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100" b="1" dirty="0">
                <a:solidFill>
                  <a:schemeClr val="accent1"/>
                </a:solidFill>
              </a:rPr>
              <a:t>More than </a:t>
            </a:r>
            <a:r>
              <a:rPr lang="en-US" sz="1100" b="1" dirty="0" smtClean="0">
                <a:solidFill>
                  <a:schemeClr val="accent1"/>
                </a:solidFill>
              </a:rPr>
              <a:t>100 </a:t>
            </a:r>
            <a:r>
              <a:rPr lang="en-US" sz="1100" b="1" dirty="0">
                <a:solidFill>
                  <a:schemeClr val="accent1"/>
                </a:solidFill>
              </a:rPr>
              <a:t>design variables are </a:t>
            </a:r>
            <a:r>
              <a:rPr lang="en-US" sz="1100" b="1" dirty="0" smtClean="0">
                <a:solidFill>
                  <a:schemeClr val="accent1"/>
                </a:solidFill>
              </a:rPr>
              <a:t>used</a:t>
            </a:r>
            <a:r>
              <a:rPr lang="en-US" sz="1100" b="1" dirty="0">
                <a:solidFill>
                  <a:schemeClr val="accent1"/>
                </a:solidFill>
              </a:rPr>
              <a:t> </a:t>
            </a:r>
            <a:r>
              <a:rPr lang="en-US" sz="1100" b="1" dirty="0" smtClean="0">
                <a:solidFill>
                  <a:schemeClr val="accent1"/>
                </a:solidFill>
              </a:rPr>
              <a:t>and </a:t>
            </a:r>
            <a:r>
              <a:rPr lang="en-US" sz="1100" b="1" dirty="0">
                <a:solidFill>
                  <a:schemeClr val="accent1"/>
                </a:solidFill>
              </a:rPr>
              <a:t>their range have to be carefully controlled</a:t>
            </a:r>
          </a:p>
          <a:p>
            <a:pPr marL="852487" lvl="1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100" b="1" dirty="0" err="1">
                <a:solidFill>
                  <a:schemeClr val="accent1"/>
                </a:solidFill>
              </a:rPr>
              <a:t>Endspacers</a:t>
            </a:r>
            <a:r>
              <a:rPr lang="en-US" sz="1100" b="1" dirty="0">
                <a:solidFill>
                  <a:schemeClr val="accent1"/>
                </a:solidFill>
              </a:rPr>
              <a:t> can not be too slim.</a:t>
            </a:r>
          </a:p>
          <a:p>
            <a:pPr marL="852487" lvl="1" indent="-28575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100" b="1" dirty="0">
                <a:solidFill>
                  <a:schemeClr val="accent1"/>
                </a:solidFill>
              </a:rPr>
              <a:t>Block jumps conductors have to be carefully placed to avoid cable distortions.</a:t>
            </a:r>
          </a:p>
        </p:txBody>
      </p:sp>
      <p:sp>
        <p:nvSpPr>
          <p:cNvPr id="9" name="8 Flecha abajo"/>
          <p:cNvSpPr/>
          <p:nvPr/>
        </p:nvSpPr>
        <p:spPr>
          <a:xfrm>
            <a:off x="6227535" y="2899142"/>
            <a:ext cx="243534" cy="200419"/>
          </a:xfrm>
          <a:prstGeom prst="downArrow">
            <a:avLst/>
          </a:prstGeom>
          <a:solidFill>
            <a:schemeClr val="accent6"/>
          </a:solidFill>
          <a:ln w="508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2050" name="Picture 2" descr="part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89216" y="2555105"/>
            <a:ext cx="3485575" cy="843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10 Conector recto de flecha"/>
          <p:cNvCxnSpPr/>
          <p:nvPr/>
        </p:nvCxnSpPr>
        <p:spPr>
          <a:xfrm>
            <a:off x="4908157" y="1526594"/>
            <a:ext cx="4066635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>
            <a:off x="5611698" y="1814626"/>
            <a:ext cx="336309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12 Rectángulo"/>
          <p:cNvSpPr/>
          <p:nvPr/>
        </p:nvSpPr>
        <p:spPr>
          <a:xfrm>
            <a:off x="5360010" y="1290825"/>
            <a:ext cx="122821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>
                <a:solidFill>
                  <a:schemeClr val="accent1"/>
                </a:solidFill>
              </a:rPr>
              <a:t>260 mm</a:t>
            </a:r>
            <a:endParaRPr lang="en-GB" sz="1400" b="1" dirty="0"/>
          </a:p>
        </p:txBody>
      </p:sp>
      <p:sp>
        <p:nvSpPr>
          <p:cNvPr id="14" name="13 Rectángulo"/>
          <p:cNvSpPr/>
          <p:nvPr/>
        </p:nvSpPr>
        <p:spPr>
          <a:xfrm>
            <a:off x="5868144" y="1552970"/>
            <a:ext cx="114522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>
                <a:solidFill>
                  <a:schemeClr val="accent1"/>
                </a:solidFill>
              </a:rPr>
              <a:t>210 mm</a:t>
            </a:r>
            <a:endParaRPr lang="en-GB" sz="1400" b="1" dirty="0"/>
          </a:p>
        </p:txBody>
      </p:sp>
      <p:cxnSp>
        <p:nvCxnSpPr>
          <p:cNvPr id="17" name="16 Conector recto de flecha"/>
          <p:cNvCxnSpPr/>
          <p:nvPr/>
        </p:nvCxnSpPr>
        <p:spPr>
          <a:xfrm flipV="1">
            <a:off x="5641816" y="2822738"/>
            <a:ext cx="3322672" cy="439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 de flecha"/>
          <p:cNvCxnSpPr/>
          <p:nvPr/>
        </p:nvCxnSpPr>
        <p:spPr>
          <a:xfrm>
            <a:off x="6349302" y="3145938"/>
            <a:ext cx="262549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18 Rectángulo"/>
          <p:cNvSpPr/>
          <p:nvPr/>
        </p:nvSpPr>
        <p:spPr>
          <a:xfrm>
            <a:off x="8028384" y="2580499"/>
            <a:ext cx="126371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>
                <a:solidFill>
                  <a:schemeClr val="accent1"/>
                </a:solidFill>
              </a:rPr>
              <a:t>216 mm</a:t>
            </a:r>
            <a:endParaRPr lang="en-GB" sz="1400" b="1" dirty="0"/>
          </a:p>
        </p:txBody>
      </p:sp>
      <p:sp>
        <p:nvSpPr>
          <p:cNvPr id="20" name="19 Rectángulo"/>
          <p:cNvSpPr/>
          <p:nvPr/>
        </p:nvSpPr>
        <p:spPr>
          <a:xfrm>
            <a:off x="8028384" y="2894746"/>
            <a:ext cx="96470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>
                <a:solidFill>
                  <a:schemeClr val="accent1"/>
                </a:solidFill>
              </a:rPr>
              <a:t>170 mm</a:t>
            </a:r>
            <a:endParaRPr lang="en-GB" sz="1400" b="1" dirty="0"/>
          </a:p>
        </p:txBody>
      </p:sp>
      <p:sp>
        <p:nvSpPr>
          <p:cNvPr id="23" name="22 Flecha abajo"/>
          <p:cNvSpPr/>
          <p:nvPr/>
        </p:nvSpPr>
        <p:spPr>
          <a:xfrm>
            <a:off x="6804248" y="2154320"/>
            <a:ext cx="395804" cy="371594"/>
          </a:xfrm>
          <a:prstGeom prst="downArrow">
            <a:avLst/>
          </a:prstGeom>
          <a:solidFill>
            <a:schemeClr val="accent6"/>
          </a:solidFill>
          <a:ln w="508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0" name="29 Rectángulo"/>
          <p:cNvSpPr/>
          <p:nvPr/>
        </p:nvSpPr>
        <p:spPr>
          <a:xfrm>
            <a:off x="447006" y="1065311"/>
            <a:ext cx="41044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Torsion estimations due to torque at coil ends</a:t>
            </a:r>
            <a:endParaRPr lang="en-GB" sz="1400" dirty="0"/>
          </a:p>
        </p:txBody>
      </p:sp>
      <p:sp>
        <p:nvSpPr>
          <p:cNvPr id="21" name="20 Rectángulo"/>
          <p:cNvSpPr/>
          <p:nvPr/>
        </p:nvSpPr>
        <p:spPr>
          <a:xfrm>
            <a:off x="4716016" y="5478323"/>
            <a:ext cx="37947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537"/>
            <a:r>
              <a:rPr lang="en-GB" sz="1600" b="1" dirty="0" smtClean="0">
                <a:solidFill>
                  <a:schemeClr val="accent3"/>
                </a:solidFill>
              </a:rPr>
              <a:t>Around 50</a:t>
            </a:r>
          </a:p>
          <a:p>
            <a:pPr marL="109537"/>
            <a:r>
              <a:rPr lang="en-GB" sz="1600" b="1" dirty="0" smtClean="0">
                <a:solidFill>
                  <a:schemeClr val="accent3"/>
                </a:solidFill>
              </a:rPr>
              <a:t>different </a:t>
            </a:r>
            <a:r>
              <a:rPr lang="en-GB" sz="1600" b="1" dirty="0" err="1" smtClean="0">
                <a:solidFill>
                  <a:schemeClr val="accent3"/>
                </a:solidFill>
              </a:rPr>
              <a:t>endspacers</a:t>
            </a:r>
            <a:r>
              <a:rPr lang="en-GB" sz="1600" b="1" dirty="0" smtClean="0">
                <a:solidFill>
                  <a:schemeClr val="accent3"/>
                </a:solidFill>
              </a:rPr>
              <a:t>, specially slender for the outer coils</a:t>
            </a:r>
            <a:endParaRPr lang="en-GB" sz="1600" b="1" dirty="0">
              <a:solidFill>
                <a:schemeClr val="accent3"/>
              </a:solidFill>
            </a:endParaRPr>
          </a:p>
        </p:txBody>
      </p:sp>
      <p:pic>
        <p:nvPicPr>
          <p:cNvPr id="1026" name="Imagen 1" descr="image00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614" y="1373088"/>
            <a:ext cx="3842055" cy="467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3649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4592</Words>
  <Application>Microsoft Office PowerPoint</Application>
  <PresentationFormat>Presentación en pantalla (4:3)</PresentationFormat>
  <Paragraphs>1149</Paragraphs>
  <Slides>57</Slides>
  <Notes>57</Notes>
  <HiddenSlides>0</HiddenSlides>
  <MMClips>0</MMClips>
  <ScaleCrop>false</ScaleCrop>
  <HeadingPairs>
    <vt:vector size="6" baseType="variant">
      <vt:variant>
        <vt:lpstr>Fuentes usadas</vt:lpstr>
      </vt:variant>
      <vt:variant>
        <vt:i4>11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57</vt:i4>
      </vt:variant>
    </vt:vector>
  </HeadingPairs>
  <TitlesOfParts>
    <vt:vector size="69" baseType="lpstr">
      <vt:lpstr>ＭＳ Ｐゴシック</vt:lpstr>
      <vt:lpstr>Arial</vt:lpstr>
      <vt:lpstr>Calibri</vt:lpstr>
      <vt:lpstr>Cambria Math</vt:lpstr>
      <vt:lpstr>Consolas</vt:lpstr>
      <vt:lpstr>Courier New</vt:lpstr>
      <vt:lpstr>Lucida Sans Unicode</vt:lpstr>
      <vt:lpstr>Times New Roman</vt:lpstr>
      <vt:lpstr>Verdana</vt:lpstr>
      <vt:lpstr>Wingdings</vt:lpstr>
      <vt:lpstr>Wingdings 3</vt:lpstr>
      <vt:lpstr>Thème Office</vt:lpstr>
      <vt:lpstr>MCBX design</vt:lpstr>
      <vt:lpstr>Index</vt:lpstr>
      <vt:lpstr>Presentación de PowerPoint</vt:lpstr>
      <vt:lpstr>Magnet and cable specifications </vt:lpstr>
      <vt:lpstr>Magnet and cable specifications </vt:lpstr>
      <vt:lpstr>Magnetic Design: Iron saturation</vt:lpstr>
      <vt:lpstr>Magnetic Design: Final 2D design</vt:lpstr>
      <vt:lpstr>Detailed magnetic design: Torque and peak field at coil ends </vt:lpstr>
      <vt:lpstr>3-D Magnetic Design: Shorten coil ends</vt:lpstr>
      <vt:lpstr>Magnetic Design: Sensitivity analysis</vt:lpstr>
      <vt:lpstr>Presentación de PowerPoint</vt:lpstr>
      <vt:lpstr>Detailed 3D magnetic design: Computation strategy and field quality</vt:lpstr>
      <vt:lpstr>Index</vt:lpstr>
      <vt:lpstr>Mechanical design: Radial deformations </vt:lpstr>
      <vt:lpstr>Results: Large radial collar deformations</vt:lpstr>
      <vt:lpstr>Mechanical design: Torque locking </vt:lpstr>
      <vt:lpstr>Mechanical design: Azimuthal deformations </vt:lpstr>
      <vt:lpstr>Mechanical design: Azimuthal deformations </vt:lpstr>
      <vt:lpstr>Mechanical design: Azimuthal deformations </vt:lpstr>
      <vt:lpstr>Mechanical design: Radial inward forces </vt:lpstr>
      <vt:lpstr>Mechanical design:  Evolution of FEM model</vt:lpstr>
      <vt:lpstr>Mechanical design:  Simulation of collaring</vt:lpstr>
      <vt:lpstr>Mechanical design: material properties and results  </vt:lpstr>
      <vt:lpstr>Mechanical design: Results</vt:lpstr>
      <vt:lpstr>Presentación de PowerPoint</vt:lpstr>
      <vt:lpstr>Presentación de PowerPoint</vt:lpstr>
      <vt:lpstr>Presentación de PowerPoint</vt:lpstr>
      <vt:lpstr>Index</vt:lpstr>
      <vt:lpstr>Presentación de PowerPoint</vt:lpstr>
      <vt:lpstr>Protection (2016):  Quench Heaters evaluation</vt:lpstr>
      <vt:lpstr>Q21: Quench in ID at 1625 A with dump resistor with 300 ms delay (August 2019) </vt:lpstr>
      <vt:lpstr>Q21: Quench in ID at 1625 A. Quench propagation velocity </vt:lpstr>
      <vt:lpstr>Q21: Quench in ID at 1625 A. Hot-spot temperature </vt:lpstr>
      <vt:lpstr> </vt:lpstr>
      <vt:lpstr>Index</vt:lpstr>
      <vt:lpstr>Manufacturing concept</vt:lpstr>
      <vt:lpstr>Presentación de PowerPoint</vt:lpstr>
      <vt:lpstr>Presentación de PowerPoint</vt:lpstr>
      <vt:lpstr>Presentación de PowerPoint</vt:lpstr>
      <vt:lpstr>Mechanical design update (I) </vt:lpstr>
      <vt:lpstr>Mechanical design update (II) </vt:lpstr>
      <vt:lpstr>Index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Thank you for your attention</vt:lpstr>
      <vt:lpstr>Back up slides</vt:lpstr>
      <vt:lpstr>Magnet configuration</vt:lpstr>
      <vt:lpstr>Single layer &amp; Double layer designs VS old MCBX  (same central field comparison)</vt:lpstr>
      <vt:lpstr>Some useful expressions to understand where mechanical stresses come from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2016-04-21T14:50:33Z</dcterms:created>
  <dcterms:modified xsi:type="dcterms:W3CDTF">2019-09-11T07:17:26Z</dcterms:modified>
</cp:coreProperties>
</file>