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 /><Relationship Id="rId8" Type="http://schemas.openxmlformats.org/officeDocument/2006/relationships/tableStyles" Target="tableStyles.xml" /><Relationship Id="rId9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HiLumi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 lang="en-GB"/>
          </a:p>
        </p:txBody>
      </p:sp>
      <p:sp>
        <p:nvSpPr>
          <p:cNvPr id="5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 lang="en-GB"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8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9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</p:spTree>
  </p:cSld>
  <p:clrMapOvr>
    <a:masterClrMapping/>
  </p:clrMapOvr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1219200"/>
            <a:ext cx="7920000" cy="490696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7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8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9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10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6356350"/>
            <a:ext cx="65532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5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6356350"/>
            <a:ext cx="65508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 lang="en-GB"/>
          </a:p>
        </p:txBody>
      </p:sp>
    </p:spTree>
  </p:cSld>
  <p:clrMapOvr>
    <a:masterClrMapping/>
  </p:clrMapOvr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 lang="en-GB"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6356350"/>
            <a:ext cx="64404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7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 lang="en-GB"/>
          </a:p>
        </p:txBody>
      </p:sp>
    </p:spTree>
  </p:cSld>
  <p:clrMapOvr>
    <a:masterClrMapping/>
  </p:clrMapOvr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 rot="16199999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US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0FA004B2-1541-5046-B6F2-22AF56585712}" type="slidenum">
              <a:rPr lang="en-US"/>
              <a:t/>
            </a:fld>
            <a:endParaRPr lang="en-US"/>
          </a:p>
        </p:txBody>
      </p:sp>
      <p:sp>
        <p:nvSpPr>
          <p:cNvPr id="7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 sz="28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</p:spTree>
  </p:cSld>
  <p:clrMapOvr>
    <a:masterClrMapping/>
  </p:clrMapOvr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0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1" hdr="0" sldNum="0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763687" y="2716047"/>
            <a:ext cx="5724636" cy="1800000"/>
          </a:xfrm>
        </p:spPr>
        <p:txBody>
          <a:bodyPr/>
          <a:lstStyle/>
          <a:p>
            <a:pPr>
              <a:defRPr/>
            </a:pPr>
            <a:r>
              <a:rPr lang="en-US"/>
              <a:t>MCBXF requirements for HL-LHC</a:t>
            </a:r>
            <a:endParaRPr lang="en-GB"/>
          </a:p>
        </p:txBody>
      </p:sp>
      <p:sp>
        <p:nvSpPr>
          <p:cNvPr id="5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60093" y="6360306"/>
            <a:ext cx="6309000" cy="360000"/>
          </a:xfrm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ubtitle 3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4800600"/>
            <a:ext cx="6480000" cy="464604"/>
          </a:xfrm>
        </p:spPr>
        <p:txBody>
          <a:bodyPr/>
          <a:lstStyle/>
          <a:p>
            <a:pPr algn="ctr">
              <a:defRPr/>
            </a:pPr>
            <a:r>
              <a:rPr lang="en-US"/>
              <a:t>R. De Maria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MCBXF requirements in HL-LHC</a:t>
            </a:r>
            <a:endParaRPr lang="en-GB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561526" y="911357"/>
            <a:ext cx="8208471" cy="1927646"/>
          </a:xfrm>
        </p:spPr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US" sz="1600"/>
              <a:t>MCBXs are needed during normal operation to:</a:t>
            </a:r>
            <a:endParaRPr sz="1600"/>
          </a:p>
          <a:p>
            <a:pPr lvl="1">
              <a:lnSpc>
                <a:spcPct val="80000"/>
              </a:lnSpc>
              <a:defRPr/>
            </a:pPr>
            <a:r>
              <a:rPr lang="en-US" sz="1600"/>
              <a:t>crossing angle, beam separation -&gt; known when plane and signs are decided, approximately scale with energy and with a dependency on beta*</a:t>
            </a:r>
            <a:endParaRPr sz="1600"/>
          </a:p>
          <a:p>
            <a:pPr lvl="1">
              <a:lnSpc>
                <a:spcPct val="80000"/>
              </a:lnSpc>
              <a:defRPr/>
            </a:pPr>
            <a:r>
              <a:rPr lang="en-US" sz="1600"/>
              <a:t>fine tuning at the crab cavities -&gt; not deterministic, but small</a:t>
            </a:r>
            <a:endParaRPr sz="1600"/>
          </a:p>
          <a:p>
            <a:pPr lvl="1">
              <a:lnSpc>
                <a:spcPct val="80000"/>
              </a:lnSpc>
              <a:defRPr/>
            </a:pPr>
            <a:r>
              <a:rPr lang="en-US" sz="1600"/>
              <a:t>Compensate quadrupole mis-alignments -&gt; not know before commissioning, scale with energy</a:t>
            </a:r>
            <a:endParaRPr sz="1600"/>
          </a:p>
          <a:p>
            <a:pPr lvl="1">
              <a:lnSpc>
                <a:spcPct val="80000"/>
              </a:lnSpc>
              <a:defRPr/>
            </a:pPr>
            <a:r>
              <a:rPr lang="en-US" sz="1600"/>
              <a:t>Compensate for the unknown fraction D1/D2 transfer function errors: -&gt; expected to be small</a:t>
            </a:r>
            <a:endParaRPr sz="1600"/>
          </a:p>
          <a:p>
            <a:pPr>
              <a:lnSpc>
                <a:spcPct val="80000"/>
              </a:lnSpc>
              <a:defRPr/>
            </a:pPr>
            <a:r>
              <a:rPr lang="en-US" sz="1600"/>
              <a:t>During machine studies MCBX will be useful to try different crossing angle or planes and measure triplet apertures</a:t>
            </a:r>
            <a:endParaRPr sz="1600"/>
          </a:p>
        </p:txBody>
      </p:sp>
      <p:pic>
        <p:nvPicPr>
          <p:cNvPr id="6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3434" y="2900808"/>
            <a:ext cx="8747037" cy="3779206"/>
          </a:xfrm>
          <a:prstGeom prst="rect">
            <a:avLst/>
          </a:prstGeom>
        </p:spPr>
      </p:pic>
      <p:sp>
        <p:nvSpPr>
          <p:cNvPr id="7" name="TextBox 5" hidden="0"/>
          <p:cNvSpPr>
            <a:spLocks noAdjustHandles="0" noChangeArrowheads="0"/>
          </p:cNvSpPr>
          <p:nvPr isPhoto="0" userDrawn="0"/>
        </p:nvSpPr>
        <p:spPr bwMode="auto">
          <a:xfrm>
            <a:off x="3575539" y="3319974"/>
            <a:ext cx="2400615" cy="923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/>
              <a:t>Budget</a:t>
            </a:r>
            <a:r>
              <a:rPr lang="en-US" baseline="30000"/>
              <a:t>[1]</a:t>
            </a:r>
            <a:r>
              <a:rPr lang="en-US"/>
              <a:t> at 7 </a:t>
            </a:r>
            <a:r>
              <a:rPr lang="en-US"/>
              <a:t>TeV</a:t>
            </a:r>
            <a:endParaRPr lang="en-US"/>
          </a:p>
          <a:p>
            <a:pPr>
              <a:defRPr/>
            </a:pPr>
            <a:r>
              <a:rPr lang="en-US"/>
              <a:t>Squeezed optics</a:t>
            </a:r>
            <a:endParaRPr/>
          </a:p>
          <a:p>
            <a:pPr>
              <a:defRPr/>
            </a:pPr>
            <a:r>
              <a:rPr lang="en-US"/>
              <a:t>IR5 – H crossing</a:t>
            </a:r>
            <a:r>
              <a:rPr lang="en-US" baseline="30000"/>
              <a:t>[2]</a:t>
            </a:r>
            <a:endParaRPr lang="en-GB" baseline="30000"/>
          </a:p>
        </p:txBody>
      </p:sp>
      <p:sp>
        <p:nvSpPr>
          <p:cNvPr id="8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6768243" y="5305199"/>
            <a:ext cx="2129827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aseline="30000"/>
              <a:t>[1]</a:t>
            </a:r>
            <a:r>
              <a:rPr lang="en-US" sz="1400"/>
              <a:t> Without signs</a:t>
            </a:r>
            <a:endParaRPr/>
          </a:p>
          <a:p>
            <a:pPr>
              <a:defRPr/>
            </a:pPr>
            <a:r>
              <a:rPr lang="en-US" sz="1400" baseline="30000"/>
              <a:t>[2]</a:t>
            </a:r>
            <a:r>
              <a:rPr lang="en-US" sz="1400"/>
              <a:t> Symmetries applies for V crossing and left side</a:t>
            </a:r>
            <a:endParaRPr/>
          </a:p>
        </p:txBody>
      </p:sp>
      <p:sp>
        <p:nvSpPr>
          <p:cNvPr id="9" name="Rectangle 7" hidden="0"/>
          <p:cNvSpPr/>
          <p:nvPr isPhoto="0" userDrawn="0"/>
        </p:nvSpPr>
        <p:spPr bwMode="auto">
          <a:xfrm>
            <a:off x="1115615" y="4354522"/>
            <a:ext cx="108011" cy="435888"/>
          </a:xfrm>
          <a:prstGeom prst="rect">
            <a:avLst/>
          </a:prstGeom>
          <a:pattFill prst="wdUpDiag">
            <a:fgClr>
              <a:srgbClr val="FFC27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0" name="Straight Arrow Connector 9" hidden="0"/>
          <p:cNvCxnSpPr>
            <a:cxnSpLocks/>
          </p:cNvCxnSpPr>
          <p:nvPr isPhoto="0" userDrawn="0"/>
        </p:nvCxnSpPr>
        <p:spPr bwMode="auto">
          <a:xfrm flipH="1">
            <a:off x="612000" y="4561850"/>
            <a:ext cx="557622" cy="2285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 hidden="0"/>
          <p:cNvSpPr>
            <a:spLocks noAdjustHandles="0" noChangeArrowheads="0"/>
          </p:cNvSpPr>
          <p:nvPr isPhoto="0" userDrawn="0"/>
        </p:nvSpPr>
        <p:spPr bwMode="auto">
          <a:xfrm>
            <a:off x="212221" y="4673723"/>
            <a:ext cx="849387" cy="430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/>
              <a:t>For </a:t>
            </a:r>
            <a:endParaRPr/>
          </a:p>
          <a:p>
            <a:pPr>
              <a:defRPr/>
            </a:pPr>
            <a:r>
              <a:rPr lang="el-GR" sz="1100"/>
              <a:t>β</a:t>
            </a:r>
            <a:r>
              <a:rPr lang="en-US" sz="1100"/>
              <a:t>*&gt;15cm</a:t>
            </a:r>
            <a:endParaRPr lang="en-GB" sz="1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LHC usage one fill (3/5/2018-6638)</a:t>
            </a:r>
            <a:endParaRPr lang="en-GB"/>
          </a:p>
        </p:txBody>
      </p:sp>
      <p:sp>
        <p:nvSpPr>
          <p:cNvPr id="5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 WP2 Meeting 5/12/2017</a:t>
            </a:r>
            <a:endParaRPr lang="en-GB"/>
          </a:p>
        </p:txBody>
      </p:sp>
      <p:pic>
        <p:nvPicPr>
          <p:cNvPr id="6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27789" y="989328"/>
            <a:ext cx="6923787" cy="4741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98481" y="2939918"/>
            <a:ext cx="8747037" cy="3779207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Summary of </a:t>
            </a:r>
            <a:r>
              <a:rPr lang="en-GB"/>
              <a:t>strengths with remote alignment</a:t>
            </a:r>
            <a:endParaRPr lang="en-GB"/>
          </a:p>
        </p:txBody>
      </p:sp>
      <p:sp>
        <p:nvSpPr>
          <p:cNvPr id="6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7" name="TextBox 7" hidden="0"/>
          <p:cNvSpPr>
            <a:spLocks noAdjustHandles="0" noChangeArrowheads="0"/>
          </p:cNvSpPr>
          <p:nvPr isPhoto="0" userDrawn="0"/>
        </p:nvSpPr>
        <p:spPr bwMode="auto">
          <a:xfrm>
            <a:off x="577337" y="900000"/>
            <a:ext cx="83151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b="1"/>
              <a:t>Knobs </a:t>
            </a:r>
            <a:r>
              <a:rPr lang="en-GB" sz="1400" b="1"/>
              <a:t>and correction for</a:t>
            </a:r>
            <a:r>
              <a:rPr lang="en-GB" sz="1400" b="1"/>
              <a:t>: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GB" sz="1400"/>
              <a:t>±295 µrad </a:t>
            </a:r>
            <a:r>
              <a:rPr lang="en-GB" sz="1400"/>
              <a:t>crossing angle in </a:t>
            </a:r>
            <a:r>
              <a:rPr lang="en-GB" sz="1400"/>
              <a:t>H/V plane (H in the figure)</a:t>
            </a:r>
            <a:endParaRPr lang="en-GB" sz="1400"/>
          </a:p>
          <a:p>
            <a:pPr marL="285750" indent="-285750">
              <a:buFont typeface="Arial"/>
              <a:buChar char="•"/>
              <a:defRPr/>
            </a:pPr>
            <a:r>
              <a:rPr lang="en-GB" sz="1400"/>
              <a:t>±0.75 </a:t>
            </a:r>
            <a:r>
              <a:rPr lang="en-GB" sz="1400"/>
              <a:t>mm separation in </a:t>
            </a:r>
            <a:r>
              <a:rPr lang="en-GB" sz="1400"/>
              <a:t>V/H plane (V in the figure)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GB" sz="1400"/>
              <a:t>±2 mm IP offset </a:t>
            </a:r>
            <a:r>
              <a:rPr lang="en-GB" sz="1400"/>
              <a:t>Q1-Q4 </a:t>
            </a:r>
            <a:r>
              <a:rPr lang="en-GB" sz="1400"/>
              <a:t>displaced by 2 </a:t>
            </a:r>
            <a:r>
              <a:rPr lang="en-GB" sz="1400"/>
              <a:t>mm + Q5 1 mm </a:t>
            </a:r>
            <a:r>
              <a:rPr lang="en-GB" sz="1400"/>
              <a:t>+ </a:t>
            </a:r>
            <a:r>
              <a:rPr lang="en-GB" sz="1400"/>
              <a:t>and correctors </a:t>
            </a:r>
            <a:endParaRPr lang="en-GB" sz="1400"/>
          </a:p>
          <a:p>
            <a:pPr marL="285750" indent="-285750">
              <a:buFont typeface="Arial"/>
              <a:buChar char="•"/>
              <a:defRPr/>
            </a:pPr>
            <a:r>
              <a:rPr lang="en-GB" sz="1400"/>
              <a:t>±0.1 mm </a:t>
            </a:r>
            <a:r>
              <a:rPr lang="en-GB" sz="1400"/>
              <a:t>IP movement independent for B1/B2 for </a:t>
            </a:r>
            <a:r>
              <a:rPr lang="en-GB" sz="1400"/>
              <a:t>luminosity scan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 sz="1400"/>
              <a:t>2 </a:t>
            </a:r>
            <a:r>
              <a:rPr lang="el-GR" sz="1400"/>
              <a:t>σ</a:t>
            </a:r>
            <a:r>
              <a:rPr lang="en-US" sz="1400"/>
              <a:t> correction of </a:t>
            </a:r>
            <a:r>
              <a:rPr lang="en-GB" sz="1400"/>
              <a:t>±</a:t>
            </a:r>
            <a:r>
              <a:rPr lang="en-GB" sz="1400"/>
              <a:t>0.5 mm residual quad. misalignment and ±0.5 </a:t>
            </a:r>
            <a:r>
              <a:rPr lang="en-GB" sz="1400"/>
              <a:t>mrad</a:t>
            </a:r>
            <a:r>
              <a:rPr lang="en-GB" sz="1400"/>
              <a:t> dipole tilt.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 sz="1400"/>
              <a:t>Short range orbit </a:t>
            </a:r>
            <a:r>
              <a:rPr lang="en-US" sz="1400"/>
              <a:t>adjustments (</a:t>
            </a:r>
            <a:r>
              <a:rPr lang="en-GB" sz="1400"/>
              <a:t>±0.2 mm</a:t>
            </a:r>
            <a:r>
              <a:rPr lang="en-US" sz="1400"/>
              <a:t> CC </a:t>
            </a:r>
            <a:r>
              <a:rPr lang="en-US" sz="1400"/>
              <a:t>adjustment)</a:t>
            </a:r>
            <a:endParaRPr lang="en-US" sz="1400"/>
          </a:p>
          <a:p>
            <a:pPr>
              <a:defRPr/>
            </a:pPr>
            <a:endParaRPr lang="en-US" sz="1400" b="1"/>
          </a:p>
          <a:p>
            <a:pPr>
              <a:defRPr/>
            </a:pPr>
            <a:r>
              <a:rPr lang="en-US" sz="1400" b="1"/>
              <a:t>Assume remote alignment for IP shift and orbit corrector minimization during beam commissioning. </a:t>
            </a:r>
            <a:endParaRPr lang="en-GB" sz="1400" b="1"/>
          </a:p>
        </p:txBody>
      </p:sp>
      <p:sp>
        <p:nvSpPr>
          <p:cNvPr id="8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6916972" y="5458588"/>
            <a:ext cx="2129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Example for Right 5 with H crossing.</a:t>
            </a:r>
            <a:endParaRPr/>
          </a:p>
          <a:p>
            <a:pPr>
              <a:defRPr/>
            </a:pPr>
            <a:r>
              <a:rPr lang="en-US" sz="1400"/>
              <a:t>Symmetries applies for V crossing and left side.</a:t>
            </a:r>
            <a:endParaRPr lang="en-GB" sz="1400"/>
          </a:p>
        </p:txBody>
      </p:sp>
      <p:grpSp>
        <p:nvGrpSpPr>
          <p:cNvPr id="9" name="Group 17" hidden="0"/>
          <p:cNvGrpSpPr/>
          <p:nvPr isPhoto="0" userDrawn="0"/>
        </p:nvGrpSpPr>
        <p:grpSpPr bwMode="auto">
          <a:xfrm>
            <a:off x="3643338" y="3994901"/>
            <a:ext cx="1122852" cy="777277"/>
            <a:chOff x="3643338" y="3994901"/>
            <a:chExt cx="1122852" cy="777277"/>
          </a:xfrm>
        </p:grpSpPr>
        <p:sp>
          <p:nvSpPr>
            <p:cNvPr id="10" name="TextBox 6" hidden="0"/>
            <p:cNvSpPr>
              <a:spLocks noAdjustHandles="0" noChangeArrowheads="0"/>
            </p:cNvSpPr>
            <p:nvPr isPhoto="0" userDrawn="0"/>
          </p:nvSpPr>
          <p:spPr bwMode="auto">
            <a:xfrm>
              <a:off x="3913328" y="3994901"/>
              <a:ext cx="852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/>
                <a:t>NC 60 A</a:t>
              </a:r>
              <a:endParaRPr lang="en-GB" sz="1400"/>
            </a:p>
          </p:txBody>
        </p:sp>
        <p:cxnSp>
          <p:nvCxnSpPr>
            <p:cNvPr id="11" name="Straight Arrow Connector 9" hidden="0"/>
            <p:cNvCxnSpPr>
              <a:cxnSpLocks/>
              <a:stCxn id="12" idx="0"/>
              <a:endCxn id="10" idx="1"/>
            </p:cNvCxnSpPr>
            <p:nvPr isPhoto="0" userDrawn="0"/>
          </p:nvCxnSpPr>
          <p:spPr bwMode="auto">
            <a:xfrm flipV="1">
              <a:off x="3740162" y="4148790"/>
              <a:ext cx="173166" cy="46582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sp>
          <p:nvSpPr>
            <p:cNvPr id="12" name="Explosion 1 14" hidden="0"/>
            <p:cNvSpPr/>
            <p:nvPr isPhoto="0" userDrawn="0"/>
          </p:nvSpPr>
          <p:spPr bwMode="auto">
            <a:xfrm>
              <a:off x="3643338" y="4614618"/>
              <a:ext cx="144016" cy="157560"/>
            </a:xfrm>
            <a:prstGeom prst="irregularSeal1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onlyoffice/5.3.0.243</Application>
  <DocSecurity>0</DocSecurity>
  <PresentationFormat>On-screen Show (4:3)</PresentationFormat>
  <Paragraphs>0</Paragraphs>
  <Slides>4</Slides>
  <Notes>4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Theme 1</vt:lpstr>
      <vt:lpstr>Slide 1</vt:lpstr>
      <vt:lpstr>Slide 2</vt:lpstr>
      <vt:lpstr>Slide 3</vt:lpstr>
      <vt:lpstr>Slide 4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subject/>
  <dc:creator>André-Pierre OLIVIER</dc:creator>
  <cp:keywords/>
  <dc:description/>
  <dc:identifier/>
  <dc:language/>
  <cp:lastModifiedBy>Riccardo De Maria (rdemaria)</cp:lastModifiedBy>
  <cp:revision>581</cp:revision>
  <dcterms:created xsi:type="dcterms:W3CDTF">2016-03-23T12:58:39Z</dcterms:created>
  <dcterms:modified xsi:type="dcterms:W3CDTF">2019-09-11T12:15:32Z</dcterms:modified>
  <cp:category/>
  <cp:contentStatus/>
  <cp:version/>
</cp:coreProperties>
</file>