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tif" ContentType="image/tif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3" r:id="rId2"/>
    <p:sldId id="432" r:id="rId3"/>
    <p:sldId id="359" r:id="rId4"/>
    <p:sldId id="452" r:id="rId5"/>
    <p:sldId id="451" r:id="rId6"/>
    <p:sldId id="450" r:id="rId7"/>
    <p:sldId id="453" r:id="rId8"/>
    <p:sldId id="433" r:id="rId9"/>
    <p:sldId id="434" r:id="rId10"/>
    <p:sldId id="454" r:id="rId11"/>
    <p:sldId id="455" r:id="rId12"/>
    <p:sldId id="456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66" autoAdjust="0"/>
    <p:restoredTop sz="94660"/>
  </p:normalViewPr>
  <p:slideViewPr>
    <p:cSldViewPr snapToObjects="1" showGuides="1">
      <p:cViewPr varScale="1">
        <p:scale>
          <a:sx n="125" d="100"/>
          <a:sy n="125" d="100"/>
        </p:scale>
        <p:origin x="96" y="21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2000" y="180000"/>
            <a:ext cx="7920000" cy="584704"/>
          </a:xfrm>
        </p:spPr>
        <p:txBody>
          <a:bodyPr anchor="ctr" anchorCtr="1"/>
          <a:lstStyle>
            <a:lvl1pPr>
              <a:defRPr sz="2800" b="0"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80728"/>
            <a:ext cx="7920000" cy="5145435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1pPr>
            <a:lvl2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2pPr>
            <a:lvl3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3pPr>
            <a:lvl4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4pPr>
            <a:lvl5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33498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hyperlink" Target="https://indico.cern.ch/event/79084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2819400"/>
            <a:ext cx="8280920" cy="897632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Field quality in WP3 magnets – episode II</a:t>
            </a:r>
            <a:b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</a:br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D1 and D2</a:t>
            </a:r>
            <a:endParaRPr lang="en-GB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80000" cy="1930152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E. Todesco, L. Fiscarelli</a:t>
            </a:r>
            <a:r>
              <a:rPr lang="en-GB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(CERN)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</a:p>
          <a:p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</a:t>
            </a:r>
            <a:r>
              <a:rPr lang="en-GB" sz="1800" dirty="0">
                <a:solidFill>
                  <a:schemeClr val="tx1"/>
                </a:solidFill>
                <a:latin typeface="Book Antiqua" panose="02040602050305030304" pitchFamily="18" charset="0"/>
              </a:rPr>
              <a:t>. 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Nakamoto (KEK)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P. Fabbricatore, S. Farinon (INFN)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A. </a:t>
            </a:r>
            <a:r>
              <a:rPr lang="fr-CH" sz="18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Barutti</a:t>
            </a:r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(ASG)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23 June 2019 – WP2 meeting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D2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/>
              <a:t>First </a:t>
            </a:r>
            <a:r>
              <a:rPr lang="fr-CH" sz="2000" dirty="0" err="1" smtClean="0"/>
              <a:t>assembly</a:t>
            </a:r>
            <a:r>
              <a:rPr lang="fr-CH" sz="2000" dirty="0" smtClean="0"/>
              <a:t> </a:t>
            </a:r>
            <a:r>
              <a:rPr lang="fr-CH" sz="2000" dirty="0" err="1" smtClean="0"/>
              <a:t>had</a:t>
            </a:r>
            <a:r>
              <a:rPr lang="fr-CH" sz="2000" dirty="0" smtClean="0"/>
              <a:t> a short, </a:t>
            </a:r>
            <a:r>
              <a:rPr lang="fr-CH" sz="2000" dirty="0" err="1" smtClean="0"/>
              <a:t>clearly</a:t>
            </a:r>
            <a:r>
              <a:rPr lang="fr-CH" sz="2000" dirty="0" smtClean="0"/>
              <a:t> </a:t>
            </a:r>
            <a:r>
              <a:rPr lang="fr-CH" sz="2000" dirty="0" err="1" smtClean="0"/>
              <a:t>identifed</a:t>
            </a:r>
            <a:r>
              <a:rPr lang="fr-CH" sz="2000" dirty="0" smtClean="0"/>
              <a:t> by </a:t>
            </a:r>
            <a:r>
              <a:rPr lang="fr-CH" sz="2000" dirty="0" err="1" smtClean="0"/>
              <a:t>magnetic</a:t>
            </a:r>
            <a:r>
              <a:rPr lang="fr-CH" sz="2000" dirty="0" smtClean="0"/>
              <a:t> </a:t>
            </a:r>
            <a:r>
              <a:rPr lang="fr-CH" sz="2000" dirty="0" err="1" smtClean="0"/>
              <a:t>measurements</a:t>
            </a:r>
            <a:endParaRPr lang="fr-CH" sz="2000" dirty="0" smtClean="0"/>
          </a:p>
          <a:p>
            <a:pPr lvl="1"/>
            <a:r>
              <a:rPr lang="fr-CH" sz="1600" dirty="0" smtClean="0"/>
              <a:t>Not </a:t>
            </a:r>
            <a:r>
              <a:rPr lang="fr-CH" sz="1600" dirty="0" err="1" smtClean="0"/>
              <a:t>interesting</a:t>
            </a:r>
            <a:r>
              <a:rPr lang="fr-CH" sz="1600" dirty="0" smtClean="0"/>
              <a:t> for WP2, </a:t>
            </a:r>
            <a:r>
              <a:rPr lang="fr-CH" sz="1600" dirty="0" err="1" smtClean="0"/>
              <a:t>we</a:t>
            </a:r>
            <a:r>
              <a:rPr lang="fr-CH" sz="1600" dirty="0" smtClean="0"/>
              <a:t> skip</a:t>
            </a:r>
            <a:endParaRPr lang="fr-CH" sz="1600" dirty="0" smtClean="0"/>
          </a:p>
          <a:p>
            <a:r>
              <a:rPr lang="fr-CH" sz="2000" dirty="0" smtClean="0"/>
              <a:t>Second </a:t>
            </a:r>
            <a:r>
              <a:rPr lang="fr-CH" sz="2000" dirty="0" err="1" smtClean="0"/>
              <a:t>assembly</a:t>
            </a:r>
            <a:r>
              <a:rPr lang="fr-CH" sz="2000" dirty="0" smtClean="0"/>
              <a:t> </a:t>
            </a:r>
            <a:r>
              <a:rPr lang="fr-CH" sz="2000" dirty="0" err="1" smtClean="0"/>
              <a:t>measurements</a:t>
            </a:r>
            <a:endParaRPr lang="fr-CH" sz="2000" dirty="0" smtClean="0"/>
          </a:p>
          <a:p>
            <a:pPr lvl="1"/>
            <a:r>
              <a:rPr lang="fr-CH" sz="1600" dirty="0" smtClean="0"/>
              <a:t>All good </a:t>
            </a:r>
            <a:r>
              <a:rPr lang="fr-CH" sz="1600" dirty="0" err="1" smtClean="0"/>
              <a:t>with</a:t>
            </a:r>
            <a:r>
              <a:rPr lang="fr-CH" sz="1600" dirty="0" smtClean="0"/>
              <a:t> b2 b3 and b5 at the </a:t>
            </a:r>
            <a:r>
              <a:rPr lang="fr-CH" sz="1600" dirty="0" err="1" smtClean="0"/>
              <a:t>edge</a:t>
            </a:r>
            <a:r>
              <a:rPr lang="fr-CH" sz="1600" dirty="0" smtClean="0"/>
              <a:t> (</a:t>
            </a:r>
            <a:r>
              <a:rPr lang="fr-CH" sz="1600" dirty="0" err="1" smtClean="0"/>
              <a:t>order</a:t>
            </a:r>
            <a:r>
              <a:rPr lang="fr-CH" sz="1600" dirty="0" smtClean="0"/>
              <a:t> of 10 </a:t>
            </a:r>
            <a:r>
              <a:rPr lang="fr-CH" sz="1600" dirty="0" err="1" smtClean="0"/>
              <a:t>units</a:t>
            </a:r>
            <a:r>
              <a:rPr lang="fr-CH" sz="1600" dirty="0" smtClean="0"/>
              <a:t>)</a:t>
            </a:r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046107" y="4639815"/>
            <a:ext cx="52822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Multipoles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measured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at room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temperature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collared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coils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iron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yoke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Barutti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5799B63-3F62-4476-90FE-840212CE00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804691"/>
              </p:ext>
            </p:extLst>
          </p:nvPr>
        </p:nvGraphicFramePr>
        <p:xfrm>
          <a:off x="1815678" y="2421854"/>
          <a:ext cx="5512644" cy="2117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3" imgW="9619861" imgH="3696046" progId="Excel.Sheet.12">
                  <p:embed/>
                </p:oleObj>
              </mc:Choice>
              <mc:Fallback>
                <p:oleObj name="Worksheet" r:id="rId3" imgW="9619861" imgH="3696046" progId="Excel.Shee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15799B63-3F62-4476-90FE-840212CE00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15678" y="2421854"/>
                        <a:ext cx="5512644" cy="2117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52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D2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/>
              <a:t>The </a:t>
            </a:r>
            <a:r>
              <a:rPr lang="fr-CH" sz="2000" dirty="0" err="1"/>
              <a:t>wedges</a:t>
            </a:r>
            <a:r>
              <a:rPr lang="fr-CH" sz="2000" dirty="0"/>
              <a:t> </a:t>
            </a:r>
            <a:r>
              <a:rPr lang="fr-CH" sz="2000" dirty="0" err="1"/>
              <a:t>had</a:t>
            </a:r>
            <a:r>
              <a:rPr lang="fr-CH" sz="2000" dirty="0"/>
              <a:t> </a:t>
            </a:r>
            <a:r>
              <a:rPr lang="fr-CH" sz="2000" dirty="0" err="1"/>
              <a:t>significant</a:t>
            </a:r>
            <a:r>
              <a:rPr lang="fr-CH" sz="2000" dirty="0"/>
              <a:t> out of </a:t>
            </a:r>
            <a:r>
              <a:rPr lang="fr-CH" sz="2000" dirty="0" err="1"/>
              <a:t>tolerances</a:t>
            </a:r>
            <a:r>
              <a:rPr lang="fr-CH" sz="2000" dirty="0"/>
              <a:t>, </a:t>
            </a:r>
            <a:r>
              <a:rPr lang="fr-CH" sz="2000" dirty="0" err="1"/>
              <a:t>that</a:t>
            </a:r>
            <a:r>
              <a:rPr lang="fr-CH" sz="2000" dirty="0"/>
              <a:t> </a:t>
            </a:r>
            <a:r>
              <a:rPr lang="fr-CH" sz="2000" dirty="0" err="1"/>
              <a:t>give</a:t>
            </a:r>
            <a:r>
              <a:rPr lang="fr-CH" sz="2000" dirty="0"/>
              <a:t> the 10 </a:t>
            </a:r>
            <a:r>
              <a:rPr lang="fr-CH" sz="2000" dirty="0" err="1"/>
              <a:t>units</a:t>
            </a:r>
            <a:r>
              <a:rPr lang="fr-CH" sz="2000" dirty="0"/>
              <a:t> of </a:t>
            </a:r>
            <a:r>
              <a:rPr lang="fr-CH" sz="2000" dirty="0" smtClean="0"/>
              <a:t>b3</a:t>
            </a:r>
          </a:p>
          <a:p>
            <a:pPr lvl="1"/>
            <a:r>
              <a:rPr lang="fr-CH" sz="1600" dirty="0" smtClean="0"/>
              <a:t>For b5 </a:t>
            </a:r>
            <a:r>
              <a:rPr lang="fr-CH" sz="1600" dirty="0" err="1" smtClean="0"/>
              <a:t>there</a:t>
            </a:r>
            <a:r>
              <a:rPr lang="fr-CH" sz="1600" dirty="0" smtClean="0"/>
              <a:t> are </a:t>
            </a:r>
            <a:r>
              <a:rPr lang="fr-CH" sz="1600" dirty="0" err="1" smtClean="0"/>
              <a:t>stll</a:t>
            </a:r>
            <a:r>
              <a:rPr lang="fr-CH" sz="1600" dirty="0" smtClean="0"/>
              <a:t> 5 </a:t>
            </a:r>
            <a:r>
              <a:rPr lang="fr-CH" sz="1600" dirty="0" err="1" smtClean="0"/>
              <a:t>missing</a:t>
            </a:r>
            <a:r>
              <a:rPr lang="fr-CH" sz="1600" dirty="0" smtClean="0"/>
              <a:t> </a:t>
            </a:r>
            <a:r>
              <a:rPr lang="fr-CH" sz="1600" dirty="0" err="1" smtClean="0"/>
              <a:t>units</a:t>
            </a:r>
            <a:r>
              <a:rPr lang="fr-CH" sz="1600" dirty="0" smtClean="0"/>
              <a:t> </a:t>
            </a:r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fr-CH" sz="1600" dirty="0"/>
          </a:p>
          <a:p>
            <a:pPr lvl="1"/>
            <a:r>
              <a:rPr lang="fr-CH" sz="1600" dirty="0" smtClean="0"/>
              <a:t>A main part of the story (the saturation)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still</a:t>
            </a:r>
            <a:r>
              <a:rPr lang="fr-CH" sz="1600" dirty="0" smtClean="0"/>
              <a:t> </a:t>
            </a:r>
            <a:r>
              <a:rPr lang="fr-CH" sz="1600" dirty="0" err="1" smtClean="0"/>
              <a:t>missing</a:t>
            </a:r>
            <a:r>
              <a:rPr lang="fr-CH" sz="1600" dirty="0" smtClean="0"/>
              <a:t>; </a:t>
            </a:r>
            <a:r>
              <a:rPr lang="fr-CH" sz="1600" dirty="0" err="1" smtClean="0"/>
              <a:t>it</a:t>
            </a:r>
            <a:r>
              <a:rPr lang="fr-CH" sz="1600" dirty="0" smtClean="0"/>
              <a:t> </a:t>
            </a:r>
            <a:r>
              <a:rPr lang="fr-CH" sz="1600" dirty="0" err="1" smtClean="0"/>
              <a:t>will</a:t>
            </a:r>
            <a:r>
              <a:rPr lang="fr-CH" sz="1600" dirty="0" smtClean="0"/>
              <a:t> arrive in </a:t>
            </a:r>
            <a:r>
              <a:rPr lang="fr-CH" sz="1600" dirty="0" err="1" smtClean="0"/>
              <a:t>October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the test of the </a:t>
            </a:r>
            <a:r>
              <a:rPr lang="fr-CH" sz="1600" dirty="0" err="1" smtClean="0"/>
              <a:t>repaired</a:t>
            </a:r>
            <a:r>
              <a:rPr lang="fr-CH" sz="1600" dirty="0" smtClean="0"/>
              <a:t> </a:t>
            </a:r>
            <a:r>
              <a:rPr lang="fr-CH" sz="1600" dirty="0" err="1" smtClean="0"/>
              <a:t>magnet</a:t>
            </a:r>
            <a:endParaRPr lang="fr-CH" sz="1600" dirty="0" smtClean="0"/>
          </a:p>
          <a:p>
            <a:r>
              <a:rPr lang="fr-CH" sz="2000" dirty="0" smtClean="0"/>
              <a:t>At the moment no indication of a </a:t>
            </a:r>
            <a:r>
              <a:rPr lang="fr-CH" sz="2000" dirty="0" err="1" smtClean="0"/>
              <a:t>need</a:t>
            </a:r>
            <a:r>
              <a:rPr lang="fr-CH" sz="2000" dirty="0" smtClean="0"/>
              <a:t> of a cross-section change</a:t>
            </a:r>
          </a:p>
          <a:p>
            <a:pPr lvl="1"/>
            <a:r>
              <a:rPr lang="fr-CH" sz="1600" dirty="0" err="1" smtClean="0"/>
              <a:t>We</a:t>
            </a:r>
            <a:r>
              <a:rPr lang="fr-CH" sz="1600" dirty="0" smtClean="0"/>
              <a:t> </a:t>
            </a:r>
            <a:r>
              <a:rPr lang="fr-CH" sz="1600" dirty="0" err="1" smtClean="0"/>
              <a:t>could</a:t>
            </a:r>
            <a:r>
              <a:rPr lang="fr-CH" sz="1600" dirty="0" smtClean="0"/>
              <a:t> have a large b5	</a:t>
            </a:r>
            <a:endParaRPr lang="fr-CH" sz="1600" dirty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3901" y="1340768"/>
            <a:ext cx="3457795" cy="265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31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CONCLUSIONS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For D1, the main challenge </a:t>
            </a:r>
            <a:r>
              <a:rPr lang="fr-CH" sz="2400" dirty="0" err="1" smtClean="0"/>
              <a:t>is</a:t>
            </a:r>
            <a:r>
              <a:rPr lang="fr-CH" sz="2400" dirty="0" smtClean="0"/>
              <a:t> the control of b</a:t>
            </a:r>
            <a:r>
              <a:rPr lang="fr-CH" sz="2400" baseline="-25000" dirty="0" smtClean="0"/>
              <a:t>3</a:t>
            </a:r>
            <a:endParaRPr lang="fr-CH" sz="2400" dirty="0" smtClean="0"/>
          </a:p>
          <a:p>
            <a:pPr lvl="1"/>
            <a:r>
              <a:rPr lang="fr-CH" sz="1600" dirty="0" err="1" smtClean="0"/>
              <a:t>Many</a:t>
            </a:r>
            <a:r>
              <a:rPr lang="fr-CH" sz="1600" dirty="0" smtClean="0"/>
              <a:t> data on </a:t>
            </a:r>
            <a:r>
              <a:rPr lang="fr-CH" sz="1600" dirty="0" err="1" smtClean="0"/>
              <a:t>two</a:t>
            </a:r>
            <a:r>
              <a:rPr lang="fr-CH" sz="1600" dirty="0" smtClean="0"/>
              <a:t> short model plus the </a:t>
            </a:r>
            <a:r>
              <a:rPr lang="fr-CH" sz="1600" dirty="0" err="1" smtClean="0"/>
              <a:t>third</a:t>
            </a:r>
            <a:r>
              <a:rPr lang="fr-CH" sz="1600" dirty="0" smtClean="0"/>
              <a:t> at room </a:t>
            </a:r>
            <a:r>
              <a:rPr lang="fr-CH" sz="1600" dirty="0" err="1" smtClean="0"/>
              <a:t>temperature</a:t>
            </a:r>
            <a:endParaRPr lang="fr-CH" sz="1600" dirty="0" smtClean="0"/>
          </a:p>
          <a:p>
            <a:pPr lvl="1"/>
            <a:r>
              <a:rPr lang="fr-CH" sz="1600" dirty="0" smtClean="0"/>
              <a:t>A </a:t>
            </a:r>
            <a:r>
              <a:rPr lang="fr-CH" sz="1600" dirty="0" err="1" smtClean="0"/>
              <a:t>third</a:t>
            </a:r>
            <a:r>
              <a:rPr lang="fr-CH" sz="1600" dirty="0" smtClean="0"/>
              <a:t> cross-section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needed</a:t>
            </a:r>
            <a:r>
              <a:rPr lang="fr-CH" sz="1600" dirty="0" smtClean="0"/>
              <a:t> for the prototype,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futher</a:t>
            </a:r>
            <a:r>
              <a:rPr lang="fr-CH" sz="1600" dirty="0" smtClean="0"/>
              <a:t> </a:t>
            </a:r>
            <a:r>
              <a:rPr lang="fr-CH" sz="1600" dirty="0" err="1" smtClean="0"/>
              <a:t>possiblities</a:t>
            </a:r>
            <a:r>
              <a:rPr lang="fr-CH" sz="1600" dirty="0" smtClean="0"/>
              <a:t> of fine </a:t>
            </a:r>
            <a:r>
              <a:rPr lang="fr-CH" sz="1600" dirty="0" err="1" smtClean="0"/>
              <a:t>tuning</a:t>
            </a:r>
            <a:endParaRPr lang="fr-CH" sz="1600" dirty="0" smtClean="0"/>
          </a:p>
          <a:p>
            <a:pPr lvl="1"/>
            <a:endParaRPr lang="fr-CH" sz="1600" dirty="0" smtClean="0"/>
          </a:p>
          <a:p>
            <a:r>
              <a:rPr lang="fr-CH" sz="2400" dirty="0" smtClean="0"/>
              <a:t>For D2, the compensation of the </a:t>
            </a:r>
            <a:r>
              <a:rPr lang="fr-CH" sz="2400" dirty="0" err="1" smtClean="0"/>
              <a:t>two</a:t>
            </a:r>
            <a:r>
              <a:rPr lang="fr-CH" sz="2400" dirty="0" smtClean="0"/>
              <a:t> apertures </a:t>
            </a:r>
            <a:r>
              <a:rPr lang="fr-CH" sz="2400" dirty="0" err="1" smtClean="0"/>
              <a:t>works</a:t>
            </a:r>
            <a:endParaRPr lang="fr-CH" sz="2400" dirty="0" smtClean="0"/>
          </a:p>
          <a:p>
            <a:pPr lvl="1"/>
            <a:r>
              <a:rPr lang="fr-CH" sz="1600" dirty="0" smtClean="0"/>
              <a:t>No information on saturation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yet</a:t>
            </a:r>
            <a:r>
              <a:rPr lang="fr-CH" sz="1600" dirty="0" smtClean="0"/>
              <a:t> </a:t>
            </a:r>
            <a:r>
              <a:rPr lang="fr-CH" sz="1600" dirty="0" err="1" smtClean="0"/>
              <a:t>available</a:t>
            </a:r>
            <a:endParaRPr lang="fr-CH" sz="1600" dirty="0" smtClean="0"/>
          </a:p>
          <a:p>
            <a:pPr lvl="1"/>
            <a:r>
              <a:rPr lang="fr-CH" sz="1600" dirty="0" smtClean="0"/>
              <a:t>b</a:t>
            </a:r>
            <a:r>
              <a:rPr lang="fr-CH" sz="1600" baseline="-25000" dirty="0" smtClean="0"/>
              <a:t>3</a:t>
            </a:r>
            <a:r>
              <a:rPr lang="fr-CH" sz="1600" dirty="0" smtClean="0"/>
              <a:t> looks </a:t>
            </a:r>
            <a:r>
              <a:rPr lang="fr-CH" sz="1600" dirty="0" err="1" smtClean="0"/>
              <a:t>well</a:t>
            </a:r>
            <a:r>
              <a:rPr lang="fr-CH" sz="1600" dirty="0" smtClean="0"/>
              <a:t> </a:t>
            </a:r>
            <a:r>
              <a:rPr lang="fr-CH" sz="1600" dirty="0" err="1" smtClean="0"/>
              <a:t>explained</a:t>
            </a:r>
            <a:endParaRPr lang="fr-CH" sz="1600" dirty="0" smtClean="0"/>
          </a:p>
          <a:p>
            <a:pPr lvl="1"/>
            <a:r>
              <a:rPr lang="fr-CH" sz="1600" dirty="0" smtClean="0"/>
              <a:t>Indication of possible issues </a:t>
            </a:r>
            <a:r>
              <a:rPr lang="fr-CH" sz="1600" dirty="0" err="1" smtClean="0"/>
              <a:t>with</a:t>
            </a:r>
            <a:r>
              <a:rPr lang="fr-CH" sz="1600" dirty="0" smtClean="0"/>
              <a:t> b</a:t>
            </a:r>
            <a:r>
              <a:rPr lang="fr-CH" sz="1600" baseline="-25000" dirty="0" smtClean="0"/>
              <a:t>5</a:t>
            </a:r>
            <a:r>
              <a:rPr lang="fr-CH" sz="1600" dirty="0" smtClean="0"/>
              <a:t>, </a:t>
            </a:r>
            <a:r>
              <a:rPr lang="fr-CH" sz="1600" dirty="0" err="1" smtClean="0"/>
              <a:t>within</a:t>
            </a:r>
            <a:r>
              <a:rPr lang="fr-CH" sz="1600" dirty="0" smtClean="0"/>
              <a:t> 10 </a:t>
            </a:r>
            <a:r>
              <a:rPr lang="fr-CH" sz="1600" dirty="0" err="1" smtClean="0"/>
              <a:t>units</a:t>
            </a:r>
            <a:r>
              <a:rPr lang="fr-CH" sz="1600" dirty="0" smtClean="0"/>
              <a:t> but </a:t>
            </a:r>
            <a:r>
              <a:rPr lang="fr-CH" sz="1600" dirty="0" err="1" smtClean="0"/>
              <a:t>larger</a:t>
            </a:r>
            <a:r>
              <a:rPr lang="fr-CH" sz="1600" dirty="0" smtClean="0"/>
              <a:t> </a:t>
            </a:r>
            <a:r>
              <a:rPr lang="fr-CH" sz="1600" dirty="0" err="1" smtClean="0"/>
              <a:t>than</a:t>
            </a:r>
            <a:r>
              <a:rPr lang="fr-CH" sz="1600" dirty="0" smtClean="0"/>
              <a:t> 3 </a:t>
            </a:r>
            <a:r>
              <a:rPr lang="fr-CH" sz="1600" dirty="0" err="1" smtClean="0"/>
              <a:t>units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9724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SUMMARY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D1</a:t>
            </a:r>
          </a:p>
          <a:p>
            <a:endParaRPr lang="fr-CH" dirty="0"/>
          </a:p>
          <a:p>
            <a:r>
              <a:rPr lang="fr-CH" dirty="0" smtClean="0"/>
              <a:t>D2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9525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sz="2400" dirty="0" smtClean="0"/>
              <a:t>Short </a:t>
            </a:r>
            <a:r>
              <a:rPr lang="fr-CH" sz="2400" dirty="0" err="1" smtClean="0"/>
              <a:t>models</a:t>
            </a:r>
            <a:r>
              <a:rPr lang="fr-CH" sz="2400" dirty="0" smtClean="0"/>
              <a:t> (3 </a:t>
            </a:r>
            <a:r>
              <a:rPr lang="fr-CH" sz="2400" dirty="0" err="1" smtClean="0"/>
              <a:t>foreseen</a:t>
            </a:r>
            <a:r>
              <a:rPr lang="fr-CH" sz="2400" dirty="0" smtClean="0"/>
              <a:t>) </a:t>
            </a:r>
            <a:r>
              <a:rPr lang="fr-CH" sz="2400" dirty="0" err="1" smtClean="0"/>
              <a:t>manufactured</a:t>
            </a:r>
            <a:r>
              <a:rPr lang="fr-CH" sz="2400" dirty="0" smtClean="0"/>
              <a:t>, </a:t>
            </a:r>
            <a:r>
              <a:rPr lang="fr-CH" sz="2400" dirty="0" err="1" smtClean="0"/>
              <a:t>tested</a:t>
            </a:r>
            <a:r>
              <a:rPr lang="fr-CH" sz="2400" dirty="0" smtClean="0"/>
              <a:t> and </a:t>
            </a:r>
            <a:r>
              <a:rPr lang="fr-CH" sz="2400" dirty="0" err="1" smtClean="0"/>
              <a:t>measured</a:t>
            </a:r>
            <a:r>
              <a:rPr lang="fr-CH" sz="2400" dirty="0" smtClean="0"/>
              <a:t> in KEK</a:t>
            </a:r>
          </a:p>
          <a:p>
            <a:pPr lvl="1"/>
            <a:r>
              <a:rPr lang="fr-CH" sz="2000" dirty="0" smtClean="0"/>
              <a:t>All </a:t>
            </a:r>
            <a:r>
              <a:rPr lang="fr-CH" sz="2000" dirty="0" err="1" smtClean="0"/>
              <a:t>this</a:t>
            </a:r>
            <a:r>
              <a:rPr lang="fr-CH" sz="2000" dirty="0" smtClean="0"/>
              <a:t> part </a:t>
            </a:r>
            <a:r>
              <a:rPr lang="fr-CH" sz="2000" dirty="0" err="1" smtClean="0"/>
              <a:t>relying</a:t>
            </a:r>
            <a:r>
              <a:rPr lang="fr-CH" sz="2000" dirty="0" smtClean="0"/>
              <a:t> on information </a:t>
            </a:r>
            <a:r>
              <a:rPr lang="fr-CH" sz="2000" dirty="0" err="1" smtClean="0"/>
              <a:t>from</a:t>
            </a:r>
            <a:r>
              <a:rPr lang="fr-CH" sz="2000" dirty="0" smtClean="0"/>
              <a:t> KEK (no hardware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yet</a:t>
            </a:r>
            <a:r>
              <a:rPr lang="fr-CH" sz="2000" dirty="0" smtClean="0"/>
              <a:t> </a:t>
            </a:r>
            <a:r>
              <a:rPr lang="fr-CH" sz="2000" dirty="0" err="1" smtClean="0"/>
              <a:t>arrived</a:t>
            </a:r>
            <a:r>
              <a:rPr lang="fr-CH" sz="2000" dirty="0" smtClean="0"/>
              <a:t> at CERN, second model </a:t>
            </a:r>
            <a:r>
              <a:rPr lang="fr-CH" sz="2000" dirty="0" err="1" smtClean="0"/>
              <a:t>should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a </a:t>
            </a:r>
            <a:r>
              <a:rPr lang="fr-CH" sz="2000" dirty="0" err="1" smtClean="0"/>
              <a:t>delivery</a:t>
            </a:r>
            <a:r>
              <a:rPr lang="fr-CH" sz="2000" dirty="0" smtClean="0"/>
              <a:t>)</a:t>
            </a:r>
          </a:p>
          <a:p>
            <a:r>
              <a:rPr lang="fr-CH" sz="2400" dirty="0" err="1" smtClean="0"/>
              <a:t>Status</a:t>
            </a:r>
            <a:endParaRPr lang="fr-CH" sz="2400" dirty="0" smtClean="0"/>
          </a:p>
          <a:p>
            <a:pPr lvl="1"/>
            <a:r>
              <a:rPr lang="fr-CH" sz="2000" dirty="0" smtClean="0"/>
              <a:t>2 </a:t>
            </a:r>
            <a:r>
              <a:rPr lang="fr-CH" sz="2000" dirty="0" err="1" smtClean="0"/>
              <a:t>models</a:t>
            </a:r>
            <a:r>
              <a:rPr lang="fr-CH" sz="2000" dirty="0" smtClean="0"/>
              <a:t> </a:t>
            </a:r>
            <a:r>
              <a:rPr lang="fr-CH" sz="2000" dirty="0" err="1" smtClean="0"/>
              <a:t>done</a:t>
            </a:r>
            <a:r>
              <a:rPr lang="fr-CH" sz="2000" dirty="0" smtClean="0"/>
              <a:t> and </a:t>
            </a:r>
            <a:r>
              <a:rPr lang="fr-CH" sz="2000" dirty="0" err="1" smtClean="0"/>
              <a:t>measured</a:t>
            </a:r>
            <a:r>
              <a:rPr lang="fr-CH" sz="2000" dirty="0" smtClean="0"/>
              <a:t>, 3rd model </a:t>
            </a:r>
            <a:r>
              <a:rPr lang="fr-CH" sz="2000" dirty="0" err="1" smtClean="0"/>
              <a:t>assembled</a:t>
            </a:r>
            <a:r>
              <a:rPr lang="fr-CH" sz="2000" dirty="0" smtClean="0"/>
              <a:t> and </a:t>
            </a:r>
            <a:r>
              <a:rPr lang="fr-CH" sz="2000" dirty="0" err="1" smtClean="0"/>
              <a:t>with</a:t>
            </a:r>
            <a:r>
              <a:rPr lang="fr-CH" sz="2000" dirty="0" smtClean="0"/>
              <a:t> room </a:t>
            </a:r>
            <a:r>
              <a:rPr lang="fr-CH" sz="2000" dirty="0" err="1" smtClean="0"/>
              <a:t>temperature</a:t>
            </a:r>
            <a:r>
              <a:rPr lang="fr-CH" sz="2000" dirty="0" smtClean="0"/>
              <a:t> </a:t>
            </a:r>
            <a:r>
              <a:rPr lang="fr-CH" sz="2000" dirty="0" err="1" smtClean="0"/>
              <a:t>magnetic</a:t>
            </a:r>
            <a:r>
              <a:rPr lang="fr-CH" sz="2000" dirty="0" smtClean="0"/>
              <a:t> </a:t>
            </a:r>
            <a:r>
              <a:rPr lang="fr-CH" sz="2000" dirty="0" err="1" smtClean="0"/>
              <a:t>measurements</a:t>
            </a:r>
            <a:endParaRPr lang="fr-CH" sz="2000" dirty="0" smtClean="0"/>
          </a:p>
          <a:p>
            <a:pPr lvl="1"/>
            <a:r>
              <a:rPr lang="fr-CH" sz="2000" dirty="0" smtClean="0"/>
              <a:t>Prototype tender </a:t>
            </a:r>
            <a:r>
              <a:rPr lang="fr-CH" sz="2000" dirty="0" err="1" smtClean="0"/>
              <a:t>done</a:t>
            </a:r>
            <a:r>
              <a:rPr lang="fr-CH" sz="2000" dirty="0" smtClean="0"/>
              <a:t>, </a:t>
            </a:r>
            <a:r>
              <a:rPr lang="fr-CH" sz="2000" dirty="0" err="1" smtClean="0"/>
              <a:t>activities</a:t>
            </a:r>
            <a:r>
              <a:rPr lang="fr-CH" sz="2000" dirty="0" smtClean="0"/>
              <a:t> </a:t>
            </a:r>
            <a:r>
              <a:rPr lang="fr-CH" sz="2000" dirty="0" err="1" smtClean="0"/>
              <a:t>starting</a:t>
            </a:r>
            <a:endParaRPr lang="fr-CH" sz="2000" dirty="0" smtClean="0"/>
          </a:p>
          <a:p>
            <a:r>
              <a:rPr lang="fr-CH" sz="2400" dirty="0" smtClean="0"/>
              <a:t>Field </a:t>
            </a:r>
            <a:r>
              <a:rPr lang="fr-CH" sz="2400" dirty="0" err="1" smtClean="0"/>
              <a:t>quality</a:t>
            </a:r>
            <a:r>
              <a:rPr lang="fr-CH" sz="2400" dirty="0" smtClean="0"/>
              <a:t> situation</a:t>
            </a:r>
          </a:p>
          <a:p>
            <a:pPr lvl="1"/>
            <a:r>
              <a:rPr lang="fr-CH" sz="2000" dirty="0" smtClean="0"/>
              <a:t>Change of cross-section </a:t>
            </a:r>
            <a:r>
              <a:rPr lang="fr-CH" sz="2000" dirty="0" err="1" smtClean="0"/>
              <a:t>from</a:t>
            </a:r>
            <a:r>
              <a:rPr lang="fr-CH" sz="2000" dirty="0" smtClean="0"/>
              <a:t> MBXFS1 to MBXFS2</a:t>
            </a:r>
          </a:p>
          <a:p>
            <a:pPr lvl="1"/>
            <a:r>
              <a:rPr lang="fr-CH" sz="2000" dirty="0" smtClean="0"/>
              <a:t>Change of </a:t>
            </a:r>
            <a:r>
              <a:rPr lang="fr-CH" sz="2000" dirty="0" err="1" smtClean="0"/>
              <a:t>iron</a:t>
            </a:r>
            <a:r>
              <a:rPr lang="fr-CH" sz="2000" dirty="0" smtClean="0"/>
              <a:t> </a:t>
            </a:r>
            <a:r>
              <a:rPr lang="fr-CH" sz="2000" dirty="0" err="1" smtClean="0"/>
              <a:t>shape</a:t>
            </a:r>
            <a:r>
              <a:rPr lang="fr-CH" sz="2000" dirty="0" smtClean="0"/>
              <a:t> </a:t>
            </a:r>
            <a:r>
              <a:rPr lang="fr-CH" sz="2000" dirty="0" err="1"/>
              <a:t>from</a:t>
            </a:r>
            <a:r>
              <a:rPr lang="fr-CH" sz="2000" dirty="0"/>
              <a:t> MBXFS1 to </a:t>
            </a:r>
            <a:r>
              <a:rPr lang="fr-CH" sz="2000" dirty="0" smtClean="0"/>
              <a:t>MBXFS2</a:t>
            </a:r>
          </a:p>
          <a:p>
            <a:pPr lvl="1"/>
            <a:r>
              <a:rPr lang="fr-CH" sz="2000" dirty="0" smtClean="0"/>
              <a:t>MBXFS3 has the </a:t>
            </a:r>
            <a:r>
              <a:rPr lang="fr-CH" sz="2000" dirty="0" err="1" smtClean="0"/>
              <a:t>nearly</a:t>
            </a:r>
            <a:r>
              <a:rPr lang="fr-CH" sz="2000" dirty="0" smtClean="0"/>
              <a:t> </a:t>
            </a:r>
            <a:r>
              <a:rPr lang="fr-CH" sz="2000" dirty="0" err="1" smtClean="0"/>
              <a:t>same</a:t>
            </a:r>
            <a:r>
              <a:rPr lang="fr-CH" sz="2000" dirty="0" smtClean="0"/>
              <a:t> design as MBXFS2</a:t>
            </a:r>
          </a:p>
          <a:p>
            <a:pPr lvl="1"/>
            <a:r>
              <a:rPr lang="fr-CH" sz="2000" dirty="0" err="1" smtClean="0"/>
              <a:t>Another</a:t>
            </a:r>
            <a:r>
              <a:rPr lang="fr-CH" sz="2000" dirty="0" smtClean="0"/>
              <a:t> change of cross-section </a:t>
            </a:r>
            <a:r>
              <a:rPr lang="fr-CH" sz="2000" dirty="0" err="1" smtClean="0"/>
              <a:t>required</a:t>
            </a:r>
            <a:r>
              <a:rPr lang="fr-CH" sz="2000" dirty="0" smtClean="0"/>
              <a:t> for the prototype</a:t>
            </a:r>
          </a:p>
          <a:p>
            <a:pPr lvl="1"/>
            <a:r>
              <a:rPr lang="fr-CH" sz="2000" dirty="0" err="1" smtClean="0"/>
              <a:t>Technical</a:t>
            </a:r>
            <a:r>
              <a:rPr lang="fr-CH" sz="2000" dirty="0" smtClean="0"/>
              <a:t> meeting on FQ in D1 help in July </a:t>
            </a:r>
            <a:r>
              <a:rPr lang="en-GB" sz="2000" dirty="0">
                <a:hlinkClick r:id="rId2"/>
              </a:rPr>
              <a:t>https://indico.cern.ch/event/833498/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0827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/>
              <a:t>Transfer </a:t>
            </a:r>
            <a:r>
              <a:rPr lang="fr-CH" sz="2000" dirty="0" err="1" smtClean="0"/>
              <a:t>function</a:t>
            </a:r>
            <a:endParaRPr lang="fr-CH" sz="2000" dirty="0"/>
          </a:p>
          <a:p>
            <a:pPr lvl="1"/>
            <a:r>
              <a:rPr lang="fr-CH" sz="1600" dirty="0" err="1" smtClean="0"/>
              <a:t>Well</a:t>
            </a:r>
            <a:r>
              <a:rPr lang="fr-CH" sz="1600" dirty="0" smtClean="0"/>
              <a:t> </a:t>
            </a:r>
            <a:r>
              <a:rPr lang="fr-CH" sz="1600" dirty="0" err="1" smtClean="0"/>
              <a:t>understood</a:t>
            </a:r>
            <a:r>
              <a:rPr lang="fr-CH" sz="1600" dirty="0" smtClean="0"/>
              <a:t>, good agreement </a:t>
            </a:r>
            <a:r>
              <a:rPr lang="fr-CH" sz="1600" dirty="0" err="1" smtClean="0"/>
              <a:t>with</a:t>
            </a:r>
            <a:r>
              <a:rPr lang="fr-CH" sz="1600" dirty="0" smtClean="0"/>
              <a:t> 3D </a:t>
            </a:r>
            <a:r>
              <a:rPr lang="fr-CH" sz="1600" dirty="0" err="1" smtClean="0"/>
              <a:t>models</a:t>
            </a:r>
            <a:r>
              <a:rPr lang="fr-CH" sz="1600" dirty="0" smtClean="0"/>
              <a:t> (OPERA)</a:t>
            </a:r>
          </a:p>
          <a:p>
            <a:pPr lvl="1"/>
            <a:r>
              <a:rPr lang="fr-CH" sz="1600" dirty="0" smtClean="0"/>
              <a:t>Saturation </a:t>
            </a:r>
            <a:r>
              <a:rPr lang="fr-CH" sz="1600" dirty="0" err="1" smtClean="0"/>
              <a:t>well</a:t>
            </a:r>
            <a:r>
              <a:rPr lang="fr-CH" sz="1600" dirty="0" smtClean="0"/>
              <a:t> </a:t>
            </a:r>
            <a:r>
              <a:rPr lang="fr-CH" sz="1600" dirty="0" err="1" smtClean="0"/>
              <a:t>modelled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426" y="2420888"/>
            <a:ext cx="4439566" cy="28458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708920"/>
            <a:ext cx="4125967" cy="26579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5592631"/>
            <a:ext cx="3395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MBXFS1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transfer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function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[K. Suzuki et al.]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92468" y="5592631"/>
            <a:ext cx="3395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MBXFS2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transfer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function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[K. Suzuki et al.]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6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/>
              <a:t>MBXFS1</a:t>
            </a:r>
            <a:endParaRPr lang="fr-CH" sz="2000" dirty="0"/>
          </a:p>
          <a:p>
            <a:pPr lvl="1"/>
            <a:r>
              <a:rPr lang="fr-CH" sz="1600" dirty="0" smtClean="0"/>
              <a:t>The </a:t>
            </a:r>
            <a:r>
              <a:rPr lang="fr-CH" sz="1600" dirty="0" smtClean="0"/>
              <a:t>first model </a:t>
            </a:r>
            <a:r>
              <a:rPr lang="fr-CH" sz="1600" dirty="0" err="1" smtClean="0"/>
              <a:t>also</a:t>
            </a:r>
            <a:r>
              <a:rPr lang="fr-CH" sz="1600" dirty="0" smtClean="0"/>
              <a:t> </a:t>
            </a:r>
            <a:r>
              <a:rPr lang="fr-CH" sz="1600" dirty="0" err="1" smtClean="0"/>
              <a:t>showed</a:t>
            </a:r>
            <a:r>
              <a:rPr lang="fr-CH" sz="1600" dirty="0" smtClean="0"/>
              <a:t> an </a:t>
            </a:r>
            <a:r>
              <a:rPr lang="fr-CH" sz="1600" dirty="0" err="1" smtClean="0"/>
              <a:t>unexpected</a:t>
            </a:r>
            <a:r>
              <a:rPr lang="fr-CH" sz="1600" dirty="0" smtClean="0"/>
              <a:t> </a:t>
            </a:r>
            <a:r>
              <a:rPr lang="fr-CH" sz="1600" dirty="0" err="1" smtClean="0"/>
              <a:t>effect</a:t>
            </a:r>
            <a:r>
              <a:rPr lang="fr-CH" sz="1600" dirty="0" smtClean="0"/>
              <a:t> of </a:t>
            </a:r>
            <a:r>
              <a:rPr lang="fr-CH" sz="1600" dirty="0" err="1" smtClean="0"/>
              <a:t>coupling</a:t>
            </a:r>
            <a:r>
              <a:rPr lang="fr-CH" sz="1600" dirty="0" smtClean="0"/>
              <a:t> </a:t>
            </a:r>
            <a:r>
              <a:rPr lang="fr-CH" sz="1600" dirty="0" err="1" smtClean="0"/>
              <a:t>between</a:t>
            </a:r>
            <a:r>
              <a:rPr lang="fr-CH" sz="1600" dirty="0" smtClean="0"/>
              <a:t> saturation and ends, </a:t>
            </a:r>
            <a:r>
              <a:rPr lang="fr-CH" sz="1600" dirty="0" err="1" smtClean="0"/>
              <a:t>modelled</a:t>
            </a:r>
            <a:r>
              <a:rPr lang="fr-CH" sz="1600" dirty="0" smtClean="0"/>
              <a:t> </a:t>
            </a:r>
            <a:r>
              <a:rPr lang="fr-CH" sz="1600" dirty="0" err="1" smtClean="0"/>
              <a:t>only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OPERA</a:t>
            </a:r>
          </a:p>
          <a:p>
            <a:pPr lvl="1"/>
            <a:r>
              <a:rPr lang="fr-CH" sz="1600" dirty="0" err="1" smtClean="0"/>
              <a:t>Multipoles</a:t>
            </a:r>
            <a:r>
              <a:rPr lang="fr-CH" sz="1600" dirty="0" smtClean="0"/>
              <a:t> close to the </a:t>
            </a:r>
            <a:r>
              <a:rPr lang="fr-CH" sz="1600" dirty="0" err="1" smtClean="0"/>
              <a:t>target</a:t>
            </a:r>
            <a:endParaRPr lang="fr-CH" sz="1600" dirty="0" smtClean="0"/>
          </a:p>
          <a:p>
            <a:pPr lvl="2"/>
            <a:r>
              <a:rPr lang="fr-CH" sz="1200" dirty="0" smtClean="0"/>
              <a:t>B3 looks at 20 </a:t>
            </a:r>
            <a:r>
              <a:rPr lang="fr-CH" sz="1200" dirty="0" err="1" smtClean="0"/>
              <a:t>units</a:t>
            </a:r>
            <a:r>
              <a:rPr lang="fr-CH" sz="1200" dirty="0" smtClean="0"/>
              <a:t>, but </a:t>
            </a:r>
            <a:r>
              <a:rPr lang="fr-CH" sz="1200" dirty="0" err="1" smtClean="0"/>
              <a:t>this</a:t>
            </a:r>
            <a:r>
              <a:rPr lang="fr-CH" sz="1200" dirty="0" smtClean="0"/>
              <a:t> </a:t>
            </a:r>
            <a:r>
              <a:rPr lang="fr-CH" sz="1200" dirty="0" err="1" smtClean="0"/>
              <a:t>is</a:t>
            </a:r>
            <a:r>
              <a:rPr lang="fr-CH" sz="1200" dirty="0" smtClean="0"/>
              <a:t> the straight part of the short model</a:t>
            </a:r>
          </a:p>
          <a:p>
            <a:pPr lvl="2"/>
            <a:r>
              <a:rPr lang="fr-CH" sz="1200" dirty="0" smtClean="0"/>
              <a:t>This corresponds to the </a:t>
            </a:r>
            <a:r>
              <a:rPr lang="fr-CH" sz="1200" dirty="0" err="1" smtClean="0"/>
              <a:t>target</a:t>
            </a:r>
            <a:r>
              <a:rPr lang="fr-CH" sz="1200" dirty="0" smtClean="0"/>
              <a:t> of 0 </a:t>
            </a:r>
            <a:r>
              <a:rPr lang="fr-CH" sz="1200" dirty="0" err="1" smtClean="0"/>
              <a:t>units</a:t>
            </a:r>
            <a:r>
              <a:rPr lang="fr-CH" sz="1200" dirty="0" smtClean="0"/>
              <a:t> at high </a:t>
            </a:r>
            <a:r>
              <a:rPr lang="fr-CH" sz="1200" dirty="0" err="1" smtClean="0"/>
              <a:t>field</a:t>
            </a:r>
            <a:r>
              <a:rPr lang="fr-CH" sz="1200" dirty="0" smtClean="0"/>
              <a:t>, </a:t>
            </a:r>
            <a:r>
              <a:rPr lang="fr-CH" sz="1200" dirty="0" err="1" smtClean="0"/>
              <a:t>integral</a:t>
            </a:r>
            <a:endParaRPr lang="fr-CH" sz="1200" dirty="0" smtClean="0"/>
          </a:p>
          <a:p>
            <a:pPr lvl="1"/>
            <a:r>
              <a:rPr lang="fr-CH" sz="1600" dirty="0" err="1" smtClean="0"/>
              <a:t>Effect</a:t>
            </a:r>
            <a:r>
              <a:rPr lang="fr-CH" sz="1600" dirty="0" smtClean="0"/>
              <a:t> </a:t>
            </a:r>
            <a:r>
              <a:rPr lang="fr-CH" sz="1600" dirty="0" err="1" smtClean="0"/>
              <a:t>from</a:t>
            </a:r>
            <a:r>
              <a:rPr lang="fr-CH" sz="1600" dirty="0" smtClean="0"/>
              <a:t> short to long</a:t>
            </a:r>
          </a:p>
          <a:p>
            <a:pPr lvl="2"/>
            <a:r>
              <a:rPr lang="fr-CH" sz="1200" dirty="0" err="1" smtClean="0"/>
              <a:t>Heads</a:t>
            </a:r>
            <a:r>
              <a:rPr lang="fr-CH" sz="1200" dirty="0" smtClean="0"/>
              <a:t> </a:t>
            </a:r>
            <a:r>
              <a:rPr lang="fr-CH" sz="1200" dirty="0" err="1" smtClean="0"/>
              <a:t>give</a:t>
            </a:r>
            <a:r>
              <a:rPr lang="fr-CH" sz="1200" dirty="0" smtClean="0"/>
              <a:t> a </a:t>
            </a:r>
            <a:r>
              <a:rPr lang="fr-CH" sz="1200" dirty="0" err="1" smtClean="0"/>
              <a:t>smaller</a:t>
            </a:r>
            <a:r>
              <a:rPr lang="fr-CH" sz="1200" dirty="0" smtClean="0"/>
              <a:t> contribution</a:t>
            </a:r>
          </a:p>
          <a:p>
            <a:pPr lvl="2"/>
            <a:r>
              <a:rPr lang="fr-CH" sz="1200" dirty="0" smtClean="0"/>
              <a:t>The saturation affects </a:t>
            </a:r>
            <a:r>
              <a:rPr lang="fr-CH" sz="1200" dirty="0" err="1" smtClean="0"/>
              <a:t>much</a:t>
            </a:r>
            <a:r>
              <a:rPr lang="fr-CH" sz="1200" dirty="0" smtClean="0"/>
              <a:t> </a:t>
            </a:r>
            <a:r>
              <a:rPr lang="fr-CH" sz="1200" dirty="0" err="1" smtClean="0"/>
              <a:t>less</a:t>
            </a:r>
            <a:r>
              <a:rPr lang="fr-CH" sz="1200" dirty="0" smtClean="0"/>
              <a:t> the straight </a:t>
            </a:r>
            <a:r>
              <a:rPr lang="fr-CH" sz="1200" dirty="0" smtClean="0"/>
              <a:t>part</a:t>
            </a:r>
          </a:p>
          <a:p>
            <a:pPr lvl="2"/>
            <a:endParaRPr lang="fr-CH" sz="1200" dirty="0"/>
          </a:p>
          <a:p>
            <a:pPr lvl="2"/>
            <a:endParaRPr lang="fr-CH" sz="1200" dirty="0" smtClean="0"/>
          </a:p>
          <a:p>
            <a:pPr lvl="2"/>
            <a:endParaRPr lang="fr-CH" sz="1200" dirty="0"/>
          </a:p>
          <a:p>
            <a:pPr lvl="2"/>
            <a:endParaRPr lang="fr-CH" sz="1200" dirty="0" smtClean="0"/>
          </a:p>
          <a:p>
            <a:pPr lvl="2"/>
            <a:endParaRPr lang="fr-CH" sz="1200" dirty="0"/>
          </a:p>
          <a:p>
            <a:pPr lvl="2"/>
            <a:endParaRPr lang="fr-CH" sz="1200" dirty="0" smtClean="0"/>
          </a:p>
          <a:p>
            <a:pPr lvl="2"/>
            <a:endParaRPr lang="fr-CH" sz="1200" dirty="0"/>
          </a:p>
          <a:p>
            <a:pPr lvl="2"/>
            <a:endParaRPr lang="fr-CH" sz="1200" dirty="0" smtClean="0"/>
          </a:p>
          <a:p>
            <a:pPr lvl="2"/>
            <a:endParaRPr lang="fr-CH" sz="1200" dirty="0"/>
          </a:p>
          <a:p>
            <a:pPr lvl="1"/>
            <a:r>
              <a:rPr lang="fr-CH" sz="1600" dirty="0" smtClean="0"/>
              <a:t>The </a:t>
            </a:r>
            <a:r>
              <a:rPr lang="fr-CH" sz="1600" dirty="0"/>
              <a:t>first model </a:t>
            </a:r>
            <a:r>
              <a:rPr lang="fr-CH" sz="1600" dirty="0" err="1"/>
              <a:t>showed</a:t>
            </a:r>
            <a:r>
              <a:rPr lang="fr-CH" sz="1600" dirty="0"/>
              <a:t> a </a:t>
            </a:r>
            <a:r>
              <a:rPr lang="fr-CH" sz="1600" dirty="0" err="1"/>
              <a:t>lack</a:t>
            </a:r>
            <a:r>
              <a:rPr lang="fr-CH" sz="1600" dirty="0"/>
              <a:t> of </a:t>
            </a:r>
            <a:r>
              <a:rPr lang="fr-CH" sz="1600" dirty="0" err="1"/>
              <a:t>prestress</a:t>
            </a:r>
            <a:endParaRPr lang="fr-CH" sz="1600" dirty="0"/>
          </a:p>
          <a:p>
            <a:pPr lvl="1"/>
            <a:r>
              <a:rPr lang="fr-CH" sz="1600" dirty="0"/>
              <a:t>In the second </a:t>
            </a:r>
            <a:r>
              <a:rPr lang="fr-CH" sz="1600" dirty="0" err="1"/>
              <a:t>assembly</a:t>
            </a:r>
            <a:r>
              <a:rPr lang="fr-CH" sz="1600" dirty="0"/>
              <a:t> a 0.8 mm </a:t>
            </a:r>
            <a:r>
              <a:rPr lang="fr-CH" sz="1600" dirty="0" err="1"/>
              <a:t>shim</a:t>
            </a:r>
            <a:r>
              <a:rPr lang="fr-CH" sz="1600" dirty="0"/>
              <a:t> </a:t>
            </a:r>
            <a:r>
              <a:rPr lang="fr-CH" sz="1600" dirty="0" err="1"/>
              <a:t>was</a:t>
            </a:r>
            <a:r>
              <a:rPr lang="fr-CH" sz="1600" dirty="0"/>
              <a:t> </a:t>
            </a:r>
            <a:r>
              <a:rPr lang="fr-CH" sz="1600" dirty="0" err="1"/>
              <a:t>added</a:t>
            </a:r>
            <a:r>
              <a:rPr lang="fr-CH" sz="1600" dirty="0"/>
              <a:t> in the </a:t>
            </a:r>
            <a:r>
              <a:rPr lang="fr-CH" sz="1600" dirty="0" err="1"/>
              <a:t>midplane</a:t>
            </a:r>
            <a:r>
              <a:rPr lang="fr-CH" sz="1600" dirty="0"/>
              <a:t>, </a:t>
            </a:r>
            <a:r>
              <a:rPr lang="fr-CH" sz="1600" dirty="0" err="1"/>
              <a:t>with</a:t>
            </a:r>
            <a:r>
              <a:rPr lang="fr-CH" sz="1600" dirty="0"/>
              <a:t> large impact on </a:t>
            </a:r>
            <a:r>
              <a:rPr lang="fr-CH" sz="1600" dirty="0" err="1"/>
              <a:t>field</a:t>
            </a:r>
            <a:r>
              <a:rPr lang="fr-CH" sz="1600" dirty="0"/>
              <a:t> </a:t>
            </a:r>
            <a:r>
              <a:rPr lang="fr-CH" sz="1600" dirty="0" err="1"/>
              <a:t>quality</a:t>
            </a:r>
            <a:endParaRPr lang="fr-CH" sz="1600" dirty="0"/>
          </a:p>
          <a:p>
            <a:pPr lvl="1"/>
            <a:endParaRPr lang="fr-CH" sz="1600" dirty="0" smtClean="0"/>
          </a:p>
          <a:p>
            <a:pPr lvl="1"/>
            <a:endParaRPr lang="en-GB" sz="1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05224"/>
            <a:ext cx="2904009" cy="18330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6336" y="3334966"/>
            <a:ext cx="2736304" cy="177358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4388" y="3433696"/>
            <a:ext cx="2664287" cy="17110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99792" y="5016794"/>
            <a:ext cx="40799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Multipoles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(b3, b5, b7)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measured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in the central part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[K. Suzuki et al.]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53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Change in </a:t>
            </a:r>
            <a:r>
              <a:rPr lang="fr-CH" sz="2400" dirty="0" err="1" smtClean="0"/>
              <a:t>iron</a:t>
            </a:r>
            <a:r>
              <a:rPr lang="fr-CH" sz="2400" dirty="0" smtClean="0"/>
              <a:t> </a:t>
            </a:r>
            <a:r>
              <a:rPr lang="fr-CH" sz="2400" dirty="0" err="1" smtClean="0"/>
              <a:t>shape</a:t>
            </a:r>
            <a:endParaRPr lang="fr-CH" sz="2400" dirty="0"/>
          </a:p>
          <a:p>
            <a:pPr lvl="1"/>
            <a:r>
              <a:rPr lang="fr-CH" sz="1600" dirty="0" err="1" smtClean="0"/>
              <a:t>Required</a:t>
            </a:r>
            <a:r>
              <a:rPr lang="fr-CH" sz="1600" dirty="0" smtClean="0"/>
              <a:t> by </a:t>
            </a:r>
            <a:r>
              <a:rPr lang="fr-CH" sz="1600" dirty="0" err="1" smtClean="0"/>
              <a:t>interconnection</a:t>
            </a:r>
            <a:r>
              <a:rPr lang="fr-CH" sz="1600" dirty="0" smtClean="0"/>
              <a:t> design, to </a:t>
            </a:r>
            <a:r>
              <a:rPr lang="fr-CH" sz="1600" dirty="0" err="1" smtClean="0"/>
              <a:t>align</a:t>
            </a:r>
            <a:r>
              <a:rPr lang="fr-CH" sz="1600" dirty="0" smtClean="0"/>
              <a:t> the HX </a:t>
            </a:r>
            <a:r>
              <a:rPr lang="fr-CH" sz="1600" dirty="0" err="1" smtClean="0"/>
              <a:t>holes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the triplet</a:t>
            </a:r>
          </a:p>
          <a:p>
            <a:pPr lvl="1"/>
            <a:r>
              <a:rPr lang="fr-CH" sz="1600" dirty="0" smtClean="0"/>
              <a:t>Minor change </a:t>
            </a:r>
            <a:r>
              <a:rPr lang="fr-CH" sz="1600" dirty="0" err="1" smtClean="0"/>
              <a:t>from</a:t>
            </a:r>
            <a:r>
              <a:rPr lang="fr-CH" sz="1600" dirty="0" smtClean="0"/>
              <a:t> MBXFS2 to MBXFS3, </a:t>
            </a:r>
            <a:r>
              <a:rPr lang="fr-CH" sz="1600" dirty="0" err="1" smtClean="0"/>
              <a:t>namely</a:t>
            </a:r>
            <a:r>
              <a:rPr lang="fr-CH" sz="1600" dirty="0" smtClean="0"/>
              <a:t> </a:t>
            </a:r>
            <a:r>
              <a:rPr lang="fr-CH" sz="1600" dirty="0" err="1" smtClean="0"/>
              <a:t>increasing</a:t>
            </a:r>
            <a:r>
              <a:rPr lang="fr-CH" sz="1600" dirty="0" smtClean="0"/>
              <a:t> the HX </a:t>
            </a:r>
            <a:r>
              <a:rPr lang="fr-CH" sz="1600" dirty="0" err="1" smtClean="0"/>
              <a:t>hole</a:t>
            </a:r>
            <a:r>
              <a:rPr lang="fr-CH" sz="1600" dirty="0" smtClean="0"/>
              <a:t> </a:t>
            </a:r>
            <a:r>
              <a:rPr lang="fr-CH" sz="1600" dirty="0" err="1" smtClean="0"/>
              <a:t>from</a:t>
            </a:r>
            <a:r>
              <a:rPr lang="fr-CH" sz="1600" dirty="0" smtClean="0"/>
              <a:t> 60 mm to 61 mm to </a:t>
            </a:r>
            <a:r>
              <a:rPr lang="fr-CH" sz="1600" dirty="0" err="1" smtClean="0"/>
              <a:t>be</a:t>
            </a:r>
            <a:r>
              <a:rPr lang="fr-CH" sz="1600" dirty="0" smtClean="0"/>
              <a:t> able to </a:t>
            </a:r>
            <a:r>
              <a:rPr lang="fr-CH" sz="1600" dirty="0" err="1" smtClean="0"/>
              <a:t>reuse</a:t>
            </a:r>
            <a:r>
              <a:rPr lang="fr-CH" sz="1600" dirty="0" smtClean="0"/>
              <a:t> the LHC HX</a:t>
            </a:r>
          </a:p>
          <a:p>
            <a:pPr lvl="1"/>
            <a:endParaRPr lang="en-GB" sz="1600" dirty="0"/>
          </a:p>
        </p:txBody>
      </p:sp>
      <p:pic>
        <p:nvPicPr>
          <p:cNvPr id="7" name="図 4">
            <a:extLst>
              <a:ext uri="{FF2B5EF4-FFF2-40B4-BE49-F238E27FC236}">
                <a16:creationId xmlns:a16="http://schemas.microsoft.com/office/drawing/2014/main" id="{2C8107EC-8DE6-9B47-AA9C-4EFB5093B1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8245" y="2962510"/>
            <a:ext cx="2185974" cy="2185972"/>
          </a:xfrm>
          <a:prstGeom prst="rect">
            <a:avLst/>
          </a:prstGeom>
        </p:spPr>
      </p:pic>
      <p:grpSp>
        <p:nvGrpSpPr>
          <p:cNvPr id="8" name="図形グループ 19"/>
          <p:cNvGrpSpPr/>
          <p:nvPr/>
        </p:nvGrpSpPr>
        <p:grpSpPr>
          <a:xfrm>
            <a:off x="5132510" y="2901933"/>
            <a:ext cx="2192313" cy="2246549"/>
            <a:chOff x="4676033" y="1316776"/>
            <a:chExt cx="1526060" cy="1563814"/>
          </a:xfrm>
        </p:grpSpPr>
        <p:pic>
          <p:nvPicPr>
            <p:cNvPr id="9" name="図 5">
              <a:extLst>
                <a:ext uri="{FF2B5EF4-FFF2-40B4-BE49-F238E27FC236}">
                  <a16:creationId xmlns:a16="http://schemas.microsoft.com/office/drawing/2014/main" id="{EFDE8C8F-9DAE-4241-9757-83BAB90086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76033" y="1316776"/>
              <a:ext cx="1526060" cy="1563814"/>
            </a:xfrm>
            <a:prstGeom prst="rect">
              <a:avLst/>
            </a:prstGeom>
          </p:spPr>
        </p:pic>
        <p:sp>
          <p:nvSpPr>
            <p:cNvPr id="10" name="円/楕円 11">
              <a:extLst>
                <a:ext uri="{FF2B5EF4-FFF2-40B4-BE49-F238E27FC236}">
                  <a16:creationId xmlns:a16="http://schemas.microsoft.com/office/drawing/2014/main" id="{FAA08926-B5EE-7B4A-A342-D6410DF68D20}"/>
                </a:ext>
              </a:extLst>
            </p:cNvPr>
            <p:cNvSpPr/>
            <p:nvPr/>
          </p:nvSpPr>
          <p:spPr>
            <a:xfrm>
              <a:off x="4946270" y="1596852"/>
              <a:ext cx="149412" cy="14941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2">
              <a:extLst>
                <a:ext uri="{FF2B5EF4-FFF2-40B4-BE49-F238E27FC236}">
                  <a16:creationId xmlns:a16="http://schemas.microsoft.com/office/drawing/2014/main" id="{781A9159-9780-EE43-B8EF-3E86631A2C07}"/>
                </a:ext>
              </a:extLst>
            </p:cNvPr>
            <p:cNvSpPr/>
            <p:nvPr/>
          </p:nvSpPr>
          <p:spPr>
            <a:xfrm>
              <a:off x="5780288" y="1594132"/>
              <a:ext cx="149412" cy="14941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3">
              <a:extLst>
                <a:ext uri="{FF2B5EF4-FFF2-40B4-BE49-F238E27FC236}">
                  <a16:creationId xmlns:a16="http://schemas.microsoft.com/office/drawing/2014/main" id="{26CFF4A5-642C-EC44-BEE8-B88FA23367D5}"/>
                </a:ext>
              </a:extLst>
            </p:cNvPr>
            <p:cNvSpPr/>
            <p:nvPr/>
          </p:nvSpPr>
          <p:spPr>
            <a:xfrm>
              <a:off x="4946269" y="2431600"/>
              <a:ext cx="149412" cy="14941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4">
              <a:extLst>
                <a:ext uri="{FF2B5EF4-FFF2-40B4-BE49-F238E27FC236}">
                  <a16:creationId xmlns:a16="http://schemas.microsoft.com/office/drawing/2014/main" id="{7D4F4F73-4862-9A45-92AB-B8DE45C6DCB4}"/>
                </a:ext>
              </a:extLst>
            </p:cNvPr>
            <p:cNvSpPr/>
            <p:nvPr/>
          </p:nvSpPr>
          <p:spPr>
            <a:xfrm>
              <a:off x="5781620" y="2431600"/>
              <a:ext cx="149412" cy="14941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763688" y="5267990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" panose="02020603050405020304" pitchFamily="18" charset="0"/>
                <a:cs typeface="Times" panose="02020603050405020304" pitchFamily="18" charset="0"/>
              </a:rPr>
              <a:t>MBXFS1 </a:t>
            </a:r>
            <a:r>
              <a:rPr lang="fr-CH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[M. Sugano, et al.]</a:t>
            </a:r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1087" y="5283632"/>
            <a:ext cx="3435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" panose="02020603050405020304" pitchFamily="18" charset="0"/>
                <a:cs typeface="Times" panose="02020603050405020304" pitchFamily="18" charset="0"/>
              </a:rPr>
              <a:t>MBXFS2 and 3 </a:t>
            </a:r>
            <a:r>
              <a:rPr lang="fr-CH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[M. Sugano, et al.]</a:t>
            </a:r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17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smtClean="0"/>
              <a:t>MBXFS2</a:t>
            </a:r>
            <a:endParaRPr lang="fr-CH" sz="2000" dirty="0"/>
          </a:p>
          <a:p>
            <a:pPr lvl="1"/>
            <a:r>
              <a:rPr lang="fr-CH" sz="1600" dirty="0" smtClean="0"/>
              <a:t>The second model cross section </a:t>
            </a:r>
            <a:r>
              <a:rPr lang="fr-CH" sz="1600" dirty="0" err="1" smtClean="0"/>
              <a:t>aimed</a:t>
            </a:r>
            <a:r>
              <a:rPr lang="fr-CH" sz="1600" dirty="0" smtClean="0"/>
              <a:t> at </a:t>
            </a:r>
            <a:r>
              <a:rPr lang="fr-CH" sz="1600" dirty="0" err="1" smtClean="0"/>
              <a:t>targets</a:t>
            </a:r>
            <a:r>
              <a:rPr lang="fr-CH" sz="1600" dirty="0" smtClean="0"/>
              <a:t> </a:t>
            </a:r>
            <a:r>
              <a:rPr lang="fr-CH" sz="1600" dirty="0" err="1" smtClean="0"/>
              <a:t>with</a:t>
            </a:r>
            <a:r>
              <a:rPr lang="fr-CH" sz="1600" dirty="0" smtClean="0"/>
              <a:t> the new </a:t>
            </a:r>
            <a:r>
              <a:rPr lang="fr-CH" sz="1600" dirty="0" err="1" smtClean="0"/>
              <a:t>iron</a:t>
            </a:r>
            <a:r>
              <a:rPr lang="fr-CH" sz="1600" dirty="0" smtClean="0"/>
              <a:t> cross-section</a:t>
            </a:r>
          </a:p>
          <a:p>
            <a:pPr lvl="1"/>
            <a:r>
              <a:rPr lang="fr-CH" sz="1600" dirty="0" err="1" smtClean="0"/>
              <a:t>Moreover</a:t>
            </a:r>
            <a:r>
              <a:rPr lang="fr-CH" sz="1600" dirty="0" smtClean="0"/>
              <a:t>, the cross-section </a:t>
            </a:r>
            <a:r>
              <a:rPr lang="fr-CH" sz="1600" dirty="0" err="1" smtClean="0"/>
              <a:t>integrated</a:t>
            </a:r>
            <a:r>
              <a:rPr lang="fr-CH" sz="1600" dirty="0" smtClean="0"/>
              <a:t> in the </a:t>
            </a:r>
            <a:r>
              <a:rPr lang="fr-CH" sz="1600" dirty="0" err="1" smtClean="0"/>
              <a:t>wedges</a:t>
            </a:r>
            <a:r>
              <a:rPr lang="fr-CH" sz="1600" dirty="0" smtClean="0"/>
              <a:t> the </a:t>
            </a:r>
            <a:r>
              <a:rPr lang="fr-CH" sz="1600" dirty="0" err="1" smtClean="0"/>
              <a:t>required</a:t>
            </a:r>
            <a:r>
              <a:rPr lang="fr-CH" sz="1600" dirty="0" smtClean="0"/>
              <a:t> </a:t>
            </a:r>
            <a:r>
              <a:rPr lang="fr-CH" sz="1600" dirty="0" err="1" smtClean="0"/>
              <a:t>additional</a:t>
            </a:r>
            <a:r>
              <a:rPr lang="fr-CH" sz="1600" dirty="0" smtClean="0"/>
              <a:t> 1.2 mm to </a:t>
            </a:r>
            <a:r>
              <a:rPr lang="fr-CH" sz="1600" dirty="0" err="1" smtClean="0"/>
              <a:t>get</a:t>
            </a:r>
            <a:r>
              <a:rPr lang="fr-CH" sz="1600" dirty="0" smtClean="0"/>
              <a:t> the right </a:t>
            </a:r>
            <a:r>
              <a:rPr lang="fr-CH" sz="1600" dirty="0" err="1" smtClean="0"/>
              <a:t>prestress</a:t>
            </a:r>
            <a:endParaRPr lang="fr-CH" sz="1600" dirty="0" smtClean="0"/>
          </a:p>
          <a:p>
            <a:pPr lvl="2"/>
            <a:r>
              <a:rPr lang="fr-CH" sz="1200" dirty="0" err="1" smtClean="0"/>
              <a:t>Delicate</a:t>
            </a:r>
            <a:r>
              <a:rPr lang="fr-CH" sz="1200" dirty="0" smtClean="0"/>
              <a:t> </a:t>
            </a:r>
            <a:r>
              <a:rPr lang="fr-CH" sz="1200" dirty="0" err="1" smtClean="0"/>
              <a:t>operation</a:t>
            </a:r>
            <a:r>
              <a:rPr lang="fr-CH" sz="1200" dirty="0" smtClean="0"/>
              <a:t> </a:t>
            </a:r>
            <a:r>
              <a:rPr lang="fr-CH" sz="1200" dirty="0" err="1" smtClean="0"/>
              <a:t>under</a:t>
            </a:r>
            <a:r>
              <a:rPr lang="fr-CH" sz="1200" dirty="0" smtClean="0"/>
              <a:t> </a:t>
            </a:r>
            <a:r>
              <a:rPr lang="fr-CH" sz="1200" dirty="0" err="1" smtClean="0"/>
              <a:t>analysis</a:t>
            </a:r>
            <a:endParaRPr lang="fr-CH" sz="1200" dirty="0" smtClean="0"/>
          </a:p>
          <a:p>
            <a:pPr lvl="1"/>
            <a:r>
              <a:rPr lang="fr-CH" sz="1600" dirty="0" smtClean="0"/>
              <a:t>Agreement </a:t>
            </a:r>
            <a:r>
              <a:rPr lang="fr-CH" sz="1600" dirty="0" err="1" smtClean="0"/>
              <a:t>with</a:t>
            </a:r>
            <a:r>
              <a:rPr lang="fr-CH" sz="1600" dirty="0" smtClean="0"/>
              <a:t> model for the MBXFS2 </a:t>
            </a:r>
            <a:r>
              <a:rPr lang="fr-CH" sz="1600" dirty="0" err="1" smtClean="0"/>
              <a:t>is</a:t>
            </a:r>
            <a:r>
              <a:rPr lang="fr-CH" sz="1600" dirty="0" smtClean="0"/>
              <a:t> not </a:t>
            </a:r>
            <a:r>
              <a:rPr lang="fr-CH" sz="1600" dirty="0" err="1" smtClean="0"/>
              <a:t>satisfactory</a:t>
            </a:r>
            <a:endParaRPr lang="fr-CH" sz="1600" dirty="0" smtClean="0"/>
          </a:p>
          <a:p>
            <a:pPr lvl="2"/>
            <a:r>
              <a:rPr lang="fr-CH" sz="1200" dirty="0" smtClean="0"/>
              <a:t>b</a:t>
            </a:r>
            <a:r>
              <a:rPr lang="fr-CH" sz="1200" baseline="-25000" dirty="0" smtClean="0"/>
              <a:t>3</a:t>
            </a:r>
            <a:r>
              <a:rPr lang="fr-CH" sz="1200" dirty="0" smtClean="0"/>
              <a:t> 20 </a:t>
            </a:r>
            <a:r>
              <a:rPr lang="fr-CH" sz="1200" dirty="0" err="1" smtClean="0"/>
              <a:t>units</a:t>
            </a:r>
            <a:r>
              <a:rPr lang="fr-CH" sz="1200" dirty="0" smtClean="0"/>
              <a:t> </a:t>
            </a:r>
            <a:r>
              <a:rPr lang="fr-CH" sz="1200" dirty="0" err="1" smtClean="0"/>
              <a:t>larger</a:t>
            </a:r>
            <a:r>
              <a:rPr lang="fr-CH" sz="1200" dirty="0" smtClean="0"/>
              <a:t> </a:t>
            </a:r>
            <a:r>
              <a:rPr lang="fr-CH" sz="1200" dirty="0" err="1" smtClean="0"/>
              <a:t>than</a:t>
            </a:r>
            <a:r>
              <a:rPr lang="fr-CH" sz="1200" dirty="0" smtClean="0"/>
              <a:t> </a:t>
            </a:r>
            <a:r>
              <a:rPr lang="fr-CH" sz="1200" dirty="0" err="1" smtClean="0"/>
              <a:t>modelled</a:t>
            </a:r>
            <a:r>
              <a:rPr lang="fr-CH" sz="1200" dirty="0" smtClean="0"/>
              <a:t>, b</a:t>
            </a:r>
            <a:r>
              <a:rPr lang="fr-CH" sz="1200" baseline="-25000" dirty="0" smtClean="0"/>
              <a:t>5</a:t>
            </a:r>
            <a:r>
              <a:rPr lang="fr-CH" sz="1200" dirty="0" smtClean="0"/>
              <a:t> 1.5 </a:t>
            </a:r>
            <a:r>
              <a:rPr lang="fr-CH" sz="1200" dirty="0" err="1" smtClean="0"/>
              <a:t>units</a:t>
            </a:r>
            <a:r>
              <a:rPr lang="fr-CH" sz="1200" dirty="0" smtClean="0"/>
              <a:t> </a:t>
            </a:r>
            <a:r>
              <a:rPr lang="fr-CH" sz="1200" dirty="0" err="1" smtClean="0"/>
              <a:t>larger</a:t>
            </a:r>
            <a:endParaRPr lang="fr-CH" sz="1200" dirty="0" smtClean="0"/>
          </a:p>
          <a:p>
            <a:pPr lvl="2"/>
            <a:r>
              <a:rPr lang="fr-CH" sz="1200" dirty="0" smtClean="0"/>
              <a:t>High </a:t>
            </a:r>
            <a:r>
              <a:rPr lang="fr-CH" sz="1200" dirty="0" err="1" smtClean="0"/>
              <a:t>order</a:t>
            </a:r>
            <a:r>
              <a:rPr lang="fr-CH" sz="1200" dirty="0" smtClean="0"/>
              <a:t> </a:t>
            </a:r>
            <a:r>
              <a:rPr lang="fr-CH" sz="1200" dirty="0" err="1" smtClean="0"/>
              <a:t>multipoles</a:t>
            </a:r>
            <a:r>
              <a:rPr lang="fr-CH" sz="1200" dirty="0" smtClean="0"/>
              <a:t> look </a:t>
            </a:r>
            <a:r>
              <a:rPr lang="fr-CH" sz="1200" dirty="0" err="1" smtClean="0"/>
              <a:t>still</a:t>
            </a:r>
            <a:r>
              <a:rPr lang="fr-CH" sz="1200" dirty="0" smtClean="0"/>
              <a:t> </a:t>
            </a:r>
            <a:r>
              <a:rPr lang="fr-CH" sz="1200" dirty="0" err="1" smtClean="0"/>
              <a:t>well</a:t>
            </a:r>
            <a:r>
              <a:rPr lang="fr-CH" sz="1200" dirty="0" smtClean="0"/>
              <a:t> </a:t>
            </a:r>
            <a:r>
              <a:rPr lang="fr-CH" sz="1200" dirty="0" err="1" smtClean="0"/>
              <a:t>under</a:t>
            </a:r>
            <a:r>
              <a:rPr lang="fr-CH" sz="1200" dirty="0" smtClean="0"/>
              <a:t> control, but b</a:t>
            </a:r>
            <a:r>
              <a:rPr lang="fr-CH" sz="1200" baseline="-25000" dirty="0" smtClean="0"/>
              <a:t>3</a:t>
            </a:r>
            <a:r>
              <a:rPr lang="fr-CH" sz="1200" dirty="0" smtClean="0"/>
              <a:t> </a:t>
            </a:r>
            <a:r>
              <a:rPr lang="fr-CH" sz="1200" dirty="0" err="1" smtClean="0"/>
              <a:t>is</a:t>
            </a:r>
            <a:r>
              <a:rPr lang="fr-CH" sz="1200" dirty="0" smtClean="0"/>
              <a:t> </a:t>
            </a:r>
            <a:r>
              <a:rPr lang="fr-CH" sz="1200" dirty="0" err="1" smtClean="0"/>
              <a:t>largely</a:t>
            </a:r>
            <a:r>
              <a:rPr lang="fr-CH" sz="1200" dirty="0" smtClean="0"/>
              <a:t> out of </a:t>
            </a:r>
            <a:r>
              <a:rPr lang="fr-CH" sz="1200" dirty="0" err="1" smtClean="0"/>
              <a:t>tolerance</a:t>
            </a:r>
            <a:endParaRPr lang="fr-CH" sz="1200" dirty="0" smtClean="0"/>
          </a:p>
          <a:p>
            <a:pPr lvl="1"/>
            <a:r>
              <a:rPr lang="fr-CH" sz="1600" dirty="0" err="1" smtClean="0"/>
              <a:t>Third</a:t>
            </a:r>
            <a:r>
              <a:rPr lang="fr-CH" sz="1600" dirty="0" smtClean="0"/>
              <a:t> cross-section for the prototype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being</a:t>
            </a:r>
            <a:r>
              <a:rPr lang="fr-CH" sz="1600" dirty="0" smtClean="0"/>
              <a:t> </a:t>
            </a:r>
            <a:r>
              <a:rPr lang="fr-CH" sz="1600" dirty="0" err="1" smtClean="0"/>
              <a:t>prepared</a:t>
            </a:r>
            <a:endParaRPr lang="fr-CH" sz="1600" dirty="0" smtClean="0"/>
          </a:p>
          <a:p>
            <a:r>
              <a:rPr lang="fr-CH" sz="2000" dirty="0" smtClean="0"/>
              <a:t>MBXFS3</a:t>
            </a:r>
          </a:p>
          <a:p>
            <a:pPr lvl="1"/>
            <a:r>
              <a:rPr lang="fr-CH" sz="1600" dirty="0" err="1" smtClean="0"/>
              <a:t>Confirmed</a:t>
            </a:r>
            <a:r>
              <a:rPr lang="fr-CH" sz="1600" dirty="0" smtClean="0"/>
              <a:t> the </a:t>
            </a:r>
            <a:r>
              <a:rPr lang="fr-CH" sz="1600" dirty="0" err="1" smtClean="0"/>
              <a:t>results</a:t>
            </a:r>
            <a:r>
              <a:rPr lang="fr-CH" sz="1600" dirty="0" smtClean="0"/>
              <a:t> of MBXFS2, </a:t>
            </a:r>
            <a:r>
              <a:rPr lang="fr-CH" sz="1600" dirty="0" err="1" smtClean="0"/>
              <a:t>with</a:t>
            </a:r>
            <a:r>
              <a:rPr lang="fr-CH" sz="1600" dirty="0" smtClean="0"/>
              <a:t> b3 </a:t>
            </a:r>
            <a:r>
              <a:rPr lang="fr-CH" sz="1600" dirty="0" err="1" smtClean="0"/>
              <a:t>larger</a:t>
            </a:r>
            <a:r>
              <a:rPr lang="fr-CH" sz="1600" dirty="0" smtClean="0"/>
              <a:t> by 3 </a:t>
            </a:r>
            <a:r>
              <a:rPr lang="fr-CH" sz="1600" dirty="0" err="1" smtClean="0"/>
              <a:t>units</a:t>
            </a:r>
            <a:endParaRPr lang="fr-CH" sz="1600" dirty="0" smtClean="0"/>
          </a:p>
          <a:p>
            <a:pPr lvl="2"/>
            <a:r>
              <a:rPr lang="fr-CH" sz="1200" dirty="0" smtClean="0"/>
              <a:t>This </a:t>
            </a:r>
            <a:r>
              <a:rPr lang="fr-CH" sz="1200" dirty="0" err="1" smtClean="0"/>
              <a:t>is</a:t>
            </a:r>
            <a:r>
              <a:rPr lang="fr-CH" sz="1200" dirty="0" smtClean="0"/>
              <a:t> not far </a:t>
            </a:r>
            <a:r>
              <a:rPr lang="fr-CH" sz="1200" dirty="0" err="1" smtClean="0"/>
              <a:t>from</a:t>
            </a:r>
            <a:r>
              <a:rPr lang="fr-CH" sz="1200" dirty="0" smtClean="0"/>
              <a:t> the </a:t>
            </a:r>
            <a:r>
              <a:rPr lang="fr-CH" sz="1200" dirty="0" err="1" smtClean="0"/>
              <a:t>expected</a:t>
            </a:r>
            <a:r>
              <a:rPr lang="fr-CH" sz="1200" dirty="0" smtClean="0"/>
              <a:t> </a:t>
            </a:r>
            <a:r>
              <a:rPr lang="fr-CH" sz="1200" dirty="0" err="1" smtClean="0"/>
              <a:t>variability</a:t>
            </a:r>
            <a:r>
              <a:rPr lang="fr-CH" sz="1200" dirty="0" smtClean="0"/>
              <a:t> </a:t>
            </a:r>
            <a:r>
              <a:rPr lang="fr-CH" sz="1200" dirty="0" err="1" smtClean="0"/>
              <a:t>from</a:t>
            </a:r>
            <a:r>
              <a:rPr lang="fr-CH" sz="1200" dirty="0" smtClean="0"/>
              <a:t> </a:t>
            </a:r>
            <a:r>
              <a:rPr lang="fr-CH" sz="1200" dirty="0" err="1" smtClean="0"/>
              <a:t>magnet</a:t>
            </a:r>
            <a:r>
              <a:rPr lang="fr-CH" sz="1200" dirty="0" smtClean="0"/>
              <a:t> to </a:t>
            </a:r>
            <a:r>
              <a:rPr lang="fr-CH" sz="1200" dirty="0" err="1" smtClean="0"/>
              <a:t>magnet</a:t>
            </a:r>
            <a:endParaRPr lang="fr-CH" sz="1200" dirty="0" smtClean="0"/>
          </a:p>
          <a:p>
            <a:pPr lvl="1"/>
            <a:endParaRPr lang="en-GB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34" y="4342518"/>
            <a:ext cx="2703973" cy="17836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051" y="4345993"/>
            <a:ext cx="3177109" cy="20353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486096"/>
            <a:ext cx="2919998" cy="18952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73504" y="6454740"/>
            <a:ext cx="40799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Multipoles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(b3, b5, b7)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measured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in the central part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[K. Suzuki et al.]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66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err="1" smtClean="0"/>
              <a:t>Summarizing</a:t>
            </a:r>
            <a:endParaRPr lang="fr-CH" sz="2000" dirty="0" smtClean="0"/>
          </a:p>
          <a:p>
            <a:pPr lvl="1"/>
            <a:r>
              <a:rPr lang="fr-CH" sz="1600" dirty="0" err="1" smtClean="0"/>
              <a:t>After</a:t>
            </a:r>
            <a:r>
              <a:rPr lang="fr-CH" sz="1600" dirty="0" smtClean="0"/>
              <a:t> </a:t>
            </a:r>
            <a:r>
              <a:rPr lang="fr-CH" sz="1600" dirty="0" err="1" smtClean="0"/>
              <a:t>some</a:t>
            </a:r>
            <a:r>
              <a:rPr lang="fr-CH" sz="1600" dirty="0" smtClean="0"/>
              <a:t> surprise, </a:t>
            </a:r>
            <a:r>
              <a:rPr lang="fr-CH" sz="1600" dirty="0" err="1" smtClean="0"/>
              <a:t>we</a:t>
            </a:r>
            <a:r>
              <a:rPr lang="fr-CH" sz="1600" dirty="0" smtClean="0"/>
              <a:t> manage to have a good model of the </a:t>
            </a:r>
            <a:r>
              <a:rPr lang="fr-CH" sz="1600" dirty="0" err="1" smtClean="0"/>
              <a:t>magnet</a:t>
            </a:r>
            <a:endParaRPr lang="fr-CH" sz="1600" dirty="0" smtClean="0"/>
          </a:p>
          <a:p>
            <a:pPr lvl="2"/>
            <a:r>
              <a:rPr lang="fr-CH" sz="1200" dirty="0" smtClean="0"/>
              <a:t>There </a:t>
            </a:r>
            <a:r>
              <a:rPr lang="fr-CH" sz="1200" dirty="0" err="1" smtClean="0"/>
              <a:t>is</a:t>
            </a:r>
            <a:r>
              <a:rPr lang="fr-CH" sz="1200" dirty="0" smtClean="0"/>
              <a:t> a </a:t>
            </a:r>
            <a:r>
              <a:rPr lang="fr-CH" sz="1200" dirty="0" err="1" smtClean="0"/>
              <a:t>strong</a:t>
            </a:r>
            <a:r>
              <a:rPr lang="fr-CH" sz="1200" dirty="0" smtClean="0"/>
              <a:t> </a:t>
            </a:r>
            <a:r>
              <a:rPr lang="fr-CH" sz="1200" dirty="0" err="1" smtClean="0"/>
              <a:t>effect</a:t>
            </a:r>
            <a:r>
              <a:rPr lang="fr-CH" sz="1200" dirty="0" smtClean="0"/>
              <a:t> of saturation / 3D </a:t>
            </a:r>
            <a:r>
              <a:rPr lang="fr-CH" sz="1200" dirty="0" err="1" smtClean="0"/>
              <a:t>that</a:t>
            </a:r>
            <a:r>
              <a:rPr lang="fr-CH" sz="1200" dirty="0" smtClean="0"/>
              <a:t> </a:t>
            </a:r>
            <a:r>
              <a:rPr lang="fr-CH" sz="1200" dirty="0" err="1" smtClean="0"/>
              <a:t>is</a:t>
            </a:r>
            <a:r>
              <a:rPr lang="fr-CH" sz="1200" dirty="0" smtClean="0"/>
              <a:t> </a:t>
            </a:r>
            <a:r>
              <a:rPr lang="fr-CH" sz="1200" dirty="0" err="1" smtClean="0"/>
              <a:t>computed</a:t>
            </a:r>
            <a:r>
              <a:rPr lang="fr-CH" sz="1200" dirty="0" smtClean="0"/>
              <a:t> in OPERA (</a:t>
            </a:r>
            <a:r>
              <a:rPr lang="fr-CH" sz="1200" dirty="0" err="1" smtClean="0"/>
              <a:t>Roxie</a:t>
            </a:r>
            <a:r>
              <a:rPr lang="fr-CH" sz="1200" dirty="0" smtClean="0"/>
              <a:t> simulations </a:t>
            </a:r>
            <a:r>
              <a:rPr lang="fr-CH" sz="1200" dirty="0" err="1" smtClean="0"/>
              <a:t>were</a:t>
            </a:r>
            <a:r>
              <a:rPr lang="fr-CH" sz="1200" dirty="0" smtClean="0"/>
              <a:t> not </a:t>
            </a:r>
            <a:r>
              <a:rPr lang="fr-CH" sz="1200" dirty="0" err="1" smtClean="0"/>
              <a:t>successful</a:t>
            </a:r>
            <a:r>
              <a:rPr lang="fr-CH" sz="1200" dirty="0" smtClean="0"/>
              <a:t>) </a:t>
            </a:r>
          </a:p>
          <a:p>
            <a:pPr lvl="1"/>
            <a:r>
              <a:rPr lang="fr-CH" sz="1800" dirty="0" smtClean="0"/>
              <a:t>B3 </a:t>
            </a:r>
            <a:r>
              <a:rPr lang="fr-CH" sz="1800" dirty="0" err="1" smtClean="0"/>
              <a:t>is</a:t>
            </a:r>
            <a:r>
              <a:rPr lang="fr-CH" sz="1800" dirty="0" smtClean="0"/>
              <a:t> the main challenge</a:t>
            </a:r>
          </a:p>
          <a:p>
            <a:pPr lvl="2"/>
            <a:r>
              <a:rPr lang="fr-CH" sz="1400" dirty="0" smtClean="0"/>
              <a:t>Large saturation swing of 20 </a:t>
            </a:r>
            <a:r>
              <a:rPr lang="fr-CH" sz="1400" dirty="0" err="1" smtClean="0"/>
              <a:t>units</a:t>
            </a:r>
            <a:endParaRPr lang="fr-CH" sz="1400" dirty="0" smtClean="0"/>
          </a:p>
          <a:p>
            <a:pPr lvl="2"/>
            <a:r>
              <a:rPr lang="fr-CH" sz="1400" dirty="0" err="1" smtClean="0"/>
              <a:t>Geometric</a:t>
            </a:r>
            <a:r>
              <a:rPr lang="fr-CH" sz="1400" dirty="0" smtClean="0"/>
              <a:t> as </a:t>
            </a:r>
            <a:r>
              <a:rPr lang="fr-CH" sz="1400" dirty="0" err="1" smtClean="0"/>
              <a:t>usual</a:t>
            </a:r>
            <a:r>
              <a:rPr lang="fr-CH" sz="1400" dirty="0" smtClean="0"/>
              <a:t> </a:t>
            </a:r>
            <a:r>
              <a:rPr lang="fr-CH" sz="1400" dirty="0" err="1" smtClean="0"/>
              <a:t>difficult</a:t>
            </a:r>
            <a:r>
              <a:rPr lang="fr-CH" sz="1400" dirty="0" smtClean="0"/>
              <a:t> to control</a:t>
            </a:r>
          </a:p>
          <a:p>
            <a:pPr lvl="2"/>
            <a:r>
              <a:rPr lang="fr-CH" sz="1400" dirty="0" smtClean="0"/>
              <a:t>Large </a:t>
            </a:r>
            <a:r>
              <a:rPr lang="fr-CH" sz="1400" dirty="0" err="1" smtClean="0"/>
              <a:t>shimming</a:t>
            </a:r>
            <a:r>
              <a:rPr lang="fr-CH" sz="1400" dirty="0" smtClean="0"/>
              <a:t> </a:t>
            </a:r>
            <a:r>
              <a:rPr lang="fr-CH" sz="1400" dirty="0" err="1" smtClean="0"/>
              <a:t>used</a:t>
            </a:r>
            <a:endParaRPr lang="fr-CH" sz="1400" dirty="0" smtClean="0"/>
          </a:p>
          <a:p>
            <a:pPr lvl="1"/>
            <a:r>
              <a:rPr lang="fr-CH" sz="1800" dirty="0" smtClean="0"/>
              <a:t>The </a:t>
            </a:r>
            <a:r>
              <a:rPr lang="fr-CH" sz="1800" dirty="0" err="1" smtClean="0"/>
              <a:t>higher</a:t>
            </a:r>
            <a:r>
              <a:rPr lang="fr-CH" sz="1800" dirty="0" smtClean="0"/>
              <a:t> </a:t>
            </a:r>
            <a:r>
              <a:rPr lang="fr-CH" sz="1800" dirty="0" err="1" smtClean="0"/>
              <a:t>order</a:t>
            </a:r>
            <a:r>
              <a:rPr lang="fr-CH" sz="1800" dirty="0" smtClean="0"/>
              <a:t> </a:t>
            </a:r>
            <a:r>
              <a:rPr lang="fr-CH" sz="1800" dirty="0" err="1" smtClean="0"/>
              <a:t>multipoles</a:t>
            </a:r>
            <a:r>
              <a:rPr lang="fr-CH" sz="1800" dirty="0" smtClean="0"/>
              <a:t> are </a:t>
            </a:r>
            <a:r>
              <a:rPr lang="fr-CH" sz="1800" dirty="0" err="1" smtClean="0"/>
              <a:t>very</a:t>
            </a:r>
            <a:r>
              <a:rPr lang="fr-CH" sz="1800" dirty="0" smtClean="0"/>
              <a:t> close to </a:t>
            </a:r>
            <a:r>
              <a:rPr lang="fr-CH" sz="1800" dirty="0" err="1" smtClean="0"/>
              <a:t>targets</a:t>
            </a:r>
            <a:endParaRPr lang="fr-CH" sz="1800" dirty="0" smtClean="0"/>
          </a:p>
          <a:p>
            <a:pPr lvl="1"/>
            <a:endParaRPr lang="fr-CH" sz="1800" dirty="0"/>
          </a:p>
          <a:p>
            <a:pPr lvl="1"/>
            <a:r>
              <a:rPr lang="fr-CH" sz="1800" dirty="0" err="1" smtClean="0"/>
              <a:t>Iteration</a:t>
            </a:r>
            <a:r>
              <a:rPr lang="fr-CH" sz="1800" dirty="0" smtClean="0"/>
              <a:t> </a:t>
            </a:r>
            <a:r>
              <a:rPr lang="fr-CH" sz="1800" dirty="0" err="1" smtClean="0"/>
              <a:t>done</a:t>
            </a:r>
            <a:r>
              <a:rPr lang="fr-CH" sz="1800" dirty="0" smtClean="0"/>
              <a:t> on the cross-section of the prototype to center b3</a:t>
            </a:r>
          </a:p>
          <a:p>
            <a:pPr lvl="1"/>
            <a:endParaRPr lang="fr-CH" sz="1800" dirty="0"/>
          </a:p>
          <a:p>
            <a:pPr lvl="1"/>
            <a:r>
              <a:rPr lang="fr-CH" sz="1800" dirty="0" err="1" smtClean="0"/>
              <a:t>Possibility</a:t>
            </a:r>
            <a:r>
              <a:rPr lang="fr-CH" sz="1800" dirty="0" smtClean="0"/>
              <a:t> of second </a:t>
            </a:r>
            <a:r>
              <a:rPr lang="fr-CH" sz="1800" dirty="0" err="1" smtClean="0"/>
              <a:t>iteration</a:t>
            </a:r>
            <a:r>
              <a:rPr lang="fr-CH" sz="1800" dirty="0" smtClean="0"/>
              <a:t> </a:t>
            </a:r>
            <a:r>
              <a:rPr lang="fr-CH" sz="1800" dirty="0" err="1" smtClean="0"/>
              <a:t>always</a:t>
            </a:r>
            <a:r>
              <a:rPr lang="fr-CH" sz="1800" dirty="0" smtClean="0"/>
              <a:t> possible </a:t>
            </a:r>
            <a:r>
              <a:rPr lang="fr-CH" sz="1800" dirty="0" err="1" smtClean="0"/>
              <a:t>thanks</a:t>
            </a:r>
            <a:r>
              <a:rPr lang="fr-CH" sz="1800" dirty="0" smtClean="0"/>
              <a:t> to the </a:t>
            </a:r>
            <a:r>
              <a:rPr lang="fr-CH" sz="1800" dirty="0" err="1" smtClean="0"/>
              <a:t>manufacturing</a:t>
            </a:r>
            <a:r>
              <a:rPr lang="fr-CH" sz="1800" dirty="0" smtClean="0"/>
              <a:t> technique </a:t>
            </a:r>
            <a:r>
              <a:rPr lang="fr-CH" sz="1800" dirty="0" err="1" smtClean="0"/>
              <a:t>used</a:t>
            </a:r>
            <a:r>
              <a:rPr lang="fr-CH" sz="1800" dirty="0" smtClean="0"/>
              <a:t> for the </a:t>
            </a:r>
            <a:r>
              <a:rPr lang="fr-CH" sz="1800" dirty="0" err="1" smtClean="0"/>
              <a:t>wedges</a:t>
            </a:r>
            <a:endParaRPr lang="en-GB" sz="1800" dirty="0" smtClean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88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D2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sz="2000" dirty="0" smtClean="0"/>
              <a:t>One double aperture </a:t>
            </a:r>
            <a:r>
              <a:rPr lang="fr-CH" sz="2000" dirty="0" err="1" smtClean="0"/>
              <a:t>magnet</a:t>
            </a:r>
            <a:r>
              <a:rPr lang="fr-CH" sz="2000" dirty="0" smtClean="0"/>
              <a:t> </a:t>
            </a:r>
            <a:r>
              <a:rPr lang="fr-CH" sz="2000" dirty="0" err="1" smtClean="0"/>
              <a:t>b</a:t>
            </a:r>
            <a:r>
              <a:rPr lang="fr-CH" sz="2000" dirty="0" err="1" smtClean="0"/>
              <a:t>uild</a:t>
            </a:r>
            <a:endParaRPr lang="fr-CH" sz="2000" dirty="0" smtClean="0"/>
          </a:p>
          <a:p>
            <a:pPr lvl="1"/>
            <a:r>
              <a:rPr lang="fr-CH" sz="1600" dirty="0" smtClean="0"/>
              <a:t>One aperture </a:t>
            </a:r>
            <a:r>
              <a:rPr lang="fr-CH" sz="1600" dirty="0" err="1" smtClean="0"/>
              <a:t>reached</a:t>
            </a:r>
            <a:r>
              <a:rPr lang="fr-CH" sz="1600" dirty="0" smtClean="0"/>
              <a:t> </a:t>
            </a:r>
            <a:r>
              <a:rPr lang="fr-CH" sz="1600" dirty="0" err="1" smtClean="0"/>
              <a:t>ultimate</a:t>
            </a:r>
            <a:r>
              <a:rPr lang="fr-CH" sz="1600" dirty="0" smtClean="0"/>
              <a:t>, the </a:t>
            </a:r>
            <a:r>
              <a:rPr lang="fr-CH" sz="1600" dirty="0" err="1" smtClean="0"/>
              <a:t>other</a:t>
            </a:r>
            <a:r>
              <a:rPr lang="fr-CH" sz="1600" dirty="0" smtClean="0"/>
              <a:t> </a:t>
            </a:r>
            <a:r>
              <a:rPr lang="fr-CH" sz="1600" dirty="0" err="1" smtClean="0"/>
              <a:t>ws</a:t>
            </a:r>
            <a:r>
              <a:rPr lang="fr-CH" sz="1600" dirty="0" smtClean="0"/>
              <a:t> </a:t>
            </a:r>
            <a:r>
              <a:rPr lang="fr-CH" sz="1600" dirty="0" err="1" smtClean="0"/>
              <a:t>blocked</a:t>
            </a:r>
            <a:r>
              <a:rPr lang="fr-CH" sz="1600" dirty="0" smtClean="0"/>
              <a:t> </a:t>
            </a:r>
            <a:r>
              <a:rPr lang="fr-CH" sz="1600" dirty="0" err="1" smtClean="0"/>
              <a:t>below</a:t>
            </a:r>
            <a:r>
              <a:rPr lang="fr-CH" sz="1600" dirty="0" smtClean="0"/>
              <a:t> nominal</a:t>
            </a:r>
          </a:p>
          <a:p>
            <a:pPr lvl="1"/>
            <a:r>
              <a:rPr lang="fr-CH" sz="1600" dirty="0" smtClean="0"/>
              <a:t>No time to </a:t>
            </a:r>
            <a:r>
              <a:rPr lang="fr-CH" sz="1600" dirty="0" err="1" smtClean="0"/>
              <a:t>make</a:t>
            </a:r>
            <a:r>
              <a:rPr lang="fr-CH" sz="1600" dirty="0" smtClean="0"/>
              <a:t> </a:t>
            </a:r>
            <a:r>
              <a:rPr lang="fr-CH" sz="1600" dirty="0" err="1" smtClean="0"/>
              <a:t>magnetic</a:t>
            </a:r>
            <a:r>
              <a:rPr lang="fr-CH" sz="1600" dirty="0" smtClean="0"/>
              <a:t> </a:t>
            </a:r>
            <a:r>
              <a:rPr lang="fr-CH" sz="1600" dirty="0" err="1" smtClean="0"/>
              <a:t>measurements</a:t>
            </a:r>
            <a:r>
              <a:rPr lang="fr-CH" sz="1600" dirty="0" smtClean="0"/>
              <a:t> at 1.9 K</a:t>
            </a:r>
          </a:p>
          <a:p>
            <a:r>
              <a:rPr lang="fr-CH" sz="2000" dirty="0" smtClean="0"/>
              <a:t>Saturation </a:t>
            </a:r>
            <a:r>
              <a:rPr lang="fr-CH" sz="2000" dirty="0" err="1" smtClean="0"/>
              <a:t>problem</a:t>
            </a:r>
            <a:r>
              <a:rPr lang="fr-CH" sz="2000" dirty="0" smtClean="0"/>
              <a:t> </a:t>
            </a:r>
            <a:r>
              <a:rPr lang="fr-CH" sz="2000" dirty="0" err="1" smtClean="0"/>
              <a:t>less</a:t>
            </a:r>
            <a:r>
              <a:rPr lang="fr-CH" sz="2000" dirty="0" smtClean="0"/>
              <a:t> relevant </a:t>
            </a:r>
            <a:r>
              <a:rPr lang="fr-CH" sz="2000" dirty="0" err="1" smtClean="0"/>
              <a:t>than</a:t>
            </a:r>
            <a:r>
              <a:rPr lang="fr-CH" sz="2000" dirty="0" smtClean="0"/>
              <a:t> for the D1</a:t>
            </a:r>
          </a:p>
          <a:p>
            <a:pPr lvl="1"/>
            <a:r>
              <a:rPr lang="fr-CH" sz="1600" dirty="0" err="1" smtClean="0"/>
              <a:t>Lower</a:t>
            </a:r>
            <a:r>
              <a:rPr lang="fr-CH" sz="1600" dirty="0" smtClean="0"/>
              <a:t> </a:t>
            </a:r>
            <a:r>
              <a:rPr lang="fr-CH" sz="1600" dirty="0" err="1" smtClean="0"/>
              <a:t>field</a:t>
            </a:r>
            <a:r>
              <a:rPr lang="fr-CH" sz="1600" dirty="0" smtClean="0"/>
              <a:t> (4.5 vs 5.6 T)</a:t>
            </a:r>
          </a:p>
          <a:p>
            <a:pPr lvl="1"/>
            <a:r>
              <a:rPr lang="fr-CH" sz="1600" dirty="0" err="1" smtClean="0"/>
              <a:t>Thickner</a:t>
            </a:r>
            <a:r>
              <a:rPr lang="fr-CH" sz="1600" dirty="0" smtClean="0"/>
              <a:t> </a:t>
            </a:r>
            <a:r>
              <a:rPr lang="fr-CH" sz="1600" dirty="0" err="1" smtClean="0"/>
              <a:t>collars</a:t>
            </a:r>
            <a:r>
              <a:rPr lang="fr-CH" sz="1600" dirty="0" smtClean="0"/>
              <a:t> (25 mm vs 10 mm)</a:t>
            </a:r>
          </a:p>
          <a:p>
            <a:pPr lvl="1"/>
            <a:r>
              <a:rPr lang="fr-CH" sz="1600" dirty="0" smtClean="0"/>
              <a:t>b</a:t>
            </a:r>
            <a:r>
              <a:rPr lang="fr-CH" sz="1600" baseline="-25000" dirty="0" smtClean="0"/>
              <a:t>3</a:t>
            </a:r>
            <a:r>
              <a:rPr lang="fr-CH" sz="1600" dirty="0" smtClean="0"/>
              <a:t> change </a:t>
            </a:r>
            <a:r>
              <a:rPr lang="fr-CH" sz="1600" dirty="0" err="1" smtClean="0"/>
              <a:t>along</a:t>
            </a:r>
            <a:r>
              <a:rPr lang="fr-CH" sz="1600" dirty="0" smtClean="0"/>
              <a:t> the </a:t>
            </a:r>
            <a:r>
              <a:rPr lang="fr-CH" sz="1600" dirty="0" err="1" smtClean="0"/>
              <a:t>ramp</a:t>
            </a:r>
            <a:r>
              <a:rPr lang="fr-CH" sz="1600" dirty="0" smtClean="0"/>
              <a:t> of about 5 </a:t>
            </a:r>
            <a:r>
              <a:rPr lang="fr-CH" sz="1600" dirty="0" err="1" smtClean="0"/>
              <a:t>units</a:t>
            </a:r>
            <a:endParaRPr lang="fr-CH" sz="1600" dirty="0" smtClean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fr-CH" sz="2000" dirty="0" smtClean="0"/>
          </a:p>
          <a:p>
            <a:r>
              <a:rPr lang="fr-CH" sz="2000" dirty="0" err="1" smtClean="0"/>
              <a:t>Two</a:t>
            </a:r>
            <a:r>
              <a:rPr lang="fr-CH" sz="2000" dirty="0" smtClean="0"/>
              <a:t> </a:t>
            </a:r>
            <a:r>
              <a:rPr lang="fr-CH" sz="2000" dirty="0" err="1" smtClean="0"/>
              <a:t>measurements</a:t>
            </a:r>
            <a:r>
              <a:rPr lang="fr-CH" sz="2000" dirty="0" smtClean="0"/>
              <a:t> </a:t>
            </a:r>
            <a:r>
              <a:rPr lang="fr-CH" sz="2000" dirty="0" err="1" smtClean="0"/>
              <a:t>systems</a:t>
            </a:r>
            <a:r>
              <a:rPr lang="fr-CH" sz="2000" dirty="0" smtClean="0"/>
              <a:t> </a:t>
            </a:r>
            <a:r>
              <a:rPr lang="fr-CH" sz="2000" dirty="0" err="1" smtClean="0"/>
              <a:t>were</a:t>
            </a:r>
            <a:r>
              <a:rPr lang="fr-CH" sz="2000" dirty="0" smtClean="0"/>
              <a:t> </a:t>
            </a:r>
            <a:r>
              <a:rPr lang="fr-CH" sz="2000" dirty="0" err="1" smtClean="0"/>
              <a:t>used</a:t>
            </a:r>
            <a:r>
              <a:rPr lang="fr-CH" sz="2000" dirty="0" smtClean="0"/>
              <a:t> </a:t>
            </a:r>
          </a:p>
          <a:p>
            <a:pPr lvl="1"/>
            <a:r>
              <a:rPr lang="fr-CH" sz="1600" dirty="0" smtClean="0"/>
              <a:t>One at ASG (</a:t>
            </a:r>
            <a:r>
              <a:rPr lang="fr-CH" sz="1600" dirty="0" err="1" smtClean="0"/>
              <a:t>very</a:t>
            </a:r>
            <a:r>
              <a:rPr lang="fr-CH" sz="1600" dirty="0" smtClean="0"/>
              <a:t> </a:t>
            </a:r>
            <a:r>
              <a:rPr lang="fr-CH" sz="1600" dirty="0" err="1" smtClean="0"/>
              <a:t>old</a:t>
            </a:r>
            <a:r>
              <a:rPr lang="fr-CH" sz="1600" dirty="0" smtClean="0"/>
              <a:t> system, but </a:t>
            </a:r>
            <a:r>
              <a:rPr lang="fr-CH" sz="1600" dirty="0" err="1" smtClean="0"/>
              <a:t>still</a:t>
            </a:r>
            <a:r>
              <a:rPr lang="fr-CH" sz="1600" dirty="0" smtClean="0"/>
              <a:t> </a:t>
            </a:r>
            <a:r>
              <a:rPr lang="fr-CH" sz="1600" dirty="0" err="1" smtClean="0"/>
              <a:t>working</a:t>
            </a:r>
            <a:r>
              <a:rPr lang="fr-CH" sz="1600" dirty="0" smtClean="0"/>
              <a:t>)</a:t>
            </a:r>
          </a:p>
          <a:p>
            <a:pPr lvl="1"/>
            <a:r>
              <a:rPr lang="fr-CH" sz="1600" dirty="0" smtClean="0"/>
              <a:t>Confirmation at CERN</a:t>
            </a:r>
            <a:endParaRPr lang="fr-CH" sz="1600" dirty="0" smtClean="0"/>
          </a:p>
          <a:p>
            <a:r>
              <a:rPr lang="fr-CH" sz="1900" dirty="0" smtClean="0"/>
              <a:t>Data </a:t>
            </a:r>
            <a:r>
              <a:rPr lang="fr-CH" sz="1900" dirty="0" err="1" smtClean="0"/>
              <a:t>presented</a:t>
            </a:r>
            <a:r>
              <a:rPr lang="fr-CH" sz="1900" dirty="0" smtClean="0"/>
              <a:t> at the D1 D2 </a:t>
            </a:r>
            <a:r>
              <a:rPr lang="fr-CH" sz="1900" dirty="0" err="1" smtClean="0"/>
              <a:t>review</a:t>
            </a:r>
            <a:r>
              <a:rPr lang="fr-CH" sz="1900" dirty="0" smtClean="0"/>
              <a:t> </a:t>
            </a:r>
            <a:r>
              <a:rPr lang="en-GB" sz="2000" dirty="0">
                <a:hlinkClick r:id="rId2"/>
              </a:rPr>
              <a:t>https://indico.cern.ch/event/790845</a:t>
            </a:r>
            <a:endParaRPr lang="en-GB" dirty="0"/>
          </a:p>
          <a:p>
            <a:pPr lvl="1"/>
            <a:endParaRPr lang="en-GB" dirty="0"/>
          </a:p>
        </p:txBody>
      </p:sp>
      <p:pic>
        <p:nvPicPr>
          <p:cNvPr id="14" name="Content Placeholder 10">
            <a:extLst>
              <a:ext uri="{FF2B5EF4-FFF2-40B4-BE49-F238E27FC236}">
                <a16:creationId xmlns:a16="http://schemas.microsoft.com/office/drawing/2014/main" id="{505FD1A0-6009-4EE6-AA6D-4ACB70BFB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056002"/>
            <a:ext cx="3816424" cy="259092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45004" y="4646930"/>
            <a:ext cx="37769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Multipoles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(b3, b5, b7)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expected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by the model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Farinon et al.]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51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15417</TotalTime>
  <Words>950</Words>
  <Application>Microsoft Office PowerPoint</Application>
  <PresentationFormat>On-screen Show (4:3)</PresentationFormat>
  <Paragraphs>178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ＭＳ Ｐゴシック</vt:lpstr>
      <vt:lpstr>Arial</vt:lpstr>
      <vt:lpstr>Book Antiqua</vt:lpstr>
      <vt:lpstr>Calibri</vt:lpstr>
      <vt:lpstr>Times</vt:lpstr>
      <vt:lpstr>Wingdings</vt:lpstr>
      <vt:lpstr>Thème Office</vt:lpstr>
      <vt:lpstr>Worksheet</vt:lpstr>
      <vt:lpstr>Field quality in WP3 magnets – episode II D1 and D2</vt:lpstr>
      <vt:lpstr>SUMMARY</vt:lpstr>
      <vt:lpstr>D1</vt:lpstr>
      <vt:lpstr>D1</vt:lpstr>
      <vt:lpstr>D1</vt:lpstr>
      <vt:lpstr>D1</vt:lpstr>
      <vt:lpstr>D1</vt:lpstr>
      <vt:lpstr>D1</vt:lpstr>
      <vt:lpstr>D2</vt:lpstr>
      <vt:lpstr>D2</vt:lpstr>
      <vt:lpstr>D2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313</cp:revision>
  <dcterms:created xsi:type="dcterms:W3CDTF">2016-08-24T12:27:25Z</dcterms:created>
  <dcterms:modified xsi:type="dcterms:W3CDTF">2019-07-22T15:03:46Z</dcterms:modified>
</cp:coreProperties>
</file>