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497" r:id="rId5"/>
    <p:sldId id="500" r:id="rId6"/>
    <p:sldId id="501" r:id="rId7"/>
    <p:sldId id="531" r:id="rId8"/>
    <p:sldId id="503" r:id="rId9"/>
    <p:sldId id="504" r:id="rId10"/>
    <p:sldId id="505" r:id="rId11"/>
    <p:sldId id="506" r:id="rId12"/>
    <p:sldId id="507" r:id="rId13"/>
    <p:sldId id="508" r:id="rId14"/>
    <p:sldId id="533" r:id="rId15"/>
    <p:sldId id="509" r:id="rId16"/>
    <p:sldId id="510" r:id="rId17"/>
    <p:sldId id="513" r:id="rId18"/>
    <p:sldId id="514" r:id="rId19"/>
    <p:sldId id="515" r:id="rId20"/>
    <p:sldId id="534" r:id="rId21"/>
    <p:sldId id="516" r:id="rId22"/>
    <p:sldId id="517" r:id="rId23"/>
    <p:sldId id="518" r:id="rId24"/>
    <p:sldId id="532" r:id="rId25"/>
    <p:sldId id="519" r:id="rId26"/>
    <p:sldId id="520" r:id="rId27"/>
    <p:sldId id="521" r:id="rId28"/>
    <p:sldId id="522" r:id="rId29"/>
    <p:sldId id="523" r:id="rId30"/>
    <p:sldId id="524" r:id="rId31"/>
    <p:sldId id="525" r:id="rId32"/>
    <p:sldId id="526" r:id="rId33"/>
    <p:sldId id="527" r:id="rId34"/>
    <p:sldId id="528" r:id="rId35"/>
    <p:sldId id="529" r:id="rId36"/>
    <p:sldId id="530" r:id="rId37"/>
    <p:sldId id="512" r:id="rId3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33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5102" autoAdjust="0"/>
  </p:normalViewPr>
  <p:slideViewPr>
    <p:cSldViewPr snapToObjects="1" showGuides="1">
      <p:cViewPr varScale="1">
        <p:scale>
          <a:sx n="45" d="100"/>
          <a:sy n="45" d="100"/>
        </p:scale>
        <p:origin x="78" y="1098"/>
      </p:cViewPr>
      <p:guideLst>
        <p:guide orient="horz" pos="408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469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dirty="0" smtClean="0"/>
              <a:t>Susana Izquierdo Bermudez, </a:t>
            </a:r>
            <a:r>
              <a:rPr lang="en-GB" dirty="0" smtClean="0"/>
              <a:t>ASC18 4LOr3A-04, Nov. 2018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3907160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547680"/>
            <a:ext cx="8836000" cy="441319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1" y="6270664"/>
            <a:ext cx="609475" cy="2546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6525344"/>
            <a:ext cx="299661" cy="2996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0405"/>
            <a:ext cx="1645563" cy="7675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s-ES" noProof="0" dirty="0" smtClean="0"/>
              <a:t>Susana Izquierdo Bermudez, </a:t>
            </a:r>
            <a:r>
              <a:rPr lang="en-GB" sz="1200" dirty="0" smtClean="0"/>
              <a:t>MT25-Wed-Af-Or23-04</a:t>
            </a:r>
            <a:r>
              <a:rPr lang="es-ES" noProof="0" dirty="0" smtClean="0"/>
              <a:t>, </a:t>
            </a:r>
            <a:r>
              <a:rPr lang="es-ES" dirty="0" smtClean="0"/>
              <a:t>Sep. 2017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963788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author/37590631800" TargetMode="External"/><Relationship Id="rId2" Type="http://schemas.openxmlformats.org/officeDocument/2006/relationships/hyperlink" Target="https://ieeexplore.ieee.org/xpl/tocresult.jsp?isnumber=8624636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hyperlink" Target="https://edms.cern.ch/document/203108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963788/" TargetMode="External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51584" y="2819400"/>
            <a:ext cx="8332948" cy="1800000"/>
          </a:xfrm>
        </p:spPr>
        <p:txBody>
          <a:bodyPr/>
          <a:lstStyle/>
          <a:p>
            <a:pPr algn="ctr"/>
            <a:r>
              <a:rPr lang="en-GB" sz="3200" dirty="0" smtClean="0"/>
              <a:t>Update on Magnetic Field Measurements for MQXF</a:t>
            </a: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91544" y="4398227"/>
            <a:ext cx="8496944" cy="1112613"/>
          </a:xfrm>
        </p:spPr>
        <p:txBody>
          <a:bodyPr>
            <a:normAutofit/>
          </a:bodyPr>
          <a:lstStyle/>
          <a:p>
            <a:pPr algn="ctr"/>
            <a:r>
              <a:rPr lang="en-GB" u="sng" dirty="0" smtClean="0"/>
              <a:t>Susana </a:t>
            </a:r>
            <a:r>
              <a:rPr lang="en-GB" u="sng" dirty="0"/>
              <a:t>Izquierdo </a:t>
            </a:r>
            <a:r>
              <a:rPr lang="en-GB" u="sng" dirty="0" smtClean="0"/>
              <a:t>Bermudez</a:t>
            </a:r>
          </a:p>
          <a:p>
            <a:pPr algn="ctr"/>
            <a:r>
              <a:rPr lang="es-ES_tradnl" dirty="0" smtClean="0"/>
              <a:t>L</a:t>
            </a:r>
            <a:r>
              <a:rPr lang="es-ES_tradnl" dirty="0"/>
              <a:t>. Fiscarelli, G. </a:t>
            </a:r>
            <a:r>
              <a:rPr lang="es-ES_tradnl" dirty="0" smtClean="0"/>
              <a:t>Ambrosio, </a:t>
            </a:r>
            <a:r>
              <a:rPr lang="es-ES_tradnl" dirty="0"/>
              <a:t>P. Ferracin, J. Di </a:t>
            </a:r>
            <a:r>
              <a:rPr lang="es-ES_tradnl" dirty="0" smtClean="0"/>
              <a:t>Marco, </a:t>
            </a:r>
            <a:r>
              <a:rPr lang="es-ES_tradnl" dirty="0"/>
              <a:t>E. Todesco, G.L. Sabbi, </a:t>
            </a:r>
            <a:r>
              <a:rPr lang="es-ES_tradnl" dirty="0" smtClean="0"/>
              <a:t>H. Song, X. Wang. </a:t>
            </a:r>
            <a:endParaRPr lang="en-GB" sz="1800" dirty="0"/>
          </a:p>
          <a:p>
            <a:pPr algn="r"/>
            <a:endParaRPr lang="en-GB" sz="1800" dirty="0">
              <a:solidFill>
                <a:srgbClr val="FF0000"/>
              </a:solidFill>
            </a:endParaRPr>
          </a:p>
          <a:p>
            <a:pPr algn="ctr"/>
            <a:endParaRPr lang="en-GB" sz="18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02" y="5772150"/>
            <a:ext cx="985542" cy="9692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3091" y="5772150"/>
            <a:ext cx="2293767" cy="96921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863752" y="5899150"/>
            <a:ext cx="6605048" cy="349250"/>
          </a:xfrm>
        </p:spPr>
        <p:txBody>
          <a:bodyPr>
            <a:noAutofit/>
          </a:bodyPr>
          <a:lstStyle/>
          <a:p>
            <a:r>
              <a:rPr lang="en-GB" sz="2400" dirty="0" smtClean="0"/>
              <a:t>23 June 2019, WP2 meeting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2705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9280424" y="609778"/>
            <a:ext cx="2514333" cy="3073779"/>
            <a:chOff x="0" y="114300"/>
            <a:chExt cx="1557505" cy="1676433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074" t="45497" r="11043" b="12681"/>
            <a:stretch/>
          </p:blipFill>
          <p:spPr bwMode="auto">
            <a:xfrm>
              <a:off x="0" y="114300"/>
              <a:ext cx="1557505" cy="1318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523880" y="1359008"/>
              <a:ext cx="792088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 rot="19904207">
              <a:off x="179338" y="337928"/>
              <a:ext cx="427640" cy="6082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919924" y="1437386"/>
              <a:ext cx="0" cy="353347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 rot="19904207">
              <a:off x="584798" y="225872"/>
              <a:ext cx="427640" cy="6082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432048" y="357265"/>
              <a:ext cx="154748" cy="285646"/>
            </a:xfrm>
            <a:prstGeom prst="straightConnector1">
              <a:avLst/>
            </a:prstGeom>
            <a:ln w="38100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853572" y="285257"/>
              <a:ext cx="154748" cy="285646"/>
            </a:xfrm>
            <a:prstGeom prst="straightConnector1">
              <a:avLst/>
            </a:prstGeom>
            <a:ln w="38100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Systematic allowed field errors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8216598"/>
              </p:ext>
            </p:extLst>
          </p:nvPr>
        </p:nvGraphicFramePr>
        <p:xfrm>
          <a:off x="2560731" y="3613731"/>
          <a:ext cx="7272808" cy="25843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9794">
                  <a:extLst>
                    <a:ext uri="{9D8B030D-6E8A-4147-A177-3AD203B41FA5}">
                      <a16:colId xmlns:a16="http://schemas.microsoft.com/office/drawing/2014/main" val="2581735045"/>
                    </a:ext>
                  </a:extLst>
                </a:gridCol>
                <a:gridCol w="1322744">
                  <a:extLst>
                    <a:ext uri="{9D8B030D-6E8A-4147-A177-3AD203B41FA5}">
                      <a16:colId xmlns:a16="http://schemas.microsoft.com/office/drawing/2014/main" val="2107490001"/>
                    </a:ext>
                  </a:extLst>
                </a:gridCol>
                <a:gridCol w="1064529">
                  <a:extLst>
                    <a:ext uri="{9D8B030D-6E8A-4147-A177-3AD203B41FA5}">
                      <a16:colId xmlns:a16="http://schemas.microsoft.com/office/drawing/2014/main" val="3672139522"/>
                    </a:ext>
                  </a:extLst>
                </a:gridCol>
                <a:gridCol w="974492">
                  <a:extLst>
                    <a:ext uri="{9D8B030D-6E8A-4147-A177-3AD203B41FA5}">
                      <a16:colId xmlns:a16="http://schemas.microsoft.com/office/drawing/2014/main" val="38711543"/>
                    </a:ext>
                  </a:extLst>
                </a:gridCol>
                <a:gridCol w="1064529">
                  <a:extLst>
                    <a:ext uri="{9D8B030D-6E8A-4147-A177-3AD203B41FA5}">
                      <a16:colId xmlns:a16="http://schemas.microsoft.com/office/drawing/2014/main" val="61049594"/>
                    </a:ext>
                  </a:extLst>
                </a:gridCol>
                <a:gridCol w="996720">
                  <a:extLst>
                    <a:ext uri="{9D8B030D-6E8A-4147-A177-3AD203B41FA5}">
                      <a16:colId xmlns:a16="http://schemas.microsoft.com/office/drawing/2014/main" val="101174385"/>
                    </a:ext>
                  </a:extLst>
                </a:gridCol>
              </a:tblGrid>
              <a:tr h="45079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(units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GB" sz="1400" baseline="-250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ref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= 50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mm)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Design</a:t>
                      </a: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Measurements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RT After Loading</a:t>
                      </a:r>
                      <a:endParaRPr lang="en-GB" sz="1400" dirty="0" smtClean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Measurements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</a:t>
                      </a:r>
                      <a:r>
                        <a:rPr lang="en-GB" sz="1400" baseline="-250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nom</a:t>
                      </a:r>
                      <a:endParaRPr lang="en-GB" sz="1400" baseline="-25000" dirty="0" smtClean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887755"/>
                  </a:ext>
                </a:extLst>
              </a:tr>
              <a:tr h="10668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Straight </a:t>
                      </a: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Section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Integral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Straight </a:t>
                      </a: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Section</a:t>
                      </a:r>
                      <a:endParaRPr lang="en-GB" sz="1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Integral</a:t>
                      </a:r>
                      <a:endParaRPr lang="en-GB" sz="1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5453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MQXFS1a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Generation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3.57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1.49</a:t>
                      </a: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601199"/>
                  </a:ext>
                </a:extLst>
              </a:tr>
              <a:tr h="103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MQXFS3a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2</a:t>
                      </a:r>
                      <a:r>
                        <a:rPr lang="en-GB" sz="1400" baseline="30000" dirty="0" smtClean="0">
                          <a:latin typeface="+mj-lt"/>
                        </a:rPr>
                        <a:t>nd</a:t>
                      </a:r>
                      <a:r>
                        <a:rPr lang="en-GB" sz="1400" baseline="0" dirty="0" smtClean="0">
                          <a:latin typeface="+mj-lt"/>
                        </a:rPr>
                        <a:t> Generation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-1.90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-1.83</a:t>
                      </a: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777291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MQXFS4a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-4.36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0.10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-3.79</a:t>
                      </a:r>
                      <a:endParaRPr lang="en-GB" sz="14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3.52</a:t>
                      </a:r>
                      <a:endParaRPr lang="en-GB" sz="14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843947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MQXFS5a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-4.84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1.20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-4.26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2.14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701348"/>
                  </a:ext>
                </a:extLst>
              </a:tr>
              <a:tr h="71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MQXFS6a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-2.96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2.15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-3.50*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2.49*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412266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MQXFAP2</a:t>
                      </a: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-5.72</a:t>
                      </a: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-5.89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-3.94**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478225"/>
                  </a:ext>
                </a:extLst>
              </a:tr>
              <a:tr h="10668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MQXFA03</a:t>
                      </a: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--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582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MQXFBP1</a:t>
                      </a: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-5.75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-4.99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122" marR="581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713558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4976" y="1025904"/>
            <a:ext cx="8867009" cy="21134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Magnetic measurements of three short models and one prototype </a:t>
            </a:r>
            <a:r>
              <a:rPr lang="en-US" sz="1600" dirty="0" smtClean="0"/>
              <a:t>gave </a:t>
            </a:r>
            <a:r>
              <a:rPr lang="en-US" sz="1600" dirty="0"/>
              <a:t>an indication of a </a:t>
            </a:r>
            <a:r>
              <a:rPr lang="en-US" sz="1600" dirty="0">
                <a:solidFill>
                  <a:srgbClr val="FF0000"/>
                </a:solidFill>
              </a:rPr>
              <a:t>systematic b</a:t>
            </a:r>
            <a:r>
              <a:rPr lang="en-US" sz="1600" baseline="-25000" dirty="0">
                <a:solidFill>
                  <a:srgbClr val="FF0000"/>
                </a:solidFill>
              </a:rPr>
              <a:t>6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far from the target of 0 units at nominal current 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ACTION</a:t>
            </a:r>
            <a:r>
              <a:rPr lang="en-GB" sz="1600" dirty="0" smtClean="0"/>
              <a:t> 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(EDMS 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2019517)</a:t>
            </a:r>
            <a:r>
              <a:rPr lang="en-US" sz="1600" dirty="0" smtClean="0"/>
              <a:t>: </a:t>
            </a:r>
            <a:r>
              <a:rPr lang="en-US" sz="1600" dirty="0"/>
              <a:t>Increase the pole insulation by 0.125 mm and decrease the mid-plane shim by 0.125 mm. </a:t>
            </a:r>
          </a:p>
          <a:p>
            <a:pPr lvl="2"/>
            <a:r>
              <a:rPr lang="en-US" sz="1200" dirty="0"/>
              <a:t>At CERN, implemented from coil 202 (MQXFBP2)</a:t>
            </a:r>
          </a:p>
          <a:p>
            <a:pPr lvl="2"/>
            <a:r>
              <a:rPr lang="en-US" sz="1200" dirty="0"/>
              <a:t>At US-AUP, implemented from coil 114 (MQXFA4 or 5)</a:t>
            </a:r>
          </a:p>
          <a:p>
            <a:pPr lvl="1"/>
            <a:r>
              <a:rPr lang="en-US" sz="1600" dirty="0"/>
              <a:t>Expected correction: + 5.3 units of b</a:t>
            </a:r>
            <a:r>
              <a:rPr lang="en-US" sz="1600" baseline="-25000" dirty="0"/>
              <a:t>6</a:t>
            </a:r>
            <a:r>
              <a:rPr lang="en-US" sz="1600" dirty="0"/>
              <a:t>, +0.3 units of b</a:t>
            </a:r>
            <a:r>
              <a:rPr lang="en-US" sz="1600" baseline="-25000" dirty="0"/>
              <a:t>10</a:t>
            </a:r>
            <a:r>
              <a:rPr lang="en-US" sz="1600" dirty="0"/>
              <a:t>.</a:t>
            </a:r>
          </a:p>
          <a:p>
            <a:r>
              <a:rPr lang="en-US" sz="1600" dirty="0"/>
              <a:t>b</a:t>
            </a:r>
            <a:r>
              <a:rPr lang="en-US" sz="1600" baseline="-25000" dirty="0"/>
              <a:t>10</a:t>
            </a:r>
            <a:r>
              <a:rPr lang="en-US" sz="1600" dirty="0"/>
              <a:t> and b</a:t>
            </a:r>
            <a:r>
              <a:rPr lang="en-US" sz="1600" baseline="-25000" dirty="0"/>
              <a:t>14</a:t>
            </a:r>
            <a:r>
              <a:rPr lang="en-US" sz="1600" dirty="0"/>
              <a:t> are within specifications.</a:t>
            </a:r>
          </a:p>
          <a:p>
            <a:pPr lvl="1"/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791927" y="3225041"/>
            <a:ext cx="5166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b</a:t>
            </a:r>
            <a:r>
              <a:rPr lang="en-GB" sz="1600" i="1" baseline="-25000" dirty="0"/>
              <a:t>6</a:t>
            </a:r>
            <a:r>
              <a:rPr lang="en-GB" sz="1600" i="1" dirty="0"/>
              <a:t> [units] in the magnet straight section (</a:t>
            </a:r>
            <a:r>
              <a:rPr lang="en-GB" sz="1600" i="1" dirty="0" err="1"/>
              <a:t>R</a:t>
            </a:r>
            <a:r>
              <a:rPr lang="en-GB" sz="1600" i="1" baseline="-25000" dirty="0" err="1"/>
              <a:t>ref</a:t>
            </a:r>
            <a:r>
              <a:rPr lang="en-GB" sz="1600" i="1" dirty="0"/>
              <a:t> = 50 mm)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522803" y="6363976"/>
            <a:ext cx="6655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sz="1200" dirty="0"/>
              <a:t>*At 16 kA instead of 16.47 kA. Expected iron saturation effect from 16 to 16.47 kA = - 0.2 units</a:t>
            </a:r>
          </a:p>
          <a:p>
            <a:pPr fontAlgn="ctr"/>
            <a:r>
              <a:rPr lang="en-US" sz="1200" dirty="0"/>
              <a:t>** At 10 kA instead pf 16.47 kA. Expected iron saturation effect from 16 to 16.47 kA = - 1.2 units</a:t>
            </a:r>
          </a:p>
          <a:p>
            <a:pPr fontAlgn="ctr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5130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waviness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1620" y="2854222"/>
            <a:ext cx="4797637" cy="3600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</a:t>
            </a:r>
            <a:r>
              <a:rPr lang="en-GB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260" y="2765230"/>
            <a:ext cx="4797638" cy="36000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92312" y="1063984"/>
            <a:ext cx="10280827" cy="18792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Field homogeneity is measured along magnet axis, using </a:t>
            </a:r>
            <a:r>
              <a:rPr lang="en-GB" sz="1800" dirty="0" smtClean="0"/>
              <a:t>~ 110 mm probe (MQXFA, LBNL&amp;BNL) </a:t>
            </a:r>
            <a:r>
              <a:rPr lang="en-GB" sz="1800" dirty="0"/>
              <a:t>and ~ </a:t>
            </a:r>
            <a:r>
              <a:rPr lang="en-GB" sz="1800" dirty="0" smtClean="0"/>
              <a:t>600 </a:t>
            </a:r>
            <a:r>
              <a:rPr lang="en-GB" sz="1800" dirty="0"/>
              <a:t>mm probe </a:t>
            </a:r>
            <a:r>
              <a:rPr lang="en-GB" sz="1800" dirty="0" smtClean="0"/>
              <a:t>(MQXFB, CERN).</a:t>
            </a:r>
          </a:p>
          <a:p>
            <a:pPr lvl="1"/>
            <a:r>
              <a:rPr lang="en-US" sz="1400" dirty="0" smtClean="0"/>
              <a:t>MQXFA measurements are averaged over 5 positions (5 x 110 mm) to allow direct comparison to MQXFB</a:t>
            </a:r>
            <a:endParaRPr lang="en-GB" sz="1400" dirty="0" smtClean="0"/>
          </a:p>
          <a:p>
            <a:r>
              <a:rPr lang="en-GB" sz="1800" dirty="0" smtClean="0"/>
              <a:t>The spread on the measurements along the magnet axis, indicate a </a:t>
            </a:r>
            <a:r>
              <a:rPr lang="en-GB" sz="1800" dirty="0" smtClean="0">
                <a:solidFill>
                  <a:srgbClr val="FF0000"/>
                </a:solidFill>
              </a:rPr>
              <a:t>0.02-0.04 mm precision on the longitudinal position of the conductors block</a:t>
            </a:r>
            <a:r>
              <a:rPr lang="en-GB" sz="1800" dirty="0" smtClean="0"/>
              <a:t>.</a:t>
            </a:r>
          </a:p>
          <a:p>
            <a:r>
              <a:rPr lang="en-US" sz="1800" dirty="0" smtClean="0"/>
              <a:t>This spread is similar to what is obtained for the LHC dipoles.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8928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Shimming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648763" y="239141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MQXFS1c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62030" y="2368975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MQXFS3a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637662" y="2362193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MQXFS5a</a:t>
            </a:r>
            <a:endParaRPr lang="en-GB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23392" y="811483"/>
            <a:ext cx="11233248" cy="212410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sz="1800" dirty="0"/>
          </a:p>
          <a:p>
            <a:r>
              <a:rPr lang="en-GB" sz="1800" dirty="0">
                <a:solidFill>
                  <a:schemeClr val="tx1"/>
                </a:solidFill>
              </a:rPr>
              <a:t>Ferromagnetic shims inserted in the bladder slots can correct up to ± 4.5 units of b</a:t>
            </a:r>
            <a:r>
              <a:rPr lang="en-GB" sz="1800" baseline="-25000" dirty="0">
                <a:solidFill>
                  <a:schemeClr val="tx1"/>
                </a:solidFill>
              </a:rPr>
              <a:t>3</a:t>
            </a:r>
            <a:r>
              <a:rPr lang="en-GB" sz="1800" dirty="0">
                <a:solidFill>
                  <a:schemeClr val="tx1"/>
                </a:solidFill>
              </a:rPr>
              <a:t>/a</a:t>
            </a:r>
            <a:r>
              <a:rPr lang="en-GB" sz="1800" baseline="-25000" dirty="0">
                <a:solidFill>
                  <a:schemeClr val="tx1"/>
                </a:solidFill>
              </a:rPr>
              <a:t>3</a:t>
            </a:r>
            <a:r>
              <a:rPr lang="en-GB" sz="1800" dirty="0">
                <a:solidFill>
                  <a:schemeClr val="tx1"/>
                </a:solidFill>
              </a:rPr>
              <a:t>, ± 3 units of b</a:t>
            </a:r>
            <a:r>
              <a:rPr lang="en-GB" sz="1800" baseline="-25000" dirty="0">
                <a:solidFill>
                  <a:schemeClr val="tx1"/>
                </a:solidFill>
              </a:rPr>
              <a:t>4</a:t>
            </a:r>
            <a:r>
              <a:rPr lang="en-GB" sz="1800" dirty="0">
                <a:solidFill>
                  <a:schemeClr val="tx1"/>
                </a:solidFill>
              </a:rPr>
              <a:t> and +-1 unit of a</a:t>
            </a:r>
            <a:r>
              <a:rPr lang="en-GB" sz="1800" baseline="-25000" dirty="0">
                <a:solidFill>
                  <a:schemeClr val="tx1"/>
                </a:solidFill>
              </a:rPr>
              <a:t>4</a:t>
            </a:r>
          </a:p>
          <a:p>
            <a:r>
              <a:rPr lang="en-US" sz="1800" dirty="0">
                <a:solidFill>
                  <a:schemeClr val="tx1"/>
                </a:solidFill>
              </a:rPr>
              <a:t>Four different magnetic shimming layout have been tested in the short model assemblies.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616" y="2847075"/>
            <a:ext cx="7958353" cy="189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537026" y="4919065"/>
          <a:ext cx="5645214" cy="12668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2048">
                  <a:extLst>
                    <a:ext uri="{9D8B030D-6E8A-4147-A177-3AD203B41FA5}">
                      <a16:colId xmlns:a16="http://schemas.microsoft.com/office/drawing/2014/main" val="3730439203"/>
                    </a:ext>
                  </a:extLst>
                </a:gridCol>
                <a:gridCol w="2308733">
                  <a:extLst>
                    <a:ext uri="{9D8B030D-6E8A-4147-A177-3AD203B41FA5}">
                      <a16:colId xmlns:a16="http://schemas.microsoft.com/office/drawing/2014/main" val="1359202791"/>
                    </a:ext>
                  </a:extLst>
                </a:gridCol>
                <a:gridCol w="2194433">
                  <a:extLst>
                    <a:ext uri="{9D8B030D-6E8A-4147-A177-3AD203B41FA5}">
                      <a16:colId xmlns:a16="http://schemas.microsoft.com/office/drawing/2014/main" val="37817909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Computed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Measured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0571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MQXFS1c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Δb</a:t>
                      </a:r>
                      <a:r>
                        <a:rPr lang="en-GB" sz="1600" kern="12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</a:t>
                      </a: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4.22; Δa</a:t>
                      </a:r>
                      <a:r>
                        <a:rPr lang="en-GB" sz="1600" kern="12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= -4.24 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Δb</a:t>
                      </a:r>
                      <a:r>
                        <a:rPr lang="en-GB" sz="1600" kern="12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</a:t>
                      </a: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3.51 Δa</a:t>
                      </a:r>
                      <a:r>
                        <a:rPr lang="en-GB" sz="1600" kern="12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= -3.92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4317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MQXFS3a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Δb</a:t>
                      </a:r>
                      <a:r>
                        <a:rPr lang="en-GB" sz="1600" kern="12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-2.88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Δb</a:t>
                      </a:r>
                      <a:r>
                        <a:rPr lang="en-GB" sz="1600" kern="12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-2.55 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739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MQXFS5a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Δa</a:t>
                      </a:r>
                      <a:r>
                        <a:rPr lang="en-GB" sz="1600" kern="12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0.84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Δa</a:t>
                      </a:r>
                      <a:r>
                        <a:rPr lang="en-GB" sz="1600" kern="12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en-GB" sz="1600" kern="12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0.71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2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MQXFS4a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Δb</a:t>
                      </a:r>
                      <a:r>
                        <a:rPr lang="en-GB" sz="1600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3.42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Δb</a:t>
                      </a:r>
                      <a:r>
                        <a:rPr lang="en-GB" sz="1600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=3.30 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7432458"/>
                  </a:ext>
                </a:extLst>
              </a:tr>
            </a:tbl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>
          <a:xfrm>
            <a:off x="1703512" y="5156037"/>
            <a:ext cx="2630686" cy="86525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>
                <a:solidFill>
                  <a:schemeClr val="tx1"/>
                </a:solidFill>
              </a:rPr>
              <a:t>Obtained correction is in agreements with expectations.</a:t>
            </a:r>
            <a:endParaRPr lang="en-GB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8589504" y="239141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MQXFS4a</a:t>
            </a:r>
            <a:endParaRPr lang="en-GB" b="1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6547680"/>
            <a:ext cx="6627000" cy="441319"/>
          </a:xfrm>
        </p:spPr>
        <p:txBody>
          <a:bodyPr/>
          <a:lstStyle/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03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– Warm Correlation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51384" y="1826631"/>
            <a:ext cx="4392488" cy="37219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FF0000"/>
                </a:solidFill>
              </a:rPr>
              <a:t>Good correlation </a:t>
            </a:r>
            <a:r>
              <a:rPr lang="en-GB" sz="2000" dirty="0"/>
              <a:t>between room temperature and 1.9 K (nominal gradient) measurements, important for an efficient implementation of the magnetic shimming correction actions</a:t>
            </a:r>
            <a:r>
              <a:rPr lang="en-GB" sz="2000" dirty="0" smtClean="0"/>
              <a:t>.</a:t>
            </a:r>
          </a:p>
          <a:p>
            <a:endParaRPr lang="en-GB" sz="2000" dirty="0"/>
          </a:p>
          <a:p>
            <a:r>
              <a:rPr lang="en-GB" sz="2000" dirty="0"/>
              <a:t>Remarkable change on a</a:t>
            </a:r>
            <a:r>
              <a:rPr lang="en-GB" sz="2000" baseline="-25000" dirty="0"/>
              <a:t>4</a:t>
            </a:r>
            <a:r>
              <a:rPr lang="en-GB" sz="2000" dirty="0"/>
              <a:t>, b</a:t>
            </a:r>
            <a:r>
              <a:rPr lang="en-GB" sz="2000" baseline="-25000" dirty="0"/>
              <a:t>6</a:t>
            </a:r>
            <a:r>
              <a:rPr lang="en-GB" sz="2000" dirty="0"/>
              <a:t> and a</a:t>
            </a:r>
            <a:r>
              <a:rPr lang="en-GB" sz="2000" baseline="-25000" dirty="0"/>
              <a:t>8</a:t>
            </a:r>
            <a:r>
              <a:rPr lang="en-GB" sz="2000" dirty="0"/>
              <a:t> in MQXFS1 and a</a:t>
            </a:r>
            <a:r>
              <a:rPr lang="en-GB" sz="2000" baseline="-25000" dirty="0"/>
              <a:t>3</a:t>
            </a:r>
            <a:r>
              <a:rPr lang="en-GB" sz="2000" dirty="0"/>
              <a:t> in MQXFS6.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6547680"/>
            <a:ext cx="6627000" cy="441319"/>
          </a:xfrm>
        </p:spPr>
        <p:txBody>
          <a:bodyPr/>
          <a:lstStyle/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96989" y="1062619"/>
            <a:ext cx="4818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Change on field errors (1.9 K, I*</a:t>
            </a:r>
            <a:r>
              <a:rPr lang="en-GB" sz="1600" i="1" baseline="-25000" dirty="0"/>
              <a:t>nom</a:t>
            </a:r>
            <a:r>
              <a:rPr lang="en-GB" sz="1600" i="1" dirty="0"/>
              <a:t> – after loading)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872" y="1401173"/>
            <a:ext cx="7591584" cy="457663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807968" y="5885353"/>
            <a:ext cx="8047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/>
              <a:t>*In the case of :</a:t>
            </a:r>
          </a:p>
          <a:p>
            <a:pPr marL="285750" indent="-285750">
              <a:buFontTx/>
              <a:buChar char="-"/>
            </a:pPr>
            <a:r>
              <a:rPr lang="en-GB" sz="1200" i="1" dirty="0"/>
              <a:t>MQXFAP02, field errors at 10 kA</a:t>
            </a:r>
          </a:p>
          <a:p>
            <a:pPr marL="285750" indent="-285750">
              <a:buFontTx/>
              <a:buChar char="-"/>
            </a:pPr>
            <a:r>
              <a:rPr lang="en-US" sz="1200" i="1" dirty="0"/>
              <a:t>MQXFS6</a:t>
            </a:r>
            <a:r>
              <a:rPr lang="en-GB" sz="1200" i="1" dirty="0"/>
              <a:t>, field errors at 16 kA</a:t>
            </a:r>
          </a:p>
          <a:p>
            <a:pPr marL="285750" indent="-285750">
              <a:buFontTx/>
              <a:buChar char="-"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4298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800" y="1219201"/>
            <a:ext cx="10532200" cy="4906963"/>
          </a:xfrm>
        </p:spPr>
        <p:txBody>
          <a:bodyPr>
            <a:noAutofit/>
          </a:bodyPr>
          <a:lstStyle/>
          <a:p>
            <a:pPr marL="342900" lvl="1" indent="-342900"/>
            <a:endParaRPr lang="en-GB" sz="1800" dirty="0"/>
          </a:p>
          <a:p>
            <a:pPr marL="342900" lvl="1" indent="-342900"/>
            <a:r>
              <a:rPr lang="en-GB" sz="1800" dirty="0"/>
              <a:t>Magnetic measurements give an indication of a </a:t>
            </a:r>
            <a:r>
              <a:rPr lang="en-GB" sz="1800" dirty="0">
                <a:solidFill>
                  <a:srgbClr val="FF0000"/>
                </a:solidFill>
              </a:rPr>
              <a:t>systematic b</a:t>
            </a:r>
            <a:r>
              <a:rPr lang="en-GB" sz="1800" baseline="-25000" dirty="0">
                <a:solidFill>
                  <a:srgbClr val="FF0000"/>
                </a:solidFill>
              </a:rPr>
              <a:t>6</a:t>
            </a:r>
            <a:r>
              <a:rPr lang="en-GB" sz="1800" dirty="0"/>
              <a:t> far from the targets </a:t>
            </a:r>
            <a:r>
              <a:rPr lang="en-GB" sz="1800" dirty="0">
                <a:sym typeface="Wingdings" panose="05000000000000000000" pitchFamily="2" charset="2"/>
              </a:rPr>
              <a:t> fine tuning of the cross section</a:t>
            </a:r>
            <a:r>
              <a:rPr lang="en-GB" sz="1800" dirty="0"/>
              <a:t>.</a:t>
            </a:r>
          </a:p>
          <a:p>
            <a:pPr marL="342900" lvl="1" indent="-342900"/>
            <a:endParaRPr lang="en-US" sz="1800" dirty="0"/>
          </a:p>
          <a:p>
            <a:pPr marL="342900" lvl="1" indent="-342900"/>
            <a:r>
              <a:rPr lang="en-GB" sz="1800" dirty="0"/>
              <a:t>Correction capabilities using </a:t>
            </a:r>
            <a:r>
              <a:rPr lang="en-GB" sz="1800" dirty="0">
                <a:solidFill>
                  <a:srgbClr val="FF0000"/>
                </a:solidFill>
              </a:rPr>
              <a:t>magnetic shims </a:t>
            </a:r>
            <a:r>
              <a:rPr lang="en-GB" sz="1800" dirty="0"/>
              <a:t>have been demonstrated, but they are not enough to correct the high measured non-allowed harmonics in the short models</a:t>
            </a:r>
            <a:r>
              <a:rPr lang="en-GB" sz="1800" dirty="0">
                <a:sym typeface="Wingdings" panose="05000000000000000000" pitchFamily="2" charset="2"/>
              </a:rPr>
              <a:t> strength of the 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high order correctors</a:t>
            </a:r>
            <a:r>
              <a:rPr lang="en-GB" sz="1800" dirty="0">
                <a:sym typeface="Wingdings" panose="05000000000000000000" pitchFamily="2" charset="2"/>
              </a:rPr>
              <a:t> have been 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increased</a:t>
            </a:r>
            <a:r>
              <a:rPr lang="en-GB" sz="1800" dirty="0"/>
              <a:t>.</a:t>
            </a:r>
          </a:p>
          <a:p>
            <a:pPr marL="342900" lvl="1" indent="-342900"/>
            <a:endParaRPr lang="en-GB" sz="1800" dirty="0"/>
          </a:p>
          <a:p>
            <a:r>
              <a:rPr lang="en-GB" sz="1800" dirty="0"/>
              <a:t>The </a:t>
            </a:r>
            <a:r>
              <a:rPr lang="en-GB" sz="1800" dirty="0" smtClean="0"/>
              <a:t>full length </a:t>
            </a:r>
            <a:r>
              <a:rPr lang="en-GB" sz="1800" dirty="0">
                <a:solidFill>
                  <a:srgbClr val="FF0000"/>
                </a:solidFill>
              </a:rPr>
              <a:t>prototype magnets</a:t>
            </a:r>
            <a:r>
              <a:rPr lang="en-GB" sz="1800" dirty="0"/>
              <a:t>, produced with identical manufacturing parameters have </a:t>
            </a:r>
            <a:r>
              <a:rPr lang="en-GB" sz="1800" dirty="0">
                <a:solidFill>
                  <a:srgbClr val="FF0000"/>
                </a:solidFill>
              </a:rPr>
              <a:t>remarkable better </a:t>
            </a:r>
            <a:r>
              <a:rPr lang="en-GB" sz="1800" dirty="0"/>
              <a:t>field homogeneity than the previous magnets</a:t>
            </a:r>
            <a:r>
              <a:rPr lang="en-GB" sz="1800" dirty="0" smtClean="0"/>
              <a:t>.</a:t>
            </a:r>
          </a:p>
          <a:p>
            <a:endParaRPr lang="en-US" sz="1800" dirty="0"/>
          </a:p>
          <a:p>
            <a:pPr marL="342900" lvl="1" indent="-342900"/>
            <a:r>
              <a:rPr lang="en-GB" sz="1800" dirty="0">
                <a:solidFill>
                  <a:srgbClr val="FF0000"/>
                </a:solidFill>
              </a:rPr>
              <a:t>Cycle to cycle repeatability </a:t>
            </a:r>
            <a:r>
              <a:rPr lang="en-GB" sz="1800" dirty="0"/>
              <a:t>is suitable for operation.</a:t>
            </a:r>
          </a:p>
          <a:p>
            <a:pPr marL="342900" lvl="1" indent="-342900"/>
            <a:endParaRPr lang="en-GB" sz="1800" dirty="0" smtClean="0"/>
          </a:p>
          <a:p>
            <a:pPr marL="342900" lvl="1" indent="-342900"/>
            <a:r>
              <a:rPr lang="en-GB" sz="1800" dirty="0" smtClean="0"/>
              <a:t>Transfer </a:t>
            </a:r>
            <a:r>
              <a:rPr lang="en-GB" sz="1800" dirty="0"/>
              <a:t>function and integral field are in agreement with </a:t>
            </a:r>
            <a:r>
              <a:rPr lang="en-GB" sz="1800" dirty="0" smtClean="0"/>
              <a:t>expectations. More measurements (and magnets) needed to evaluate if the </a:t>
            </a:r>
            <a:r>
              <a:rPr lang="en-GB" sz="1800" dirty="0"/>
              <a:t>difference among magnets is within the specifications. </a:t>
            </a:r>
          </a:p>
          <a:p>
            <a:pPr marL="342900" lvl="1" indent="-342900"/>
            <a:endParaRPr lang="en-GB" sz="1800" dirty="0"/>
          </a:p>
          <a:p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547680"/>
            <a:ext cx="8836000" cy="441319"/>
          </a:xfrm>
        </p:spPr>
        <p:txBody>
          <a:bodyPr/>
          <a:lstStyle/>
          <a:p>
            <a:r>
              <a:rPr lang="es-ES" smtClean="0"/>
              <a:t>Susana Izquierdo Bermudez, </a:t>
            </a:r>
            <a:r>
              <a:rPr lang="en-GB" smtClean="0"/>
              <a:t>MQXF Review, July 2019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71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12" y="1321159"/>
            <a:ext cx="11472688" cy="4906963"/>
          </a:xfrm>
        </p:spPr>
        <p:txBody>
          <a:bodyPr>
            <a:normAutofit/>
          </a:bodyPr>
          <a:lstStyle/>
          <a:p>
            <a:r>
              <a:rPr lang="en-GB" sz="1400" dirty="0">
                <a:latin typeface="+mj-lt"/>
              </a:rPr>
              <a:t>Publications:</a:t>
            </a:r>
          </a:p>
          <a:p>
            <a:endParaRPr lang="en-GB" sz="1400" dirty="0">
              <a:latin typeface="+mj-lt"/>
            </a:endParaRPr>
          </a:p>
          <a:p>
            <a:pPr lvl="1"/>
            <a:r>
              <a:rPr lang="en-GB" sz="1000" dirty="0">
                <a:latin typeface="+mj-lt"/>
              </a:rPr>
              <a:t>Honghai Song, et. al., </a:t>
            </a:r>
            <a:r>
              <a:rPr lang="en-GB" sz="1000" b="1" dirty="0">
                <a:latin typeface="+mj-lt"/>
              </a:rPr>
              <a:t>Vertical Magnetic Measurements of the First Full-Length Prototype MQXFAP2 Quadrupole for </a:t>
            </a:r>
            <a:r>
              <a:rPr lang="it-IT" sz="1000" b="1" dirty="0">
                <a:latin typeface="+mj-lt"/>
              </a:rPr>
              <a:t>the LHC Hi-Lumi Accelerator </a:t>
            </a:r>
            <a:r>
              <a:rPr lang="it-IT" sz="1000" b="1" dirty="0">
                <a:latin typeface="+mj-lt"/>
                <a:cs typeface="Times New Roman" panose="02020603050405020304" pitchFamily="18" charset="0"/>
              </a:rPr>
              <a:t>Upgrade Project</a:t>
            </a:r>
            <a:r>
              <a:rPr lang="it-IT" sz="1000" i="1" dirty="0">
                <a:latin typeface="+mj-lt"/>
                <a:cs typeface="Times New Roman" panose="02020603050405020304" pitchFamily="18" charset="0"/>
              </a:rPr>
              <a:t>,</a:t>
            </a:r>
            <a:r>
              <a:rPr lang="en-GB" sz="1000" i="1" dirty="0">
                <a:latin typeface="+mj-lt"/>
                <a:cs typeface="Times New Roman" panose="02020603050405020304" pitchFamily="18" charset="0"/>
              </a:rPr>
              <a:t> IEEE Transactions on Applied Superconductivity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, Year: 2019 | Volume: 29, Issue: 5</a:t>
            </a:r>
          </a:p>
          <a:p>
            <a:pPr lvl="1"/>
            <a:r>
              <a:rPr lang="en-GB" sz="1000" dirty="0">
                <a:cs typeface="Times New Roman" panose="02020603050405020304" pitchFamily="18" charset="0"/>
              </a:rPr>
              <a:t>Xiaorong Wang,</a:t>
            </a:r>
            <a:r>
              <a:rPr lang="en-GB" sz="1000" dirty="0"/>
              <a:t> et. al.,</a:t>
            </a:r>
            <a:r>
              <a:rPr lang="en-GB" sz="1000" dirty="0">
                <a:cs typeface="Times New Roman" panose="02020603050405020304" pitchFamily="18" charset="0"/>
              </a:rPr>
              <a:t> </a:t>
            </a:r>
            <a:r>
              <a:rPr lang="en-GB" sz="1000" b="1" dirty="0">
                <a:cs typeface="Times New Roman" panose="02020603050405020304" pitchFamily="18" charset="0"/>
              </a:rPr>
              <a:t>Field Quality Measurement of a 4.2-m-Long Prototype Low-</a:t>
            </a:r>
            <a:r>
              <a:rPr lang="el-GR" sz="1000" b="1" dirty="0">
                <a:cs typeface="Times New Roman" panose="02020603050405020304" pitchFamily="18" charset="0"/>
              </a:rPr>
              <a:t>β  </a:t>
            </a:r>
            <a:r>
              <a:rPr lang="en-GB" sz="1000" b="1" dirty="0">
                <a:cs typeface="Times New Roman" panose="02020603050405020304" pitchFamily="18" charset="0"/>
              </a:rPr>
              <a:t>Nb</a:t>
            </a:r>
            <a:r>
              <a:rPr lang="en-GB" sz="1000" b="1" baseline="-25000" dirty="0">
                <a:cs typeface="Times New Roman" panose="02020603050405020304" pitchFamily="18" charset="0"/>
              </a:rPr>
              <a:t>3</a:t>
            </a:r>
            <a:r>
              <a:rPr lang="en-GB" sz="1000" b="1" dirty="0">
                <a:cs typeface="Times New Roman" panose="02020603050405020304" pitchFamily="18" charset="0"/>
              </a:rPr>
              <a:t>Sn Quadrupole Magnet During the Assembly Stage for the High-Luminosity LHC Accelerator Upgrade Project</a:t>
            </a:r>
            <a:r>
              <a:rPr lang="it-IT" sz="1000" i="1" dirty="0">
                <a:cs typeface="Times New Roman" panose="02020603050405020304" pitchFamily="18" charset="0"/>
              </a:rPr>
              <a:t>,</a:t>
            </a:r>
            <a:r>
              <a:rPr lang="en-GB" sz="1000" i="1" dirty="0">
                <a:cs typeface="Times New Roman" panose="02020603050405020304" pitchFamily="18" charset="0"/>
              </a:rPr>
              <a:t> IEEE Transactions on Applied Superconductivity, </a:t>
            </a:r>
            <a:r>
              <a:rPr lang="en-GB" sz="1000" dirty="0">
                <a:cs typeface="Times New Roman" panose="02020603050405020304" pitchFamily="18" charset="0"/>
              </a:rPr>
              <a:t>Year: 2019   |   Volume: 29,Issue: 5      </a:t>
            </a:r>
            <a:endParaRPr lang="en-GB" sz="1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GB" sz="1000" dirty="0">
                <a:latin typeface="+mj-lt"/>
                <a:cs typeface="Times New Roman" panose="02020603050405020304" pitchFamily="18" charset="0"/>
              </a:rPr>
              <a:t>Susana Izquierdo Bermudez,</a:t>
            </a:r>
            <a:r>
              <a:rPr lang="en-GB" sz="1000" dirty="0">
                <a:latin typeface="+mj-lt"/>
              </a:rPr>
              <a:t> et. al.,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1000" b="1" dirty="0">
                <a:latin typeface="+mj-lt"/>
              </a:rPr>
              <a:t>Magnetic Analysis of the MQXF Quadrupole for the High-Luminosity LHC</a:t>
            </a:r>
            <a:r>
              <a:rPr lang="it-IT" sz="1000" i="1" dirty="0">
                <a:cs typeface="Times New Roman" panose="02020603050405020304" pitchFamily="18" charset="0"/>
              </a:rPr>
              <a:t> ,</a:t>
            </a:r>
            <a:r>
              <a:rPr lang="en-GB" sz="1000" i="1" dirty="0">
                <a:cs typeface="Times New Roman" panose="02020603050405020304" pitchFamily="18" charset="0"/>
              </a:rPr>
              <a:t> IEEE Transactions on Applied Superconductivity </a:t>
            </a:r>
            <a:r>
              <a:rPr lang="en-GB" sz="1000" dirty="0">
                <a:latin typeface="+mj-lt"/>
              </a:rPr>
              <a:t>ear: 2019 | Volume: 29, Issue: 5 |</a:t>
            </a:r>
            <a:endParaRPr lang="en-GB" sz="1000" dirty="0">
              <a:latin typeface="+mj-lt"/>
              <a:cs typeface="Times New Roman" panose="02020603050405020304" pitchFamily="18" charset="0"/>
              <a:hlinkClick r:id="rId2"/>
            </a:endParaRPr>
          </a:p>
          <a:p>
            <a:pPr lvl="1"/>
            <a:r>
              <a:rPr lang="en-GB" sz="1000" dirty="0">
                <a:latin typeface="+mj-lt"/>
              </a:rPr>
              <a:t>L. Fiscarelli, et. al.,</a:t>
            </a:r>
            <a:r>
              <a:rPr lang="en-GB" sz="1000" dirty="0">
                <a:latin typeface="+mj-lt"/>
                <a:hlinkClick r:id="rId3"/>
              </a:rPr>
              <a:t> </a:t>
            </a:r>
            <a:r>
              <a:rPr lang="en-GB" sz="1000" b="1" dirty="0">
                <a:latin typeface="+mj-lt"/>
              </a:rPr>
              <a:t>Magnetic Measurements on the First CERN-Built Models of the Insertion Quadrupole MQXF for HL-LHC</a:t>
            </a:r>
            <a:r>
              <a:rPr lang="en-GB" sz="1000" dirty="0">
                <a:latin typeface="+mj-lt"/>
              </a:rPr>
              <a:t>, </a:t>
            </a:r>
            <a:r>
              <a:rPr lang="en-GB" sz="1000" i="1" dirty="0">
                <a:latin typeface="+mj-lt"/>
              </a:rPr>
              <a:t>IEEE Transactions on Applied Superconductivity,</a:t>
            </a:r>
            <a:r>
              <a:rPr lang="en-GB" sz="1000" dirty="0">
                <a:latin typeface="+mj-lt"/>
              </a:rPr>
              <a:t> Year: 2018 | Volume: 28, Issue: 3</a:t>
            </a:r>
          </a:p>
          <a:p>
            <a:pPr lvl="1"/>
            <a:r>
              <a:rPr lang="en-GB" sz="1000" dirty="0">
                <a:cs typeface="Times New Roman" panose="02020603050405020304" pitchFamily="18" charset="0"/>
              </a:rPr>
              <a:t>Susana Izquierdo Bermudez,</a:t>
            </a:r>
            <a:r>
              <a:rPr lang="en-GB" sz="1000" dirty="0"/>
              <a:t> et. al.,</a:t>
            </a:r>
            <a:r>
              <a:rPr lang="en-GB" sz="1000" dirty="0">
                <a:cs typeface="Times New Roman" panose="02020603050405020304" pitchFamily="18" charset="0"/>
              </a:rPr>
              <a:t> </a:t>
            </a:r>
            <a:r>
              <a:rPr lang="en-GB" sz="1000" b="1" dirty="0"/>
              <a:t>Geometric Field Errors of Short Models for MQXF, the Nb3Sn Low-β Quadrupole for the High Luminosity LHC</a:t>
            </a:r>
            <a:r>
              <a:rPr lang="en-GB" sz="1000" dirty="0"/>
              <a:t>, </a:t>
            </a:r>
            <a:r>
              <a:rPr lang="en-GB" sz="1000" i="1" dirty="0">
                <a:cs typeface="Times New Roman" panose="02020603050405020304" pitchFamily="18" charset="0"/>
              </a:rPr>
              <a:t>IEEE Transactions on Applied Superconductivity, </a:t>
            </a:r>
            <a:r>
              <a:rPr lang="en-GB" sz="1000" dirty="0"/>
              <a:t>Year: 2018 | Volume: 28, Issue: 3 | </a:t>
            </a:r>
            <a:endParaRPr lang="en-GB" sz="1000" dirty="0">
              <a:latin typeface="+mj-lt"/>
            </a:endParaRPr>
          </a:p>
          <a:p>
            <a:pPr lvl="1"/>
            <a:r>
              <a:rPr lang="en-GB" sz="1000" dirty="0">
                <a:cs typeface="Times New Roman" panose="02020603050405020304" pitchFamily="18" charset="0"/>
              </a:rPr>
              <a:t>J. DiMarco, </a:t>
            </a:r>
            <a:r>
              <a:rPr lang="en-GB" sz="1000" dirty="0"/>
              <a:t>et. al.,</a:t>
            </a:r>
            <a:r>
              <a:rPr lang="en-GB" sz="1000" dirty="0">
                <a:cs typeface="Times New Roman" panose="02020603050405020304" pitchFamily="18" charset="0"/>
              </a:rPr>
              <a:t> </a:t>
            </a:r>
            <a:r>
              <a:rPr lang="en-GB" sz="1000" b="1" dirty="0">
                <a:cs typeface="Times New Roman" panose="02020603050405020304" pitchFamily="18" charset="0"/>
              </a:rPr>
              <a:t>Magnetic Measurements of the First Nb</a:t>
            </a:r>
            <a:r>
              <a:rPr lang="en-GB" sz="1000" b="1" baseline="-25000" dirty="0">
                <a:cs typeface="Times New Roman" panose="02020603050405020304" pitchFamily="18" charset="0"/>
              </a:rPr>
              <a:t>3</a:t>
            </a:r>
            <a:r>
              <a:rPr lang="en-GB" sz="1000" b="1" dirty="0">
                <a:cs typeface="Times New Roman" panose="02020603050405020304" pitchFamily="18" charset="0"/>
              </a:rPr>
              <a:t>Sn Model Quadrupole (MQXFS) for the High-Luminosity</a:t>
            </a:r>
            <a:r>
              <a:rPr lang="it-IT" sz="1000" i="1" dirty="0">
                <a:cs typeface="Times New Roman" panose="02020603050405020304" pitchFamily="18" charset="0"/>
              </a:rPr>
              <a:t>,</a:t>
            </a:r>
            <a:r>
              <a:rPr lang="en-GB" sz="1000" i="1" dirty="0">
                <a:cs typeface="Times New Roman" panose="02020603050405020304" pitchFamily="18" charset="0"/>
              </a:rPr>
              <a:t> IEEE Transactions on Applied Superconductivity, </a:t>
            </a:r>
            <a:r>
              <a:rPr lang="en-GB" sz="1000" dirty="0">
                <a:cs typeface="Times New Roman" panose="02020603050405020304" pitchFamily="18" charset="0"/>
              </a:rPr>
              <a:t>Year: 2017 | Volume: 27, Issue: 4 </a:t>
            </a:r>
          </a:p>
          <a:p>
            <a:pPr lvl="1"/>
            <a:r>
              <a:rPr lang="en-GB" sz="1000" dirty="0">
                <a:cs typeface="Times New Roman" panose="02020603050405020304" pitchFamily="18" charset="0"/>
              </a:rPr>
              <a:t>Susana Izquierdo Bermudez,</a:t>
            </a:r>
            <a:r>
              <a:rPr lang="en-GB" sz="1000" dirty="0"/>
              <a:t> et. al.,</a:t>
            </a:r>
            <a:r>
              <a:rPr lang="en-GB" sz="1000" dirty="0">
                <a:cs typeface="Times New Roman" panose="02020603050405020304" pitchFamily="18" charset="0"/>
              </a:rPr>
              <a:t> </a:t>
            </a:r>
            <a:r>
              <a:rPr lang="en-GB" sz="1000" b="1" dirty="0">
                <a:cs typeface="Times New Roman" panose="02020603050405020304" pitchFamily="18" charset="0"/>
              </a:rPr>
              <a:t>Magnetic Analysis of the Nb3Sn Low-Beta Quadrupole for the High-Luminosity LHC</a:t>
            </a:r>
            <a:r>
              <a:rPr lang="it-IT" sz="1000" i="1" dirty="0">
                <a:cs typeface="Times New Roman" panose="02020603050405020304" pitchFamily="18" charset="0"/>
              </a:rPr>
              <a:t>,</a:t>
            </a:r>
            <a:r>
              <a:rPr lang="en-GB" sz="1000" i="1" dirty="0">
                <a:cs typeface="Times New Roman" panose="02020603050405020304" pitchFamily="18" charset="0"/>
              </a:rPr>
              <a:t> IEEE Transactions on Applied Superconductivity</a:t>
            </a:r>
            <a:r>
              <a:rPr lang="en-GB" sz="1000" dirty="0">
                <a:cs typeface="Times New Roman" panose="02020603050405020304" pitchFamily="18" charset="0"/>
              </a:rPr>
              <a:t>  Year: 2017 | Volume: 27, Issue: 4</a:t>
            </a:r>
          </a:p>
          <a:p>
            <a:endParaRPr lang="en-GB" sz="1000" dirty="0">
              <a:cs typeface="Times New Roman" panose="02020603050405020304" pitchFamily="18" charset="0"/>
            </a:endParaRPr>
          </a:p>
          <a:p>
            <a:r>
              <a:rPr lang="en-US" sz="1300" dirty="0">
                <a:latin typeface="+mj-lt"/>
              </a:rPr>
              <a:t>Reviews and collaboration meetings with dedicated talks on field quality</a:t>
            </a:r>
          </a:p>
          <a:p>
            <a:endParaRPr lang="en-US" sz="1300" dirty="0">
              <a:latin typeface="+mj-lt"/>
            </a:endParaRPr>
          </a:p>
          <a:p>
            <a:pPr lvl="1"/>
            <a:r>
              <a:rPr lang="en-US" sz="1000" dirty="0" err="1">
                <a:latin typeface="+mj-lt"/>
              </a:rPr>
              <a:t>HiLumi</a:t>
            </a:r>
            <a:r>
              <a:rPr lang="en-US" sz="1000" dirty="0">
                <a:latin typeface="+mj-lt"/>
              </a:rPr>
              <a:t>-LARP meeting, SLAC, May 2016</a:t>
            </a:r>
          </a:p>
          <a:p>
            <a:pPr lvl="1"/>
            <a:r>
              <a:rPr lang="en-US" sz="1000" dirty="0">
                <a:latin typeface="+mj-lt"/>
              </a:rPr>
              <a:t>MQXF review, June 2016</a:t>
            </a:r>
          </a:p>
          <a:p>
            <a:pPr lvl="1"/>
            <a:r>
              <a:rPr lang="en-US" sz="1000" dirty="0" err="1">
                <a:latin typeface="+mj-lt"/>
              </a:rPr>
              <a:t>HiLumi</a:t>
            </a:r>
            <a:r>
              <a:rPr lang="en-US" sz="1000" dirty="0">
                <a:latin typeface="+mj-lt"/>
              </a:rPr>
              <a:t> collaboration meeting, Paris, November 2016 </a:t>
            </a:r>
          </a:p>
          <a:p>
            <a:pPr lvl="1"/>
            <a:r>
              <a:rPr lang="en-GB" sz="1000" dirty="0">
                <a:latin typeface="+mj-lt"/>
              </a:rPr>
              <a:t>Joint LARP CM28/</a:t>
            </a:r>
            <a:r>
              <a:rPr lang="en-GB" sz="1000" dirty="0" err="1">
                <a:latin typeface="+mj-lt"/>
              </a:rPr>
              <a:t>HiLumi</a:t>
            </a:r>
            <a:r>
              <a:rPr lang="en-GB" sz="1000" dirty="0">
                <a:latin typeface="+mj-lt"/>
              </a:rPr>
              <a:t> Meeting, April 2017, Napa</a:t>
            </a:r>
          </a:p>
          <a:p>
            <a:endParaRPr lang="en-GB" sz="10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</a:t>
            </a:r>
            <a:r>
              <a:rPr lang="en-GB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61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10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0" y="1676350"/>
            <a:ext cx="7493889" cy="418104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of the harmonics with cold powering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</a:t>
            </a:r>
            <a:r>
              <a:rPr lang="en-GB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43976" y="2343209"/>
            <a:ext cx="4815920" cy="1273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solidFill>
                  <a:srgbClr val="FF0000"/>
                </a:solidFill>
              </a:rPr>
              <a:t>Small change </a:t>
            </a:r>
            <a:r>
              <a:rPr lang="en-GB" sz="2200" dirty="0"/>
              <a:t>of the harmonics </a:t>
            </a:r>
            <a:r>
              <a:rPr lang="en-GB" sz="2200" dirty="0">
                <a:solidFill>
                  <a:srgbClr val="FF0000"/>
                </a:solidFill>
              </a:rPr>
              <a:t>after cold powering test </a:t>
            </a:r>
            <a:endParaRPr lang="en-GB" sz="2200" dirty="0" smtClean="0">
              <a:solidFill>
                <a:srgbClr val="FF0000"/>
              </a:solidFill>
            </a:endParaRPr>
          </a:p>
          <a:p>
            <a:endParaRPr lang="en-GB" sz="2200" dirty="0">
              <a:solidFill>
                <a:srgbClr val="FF0000"/>
              </a:solidFill>
            </a:endParaRPr>
          </a:p>
          <a:p>
            <a:pPr lvl="1"/>
            <a:r>
              <a:rPr lang="en-GB" sz="2200" dirty="0"/>
              <a:t>No signs of permanent deformation on the coil visible on the geometric multipoles.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34651" y="1418551"/>
            <a:ext cx="6527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Change on field errors (warm after powering – warm before powering)</a:t>
            </a:r>
          </a:p>
        </p:txBody>
      </p:sp>
    </p:spTree>
    <p:extLst>
      <p:ext uri="{BB962C8B-B14F-4D97-AF65-F5344CB8AC3E}">
        <p14:creationId xmlns:p14="http://schemas.microsoft.com/office/powerpoint/2010/main" val="222501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Magnetic measurement system and overview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0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field harmonics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</a:t>
            </a:r>
            <a:r>
              <a:rPr lang="en-GB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375921" y="1218173"/>
            <a:ext cx="1691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EDMS 2031083</a:t>
            </a:r>
            <a:endParaRPr lang="fr-CH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1913"/>
          <a:stretch/>
        </p:blipFill>
        <p:spPr bwMode="auto">
          <a:xfrm>
            <a:off x="2351584" y="1885604"/>
            <a:ext cx="7128792" cy="4161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3103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on magnets built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326" y="2626828"/>
            <a:ext cx="3242611" cy="312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969539" y="5745434"/>
            <a:ext cx="62719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baseline="30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1</a:t>
            </a:r>
            <a:r>
              <a:rPr lang="en-GB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RRP 132/169; </a:t>
            </a:r>
            <a:r>
              <a:rPr lang="en-GB" sz="1200" baseline="30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2</a:t>
            </a:r>
            <a:r>
              <a:rPr lang="en-GB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RRP 108/127;</a:t>
            </a:r>
            <a:r>
              <a:rPr lang="en-GB" sz="1200" baseline="30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 3</a:t>
            </a:r>
            <a:r>
              <a:rPr lang="en-GB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PIT 192; </a:t>
            </a:r>
            <a:r>
              <a:rPr lang="en-US" sz="1200" baseline="30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4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PIT 192 with </a:t>
            </a:r>
            <a:r>
              <a:rPr lang="en-US" sz="120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Nb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bundle barrier; </a:t>
            </a:r>
            <a:r>
              <a:rPr lang="en-GB" sz="1200" baseline="30000" dirty="0">
                <a:solidFill>
                  <a:srgbClr val="000000"/>
                </a:solidFill>
                <a:ea typeface="Times New Roman" panose="02020603050405020304" pitchFamily="18" charset="0"/>
              </a:rPr>
              <a:t>5</a:t>
            </a:r>
            <a:r>
              <a:rPr lang="en-GB" sz="1200" dirty="0">
                <a:solidFill>
                  <a:srgbClr val="000000"/>
                </a:solidFill>
                <a:ea typeface="Times New Roman" panose="02020603050405020304" pitchFamily="18" charset="0"/>
              </a:rPr>
              <a:t>RRP 144/169;</a:t>
            </a:r>
            <a:r>
              <a:rPr lang="en-GB" sz="1200" baseline="30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endParaRPr lang="en-US" sz="1200" dirty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  <a:p>
            <a:pPr algn="ctr"/>
            <a:r>
              <a:rPr lang="en-US" sz="1200" b="1" i="1" dirty="0">
                <a:ea typeface="Times New Roman" panose="02020603050405020304" pitchFamily="18" charset="0"/>
              </a:rPr>
              <a:t>1</a:t>
            </a:r>
            <a:r>
              <a:rPr lang="en-US" sz="1200" b="1" i="1" baseline="30000" dirty="0">
                <a:ea typeface="Times New Roman" panose="02020603050405020304" pitchFamily="18" charset="0"/>
              </a:rPr>
              <a:t>st</a:t>
            </a:r>
            <a:r>
              <a:rPr lang="en-US" sz="1200" b="1" i="1" dirty="0">
                <a:ea typeface="Times New Roman" panose="02020603050405020304" pitchFamily="18" charset="0"/>
              </a:rPr>
              <a:t> Generation Design </a:t>
            </a:r>
            <a:r>
              <a:rPr lang="en-US" sz="1200" i="1" dirty="0">
                <a:ea typeface="Times New Roman" panose="02020603050405020304" pitchFamily="18" charset="0"/>
              </a:rPr>
              <a:t>/ </a:t>
            </a:r>
            <a:r>
              <a:rPr lang="en-US" sz="1200" dirty="0">
                <a:ea typeface="Times New Roman" panose="02020603050405020304" pitchFamily="18" charset="0"/>
              </a:rPr>
              <a:t>2</a:t>
            </a:r>
            <a:r>
              <a:rPr lang="en-US" sz="1200" baseline="30000" dirty="0">
                <a:ea typeface="Times New Roman" panose="02020603050405020304" pitchFamily="18" charset="0"/>
              </a:rPr>
              <a:t>nd</a:t>
            </a:r>
            <a:r>
              <a:rPr lang="en-US" sz="1200" dirty="0">
                <a:ea typeface="Times New Roman" panose="02020603050405020304" pitchFamily="18" charset="0"/>
              </a:rPr>
              <a:t> Generation Design</a:t>
            </a:r>
            <a:endParaRPr lang="en-GB" sz="1200" dirty="0">
              <a:ea typeface="Times New Roman" panose="02020603050405020304" pitchFamily="18" charset="0"/>
            </a:endParaRPr>
          </a:p>
          <a:p>
            <a:pPr algn="ctr"/>
            <a:r>
              <a:rPr lang="en-US" sz="1200" dirty="0">
                <a:solidFill>
                  <a:srgbClr val="0000FF"/>
                </a:solidFill>
                <a:latin typeface="+mj-lt"/>
                <a:ea typeface="Times New Roman" panose="02020603050405020304" pitchFamily="18" charset="0"/>
              </a:rPr>
              <a:t>CERN Coils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/ </a:t>
            </a:r>
            <a:r>
              <a:rPr lang="en-US" sz="12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LARP (or US-AUP) Coils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23632" y="5520809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 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339872"/>
              </p:ext>
            </p:extLst>
          </p:nvPr>
        </p:nvGraphicFramePr>
        <p:xfrm>
          <a:off x="6456040" y="2531864"/>
          <a:ext cx="3848100" cy="2988945"/>
        </p:xfrm>
        <a:graphic>
          <a:graphicData uri="http://schemas.openxmlformats.org/drawingml/2006/table">
            <a:tbl>
              <a:tblPr firstRow="1" firstCol="1" bandRow="1"/>
              <a:tblGrid>
                <a:gridCol w="1409700">
                  <a:extLst>
                    <a:ext uri="{9D8B030D-6E8A-4147-A177-3AD203B41FA5}">
                      <a16:colId xmlns:a16="http://schemas.microsoft.com/office/drawing/2014/main" val="149181861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19890779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94316488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1753229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5066779"/>
                    </a:ext>
                  </a:extLst>
                </a:gridCol>
              </a:tblGrid>
              <a:tr h="257903"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551518"/>
                  </a:ext>
                </a:extLst>
              </a:tr>
              <a:tr h="2156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MQXFS1a/b/c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1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103</a:t>
                      </a:r>
                      <a:r>
                        <a:rPr lang="en-GB" sz="1400" b="1" i="1" u="none" strike="noStrike" baseline="300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en-GB" sz="1400" b="1" i="1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1" i="1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1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  <a:r>
                        <a:rPr lang="en-GB" sz="1400" b="1" i="1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1" i="1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en-GB" sz="1400" b="1" i="1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1" i="1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969168"/>
                  </a:ext>
                </a:extLst>
              </a:tr>
              <a:tr h="2156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MQXFS3a/b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105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997604"/>
                  </a:ext>
                </a:extLst>
              </a:tr>
              <a:tr h="2156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MQXFS3c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105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714365"/>
                  </a:ext>
                </a:extLst>
              </a:tr>
              <a:tr h="2156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MQXFS5a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  <a:r>
                        <a:rPr lang="en-GB" sz="1400" b="0" i="0" u="none" strike="noStrike" baseline="300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205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206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0951515"/>
                  </a:ext>
                </a:extLst>
              </a:tr>
              <a:tr h="2156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MQXFS4a/b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r>
                        <a:rPr lang="en-GB" sz="1400" b="0" i="0" u="none" strike="noStrike" baseline="300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110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294876"/>
                  </a:ext>
                </a:extLst>
              </a:tr>
              <a:tr h="1078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MQXFS6a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208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212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209</a:t>
                      </a:r>
                      <a:r>
                        <a:rPr lang="en-GB" sz="1400" b="0" i="0" u="none" strike="noStrike" baseline="300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31975"/>
                  </a:ext>
                </a:extLst>
              </a:tr>
              <a:tr h="2156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MQXFS6b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203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212</a:t>
                      </a:r>
                      <a:r>
                        <a:rPr lang="en-GB" sz="1400" b="0" i="0" u="none" strike="noStrike" baseline="300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280638"/>
                  </a:ext>
                </a:extLst>
              </a:tr>
              <a:tr h="1078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MQXFAP1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02</a:t>
                      </a:r>
                      <a:r>
                        <a:rPr lang="en-GB" sz="1400" b="1" i="1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1" i="1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03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04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05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336248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MQXFAP1b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02</a:t>
                      </a:r>
                      <a:r>
                        <a:rPr lang="en-GB" sz="1400" b="1" i="1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1" i="1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03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04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06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961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MQXFAP2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  <a:r>
                        <a:rPr lang="en-GB" sz="1400" b="0" i="0" u="none" strike="noStrike" baseline="30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105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018485"/>
                  </a:ext>
                </a:extLst>
              </a:tr>
              <a:tr h="2156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MQXFA03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110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202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603481"/>
                  </a:ext>
                </a:extLst>
              </a:tr>
              <a:tr h="2156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MQXFBP1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107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105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  <a:r>
                        <a:rPr lang="en-GB" sz="1400" b="0" i="0" u="none" strike="noStrike" baseline="30000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400" b="0" i="0" u="none" strike="noStrike" baseline="300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194205"/>
                  </a:ext>
                </a:extLst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816000" y="1010131"/>
            <a:ext cx="11040640" cy="17382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800" dirty="0">
                <a:cs typeface="Consolas" panose="020B0609020204030204" pitchFamily="49" charset="0"/>
              </a:rPr>
              <a:t>Five short models and two long prototypes have been tested, two prototype magnets are under assembly.</a:t>
            </a:r>
          </a:p>
          <a:p>
            <a:pPr>
              <a:defRPr/>
            </a:pPr>
            <a:r>
              <a:rPr lang="en-US" sz="1800" dirty="0">
                <a:cs typeface="Consolas" panose="020B0609020204030204" pitchFamily="49" charset="0"/>
              </a:rPr>
              <a:t>Different conductors and coil geometries have been used, having an impact on the field homogeneity:</a:t>
            </a:r>
            <a:endParaRPr lang="en-GB" sz="1800" dirty="0"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US" sz="1400" dirty="0">
                <a:cs typeface="Consolas" panose="020B0609020204030204" pitchFamily="49" charset="0"/>
              </a:rPr>
              <a:t>In MQXFS1 and MQXFS3, coils produced in different manufacturing lines (US&amp;CERN) are assembled together. </a:t>
            </a:r>
          </a:p>
          <a:p>
            <a:pPr lvl="1">
              <a:defRPr/>
            </a:pPr>
            <a:r>
              <a:rPr lang="en-US" sz="1400" dirty="0">
                <a:cs typeface="Consolas" panose="020B0609020204030204" pitchFamily="49" charset="0"/>
              </a:rPr>
              <a:t>In MQXFS4, coils with different inner coil radius insulation layout are assembled together.</a:t>
            </a:r>
          </a:p>
          <a:p>
            <a:pPr lvl="1">
              <a:defRPr/>
            </a:pPr>
            <a:r>
              <a:rPr lang="en-US" sz="1400" dirty="0">
                <a:cs typeface="Consolas" panose="020B0609020204030204" pitchFamily="49" charset="0"/>
              </a:rPr>
              <a:t>In MQXFAP1/1b, 1</a:t>
            </a:r>
            <a:r>
              <a:rPr lang="en-US" sz="1400" baseline="30000" dirty="0">
                <a:cs typeface="Consolas" panose="020B0609020204030204" pitchFamily="49" charset="0"/>
              </a:rPr>
              <a:t>st</a:t>
            </a:r>
            <a:r>
              <a:rPr lang="en-US" sz="1400" dirty="0">
                <a:cs typeface="Consolas" panose="020B0609020204030204" pitchFamily="49" charset="0"/>
              </a:rPr>
              <a:t> generation and 2</a:t>
            </a:r>
            <a:r>
              <a:rPr lang="en-US" sz="1400" baseline="30000" dirty="0">
                <a:cs typeface="Consolas" panose="020B0609020204030204" pitchFamily="49" charset="0"/>
              </a:rPr>
              <a:t>nd</a:t>
            </a:r>
            <a:r>
              <a:rPr lang="en-US" sz="1400" dirty="0">
                <a:cs typeface="Consolas" panose="020B0609020204030204" pitchFamily="49" charset="0"/>
              </a:rPr>
              <a:t> generation design coils are assembled together</a:t>
            </a:r>
          </a:p>
          <a:p>
            <a:pPr lvl="1">
              <a:defRPr/>
            </a:pPr>
            <a:endParaRPr lang="en-GB" sz="1800" dirty="0"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73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MQXFBP1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</a:t>
            </a:r>
            <a:r>
              <a:rPr lang="en-GB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737" y="2492896"/>
            <a:ext cx="4550039" cy="341152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50670" y="2127751"/>
            <a:ext cx="4179465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ea typeface="Times New Roman" panose="02020603050405020304" pitchFamily="18" charset="0"/>
              </a:rPr>
              <a:t>Longitudinal variation of a</a:t>
            </a:r>
            <a:r>
              <a:rPr lang="en-US" sz="1200" i="1" baseline="-25000" dirty="0">
                <a:ea typeface="Times New Roman" panose="02020603050405020304" pitchFamily="18" charset="0"/>
              </a:rPr>
              <a:t>4</a:t>
            </a:r>
            <a:r>
              <a:rPr lang="en-US" sz="1200" i="1" dirty="0">
                <a:ea typeface="Times New Roman" panose="02020603050405020304" pitchFamily="18" charset="0"/>
              </a:rPr>
              <a:t> in MQXBP1 along the magnet straight section for the different assembly steps</a:t>
            </a:r>
            <a:endParaRPr lang="en-GB" sz="1200" i="1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136000" y="896299"/>
            <a:ext cx="7992448" cy="2281661"/>
          </a:xfrm>
        </p:spPr>
        <p:txBody>
          <a:bodyPr>
            <a:normAutofit/>
          </a:bodyPr>
          <a:lstStyle/>
          <a:p>
            <a:r>
              <a:rPr lang="en-US" sz="1350" dirty="0"/>
              <a:t>Larger impact on the longitudinal variation of the harmonics from coil pack to magnet loaded than in previous magnets.</a:t>
            </a:r>
            <a:endParaRPr lang="en-GB" sz="1350" dirty="0"/>
          </a:p>
          <a:p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296591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waviness – short models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</a:t>
            </a:r>
            <a:r>
              <a:rPr lang="en-GB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428" y="943154"/>
            <a:ext cx="3841135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195" y="943154"/>
            <a:ext cx="3841135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428" y="3790491"/>
            <a:ext cx="3841135" cy="288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7433" y="3826974"/>
            <a:ext cx="3841135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390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Measuring systems overview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1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815" y="2333310"/>
            <a:ext cx="3877392" cy="6523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4841" y="1002249"/>
            <a:ext cx="530398" cy="1932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552" y="180000"/>
            <a:ext cx="7920000" cy="720000"/>
          </a:xfrm>
        </p:spPr>
        <p:txBody>
          <a:bodyPr/>
          <a:lstStyle/>
          <a:p>
            <a:r>
              <a:rPr lang="en-GB" dirty="0" smtClean="0"/>
              <a:t>Magnetic Measurements System – US AUP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6130" y="1137225"/>
            <a:ext cx="3516222" cy="1848414"/>
          </a:xfrm>
        </p:spPr>
        <p:txBody>
          <a:bodyPr>
            <a:noAutofit/>
          </a:bodyPr>
          <a:lstStyle/>
          <a:p>
            <a:pPr marL="0" indent="0">
              <a:spcAft>
                <a:spcPts val="300"/>
              </a:spcAft>
              <a:buNone/>
            </a:pPr>
            <a:r>
              <a:rPr lang="en-US" sz="1400" u="sng" dirty="0"/>
              <a:t>US-AUP</a:t>
            </a:r>
            <a:r>
              <a:rPr lang="en-US" sz="1400" dirty="0"/>
              <a:t>: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Short </a:t>
            </a:r>
            <a:r>
              <a:rPr lang="en-US" sz="1400" dirty="0"/>
              <a:t>(110 and 220 mm) rotating probes scanning the magnet bore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FNAL-developed </a:t>
            </a:r>
            <a:r>
              <a:rPr lang="en-US" sz="1400" dirty="0">
                <a:solidFill>
                  <a:srgbClr val="FF0000"/>
                </a:solidFill>
              </a:rPr>
              <a:t>PCB probe technology </a:t>
            </a:r>
            <a:endParaRPr lang="en-US" sz="14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50.5 mm radius </a:t>
            </a:r>
            <a:r>
              <a:rPr lang="en-US" sz="1400" dirty="0"/>
              <a:t>(taking into account clear bore and anti-cryostat requirements)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>
            <a:off x="5855463" y="2634416"/>
            <a:ext cx="32539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800000"/>
                </a:solidFill>
              </a:rPr>
              <a:t>Probe shaft &amp; spring-loaded bearing blocks</a:t>
            </a:r>
          </a:p>
        </p:txBody>
      </p:sp>
      <p:sp>
        <p:nvSpPr>
          <p:cNvPr id="4" name="Rectangle 3"/>
          <p:cNvSpPr/>
          <p:nvPr/>
        </p:nvSpPr>
        <p:spPr>
          <a:xfrm>
            <a:off x="3433589" y="6347018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dirty="0"/>
              <a:t>All measurements reported at </a:t>
            </a:r>
            <a:r>
              <a:rPr lang="en-US" dirty="0">
                <a:solidFill>
                  <a:srgbClr val="FF0000"/>
                </a:solidFill>
              </a:rPr>
              <a:t>50 mm ref. radius 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804746" y="3040550"/>
            <a:ext cx="3225823" cy="30724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00"/>
              </a:spcAft>
              <a:buNone/>
            </a:pPr>
            <a:r>
              <a:rPr lang="en-US" sz="1400" u="sng" dirty="0"/>
              <a:t>Short models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Warm measurements during assembly at LBNL</a:t>
            </a:r>
          </a:p>
          <a:p>
            <a:pPr marL="6858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Probe supported by a temporary bore tube</a:t>
            </a:r>
          </a:p>
          <a:p>
            <a:pPr marL="6858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No automatic system for longitudinal positioning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Cold/warm measurements at </a:t>
            </a:r>
            <a:r>
              <a:rPr lang="en-US" sz="1400" dirty="0" err="1"/>
              <a:t>Fermilab</a:t>
            </a:r>
            <a:r>
              <a:rPr lang="en-US" sz="1400" dirty="0"/>
              <a:t> VMTF</a:t>
            </a:r>
          </a:p>
          <a:p>
            <a:pPr marL="6858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Probe shaft centered in anti-cryostat</a:t>
            </a:r>
          </a:p>
          <a:p>
            <a:pPr marL="6858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Vertical test sled positions and rotates probe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141296" y="3033743"/>
            <a:ext cx="5308422" cy="31729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00"/>
              </a:spcAft>
              <a:buNone/>
            </a:pPr>
            <a:r>
              <a:rPr lang="en-US" sz="1400" u="sng" dirty="0"/>
              <a:t>Prototypes &amp; Series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Warm measurements during assembly at LBNL</a:t>
            </a:r>
          </a:p>
          <a:p>
            <a:pPr marL="6858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Probe supported by a temporary bore tube</a:t>
            </a:r>
          </a:p>
          <a:p>
            <a:pPr marL="6858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Automatic system for longitudinal positioning, 12 </a:t>
            </a:r>
            <a:r>
              <a:rPr lang="el-GR" sz="1100" dirty="0"/>
              <a:t>μ</a:t>
            </a:r>
            <a:r>
              <a:rPr lang="en-US" sz="1100" dirty="0"/>
              <a:t>m accuracy</a:t>
            </a:r>
          </a:p>
          <a:p>
            <a:pPr marL="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7030A0"/>
                </a:solidFill>
              </a:rPr>
              <a:t> </a:t>
            </a:r>
            <a:r>
              <a:rPr lang="en-US" sz="1800" dirty="0"/>
              <a:t>Cold/warm measurements at BNL VMTF (magnet)</a:t>
            </a:r>
          </a:p>
          <a:p>
            <a:pPr marL="6858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Probe shaft centered in anti-cryostat</a:t>
            </a:r>
          </a:p>
          <a:p>
            <a:pPr marL="6858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Vertical test sled positions and rotates probe (accuracy on longitudinal position ≅ 0.5 mm)</a:t>
            </a:r>
          </a:p>
          <a:p>
            <a:pPr marL="6858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Due to the limitations on the cryostat length, the return end of the magnet is not covered. 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9655946" y="2152066"/>
            <a:ext cx="1293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Vertical test sled 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(BNL VMTF)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8731" y="1051696"/>
            <a:ext cx="646232" cy="19325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012" y="1119876"/>
            <a:ext cx="3877392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44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 System – </a:t>
            </a:r>
            <a:br>
              <a:rPr lang="en-GB" dirty="0" smtClean="0"/>
            </a:br>
            <a:r>
              <a:rPr lang="en-GB" dirty="0" smtClean="0"/>
              <a:t>CERN Short Models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07368" y="1124745"/>
            <a:ext cx="5982565" cy="59180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00"/>
              </a:spcAft>
              <a:buNone/>
            </a:pPr>
            <a:r>
              <a:rPr lang="en-US" sz="1400" u="sng" dirty="0"/>
              <a:t>General approach</a:t>
            </a:r>
            <a:r>
              <a:rPr lang="en-US" sz="1400" dirty="0"/>
              <a:t>:</a:t>
            </a:r>
            <a:endParaRPr lang="en-US" sz="5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Vertical </a:t>
            </a:r>
            <a:r>
              <a:rPr lang="en-US" sz="1400" dirty="0">
                <a:solidFill>
                  <a:srgbClr val="FF0000"/>
                </a:solidFill>
              </a:rPr>
              <a:t>rotating shaft </a:t>
            </a:r>
            <a:r>
              <a:rPr lang="en-US" sz="1400" dirty="0"/>
              <a:t>in the </a:t>
            </a:r>
            <a:r>
              <a:rPr lang="en-US" sz="1400" dirty="0">
                <a:solidFill>
                  <a:srgbClr val="FF0000"/>
                </a:solidFill>
              </a:rPr>
              <a:t>helium bath</a:t>
            </a:r>
            <a:r>
              <a:rPr lang="en-US" sz="1400" dirty="0"/>
              <a:t>.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CERN FAME (</a:t>
            </a:r>
            <a:r>
              <a:rPr lang="en-US" sz="1400" dirty="0" err="1"/>
              <a:t>FAst-MEasurement</a:t>
            </a:r>
            <a:r>
              <a:rPr lang="en-US" sz="1400" dirty="0"/>
              <a:t>) system (Fast digital integrators; Motor + encoder + slip-ring unit (MRU))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All measurements reported at </a:t>
            </a:r>
            <a:r>
              <a:rPr lang="en-US" sz="1400" dirty="0">
                <a:solidFill>
                  <a:srgbClr val="FF0000"/>
                </a:solidFill>
              </a:rPr>
              <a:t>50 mm ref. radius</a:t>
            </a:r>
            <a:endParaRPr lang="en-US" sz="500" dirty="0"/>
          </a:p>
          <a:p>
            <a:pPr marL="0" indent="0">
              <a:spcAft>
                <a:spcPts val="300"/>
              </a:spcAft>
              <a:buNone/>
            </a:pPr>
            <a:r>
              <a:rPr lang="en-US" sz="1400" u="sng" dirty="0"/>
              <a:t>Warm measurements during assembly</a:t>
            </a:r>
            <a:r>
              <a:rPr lang="en-US" sz="1400" dirty="0"/>
              <a:t>:</a:t>
            </a:r>
            <a:endParaRPr lang="en-US" sz="8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Horizontal rotating shaft.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shaft has a </a:t>
            </a:r>
            <a:r>
              <a:rPr lang="en-US" sz="1400" dirty="0">
                <a:solidFill>
                  <a:srgbClr val="FF0000"/>
                </a:solidFill>
              </a:rPr>
              <a:t>radius of 45 mm, and length of 127 mm </a:t>
            </a:r>
            <a:r>
              <a:rPr lang="en-US" sz="1400" dirty="0"/>
              <a:t>(&amp; 1200 mm for integral measurements)</a:t>
            </a:r>
          </a:p>
          <a:p>
            <a:pPr>
              <a:spcAft>
                <a:spcPts val="300"/>
              </a:spcAft>
            </a:pPr>
            <a:endParaRPr lang="en-US" sz="500" dirty="0"/>
          </a:p>
          <a:p>
            <a:pPr marL="0" indent="0">
              <a:spcAft>
                <a:spcPts val="300"/>
              </a:spcAft>
              <a:buNone/>
            </a:pPr>
            <a:r>
              <a:rPr lang="en-US" sz="1400" u="sng" dirty="0"/>
              <a:t>Cold/warm measurements at SM18</a:t>
            </a:r>
            <a:r>
              <a:rPr lang="en-US" sz="1400" dirty="0"/>
              <a:t>:</a:t>
            </a:r>
            <a:endParaRPr lang="en-US" sz="500" dirty="0"/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Probe shaft  rotate in the helium bath. 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shaft has 5 segments, 420 mm length each</a:t>
            </a:r>
          </a:p>
          <a:p>
            <a:pPr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One segment covers the magnet straight section</a:t>
            </a:r>
          </a:p>
          <a:p>
            <a:pPr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Each of the magnet ends is covered by a segment</a:t>
            </a:r>
          </a:p>
          <a:p>
            <a:pPr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Two segments are covering the magnet extremities (field &lt; 1 %, most of the segments are outside the magnet)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-675" t="2405" b="13251"/>
          <a:stretch/>
        </p:blipFill>
        <p:spPr>
          <a:xfrm rot="10800000">
            <a:off x="7010447" y="5165271"/>
            <a:ext cx="2230097" cy="13203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603" y="5278718"/>
            <a:ext cx="700940" cy="6927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47" y="900000"/>
            <a:ext cx="3243353" cy="24264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1226" y="3406844"/>
            <a:ext cx="1420491" cy="33713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5334" y="3482180"/>
            <a:ext cx="2420322" cy="160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0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 System – </a:t>
            </a:r>
            <a:br>
              <a:rPr lang="en-GB" dirty="0" smtClean="0"/>
            </a:br>
            <a:r>
              <a:rPr lang="en-GB" dirty="0" smtClean="0"/>
              <a:t>CERN Prototype at warm</a:t>
            </a:r>
            <a:endParaRPr lang="en-GB" dirty="0"/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1343472" y="1109896"/>
            <a:ext cx="3168352" cy="501558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>
                <a:solidFill>
                  <a:srgbClr val="5A5A5A"/>
                </a:solidFill>
              </a:rPr>
              <a:t>Ø</a:t>
            </a:r>
            <a:r>
              <a:rPr lang="en-US" sz="1800" dirty="0"/>
              <a:t> 136 mm for the cold-bore</a:t>
            </a:r>
          </a:p>
          <a:p>
            <a:pPr lvl="1"/>
            <a:r>
              <a:rPr lang="en-US" sz="1800" dirty="0"/>
              <a:t>Measurement radius 50 mm </a:t>
            </a:r>
          </a:p>
          <a:p>
            <a:pPr lvl="1"/>
            <a:r>
              <a:rPr lang="en-US" sz="1800" dirty="0"/>
              <a:t>Measurement length 600 mm</a:t>
            </a:r>
          </a:p>
          <a:p>
            <a:pPr lvl="1"/>
            <a:r>
              <a:rPr lang="en-US" sz="1800" dirty="0"/>
              <a:t>Based on PCB (printed circuit) coils</a:t>
            </a:r>
          </a:p>
          <a:p>
            <a:pPr lvl="1"/>
            <a:r>
              <a:rPr lang="en-US" sz="1800" dirty="0"/>
              <a:t>Tilt sensor on the PCB coil</a:t>
            </a:r>
          </a:p>
          <a:p>
            <a:pPr lvl="1"/>
            <a:r>
              <a:rPr lang="en-US" sz="1800" dirty="0"/>
              <a:t>Auto-alignment to gravity</a:t>
            </a:r>
          </a:p>
          <a:p>
            <a:pPr lvl="1"/>
            <a:r>
              <a:rPr lang="en-US" sz="1800" dirty="0"/>
              <a:t>Retroreflectors mounted on the PCB</a:t>
            </a:r>
          </a:p>
          <a:p>
            <a:pPr lvl="1"/>
            <a:r>
              <a:rPr lang="en-US" sz="1800" dirty="0"/>
              <a:t>On-board motor</a:t>
            </a:r>
          </a:p>
          <a:p>
            <a:pPr lvl="1"/>
            <a:endParaRPr lang="en-US" sz="1800" dirty="0"/>
          </a:p>
        </p:txBody>
      </p:sp>
      <p:pic>
        <p:nvPicPr>
          <p:cNvPr id="20" name="Picture 10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309" y="1340769"/>
            <a:ext cx="3404600" cy="229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111" y="4187760"/>
            <a:ext cx="2700762" cy="20301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8646" y="993131"/>
            <a:ext cx="5572227" cy="524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2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Measurements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8304" y="900001"/>
            <a:ext cx="8652496" cy="1186907"/>
          </a:xfrm>
        </p:spPr>
        <p:txBody>
          <a:bodyPr>
            <a:noAutofit/>
          </a:bodyPr>
          <a:lstStyle/>
          <a:p>
            <a:r>
              <a:rPr lang="en-US" sz="1400" dirty="0"/>
              <a:t>Large amount of data collected and reported in several occasions (see “References”). Today we </a:t>
            </a:r>
            <a:r>
              <a:rPr lang="en-US" sz="1400" dirty="0">
                <a:solidFill>
                  <a:srgbClr val="FF0000"/>
                </a:solidFill>
              </a:rPr>
              <a:t>focus</a:t>
            </a:r>
            <a:r>
              <a:rPr lang="en-US" sz="1400" dirty="0"/>
              <a:t> on:</a:t>
            </a:r>
          </a:p>
          <a:p>
            <a:pPr lvl="1"/>
            <a:r>
              <a:rPr lang="en-US" sz="1400" dirty="0"/>
              <a:t>Transfer function and integral field</a:t>
            </a:r>
          </a:p>
          <a:p>
            <a:pPr lvl="1"/>
            <a:r>
              <a:rPr lang="en-US" sz="1400" dirty="0"/>
              <a:t>Geometric field errors</a:t>
            </a:r>
          </a:p>
          <a:p>
            <a:pPr lvl="1"/>
            <a:r>
              <a:rPr lang="en-US" sz="1400" dirty="0"/>
              <a:t>Flux jumps effects</a:t>
            </a:r>
          </a:p>
          <a:p>
            <a:pPr lvl="1"/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732463" y="2184831"/>
          <a:ext cx="8866591" cy="4073597"/>
        </p:xfrm>
        <a:graphic>
          <a:graphicData uri="http://schemas.openxmlformats.org/drawingml/2006/table">
            <a:tbl>
              <a:tblPr firstRow="1" bandRow="1"/>
              <a:tblGrid>
                <a:gridCol w="3463473">
                  <a:extLst>
                    <a:ext uri="{9D8B030D-6E8A-4147-A177-3AD203B41FA5}">
                      <a16:colId xmlns:a16="http://schemas.microsoft.com/office/drawing/2014/main" val="2216623397"/>
                    </a:ext>
                  </a:extLst>
                </a:gridCol>
                <a:gridCol w="341135">
                  <a:extLst>
                    <a:ext uri="{9D8B030D-6E8A-4147-A177-3AD203B41FA5}">
                      <a16:colId xmlns:a16="http://schemas.microsoft.com/office/drawing/2014/main" val="1129114827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656974994"/>
                    </a:ext>
                  </a:extLst>
                </a:gridCol>
                <a:gridCol w="341135">
                  <a:extLst>
                    <a:ext uri="{9D8B030D-6E8A-4147-A177-3AD203B41FA5}">
                      <a16:colId xmlns:a16="http://schemas.microsoft.com/office/drawing/2014/main" val="3876690793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1978875417"/>
                    </a:ext>
                  </a:extLst>
                </a:gridCol>
                <a:gridCol w="393247">
                  <a:extLst>
                    <a:ext uri="{9D8B030D-6E8A-4147-A177-3AD203B41FA5}">
                      <a16:colId xmlns:a16="http://schemas.microsoft.com/office/drawing/2014/main" val="1420827017"/>
                    </a:ext>
                  </a:extLst>
                </a:gridCol>
                <a:gridCol w="350385">
                  <a:extLst>
                    <a:ext uri="{9D8B030D-6E8A-4147-A177-3AD203B41FA5}">
                      <a16:colId xmlns:a16="http://schemas.microsoft.com/office/drawing/2014/main" val="81844632"/>
                    </a:ext>
                  </a:extLst>
                </a:gridCol>
                <a:gridCol w="393247">
                  <a:extLst>
                    <a:ext uri="{9D8B030D-6E8A-4147-A177-3AD203B41FA5}">
                      <a16:colId xmlns:a16="http://schemas.microsoft.com/office/drawing/2014/main" val="292935521"/>
                    </a:ext>
                  </a:extLst>
                </a:gridCol>
                <a:gridCol w="350385">
                  <a:extLst>
                    <a:ext uri="{9D8B030D-6E8A-4147-A177-3AD203B41FA5}">
                      <a16:colId xmlns:a16="http://schemas.microsoft.com/office/drawing/2014/main" val="1364456841"/>
                    </a:ext>
                  </a:extLst>
                </a:gridCol>
                <a:gridCol w="393247">
                  <a:extLst>
                    <a:ext uri="{9D8B030D-6E8A-4147-A177-3AD203B41FA5}">
                      <a16:colId xmlns:a16="http://schemas.microsoft.com/office/drawing/2014/main" val="3873158481"/>
                    </a:ext>
                  </a:extLst>
                </a:gridCol>
                <a:gridCol w="321810">
                  <a:extLst>
                    <a:ext uri="{9D8B030D-6E8A-4147-A177-3AD203B41FA5}">
                      <a16:colId xmlns:a16="http://schemas.microsoft.com/office/drawing/2014/main" val="2903726222"/>
                    </a:ext>
                  </a:extLst>
                </a:gridCol>
                <a:gridCol w="407535">
                  <a:extLst>
                    <a:ext uri="{9D8B030D-6E8A-4147-A177-3AD203B41FA5}">
                      <a16:colId xmlns:a16="http://schemas.microsoft.com/office/drawing/2014/main" val="2298348218"/>
                    </a:ext>
                  </a:extLst>
                </a:gridCol>
                <a:gridCol w="321810">
                  <a:extLst>
                    <a:ext uri="{9D8B030D-6E8A-4147-A177-3AD203B41FA5}">
                      <a16:colId xmlns:a16="http://schemas.microsoft.com/office/drawing/2014/main" val="2119126302"/>
                    </a:ext>
                  </a:extLst>
                </a:gridCol>
                <a:gridCol w="321810">
                  <a:extLst>
                    <a:ext uri="{9D8B030D-6E8A-4147-A177-3AD203B41FA5}">
                      <a16:colId xmlns:a16="http://schemas.microsoft.com/office/drawing/2014/main" val="1308418208"/>
                    </a:ext>
                  </a:extLst>
                </a:gridCol>
                <a:gridCol w="699928">
                  <a:extLst>
                    <a:ext uri="{9D8B030D-6E8A-4147-A177-3AD203B41FA5}">
                      <a16:colId xmlns:a16="http://schemas.microsoft.com/office/drawing/2014/main" val="2964257196"/>
                    </a:ext>
                  </a:extLst>
                </a:gridCol>
              </a:tblGrid>
              <a:tr h="21748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MQXFS (Short models)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MQXFA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MQXFB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166314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S1b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S1c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S3c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S6b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AP1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AP1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AP2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AP3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BP1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00754"/>
                  </a:ext>
                </a:extLst>
              </a:tr>
              <a:tr h="217481">
                <a:tc gridSpan="15"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1" dirty="0" smtClean="0"/>
                        <a:t>Standar</a:t>
                      </a:r>
                      <a:r>
                        <a:rPr lang="en-GB" sz="1200" b="1" baseline="0" dirty="0" smtClean="0"/>
                        <a:t>d Magnetic Measurements</a:t>
                      </a:r>
                      <a:endParaRPr lang="en-GB" sz="1200" b="1" dirty="0" smtClean="0"/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67917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Warm during assembly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956580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Machine cycle to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lang="en-GB" sz="12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nom</a:t>
                      </a:r>
                      <a:r>
                        <a:rPr lang="en-GB" sz="12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(or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max current reached)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496142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Machine cycle to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lang="en-GB" sz="12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ult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987543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Stair step measurements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175133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Ramp rate dependence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26762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Z-scan at selected currents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 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676132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Warm after cold test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466965"/>
                  </a:ext>
                </a:extLst>
              </a:tr>
              <a:tr h="217481">
                <a:tc gridSpan="15"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1" dirty="0" smtClean="0"/>
                        <a:t>Extended </a:t>
                      </a:r>
                      <a:r>
                        <a:rPr lang="en-GB" sz="1200" b="1" baseline="0" dirty="0" smtClean="0"/>
                        <a:t>Magnetic Measurements</a:t>
                      </a:r>
                      <a:endParaRPr lang="en-GB" sz="1200" b="1" dirty="0" smtClean="0"/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289790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Machine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cycle with high precision on the main field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499554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Stair step to ultimate current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008138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Extended injection plateau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414213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 of the reset current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05942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Z-scan at intermediate temperatures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494814"/>
                  </a:ext>
                </a:extLst>
              </a:tr>
              <a:tr h="2174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Transfer function repeatability studies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994767"/>
                  </a:ext>
                </a:extLst>
              </a:tr>
              <a:tr h="1087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Machine cycle at 4.3 K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 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2350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Impact of flux jumps on the field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✓</a:t>
                      </a: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30" marR="5330" marT="53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095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909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Effects of flux jumps on the magnetic field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7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flux jumps on the magnetic field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0712" y="910919"/>
            <a:ext cx="8291264" cy="3357624"/>
          </a:xfrm>
        </p:spPr>
        <p:txBody>
          <a:bodyPr>
            <a:no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Flux jumps: </a:t>
            </a:r>
            <a:r>
              <a:rPr lang="en-US" sz="1400" dirty="0"/>
              <a:t>fast events (&gt;&gt; 1 Hz) which occur during ramps mainly at low or intermediate field level. </a:t>
            </a:r>
          </a:p>
          <a:p>
            <a:pPr lvl="1"/>
            <a:r>
              <a:rPr lang="en-US" sz="1400" dirty="0"/>
              <a:t>Typically observed in the differential voltage signals.</a:t>
            </a:r>
          </a:p>
          <a:p>
            <a:r>
              <a:rPr lang="en-US" sz="1400" dirty="0"/>
              <a:t>To </a:t>
            </a:r>
            <a:r>
              <a:rPr lang="en-US" sz="1400" b="1" dirty="0">
                <a:solidFill>
                  <a:srgbClr val="FF0000"/>
                </a:solidFill>
              </a:rPr>
              <a:t>evaluate their effect </a:t>
            </a:r>
            <a:r>
              <a:rPr lang="en-US" sz="1400" dirty="0"/>
              <a:t>we need:</a:t>
            </a:r>
          </a:p>
          <a:p>
            <a:pPr lvl="1"/>
            <a:r>
              <a:rPr lang="en-US" sz="1400" dirty="0"/>
              <a:t>Precise measurement of the </a:t>
            </a:r>
            <a:r>
              <a:rPr lang="en-US" sz="1400" dirty="0">
                <a:solidFill>
                  <a:srgbClr val="FF0000"/>
                </a:solidFill>
              </a:rPr>
              <a:t>current</a:t>
            </a:r>
          </a:p>
          <a:p>
            <a:pPr lvl="1"/>
            <a:r>
              <a:rPr lang="en-US" sz="1400" dirty="0"/>
              <a:t>Precise measurement of the </a:t>
            </a:r>
            <a:r>
              <a:rPr lang="en-US" sz="1400" dirty="0">
                <a:solidFill>
                  <a:srgbClr val="FF0000"/>
                </a:solidFill>
              </a:rPr>
              <a:t>field</a:t>
            </a:r>
          </a:p>
          <a:p>
            <a:pPr lvl="2"/>
            <a:r>
              <a:rPr lang="en-US" sz="1400" dirty="0"/>
              <a:t>Fixed coils for relative measurements during a ramp, with large bandwidth (~ 1 kHz)</a:t>
            </a:r>
          </a:p>
          <a:p>
            <a:pPr lvl="2"/>
            <a:r>
              <a:rPr lang="en-US" sz="1400" dirty="0"/>
              <a:t>Rotating coils for measurements during a plateau with limited bandwidth (~ 1 Hz)</a:t>
            </a:r>
          </a:p>
          <a:p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161" y="3583821"/>
            <a:ext cx="3358996" cy="25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365" y="3583821"/>
            <a:ext cx="3358997" cy="25200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6136219" y="3760182"/>
            <a:ext cx="0" cy="216727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 rot="16200000">
            <a:off x="5490530" y="4634200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±1*10</a:t>
            </a:r>
            <a:r>
              <a:rPr lang="en-US" baseline="30000" dirty="0"/>
              <a:t>-4</a:t>
            </a:r>
            <a:endParaRPr lang="en-GB" baseline="30000" dirty="0"/>
          </a:p>
        </p:txBody>
      </p:sp>
      <p:sp>
        <p:nvSpPr>
          <p:cNvPr id="15" name="Rectangle 14"/>
          <p:cNvSpPr/>
          <p:nvPr/>
        </p:nvSpPr>
        <p:spPr>
          <a:xfrm>
            <a:off x="2575496" y="6053912"/>
            <a:ext cx="74883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MQXFS5 field measured at 1 Hz , rotation speed of the rotating coil</a:t>
            </a:r>
            <a:endParaRPr lang="en-GB" sz="1400" i="1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920712" y="2746197"/>
            <a:ext cx="8291264" cy="33576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u="sng" dirty="0">
                <a:solidFill>
                  <a:srgbClr val="FF0000"/>
                </a:solidFill>
              </a:rPr>
              <a:t>During a plateau </a:t>
            </a:r>
          </a:p>
          <a:p>
            <a:r>
              <a:rPr lang="en-US" sz="1400" dirty="0"/>
              <a:t>The noise on the field (at low, intermediate and high field level) has an amplitude of &lt; 1∙10</a:t>
            </a:r>
            <a:r>
              <a:rPr lang="en-US" sz="1400" baseline="30000" dirty="0"/>
              <a:t>-4</a:t>
            </a:r>
            <a:r>
              <a:rPr lang="en-US" sz="1400" dirty="0"/>
              <a:t>, limited by the measurement precision.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359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99456" y="5949280"/>
            <a:ext cx="3024336" cy="12961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flux jumps on the magnetic field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512" y="4280165"/>
            <a:ext cx="6733256" cy="23456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512" y="4361176"/>
            <a:ext cx="2934312" cy="22013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9390" y="1603811"/>
            <a:ext cx="2639211" cy="1980000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287455" y="1556149"/>
            <a:ext cx="2639212" cy="19800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10443467" y="1745419"/>
            <a:ext cx="0" cy="160146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9816388" y="2491472"/>
            <a:ext cx="1495869" cy="261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±4*10</a:t>
            </a:r>
            <a:r>
              <a:rPr lang="en-US" sz="1100" baseline="30000" dirty="0"/>
              <a:t>-4</a:t>
            </a:r>
            <a:endParaRPr lang="en-GB" sz="1100" baseline="300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982057" y="2457012"/>
            <a:ext cx="3164399" cy="139672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The noise can be related to the flux jumps measured on the voltage</a:t>
            </a:r>
          </a:p>
          <a:p>
            <a:r>
              <a:rPr lang="en-US" sz="1600" dirty="0"/>
              <a:t>A proportional effect with amplitude ~ 10</a:t>
            </a:r>
            <a:r>
              <a:rPr lang="en-US" sz="1600" baseline="30000" dirty="0"/>
              <a:t>-4</a:t>
            </a:r>
            <a:r>
              <a:rPr lang="en-US" sz="1600" dirty="0"/>
              <a:t> is visible in the field </a:t>
            </a:r>
          </a:p>
          <a:p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2138108" y="3930375"/>
            <a:ext cx="8086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MQXFS3</a:t>
            </a:r>
            <a:r>
              <a:rPr lang="en-GB" sz="1400" i="1" dirty="0"/>
              <a:t>c </a:t>
            </a:r>
            <a:r>
              <a:rPr lang="en-US" sz="1400" i="1" dirty="0"/>
              <a:t>field measured at 7.5 kHz via a fixed coil</a:t>
            </a:r>
            <a:endParaRPr lang="en-GB" sz="1400" i="1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000684" y="904325"/>
            <a:ext cx="8696536" cy="2920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u="sng" dirty="0">
                <a:solidFill>
                  <a:srgbClr val="FF0000"/>
                </a:solidFill>
              </a:rPr>
              <a:t>During a ramp:</a:t>
            </a:r>
          </a:p>
          <a:p>
            <a:pPr marL="0" indent="0">
              <a:buNone/>
            </a:pPr>
            <a:endParaRPr lang="en-GB" sz="500" u="sng" dirty="0">
              <a:solidFill>
                <a:srgbClr val="FF0000"/>
              </a:solidFill>
            </a:endParaRPr>
          </a:p>
          <a:p>
            <a:r>
              <a:rPr lang="en-US" sz="1600" dirty="0"/>
              <a:t>There is “noise” on the measured current with amplitude ~ 10</a:t>
            </a:r>
            <a:r>
              <a:rPr lang="en-US" sz="1600" baseline="30000" dirty="0"/>
              <a:t>-4</a:t>
            </a:r>
            <a:r>
              <a:rPr lang="en-US" sz="1600" dirty="0"/>
              <a:t>. This must be check in respect of:</a:t>
            </a:r>
          </a:p>
          <a:p>
            <a:pPr lvl="1"/>
            <a:r>
              <a:rPr lang="en-US" sz="1200" dirty="0"/>
              <a:t>Inductance of the circuit</a:t>
            </a:r>
          </a:p>
          <a:p>
            <a:pPr lvl="1"/>
            <a:r>
              <a:rPr lang="en-US" sz="1200" dirty="0"/>
              <a:t>Control loop of the converter</a:t>
            </a:r>
            <a:endParaRPr lang="en-US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13680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077" y="2505970"/>
            <a:ext cx="4945846" cy="37082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Function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447414" y="1125137"/>
            <a:ext cx="5614986" cy="1861624"/>
          </a:xfrm>
        </p:spPr>
        <p:txBody>
          <a:bodyPr>
            <a:normAutofit/>
          </a:bodyPr>
          <a:lstStyle/>
          <a:p>
            <a:r>
              <a:rPr lang="en-US" sz="1600" dirty="0"/>
              <a:t>At nominal operation conditions, the transfer function is within 15 units the expected values for all the magnets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This </a:t>
            </a:r>
            <a:r>
              <a:rPr lang="en-US" sz="1600" dirty="0"/>
              <a:t>is in the level of the measuring system precision (∿ 10 units)</a:t>
            </a:r>
          </a:p>
          <a:p>
            <a:r>
              <a:rPr lang="en-US" sz="1600" dirty="0"/>
              <a:t>The longitudinal variation of the field along the magnet axis is within ± 5</a:t>
            </a:r>
            <a:r>
              <a:rPr lang="en-US" sz="1600" dirty="0" smtClean="0"/>
              <a:t> </a:t>
            </a:r>
            <a:r>
              <a:rPr lang="en-US" sz="1600" dirty="0"/>
              <a:t>units for the short models, </a:t>
            </a:r>
            <a:r>
              <a:rPr lang="en-US" sz="1600" dirty="0" smtClean="0"/>
              <a:t>±10 </a:t>
            </a:r>
            <a:r>
              <a:rPr lang="en-US" sz="1600" dirty="0"/>
              <a:t>units for the prototypes.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endParaRPr lang="en-GB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752953" y="5014247"/>
                <a:ext cx="1587229" cy="5241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𝑇𝐹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𝐺𝑟𝑎𝑑𝑖𝑒𝑛𝑡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𝐶𝑢𝑟𝑟𝑒𝑛𝑡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953" y="5014247"/>
                <a:ext cx="1587229" cy="5241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1018385"/>
              </p:ext>
            </p:extLst>
          </p:nvPr>
        </p:nvGraphicFramePr>
        <p:xfrm>
          <a:off x="7087422" y="3068960"/>
          <a:ext cx="4494978" cy="3352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1574">
                  <a:extLst>
                    <a:ext uri="{9D8B030D-6E8A-4147-A177-3AD203B41FA5}">
                      <a16:colId xmlns:a16="http://schemas.microsoft.com/office/drawing/2014/main" val="2238940301"/>
                    </a:ext>
                  </a:extLst>
                </a:gridCol>
                <a:gridCol w="928548">
                  <a:extLst>
                    <a:ext uri="{9D8B030D-6E8A-4147-A177-3AD203B41FA5}">
                      <a16:colId xmlns:a16="http://schemas.microsoft.com/office/drawing/2014/main" val="2252500357"/>
                    </a:ext>
                  </a:extLst>
                </a:gridCol>
                <a:gridCol w="582232">
                  <a:extLst>
                    <a:ext uri="{9D8B030D-6E8A-4147-A177-3AD203B41FA5}">
                      <a16:colId xmlns:a16="http://schemas.microsoft.com/office/drawing/2014/main" val="4135437300"/>
                    </a:ext>
                  </a:extLst>
                </a:gridCol>
                <a:gridCol w="972624">
                  <a:extLst>
                    <a:ext uri="{9D8B030D-6E8A-4147-A177-3AD203B41FA5}">
                      <a16:colId xmlns:a16="http://schemas.microsoft.com/office/drawing/2014/main" val="2546369537"/>
                    </a:ext>
                  </a:extLst>
                </a:gridCol>
              </a:tblGrid>
              <a:tr h="670272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After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loading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Nominal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Gradient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987825"/>
                  </a:ext>
                </a:extLst>
              </a:tr>
              <a:tr h="233258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RT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1.9 K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3969454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ROXIE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8.840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8.051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558031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ROXIE + Deformation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8.860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8.134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6233256"/>
                  </a:ext>
                </a:extLst>
              </a:tr>
              <a:tr h="233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</a:t>
                      </a:r>
                      <a:endParaRPr lang="en-GB" sz="14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σ</a:t>
                      </a:r>
                      <a:endParaRPr lang="en-GB" sz="14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</a:t>
                      </a:r>
                      <a:endParaRPr lang="en-GB" sz="14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985793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MQXFS1a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8.865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8.145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509941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MQXS3a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8.884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n. a.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312349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MQXS4a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8.865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8.130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35927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MQXS5a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8.868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8.146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3304315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MQXS6a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8.806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586801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MQXFAP2</a:t>
                      </a:r>
                      <a:endParaRPr lang="en-GB" sz="1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8.832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709744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MQXFAP3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929712"/>
                  </a:ext>
                </a:extLst>
              </a:tr>
              <a:tr h="18142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MQXFBP1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8.838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6.7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898745"/>
                  </a:ext>
                </a:extLst>
              </a:tr>
            </a:tbl>
          </a:graphicData>
        </a:graphic>
      </p:graphicFrame>
      <p:sp>
        <p:nvSpPr>
          <p:cNvPr id="14" name="Content Placeholder 9"/>
          <p:cNvSpPr txBox="1">
            <a:spLocks/>
          </p:cNvSpPr>
          <p:nvPr/>
        </p:nvSpPr>
        <p:spPr>
          <a:xfrm>
            <a:off x="844848" y="1187584"/>
            <a:ext cx="5510834" cy="27703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Decrease on the transfer function from injection to nominal by ~ 9 % due to iron saturation, in agreement with expectations.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6547680"/>
            <a:ext cx="6627000" cy="441319"/>
          </a:xfrm>
        </p:spPr>
        <p:txBody>
          <a:bodyPr/>
          <a:lstStyle/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56863" y="2148244"/>
            <a:ext cx="4187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Transfer function saturation [%] in the magnet strait section</a:t>
            </a:r>
            <a:endParaRPr lang="en-GB" sz="1200" i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68008" y="1125137"/>
            <a:ext cx="0" cy="5422543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91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Strand magnetization effect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8076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Strand Magnetization Effects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9526" y="2368998"/>
            <a:ext cx="3510390" cy="2799397"/>
          </a:xfrm>
        </p:spPr>
        <p:txBody>
          <a:bodyPr>
            <a:normAutofit/>
          </a:bodyPr>
          <a:lstStyle/>
          <a:p>
            <a:r>
              <a:rPr lang="en-GB" sz="1500" dirty="0"/>
              <a:t>Change on b</a:t>
            </a:r>
            <a:r>
              <a:rPr lang="en-GB" sz="1500" baseline="-25000" dirty="0"/>
              <a:t>6</a:t>
            </a:r>
            <a:r>
              <a:rPr lang="en-GB" sz="1500" dirty="0"/>
              <a:t> from injection to nominal of 20 units for MQXFS5 (PIT) and 25-30 units for MQXFS1,3-4 (RRP), in agreement with expectations</a:t>
            </a:r>
          </a:p>
          <a:p>
            <a:endParaRPr lang="en-GB" sz="1500" dirty="0"/>
          </a:p>
          <a:p>
            <a:r>
              <a:rPr lang="en-GB" sz="1500" dirty="0"/>
              <a:t>Cycle to cycle repeatability is better than 0.1 units.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707" y="1901393"/>
            <a:ext cx="4350761" cy="32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236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Multipole decay at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9680" y="1878840"/>
            <a:ext cx="3676520" cy="3755408"/>
          </a:xfrm>
        </p:spPr>
        <p:txBody>
          <a:bodyPr>
            <a:noAutofit/>
          </a:bodyPr>
          <a:lstStyle/>
          <a:p>
            <a:r>
              <a:rPr lang="en-GB" sz="1350" dirty="0"/>
              <a:t>Very different behaviour for PIT and RRP magnets.</a:t>
            </a:r>
          </a:p>
          <a:p>
            <a:pPr lvl="1"/>
            <a:r>
              <a:rPr lang="en-GB" sz="1350" dirty="0">
                <a:solidFill>
                  <a:srgbClr val="FF0000"/>
                </a:solidFill>
              </a:rPr>
              <a:t>At injection</a:t>
            </a:r>
            <a:r>
              <a:rPr lang="en-GB" sz="1350" dirty="0"/>
              <a:t>, in MQXFS5 (PIT) a net decrease of the average coil magnetization is observed (as traditionally observed in </a:t>
            </a:r>
            <a:r>
              <a:rPr lang="en-GB" sz="1350" dirty="0" err="1"/>
              <a:t>Nb-Ti</a:t>
            </a:r>
            <a:r>
              <a:rPr lang="en-GB" sz="1350" dirty="0"/>
              <a:t> magnets).</a:t>
            </a:r>
          </a:p>
          <a:p>
            <a:pPr lvl="2"/>
            <a:r>
              <a:rPr lang="en-GB" sz="1350" dirty="0"/>
              <a:t>In MQXFS3 and MQXF4 (RRP), the amplitude of the decay is comparable but there is an inversion of the sign.</a:t>
            </a:r>
          </a:p>
          <a:p>
            <a:pPr lvl="1"/>
            <a:r>
              <a:rPr lang="en-GB" sz="1350" dirty="0">
                <a:solidFill>
                  <a:srgbClr val="FF0000"/>
                </a:solidFill>
              </a:rPr>
              <a:t>At the beginning of the ramp</a:t>
            </a:r>
            <a:r>
              <a:rPr lang="en-GB" sz="1350" dirty="0"/>
              <a:t>, the whole part of the magnetization that decayed/increased disappears rapidly (snapback)</a:t>
            </a:r>
          </a:p>
          <a:p>
            <a:pPr lvl="2"/>
            <a:r>
              <a:rPr lang="en-GB" sz="1350" dirty="0"/>
              <a:t>The process is slower for the PIT magnet.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192" y="3590225"/>
            <a:ext cx="2518760" cy="189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2040" y="3590225"/>
            <a:ext cx="2518760" cy="189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2040" y="1555937"/>
            <a:ext cx="2518760" cy="189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9192" y="1579623"/>
            <a:ext cx="2518760" cy="18900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933982" y="2780928"/>
            <a:ext cx="108012" cy="1620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" name="Straight Connector 12"/>
          <p:cNvCxnSpPr>
            <a:stCxn id="11" idx="0"/>
          </p:cNvCxnSpPr>
          <p:nvPr/>
        </p:nvCxnSpPr>
        <p:spPr>
          <a:xfrm flipV="1">
            <a:off x="5987988" y="1666012"/>
            <a:ext cx="2069964" cy="111491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1" idx="1"/>
          </p:cNvCxnSpPr>
          <p:nvPr/>
        </p:nvCxnSpPr>
        <p:spPr>
          <a:xfrm flipH="1">
            <a:off x="5825971" y="2804655"/>
            <a:ext cx="123830" cy="80925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00713" y="2914690"/>
            <a:ext cx="6078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zoom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39898" y="1940350"/>
            <a:ext cx="5693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(PIT)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06831" y="3915054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(RRP)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455038" y="3921730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(RRP)</a:t>
            </a:r>
          </a:p>
        </p:txBody>
      </p:sp>
    </p:spTree>
    <p:extLst>
      <p:ext uri="{BB962C8B-B14F-4D97-AF65-F5344CB8AC3E}">
        <p14:creationId xmlns:p14="http://schemas.microsoft.com/office/powerpoint/2010/main" val="420649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Multipole decay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2510899"/>
            <a:ext cx="3726414" cy="2281661"/>
          </a:xfrm>
        </p:spPr>
        <p:txBody>
          <a:bodyPr>
            <a:normAutofit/>
          </a:bodyPr>
          <a:lstStyle/>
          <a:p>
            <a:r>
              <a:rPr lang="en-GB" sz="1350" dirty="0"/>
              <a:t>The operation temperature has a very large impact in the decay, sign an inversion of the sign of the decay at 4.3 K.</a:t>
            </a:r>
          </a:p>
          <a:p>
            <a:pPr marL="0" indent="0">
              <a:buNone/>
            </a:pPr>
            <a:endParaRPr lang="en-GB" sz="1350" dirty="0"/>
          </a:p>
          <a:p>
            <a:r>
              <a:rPr lang="en-GB" sz="1350" dirty="0"/>
              <a:t>This is consistent with previous observation on the 11 T magnet, pointing to the idea that the state of magnetization of the filaments (including the effects of flux jumps) plays a major role. </a:t>
            </a:r>
          </a:p>
          <a:p>
            <a:endParaRPr lang="en-GB" sz="135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295" y="1819133"/>
            <a:ext cx="4494587" cy="33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22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Faulty Assembly Procedures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</a:t>
            </a:r>
            <a:r>
              <a:rPr lang="en-GB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8700101" y="1797285"/>
            <a:ext cx="2653512" cy="20272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200" b="1" dirty="0"/>
              <a:t>MQXFS5a</a:t>
            </a:r>
          </a:p>
          <a:p>
            <a:pPr marL="0" indent="0" algn="ctr">
              <a:buNone/>
            </a:pPr>
            <a:endParaRPr lang="en-GB" sz="1100" b="1" dirty="0"/>
          </a:p>
          <a:p>
            <a:pPr marL="0" indent="0" algn="ctr">
              <a:buNone/>
            </a:pPr>
            <a:r>
              <a:rPr lang="en-GB" sz="1800" dirty="0"/>
              <a:t>Pre-assembly magnetic screws not removed from the pole </a:t>
            </a:r>
            <a:r>
              <a:rPr lang="en-GB" sz="1800" dirty="0">
                <a:sym typeface="Wingdings" panose="05000000000000000000" pitchFamily="2" charset="2"/>
              </a:rPr>
              <a:t> large spikes on the harmonics and transfer function.</a:t>
            </a:r>
            <a:endParaRPr lang="en-GB" sz="1800" dirty="0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337" y="4041479"/>
            <a:ext cx="2909424" cy="220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/>
          <p:nvPr/>
        </p:nvCxnSpPr>
        <p:spPr>
          <a:xfrm>
            <a:off x="8256240" y="1917243"/>
            <a:ext cx="0" cy="42484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4638695" y="1750661"/>
            <a:ext cx="2766916" cy="208695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/>
              <a:t>MQXFS5a</a:t>
            </a:r>
          </a:p>
          <a:p>
            <a:pPr marL="0" indent="0" algn="ctr">
              <a:buNone/>
            </a:pPr>
            <a:endParaRPr lang="en-GB" sz="1200" b="1" dirty="0"/>
          </a:p>
          <a:p>
            <a:pPr marL="0" indent="0" algn="ctr">
              <a:buNone/>
            </a:pPr>
            <a:r>
              <a:rPr lang="en-GB" sz="1900" dirty="0"/>
              <a:t>Pole-key to collar over-shimming provoked a radial misalignment of the coils, visible in the harmonics:</a:t>
            </a:r>
          </a:p>
          <a:p>
            <a:pPr marL="0" indent="0" algn="ctr">
              <a:buNone/>
            </a:pPr>
            <a:r>
              <a:rPr lang="en-GB" sz="1900" dirty="0"/>
              <a:t> a</a:t>
            </a:r>
            <a:r>
              <a:rPr lang="en-GB" sz="1900" baseline="-25000" dirty="0"/>
              <a:t>4</a:t>
            </a:r>
            <a:r>
              <a:rPr lang="en-GB" sz="1900" dirty="0"/>
              <a:t>= 14 units / a</a:t>
            </a:r>
            <a:r>
              <a:rPr lang="en-GB" sz="1900" baseline="-25000" dirty="0"/>
              <a:t>8</a:t>
            </a:r>
            <a:r>
              <a:rPr lang="en-GB" sz="1900" dirty="0"/>
              <a:t> = 1 unit.</a:t>
            </a:r>
          </a:p>
        </p:txBody>
      </p:sp>
      <p:pic>
        <p:nvPicPr>
          <p:cNvPr id="17" name="Picture 5" descr="shimm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422" y="4052937"/>
            <a:ext cx="2909279" cy="1966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7"/>
          <p:cNvSpPr/>
          <p:nvPr/>
        </p:nvSpPr>
        <p:spPr>
          <a:xfrm>
            <a:off x="5848912" y="4652036"/>
            <a:ext cx="720080" cy="5530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4223792" y="1890898"/>
            <a:ext cx="0" cy="42484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>
          <a:xfrm>
            <a:off x="896782" y="1750661"/>
            <a:ext cx="2766916" cy="2502852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100" b="1" dirty="0"/>
              <a:t>MQXFS1b</a:t>
            </a:r>
          </a:p>
          <a:p>
            <a:pPr marL="0" indent="0" algn="ctr">
              <a:buNone/>
            </a:pPr>
            <a:endParaRPr lang="en-GB" sz="1600" b="1" dirty="0"/>
          </a:p>
          <a:p>
            <a:pPr marL="0" indent="0" algn="ctr">
              <a:buNone/>
            </a:pPr>
            <a:r>
              <a:rPr lang="en-GB" sz="2600" dirty="0"/>
              <a:t>Magnetic shims did not provide the intended correction. Double error:</a:t>
            </a:r>
          </a:p>
          <a:p>
            <a:r>
              <a:rPr lang="en-GB" sz="2000" dirty="0"/>
              <a:t>180° rotation on the MM reference frame</a:t>
            </a:r>
          </a:p>
          <a:p>
            <a:r>
              <a:rPr lang="en-GB" sz="2000" dirty="0"/>
              <a:t>Insertion of the shims in a different location with respect to the one specified.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t="10506" r="49579"/>
          <a:stretch/>
        </p:blipFill>
        <p:spPr>
          <a:xfrm>
            <a:off x="1248850" y="3877711"/>
            <a:ext cx="2448272" cy="2475242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2423592" y="1097213"/>
            <a:ext cx="8405122" cy="73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Magnetic measurements: a </a:t>
            </a:r>
            <a:r>
              <a:rPr lang="en-GB" sz="2000" dirty="0">
                <a:solidFill>
                  <a:srgbClr val="FF0000"/>
                </a:solidFill>
              </a:rPr>
              <a:t>powerful tool to detect assembly errors</a:t>
            </a:r>
            <a:r>
              <a:rPr lang="en-GB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28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906" y="6011110"/>
            <a:ext cx="2330694" cy="8342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Length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912" y="936564"/>
            <a:ext cx="3912086" cy="2933198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628806"/>
              </p:ext>
            </p:extLst>
          </p:nvPr>
        </p:nvGraphicFramePr>
        <p:xfrm>
          <a:off x="9059161" y="1765843"/>
          <a:ext cx="2859405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3285">
                  <a:extLst>
                    <a:ext uri="{9D8B030D-6E8A-4147-A177-3AD203B41FA5}">
                      <a16:colId xmlns:a16="http://schemas.microsoft.com/office/drawing/2014/main" val="3992010100"/>
                    </a:ext>
                  </a:extLst>
                </a:gridCol>
                <a:gridCol w="988060">
                  <a:extLst>
                    <a:ext uri="{9D8B030D-6E8A-4147-A177-3AD203B41FA5}">
                      <a16:colId xmlns:a16="http://schemas.microsoft.com/office/drawing/2014/main" val="613645231"/>
                    </a:ext>
                  </a:extLst>
                </a:gridCol>
                <a:gridCol w="988060">
                  <a:extLst>
                    <a:ext uri="{9D8B030D-6E8A-4147-A177-3AD203B41FA5}">
                      <a16:colId xmlns:a16="http://schemas.microsoft.com/office/drawing/2014/main" val="38510151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Magnetic </a:t>
                      </a:r>
                    </a:p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length</a:t>
                      </a:r>
                    </a:p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(mm)</a:t>
                      </a:r>
                      <a:endParaRPr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(1.9 K,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2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Computed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(1.9 K,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2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33468"/>
                  </a:ext>
                </a:extLst>
              </a:tr>
              <a:tr h="116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MQXFS1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</a:rPr>
                        <a:t>1198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effectLst/>
                        </a:rPr>
                        <a:t>1192</a:t>
                      </a:r>
                      <a:endParaRPr lang="en-GB" sz="12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170449"/>
                  </a:ext>
                </a:extLst>
              </a:tr>
              <a:tr h="116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MQXS3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927057"/>
                  </a:ext>
                </a:extLst>
              </a:tr>
              <a:tr h="116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MQXS4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817258"/>
                  </a:ext>
                </a:extLst>
              </a:tr>
              <a:tr h="116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MQXS5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497274"/>
                  </a:ext>
                </a:extLst>
              </a:tr>
              <a:tr h="11671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MQXS6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1203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7657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515360" y="1024646"/>
            <a:ext cx="4572528" cy="24136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/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</a:rPr>
              <a:t>Short models</a:t>
            </a:r>
          </a:p>
          <a:p>
            <a:r>
              <a:rPr lang="en-GB" sz="1600" dirty="0"/>
              <a:t>Very reproducible behaviour in all built magnets.</a:t>
            </a:r>
          </a:p>
          <a:p>
            <a:r>
              <a:rPr lang="en-GB" sz="1600" dirty="0"/>
              <a:t>Iron saturation effect in the magnetic length well capture by the model, which underestimates the magnetic length by 5 mm when assuming a longitudinal thermal contraction of 3 mm/m.</a:t>
            </a:r>
          </a:p>
          <a:p>
            <a:pPr lvl="1"/>
            <a:endParaRPr lang="en-GB" sz="1600" dirty="0"/>
          </a:p>
          <a:p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184464" y="2900266"/>
            <a:ext cx="16586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/>
              <a:t>Magnetic length on the short model magnets as a function of the magnet current</a:t>
            </a:r>
            <a:endParaRPr lang="en-GB" sz="900" i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09492"/>
              </p:ext>
            </p:extLst>
          </p:nvPr>
        </p:nvGraphicFramePr>
        <p:xfrm>
          <a:off x="8673322" y="4349902"/>
          <a:ext cx="3127693" cy="91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2073">
                  <a:extLst>
                    <a:ext uri="{9D8B030D-6E8A-4147-A177-3AD203B41FA5}">
                      <a16:colId xmlns:a16="http://schemas.microsoft.com/office/drawing/2014/main" val="3992010100"/>
                    </a:ext>
                  </a:extLst>
                </a:gridCol>
                <a:gridCol w="892810">
                  <a:extLst>
                    <a:ext uri="{9D8B030D-6E8A-4147-A177-3AD203B41FA5}">
                      <a16:colId xmlns:a16="http://schemas.microsoft.com/office/drawing/2014/main" val="613645231"/>
                    </a:ext>
                  </a:extLst>
                </a:gridCol>
                <a:gridCol w="892810">
                  <a:extLst>
                    <a:ext uri="{9D8B030D-6E8A-4147-A177-3AD203B41FA5}">
                      <a16:colId xmlns:a16="http://schemas.microsoft.com/office/drawing/2014/main" val="3851015171"/>
                    </a:ext>
                  </a:extLst>
                </a:gridCol>
              </a:tblGrid>
              <a:tr h="20236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Magnetic length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(mm)</a:t>
                      </a:r>
                      <a:endParaRPr lang="en-GB" sz="12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(warm)</a:t>
                      </a:r>
                      <a:endParaRPr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Computed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(warm)</a:t>
                      </a:r>
                      <a:endParaRPr lang="en-GB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33468"/>
                  </a:ext>
                </a:extLst>
              </a:tr>
              <a:tr h="116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MQXFAP2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effectLst/>
                        </a:rPr>
                        <a:t>4210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4200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170449"/>
                  </a:ext>
                </a:extLst>
              </a:tr>
              <a:tr h="116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MQXFAP3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4207*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4200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927057"/>
                  </a:ext>
                </a:extLst>
              </a:tr>
              <a:tr h="116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MQXFBP1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7173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7159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817258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8505046" y="5267081"/>
            <a:ext cx="35024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*Measurement on coil pack</a:t>
            </a:r>
            <a:endParaRPr lang="en-GB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9037854" y="1106715"/>
            <a:ext cx="3107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Summary of magnetic length at 1.9 K, </a:t>
            </a:r>
            <a:r>
              <a:rPr lang="en-US" sz="1200" i="1" dirty="0" err="1"/>
              <a:t>I</a:t>
            </a:r>
            <a:r>
              <a:rPr lang="en-US" sz="1200" i="1" baseline="-25000" dirty="0" err="1"/>
              <a:t>nom</a:t>
            </a:r>
            <a:r>
              <a:rPr lang="en-US" sz="1200" i="1" dirty="0"/>
              <a:t> in the short model magnets</a:t>
            </a:r>
            <a:endParaRPr lang="en-GB" sz="12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8822038" y="3841111"/>
            <a:ext cx="2765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Summary of magnetic length at RT, 15 A in the prototype magnets</a:t>
            </a:r>
            <a:endParaRPr lang="en-GB" sz="1200" i="1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07368" y="5066081"/>
            <a:ext cx="11384385" cy="17321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/>
          </a:p>
          <a:p>
            <a:pPr marL="0" indent="0">
              <a:buNone/>
            </a:pPr>
            <a:r>
              <a:rPr lang="en-US" sz="1600" dirty="0" smtClean="0">
                <a:solidFill>
                  <a:srgbClr val="00B050"/>
                </a:solidFill>
              </a:rPr>
              <a:t>Requirement</a:t>
            </a:r>
            <a:r>
              <a:rPr lang="en-US" sz="1600" dirty="0">
                <a:solidFill>
                  <a:srgbClr val="00B050"/>
                </a:solidFill>
              </a:rPr>
              <a:t>:</a:t>
            </a:r>
            <a:r>
              <a:rPr lang="en-GB" sz="1600" dirty="0"/>
              <a:t> Integrated gradient within 10 units spread.</a:t>
            </a:r>
          </a:p>
          <a:p>
            <a:r>
              <a:rPr lang="en-US" sz="1600" dirty="0" smtClean="0"/>
              <a:t>Precise </a:t>
            </a:r>
            <a:r>
              <a:rPr lang="en-US" sz="1600" dirty="0"/>
              <a:t>measurements at cold on the main field of the long magnets needed to evaluate if this requirement is </a:t>
            </a:r>
            <a:r>
              <a:rPr lang="en-US" sz="1600" dirty="0" smtClean="0"/>
              <a:t>fulfilled</a:t>
            </a:r>
          </a:p>
          <a:p>
            <a:r>
              <a:rPr lang="en-US" sz="1600" dirty="0" smtClean="0"/>
              <a:t>This remains the most challenging requirement to fulfill from the magnetic point of view.</a:t>
            </a:r>
          </a:p>
          <a:p>
            <a:pPr lvl="1"/>
            <a:endParaRPr lang="en-GB" sz="1600" dirty="0"/>
          </a:p>
          <a:p>
            <a:endParaRPr lang="en-GB" sz="1600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77982" y="3535629"/>
            <a:ext cx="8273442" cy="24136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/>
          </a:p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Prototype </a:t>
            </a:r>
            <a:r>
              <a:rPr lang="en-GB" sz="1600" dirty="0">
                <a:solidFill>
                  <a:srgbClr val="FF0000"/>
                </a:solidFill>
              </a:rPr>
              <a:t>magnets:</a:t>
            </a:r>
          </a:p>
          <a:p>
            <a:r>
              <a:rPr lang="en-US" sz="1600" dirty="0"/>
              <a:t>In MQXFAP2 and AP3, magnetic length at warm is 10 mm longer than expected.</a:t>
            </a:r>
          </a:p>
          <a:p>
            <a:r>
              <a:rPr lang="en-US" sz="1600" dirty="0"/>
              <a:t>In MQXFBP1, magnetic length is 14 mm longer than </a:t>
            </a:r>
            <a:r>
              <a:rPr lang="en-US" sz="1600" dirty="0" smtClean="0"/>
              <a:t>expected.</a:t>
            </a:r>
          </a:p>
          <a:p>
            <a:r>
              <a:rPr lang="en-US" sz="1600" dirty="0" smtClean="0"/>
              <a:t>Coils are physically longer by 2-12 mm in MQXFA and by 12-15 mm in MQXFB.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endParaRPr lang="en-GB" sz="1600" dirty="0"/>
          </a:p>
          <a:p>
            <a:pPr lvl="1"/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0037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to Cycle Repeatability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66" y="1815628"/>
            <a:ext cx="508245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23392" y="1916832"/>
            <a:ext cx="4636120" cy="266429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  <a:p>
            <a:r>
              <a:rPr lang="en-GB" sz="1800" dirty="0"/>
              <a:t>Reproducibility and stability of the integral field is within the noise level of the measurements (± 1 unit</a:t>
            </a:r>
            <a:r>
              <a:rPr lang="en-GB" sz="1800" dirty="0" smtClean="0"/>
              <a:t>).</a:t>
            </a: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In average, the cycle to cycle reproducibility is better than 0.1 units</a:t>
            </a:r>
            <a:r>
              <a:rPr lang="en-GB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Suitable for operation.</a:t>
            </a:r>
            <a:endParaRPr lang="en-GB" sz="1800" dirty="0"/>
          </a:p>
          <a:p>
            <a:endParaRPr lang="en-GB" sz="18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268243" y="2355858"/>
            <a:ext cx="0" cy="140492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305831" y="2965936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± 1 unit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1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axis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</a:t>
            </a:r>
            <a:r>
              <a:rPr lang="en-GB" smtClean="0"/>
              <a:t>MQXF Review, July 2019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848273" y="2953181"/>
            <a:ext cx="521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MQXFAP2, </a:t>
            </a:r>
            <a:r>
              <a:rPr lang="en-US" sz="1400" i="1" dirty="0" smtClean="0"/>
              <a:t>magnetic center (after magnet loading)</a:t>
            </a:r>
            <a:endParaRPr lang="en-GB" sz="1400" i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79376" y="882131"/>
            <a:ext cx="11452393" cy="50405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00B050"/>
                </a:solidFill>
              </a:rPr>
              <a:t>Requirements:</a:t>
            </a:r>
            <a:r>
              <a:rPr lang="en-GB" sz="1800" dirty="0" smtClean="0"/>
              <a:t> Magnetic </a:t>
            </a:r>
            <a:r>
              <a:rPr lang="en-GB" sz="1800" dirty="0" err="1"/>
              <a:t>center</a:t>
            </a:r>
            <a:r>
              <a:rPr lang="en-GB" sz="1800" dirty="0"/>
              <a:t> within ±0.5 mm of the external fiducial axis and main field twist angle within ±2 </a:t>
            </a:r>
            <a:r>
              <a:rPr lang="en-GB" sz="1800" dirty="0" err="1"/>
              <a:t>mrad</a:t>
            </a:r>
            <a:r>
              <a:rPr lang="en-GB" sz="1800" dirty="0"/>
              <a:t> of the averaged twist angle. </a:t>
            </a:r>
          </a:p>
          <a:p>
            <a:r>
              <a:rPr lang="en-GB" sz="1800" dirty="0" smtClean="0"/>
              <a:t>MQXFAP2 is within the requirements.</a:t>
            </a:r>
          </a:p>
          <a:p>
            <a:r>
              <a:rPr lang="en-GB" sz="1800" dirty="0" smtClean="0"/>
              <a:t>Measurements also done in MQXBP1, analysis on-going to combine survey measurements of the magnet fiducials with magnetic measurements, but the magnetic </a:t>
            </a:r>
            <a:r>
              <a:rPr lang="en-GB" sz="1800" dirty="0" err="1" smtClean="0"/>
              <a:t>center</a:t>
            </a:r>
            <a:r>
              <a:rPr lang="en-GB" sz="1800" dirty="0" smtClean="0"/>
              <a:t> compared to a straight line </a:t>
            </a:r>
            <a:r>
              <a:rPr lang="en-GB" sz="1800" dirty="0" err="1" smtClean="0"/>
              <a:t>ìs</a:t>
            </a:r>
            <a:r>
              <a:rPr lang="en-GB" sz="1800" dirty="0" smtClean="0"/>
              <a:t> within </a:t>
            </a:r>
            <a:r>
              <a:rPr lang="en-GB" sz="1800" dirty="0"/>
              <a:t>± </a:t>
            </a:r>
            <a:r>
              <a:rPr lang="en-GB" sz="1800" dirty="0" smtClean="0"/>
              <a:t>0.2 mm. </a:t>
            </a:r>
            <a:endParaRPr lang="en-GB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3129579" y="5691858"/>
            <a:ext cx="1609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x: red solid circles</a:t>
            </a:r>
          </a:p>
          <a:p>
            <a:r>
              <a:rPr lang="en-US" sz="1200" dirty="0"/>
              <a:t>y: black open circuits</a:t>
            </a:r>
            <a:endParaRPr lang="en-GB" sz="12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79376" y="2564904"/>
            <a:ext cx="113772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032104" y="2564904"/>
            <a:ext cx="0" cy="402783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25003" t="38299" r="58120" b="21697"/>
          <a:stretch/>
        </p:blipFill>
        <p:spPr>
          <a:xfrm>
            <a:off x="0" y="3963089"/>
            <a:ext cx="2236922" cy="165698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106575" y="2918665"/>
            <a:ext cx="49382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MQXFBP1, magnetic center (after magnet loading)</a:t>
            </a:r>
          </a:p>
          <a:p>
            <a:pPr algn="ctr"/>
            <a:r>
              <a:rPr lang="en-US" sz="1400" dirty="0" smtClean="0"/>
              <a:t>Deviation of the magnetic axis with respect to a straight line. Further analysis combining magnetic and survey measurements on-going</a:t>
            </a:r>
            <a:endParaRPr lang="en-GB" sz="1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3099607"/>
            <a:ext cx="4692437" cy="352106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1952" y="3893404"/>
            <a:ext cx="4364688" cy="263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24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9909204" y="2924944"/>
            <a:ext cx="772231" cy="3933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field errors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938269"/>
            <a:ext cx="11511016" cy="2906277"/>
          </a:xfrm>
        </p:spPr>
        <p:txBody>
          <a:bodyPr>
            <a:normAutofit/>
          </a:bodyPr>
          <a:lstStyle/>
          <a:p>
            <a:r>
              <a:rPr lang="en-US" sz="1800" dirty="0"/>
              <a:t>Source of field errors:</a:t>
            </a:r>
          </a:p>
          <a:p>
            <a:pPr lvl="1"/>
            <a:r>
              <a:rPr lang="en-GB" sz="1600" dirty="0"/>
              <a:t>Size difference among coils, requiring the use of asymmetric shimming in order to guarantee a uniform loading.</a:t>
            </a:r>
          </a:p>
          <a:p>
            <a:pPr lvl="1"/>
            <a:r>
              <a:rPr lang="en-GB" sz="1600" dirty="0"/>
              <a:t>Accuracy of the positioning of the turns within the coil cross sections.</a:t>
            </a:r>
          </a:p>
          <a:p>
            <a:pPr lvl="1"/>
            <a:r>
              <a:rPr lang="en-GB" sz="1600" dirty="0"/>
              <a:t>Coil parts manufacturing tolerances, in particular pole and wedges.</a:t>
            </a:r>
          </a:p>
          <a:p>
            <a:pPr lvl="1"/>
            <a:r>
              <a:rPr lang="en-GB" sz="1600" dirty="0"/>
              <a:t>Alignment of the coil within the magnet structure (secondary effect)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9" t="1553" r="13313" b="2168"/>
          <a:stretch>
            <a:fillRect/>
          </a:stretch>
        </p:blipFill>
        <p:spPr>
          <a:xfrm>
            <a:off x="4337523" y="2668700"/>
            <a:ext cx="3516953" cy="3528252"/>
          </a:xfrm>
          <a:prstGeom prst="rect">
            <a:avLst/>
          </a:prstGeom>
          <a:ln w="12700">
            <a:solidFill>
              <a:schemeClr val="tx2"/>
            </a:solidFill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3090212" y="4055911"/>
            <a:ext cx="2501732" cy="8140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2924" y="3507940"/>
            <a:ext cx="22575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Alignment coil to structure through the pole to collar key</a:t>
            </a:r>
          </a:p>
        </p:txBody>
      </p:sp>
      <p:cxnSp>
        <p:nvCxnSpPr>
          <p:cNvPr id="10" name="Straight Arrow Connector 9"/>
          <p:cNvCxnSpPr>
            <a:stCxn id="11" idx="1"/>
            <a:endCxn id="12" idx="3"/>
          </p:cNvCxnSpPr>
          <p:nvPr/>
        </p:nvCxnSpPr>
        <p:spPr>
          <a:xfrm flipH="1">
            <a:off x="6669102" y="4376679"/>
            <a:ext cx="1764092" cy="102359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433194" y="3638015"/>
            <a:ext cx="32074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Ferromagnetic shims inserted in the bladder slots after magnet assembly to correct low-order non-allowed harmonics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10634" y="5355315"/>
            <a:ext cx="358468" cy="8990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6547680"/>
            <a:ext cx="6627000" cy="441319"/>
          </a:xfrm>
        </p:spPr>
        <p:txBody>
          <a:bodyPr/>
          <a:lstStyle/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Systematic non-allowed field errors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58153" y="1198723"/>
            <a:ext cx="6393928" cy="127637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B050"/>
                </a:solidFill>
              </a:rPr>
              <a:t>Requirements:</a:t>
            </a:r>
          </a:p>
          <a:p>
            <a:r>
              <a:rPr lang="en-US" sz="1600" dirty="0"/>
              <a:t>At nominal/ultimate gradient</a:t>
            </a:r>
          </a:p>
          <a:p>
            <a:pPr lvl="1"/>
            <a:r>
              <a:rPr lang="en-US" sz="1600" dirty="0"/>
              <a:t>Integrated multipoles within target tables</a:t>
            </a:r>
          </a:p>
          <a:p>
            <a:pPr lvl="1"/>
            <a:r>
              <a:rPr lang="en-US" sz="1600" dirty="0"/>
              <a:t>On single magnet we aim to be within 3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of uncertainty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Much looser constrains at injection</a:t>
            </a:r>
            <a:endParaRPr lang="en-US" sz="1600" dirty="0"/>
          </a:p>
          <a:p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6566928" y="1016524"/>
            <a:ext cx="5649189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ea typeface="Times New Roman" panose="02020603050405020304" pitchFamily="18" charset="0"/>
              </a:rPr>
              <a:t>Average measured harmonics in the magnet straight (after loading</a:t>
            </a:r>
            <a:r>
              <a:rPr lang="en-GB" sz="1200" i="1" dirty="0"/>
              <a:t>)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6547680"/>
            <a:ext cx="6627000" cy="441319"/>
          </a:xfrm>
        </p:spPr>
        <p:txBody>
          <a:bodyPr/>
          <a:lstStyle/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381000" y="5960732"/>
            <a:ext cx="66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 Remarks: Correction capabilities ± 4.5 units of b</a:t>
            </a:r>
            <a:r>
              <a:rPr lang="en-GB" sz="1200" baseline="-25000" dirty="0"/>
              <a:t>3</a:t>
            </a:r>
            <a:r>
              <a:rPr lang="en-GB" sz="1200" dirty="0"/>
              <a:t>/a</a:t>
            </a:r>
            <a:r>
              <a:rPr lang="en-GB" sz="1200" baseline="-25000" dirty="0"/>
              <a:t>3</a:t>
            </a:r>
            <a:r>
              <a:rPr lang="en-GB" sz="1200" dirty="0"/>
              <a:t>, ± 3 units of b</a:t>
            </a:r>
            <a:r>
              <a:rPr lang="en-GB" sz="1200" baseline="-25000" dirty="0"/>
              <a:t>4</a:t>
            </a:r>
            <a:r>
              <a:rPr lang="en-GB" sz="1200" dirty="0"/>
              <a:t> and +-1 unit of a</a:t>
            </a:r>
            <a:r>
              <a:rPr lang="en-GB" sz="1200" baseline="-25000" dirty="0"/>
              <a:t>4</a:t>
            </a:r>
          </a:p>
          <a:p>
            <a:r>
              <a:rPr lang="en-US" sz="1200" baseline="-25000" dirty="0"/>
              <a:t>	</a:t>
            </a:r>
            <a:r>
              <a:rPr lang="en-US" sz="1200" dirty="0"/>
              <a:t>      Allowed harmonics not shown in MQXFS1 because it is first generation design</a:t>
            </a:r>
            <a:endParaRPr lang="en-GB" sz="1200" baseline="-25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394" y="1293523"/>
            <a:ext cx="5903987" cy="3675401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609381" y="2495547"/>
            <a:ext cx="5584839" cy="2229597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Experience in the </a:t>
            </a:r>
            <a:r>
              <a:rPr lang="en-US" sz="1600" dirty="0">
                <a:solidFill>
                  <a:srgbClr val="FF0000"/>
                </a:solidFill>
              </a:rPr>
              <a:t>short </a:t>
            </a:r>
            <a:r>
              <a:rPr lang="en-US" sz="1600" dirty="0" smtClean="0">
                <a:solidFill>
                  <a:srgbClr val="FF0000"/>
                </a:solidFill>
              </a:rPr>
              <a:t>models</a:t>
            </a:r>
            <a:endParaRPr lang="en-US" sz="1600" dirty="0"/>
          </a:p>
          <a:p>
            <a:r>
              <a:rPr lang="en-US" sz="1600" dirty="0"/>
              <a:t>Low order non-allowed multipoles above targets, in particular </a:t>
            </a:r>
            <a:r>
              <a:rPr lang="en-US" sz="1600" dirty="0">
                <a:solidFill>
                  <a:srgbClr val="FF0000"/>
                </a:solidFill>
              </a:rPr>
              <a:t>a</a:t>
            </a:r>
            <a:r>
              <a:rPr lang="en-US" sz="1600" baseline="-25000" dirty="0">
                <a:solidFill>
                  <a:srgbClr val="FF0000"/>
                </a:solidFill>
              </a:rPr>
              <a:t>4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and </a:t>
            </a:r>
            <a:r>
              <a:rPr lang="en-US" sz="1600" dirty="0">
                <a:solidFill>
                  <a:srgbClr val="FF0000"/>
                </a:solidFill>
              </a:rPr>
              <a:t>b</a:t>
            </a:r>
            <a:r>
              <a:rPr lang="en-US" sz="1600" baseline="-25000" dirty="0">
                <a:solidFill>
                  <a:srgbClr val="FF0000"/>
                </a:solidFill>
              </a:rPr>
              <a:t>5</a:t>
            </a:r>
            <a:r>
              <a:rPr lang="en-US" sz="1600" dirty="0"/>
              <a:t>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MQXFS5 and MQXFS6</a:t>
            </a:r>
            <a:r>
              <a:rPr lang="en-US" sz="1600" dirty="0"/>
              <a:t>, magnets assembled with four coils produced in the same manufacturing line with identical manufacturing parameters, have a remarkable </a:t>
            </a:r>
            <a:r>
              <a:rPr lang="en-US" sz="1600" dirty="0">
                <a:solidFill>
                  <a:srgbClr val="FF0000"/>
                </a:solidFill>
              </a:rPr>
              <a:t>better field homogeneity</a:t>
            </a:r>
          </a:p>
          <a:p>
            <a:pPr marL="0" indent="0">
              <a:buNone/>
            </a:pPr>
            <a:endParaRPr lang="en-US" sz="1600" dirty="0"/>
          </a:p>
          <a:p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558153" y="5063724"/>
            <a:ext cx="11024247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ACTION </a:t>
            </a:r>
            <a:r>
              <a:rPr lang="fr-CH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(EDMS 1963788)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Length </a:t>
            </a:r>
            <a:r>
              <a:rPr lang="en-US" dirty="0"/>
              <a:t>of the high order correctors has been increased in order to be able to cope with larger field </a:t>
            </a:r>
            <a:r>
              <a:rPr lang="en-US" dirty="0" smtClean="0"/>
              <a:t>errors</a:t>
            </a:r>
            <a:endParaRPr lang="fr-CH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29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302" y="2990264"/>
            <a:ext cx="4964461" cy="334583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Systematic non-allowed field errors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376" y="1000493"/>
            <a:ext cx="11161240" cy="12763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Field quality in the </a:t>
            </a:r>
            <a:r>
              <a:rPr lang="en-US" sz="1800" dirty="0">
                <a:solidFill>
                  <a:srgbClr val="FF0000"/>
                </a:solidFill>
              </a:rPr>
              <a:t>prototype magnets </a:t>
            </a:r>
            <a:r>
              <a:rPr lang="en-US" sz="1800" dirty="0"/>
              <a:t>is better. MQXFBP1 is the magnet with better field quality built up to date.</a:t>
            </a:r>
            <a:endParaRPr lang="en-GB" sz="1800" dirty="0"/>
          </a:p>
          <a:p>
            <a:r>
              <a:rPr lang="en-US" sz="1800" dirty="0"/>
              <a:t>As observed in the short models overall strength of the harmonics is not fundamentally altered from the initial assembly (coil pack) to the magnet loaded </a:t>
            </a:r>
            <a:r>
              <a:rPr lang="en-US" sz="1800" dirty="0">
                <a:sym typeface="Wingdings" panose="05000000000000000000" pitchFamily="2" charset="2"/>
              </a:rPr>
              <a:t> The dominant source of field errors is the coil geometry and its initial assembly in the coil pack.</a:t>
            </a:r>
          </a:p>
        </p:txBody>
      </p:sp>
      <p:sp>
        <p:nvSpPr>
          <p:cNvPr id="7" name="Rectangle 6"/>
          <p:cNvSpPr/>
          <p:nvPr/>
        </p:nvSpPr>
        <p:spPr>
          <a:xfrm>
            <a:off x="1341067" y="2555232"/>
            <a:ext cx="412075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ea typeface="Times New Roman" panose="02020603050405020304" pitchFamily="18" charset="0"/>
              </a:rPr>
              <a:t>Average measured harmonics in the magnet straight after loading</a:t>
            </a:r>
            <a:r>
              <a:rPr lang="en-GB" sz="1200" i="1" dirty="0"/>
              <a:t> for BP1 and AP2 and after </a:t>
            </a:r>
            <a:r>
              <a:rPr lang="en-GB" sz="1200" i="1" dirty="0" err="1"/>
              <a:t>centering</a:t>
            </a:r>
            <a:r>
              <a:rPr lang="en-GB" sz="1200" i="1" dirty="0"/>
              <a:t> for AP3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6547680"/>
            <a:ext cx="6627000" cy="441319"/>
          </a:xfrm>
        </p:spPr>
        <p:txBody>
          <a:bodyPr/>
          <a:lstStyle/>
          <a:p>
            <a:r>
              <a:rPr lang="es-ES" dirty="0" smtClean="0"/>
              <a:t>Susana Izquierdo Bermudez, </a:t>
            </a:r>
            <a:r>
              <a:rPr lang="en-GB" dirty="0" smtClean="0"/>
              <a:t>MQXF Review, July 2019</a:t>
            </a:r>
          </a:p>
          <a:p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711810" y="2638162"/>
            <a:ext cx="4179465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Change on the average harmonics in the magnet straight section from coil pack assembly to magnet loaded.</a:t>
            </a:r>
            <a:endParaRPr lang="en-GB" sz="1200" i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000" y="2954069"/>
            <a:ext cx="4961550" cy="327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7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8946e33d-fd2f-4ae4-8ee9-d90c129cdf9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14722</TotalTime>
  <Words>3354</Words>
  <Application>Microsoft Office PowerPoint</Application>
  <PresentationFormat>Widescreen</PresentationFormat>
  <Paragraphs>688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Cambria Math</vt:lpstr>
      <vt:lpstr>Consolas</vt:lpstr>
      <vt:lpstr>Times</vt:lpstr>
      <vt:lpstr>Times New Roman</vt:lpstr>
      <vt:lpstr>Wingdings</vt:lpstr>
      <vt:lpstr>Thème Office</vt:lpstr>
      <vt:lpstr>Update on Magnetic Field Measurements for MQXF</vt:lpstr>
      <vt:lpstr>Overview on magnets built</vt:lpstr>
      <vt:lpstr>Transfer Function</vt:lpstr>
      <vt:lpstr>Magnetic Length</vt:lpstr>
      <vt:lpstr>Cycle to Cycle Repeatability</vt:lpstr>
      <vt:lpstr>Magnetic axis</vt:lpstr>
      <vt:lpstr>Geometric field errors</vt:lpstr>
      <vt:lpstr>Systematic non-allowed field errors</vt:lpstr>
      <vt:lpstr>Systematic non-allowed field errors</vt:lpstr>
      <vt:lpstr>Systematic allowed field errors</vt:lpstr>
      <vt:lpstr>Coil waviness</vt:lpstr>
      <vt:lpstr>Magnetic Shimming</vt:lpstr>
      <vt:lpstr>Cold – Warm Correlation</vt:lpstr>
      <vt:lpstr>Conclusions</vt:lpstr>
      <vt:lpstr>References</vt:lpstr>
      <vt:lpstr>THANK YOU </vt:lpstr>
      <vt:lpstr>Variation of the harmonics with cold powering</vt:lpstr>
      <vt:lpstr>Magnetic measurement system and overview</vt:lpstr>
      <vt:lpstr>Expected field harmonics</vt:lpstr>
      <vt:lpstr>MQXFBP1</vt:lpstr>
      <vt:lpstr>Coil waviness – short models</vt:lpstr>
      <vt:lpstr>Measuring systems overview</vt:lpstr>
      <vt:lpstr>Magnetic Measurements System – US AUP</vt:lpstr>
      <vt:lpstr>Magnetic Measurement System –  CERN Short Models</vt:lpstr>
      <vt:lpstr>Magnetic Measurement System –  CERN Prototype at warm</vt:lpstr>
      <vt:lpstr>Magnetic Measurements Overview</vt:lpstr>
      <vt:lpstr>Effects of flux jumps on the magnetic field</vt:lpstr>
      <vt:lpstr>Effects of flux jumps on the magnetic field</vt:lpstr>
      <vt:lpstr>Effects of flux jumps on the magnetic field</vt:lpstr>
      <vt:lpstr>Strand magnetization effect</vt:lpstr>
      <vt:lpstr>Strand Magnetization Effects</vt:lpstr>
      <vt:lpstr>Multipole decay at injection</vt:lpstr>
      <vt:lpstr>Multipole decay</vt:lpstr>
      <vt:lpstr>Faulty Assembly Procedures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Susana Izquierdo Bermudez</cp:lastModifiedBy>
  <cp:revision>709</cp:revision>
  <dcterms:created xsi:type="dcterms:W3CDTF">2016-02-12T10:02:27Z</dcterms:created>
  <dcterms:modified xsi:type="dcterms:W3CDTF">2019-07-23T06:49:18Z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