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63" r:id="rId2"/>
    <p:sldId id="333" r:id="rId3"/>
    <p:sldId id="338" r:id="rId4"/>
    <p:sldId id="339" r:id="rId5"/>
    <p:sldId id="337" r:id="rId6"/>
    <p:sldId id="334" r:id="rId7"/>
    <p:sldId id="336" r:id="rId8"/>
    <p:sldId id="354" r:id="rId9"/>
    <p:sldId id="335" r:id="rId10"/>
    <p:sldId id="350" r:id="rId11"/>
    <p:sldId id="351" r:id="rId12"/>
    <p:sldId id="318" r:id="rId13"/>
    <p:sldId id="352" r:id="rId14"/>
    <p:sldId id="358" r:id="rId15"/>
    <p:sldId id="356" r:id="rId16"/>
    <p:sldId id="353" r:id="rId17"/>
    <p:sldId id="344" r:id="rId18"/>
    <p:sldId id="343" r:id="rId19"/>
    <p:sldId id="355" r:id="rId20"/>
    <p:sldId id="300" r:id="rId21"/>
    <p:sldId id="345" r:id="rId22"/>
    <p:sldId id="332" r:id="rId23"/>
    <p:sldId id="347" r:id="rId24"/>
    <p:sldId id="357" r:id="rId25"/>
    <p:sldId id="346" r:id="rId26"/>
    <p:sldId id="322" r:id="rId27"/>
    <p:sldId id="324" r:id="rId28"/>
    <p:sldId id="320" r:id="rId29"/>
    <p:sldId id="348" r:id="rId30"/>
    <p:sldId id="341" r:id="rId31"/>
    <p:sldId id="342" r:id="rId32"/>
    <p:sldId id="321" r:id="rId33"/>
    <p:sldId id="315" r:id="rId34"/>
    <p:sldId id="314" r:id="rId3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EA"/>
    <a:srgbClr val="F4FFB2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13" d="100"/>
          <a:sy n="113" d="100"/>
        </p:scale>
        <p:origin x="-1432" y="-11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handoutMaster" Target="handoutMasters/handout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25/07/19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25/07/19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BBD0-1038-2947-9EC1-5028F8824B0C}" type="slidenum">
              <a:rPr lang="en-US"/>
              <a:pPr/>
              <a:t>22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1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1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6"/>
            <a:ext cx="613410" cy="603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1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4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3"/>
            <a:ext cx="4040188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9" y="1215233"/>
            <a:ext cx="4041775" cy="639763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9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4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4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32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4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1"/>
            <a:ext cx="65508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4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1"/>
            <a:ext cx="64404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1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6"/>
            <a:ext cx="613410" cy="60325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CRG Group Meeting, HiLumi Highlights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9293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1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jpg"/><Relationship Id="rId6" Type="http://schemas.openxmlformats.org/officeDocument/2006/relationships/image" Target="../media/image2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4" Type="http://schemas.openxmlformats.org/officeDocument/2006/relationships/image" Target="../media/image35.jpg"/><Relationship Id="rId5" Type="http://schemas.openxmlformats.org/officeDocument/2006/relationships/image" Target="../media/image36.JPG"/><Relationship Id="rId6" Type="http://schemas.openxmlformats.org/officeDocument/2006/relationships/image" Target="../media/image37.jpg"/><Relationship Id="rId7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Relationship Id="rId3" Type="http://schemas.openxmlformats.org/officeDocument/2006/relationships/image" Target="../media/image4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4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7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Relationship Id="rId3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HL-LHC</a:t>
            </a:r>
            <a:br>
              <a:rPr lang="en-GB" dirty="0" smtClean="0"/>
            </a:br>
            <a:r>
              <a:rPr lang="en-GB" dirty="0" smtClean="0"/>
              <a:t>WP9 Cryogenics, Technical Update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Serge Claudet,</a:t>
            </a:r>
          </a:p>
          <a:p>
            <a:r>
              <a:rPr lang="en-GB" i="1" dirty="0" smtClean="0"/>
              <a:t>On behalf of the Cryogenic project team</a:t>
            </a:r>
            <a:endParaRPr lang="en-GB" i="1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July 25</a:t>
            </a:r>
            <a:r>
              <a:rPr lang="en-GB" baseline="30000" dirty="0" smtClean="0"/>
              <a:t>th</a:t>
            </a:r>
            <a:r>
              <a:rPr lang="en-GB" dirty="0" smtClean="0"/>
              <a:t>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6"/>
            <a:ext cx="613410" cy="603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31163" y="720881"/>
            <a:ext cx="3758102" cy="2602587"/>
            <a:chOff x="40175" y="802949"/>
            <a:chExt cx="3758102" cy="2602587"/>
          </a:xfrm>
          <a:effectLst/>
        </p:grpSpPr>
        <p:grpSp>
          <p:nvGrpSpPr>
            <p:cNvPr id="41" name="Group 40"/>
            <p:cNvGrpSpPr/>
            <p:nvPr/>
          </p:nvGrpSpPr>
          <p:grpSpPr>
            <a:xfrm>
              <a:off x="40175" y="802949"/>
              <a:ext cx="3758102" cy="2602587"/>
              <a:chOff x="40175" y="802949"/>
              <a:chExt cx="3758102" cy="26025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5899" y="1151229"/>
                <a:ext cx="3551428" cy="2254307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40175" y="802949"/>
                <a:ext cx="3758102" cy="2602587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861130" y="802949"/>
              <a:ext cx="2104166" cy="27699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Tunnel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6495" y="109875"/>
            <a:ext cx="8424977" cy="494245"/>
          </a:xfrm>
        </p:spPr>
        <p:txBody>
          <a:bodyPr>
            <a:noAutofit/>
          </a:bodyPr>
          <a:lstStyle/>
          <a:p>
            <a:r>
              <a:rPr lang="en-US" sz="2800" dirty="0" smtClean="0"/>
              <a:t>QXL headers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t="10202" r="739" b="725"/>
          <a:stretch/>
        </p:blipFill>
        <p:spPr>
          <a:xfrm>
            <a:off x="4089955" y="1004410"/>
            <a:ext cx="4880389" cy="3119423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91335" y="1058008"/>
            <a:ext cx="4180671" cy="530623"/>
          </a:xfrm>
          <a:prstGeom prst="rect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40363" y="2505163"/>
            <a:ext cx="4431643" cy="85221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85443" y="2367657"/>
            <a:ext cx="535984" cy="522583"/>
          </a:xfrm>
          <a:prstGeom prst="ellipse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845113" y="2064757"/>
            <a:ext cx="535984" cy="522583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Elbow Connector 11"/>
          <p:cNvCxnSpPr>
            <a:stCxn id="4" idx="1"/>
            <a:endCxn id="56" idx="4"/>
          </p:cNvCxnSpPr>
          <p:nvPr/>
        </p:nvCxnSpPr>
        <p:spPr>
          <a:xfrm rot="10800000">
            <a:off x="2113105" y="2587340"/>
            <a:ext cx="2127258" cy="343930"/>
          </a:xfrm>
          <a:prstGeom prst="bentConnector2">
            <a:avLst/>
          </a:prstGeom>
          <a:ln w="19050"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" idx="1"/>
            <a:endCxn id="6" idx="0"/>
          </p:cNvCxnSpPr>
          <p:nvPr/>
        </p:nvCxnSpPr>
        <p:spPr>
          <a:xfrm rot="10800000" flipV="1">
            <a:off x="1553435" y="1323319"/>
            <a:ext cx="2937900" cy="1044337"/>
          </a:xfrm>
          <a:prstGeom prst="bentConnector2">
            <a:avLst/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" idx="2"/>
            <a:endCxn id="47" idx="1"/>
          </p:cNvCxnSpPr>
          <p:nvPr/>
        </p:nvCxnSpPr>
        <p:spPr>
          <a:xfrm rot="10800000" flipV="1">
            <a:off x="776509" y="2628948"/>
            <a:ext cx="508934" cy="2118103"/>
          </a:xfrm>
          <a:prstGeom prst="bentConnector3">
            <a:avLst>
              <a:gd name="adj1" fmla="val 144917"/>
            </a:avLst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84441" y="725094"/>
            <a:ext cx="1891415" cy="276999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Inner Triplet flow scheme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066270" y="725094"/>
            <a:ext cx="4948776" cy="344615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/>
          <p:cNvGrpSpPr/>
          <p:nvPr/>
        </p:nvGrpSpPr>
        <p:grpSpPr>
          <a:xfrm>
            <a:off x="776509" y="3469612"/>
            <a:ext cx="2532184" cy="2554879"/>
            <a:chOff x="1084385" y="3581400"/>
            <a:chExt cx="2532184" cy="2554879"/>
          </a:xfrm>
          <a:effectLst/>
        </p:grpSpPr>
        <p:grpSp>
          <p:nvGrpSpPr>
            <p:cNvPr id="46" name="Group 45"/>
            <p:cNvGrpSpPr/>
            <p:nvPr/>
          </p:nvGrpSpPr>
          <p:grpSpPr>
            <a:xfrm>
              <a:off x="1231331" y="3782642"/>
              <a:ext cx="2299531" cy="2353637"/>
              <a:chOff x="1041720" y="3727502"/>
              <a:chExt cx="2299531" cy="235363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1720" y="3727502"/>
                <a:ext cx="2299531" cy="2353637"/>
              </a:xfrm>
              <a:prstGeom prst="rect">
                <a:avLst/>
              </a:prstGeom>
            </p:spPr>
          </p:pic>
          <p:sp>
            <p:nvSpPr>
              <p:cNvPr id="23" name="Rounded Rectangle 22"/>
              <p:cNvSpPr/>
              <p:nvPr/>
            </p:nvSpPr>
            <p:spPr>
              <a:xfrm>
                <a:off x="2466343" y="4939159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00B0F0"/>
                    </a:solidFill>
                  </a:rPr>
                  <a:t>B</a:t>
                </a:r>
                <a:endParaRPr lang="en-GB" sz="14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1392242" y="4997852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</a:rPr>
                  <a:t>D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1574835" y="4324881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C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2396068" y="4148800"/>
                <a:ext cx="429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B050"/>
                    </a:solidFill>
                  </a:rPr>
                  <a:t>Eh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1700434" y="5421012"/>
                <a:ext cx="425559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>
                    <a:solidFill>
                      <a:srgbClr val="00B050"/>
                    </a:solidFill>
                  </a:rPr>
                  <a:t>Fh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377165" y="3581400"/>
              <a:ext cx="194662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17D1A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QXL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84385" y="3581400"/>
              <a:ext cx="2532184" cy="2554879"/>
            </a:xfrm>
            <a:prstGeom prst="rect">
              <a:avLst/>
            </a:prstGeom>
            <a:noFill/>
            <a:ln w="19050">
              <a:solidFill>
                <a:srgbClr val="F17D1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8185425" y="1587638"/>
            <a:ext cx="492443" cy="276999"/>
          </a:xfrm>
          <a:prstGeom prst="rect">
            <a:avLst/>
          </a:prstGeom>
          <a:noFill/>
          <a:ln>
            <a:solidFill>
              <a:srgbClr val="F17D1A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17D1A"/>
                </a:solidFill>
              </a:rPr>
              <a:t>QXL</a:t>
            </a:r>
            <a:endParaRPr lang="en-GB" sz="1200" dirty="0">
              <a:solidFill>
                <a:srgbClr val="F17D1A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40363" y="3357377"/>
            <a:ext cx="585417" cy="276999"/>
          </a:xfrm>
          <a:prstGeom prst="rect">
            <a:avLst/>
          </a:prstGeom>
          <a:noFill/>
          <a:ln>
            <a:solidFill>
              <a:srgbClr val="C82510"/>
            </a:solidFill>
            <a:prstDash val="dash"/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82510"/>
                </a:solidFill>
              </a:rPr>
              <a:t>Users</a:t>
            </a:r>
            <a:endParaRPr lang="en-GB" sz="1200" dirty="0">
              <a:solidFill>
                <a:srgbClr val="C8251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79912" y="4509120"/>
            <a:ext cx="4743606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Eh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thermal shield and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(IT only)</a:t>
            </a:r>
            <a:endParaRPr lang="en-US" sz="1200" i="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</a:t>
            </a:r>
            <a:r>
              <a:rPr lang="en-US" sz="1200" dirty="0" err="1" smtClean="0">
                <a:solidFill>
                  <a:srgbClr val="00B050"/>
                </a:solidFill>
              </a:rPr>
              <a:t>Fh</a:t>
            </a:r>
            <a:r>
              <a:rPr lang="en-US" sz="1200" dirty="0" smtClean="0">
                <a:solidFill>
                  <a:srgbClr val="00B05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header Eh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C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supercritical He 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F0"/>
                </a:solidFill>
              </a:rPr>
              <a:t>Header B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superfluid He (very low pressure)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D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from DFX-DFM,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(D2, CC, SAMs)</a:t>
            </a:r>
            <a:endParaRPr lang="en-GB" sz="1200" i="1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74730" y="3745264"/>
            <a:ext cx="4903138" cy="2348032"/>
            <a:chOff x="3774730" y="3745264"/>
            <a:chExt cx="4903138" cy="2348032"/>
          </a:xfrm>
        </p:grpSpPr>
        <p:pic>
          <p:nvPicPr>
            <p:cNvPr id="7" name="Picture 6" descr="Preliminary_sizing_of_the_cryogenic_distribution_line_for_HL-LHC_Page_1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730" y="3745264"/>
              <a:ext cx="3130710" cy="234803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876256" y="4677524"/>
              <a:ext cx="1801612" cy="14157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/>
                <a:t>Various modes: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Nominal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Reduced capacity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Cool-down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Quench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- Other transients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38" name="Slide Number Placeholder 7"/>
          <p:cNvSpPr txBox="1">
            <a:spLocks/>
          </p:cNvSpPr>
          <p:nvPr/>
        </p:nvSpPr>
        <p:spPr>
          <a:xfrm>
            <a:off x="8686800" y="6381368"/>
            <a:ext cx="457200" cy="360000"/>
          </a:xfrm>
          <a:prstGeom prst="rect">
            <a:avLst/>
          </a:prstGeom>
          <a:noFill/>
        </p:spPr>
        <p:txBody>
          <a:bodyPr anchor="b" anchorCtr="0"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8B8FEE61-2320-D443-B68A-A4780F306160}" type="slidenum">
              <a:rPr lang="en-US" sz="1200" smtClean="0">
                <a:solidFill>
                  <a:schemeClr val="accent1"/>
                </a:solidFill>
              </a:rPr>
              <a:pPr algn="r"/>
              <a:t>10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39" name="Image 5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2000" y="6255368"/>
            <a:ext cx="494185" cy="486000"/>
          </a:xfrm>
          <a:prstGeom prst="rect">
            <a:avLst/>
          </a:prstGeom>
        </p:spPr>
      </p:pic>
      <p:sp>
        <p:nvSpPr>
          <p:cNvPr id="4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19264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199433" y="1339854"/>
            <a:ext cx="8341579" cy="517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2" y="85561"/>
            <a:ext cx="8226855" cy="494245"/>
          </a:xfrm>
        </p:spPr>
        <p:txBody>
          <a:bodyPr>
            <a:noAutofit/>
          </a:bodyPr>
          <a:lstStyle/>
          <a:p>
            <a:r>
              <a:rPr lang="en-US" sz="2800" dirty="0" smtClean="0"/>
              <a:t>Summary results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567122" y="736509"/>
            <a:ext cx="1358064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Thermal shield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(Eh - </a:t>
            </a:r>
            <a:r>
              <a:rPr lang="en-US" sz="1400" dirty="0" err="1" smtClean="0">
                <a:solidFill>
                  <a:srgbClr val="000000"/>
                </a:solidFill>
              </a:rPr>
              <a:t>Fh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51147" y="741394"/>
            <a:ext cx="941283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B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96779" y="741394"/>
            <a:ext cx="950901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29529" y="736509"/>
            <a:ext cx="950901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D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5215" y="3642994"/>
            <a:ext cx="1313581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Former Baseline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HL</a:t>
            </a:r>
            <a:r>
              <a:rPr lang="en-US" sz="1200" dirty="0" smtClean="0">
                <a:solidFill>
                  <a:srgbClr val="000000"/>
                </a:solidFill>
              </a:rPr>
              <a:t>-</a:t>
            </a:r>
            <a:r>
              <a:rPr lang="en-US" sz="1200" dirty="0" smtClean="0">
                <a:solidFill>
                  <a:srgbClr val="000000"/>
                </a:solidFill>
              </a:rPr>
              <a:t>LHC (</a:t>
            </a:r>
            <a:r>
              <a:rPr lang="en-US" sz="1200" dirty="0" smtClean="0">
                <a:solidFill>
                  <a:srgbClr val="000000"/>
                </a:solidFill>
              </a:rPr>
              <a:t>DN)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4748" y="3685315"/>
            <a:ext cx="902811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50 - 65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50474" y="4578996"/>
            <a:ext cx="1191353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40 - DN 50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(</a:t>
            </a:r>
            <a:r>
              <a:rPr lang="el-GR" sz="1200" dirty="0">
                <a:solidFill>
                  <a:srgbClr val="000000"/>
                </a:solidFill>
              </a:rPr>
              <a:t>Δ</a:t>
            </a:r>
            <a:r>
              <a:rPr lang="en-US" sz="1200" dirty="0">
                <a:solidFill>
                  <a:srgbClr val="000000"/>
                </a:solidFill>
              </a:rPr>
              <a:t>P reasons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37094" y="3688810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250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461192" y="4578996"/>
            <a:ext cx="1321196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200 @ LSS_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(encumbrance)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51657" y="3692308"/>
            <a:ext cx="441146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99586" y="5245327"/>
            <a:ext cx="1077987" cy="461665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ot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50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</a:t>
            </a:r>
            <a:r>
              <a:rPr lang="el-GR" sz="1200" dirty="0" smtClean="0">
                <a:solidFill>
                  <a:srgbClr val="000000"/>
                </a:solidFill>
              </a:rPr>
              <a:t>Δ</a:t>
            </a:r>
            <a:r>
              <a:rPr lang="en-US" sz="1200" dirty="0" smtClean="0">
                <a:solidFill>
                  <a:srgbClr val="000000"/>
                </a:solidFill>
              </a:rPr>
              <a:t>P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441102" y="2753297"/>
            <a:ext cx="1462259" cy="461665"/>
          </a:xfrm>
          <a:prstGeom prst="rect">
            <a:avLst/>
          </a:prstGeom>
          <a:noFill/>
          <a:ln w="28575">
            <a:solidFill>
              <a:srgbClr val="FF9900"/>
            </a:solidFill>
            <a:prstDash val="sysDot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100/125 ?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(damping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16117" y="2755495"/>
            <a:ext cx="161134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9900"/>
            </a:solidFill>
            <a:prstDash val="sysDash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300 @ caverns?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(damping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18383" y="3692308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125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00910" y="4578996"/>
            <a:ext cx="1608134" cy="646331"/>
          </a:xfrm>
          <a:prstGeom prst="rect">
            <a:avLst/>
          </a:prstGeom>
          <a:noFill/>
          <a:ln w="28575">
            <a:solidFill>
              <a:srgbClr val="FF9900"/>
            </a:solidFill>
            <a:prstDash val="sysDash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Could be decreased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(ok for </a:t>
            </a:r>
            <a:r>
              <a:rPr lang="el-GR" sz="1200" dirty="0" smtClean="0">
                <a:solidFill>
                  <a:srgbClr val="000000"/>
                </a:solidFill>
              </a:rPr>
              <a:t>Δ</a:t>
            </a:r>
            <a:r>
              <a:rPr lang="en-US" sz="1200" dirty="0" smtClean="0">
                <a:solidFill>
                  <a:srgbClr val="000000"/>
                </a:solidFill>
              </a:rPr>
              <a:t>P)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(not ok quench)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344378" y="2755495"/>
            <a:ext cx="1321196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200 @ LSS_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(quench buffer)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47981" y="3608371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47981" y="4132721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350712" y="4405407"/>
            <a:ext cx="1314862" cy="990027"/>
            <a:chOff x="7096284" y="4343350"/>
            <a:chExt cx="1116344" cy="792088"/>
          </a:xfrm>
          <a:effectLst/>
        </p:grpSpPr>
        <p:cxnSp>
          <p:nvCxnSpPr>
            <p:cNvPr id="29" name="Straight Connector 28"/>
            <p:cNvCxnSpPr/>
            <p:nvPr/>
          </p:nvCxnSpPr>
          <p:spPr>
            <a:xfrm>
              <a:off x="7096284" y="4343350"/>
              <a:ext cx="1116344" cy="79208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096284" y="4343350"/>
              <a:ext cx="1116344" cy="79208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>
            <a:stCxn id="17" idx="0"/>
            <a:endCxn id="22" idx="2"/>
          </p:cNvCxnSpPr>
          <p:nvPr/>
        </p:nvCxnSpPr>
        <p:spPr>
          <a:xfrm flipH="1" flipV="1">
            <a:off x="4121787" y="3217160"/>
            <a:ext cx="1" cy="471650"/>
          </a:xfrm>
          <a:prstGeom prst="straightConnector1">
            <a:avLst/>
          </a:prstGeom>
          <a:ln w="28575">
            <a:solidFill>
              <a:srgbClr val="FF9900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9" idx="0"/>
            <a:endCxn id="21" idx="2"/>
          </p:cNvCxnSpPr>
          <p:nvPr/>
        </p:nvCxnSpPr>
        <p:spPr>
          <a:xfrm flipV="1">
            <a:off x="6172230" y="3214962"/>
            <a:ext cx="2" cy="477346"/>
          </a:xfrm>
          <a:prstGeom prst="straightConnector1">
            <a:avLst/>
          </a:prstGeom>
          <a:ln w="28575">
            <a:solidFill>
              <a:srgbClr val="FF9900"/>
            </a:solidFill>
            <a:prstDash val="sysDot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0"/>
            <a:endCxn id="25" idx="2"/>
          </p:cNvCxnSpPr>
          <p:nvPr/>
        </p:nvCxnSpPr>
        <p:spPr>
          <a:xfrm flipV="1">
            <a:off x="8003077" y="3217160"/>
            <a:ext cx="1899" cy="47514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24" idx="0"/>
          </p:cNvCxnSpPr>
          <p:nvPr/>
        </p:nvCxnSpPr>
        <p:spPr>
          <a:xfrm>
            <a:off x="8003077" y="4061640"/>
            <a:ext cx="1900" cy="517356"/>
          </a:xfrm>
          <a:prstGeom prst="straightConnector1">
            <a:avLst/>
          </a:prstGeom>
          <a:ln w="28575">
            <a:solidFill>
              <a:srgbClr val="FF9900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7" idx="2"/>
            <a:endCxn id="18" idx="0"/>
          </p:cNvCxnSpPr>
          <p:nvPr/>
        </p:nvCxnSpPr>
        <p:spPr>
          <a:xfrm>
            <a:off x="4121788" y="4058142"/>
            <a:ext cx="2" cy="520854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5" idx="2"/>
            <a:endCxn id="16" idx="0"/>
          </p:cNvCxnSpPr>
          <p:nvPr/>
        </p:nvCxnSpPr>
        <p:spPr>
          <a:xfrm flipH="1">
            <a:off x="2246151" y="4054647"/>
            <a:ext cx="3" cy="524349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2"/>
            <a:endCxn id="41" idx="0"/>
          </p:cNvCxnSpPr>
          <p:nvPr/>
        </p:nvCxnSpPr>
        <p:spPr>
          <a:xfrm>
            <a:off x="742006" y="4104659"/>
            <a:ext cx="3605" cy="330904"/>
          </a:xfrm>
          <a:prstGeom prst="straightConnector1">
            <a:avLst/>
          </a:prstGeom>
          <a:ln w="1270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4" idx="0"/>
            <a:endCxn id="40" idx="2"/>
          </p:cNvCxnSpPr>
          <p:nvPr/>
        </p:nvCxnSpPr>
        <p:spPr>
          <a:xfrm flipV="1">
            <a:off x="742006" y="3300722"/>
            <a:ext cx="3605" cy="342272"/>
          </a:xfrm>
          <a:prstGeom prst="straightConnector1">
            <a:avLst/>
          </a:prstGeom>
          <a:ln w="1270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28056" y="2839057"/>
            <a:ext cx="635110" cy="461665"/>
          </a:xfrm>
          <a:prstGeom prst="rect">
            <a:avLst/>
          </a:prstGeom>
          <a:noFill/>
          <a:ln w="12700">
            <a:solidFill>
              <a:srgbClr val="00000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Higher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4887" y="4435563"/>
            <a:ext cx="601447" cy="461665"/>
          </a:xfrm>
          <a:prstGeom prst="rect">
            <a:avLst/>
          </a:prstGeom>
          <a:noFill/>
          <a:ln w="12700">
            <a:solidFill>
              <a:srgbClr val="00000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Lower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466136" y="736509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545950" y="2269889"/>
            <a:ext cx="1152441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Not yet started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Directly affects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QXL vacuum jacket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543197" y="2273058"/>
            <a:ext cx="125806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Study started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Maximum increase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800" b="1" dirty="0" smtClean="0">
                <a:solidFill>
                  <a:srgbClr val="000000"/>
                </a:solidFill>
              </a:rPr>
              <a:t>to be investigated</a:t>
            </a:r>
            <a:endParaRPr lang="en-GB" sz="800" b="1" dirty="0">
              <a:solidFill>
                <a:srgbClr val="00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7089696" y="791319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188506" y="791319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153966" y="791319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441280" y="1339854"/>
            <a:ext cx="60144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LHC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(mm)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186061" y="1339854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86061" y="1864204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794745" y="1410936"/>
            <a:ext cx="902811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80 - 80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37091" y="1414431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267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70236" y="1417929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718380" y="1417929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150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74" name="Elbow Connector 73"/>
          <p:cNvCxnSpPr>
            <a:stCxn id="19" idx="1"/>
          </p:cNvCxnSpPr>
          <p:nvPr/>
        </p:nvCxnSpPr>
        <p:spPr>
          <a:xfrm rot="10800000" flipV="1">
            <a:off x="5523153" y="3876973"/>
            <a:ext cx="428504" cy="1348353"/>
          </a:xfrm>
          <a:prstGeom prst="bentConnector2">
            <a:avLst/>
          </a:prstGeom>
          <a:ln w="28575">
            <a:solidFill>
              <a:srgbClr val="00B050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872841" y="4580619"/>
            <a:ext cx="1148071" cy="461665"/>
          </a:xfrm>
          <a:prstGeom prst="rect">
            <a:avLst/>
          </a:prstGeom>
          <a:noFill/>
          <a:ln w="28575">
            <a:solidFill>
              <a:srgbClr val="00B050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65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(conservative)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76" name="Elbow Connector 75"/>
          <p:cNvCxnSpPr>
            <a:stCxn id="19" idx="3"/>
          </p:cNvCxnSpPr>
          <p:nvPr/>
        </p:nvCxnSpPr>
        <p:spPr>
          <a:xfrm>
            <a:off x="6392803" y="3876974"/>
            <a:ext cx="435878" cy="703645"/>
          </a:xfrm>
          <a:prstGeom prst="bentConnector2">
            <a:avLst/>
          </a:prstGeom>
          <a:ln w="28575">
            <a:solidFill>
              <a:srgbClr val="00B05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Slide Number Placeholder 7"/>
          <p:cNvSpPr txBox="1">
            <a:spLocks/>
          </p:cNvSpPr>
          <p:nvPr/>
        </p:nvSpPr>
        <p:spPr>
          <a:xfrm>
            <a:off x="8686800" y="6381368"/>
            <a:ext cx="457200" cy="360000"/>
          </a:xfrm>
          <a:prstGeom prst="rect">
            <a:avLst/>
          </a:prstGeom>
          <a:noFill/>
        </p:spPr>
        <p:txBody>
          <a:bodyPr anchor="b" anchorCtr="0"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8B8FEE61-2320-D443-B68A-A4780F306160}" type="slidenum">
              <a:rPr lang="en-US" sz="1200" smtClean="0">
                <a:solidFill>
                  <a:schemeClr val="accent1"/>
                </a:solidFill>
              </a:rPr>
              <a:pPr algn="r"/>
              <a:t>11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63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6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6926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QXL latest dimensions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HiLumi TCC#80, WP9-Cryogenics technical update</a:t>
            </a:r>
            <a:endParaRPr lang="en-US" dirty="0"/>
          </a:p>
        </p:txBody>
      </p:sp>
      <p:pic>
        <p:nvPicPr>
          <p:cNvPr id="5" name="Picture 4" descr="Screen Shot 2019-06-19 at 10.11.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320" y="1109412"/>
            <a:ext cx="6012000" cy="5055893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79512" y="3573016"/>
            <a:ext cx="5328592" cy="2526091"/>
            <a:chOff x="179512" y="3573016"/>
            <a:chExt cx="5328592" cy="2526090"/>
          </a:xfrm>
        </p:grpSpPr>
        <p:sp>
          <p:nvSpPr>
            <p:cNvPr id="6" name="TextBox 5"/>
            <p:cNvSpPr txBox="1"/>
            <p:nvPr/>
          </p:nvSpPr>
          <p:spPr>
            <a:xfrm>
              <a:off x="179512" y="4437112"/>
              <a:ext cx="15121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5"/>
                  </a:solidFill>
                </a:rPr>
                <a:t>Increased “D” to provide cold quench buffer for triplets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75119" y="5514330"/>
              <a:ext cx="288302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5"/>
                  </a:solidFill>
                </a:rPr>
                <a:t>Reduced “B” as not impacting pressure drop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3131840" y="4797152"/>
              <a:ext cx="432048" cy="717178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547664" y="4725144"/>
              <a:ext cx="432048" cy="648072"/>
            </a:xfrm>
            <a:prstGeom prst="line">
              <a:avLst/>
            </a:prstGeom>
            <a:ln w="19050" cmpd="sng">
              <a:solidFill>
                <a:srgbClr val="008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4860032" y="3573016"/>
              <a:ext cx="648072" cy="0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179512" y="332656"/>
            <a:ext cx="6372708" cy="2880322"/>
            <a:chOff x="179512" y="332656"/>
            <a:chExt cx="6372708" cy="2880320"/>
          </a:xfrm>
        </p:grpSpPr>
        <p:sp>
          <p:nvSpPr>
            <p:cNvPr id="13" name="TextBox 12"/>
            <p:cNvSpPr txBox="1"/>
            <p:nvPr/>
          </p:nvSpPr>
          <p:spPr>
            <a:xfrm>
              <a:off x="179512" y="2135759"/>
              <a:ext cx="1512168" cy="1077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5"/>
                  </a:solidFill>
                </a:rPr>
                <a:t>Large “B” to match pressure drop criteria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1331640" y="2348880"/>
              <a:ext cx="1187416" cy="720080"/>
            </a:xfrm>
            <a:prstGeom prst="line">
              <a:avLst/>
            </a:prstGeom>
            <a:ln w="19050" cmpd="sng">
              <a:solidFill>
                <a:srgbClr val="80008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343279" y="332656"/>
              <a:ext cx="2050161" cy="830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5"/>
                  </a:solidFill>
                </a:rPr>
                <a:t>Constant outer diameter as boundary limit so far</a:t>
              </a:r>
              <a:endParaRPr lang="en-US" sz="1600" dirty="0">
                <a:solidFill>
                  <a:schemeClr val="accent5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547664" y="1109411"/>
              <a:ext cx="576064" cy="375373"/>
            </a:xfrm>
            <a:prstGeom prst="line">
              <a:avLst/>
            </a:prstGeom>
            <a:ln w="19050" cmpd="sng">
              <a:solidFill>
                <a:srgbClr val="0000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>
              <a:off x="4572000" y="1268760"/>
              <a:ext cx="1980220" cy="0"/>
            </a:xfrm>
            <a:prstGeom prst="line">
              <a:avLst/>
            </a:prstGeom>
            <a:ln>
              <a:solidFill>
                <a:srgbClr val="FF66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7308304" y="2924947"/>
            <a:ext cx="1691680" cy="138499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800080"/>
                </a:solidFill>
              </a:rPr>
              <a:t>Design Pressures:</a:t>
            </a:r>
          </a:p>
          <a:p>
            <a:r>
              <a:rPr lang="en-US" sz="1400" dirty="0">
                <a:solidFill>
                  <a:srgbClr val="800080"/>
                </a:solidFill>
              </a:rPr>
              <a:t>d</a:t>
            </a:r>
            <a:r>
              <a:rPr lang="en-US" sz="1400" dirty="0" smtClean="0">
                <a:solidFill>
                  <a:srgbClr val="800080"/>
                </a:solidFill>
              </a:rPr>
              <a:t>efined (2016) EDMS#1573115:</a:t>
            </a:r>
          </a:p>
          <a:p>
            <a:r>
              <a:rPr lang="en-US" sz="1400" dirty="0" smtClean="0">
                <a:solidFill>
                  <a:srgbClr val="800080"/>
                </a:solidFill>
              </a:rPr>
              <a:t>- E,F:   25 </a:t>
            </a:r>
            <a:r>
              <a:rPr lang="en-US" sz="1400" dirty="0" err="1" smtClean="0">
                <a:solidFill>
                  <a:srgbClr val="800080"/>
                </a:solidFill>
              </a:rPr>
              <a:t>Bar_abs</a:t>
            </a:r>
            <a:endParaRPr lang="en-US" sz="1400" dirty="0" smtClean="0">
              <a:solidFill>
                <a:srgbClr val="800080"/>
              </a:solidFill>
            </a:endParaRPr>
          </a:p>
          <a:p>
            <a:r>
              <a:rPr lang="en-US" sz="1400" dirty="0" smtClean="0">
                <a:solidFill>
                  <a:srgbClr val="800080"/>
                </a:solidFill>
              </a:rPr>
              <a:t>- B:        4 </a:t>
            </a:r>
            <a:r>
              <a:rPr lang="en-US" sz="1400" dirty="0" err="1" smtClean="0">
                <a:solidFill>
                  <a:srgbClr val="800080"/>
                </a:solidFill>
              </a:rPr>
              <a:t>Bar_abs</a:t>
            </a:r>
            <a:endParaRPr lang="en-US" sz="1400" dirty="0" smtClean="0">
              <a:solidFill>
                <a:srgbClr val="800080"/>
              </a:solidFill>
            </a:endParaRPr>
          </a:p>
          <a:p>
            <a:r>
              <a:rPr lang="en-US" sz="1400" dirty="0" smtClean="0">
                <a:solidFill>
                  <a:srgbClr val="800080"/>
                </a:solidFill>
              </a:rPr>
              <a:t>- C,D:  20 </a:t>
            </a:r>
            <a:r>
              <a:rPr lang="en-US" sz="1400" dirty="0" err="1" smtClean="0">
                <a:solidFill>
                  <a:srgbClr val="800080"/>
                </a:solidFill>
              </a:rPr>
              <a:t>Bar_abs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50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95936" y="180000"/>
            <a:ext cx="4967952" cy="1232776"/>
          </a:xfrm>
        </p:spPr>
        <p:txBody>
          <a:bodyPr/>
          <a:lstStyle/>
          <a:p>
            <a:r>
              <a:rPr lang="en-US" sz="3200" dirty="0" smtClean="0"/>
              <a:t>QXL </a:t>
            </a:r>
            <a:r>
              <a:rPr lang="en-US" sz="3200" dirty="0" err="1" smtClean="0"/>
              <a:t>Cryoline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/>
              <a:t>integration &amp; interfaces</a:t>
            </a:r>
            <a:endParaRPr lang="en-US" sz="3200" dirty="0"/>
          </a:p>
        </p:txBody>
      </p:sp>
      <p:pic>
        <p:nvPicPr>
          <p:cNvPr id="5" name="Picture 4" descr="HL-LHC IT QXL layout and radiation curv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4" y="260648"/>
            <a:ext cx="3703786" cy="47525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504" y="5013176"/>
            <a:ext cx="4967952" cy="12255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8739" y="3140968"/>
            <a:ext cx="5055149" cy="1800200"/>
          </a:xfrm>
          <a:prstGeom prst="rect">
            <a:avLst/>
          </a:prstGeom>
        </p:spPr>
      </p:pic>
      <p:pic>
        <p:nvPicPr>
          <p:cNvPr id="2" name="Picture 1" descr="Slide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1520952"/>
            <a:ext cx="1968000" cy="147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8" name="Picture 7" descr="Slide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520952"/>
            <a:ext cx="1968000" cy="14760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323528" y="5157192"/>
            <a:ext cx="31683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Radiation level: </a:t>
            </a:r>
            <a:r>
              <a:rPr lang="en-US" dirty="0" smtClean="0"/>
              <a:t>instrumentation considered OK up to 100kGy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323528" y="1484784"/>
            <a:ext cx="3096344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0040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TID on </a:t>
            </a:r>
            <a:r>
              <a:rPr lang="en-US" dirty="0" err="1" smtClean="0"/>
              <a:t>Cryo</a:t>
            </a:r>
            <a:r>
              <a:rPr lang="en-US" dirty="0" smtClean="0"/>
              <a:t> instrumentation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5" name="Picture 4" descr="RadiationLevelsCryoEquipment_v3_Page_0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360000" cy="2520000"/>
          </a:xfrm>
          <a:prstGeom prst="rect">
            <a:avLst/>
          </a:prstGeom>
        </p:spPr>
      </p:pic>
      <p:pic>
        <p:nvPicPr>
          <p:cNvPr id="6" name="Picture 5" descr="RadiationLevelsCryoEquipment_v3_Page_0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196752"/>
            <a:ext cx="3360000" cy="2520000"/>
          </a:xfrm>
          <a:prstGeom prst="rect">
            <a:avLst/>
          </a:prstGeom>
        </p:spPr>
      </p:pic>
      <p:pic>
        <p:nvPicPr>
          <p:cNvPr id="7" name="Picture 6" descr="RadiationLevelsCryoEquipment_v3_Page_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89637"/>
            <a:ext cx="3358949" cy="2520000"/>
          </a:xfrm>
          <a:prstGeom prst="rect">
            <a:avLst/>
          </a:prstGeom>
        </p:spPr>
      </p:pic>
      <p:pic>
        <p:nvPicPr>
          <p:cNvPr id="8" name="Picture 7" descr="RadiationLevelsCryoEquipment_v3_Page_1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89810"/>
            <a:ext cx="3360000" cy="252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195736" y="76470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Thanks to G. Lerner and EN-STI team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92280" y="4797152"/>
            <a:ext cx="695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OK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92280" y="4993431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NotOK</a:t>
            </a:r>
            <a:r>
              <a:rPr lang="en-US" sz="1400" dirty="0" smtClean="0">
                <a:solidFill>
                  <a:srgbClr val="FF0000"/>
                </a:solidFill>
              </a:rPr>
              <a:t>, alternative!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272" y="5209455"/>
            <a:ext cx="14401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Ok for less accurate technology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491880" y="2348880"/>
            <a:ext cx="1512168" cy="25922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491880" y="4797152"/>
            <a:ext cx="1512168" cy="5760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228184" y="3212976"/>
            <a:ext cx="360040" cy="1965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108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016" y="548680"/>
            <a:ext cx="8295968" cy="57150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 anchor="ctr" anchorCtr="0"/>
          <a:lstStyle/>
          <a:p>
            <a:pPr algn="l"/>
            <a:r>
              <a:rPr lang="en-US" sz="3200" b="0" dirty="0" smtClean="0">
                <a:solidFill>
                  <a:schemeClr val="tx2"/>
                </a:solidFill>
              </a:rPr>
              <a:t>Cryogenics for DFX</a:t>
            </a:r>
            <a:endParaRPr lang="en-GB" b="0" dirty="0"/>
          </a:p>
        </p:txBody>
      </p:sp>
      <p:sp>
        <p:nvSpPr>
          <p:cNvPr id="3" name="TextBox 2"/>
          <p:cNvSpPr txBox="1"/>
          <p:nvPr/>
        </p:nvSpPr>
        <p:spPr>
          <a:xfrm>
            <a:off x="424016" y="5151457"/>
            <a:ext cx="2233603" cy="738664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Updated P &amp; F diagram, considered here for nominal operation mode</a:t>
            </a:r>
            <a:endParaRPr lang="en-US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2203450" y="3765550"/>
            <a:ext cx="749299" cy="965200"/>
            <a:chOff x="2203450" y="3765550"/>
            <a:chExt cx="749299" cy="965200"/>
          </a:xfrm>
        </p:grpSpPr>
        <p:sp>
          <p:nvSpPr>
            <p:cNvPr id="14" name="Rectangle 13"/>
            <p:cNvSpPr/>
            <p:nvPr/>
          </p:nvSpPr>
          <p:spPr>
            <a:xfrm>
              <a:off x="2385980" y="4540250"/>
              <a:ext cx="566769" cy="190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203450" y="3765550"/>
              <a:ext cx="271638" cy="571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06650" y="3822700"/>
              <a:ext cx="68438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385980" y="4337050"/>
              <a:ext cx="20482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/>
        </p:nvSpPr>
        <p:spPr>
          <a:xfrm>
            <a:off x="2468738" y="1363628"/>
            <a:ext cx="6315432" cy="3689444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977620" y="1381348"/>
            <a:ext cx="1800200" cy="159274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lIns="45720" rIns="45720" rtlCol="0">
            <a:spAutoFit/>
          </a:bodyPr>
          <a:lstStyle/>
          <a:p>
            <a:r>
              <a:rPr lang="en-US" sz="1200" i="1" dirty="0" smtClean="0"/>
              <a:t>Actuators</a:t>
            </a:r>
            <a:r>
              <a:rPr lang="en-US" sz="1200" dirty="0" smtClean="0"/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JT valves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Outlet CVs for shield and beam screen</a:t>
            </a:r>
          </a:p>
          <a:p>
            <a:r>
              <a:rPr lang="en-US" sz="1200" i="1" dirty="0" smtClean="0"/>
              <a:t>Sensors: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TT phase separators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EH cold mass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 smtClean="0"/>
              <a:t>TT outlet shield and beam screen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5816" y="2926685"/>
            <a:ext cx="36724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News – Progress with triplets considered at a later stage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48003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>
            <a:normAutofit/>
          </a:bodyPr>
          <a:lstStyle/>
          <a:p>
            <a:r>
              <a:rPr lang="en-US" dirty="0" smtClean="0"/>
              <a:t>D2 heat exchanger</a:t>
            </a:r>
            <a:endParaRPr lang="en-GB" dirty="0">
              <a:solidFill>
                <a:srgbClr val="000090"/>
              </a:solidFill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11192" y="549275"/>
            <a:ext cx="81375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i="1" dirty="0" smtClean="0">
                <a:solidFill>
                  <a:srgbClr val="800080"/>
                </a:solidFill>
              </a:rPr>
              <a:t>Studies, procurement and validations tests under collaboration </a:t>
            </a:r>
            <a:r>
              <a:rPr lang="en-US" sz="2000" i="1" dirty="0">
                <a:solidFill>
                  <a:srgbClr val="800080"/>
                </a:solidFill>
              </a:rPr>
              <a:t>with CEA-SBT </a:t>
            </a:r>
            <a:r>
              <a:rPr lang="en-US" sz="2000" i="1" dirty="0" smtClean="0">
                <a:solidFill>
                  <a:srgbClr val="800080"/>
                </a:solidFill>
              </a:rPr>
              <a:t>Grenoble</a:t>
            </a:r>
            <a:endParaRPr lang="en-US" sz="2000" i="1" dirty="0">
              <a:solidFill>
                <a:srgbClr val="800080"/>
              </a:solidFill>
            </a:endParaRPr>
          </a:p>
        </p:txBody>
      </p:sp>
      <p:pic>
        <p:nvPicPr>
          <p:cNvPr id="24" name="Picture 23" descr="image01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185" y="1299096"/>
            <a:ext cx="1665583" cy="1127064"/>
          </a:xfrm>
          <a:prstGeom prst="rect">
            <a:avLst/>
          </a:prstGeom>
        </p:spPr>
      </p:pic>
      <p:pic>
        <p:nvPicPr>
          <p:cNvPr id="26" name="Picture 25" descr="image03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64" y="2492655"/>
            <a:ext cx="1909012" cy="1440401"/>
          </a:xfrm>
          <a:prstGeom prst="rect">
            <a:avLst/>
          </a:prstGeom>
        </p:spPr>
      </p:pic>
      <p:pic>
        <p:nvPicPr>
          <p:cNvPr id="5" name="Picture 4" descr="20190705_1419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329197"/>
            <a:ext cx="3408583" cy="1917328"/>
          </a:xfrm>
          <a:prstGeom prst="rect">
            <a:avLst/>
          </a:prstGeom>
        </p:spPr>
      </p:pic>
      <p:pic>
        <p:nvPicPr>
          <p:cNvPr id="6" name="Picture 5" descr="DSC0881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96" y="4049445"/>
            <a:ext cx="3133148" cy="2088765"/>
          </a:xfrm>
          <a:prstGeom prst="rect">
            <a:avLst/>
          </a:prstGeom>
        </p:spPr>
      </p:pic>
      <p:pic>
        <p:nvPicPr>
          <p:cNvPr id="7" name="Picture 6" descr="20190709_16272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859181"/>
            <a:ext cx="4099774" cy="2306123"/>
          </a:xfrm>
          <a:prstGeom prst="rect">
            <a:avLst/>
          </a:prstGeom>
        </p:spPr>
      </p:pic>
      <p:pic>
        <p:nvPicPr>
          <p:cNvPr id="10" name="Picture 9" descr="IMG_67571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99792" y="1328177"/>
            <a:ext cx="1952915" cy="260388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04048" y="3356992"/>
            <a:ext cx="3527952" cy="369332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Performance tests in Sept’19</a:t>
            </a:r>
            <a:endParaRPr lang="en-US" dirty="0">
              <a:solidFill>
                <a:srgbClr val="800080"/>
              </a:solidFill>
            </a:endParaRPr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3748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Crab cavities independent warm-up</a:t>
            </a:r>
            <a:br>
              <a:rPr lang="en-US" dirty="0" smtClean="0"/>
            </a:br>
            <a:r>
              <a:rPr lang="en-US" dirty="0" smtClean="0"/>
              <a:t>Could this be useful-envisaged 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5" name="Picture 4" descr="Slide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24" y="1700808"/>
            <a:ext cx="4320000" cy="3240000"/>
          </a:xfrm>
          <a:prstGeom prst="rect">
            <a:avLst/>
          </a:prstGeom>
        </p:spPr>
      </p:pic>
      <p:pic>
        <p:nvPicPr>
          <p:cNvPr id="6" name="Picture 5" descr="Slide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01168"/>
            <a:ext cx="4320000" cy="324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980728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As presented at CC review Jun’19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7584" y="5129316"/>
            <a:ext cx="748883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Feature used at LHC-P4 (for free during TS due to high static heat loads) and required in 2018 at SPS-BA6 for CC prototype test</a:t>
            </a:r>
          </a:p>
          <a:p>
            <a:endParaRPr lang="en-US" sz="1200" dirty="0"/>
          </a:p>
          <a:p>
            <a:r>
              <a:rPr lang="en-US" dirty="0" smtClean="0">
                <a:solidFill>
                  <a:srgbClr val="800080"/>
                </a:solidFill>
              </a:rPr>
              <a:t>=&gt; Real need to be justified, and technical proposal to be improved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0741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07992"/>
            <a:ext cx="8208472" cy="440688"/>
          </a:xfrm>
        </p:spPr>
        <p:txBody>
          <a:bodyPr/>
          <a:lstStyle/>
          <a:p>
            <a:r>
              <a:rPr lang="en-US" sz="2400" dirty="0" smtClean="0"/>
              <a:t>Crab Cavities: </a:t>
            </a:r>
            <a:r>
              <a:rPr lang="en-US" sz="2400" dirty="0"/>
              <a:t>Independent warm-up &amp; cool-down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5" name="Picture 4" descr="PFD_HL-LHC_CRAB_CAVITIES_R5_v.2.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00" y="1086474"/>
            <a:ext cx="7200000" cy="5078830"/>
          </a:xfrm>
          <a:prstGeom prst="rect">
            <a:avLst/>
          </a:prstGeom>
        </p:spPr>
      </p:pic>
      <p:sp>
        <p:nvSpPr>
          <p:cNvPr id="6" name="Cloud 5"/>
          <p:cNvSpPr/>
          <p:nvPr/>
        </p:nvSpPr>
        <p:spPr>
          <a:xfrm>
            <a:off x="2123728" y="1844824"/>
            <a:ext cx="1656184" cy="1584176"/>
          </a:xfrm>
          <a:prstGeom prst="cloud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loud 6"/>
          <p:cNvSpPr/>
          <p:nvPr/>
        </p:nvSpPr>
        <p:spPr>
          <a:xfrm>
            <a:off x="6372200" y="1844824"/>
            <a:ext cx="1656184" cy="1584176"/>
          </a:xfrm>
          <a:prstGeom prst="cloud">
            <a:avLst/>
          </a:prstGeom>
          <a:noFill/>
          <a:ln w="28575" cmpd="sng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63888" y="1916832"/>
            <a:ext cx="2952328" cy="954107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Improved proposal assuring limited thermal gradients and without modification of </a:t>
            </a:r>
            <a:r>
              <a:rPr lang="en-US" sz="1400" dirty="0" err="1" smtClean="0">
                <a:solidFill>
                  <a:srgbClr val="800080"/>
                </a:solidFill>
              </a:rPr>
              <a:t>cryomodules</a:t>
            </a:r>
            <a:r>
              <a:rPr lang="en-US" sz="1400" dirty="0" smtClean="0">
                <a:solidFill>
                  <a:srgbClr val="800080"/>
                </a:solidFill>
              </a:rPr>
              <a:t> </a:t>
            </a:r>
          </a:p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(sizing and model underway)</a:t>
            </a:r>
            <a:endParaRPr lang="en-US" sz="1400" i="1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467380"/>
            <a:ext cx="8003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Revised and improved concept being further studied</a:t>
            </a:r>
            <a:endParaRPr lang="en-US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4570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illustrated list of news-progress BA6</a:t>
            </a:r>
            <a:r>
              <a:rPr lang="en-US" dirty="0"/>
              <a:t> </a:t>
            </a:r>
            <a:r>
              <a:rPr lang="en-US" dirty="0" smtClean="0"/>
              <a:t>&amp; P4</a:t>
            </a:r>
          </a:p>
          <a:p>
            <a:endParaRPr lang="en-US" dirty="0" smtClean="0"/>
          </a:p>
          <a:p>
            <a:r>
              <a:rPr lang="en-US" dirty="0" smtClean="0"/>
              <a:t>Brief illustrated list of news-progress P1/P5</a:t>
            </a:r>
          </a:p>
          <a:p>
            <a:endParaRPr lang="en-US" dirty="0"/>
          </a:p>
          <a:p>
            <a:r>
              <a:rPr lang="en-US" dirty="0" smtClean="0"/>
              <a:t>Major concerns and working activities</a:t>
            </a:r>
          </a:p>
          <a:p>
            <a:endParaRPr lang="en-US" dirty="0"/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45921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illustrated list of news-progress BA6</a:t>
            </a:r>
            <a:r>
              <a:rPr lang="en-US" dirty="0"/>
              <a:t> </a:t>
            </a:r>
            <a:r>
              <a:rPr lang="en-US" dirty="0" smtClean="0"/>
              <a:t>&amp; P4</a:t>
            </a:r>
          </a:p>
          <a:p>
            <a:endParaRPr lang="en-US" dirty="0" smtClean="0"/>
          </a:p>
          <a:p>
            <a:r>
              <a:rPr lang="en-US" dirty="0" smtClean="0"/>
              <a:t>Brief illustrated list of news-progress P1/P5</a:t>
            </a:r>
          </a:p>
          <a:p>
            <a:endParaRPr lang="en-US" dirty="0"/>
          </a:p>
          <a:p>
            <a:r>
              <a:rPr lang="en-US" dirty="0" smtClean="0"/>
              <a:t>Major concerns and working activities</a:t>
            </a:r>
          </a:p>
          <a:p>
            <a:endParaRPr lang="en-US" dirty="0"/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759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concerns and present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84736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Revision of heat loads at user interface and conversion into refrigeration capacity requirements</a:t>
            </a:r>
          </a:p>
          <a:p>
            <a:pPr marL="0" indent="0">
              <a:buNone/>
            </a:pPr>
            <a:r>
              <a:rPr lang="en-GB" sz="1900" dirty="0" smtClean="0"/>
              <a:t>(Baseline few years old with few changes identified, not that bad but,</a:t>
            </a:r>
          </a:p>
          <a:p>
            <a:pPr marL="0" indent="0">
              <a:buNone/>
            </a:pPr>
            <a:r>
              <a:rPr lang="en-GB" sz="1900" dirty="0" smtClean="0">
                <a:solidFill>
                  <a:srgbClr val="800080"/>
                </a:solidFill>
              </a:rPr>
              <a:t>real need for a complete and comprehensive update</a:t>
            </a:r>
            <a:r>
              <a:rPr lang="en-GB" sz="1900" dirty="0" smtClean="0"/>
              <a:t>, including BS temperature level, </a:t>
            </a:r>
            <a:r>
              <a:rPr lang="en-GB" sz="1900" dirty="0" err="1" smtClean="0"/>
              <a:t>sc</a:t>
            </a:r>
            <a:r>
              <a:rPr lang="en-GB" sz="1900" dirty="0" smtClean="0"/>
              <a:t> link requirements, impact of Matching </a:t>
            </a:r>
            <a:r>
              <a:rPr lang="en-GB" sz="1900" dirty="0"/>
              <a:t>S</a:t>
            </a:r>
            <a:r>
              <a:rPr lang="en-GB" sz="1900" dirty="0" smtClean="0"/>
              <a:t>ection Optimisation, management of transients)</a:t>
            </a:r>
            <a:endParaRPr lang="en-GB" sz="1900" dirty="0"/>
          </a:p>
          <a:p>
            <a:endParaRPr lang="en-GB" sz="2400" dirty="0" smtClean="0"/>
          </a:p>
          <a:p>
            <a:r>
              <a:rPr lang="en-GB" sz="2400" dirty="0" smtClean="0"/>
              <a:t>Management </a:t>
            </a:r>
            <a:r>
              <a:rPr lang="en-GB" sz="2400" dirty="0" smtClean="0"/>
              <a:t>of </a:t>
            </a:r>
            <a:r>
              <a:rPr lang="en-GB" sz="2400" dirty="0" smtClean="0">
                <a:solidFill>
                  <a:srgbClr val="0000FF"/>
                </a:solidFill>
              </a:rPr>
              <a:t>dynamic heat loads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smtClean="0">
                <a:solidFill>
                  <a:srgbClr val="0000FF"/>
                </a:solidFill>
              </a:rPr>
              <a:t>The real specificity of </a:t>
            </a:r>
            <a:r>
              <a:rPr lang="en-GB" sz="2400" dirty="0" err="1" smtClean="0">
                <a:solidFill>
                  <a:srgbClr val="0000FF"/>
                </a:solidFill>
              </a:rPr>
              <a:t>HiLumi</a:t>
            </a:r>
            <a:r>
              <a:rPr lang="en-GB" sz="2400" dirty="0" smtClean="0">
                <a:solidFill>
                  <a:srgbClr val="0000FF"/>
                </a:solidFill>
              </a:rPr>
              <a:t> for Cryogenics!</a:t>
            </a:r>
            <a:endParaRPr lang="en-GB" sz="2400" dirty="0" smtClean="0"/>
          </a:p>
          <a:p>
            <a:pPr lvl="1"/>
            <a:r>
              <a:rPr lang="en-GB" sz="2000" dirty="0" smtClean="0"/>
              <a:t>Maximum possible done with QXL </a:t>
            </a:r>
            <a:r>
              <a:rPr lang="en-GB" sz="2000" dirty="0" err="1" smtClean="0"/>
              <a:t>Cryoline</a:t>
            </a:r>
            <a:r>
              <a:rPr lang="en-GB" sz="2000" dirty="0" smtClean="0"/>
              <a:t>, but 10x shorter than QRL (smaller volumes) and so far not enlarged in machine tunnel, a </a:t>
            </a:r>
            <a:r>
              <a:rPr lang="en-GB" sz="2000" dirty="0" smtClean="0"/>
              <a:t>moderate possibility </a:t>
            </a:r>
            <a:r>
              <a:rPr lang="en-GB" sz="2000" dirty="0" smtClean="0"/>
              <a:t>in service galleries but not much gain expected</a:t>
            </a:r>
            <a:endParaRPr lang="en-GB" sz="2400" dirty="0"/>
          </a:p>
          <a:p>
            <a:pPr lvl="1"/>
            <a:r>
              <a:rPr lang="en-GB" sz="2000" dirty="0" smtClean="0">
                <a:solidFill>
                  <a:srgbClr val="800080"/>
                </a:solidFill>
              </a:rPr>
              <a:t>Active control required, with reliable instrumentation </a:t>
            </a:r>
            <a:r>
              <a:rPr lang="en-GB" sz="2000" dirty="0" smtClean="0">
                <a:solidFill>
                  <a:srgbClr val="800080"/>
                </a:solidFill>
              </a:rPr>
              <a:t>and pre-loading </a:t>
            </a:r>
            <a:r>
              <a:rPr lang="en-GB" sz="2000" dirty="0" smtClean="0">
                <a:solidFill>
                  <a:srgbClr val="800080"/>
                </a:solidFill>
              </a:rPr>
              <a:t>heaters in 100 </a:t>
            </a:r>
            <a:r>
              <a:rPr lang="en-GB" sz="2000" dirty="0" err="1" smtClean="0">
                <a:solidFill>
                  <a:srgbClr val="800080"/>
                </a:solidFill>
              </a:rPr>
              <a:t>kGy</a:t>
            </a:r>
            <a:r>
              <a:rPr lang="en-GB" sz="2000" dirty="0" smtClean="0">
                <a:solidFill>
                  <a:srgbClr val="800080"/>
                </a:solidFill>
              </a:rPr>
              <a:t> environment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7396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4" name="Picture 3" descr="Heat_Loads_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7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231031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2"/>
                </a:solidFill>
              </a:rPr>
              <a:t>1</a:t>
            </a:r>
            <a:r>
              <a:rPr lang="en-US" sz="2400" baseline="30000" dirty="0" smtClean="0">
                <a:solidFill>
                  <a:schemeClr val="bg2"/>
                </a:solidFill>
              </a:rPr>
              <a:t>st</a:t>
            </a:r>
            <a:r>
              <a:rPr lang="en-US" sz="2400" dirty="0" smtClean="0">
                <a:solidFill>
                  <a:schemeClr val="bg2"/>
                </a:solidFill>
              </a:rPr>
              <a:t> Evaluation of Heat Loads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908720"/>
            <a:ext cx="4680520" cy="4248472"/>
          </a:xfrm>
          <a:prstGeom prst="rect">
            <a:avLst/>
          </a:prstGeom>
          <a:noFill/>
          <a:ln w="28575" cmpd="sng">
            <a:solidFill>
              <a:srgbClr val="80008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9853706">
            <a:off x="-21082" y="2131778"/>
            <a:ext cx="971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1000 W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853706">
            <a:off x="-15521" y="3523572"/>
            <a:ext cx="971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1200 W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516216" y="1268760"/>
            <a:ext cx="648072" cy="3888432"/>
          </a:xfrm>
          <a:prstGeom prst="rect">
            <a:avLst/>
          </a:prstGeom>
          <a:noFill/>
          <a:ln w="28575" cmpd="sng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76056" y="5229200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FF"/>
                </a:solidFill>
              </a:rPr>
              <a:t>Heat loads to be revisited as well for CC (1.9K, thermal shield, Beam-Screen)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236296" y="1268760"/>
            <a:ext cx="1298104" cy="3888432"/>
          </a:xfrm>
          <a:prstGeom prst="rect">
            <a:avLst/>
          </a:prstGeom>
          <a:noFill/>
          <a:ln w="28575" cmpd="sng">
            <a:solidFill>
              <a:srgbClr val="FF66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660232" y="888975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6600"/>
                </a:solidFill>
              </a:rPr>
              <a:t>No longer since MSO</a:t>
            </a:r>
            <a:endParaRPr lang="en-US" sz="1400" dirty="0">
              <a:solidFill>
                <a:srgbClr val="FF66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9592" y="5570076"/>
            <a:ext cx="39604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To be revisited following design of cryostats and updated heat deposition studies 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764756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86710" y="8560"/>
            <a:ext cx="8610600" cy="914400"/>
          </a:xfrm>
        </p:spPr>
        <p:txBody>
          <a:bodyPr>
            <a:normAutofit/>
          </a:bodyPr>
          <a:lstStyle/>
          <a:p>
            <a:r>
              <a:rPr lang="en-GB" dirty="0"/>
              <a:t>HL-LHC refrigeration capacity at Points 1 &amp; 5</a:t>
            </a:r>
          </a:p>
        </p:txBody>
      </p:sp>
      <p:graphicFrame>
        <p:nvGraphicFramePr>
          <p:cNvPr id="57412" name="Group 68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2591442"/>
              </p:ext>
            </p:extLst>
          </p:nvPr>
        </p:nvGraphicFramePr>
        <p:xfrm>
          <a:off x="366717" y="1484784"/>
          <a:ext cx="8548687" cy="3886224"/>
        </p:xfrm>
        <a:graphic>
          <a:graphicData uri="http://schemas.openxmlformats.org/drawingml/2006/table">
            <a:tbl>
              <a:tblPr/>
              <a:tblGrid>
                <a:gridCol w="1395412"/>
                <a:gridCol w="2089791"/>
                <a:gridCol w="1804347"/>
                <a:gridCol w="1049337"/>
                <a:gridCol w="1046163"/>
                <a:gridCol w="1163637"/>
              </a:tblGrid>
              <a:tr h="800103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Temperature level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Cooling circuit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Specific heat load [W/m] (Static)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Capacity* / Point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Dynamic range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</a:tr>
              <a:tr h="358143"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40-60 K</a:t>
                      </a: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IT beam screen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</a:t>
                      </a: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(0)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3.2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 kW</a:t>
                      </a: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~1.3</a:t>
                      </a: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3581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Thermal shield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 (6)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3.6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81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Crab cavity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770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20-300 K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A500A7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Current lead &amp;     SC link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40 g/s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 g/s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~2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5814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4.5-20 K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MS beam screen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 (0.1)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~20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647703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1.9 – 2 K</a:t>
                      </a: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Cold-mass (1.9 K)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</a:t>
                      </a: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(0.35)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2.6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 kW</a:t>
                      </a: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~10</a:t>
                      </a:r>
                      <a:endParaRPr kumimoji="0" lang="en-GB" sz="1900" b="0" i="0" u="none" strike="noStrike" cap="none" normalizeH="0" baseline="0" dirty="0">
                        <a:ln>
                          <a:noFill/>
                        </a:ln>
                        <a:solidFill>
                          <a:srgbClr val="0257C4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8580" marR="68580" marT="34291" marB="34291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3581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Crab-cavity (2 K)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0.4 kW</a:t>
                      </a:r>
                    </a:p>
                  </a:txBody>
                  <a:tcPr marL="68580" marR="68580" marT="34291" marB="3429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402" name="TextBox 2"/>
          <p:cNvSpPr txBox="1">
            <a:spLocks noChangeArrowheads="1"/>
          </p:cNvSpPr>
          <p:nvPr/>
        </p:nvSpPr>
        <p:spPr bwMode="auto">
          <a:xfrm>
            <a:off x="381001" y="5435932"/>
            <a:ext cx="53204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 dirty="0"/>
              <a:t>*: Including uncertainty and design capacity factor</a:t>
            </a:r>
          </a:p>
        </p:txBody>
      </p:sp>
      <p:sp>
        <p:nvSpPr>
          <p:cNvPr id="57403" name="TextBox 4"/>
          <p:cNvSpPr txBox="1">
            <a:spLocks noChangeArrowheads="1"/>
          </p:cNvSpPr>
          <p:nvPr/>
        </p:nvSpPr>
        <p:spPr bwMode="auto">
          <a:xfrm rot="20967364">
            <a:off x="143671" y="863695"/>
            <a:ext cx="1904959" cy="523220"/>
          </a:xfrm>
          <a:prstGeom prst="rect">
            <a:avLst/>
          </a:prstGeom>
          <a:solidFill>
            <a:srgbClr val="FFFFBB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400" dirty="0" smtClean="0">
                <a:solidFill>
                  <a:srgbClr val="800080"/>
                </a:solidFill>
              </a:rPr>
              <a:t>Preliminary global values, being revised</a:t>
            </a:r>
            <a:endParaRPr lang="en-GB" sz="1400" dirty="0">
              <a:solidFill>
                <a:srgbClr val="800080"/>
              </a:solidFill>
            </a:endParaRPr>
          </a:p>
        </p:txBody>
      </p:sp>
      <p:sp>
        <p:nvSpPr>
          <p:cNvPr id="57413" name="Text Box 9"/>
          <p:cNvSpPr txBox="1">
            <a:spLocks noChangeArrowheads="1"/>
          </p:cNvSpPr>
          <p:nvPr/>
        </p:nvSpPr>
        <p:spPr bwMode="auto">
          <a:xfrm>
            <a:off x="1990900" y="685802"/>
            <a:ext cx="6096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i="1" dirty="0">
                <a:solidFill>
                  <a:srgbClr val="FF8000"/>
                </a:solidFill>
                <a:latin typeface="Calibri" charset="0"/>
                <a:cs typeface="Arial" charset="0"/>
              </a:rPr>
              <a:t>About 18kW eq. @ 4.5K, including 3kW @ 1.8K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2006" y="3535467"/>
            <a:ext cx="1287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>
                <a:solidFill>
                  <a:srgbClr val="A500A7"/>
                </a:solidFill>
              </a:rPr>
              <a:t>4.5-300K</a:t>
            </a:r>
            <a:endParaRPr lang="en-US" sz="2000" dirty="0">
              <a:solidFill>
                <a:srgbClr val="A500A7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49586" y="3521878"/>
            <a:ext cx="128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A500A7"/>
                </a:solidFill>
              </a:rPr>
              <a:t>20 g/s</a:t>
            </a:r>
            <a:endParaRPr lang="en-US" dirty="0">
              <a:solidFill>
                <a:srgbClr val="A500A7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86710" y="3361018"/>
            <a:ext cx="916944" cy="28651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48210" y="3392011"/>
            <a:ext cx="631606" cy="180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5888086" y="3392013"/>
            <a:ext cx="751060" cy="255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5849586" y="3392011"/>
            <a:ext cx="631606" cy="180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6918258" y="3385649"/>
            <a:ext cx="751060" cy="255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6879758" y="3385650"/>
            <a:ext cx="631606" cy="180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2999396" y="832556"/>
            <a:ext cx="751060" cy="255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2960896" y="832555"/>
            <a:ext cx="631606" cy="180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90800" y="1021596"/>
            <a:ext cx="1405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~15kW</a:t>
            </a:r>
            <a:endParaRPr lang="en-US" sz="2400" dirty="0"/>
          </a:p>
        </p:txBody>
      </p:sp>
      <p:pic>
        <p:nvPicPr>
          <p:cNvPr id="57378" name="Picture 5737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5373216"/>
            <a:ext cx="2184525" cy="1313136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flipV="1">
            <a:off x="5834636" y="4695084"/>
            <a:ext cx="751060" cy="2555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5796136" y="4695083"/>
            <a:ext cx="631606" cy="1808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508104" y="4869305"/>
            <a:ext cx="1287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rgbClr val="A500A7"/>
                </a:solidFill>
              </a:rPr>
              <a:t>0.3 kW</a:t>
            </a:r>
            <a:endParaRPr lang="en-US" dirty="0">
              <a:solidFill>
                <a:srgbClr val="A500A7"/>
              </a:solidFill>
            </a:endParaRPr>
          </a:p>
        </p:txBody>
      </p:sp>
      <p:sp>
        <p:nvSpPr>
          <p:cNvPr id="3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94751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872736"/>
          </a:xfrm>
        </p:spPr>
        <p:txBody>
          <a:bodyPr/>
          <a:lstStyle/>
          <a:p>
            <a:r>
              <a:rPr lang="en-US" dirty="0" smtClean="0"/>
              <a:t>From Users requirements</a:t>
            </a:r>
            <a:br>
              <a:rPr lang="en-US" dirty="0" smtClean="0"/>
            </a:br>
            <a:r>
              <a:rPr lang="en-US" dirty="0" smtClean="0"/>
              <a:t>to Refrigeration capacity and process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pSp>
        <p:nvGrpSpPr>
          <p:cNvPr id="5" name="Group 4"/>
          <p:cNvGrpSpPr/>
          <p:nvPr/>
        </p:nvGrpSpPr>
        <p:grpSpPr>
          <a:xfrm>
            <a:off x="697377" y="1340768"/>
            <a:ext cx="3730609" cy="3313533"/>
            <a:chOff x="744211" y="914400"/>
            <a:chExt cx="4641461" cy="3313533"/>
          </a:xfrm>
        </p:grpSpPr>
        <p:sp>
          <p:nvSpPr>
            <p:cNvPr id="6" name="TextBox 5"/>
            <p:cNvSpPr txBox="1"/>
            <p:nvPr/>
          </p:nvSpPr>
          <p:spPr>
            <a:xfrm>
              <a:off x="2267744" y="1751207"/>
              <a:ext cx="968284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4.5-20K </a:t>
              </a:r>
              <a:endParaRPr lang="en-GB" sz="1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267744" y="3683807"/>
              <a:ext cx="968284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40-60K </a:t>
              </a:r>
              <a:endParaRPr lang="en-GB" sz="1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266077" y="1169876"/>
              <a:ext cx="969951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4.5-300K</a:t>
              </a:r>
              <a:endParaRPr lang="en-GB" sz="1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67744" y="3020513"/>
              <a:ext cx="968284" cy="400110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Load @</a:t>
              </a:r>
            </a:p>
            <a:p>
              <a:r>
                <a:rPr lang="en-US" sz="1000" dirty="0" smtClean="0"/>
                <a:t>1.9-2K </a:t>
              </a:r>
              <a:endParaRPr lang="en-GB" sz="1000" dirty="0"/>
            </a:p>
          </p:txBody>
        </p:sp>
        <p:cxnSp>
          <p:nvCxnSpPr>
            <p:cNvPr id="10" name="Straight Arrow Connector 9"/>
            <p:cNvCxnSpPr>
              <a:endCxn id="7" idx="1"/>
            </p:cNvCxnSpPr>
            <p:nvPr/>
          </p:nvCxnSpPr>
          <p:spPr>
            <a:xfrm>
              <a:off x="1085289" y="3883862"/>
              <a:ext cx="11824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7" idx="3"/>
            </p:cNvCxnSpPr>
            <p:nvPr/>
          </p:nvCxnSpPr>
          <p:spPr>
            <a:xfrm>
              <a:off x="3236028" y="3883862"/>
              <a:ext cx="165149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6" idx="3"/>
            </p:cNvCxnSpPr>
            <p:nvPr/>
          </p:nvCxnSpPr>
          <p:spPr>
            <a:xfrm>
              <a:off x="3236028" y="1951262"/>
              <a:ext cx="1651494" cy="1925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lbow Connector 16"/>
            <p:cNvCxnSpPr>
              <a:endCxn id="8" idx="1"/>
            </p:cNvCxnSpPr>
            <p:nvPr/>
          </p:nvCxnSpPr>
          <p:spPr>
            <a:xfrm flipV="1">
              <a:off x="972643" y="1369931"/>
              <a:ext cx="1293434" cy="579422"/>
            </a:xfrm>
            <a:prstGeom prst="bentConnector3">
              <a:avLst>
                <a:gd name="adj1" fmla="val 7268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8" idx="3"/>
            </p:cNvCxnSpPr>
            <p:nvPr/>
          </p:nvCxnSpPr>
          <p:spPr>
            <a:xfrm>
              <a:off x="3236028" y="1369931"/>
              <a:ext cx="1661824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4596307" y="986408"/>
              <a:ext cx="789365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LC</a:t>
              </a:r>
              <a:endParaRPr lang="en-GB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14504" y="2705169"/>
              <a:ext cx="1993400" cy="215317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6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HX</a:t>
              </a:r>
              <a:endParaRPr lang="en-GB" dirty="0"/>
            </a:p>
          </p:txBody>
        </p:sp>
        <p:cxnSp>
          <p:nvCxnSpPr>
            <p:cNvPr id="21" name="Elbow Connector 20"/>
            <p:cNvCxnSpPr>
              <a:endCxn id="9" idx="1"/>
            </p:cNvCxnSpPr>
            <p:nvPr/>
          </p:nvCxnSpPr>
          <p:spPr>
            <a:xfrm rot="16200000" flipH="1">
              <a:off x="1475452" y="2428275"/>
              <a:ext cx="1224543" cy="360040"/>
            </a:xfrm>
            <a:prstGeom prst="bentConnector2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Elbow Connector 22"/>
            <p:cNvCxnSpPr>
              <a:stCxn id="9" idx="3"/>
            </p:cNvCxnSpPr>
            <p:nvPr/>
          </p:nvCxnSpPr>
          <p:spPr>
            <a:xfrm flipV="1">
              <a:off x="3236028" y="2537206"/>
              <a:ext cx="1651494" cy="683362"/>
            </a:xfrm>
            <a:prstGeom prst="bentConnector3">
              <a:avLst>
                <a:gd name="adj1" fmla="val 1719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3"/>
            <p:cNvCxnSpPr>
              <a:endCxn id="6" idx="1"/>
            </p:cNvCxnSpPr>
            <p:nvPr/>
          </p:nvCxnSpPr>
          <p:spPr>
            <a:xfrm flipV="1">
              <a:off x="1065724" y="1951262"/>
              <a:ext cx="1202020" cy="2356"/>
            </a:xfrm>
            <a:prstGeom prst="bentConnector3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1259632" y="3637641"/>
              <a:ext cx="64807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40 K</a:t>
              </a:r>
              <a:endParaRPr lang="en-GB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049605" y="3651870"/>
              <a:ext cx="5467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60 K</a:t>
              </a:r>
              <a:endParaRPr lang="en-GB" sz="1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87336" y="1707653"/>
              <a:ext cx="6203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4,5 K</a:t>
              </a:r>
              <a:endParaRPr lang="en-GB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020272" y="1697410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20 K</a:t>
              </a:r>
              <a:endParaRPr lang="en-GB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952742" y="1107698"/>
              <a:ext cx="64356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300 K</a:t>
              </a:r>
              <a:endParaRPr lang="en-GB" sz="1000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282827" y="914400"/>
              <a:ext cx="3313480" cy="3313533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34938" y="2277656"/>
              <a:ext cx="5760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/>
                <a:t>4</a:t>
              </a:r>
              <a:r>
                <a:rPr lang="en-US" sz="1000" dirty="0" smtClean="0"/>
                <a:t> K</a:t>
              </a:r>
              <a:endParaRPr lang="en-GB" sz="1000" dirty="0"/>
            </a:p>
          </p:txBody>
        </p:sp>
        <p:sp>
          <p:nvSpPr>
            <p:cNvPr id="56" name="Oval 55"/>
            <p:cNvSpPr/>
            <p:nvPr/>
          </p:nvSpPr>
          <p:spPr>
            <a:xfrm>
              <a:off x="4669419" y="1604858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D</a:t>
              </a:r>
              <a:endParaRPr lang="en-GB" sz="1400" dirty="0"/>
            </a:p>
          </p:txBody>
        </p:sp>
        <p:sp>
          <p:nvSpPr>
            <p:cNvPr id="57" name="Oval 56"/>
            <p:cNvSpPr/>
            <p:nvPr/>
          </p:nvSpPr>
          <p:spPr>
            <a:xfrm>
              <a:off x="744211" y="16066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</a:t>
              </a:r>
              <a:endParaRPr lang="en-GB" sz="1400" dirty="0"/>
            </a:p>
          </p:txBody>
        </p:sp>
        <p:sp>
          <p:nvSpPr>
            <p:cNvPr id="58" name="Oval 57"/>
            <p:cNvSpPr/>
            <p:nvPr/>
          </p:nvSpPr>
          <p:spPr>
            <a:xfrm>
              <a:off x="784112" y="3551460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E</a:t>
              </a:r>
              <a:endParaRPr lang="en-GB" sz="1400" dirty="0"/>
            </a:p>
          </p:txBody>
        </p:sp>
        <p:sp>
          <p:nvSpPr>
            <p:cNvPr id="59" name="Oval 58"/>
            <p:cNvSpPr/>
            <p:nvPr/>
          </p:nvSpPr>
          <p:spPr>
            <a:xfrm>
              <a:off x="4659091" y="21568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B</a:t>
              </a:r>
              <a:endParaRPr lang="en-GB" sz="1400" dirty="0"/>
            </a:p>
          </p:txBody>
        </p:sp>
        <p:sp>
          <p:nvSpPr>
            <p:cNvPr id="60" name="Oval 59"/>
            <p:cNvSpPr/>
            <p:nvPr/>
          </p:nvSpPr>
          <p:spPr>
            <a:xfrm>
              <a:off x="4659091" y="3539216"/>
              <a:ext cx="456864" cy="289181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F</a:t>
              </a:r>
              <a:endParaRPr lang="en-GB" sz="1400" dirty="0"/>
            </a:p>
          </p:txBody>
        </p:sp>
      </p:grpSp>
      <p:sp>
        <p:nvSpPr>
          <p:cNvPr id="32" name="Content Placeholder 2"/>
          <p:cNvSpPr txBox="1">
            <a:spLocks/>
          </p:cNvSpPr>
          <p:nvPr/>
        </p:nvSpPr>
        <p:spPr>
          <a:xfrm>
            <a:off x="251520" y="4653136"/>
            <a:ext cx="2802419" cy="16314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sz="1600" dirty="0" smtClean="0"/>
              <a:t>Heat Loads f</a:t>
            </a:r>
            <a:r>
              <a:rPr lang="en-US" sz="1400" dirty="0" smtClean="0"/>
              <a:t>rom users</a:t>
            </a:r>
          </a:p>
          <a:p>
            <a:pPr lvl="1" algn="just"/>
            <a:r>
              <a:rPr lang="en-US" sz="1400" dirty="0" smtClean="0"/>
              <a:t>40-60K</a:t>
            </a:r>
          </a:p>
          <a:p>
            <a:pPr lvl="2" algn="just"/>
            <a:r>
              <a:rPr lang="en-US" sz="1000" dirty="0" smtClean="0"/>
              <a:t>IT Beam Screen</a:t>
            </a:r>
          </a:p>
          <a:p>
            <a:pPr lvl="2" algn="just"/>
            <a:r>
              <a:rPr lang="en-US" sz="1000" dirty="0" smtClean="0"/>
              <a:t>Thermal Shields</a:t>
            </a:r>
          </a:p>
          <a:p>
            <a:pPr marL="914400" lvl="2" indent="0" algn="just">
              <a:buNone/>
            </a:pPr>
            <a:r>
              <a:rPr lang="en-US" sz="1000" dirty="0"/>
              <a:t>	</a:t>
            </a:r>
            <a:r>
              <a:rPr lang="en-US" sz="1000" dirty="0" smtClean="0"/>
              <a:t>(QXL, Mag, CC)</a:t>
            </a:r>
          </a:p>
          <a:p>
            <a:pPr lvl="1" algn="just"/>
            <a:r>
              <a:rPr lang="en-US" sz="1400" dirty="0" smtClean="0"/>
              <a:t>4.5-300K</a:t>
            </a:r>
          </a:p>
          <a:p>
            <a:pPr lvl="2" algn="just"/>
            <a:r>
              <a:rPr lang="en-US" sz="1000" dirty="0" smtClean="0"/>
              <a:t>SC link + Current Lead</a:t>
            </a:r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>
          <a:xfrm>
            <a:off x="5148424" y="1378933"/>
            <a:ext cx="3240000" cy="4498339"/>
            <a:chOff x="5064892" y="1484784"/>
            <a:chExt cx="2675460" cy="3714545"/>
          </a:xfrm>
        </p:grpSpPr>
        <p:pic>
          <p:nvPicPr>
            <p:cNvPr id="33" name="Content Placeholder 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856" y="1484784"/>
              <a:ext cx="1910542" cy="3679825"/>
            </a:xfrm>
            <a:prstGeom prst="rect">
              <a:avLst/>
            </a:prstGeom>
          </p:spPr>
        </p:pic>
        <p:cxnSp>
          <p:nvCxnSpPr>
            <p:cNvPr id="34" name="Straight Connector 12"/>
            <p:cNvCxnSpPr/>
            <p:nvPr/>
          </p:nvCxnSpPr>
          <p:spPr>
            <a:xfrm>
              <a:off x="5397549" y="3357608"/>
              <a:ext cx="2191442" cy="334217"/>
            </a:xfrm>
            <a:prstGeom prst="bentConnector3">
              <a:avLst>
                <a:gd name="adj1" fmla="val 23376"/>
              </a:avLst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5292520" y="2300800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QSRG</a:t>
              </a:r>
              <a:endParaRPr lang="en-GB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64892" y="4124529"/>
              <a:ext cx="791648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QURCG</a:t>
              </a:r>
              <a:endParaRPr lang="en-GB" sz="1200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5397549" y="2129240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5292520" y="1724777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QSCG</a:t>
              </a:r>
              <a:endParaRPr lang="en-GB" sz="120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5688344" y="5054858"/>
              <a:ext cx="1980000" cy="144471"/>
            </a:xfrm>
            <a:prstGeom prst="rect">
              <a:avLst/>
            </a:prstGeom>
            <a:noFill/>
            <a:ln>
              <a:prstDash val="lgDashDot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5246188" y="3712797"/>
              <a:ext cx="2342803" cy="7183"/>
            </a:xfrm>
            <a:prstGeom prst="line">
              <a:avLst/>
            </a:prstGeom>
            <a:ln>
              <a:prstDash val="dash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/>
            <p:cNvSpPr txBox="1"/>
            <p:nvPr/>
          </p:nvSpPr>
          <p:spPr>
            <a:xfrm>
              <a:off x="5116118" y="3414825"/>
              <a:ext cx="720080" cy="276999"/>
            </a:xfrm>
            <a:prstGeom prst="rect">
              <a:avLst/>
            </a:prstGeom>
            <a:noFill/>
            <a:ln>
              <a:solidFill>
                <a:schemeClr val="bg2">
                  <a:lumMod val="40000"/>
                  <a:lumOff val="6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QPLG</a:t>
              </a:r>
              <a:endParaRPr lang="en-GB" sz="1200" dirty="0"/>
            </a:p>
          </p:txBody>
        </p:sp>
      </p:grpSp>
      <p:sp>
        <p:nvSpPr>
          <p:cNvPr id="55" name="Content Placeholder 2"/>
          <p:cNvSpPr txBox="1">
            <a:spLocks/>
          </p:cNvSpPr>
          <p:nvPr/>
        </p:nvSpPr>
        <p:spPr>
          <a:xfrm>
            <a:off x="2411760" y="4969627"/>
            <a:ext cx="2520280" cy="148370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/>
            <a:r>
              <a:rPr lang="en-US" sz="1400" dirty="0" smtClean="0"/>
              <a:t>4.5-20K</a:t>
            </a:r>
          </a:p>
          <a:p>
            <a:pPr lvl="2" algn="just"/>
            <a:r>
              <a:rPr lang="en-US" sz="1000" dirty="0" smtClean="0"/>
              <a:t>Beam Screens (D2, CC)</a:t>
            </a:r>
          </a:p>
          <a:p>
            <a:pPr lvl="1" algn="just"/>
            <a:r>
              <a:rPr lang="en-US" sz="1400" dirty="0" smtClean="0"/>
              <a:t>1.9-2K</a:t>
            </a:r>
          </a:p>
          <a:p>
            <a:pPr lvl="2" algn="just"/>
            <a:r>
              <a:rPr lang="en-US" sz="1000" dirty="0" smtClean="0"/>
              <a:t>Cold masses (IT, D2)</a:t>
            </a:r>
          </a:p>
          <a:p>
            <a:pPr lvl="2" algn="just"/>
            <a:r>
              <a:rPr lang="en-US" sz="1000" dirty="0" smtClean="0"/>
              <a:t>Crab Cavities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1156762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Major concerns and present studies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84736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>
                <a:solidFill>
                  <a:schemeClr val="bg1">
                    <a:lumMod val="85000"/>
                  </a:schemeClr>
                </a:solidFill>
              </a:rPr>
              <a:t>Revision of heat loads at user interface and conversion into refrigeration capacity requirements</a:t>
            </a:r>
          </a:p>
          <a:p>
            <a:pPr marL="0" indent="0">
              <a:buNone/>
            </a:pPr>
            <a:r>
              <a:rPr lang="en-GB" sz="1900" dirty="0" smtClean="0">
                <a:solidFill>
                  <a:schemeClr val="bg1">
                    <a:lumMod val="85000"/>
                  </a:schemeClr>
                </a:solidFill>
              </a:rPr>
              <a:t>(Baseline few years old with few changes identified, not that bad but,</a:t>
            </a:r>
          </a:p>
          <a:p>
            <a:pPr marL="0" indent="0">
              <a:buNone/>
            </a:pPr>
            <a:r>
              <a:rPr lang="en-GB" sz="1900" dirty="0" smtClean="0">
                <a:solidFill>
                  <a:schemeClr val="bg1">
                    <a:lumMod val="85000"/>
                  </a:schemeClr>
                </a:solidFill>
              </a:rPr>
              <a:t>real need for a complete and comprehensive update, including BS temperature level, </a:t>
            </a:r>
            <a:r>
              <a:rPr lang="en-GB" sz="1900" dirty="0" err="1" smtClean="0">
                <a:solidFill>
                  <a:schemeClr val="bg1">
                    <a:lumMod val="85000"/>
                  </a:schemeClr>
                </a:solidFill>
              </a:rPr>
              <a:t>sc</a:t>
            </a:r>
            <a:r>
              <a:rPr lang="en-GB" sz="1900" dirty="0" smtClean="0">
                <a:solidFill>
                  <a:schemeClr val="bg1">
                    <a:lumMod val="85000"/>
                  </a:schemeClr>
                </a:solidFill>
              </a:rPr>
              <a:t> link requirements, impact of Matching </a:t>
            </a:r>
            <a:r>
              <a:rPr lang="en-GB" sz="1900" dirty="0">
                <a:solidFill>
                  <a:schemeClr val="bg1">
                    <a:lumMod val="85000"/>
                  </a:schemeClr>
                </a:solidFill>
              </a:rPr>
              <a:t>S</a:t>
            </a:r>
            <a:r>
              <a:rPr lang="en-GB" sz="1900" dirty="0" smtClean="0">
                <a:solidFill>
                  <a:schemeClr val="bg1">
                    <a:lumMod val="85000"/>
                  </a:schemeClr>
                </a:solidFill>
              </a:rPr>
              <a:t>ection Optimisation, management of transients)</a:t>
            </a:r>
            <a:endParaRPr lang="en-GB" sz="1900" dirty="0">
              <a:solidFill>
                <a:schemeClr val="bg1">
                  <a:lumMod val="85000"/>
                </a:schemeClr>
              </a:solidFill>
            </a:endParaRPr>
          </a:p>
          <a:p>
            <a:endParaRPr lang="en-GB" sz="2400" dirty="0" smtClean="0"/>
          </a:p>
          <a:p>
            <a:r>
              <a:rPr lang="en-GB" sz="2400" dirty="0" smtClean="0"/>
              <a:t>Management </a:t>
            </a:r>
            <a:r>
              <a:rPr lang="en-GB" sz="2400" dirty="0" smtClean="0"/>
              <a:t>of </a:t>
            </a:r>
            <a:r>
              <a:rPr lang="en-GB" sz="2400" dirty="0" smtClean="0">
                <a:solidFill>
                  <a:srgbClr val="0000FF"/>
                </a:solidFill>
              </a:rPr>
              <a:t>dynamic heat loads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  <a:r>
              <a:rPr lang="en-GB" sz="2400" dirty="0" smtClean="0">
                <a:solidFill>
                  <a:srgbClr val="0000FF"/>
                </a:solidFill>
              </a:rPr>
              <a:t>The real specificity of </a:t>
            </a:r>
            <a:r>
              <a:rPr lang="en-GB" sz="2400" dirty="0" err="1" smtClean="0">
                <a:solidFill>
                  <a:srgbClr val="0000FF"/>
                </a:solidFill>
              </a:rPr>
              <a:t>HiLumi</a:t>
            </a:r>
            <a:r>
              <a:rPr lang="en-GB" sz="2400" dirty="0" smtClean="0">
                <a:solidFill>
                  <a:srgbClr val="0000FF"/>
                </a:solidFill>
              </a:rPr>
              <a:t> for Cryogenics!</a:t>
            </a:r>
            <a:endParaRPr lang="en-GB" sz="2400" dirty="0" smtClean="0"/>
          </a:p>
          <a:p>
            <a:pPr lvl="1"/>
            <a:r>
              <a:rPr lang="en-GB" sz="2000" dirty="0" smtClean="0"/>
              <a:t>Maximum possible done with QXL </a:t>
            </a:r>
            <a:r>
              <a:rPr lang="en-GB" sz="2000" dirty="0" err="1" smtClean="0"/>
              <a:t>Cryoline</a:t>
            </a:r>
            <a:r>
              <a:rPr lang="en-GB" sz="2000" dirty="0" smtClean="0"/>
              <a:t>, but 10x shorter than QRL (smaller volumes) and so far not enlarged in machine tunnel, a </a:t>
            </a:r>
            <a:r>
              <a:rPr lang="en-GB" sz="2000" dirty="0" smtClean="0"/>
              <a:t>moderate possibility </a:t>
            </a:r>
            <a:r>
              <a:rPr lang="en-GB" sz="2000" dirty="0" smtClean="0"/>
              <a:t>in service galleries but not much gain expected</a:t>
            </a:r>
            <a:endParaRPr lang="en-GB" sz="2400" dirty="0"/>
          </a:p>
          <a:p>
            <a:pPr lvl="1"/>
            <a:r>
              <a:rPr lang="en-GB" sz="2000" dirty="0" smtClean="0">
                <a:solidFill>
                  <a:srgbClr val="800080"/>
                </a:solidFill>
              </a:rPr>
              <a:t>Active control required, with reliable instrumentation </a:t>
            </a:r>
            <a:r>
              <a:rPr lang="en-GB" sz="2000" dirty="0" smtClean="0">
                <a:solidFill>
                  <a:srgbClr val="800080"/>
                </a:solidFill>
              </a:rPr>
              <a:t>and pre-loading </a:t>
            </a:r>
            <a:r>
              <a:rPr lang="en-GB" sz="2000" dirty="0" smtClean="0">
                <a:solidFill>
                  <a:srgbClr val="800080"/>
                </a:solidFill>
              </a:rPr>
              <a:t>heaters in 100 </a:t>
            </a:r>
            <a:r>
              <a:rPr lang="en-GB" sz="2000" dirty="0" err="1" smtClean="0">
                <a:solidFill>
                  <a:srgbClr val="800080"/>
                </a:solidFill>
              </a:rPr>
              <a:t>kGy</a:t>
            </a:r>
            <a:r>
              <a:rPr lang="en-GB" sz="2000" dirty="0" smtClean="0">
                <a:solidFill>
                  <a:srgbClr val="800080"/>
                </a:solidFill>
              </a:rPr>
              <a:t> environment</a:t>
            </a:r>
          </a:p>
          <a:p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754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120156"/>
            <a:ext cx="4584700" cy="2781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0000"/>
            <a:ext cx="8532000" cy="720000"/>
          </a:xfrm>
        </p:spPr>
        <p:txBody>
          <a:bodyPr/>
          <a:lstStyle/>
          <a:p>
            <a:r>
              <a:rPr lang="en-US" dirty="0" smtClean="0"/>
              <a:t>Introduction to heat loads per origin for triplets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1979712" y="1988840"/>
            <a:ext cx="0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3419872" y="1959095"/>
            <a:ext cx="0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23728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635896" y="1916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547664" y="76470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Qualitative illustration </a:t>
            </a:r>
            <a:r>
              <a:rPr lang="en-US" sz="1400" i="1" dirty="0" smtClean="0">
                <a:solidFill>
                  <a:srgbClr val="800080"/>
                </a:solidFill>
              </a:rPr>
              <a:t>(with not too bad orders of magnitude)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4869160"/>
            <a:ext cx="5544616" cy="461665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800080"/>
                </a:solidFill>
              </a:rPr>
              <a:t>=&gt; This will deserve specific strategy</a:t>
            </a:r>
            <a:endParaRPr lang="en-US" sz="2400" dirty="0">
              <a:solidFill>
                <a:srgbClr val="80008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8104" y="1988840"/>
            <a:ext cx="1917700" cy="11811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83568" y="544522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(active control with heaters and feed-forward)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00192" y="3463840"/>
            <a:ext cx="259228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Fluctuations (min/hours)   in pumping line expected, however limited            (max ~5mbar) to keep magnets at 1.9K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00192" y="4892967"/>
            <a:ext cx="2592288" cy="1200329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Independent pressure control required for crab cavities     (foreseen anyway)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268760"/>
            <a:ext cx="5544616" cy="584776"/>
          </a:xfrm>
          <a:prstGeom prst="rect">
            <a:avLst/>
          </a:prstGeom>
          <a:solidFill>
            <a:srgbClr val="FFFFBB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Important change in heat load for physics !!!</a:t>
            </a:r>
          </a:p>
          <a:p>
            <a:pPr algn="ctr"/>
            <a:r>
              <a:rPr lang="en-US" sz="1600" i="1" dirty="0" smtClean="0">
                <a:solidFill>
                  <a:srgbClr val="800080"/>
                </a:solidFill>
              </a:rPr>
              <a:t>(well known for IT, but dominant user for </a:t>
            </a:r>
            <a:r>
              <a:rPr lang="en-US" sz="1600" i="1" dirty="0" err="1" smtClean="0">
                <a:solidFill>
                  <a:srgbClr val="800080"/>
                </a:solidFill>
              </a:rPr>
              <a:t>HiLumi</a:t>
            </a:r>
            <a:r>
              <a:rPr lang="en-US" sz="1600" i="1" dirty="0" smtClean="0">
                <a:solidFill>
                  <a:srgbClr val="800080"/>
                </a:solidFill>
              </a:rPr>
              <a:t> </a:t>
            </a:r>
            <a:r>
              <a:rPr lang="en-US" sz="1600" i="1" dirty="0" err="1" smtClean="0">
                <a:solidFill>
                  <a:srgbClr val="800080"/>
                </a:solidFill>
              </a:rPr>
              <a:t>w.r.t</a:t>
            </a:r>
            <a:r>
              <a:rPr lang="en-US" sz="1600" i="1" dirty="0" smtClean="0">
                <a:solidFill>
                  <a:srgbClr val="800080"/>
                </a:solidFill>
              </a:rPr>
              <a:t> LHC)</a:t>
            </a:r>
            <a:endParaRPr lang="en-US" sz="1600" i="1" dirty="0">
              <a:solidFill>
                <a:srgbClr val="800080"/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84476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946963" y="1340768"/>
            <a:ext cx="1823214" cy="28803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33" name="Elbow Connector 132"/>
          <p:cNvCxnSpPr/>
          <p:nvPr/>
        </p:nvCxnSpPr>
        <p:spPr>
          <a:xfrm rot="16200000" flipV="1">
            <a:off x="932444" y="1435478"/>
            <a:ext cx="1214511" cy="765735"/>
          </a:xfrm>
          <a:prstGeom prst="bentConnector3">
            <a:avLst>
              <a:gd name="adj1" fmla="val -193"/>
            </a:avLst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800" y="59679"/>
            <a:ext cx="6632802" cy="720000"/>
          </a:xfrm>
        </p:spPr>
        <p:txBody>
          <a:bodyPr/>
          <a:lstStyle/>
          <a:p>
            <a:r>
              <a:rPr lang="en-US" dirty="0" smtClean="0"/>
              <a:t>Schematic model</a:t>
            </a:r>
            <a:endParaRPr lang="en-GB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88916" y="6356351"/>
            <a:ext cx="4343084" cy="360000"/>
          </a:xfrm>
        </p:spPr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TCC#80, WP9-Cryogenics technical update</a:t>
            </a:r>
            <a:endParaRPr lang="en-GB" dirty="0"/>
          </a:p>
        </p:txBody>
      </p:sp>
      <p:sp>
        <p:nvSpPr>
          <p:cNvPr id="27" name="Rectangle 26"/>
          <p:cNvSpPr/>
          <p:nvPr/>
        </p:nvSpPr>
        <p:spPr>
          <a:xfrm>
            <a:off x="5022050" y="1465163"/>
            <a:ext cx="429394" cy="7920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5652120" y="2990063"/>
            <a:ext cx="2808312" cy="2736304"/>
            <a:chOff x="4499992" y="2564904"/>
            <a:chExt cx="2808312" cy="2736304"/>
          </a:xfrm>
        </p:grpSpPr>
        <p:sp>
          <p:nvSpPr>
            <p:cNvPr id="2" name="Oval 1"/>
            <p:cNvSpPr/>
            <p:nvPr/>
          </p:nvSpPr>
          <p:spPr>
            <a:xfrm>
              <a:off x="4499992" y="2564904"/>
              <a:ext cx="2808312" cy="27363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562110" y="3609020"/>
              <a:ext cx="666074" cy="648072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6444208" y="3063246"/>
              <a:ext cx="297650" cy="31565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081472" y="4434040"/>
              <a:ext cx="297650" cy="3156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6449624" y="4428326"/>
              <a:ext cx="297650" cy="31565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5679123" y="3717032"/>
              <a:ext cx="432048" cy="43204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Pie 16"/>
            <p:cNvSpPr/>
            <p:nvPr/>
          </p:nvSpPr>
          <p:spPr>
            <a:xfrm>
              <a:off x="6467033" y="3131251"/>
              <a:ext cx="252000" cy="229121"/>
            </a:xfrm>
            <a:prstGeom prst="pie">
              <a:avLst>
                <a:gd name="adj1" fmla="val 0"/>
                <a:gd name="adj2" fmla="val 10801410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076056" y="3068960"/>
              <a:ext cx="297650" cy="31565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6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6" name="Pie 15"/>
            <p:cNvSpPr/>
            <p:nvPr/>
          </p:nvSpPr>
          <p:spPr>
            <a:xfrm>
              <a:off x="5098881" y="3140968"/>
              <a:ext cx="252000" cy="229121"/>
            </a:xfrm>
            <a:prstGeom prst="pie">
              <a:avLst>
                <a:gd name="adj1" fmla="val 0"/>
                <a:gd name="adj2" fmla="val 10801410"/>
              </a:avLst>
            </a:prstGeom>
            <a:solidFill>
              <a:schemeClr val="accent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 rot="10800000">
            <a:off x="5906616" y="3867258"/>
            <a:ext cx="792088" cy="665279"/>
            <a:chOff x="3347864" y="3312508"/>
            <a:chExt cx="792088" cy="665279"/>
          </a:xfrm>
        </p:grpSpPr>
        <p:sp>
          <p:nvSpPr>
            <p:cNvPr id="20" name="Bent Arrow 19"/>
            <p:cNvSpPr/>
            <p:nvPr/>
          </p:nvSpPr>
          <p:spPr>
            <a:xfrm rot="5400000">
              <a:off x="3342276" y="3463119"/>
              <a:ext cx="520256" cy="509080"/>
            </a:xfrm>
            <a:prstGeom prst="bentArrow">
              <a:avLst>
                <a:gd name="adj1" fmla="val 25749"/>
                <a:gd name="adj2" fmla="val 32858"/>
                <a:gd name="adj3" fmla="val 29490"/>
                <a:gd name="adj4" fmla="val 68448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 flipV="1">
              <a:off x="3347864" y="3312508"/>
              <a:ext cx="792088" cy="383233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 smtClean="0"/>
                <a:t>J to </a:t>
              </a:r>
              <a:r>
                <a:rPr lang="en-US" sz="800" dirty="0" err="1" smtClean="0"/>
                <a:t>He</a:t>
              </a:r>
              <a:r>
                <a:rPr lang="en-US" sz="800" baseline="-25000" dirty="0" err="1" smtClean="0"/>
                <a:t>press</a:t>
              </a:r>
              <a:endParaRPr lang="en-GB" sz="1100" dirty="0"/>
            </a:p>
          </p:txBody>
        </p:sp>
      </p:grpSp>
      <p:grpSp>
        <p:nvGrpSpPr>
          <p:cNvPr id="22" name="Group 21"/>
          <p:cNvGrpSpPr/>
          <p:nvPr/>
        </p:nvGrpSpPr>
        <p:grpSpPr>
          <a:xfrm rot="10800000" flipH="1">
            <a:off x="7399602" y="3878817"/>
            <a:ext cx="792088" cy="665279"/>
            <a:chOff x="3347864" y="3312508"/>
            <a:chExt cx="792088" cy="665279"/>
          </a:xfrm>
        </p:grpSpPr>
        <p:sp>
          <p:nvSpPr>
            <p:cNvPr id="23" name="Bent Arrow 22"/>
            <p:cNvSpPr/>
            <p:nvPr/>
          </p:nvSpPr>
          <p:spPr>
            <a:xfrm rot="5400000">
              <a:off x="3342276" y="3463119"/>
              <a:ext cx="520256" cy="509080"/>
            </a:xfrm>
            <a:prstGeom prst="bentArrow">
              <a:avLst>
                <a:gd name="adj1" fmla="val 25749"/>
                <a:gd name="adj2" fmla="val 32858"/>
                <a:gd name="adj3" fmla="val 29490"/>
                <a:gd name="adj4" fmla="val 68448"/>
              </a:avLst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4" name="Right Arrow 23"/>
            <p:cNvSpPr/>
            <p:nvPr/>
          </p:nvSpPr>
          <p:spPr>
            <a:xfrm flipV="1">
              <a:off x="3347864" y="3312508"/>
              <a:ext cx="792088" cy="383233"/>
            </a:xfrm>
            <a:prstGeom prst="rightArrow">
              <a:avLst/>
            </a:prstGeom>
            <a:solidFill>
              <a:schemeClr val="accent4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800" dirty="0"/>
                <a:t>J to </a:t>
              </a:r>
              <a:r>
                <a:rPr lang="en-US" sz="800" dirty="0" err="1" smtClean="0"/>
                <a:t>He</a:t>
              </a:r>
              <a:r>
                <a:rPr lang="en-US" sz="800" baseline="-25000" dirty="0" err="1" smtClean="0"/>
                <a:t>press</a:t>
              </a:r>
              <a:endParaRPr lang="en-GB" sz="800" dirty="0"/>
            </a:p>
          </p:txBody>
        </p:sp>
      </p:grpSp>
      <p:sp>
        <p:nvSpPr>
          <p:cNvPr id="26" name="Oval 25"/>
          <p:cNvSpPr/>
          <p:nvPr/>
        </p:nvSpPr>
        <p:spPr>
          <a:xfrm>
            <a:off x="3645236" y="4386910"/>
            <a:ext cx="936104" cy="9232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B</a:t>
            </a:r>
            <a:endParaRPr lang="en-GB" sz="1100" b="1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052128" y="1486954"/>
            <a:ext cx="113938" cy="7455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29" name="Rectangle 28"/>
          <p:cNvSpPr/>
          <p:nvPr/>
        </p:nvSpPr>
        <p:spPr>
          <a:xfrm>
            <a:off x="5315400" y="1486954"/>
            <a:ext cx="113938" cy="74551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31" name="Elbow Connector 30"/>
          <p:cNvCxnSpPr>
            <a:stCxn id="29" idx="0"/>
            <a:endCxn id="26" idx="0"/>
          </p:cNvCxnSpPr>
          <p:nvPr/>
        </p:nvCxnSpPr>
        <p:spPr>
          <a:xfrm rot="16200000" flipH="1" flipV="1">
            <a:off x="3292853" y="2307393"/>
            <a:ext cx="2899955" cy="1259081"/>
          </a:xfrm>
          <a:prstGeom prst="bentConnector3">
            <a:avLst>
              <a:gd name="adj1" fmla="val -18393"/>
            </a:avLst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9" idx="0"/>
            <a:endCxn id="29" idx="2"/>
          </p:cNvCxnSpPr>
          <p:nvPr/>
        </p:nvCxnSpPr>
        <p:spPr>
          <a:xfrm rot="16200000" flipV="1">
            <a:off x="5243869" y="2360975"/>
            <a:ext cx="1261649" cy="1004640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/>
          <p:cNvCxnSpPr>
            <a:stCxn id="10" idx="0"/>
            <a:endCxn id="29" idx="2"/>
          </p:cNvCxnSpPr>
          <p:nvPr/>
        </p:nvCxnSpPr>
        <p:spPr>
          <a:xfrm rot="16200000" flipV="1">
            <a:off x="5930802" y="1674041"/>
            <a:ext cx="1255935" cy="2372792"/>
          </a:xfrm>
          <a:prstGeom prst="bentConnector3">
            <a:avLst/>
          </a:prstGeom>
          <a:ln w="19050">
            <a:solidFill>
              <a:schemeClr val="accent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>
            <a:stCxn id="28" idx="2"/>
            <a:endCxn id="45" idx="3"/>
          </p:cNvCxnSpPr>
          <p:nvPr/>
        </p:nvCxnSpPr>
        <p:spPr>
          <a:xfrm flipH="1">
            <a:off x="5107854" y="2232471"/>
            <a:ext cx="1247" cy="297925"/>
          </a:xfrm>
          <a:prstGeom prst="straightConnector1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5035842" y="2530395"/>
            <a:ext cx="146510" cy="288032"/>
            <a:chOff x="4785530" y="2924944"/>
            <a:chExt cx="146510" cy="288032"/>
          </a:xfrm>
        </p:grpSpPr>
        <p:sp>
          <p:nvSpPr>
            <p:cNvPr id="44" name="Isosceles Triangle 43"/>
            <p:cNvSpPr/>
            <p:nvPr/>
          </p:nvSpPr>
          <p:spPr>
            <a:xfrm>
              <a:off x="4788024" y="3068960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45" name="Isosceles Triangle 44"/>
            <p:cNvSpPr/>
            <p:nvPr/>
          </p:nvSpPr>
          <p:spPr>
            <a:xfrm flipV="1">
              <a:off x="4785530" y="2924944"/>
              <a:ext cx="144016" cy="144016"/>
            </a:xfrm>
            <a:prstGeom prst="triangl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49" name="Elbow Connector 48"/>
          <p:cNvCxnSpPr>
            <a:stCxn id="44" idx="3"/>
            <a:endCxn id="9" idx="2"/>
          </p:cNvCxnSpPr>
          <p:nvPr/>
        </p:nvCxnSpPr>
        <p:spPr>
          <a:xfrm rot="16200000" flipH="1">
            <a:off x="5252508" y="2676265"/>
            <a:ext cx="833519" cy="1117840"/>
          </a:xfrm>
          <a:prstGeom prst="bentConnector2">
            <a:avLst/>
          </a:prstGeom>
          <a:ln w="19050">
            <a:solidFill>
              <a:srgbClr val="0000FF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3341714" y="4070572"/>
            <a:ext cx="324036" cy="316104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</a:rPr>
              <a:t>C</a:t>
            </a:r>
            <a:endParaRPr lang="en-GB" sz="1100" b="1" dirty="0">
              <a:solidFill>
                <a:schemeClr val="tx1"/>
              </a:solidFill>
            </a:endParaRPr>
          </a:p>
        </p:txBody>
      </p:sp>
      <p:cxnSp>
        <p:nvCxnSpPr>
          <p:cNvPr id="56" name="Elbow Connector 55"/>
          <p:cNvCxnSpPr>
            <a:stCxn id="54" idx="0"/>
            <a:endCxn id="28" idx="0"/>
          </p:cNvCxnSpPr>
          <p:nvPr/>
        </p:nvCxnSpPr>
        <p:spPr>
          <a:xfrm rot="5400000" flipH="1" flipV="1">
            <a:off x="3014606" y="1976083"/>
            <a:ext cx="2583619" cy="1605365"/>
          </a:xfrm>
          <a:prstGeom prst="bentConnector3">
            <a:avLst>
              <a:gd name="adj1" fmla="val 108848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946963" y="903312"/>
            <a:ext cx="1823214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Refrigerator</a:t>
            </a:r>
            <a:endParaRPr lang="en-GB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246604" y="4292910"/>
            <a:ext cx="1528755" cy="276999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Cold Compressor</a:t>
            </a:r>
            <a:endParaRPr lang="en-GB" sz="1200" b="1" dirty="0"/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5107850" y="1486955"/>
            <a:ext cx="2494" cy="745516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29" idx="0"/>
            <a:endCxn id="29" idx="2"/>
          </p:cNvCxnSpPr>
          <p:nvPr/>
        </p:nvCxnSpPr>
        <p:spPr>
          <a:xfrm>
            <a:off x="5372369" y="1486954"/>
            <a:ext cx="0" cy="745515"/>
          </a:xfrm>
          <a:prstGeom prst="line">
            <a:avLst/>
          </a:prstGeom>
          <a:ln w="317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699366" y="3696330"/>
            <a:ext cx="736099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4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J to </a:t>
            </a:r>
            <a:r>
              <a:rPr lang="en-US" sz="1000" dirty="0" err="1" smtClean="0"/>
              <a:t>He</a:t>
            </a:r>
            <a:r>
              <a:rPr lang="en-US" sz="1000" baseline="-25000" dirty="0" err="1" smtClean="0"/>
              <a:t>sub</a:t>
            </a:r>
            <a:endParaRPr lang="en-GB" sz="1000" dirty="0"/>
          </a:p>
        </p:txBody>
      </p:sp>
      <p:sp>
        <p:nvSpPr>
          <p:cNvPr id="80" name="TextBox 79"/>
          <p:cNvSpPr txBox="1"/>
          <p:nvPr/>
        </p:nvSpPr>
        <p:spPr>
          <a:xfrm>
            <a:off x="4451933" y="1736600"/>
            <a:ext cx="45397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HEX</a:t>
            </a:r>
            <a:endParaRPr lang="en-GB" sz="1000" dirty="0"/>
          </a:p>
        </p:txBody>
      </p:sp>
      <p:sp>
        <p:nvSpPr>
          <p:cNvPr id="81" name="TextBox 80"/>
          <p:cNvSpPr txBox="1"/>
          <p:nvPr/>
        </p:nvSpPr>
        <p:spPr>
          <a:xfrm>
            <a:off x="6303507" y="5886538"/>
            <a:ext cx="1505540" cy="307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Magnet Cryostat</a:t>
            </a:r>
            <a:endParaRPr lang="en-GB" sz="1400" dirty="0"/>
          </a:p>
        </p:txBody>
      </p:sp>
      <p:sp>
        <p:nvSpPr>
          <p:cNvPr id="85" name="Oval 84"/>
          <p:cNvSpPr/>
          <p:nvPr/>
        </p:nvSpPr>
        <p:spPr>
          <a:xfrm>
            <a:off x="2808989" y="3836441"/>
            <a:ext cx="1963470" cy="1911603"/>
          </a:xfrm>
          <a:prstGeom prst="ellipse">
            <a:avLst/>
          </a:prstGeom>
          <a:noFill/>
          <a:ln>
            <a:solidFill>
              <a:schemeClr val="tx1"/>
            </a:solidFill>
            <a:prstDash val="dash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3068084" y="5878388"/>
            <a:ext cx="1491740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  <a:prstDash val="dashDot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err="1" smtClean="0"/>
              <a:t>Cryo</a:t>
            </a:r>
            <a:r>
              <a:rPr lang="en-US" sz="1400" dirty="0" smtClean="0"/>
              <a:t>-distribution</a:t>
            </a:r>
            <a:endParaRPr lang="en-GB" sz="14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1739355" y="2152125"/>
            <a:ext cx="828000" cy="1332603"/>
            <a:chOff x="1739355" y="2152125"/>
            <a:chExt cx="828000" cy="1332602"/>
          </a:xfrm>
        </p:grpSpPr>
        <p:sp>
          <p:nvSpPr>
            <p:cNvPr id="30" name="Rounded Rectangle 29"/>
            <p:cNvSpPr/>
            <p:nvPr/>
          </p:nvSpPr>
          <p:spPr>
            <a:xfrm>
              <a:off x="1739355" y="2152125"/>
              <a:ext cx="828000" cy="133260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51" name="Rounded Rectangle 50"/>
            <p:cNvSpPr/>
            <p:nvPr/>
          </p:nvSpPr>
          <p:spPr>
            <a:xfrm>
              <a:off x="1775355" y="2188426"/>
              <a:ext cx="756000" cy="1260000"/>
            </a:xfrm>
            <a:prstGeom prst="roundRect">
              <a:avLst/>
            </a:prstGeom>
            <a:gradFill>
              <a:gsLst>
                <a:gs pos="0">
                  <a:schemeClr val="accent1">
                    <a:lumMod val="20000"/>
                    <a:lumOff val="80000"/>
                  </a:schemeClr>
                </a:gs>
                <a:gs pos="30000">
                  <a:schemeClr val="accent1">
                    <a:lumMod val="20000"/>
                    <a:lumOff val="80000"/>
                  </a:schemeClr>
                </a:gs>
                <a:gs pos="70000">
                  <a:schemeClr val="tx2"/>
                </a:gs>
                <a:gs pos="100000">
                  <a:schemeClr val="tx2"/>
                </a:gs>
              </a:gsLst>
              <a:lin ang="5400000" scaled="1"/>
            </a:gra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55" name="Straight Connector 54"/>
          <p:cNvCxnSpPr/>
          <p:nvPr/>
        </p:nvCxnSpPr>
        <p:spPr>
          <a:xfrm flipH="1">
            <a:off x="611560" y="2580799"/>
            <a:ext cx="1907668" cy="0"/>
          </a:xfrm>
          <a:prstGeom prst="line">
            <a:avLst/>
          </a:prstGeom>
          <a:ln w="1587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H="1">
            <a:off x="611560" y="3042124"/>
            <a:ext cx="1907669" cy="0"/>
          </a:xfrm>
          <a:prstGeom prst="line">
            <a:avLst/>
          </a:prstGeom>
          <a:ln w="1587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H="1" flipV="1">
            <a:off x="993838" y="2814079"/>
            <a:ext cx="1525393" cy="4349"/>
          </a:xfrm>
          <a:prstGeom prst="line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683568" y="2580799"/>
            <a:ext cx="0" cy="46132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1627129" y="2583417"/>
            <a:ext cx="0" cy="22804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1627129" y="2805139"/>
            <a:ext cx="0" cy="228047"/>
          </a:xfrm>
          <a:prstGeom prst="line">
            <a:avLst/>
          </a:prstGeom>
          <a:ln w="6350">
            <a:solidFill>
              <a:schemeClr val="tx1"/>
            </a:solidFill>
            <a:headEnd type="arrow" w="sm" len="sm"/>
            <a:tailEnd type="arrow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448568" y="2348880"/>
            <a:ext cx="4696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Z max</a:t>
            </a:r>
            <a:endParaRPr lang="en-GB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451414" y="3056263"/>
            <a:ext cx="44114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Z min</a:t>
            </a:r>
            <a:endParaRPr lang="en-GB" sz="800" dirty="0"/>
          </a:p>
        </p:txBody>
      </p: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105942" y="3196667"/>
            <a:ext cx="352379" cy="175668"/>
            <a:chOff x="1256117" y="3844790"/>
            <a:chExt cx="483239" cy="282592"/>
          </a:xfrm>
        </p:grpSpPr>
        <p:sp>
          <p:nvSpPr>
            <p:cNvPr id="48" name="Oval 47"/>
            <p:cNvSpPr/>
            <p:nvPr/>
          </p:nvSpPr>
          <p:spPr>
            <a:xfrm>
              <a:off x="1259632" y="4034178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68" name="Oval 67"/>
            <p:cNvSpPr/>
            <p:nvPr/>
          </p:nvSpPr>
          <p:spPr>
            <a:xfrm>
              <a:off x="1259632" y="3974982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70" name="Oval 69"/>
            <p:cNvSpPr/>
            <p:nvPr/>
          </p:nvSpPr>
          <p:spPr>
            <a:xfrm>
              <a:off x="1259632" y="3907919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72" name="Oval 71"/>
            <p:cNvSpPr/>
            <p:nvPr/>
          </p:nvSpPr>
          <p:spPr>
            <a:xfrm>
              <a:off x="1256117" y="3844790"/>
              <a:ext cx="479724" cy="9320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grpSp>
        <p:nvGrpSpPr>
          <p:cNvPr id="125" name="Group 124"/>
          <p:cNvGrpSpPr>
            <a:grpSpLocks noChangeAspect="1"/>
          </p:cNvGrpSpPr>
          <p:nvPr/>
        </p:nvGrpSpPr>
        <p:grpSpPr>
          <a:xfrm rot="5400000">
            <a:off x="1661979" y="3111752"/>
            <a:ext cx="193176" cy="327990"/>
            <a:chOff x="1011600" y="3804056"/>
            <a:chExt cx="288000" cy="343332"/>
          </a:xfrm>
        </p:grpSpPr>
        <p:grpSp>
          <p:nvGrpSpPr>
            <p:cNvPr id="122" name="Group 121"/>
            <p:cNvGrpSpPr/>
            <p:nvPr/>
          </p:nvGrpSpPr>
          <p:grpSpPr>
            <a:xfrm>
              <a:off x="1014185" y="3804056"/>
              <a:ext cx="283891" cy="343332"/>
              <a:chOff x="1014185" y="3804056"/>
              <a:chExt cx="283891" cy="343332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1014185" y="4034178"/>
                <a:ext cx="283891" cy="11321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GB" dirty="0"/>
              </a:p>
            </p:txBody>
          </p:sp>
          <p:cxnSp>
            <p:nvCxnSpPr>
              <p:cNvPr id="99" name="Straight Connector 98"/>
              <p:cNvCxnSpPr/>
              <p:nvPr/>
            </p:nvCxnSpPr>
            <p:spPr>
              <a:xfrm flipV="1">
                <a:off x="1086193" y="3809770"/>
                <a:ext cx="0" cy="224407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/>
              <p:cNvCxnSpPr/>
              <p:nvPr/>
            </p:nvCxnSpPr>
            <p:spPr>
              <a:xfrm flipV="1">
                <a:off x="1226068" y="3804056"/>
                <a:ext cx="0" cy="230120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Connector 102"/>
              <p:cNvCxnSpPr/>
              <p:nvPr/>
            </p:nvCxnSpPr>
            <p:spPr>
              <a:xfrm>
                <a:off x="1086193" y="3809770"/>
                <a:ext cx="72008" cy="86053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Straight Connector 111"/>
              <p:cNvCxnSpPr/>
              <p:nvPr/>
            </p:nvCxnSpPr>
            <p:spPr>
              <a:xfrm flipH="1">
                <a:off x="1158201" y="3804056"/>
                <a:ext cx="67868" cy="91767"/>
              </a:xfrm>
              <a:prstGeom prst="line">
                <a:avLst/>
              </a:prstGeom>
              <a:ln w="6350">
                <a:solidFill>
                  <a:schemeClr val="tx1"/>
                </a:solidFill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4" name="Straight Connector 123"/>
            <p:cNvCxnSpPr/>
            <p:nvPr/>
          </p:nvCxnSpPr>
          <p:spPr>
            <a:xfrm rot="10800000" flipV="1">
              <a:off x="1011600" y="4032000"/>
              <a:ext cx="288000" cy="115200"/>
            </a:xfrm>
            <a:prstGeom prst="line">
              <a:avLst/>
            </a:prstGeom>
            <a:ln w="635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6" name="TextBox 125"/>
          <p:cNvSpPr txBox="1"/>
          <p:nvPr/>
        </p:nvSpPr>
        <p:spPr>
          <a:xfrm>
            <a:off x="1164244" y="3167681"/>
            <a:ext cx="49259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Heater</a:t>
            </a:r>
            <a:endParaRPr lang="en-GB" sz="800" dirty="0"/>
          </a:p>
        </p:txBody>
      </p:sp>
      <p:sp>
        <p:nvSpPr>
          <p:cNvPr id="127" name="TextBox 126"/>
          <p:cNvSpPr txBox="1"/>
          <p:nvPr/>
        </p:nvSpPr>
        <p:spPr>
          <a:xfrm>
            <a:off x="918571" y="2826680"/>
            <a:ext cx="6429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i="1" dirty="0" smtClean="0"/>
              <a:t>Beam on</a:t>
            </a:r>
            <a:endParaRPr lang="en-GB" sz="800" b="1" i="1" dirty="0"/>
          </a:p>
        </p:txBody>
      </p:sp>
      <p:sp>
        <p:nvSpPr>
          <p:cNvPr id="128" name="TextBox 127"/>
          <p:cNvSpPr txBox="1"/>
          <p:nvPr/>
        </p:nvSpPr>
        <p:spPr>
          <a:xfrm>
            <a:off x="913845" y="2599661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Beam off</a:t>
            </a:r>
            <a:endParaRPr lang="en-GB" sz="800" dirty="0"/>
          </a:p>
        </p:txBody>
      </p:sp>
      <p:cxnSp>
        <p:nvCxnSpPr>
          <p:cNvPr id="60" name="Elbow Connector 59"/>
          <p:cNvCxnSpPr>
            <a:stCxn id="48" idx="3"/>
            <a:endCxn id="54" idx="2"/>
          </p:cNvCxnSpPr>
          <p:nvPr/>
        </p:nvCxnSpPr>
        <p:spPr>
          <a:xfrm rot="16200000" flipH="1">
            <a:off x="2318339" y="3205244"/>
            <a:ext cx="864775" cy="1181984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145" idx="3"/>
            <a:endCxn id="72" idx="7"/>
          </p:cNvCxnSpPr>
          <p:nvPr/>
        </p:nvCxnSpPr>
        <p:spPr>
          <a:xfrm>
            <a:off x="2404525" y="2062891"/>
            <a:ext cx="0" cy="1142263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2368521" y="1920917"/>
            <a:ext cx="72008" cy="141975"/>
            <a:chOff x="539552" y="1990881"/>
            <a:chExt cx="72008" cy="141975"/>
          </a:xfrm>
          <a:solidFill>
            <a:schemeClr val="bg1"/>
          </a:solidFill>
        </p:grpSpPr>
        <p:sp>
          <p:nvSpPr>
            <p:cNvPr id="145" name="Isosceles Triangle 144"/>
            <p:cNvSpPr/>
            <p:nvPr/>
          </p:nvSpPr>
          <p:spPr>
            <a:xfrm>
              <a:off x="539552" y="2060848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46" name="Isosceles Triangle 145"/>
            <p:cNvSpPr/>
            <p:nvPr/>
          </p:nvSpPr>
          <p:spPr>
            <a:xfrm flipV="1">
              <a:off x="539552" y="1990881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148" name="Straight Arrow Connector 147"/>
          <p:cNvCxnSpPr>
            <a:endCxn id="146" idx="3"/>
          </p:cNvCxnSpPr>
          <p:nvPr/>
        </p:nvCxnSpPr>
        <p:spPr>
          <a:xfrm>
            <a:off x="2404525" y="1211087"/>
            <a:ext cx="0" cy="7098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51" name="Group 150"/>
          <p:cNvGrpSpPr/>
          <p:nvPr/>
        </p:nvGrpSpPr>
        <p:grpSpPr>
          <a:xfrm>
            <a:off x="1954427" y="1914742"/>
            <a:ext cx="72008" cy="141975"/>
            <a:chOff x="539552" y="1990881"/>
            <a:chExt cx="72008" cy="141975"/>
          </a:xfrm>
          <a:solidFill>
            <a:schemeClr val="bg1"/>
          </a:solidFill>
        </p:grpSpPr>
        <p:sp>
          <p:nvSpPr>
            <p:cNvPr id="152" name="Isosceles Triangle 151"/>
            <p:cNvSpPr/>
            <p:nvPr/>
          </p:nvSpPr>
          <p:spPr>
            <a:xfrm>
              <a:off x="539552" y="2060848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53" name="Isosceles Triangle 152"/>
            <p:cNvSpPr/>
            <p:nvPr/>
          </p:nvSpPr>
          <p:spPr>
            <a:xfrm flipV="1">
              <a:off x="539552" y="1990881"/>
              <a:ext cx="72008" cy="72008"/>
            </a:xfrm>
            <a:prstGeom prst="triangl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</p:grpSp>
      <p:cxnSp>
        <p:nvCxnSpPr>
          <p:cNvPr id="155" name="Elbow Connector 154"/>
          <p:cNvCxnSpPr>
            <a:endCxn id="153" idx="3"/>
          </p:cNvCxnSpPr>
          <p:nvPr/>
        </p:nvCxnSpPr>
        <p:spPr>
          <a:xfrm rot="10800000" flipV="1">
            <a:off x="1990431" y="1755535"/>
            <a:ext cx="414094" cy="159205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52" idx="3"/>
          </p:cNvCxnSpPr>
          <p:nvPr/>
        </p:nvCxnSpPr>
        <p:spPr>
          <a:xfrm flipH="1">
            <a:off x="1990434" y="2056715"/>
            <a:ext cx="1" cy="29216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sm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/>
          <p:cNvCxnSpPr>
            <a:stCxn id="26" idx="2"/>
            <a:endCxn id="58" idx="2"/>
          </p:cNvCxnSpPr>
          <p:nvPr/>
        </p:nvCxnSpPr>
        <p:spPr>
          <a:xfrm rot="10800000">
            <a:off x="1010982" y="4569910"/>
            <a:ext cx="2634254" cy="278647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9" name="Picture 88" descr="Slide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1744" y="332657"/>
            <a:ext cx="3122873" cy="23417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1010981" y="4859198"/>
            <a:ext cx="18309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 smtClean="0"/>
              <a:t>m’ = CC driven</a:t>
            </a:r>
            <a:endParaRPr lang="en-US" sz="1600" b="1" i="1" dirty="0"/>
          </a:p>
        </p:txBody>
      </p:sp>
    </p:spTree>
    <p:extLst>
      <p:ext uri="{BB962C8B-B14F-4D97-AF65-F5344CB8AC3E}">
        <p14:creationId xmlns:p14="http://schemas.microsoft.com/office/powerpoint/2010/main" val="3120088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365278"/>
              </p:ext>
            </p:extLst>
          </p:nvPr>
        </p:nvGraphicFramePr>
        <p:xfrm>
          <a:off x="1043608" y="1537046"/>
          <a:ext cx="7004273" cy="307993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90345">
                  <a:extLst>
                    <a:ext uri="{9D8B030D-6E8A-4147-A177-3AD203B41FA5}">
                      <a16:colId xmlns="" xmlns:a16="http://schemas.microsoft.com/office/drawing/2014/main" val="1211325010"/>
                    </a:ext>
                  </a:extLst>
                </a:gridCol>
                <a:gridCol w="1661416">
                  <a:extLst>
                    <a:ext uri="{9D8B030D-6E8A-4147-A177-3AD203B41FA5}">
                      <a16:colId xmlns="" xmlns:a16="http://schemas.microsoft.com/office/drawing/2014/main" val="2225369733"/>
                    </a:ext>
                  </a:extLst>
                </a:gridCol>
                <a:gridCol w="708898">
                  <a:extLst>
                    <a:ext uri="{9D8B030D-6E8A-4147-A177-3AD203B41FA5}">
                      <a16:colId xmlns="" xmlns:a16="http://schemas.microsoft.com/office/drawing/2014/main" val="2098228182"/>
                    </a:ext>
                  </a:extLst>
                </a:gridCol>
                <a:gridCol w="636034">
                  <a:extLst>
                    <a:ext uri="{9D8B030D-6E8A-4147-A177-3AD203B41FA5}">
                      <a16:colId xmlns="" xmlns:a16="http://schemas.microsoft.com/office/drawing/2014/main" val="860571520"/>
                    </a:ext>
                  </a:extLst>
                </a:gridCol>
                <a:gridCol w="726895">
                  <a:extLst>
                    <a:ext uri="{9D8B030D-6E8A-4147-A177-3AD203B41FA5}">
                      <a16:colId xmlns="" xmlns:a16="http://schemas.microsoft.com/office/drawing/2014/main" val="3579963511"/>
                    </a:ext>
                  </a:extLst>
                </a:gridCol>
                <a:gridCol w="726895">
                  <a:extLst>
                    <a:ext uri="{9D8B030D-6E8A-4147-A177-3AD203B41FA5}">
                      <a16:colId xmlns="" xmlns:a16="http://schemas.microsoft.com/office/drawing/2014/main" val="1078867747"/>
                    </a:ext>
                  </a:extLst>
                </a:gridCol>
                <a:gridCol w="726895">
                  <a:extLst>
                    <a:ext uri="{9D8B030D-6E8A-4147-A177-3AD203B41FA5}">
                      <a16:colId xmlns="" xmlns:a16="http://schemas.microsoft.com/office/drawing/2014/main" val="3924508343"/>
                    </a:ext>
                  </a:extLst>
                </a:gridCol>
                <a:gridCol w="726895">
                  <a:extLst>
                    <a:ext uri="{9D8B030D-6E8A-4147-A177-3AD203B41FA5}">
                      <a16:colId xmlns="" xmlns:a16="http://schemas.microsoft.com/office/drawing/2014/main" val="1326236563"/>
                    </a:ext>
                  </a:extLst>
                </a:gridCol>
              </a:tblGrid>
              <a:tr h="282563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u="none" strike="noStrike" dirty="0" smtClean="0">
                          <a:effectLst/>
                          <a:latin typeface="+mn-lt"/>
                        </a:rPr>
                        <a:t>DESIGN </a:t>
                      </a:r>
                      <a:r>
                        <a:rPr lang="en-GB" sz="1400" b="1" u="none" strike="noStrike" dirty="0">
                          <a:effectLst/>
                          <a:latin typeface="+mn-lt"/>
                        </a:rPr>
                        <a:t>ESTIMATION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 pre-load on cold mass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50% pre-load on cold mass</a:t>
                      </a:r>
                      <a:endParaRPr lang="en-GB" sz="11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958647878"/>
                  </a:ext>
                </a:extLst>
              </a:tr>
              <a:tr h="282563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Cryostat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Bayonet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Header B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Cryostat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Bayonet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1" u="none" strike="noStrike" dirty="0">
                          <a:effectLst/>
                          <a:latin typeface="+mn-lt"/>
                        </a:rPr>
                        <a:t>Header B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93627825"/>
                  </a:ext>
                </a:extLst>
              </a:tr>
              <a:tr h="2731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5 g/s/min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temperature [K]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2.01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4.98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3174507520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pressure [mbar]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3473457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Min pressure [mbar]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1127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17256822"/>
                  </a:ext>
                </a:extLst>
              </a:tr>
              <a:tr h="2731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10 g/s/min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temperature [K]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4.51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2548873086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pressure [mbar]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1343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1306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89094428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Min pressure [mbar]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1205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785394717"/>
                  </a:ext>
                </a:extLst>
              </a:tr>
              <a:tr h="273144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15 g/s/min</a:t>
                      </a:r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temperature [K]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4.46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1.87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4.24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="" xmlns:a16="http://schemas.microsoft.com/office/drawing/2014/main" val="1825190808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  <a:latin typeface="+mn-lt"/>
                        </a:rPr>
                        <a:t>Max pressure [mbar]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1384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21.1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1328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865192720"/>
                  </a:ext>
                </a:extLst>
              </a:tr>
              <a:tr h="282563">
                <a:tc vMerge="1">
                  <a:txBody>
                    <a:bodyPr/>
                    <a:lstStyle/>
                    <a:p>
                      <a:pPr algn="ctr" fontAlgn="ctr"/>
                      <a:endParaRPr lang="en-GB" sz="11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u="none" strike="noStrike" dirty="0" smtClean="0">
                          <a:effectLst/>
                          <a:latin typeface="+mn-lt"/>
                        </a:rPr>
                        <a:t>Min pressure [mbar]</a:t>
                      </a:r>
                      <a:endParaRPr lang="en-GB" sz="11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1213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0.02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R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1255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0.016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8528596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7376" y="59679"/>
            <a:ext cx="7920000" cy="720000"/>
          </a:xfrm>
        </p:spPr>
        <p:txBody>
          <a:bodyPr/>
          <a:lstStyle/>
          <a:p>
            <a:r>
              <a:rPr lang="en-US" dirty="0" err="1" smtClean="0"/>
              <a:t>Cryo</a:t>
            </a:r>
            <a:r>
              <a:rPr lang="en-US" dirty="0" smtClean="0"/>
              <a:t> p</a:t>
            </a:r>
            <a:r>
              <a:rPr lang="en-US" dirty="0" smtClean="0"/>
              <a:t>arameters evolution when colliding 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139952" y="6356351"/>
            <a:ext cx="4392048" cy="360000"/>
          </a:xfrm>
        </p:spPr>
        <p:txBody>
          <a:bodyPr/>
          <a:lstStyle/>
          <a:p>
            <a:r>
              <a:rPr lang="en-GB" dirty="0" err="1" smtClean="0"/>
              <a:t>HiLumi</a:t>
            </a:r>
            <a:r>
              <a:rPr lang="en-GB" dirty="0" smtClean="0"/>
              <a:t> TCC#80, WP9-Cryogenics technical update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548680"/>
            <a:ext cx="6840760" cy="338554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 smtClean="0">
                <a:solidFill>
                  <a:srgbClr val="800080"/>
                </a:solidFill>
              </a:rPr>
              <a:t>Limited impact of header B volume, Big impact of flow rate</a:t>
            </a:r>
            <a:endParaRPr lang="en-GB" sz="1600" i="1" dirty="0">
              <a:solidFill>
                <a:srgbClr val="80008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2204864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8000"/>
                </a:solidFill>
              </a:rPr>
              <a:t>LHC Spec.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79512" y="2996952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LHC now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96" y="3933059"/>
            <a:ext cx="1148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Out of reach </a:t>
            </a:r>
            <a:r>
              <a:rPr lang="is-IS" dirty="0" smtClean="0">
                <a:solidFill>
                  <a:srgbClr val="800080"/>
                </a:solidFill>
              </a:rPr>
              <a:t>…</a:t>
            </a:r>
            <a:endParaRPr lang="en-US" dirty="0">
              <a:solidFill>
                <a:srgbClr val="800080"/>
              </a:solidFill>
            </a:endParaRPr>
          </a:p>
        </p:txBody>
      </p:sp>
      <p:pic>
        <p:nvPicPr>
          <p:cNvPr id="19" name="Picture 18" descr="Screen Shot 2019-07-01 at 11.33.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25144"/>
            <a:ext cx="1830646" cy="103207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2411760" y="5445224"/>
            <a:ext cx="5760640" cy="830997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80"/>
                </a:solidFill>
              </a:rPr>
              <a:t>Active controls </a:t>
            </a:r>
            <a:r>
              <a:rPr lang="en-US" sz="1600" dirty="0" smtClean="0">
                <a:solidFill>
                  <a:srgbClr val="800080"/>
                </a:solidFill>
              </a:rPr>
              <a:t>required with pre-load (heating),</a:t>
            </a:r>
            <a:endParaRPr lang="en-US" sz="1600" dirty="0" smtClean="0">
              <a:solidFill>
                <a:srgbClr val="800080"/>
              </a:solidFill>
            </a:endParaRPr>
          </a:p>
          <a:p>
            <a:r>
              <a:rPr lang="en-US" sz="1600" dirty="0" err="1" smtClean="0">
                <a:solidFill>
                  <a:srgbClr val="800080"/>
                </a:solidFill>
              </a:rPr>
              <a:t>GHe</a:t>
            </a:r>
            <a:r>
              <a:rPr lang="en-US" sz="1600" dirty="0" smtClean="0">
                <a:solidFill>
                  <a:srgbClr val="800080"/>
                </a:solidFill>
              </a:rPr>
              <a:t> heating more robust than electrical </a:t>
            </a:r>
            <a:r>
              <a:rPr lang="en-US" sz="1600" dirty="0" smtClean="0">
                <a:solidFill>
                  <a:srgbClr val="800080"/>
                </a:solidFill>
              </a:rPr>
              <a:t>systems required,</a:t>
            </a:r>
          </a:p>
          <a:p>
            <a:r>
              <a:rPr lang="en-US" sz="1600" dirty="0" smtClean="0">
                <a:solidFill>
                  <a:srgbClr val="800080"/>
                </a:solidFill>
              </a:rPr>
              <a:t>And 5-10 min to reach peak luminosity appreciated !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68144" y="2132856"/>
            <a:ext cx="2179737" cy="1657925"/>
          </a:xfrm>
          <a:prstGeom prst="rect">
            <a:avLst/>
          </a:prstGeom>
          <a:noFill/>
          <a:ln w="28575" cmpd="sng">
            <a:solidFill>
              <a:srgbClr val="0000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370198" y="4725144"/>
            <a:ext cx="3425938" cy="61555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Collision ramp-up time </a:t>
            </a:r>
            <a:r>
              <a:rPr lang="en-US" sz="1200" b="1" dirty="0" smtClean="0">
                <a:sym typeface="Wingdings" panose="05000000000000000000" pitchFamily="2" charset="2"/>
              </a:rPr>
              <a:t> secondary effect</a:t>
            </a:r>
            <a:endParaRPr lang="en-US" sz="1200" b="1" dirty="0" smtClean="0"/>
          </a:p>
          <a:p>
            <a:pPr algn="ctr">
              <a:spcBef>
                <a:spcPts val="1200"/>
              </a:spcBef>
            </a:pPr>
            <a:r>
              <a:rPr lang="en-US" sz="1200" dirty="0" smtClean="0"/>
              <a:t>Header B available volume </a:t>
            </a:r>
            <a:r>
              <a:rPr lang="en-US" sz="1200" b="1" dirty="0" smtClean="0">
                <a:sym typeface="Wingdings" panose="05000000000000000000" pitchFamily="2" charset="2"/>
              </a:rPr>
              <a:t> negligible effect</a:t>
            </a:r>
            <a:endParaRPr lang="en-GB" sz="1200" b="1" dirty="0"/>
          </a:p>
        </p:txBody>
      </p:sp>
      <p:sp>
        <p:nvSpPr>
          <p:cNvPr id="23" name="Rectangle 22"/>
          <p:cNvSpPr/>
          <p:nvPr/>
        </p:nvSpPr>
        <p:spPr>
          <a:xfrm>
            <a:off x="2177988" y="79226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"/>
            <a:r>
              <a:rPr lang="en-GB" b="1" dirty="0"/>
              <a:t>DN 250 </a:t>
            </a:r>
            <a:r>
              <a:rPr lang="en-GB" b="1" dirty="0">
                <a:sym typeface="Wingdings" panose="05000000000000000000" pitchFamily="2" charset="2"/>
              </a:rPr>
              <a:t> service galleries</a:t>
            </a:r>
          </a:p>
          <a:p>
            <a:pPr algn="ctr" fontAlgn="b"/>
            <a:r>
              <a:rPr lang="en-US" b="1" dirty="0">
                <a:sym typeface="Wingdings" panose="05000000000000000000" pitchFamily="2" charset="2"/>
              </a:rPr>
              <a:t>DN 200  tunnel level</a:t>
            </a:r>
            <a:endParaRPr lang="en-GB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5849328" y="4725144"/>
            <a:ext cx="2323072" cy="523220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Minimum pre-load of 50 % </a:t>
            </a:r>
          </a:p>
          <a:p>
            <a:pPr algn="ctr"/>
            <a:r>
              <a:rPr lang="en-US" sz="1400" b="1" dirty="0" smtClean="0">
                <a:sym typeface="Wingdings" panose="05000000000000000000" pitchFamily="2" charset="2"/>
              </a:rPr>
              <a:t>strongly recommended</a:t>
            </a:r>
            <a:endParaRPr lang="en-GB" sz="1400" b="1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5496" y="3789040"/>
            <a:ext cx="7992888" cy="0"/>
          </a:xfrm>
          <a:prstGeom prst="line">
            <a:avLst/>
          </a:prstGeom>
          <a:ln w="28575" cmpd="sng">
            <a:solidFill>
              <a:srgbClr val="800080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98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for dynamic process control studies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5" name="Picture 4" descr="Screen Shot 2019-07-01 at 11.35.5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52" y="906074"/>
            <a:ext cx="8027999" cy="5403249"/>
          </a:xfrm>
          <a:prstGeom prst="rect">
            <a:avLst/>
          </a:prstGeom>
        </p:spPr>
      </p:pic>
      <p:pic>
        <p:nvPicPr>
          <p:cNvPr id="6" name="Picture 5" descr="Screen Shot 2019-07-01 at 11.33.1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52" y="908720"/>
            <a:ext cx="2094763" cy="118097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968552" y="2060850"/>
            <a:ext cx="4139952" cy="307777"/>
          </a:xfrm>
          <a:prstGeom prst="rect">
            <a:avLst/>
          </a:prstGeom>
          <a:solidFill>
            <a:srgbClr val="F4FFB2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800080"/>
                </a:solidFill>
              </a:rPr>
              <a:t>GHe</a:t>
            </a:r>
            <a:r>
              <a:rPr lang="en-US" sz="1400" dirty="0" smtClean="0">
                <a:solidFill>
                  <a:srgbClr val="800080"/>
                </a:solidFill>
              </a:rPr>
              <a:t> heating more robust than electrical systems</a:t>
            </a:r>
            <a:endParaRPr lang="en-US" sz="1400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67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65807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Activities foreseen for SPS-BA6 consolidations or P4 Upgrade are progressing as foreseen</a:t>
            </a:r>
          </a:p>
          <a:p>
            <a:r>
              <a:rPr lang="en-US" sz="2000" dirty="0" smtClean="0"/>
              <a:t>Further studies for P4 (</a:t>
            </a:r>
            <a:r>
              <a:rPr lang="en-US" sz="2000" dirty="0" err="1" smtClean="0"/>
              <a:t>HeL</a:t>
            </a:r>
            <a:r>
              <a:rPr lang="en-US" sz="2000" dirty="0" smtClean="0"/>
              <a:t>, mobile Refrigerator and infrastructure) about to start (team re-</a:t>
            </a:r>
            <a:r>
              <a:rPr lang="en-US" sz="2000" dirty="0" err="1" smtClean="0"/>
              <a:t>inforced</a:t>
            </a:r>
            <a:r>
              <a:rPr lang="en-US" sz="2000" dirty="0"/>
              <a:t>)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Significant progress made for QXL </a:t>
            </a:r>
            <a:r>
              <a:rPr lang="en-US" sz="2000" dirty="0" err="1" smtClean="0"/>
              <a:t>cryodistribulion</a:t>
            </a:r>
            <a:r>
              <a:rPr lang="en-US" sz="2000" dirty="0" smtClean="0"/>
              <a:t> line definition, integration and interfaces</a:t>
            </a:r>
          </a:p>
          <a:p>
            <a:r>
              <a:rPr lang="en-US" sz="2000" dirty="0" smtClean="0"/>
              <a:t>Revision of heat loads and cooling capacity requirements started</a:t>
            </a:r>
          </a:p>
          <a:p>
            <a:r>
              <a:rPr lang="en-US" sz="2000" dirty="0" smtClean="0"/>
              <a:t>Strategy and equipment to properly manage dynamic effects under study and definition (</a:t>
            </a:r>
            <a:r>
              <a:rPr lang="en-US" sz="2000" dirty="0" err="1" smtClean="0"/>
              <a:t>lumi</a:t>
            </a:r>
            <a:r>
              <a:rPr lang="en-US" sz="2000" dirty="0" smtClean="0"/>
              <a:t> ramp?, </a:t>
            </a:r>
            <a:r>
              <a:rPr lang="en-US" sz="2000" dirty="0" err="1" smtClean="0"/>
              <a:t>GHe</a:t>
            </a:r>
            <a:r>
              <a:rPr lang="en-US" sz="2000" dirty="0" smtClean="0"/>
              <a:t> heaters?)</a:t>
            </a:r>
          </a:p>
          <a:p>
            <a:r>
              <a:rPr lang="en-US" sz="2000" dirty="0" smtClean="0"/>
              <a:t>Complete definition of </a:t>
            </a:r>
            <a:r>
              <a:rPr lang="en-US" sz="2000" dirty="0" err="1" smtClean="0"/>
              <a:t>HiLumi</a:t>
            </a:r>
            <a:r>
              <a:rPr lang="en-US" sz="2000" dirty="0" smtClean="0"/>
              <a:t> cryogenics for P1-P5 during 2020 is a serious possibility, allowing to launch major procurements for LS3</a:t>
            </a:r>
          </a:p>
          <a:p>
            <a:endParaRPr lang="en-US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872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– Progress (SPS-BA6)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223224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SPS-BA6:</a:t>
            </a:r>
          </a:p>
          <a:p>
            <a:pPr lvl="1"/>
            <a:r>
              <a:rPr lang="en-US" sz="1800" dirty="0" smtClean="0"/>
              <a:t>Consolidations being </a:t>
            </a:r>
            <a:r>
              <a:rPr lang="en-US" sz="1800" dirty="0" err="1" smtClean="0"/>
              <a:t>organised</a:t>
            </a:r>
            <a:r>
              <a:rPr lang="en-US" sz="1800" dirty="0" smtClean="0"/>
              <a:t>: CERN + </a:t>
            </a:r>
            <a:r>
              <a:rPr lang="en-US" sz="1800" dirty="0" err="1" smtClean="0"/>
              <a:t>Criotec</a:t>
            </a:r>
            <a:r>
              <a:rPr lang="en-US" sz="1800" dirty="0"/>
              <a:t> </a:t>
            </a:r>
            <a:r>
              <a:rPr lang="en-US" sz="1800" i="1" dirty="0" smtClean="0"/>
              <a:t>(order signed)</a:t>
            </a:r>
          </a:p>
          <a:p>
            <a:pPr lvl="1"/>
            <a:r>
              <a:rPr lang="en-US" sz="1800" dirty="0" smtClean="0">
                <a:solidFill>
                  <a:srgbClr val="800080"/>
                </a:solidFill>
              </a:rPr>
              <a:t>Dismantling VB2 mid sept’19</a:t>
            </a:r>
            <a:r>
              <a:rPr lang="en-US" sz="1800" dirty="0"/>
              <a:t> </a:t>
            </a:r>
            <a:r>
              <a:rPr lang="en-US" sz="1800" dirty="0" smtClean="0"/>
              <a:t>for re-work at factory Oct’19</a:t>
            </a:r>
          </a:p>
          <a:p>
            <a:pPr marL="457200" lvl="1" indent="0">
              <a:buNone/>
            </a:pPr>
            <a:r>
              <a:rPr lang="en-US" sz="1800" i="1" dirty="0" smtClean="0"/>
              <a:t>(with check of </a:t>
            </a:r>
            <a:r>
              <a:rPr lang="en-US" sz="1800" i="1" dirty="0" err="1" smtClean="0"/>
              <a:t>flexibles</a:t>
            </a:r>
            <a:r>
              <a:rPr lang="en-US" sz="1800" i="1" dirty="0" smtClean="0"/>
              <a:t> lines to Service Module on the moveable table)</a:t>
            </a:r>
            <a:endParaRPr lang="en-US" sz="1800" i="1" dirty="0"/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e-installation at BA6 Nov’19</a:t>
            </a:r>
          </a:p>
          <a:p>
            <a:pPr lvl="1"/>
            <a:r>
              <a:rPr lang="en-US" sz="1800" dirty="0" smtClean="0"/>
              <a:t>Re-commissioning and performance tests foreseen Spring’20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6" name="Picture 5" descr="Slide1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140968"/>
            <a:ext cx="3840000" cy="2880000"/>
          </a:xfrm>
          <a:prstGeom prst="rect">
            <a:avLst/>
          </a:prstGeom>
        </p:spPr>
      </p:pic>
      <p:pic>
        <p:nvPicPr>
          <p:cNvPr id="7" name="Picture 6" descr="Slide1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00" y="3140968"/>
            <a:ext cx="3840000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527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6016" y="-29170"/>
            <a:ext cx="7920000" cy="720000"/>
          </a:xfrm>
        </p:spPr>
        <p:txBody>
          <a:bodyPr/>
          <a:lstStyle/>
          <a:p>
            <a:r>
              <a:rPr lang="en-US" dirty="0" smtClean="0"/>
              <a:t>Baseline configuration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742575" y="978541"/>
            <a:ext cx="7776488" cy="338554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CV position on the returning line could limit the control of the closed loop E-F</a:t>
            </a:r>
            <a:endParaRPr lang="en-GB" sz="16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t="13300" r="8263" b="23224"/>
          <a:stretch/>
        </p:blipFill>
        <p:spPr>
          <a:xfrm>
            <a:off x="226435" y="1622791"/>
            <a:ext cx="8560443" cy="4198647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203848" y="2564904"/>
            <a:ext cx="216024" cy="464737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12" name="Elbow Connector 11"/>
          <p:cNvCxnSpPr>
            <a:stCxn id="2" idx="2"/>
            <a:endCxn id="5" idx="0"/>
          </p:cNvCxnSpPr>
          <p:nvPr/>
        </p:nvCxnSpPr>
        <p:spPr>
          <a:xfrm rot="5400000">
            <a:off x="3347436" y="1281520"/>
            <a:ext cx="1247809" cy="1318959"/>
          </a:xfrm>
          <a:prstGeom prst="bentConnector3">
            <a:avLst>
              <a:gd name="adj1" fmla="val 50000"/>
            </a:avLst>
          </a:prstGeom>
          <a:ln w="28575">
            <a:solidFill>
              <a:srgbClr val="FF0000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7704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123925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" t="13182" r="9050" b="24339"/>
          <a:stretch/>
        </p:blipFill>
        <p:spPr>
          <a:xfrm>
            <a:off x="263082" y="1340768"/>
            <a:ext cx="8624029" cy="4199527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800" y="59678"/>
            <a:ext cx="7920000" cy="720000"/>
          </a:xfrm>
        </p:spPr>
        <p:txBody>
          <a:bodyPr/>
          <a:lstStyle/>
          <a:p>
            <a:r>
              <a:rPr lang="en-US" dirty="0" smtClean="0"/>
              <a:t>Reverse CV position study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578085" y="809264"/>
            <a:ext cx="8297464" cy="338554"/>
          </a:xfrm>
          <a:prstGeom prst="rect">
            <a:avLst/>
          </a:prstGeom>
          <a:noFill/>
          <a:ln w="28575">
            <a:solidFill>
              <a:schemeClr val="bg2"/>
            </a:solidFill>
            <a:prstDash val="solid"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Reversing the CV position allows better control on thermal shield and beam screen</a:t>
            </a:r>
            <a:endParaRPr lang="en-GB" sz="1600" b="1" dirty="0"/>
          </a:p>
        </p:txBody>
      </p:sp>
      <p:sp>
        <p:nvSpPr>
          <p:cNvPr id="10" name="Rectangle 9"/>
          <p:cNvSpPr/>
          <p:nvPr/>
        </p:nvSpPr>
        <p:spPr>
          <a:xfrm>
            <a:off x="6605127" y="2276872"/>
            <a:ext cx="343137" cy="288032"/>
          </a:xfrm>
          <a:prstGeom prst="rect">
            <a:avLst/>
          </a:prstGeom>
          <a:noFill/>
          <a:ln w="28575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cxnSp>
        <p:nvCxnSpPr>
          <p:cNvPr id="24" name="Elbow Connector 23"/>
          <p:cNvCxnSpPr>
            <a:stCxn id="22" idx="2"/>
            <a:endCxn id="10" idx="0"/>
          </p:cNvCxnSpPr>
          <p:nvPr/>
        </p:nvCxnSpPr>
        <p:spPr>
          <a:xfrm rot="16200000" flipH="1">
            <a:off x="5187229" y="687405"/>
            <a:ext cx="1129054" cy="2049879"/>
          </a:xfrm>
          <a:prstGeom prst="bentConnector3">
            <a:avLst>
              <a:gd name="adj1" fmla="val 14189"/>
            </a:avLst>
          </a:prstGeom>
          <a:ln w="28575">
            <a:solidFill>
              <a:schemeClr val="bg2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Rectangle 30"/>
          <p:cNvSpPr/>
          <p:nvPr/>
        </p:nvSpPr>
        <p:spPr>
          <a:xfrm>
            <a:off x="6605127" y="3573016"/>
            <a:ext cx="2270422" cy="216024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2" name="Rectangle 31"/>
          <p:cNvSpPr/>
          <p:nvPr/>
        </p:nvSpPr>
        <p:spPr>
          <a:xfrm>
            <a:off x="7164288" y="2399928"/>
            <a:ext cx="1882512" cy="669032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The </a:t>
            </a:r>
            <a:r>
              <a:rPr lang="en-US" sz="1200" b="1" dirty="0" smtClean="0">
                <a:solidFill>
                  <a:schemeClr val="tx1"/>
                </a:solidFill>
              </a:rPr>
              <a:t>two supply lines </a:t>
            </a:r>
            <a:r>
              <a:rPr lang="en-US" sz="1200" dirty="0" smtClean="0">
                <a:solidFill>
                  <a:schemeClr val="tx1"/>
                </a:solidFill>
              </a:rPr>
              <a:t>routing are assumed to be same as in baseline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34" name="Elbow Connector 33"/>
          <p:cNvCxnSpPr>
            <a:endCxn id="31" idx="0"/>
          </p:cNvCxnSpPr>
          <p:nvPr/>
        </p:nvCxnSpPr>
        <p:spPr>
          <a:xfrm rot="5400000">
            <a:off x="7632333" y="3176965"/>
            <a:ext cx="504056" cy="288046"/>
          </a:xfrm>
          <a:prstGeom prst="bentConnector3">
            <a:avLst/>
          </a:prstGeom>
          <a:ln w="28575">
            <a:solidFill>
              <a:schemeClr val="accent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2987824" y="5013176"/>
            <a:ext cx="5472608" cy="43204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36" name="Rectangle 35"/>
          <p:cNvSpPr/>
          <p:nvPr/>
        </p:nvSpPr>
        <p:spPr>
          <a:xfrm>
            <a:off x="323528" y="5712891"/>
            <a:ext cx="4176464" cy="43204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Thermal shield and beam screen routing through the cryostat are assumed to be </a:t>
            </a:r>
            <a:r>
              <a:rPr lang="en-US" sz="1200" b="1" dirty="0" smtClean="0">
                <a:solidFill>
                  <a:schemeClr val="tx1"/>
                </a:solidFill>
              </a:rPr>
              <a:t>equal to that of the baseline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987824" y="4820225"/>
            <a:ext cx="720080" cy="130407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179512" y="3501008"/>
            <a:ext cx="1845656" cy="576064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Assumed routing to join the two flows together at </a:t>
            </a:r>
            <a:r>
              <a:rPr lang="en-US" sz="1200" b="1" dirty="0" smtClean="0">
                <a:solidFill>
                  <a:schemeClr val="tx1"/>
                </a:solidFill>
              </a:rPr>
              <a:t>D1 end</a:t>
            </a:r>
            <a:endParaRPr lang="en-GB" sz="1200" b="1" dirty="0">
              <a:solidFill>
                <a:schemeClr val="tx1"/>
              </a:solidFill>
            </a:endParaRPr>
          </a:p>
        </p:txBody>
      </p:sp>
      <p:cxnSp>
        <p:nvCxnSpPr>
          <p:cNvPr id="42" name="Elbow Connector 41"/>
          <p:cNvCxnSpPr>
            <a:stCxn id="40" idx="2"/>
            <a:endCxn id="39" idx="1"/>
          </p:cNvCxnSpPr>
          <p:nvPr/>
        </p:nvCxnSpPr>
        <p:spPr>
          <a:xfrm rot="16200000" flipH="1">
            <a:off x="1640904" y="3538508"/>
            <a:ext cx="808357" cy="1885484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6" idx="0"/>
            <a:endCxn id="35" idx="1"/>
          </p:cNvCxnSpPr>
          <p:nvPr/>
        </p:nvCxnSpPr>
        <p:spPr>
          <a:xfrm rot="5400000" flipH="1" flipV="1">
            <a:off x="2457947" y="5183014"/>
            <a:ext cx="483691" cy="576064"/>
          </a:xfrm>
          <a:prstGeom prst="bentConnector2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5400000">
            <a:off x="7942699" y="4521104"/>
            <a:ext cx="1488201" cy="216024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50" name="Rectangle 49"/>
          <p:cNvSpPr/>
          <p:nvPr/>
        </p:nvSpPr>
        <p:spPr>
          <a:xfrm>
            <a:off x="5619835" y="5733256"/>
            <a:ext cx="2116785" cy="432048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Assumed routing at </a:t>
            </a:r>
            <a:r>
              <a:rPr lang="en-US" sz="1200" b="1" dirty="0" smtClean="0">
                <a:solidFill>
                  <a:schemeClr val="tx1"/>
                </a:solidFill>
              </a:rPr>
              <a:t>Q1 end </a:t>
            </a:r>
            <a:r>
              <a:rPr lang="en-US" sz="1200" dirty="0" smtClean="0">
                <a:solidFill>
                  <a:schemeClr val="tx1"/>
                </a:solidFill>
              </a:rPr>
              <a:t>to decouple the two lines</a:t>
            </a:r>
            <a:endParaRPr lang="en-GB" sz="1200" dirty="0">
              <a:solidFill>
                <a:schemeClr val="tx1"/>
              </a:solidFill>
            </a:endParaRPr>
          </a:p>
        </p:txBody>
      </p:sp>
      <p:cxnSp>
        <p:nvCxnSpPr>
          <p:cNvPr id="53" name="Elbow Connector 52"/>
          <p:cNvCxnSpPr>
            <a:stCxn id="50" idx="3"/>
            <a:endCxn id="49" idx="3"/>
          </p:cNvCxnSpPr>
          <p:nvPr/>
        </p:nvCxnSpPr>
        <p:spPr>
          <a:xfrm flipV="1">
            <a:off x="7736620" y="5373217"/>
            <a:ext cx="950180" cy="576063"/>
          </a:xfrm>
          <a:prstGeom prst="bentConnector2">
            <a:avLst/>
          </a:prstGeom>
          <a:ln w="28575">
            <a:solidFill>
              <a:schemeClr val="accent6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83077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" t="12257" r="8107" b="23742"/>
          <a:stretch/>
        </p:blipFill>
        <p:spPr>
          <a:xfrm>
            <a:off x="648000" y="842400"/>
            <a:ext cx="8149344" cy="401278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6800" y="59679"/>
            <a:ext cx="7920000" cy="720000"/>
          </a:xfrm>
        </p:spPr>
        <p:txBody>
          <a:bodyPr/>
          <a:lstStyle/>
          <a:p>
            <a:r>
              <a:rPr lang="en-US" dirty="0" smtClean="0"/>
              <a:t>Option 2 – reverse CV + serpentine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5036173"/>
            <a:ext cx="2662284" cy="12127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67544" y="4365104"/>
            <a:ext cx="2448272" cy="7386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latin typeface="Agency FB" panose="020B0503020202020204" pitchFamily="34" charset="0"/>
              </a:rPr>
              <a:t>Draft for discussion</a:t>
            </a:r>
          </a:p>
          <a:p>
            <a:pPr algn="ctr"/>
            <a:r>
              <a:rPr lang="en-US" sz="1400" i="1" dirty="0" smtClean="0">
                <a:latin typeface="Agency FB" panose="020B0503020202020204" pitchFamily="34" charset="0"/>
              </a:rPr>
              <a:t>Naming of thermal shield pipes are indicative</a:t>
            </a:r>
            <a:endParaRPr lang="en-GB" sz="1400" i="1" dirty="0">
              <a:latin typeface="Agency FB" panose="020B0503020202020204" pitchFamily="34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5997002"/>
              </p:ext>
            </p:extLst>
          </p:nvPr>
        </p:nvGraphicFramePr>
        <p:xfrm>
          <a:off x="4067944" y="5182883"/>
          <a:ext cx="4176462" cy="96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92154">
                  <a:extLst>
                    <a:ext uri="{9D8B030D-6E8A-4147-A177-3AD203B41FA5}">
                      <a16:colId xmlns:a16="http://schemas.microsoft.com/office/drawing/2014/main" xmlns="" val="439953157"/>
                    </a:ext>
                  </a:extLst>
                </a:gridCol>
                <a:gridCol w="1392154">
                  <a:extLst>
                    <a:ext uri="{9D8B030D-6E8A-4147-A177-3AD203B41FA5}">
                      <a16:colId xmlns:a16="http://schemas.microsoft.com/office/drawing/2014/main" xmlns="" val="657401058"/>
                    </a:ext>
                  </a:extLst>
                </a:gridCol>
                <a:gridCol w="1392154">
                  <a:extLst>
                    <a:ext uri="{9D8B030D-6E8A-4147-A177-3AD203B41FA5}">
                      <a16:colId xmlns:a16="http://schemas.microsoft.com/office/drawing/2014/main" xmlns="" val="4119872834"/>
                    </a:ext>
                  </a:extLst>
                </a:gridCol>
              </a:tblGrid>
              <a:tr h="32004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500" b="1" dirty="0" smtClean="0"/>
                        <a:t>Thermal</a:t>
                      </a:r>
                      <a:r>
                        <a:rPr lang="en-US" sz="1500" b="1" baseline="0" dirty="0" smtClean="0"/>
                        <a:t> Shield pipes per jumper</a:t>
                      </a:r>
                      <a:endParaRPr lang="en-GB" sz="1500" b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6469991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i="1" dirty="0" smtClean="0"/>
                        <a:t>Jumper_D1</a:t>
                      </a:r>
                      <a:endParaRPr lang="en-GB" sz="1500" i="1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err="1" smtClean="0"/>
                        <a:t>Jumper_CP</a:t>
                      </a:r>
                      <a:endParaRPr lang="en-GB" sz="150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i="1" dirty="0" smtClean="0"/>
                        <a:t>Jumper_Q2B</a:t>
                      </a:r>
                      <a:endParaRPr lang="en-GB" sz="1500" i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0319973"/>
                  </a:ext>
                </a:extLst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1 (-1)</a:t>
                      </a:r>
                      <a:endParaRPr lang="en-GB" sz="1500" dirty="0"/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2 (+2)</a:t>
                      </a:r>
                      <a:endParaRPr lang="en-GB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dirty="0" smtClean="0"/>
                        <a:t>3 (+2)</a:t>
                      </a:r>
                      <a:endParaRPr lang="en-GB" sz="15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9418291"/>
                  </a:ext>
                </a:extLst>
              </a:tr>
            </a:tbl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4860032" y="2163424"/>
            <a:ext cx="3744416" cy="2165664"/>
            <a:chOff x="4860032" y="2163424"/>
            <a:chExt cx="3744416" cy="2165664"/>
          </a:xfrm>
        </p:grpSpPr>
        <p:sp>
          <p:nvSpPr>
            <p:cNvPr id="2" name="TextBox 1"/>
            <p:cNvSpPr txBox="1"/>
            <p:nvPr/>
          </p:nvSpPr>
          <p:spPr>
            <a:xfrm>
              <a:off x="8172400" y="2163424"/>
              <a:ext cx="432048" cy="246221"/>
            </a:xfrm>
            <a:prstGeom prst="rect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TT?</a:t>
              </a:r>
              <a:endParaRPr lang="en-GB" sz="10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4860032" y="4257088"/>
              <a:ext cx="72008" cy="7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6346800" y="4252375"/>
              <a:ext cx="72008" cy="7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sp>
          <p:nvSpPr>
            <p:cNvPr id="18" name="Oval 17"/>
            <p:cNvSpPr/>
            <p:nvPr/>
          </p:nvSpPr>
          <p:spPr>
            <a:xfrm>
              <a:off x="7833568" y="4252375"/>
              <a:ext cx="72008" cy="72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/>
            </a:p>
          </p:txBody>
        </p:sp>
        <p:cxnSp>
          <p:nvCxnSpPr>
            <p:cNvPr id="20" name="Straight Connector 19"/>
            <p:cNvCxnSpPr>
              <a:stCxn id="16" idx="7"/>
              <a:endCxn id="2" idx="2"/>
            </p:cNvCxnSpPr>
            <p:nvPr/>
          </p:nvCxnSpPr>
          <p:spPr>
            <a:xfrm flipV="1">
              <a:off x="4921495" y="2409645"/>
              <a:ext cx="3466929" cy="1857987"/>
            </a:xfrm>
            <a:prstGeom prst="line">
              <a:avLst/>
            </a:prstGeom>
            <a:ln w="31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>
              <a:stCxn id="17" idx="7"/>
              <a:endCxn id="2" idx="2"/>
            </p:cNvCxnSpPr>
            <p:nvPr/>
          </p:nvCxnSpPr>
          <p:spPr>
            <a:xfrm flipV="1">
              <a:off x="6408263" y="2409645"/>
              <a:ext cx="1980161" cy="1853274"/>
            </a:xfrm>
            <a:prstGeom prst="line">
              <a:avLst/>
            </a:prstGeom>
            <a:ln w="31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>
              <a:stCxn id="18" idx="0"/>
              <a:endCxn id="2" idx="2"/>
            </p:cNvCxnSpPr>
            <p:nvPr/>
          </p:nvCxnSpPr>
          <p:spPr>
            <a:xfrm flipV="1">
              <a:off x="7869572" y="2409645"/>
              <a:ext cx="518852" cy="1842730"/>
            </a:xfrm>
            <a:prstGeom prst="line">
              <a:avLst/>
            </a:prstGeom>
            <a:ln w="31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419876" y="2066410"/>
            <a:ext cx="3831529" cy="261613"/>
            <a:chOff x="3419872" y="2066400"/>
            <a:chExt cx="3831529" cy="261612"/>
          </a:xfrm>
        </p:grpSpPr>
        <p:cxnSp>
          <p:nvCxnSpPr>
            <p:cNvPr id="21" name="Straight Connector 20"/>
            <p:cNvCxnSpPr>
              <a:endCxn id="27" idx="2"/>
            </p:cNvCxnSpPr>
            <p:nvPr/>
          </p:nvCxnSpPr>
          <p:spPr>
            <a:xfrm flipV="1">
              <a:off x="3419872" y="2328009"/>
              <a:ext cx="865166" cy="3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716016" y="2325600"/>
              <a:ext cx="936104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5955401" y="2325600"/>
              <a:ext cx="1296000" cy="0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prstDash val="solid"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4153478" y="2066400"/>
              <a:ext cx="263119" cy="261609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/>
                <a:t>4</a:t>
              </a:r>
              <a:endParaRPr lang="en-GB" sz="11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520560" y="2066400"/>
              <a:ext cx="263119" cy="261609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/>
                <a:t>5</a:t>
              </a:r>
              <a:endParaRPr lang="en-GB" sz="11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988234" y="2066400"/>
              <a:ext cx="263119" cy="261609"/>
            </a:xfrm>
            <a:prstGeom prst="rect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  <a:prstDash val="solid"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/>
                <a:t>5</a:t>
              </a:r>
              <a:endParaRPr lang="en-GB" sz="1100" b="1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067947" y="6097321"/>
            <a:ext cx="36653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Values in brackets </a:t>
            </a:r>
            <a:r>
              <a:rPr lang="en-US" sz="1000" dirty="0" smtClean="0">
                <a:sym typeface="Wingdings" panose="05000000000000000000" pitchFamily="2" charset="2"/>
              </a:rPr>
              <a:t> comparison w.r.t. baseline configuration</a:t>
            </a:r>
            <a:endParaRPr lang="en-GB" sz="1000" dirty="0"/>
          </a:p>
        </p:txBody>
      </p:sp>
      <p:sp>
        <p:nvSpPr>
          <p:cNvPr id="3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91645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Content Placeholder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4" y="2060576"/>
            <a:ext cx="9040813" cy="295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539750" y="76200"/>
            <a:ext cx="8299450" cy="762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Project plans Refrigeration-</a:t>
            </a:r>
            <a:r>
              <a:rPr lang="en-US">
                <a:solidFill>
                  <a:srgbClr val="64BCD9"/>
                </a:solidFill>
                <a:latin typeface="Arial" charset="0"/>
                <a:ea typeface="ＭＳ Ｐゴシック" charset="0"/>
                <a:cs typeface="ＭＳ Ｐゴシック" charset="0"/>
              </a:rPr>
              <a:t>Distribution</a:t>
            </a:r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91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200" smtClean="0">
                <a:solidFill>
                  <a:srgbClr val="64BCD9"/>
                </a:solidFill>
              </a:rPr>
              <a:t>HiLumi TCC#80, WP9-Cryogenics technical update</a:t>
            </a:r>
            <a:endParaRPr lang="en-GB" sz="1200">
              <a:solidFill>
                <a:srgbClr val="64BCD9"/>
              </a:solidFill>
            </a:endParaRPr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5D6EE1A-7D39-5E47-8BFC-FB857F0C330D}" type="slidenum">
              <a:rPr lang="fr-FR" sz="1200">
                <a:solidFill>
                  <a:schemeClr val="accent1"/>
                </a:solidFill>
              </a:rPr>
              <a:pPr/>
              <a:t>33</a:t>
            </a:fld>
            <a:endParaRPr lang="fr-FR" sz="1200">
              <a:solidFill>
                <a:schemeClr val="accent1"/>
              </a:solidFill>
            </a:endParaRPr>
          </a:p>
        </p:txBody>
      </p:sp>
      <p:grpSp>
        <p:nvGrpSpPr>
          <p:cNvPr id="38917" name="Group 5"/>
          <p:cNvGrpSpPr>
            <a:grpSpLocks/>
          </p:cNvGrpSpPr>
          <p:nvPr/>
        </p:nvGrpSpPr>
        <p:grpSpPr bwMode="auto">
          <a:xfrm>
            <a:off x="107954" y="1009653"/>
            <a:ext cx="8689975" cy="906463"/>
            <a:chOff x="216480" y="1225464"/>
            <a:chExt cx="8690833" cy="907392"/>
          </a:xfrm>
        </p:grpSpPr>
        <p:pic>
          <p:nvPicPr>
            <p:cNvPr id="38946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13" y="1525017"/>
              <a:ext cx="8640000" cy="60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947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80" y="1225464"/>
              <a:ext cx="8676000" cy="33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918" name="TextBox 27"/>
          <p:cNvSpPr txBox="1">
            <a:spLocks noChangeArrowheads="1"/>
          </p:cNvSpPr>
          <p:nvPr/>
        </p:nvSpPr>
        <p:spPr bwMode="auto">
          <a:xfrm>
            <a:off x="7380288" y="3933827"/>
            <a:ext cx="140335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200"/>
              <a:t>To be operated for QXL tests at cold, and LSS commissioning</a:t>
            </a:r>
          </a:p>
        </p:txBody>
      </p:sp>
      <p:grpSp>
        <p:nvGrpSpPr>
          <p:cNvPr id="38919" name="Group 57"/>
          <p:cNvGrpSpPr>
            <a:grpSpLocks/>
          </p:cNvGrpSpPr>
          <p:nvPr/>
        </p:nvGrpSpPr>
        <p:grpSpPr bwMode="auto">
          <a:xfrm>
            <a:off x="2411417" y="1484313"/>
            <a:ext cx="5616575" cy="2570291"/>
            <a:chOff x="2411760" y="1484784"/>
            <a:chExt cx="5616624" cy="2569607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2411760" y="1484784"/>
              <a:ext cx="2447946" cy="1361713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3275368" y="1556202"/>
              <a:ext cx="2160606" cy="1512486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5796340" y="1700627"/>
              <a:ext cx="1008071" cy="1656910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299581" y="1724432"/>
              <a:ext cx="1152535" cy="1848946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091751" y="1748239"/>
              <a:ext cx="936633" cy="2256825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8935" name="Group 31"/>
            <p:cNvGrpSpPr>
              <a:grpSpLocks/>
            </p:cNvGrpSpPr>
            <p:nvPr/>
          </p:nvGrpSpPr>
          <p:grpSpPr bwMode="auto">
            <a:xfrm>
              <a:off x="6372200" y="3212976"/>
              <a:ext cx="432048" cy="461542"/>
              <a:chOff x="7740352" y="4005064"/>
              <a:chExt cx="432048" cy="46154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7812198" y="4149625"/>
                <a:ext cx="288928" cy="2158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945" name="TextBox 36"/>
              <p:cNvSpPr txBox="1">
                <a:spLocks noChangeArrowheads="1"/>
              </p:cNvSpPr>
              <p:nvPr/>
            </p:nvSpPr>
            <p:spPr bwMode="auto">
              <a:xfrm>
                <a:off x="7740352" y="4005064"/>
                <a:ext cx="432048" cy="461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grpSp>
          <p:nvGrpSpPr>
            <p:cNvPr id="38936" name="Group 42"/>
            <p:cNvGrpSpPr>
              <a:grpSpLocks/>
            </p:cNvGrpSpPr>
            <p:nvPr/>
          </p:nvGrpSpPr>
          <p:grpSpPr bwMode="auto">
            <a:xfrm>
              <a:off x="2699792" y="2564904"/>
              <a:ext cx="432048" cy="461542"/>
              <a:chOff x="7740352" y="4005064"/>
              <a:chExt cx="432048" cy="46154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812686" y="4148581"/>
                <a:ext cx="288928" cy="215843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943" name="TextBox 44"/>
              <p:cNvSpPr txBox="1">
                <a:spLocks noChangeArrowheads="1"/>
              </p:cNvSpPr>
              <p:nvPr/>
            </p:nvSpPr>
            <p:spPr bwMode="auto">
              <a:xfrm>
                <a:off x="7740352" y="4005064"/>
                <a:ext cx="432048" cy="461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grpSp>
          <p:nvGrpSpPr>
            <p:cNvPr id="38937" name="Group 45"/>
            <p:cNvGrpSpPr>
              <a:grpSpLocks/>
            </p:cNvGrpSpPr>
            <p:nvPr/>
          </p:nvGrpSpPr>
          <p:grpSpPr bwMode="auto">
            <a:xfrm>
              <a:off x="7140624" y="3592849"/>
              <a:ext cx="432048" cy="461542"/>
              <a:chOff x="7572672" y="4180438"/>
              <a:chExt cx="432048" cy="461542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668262" y="4303805"/>
                <a:ext cx="288928" cy="21742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8941" name="TextBox 47"/>
              <p:cNvSpPr txBox="1">
                <a:spLocks noChangeArrowheads="1"/>
              </p:cNvSpPr>
              <p:nvPr/>
            </p:nvSpPr>
            <p:spPr bwMode="auto">
              <a:xfrm>
                <a:off x="7572672" y="4180438"/>
                <a:ext cx="432048" cy="46154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sp>
          <p:nvSpPr>
            <p:cNvPr id="38938" name="TextBox 48"/>
            <p:cNvSpPr txBox="1">
              <a:spLocks noChangeArrowheads="1"/>
            </p:cNvSpPr>
            <p:nvPr/>
          </p:nvSpPr>
          <p:spPr bwMode="auto">
            <a:xfrm>
              <a:off x="2987824" y="2571815"/>
              <a:ext cx="288032" cy="46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>
                  <a:solidFill>
                    <a:srgbClr val="FF0000"/>
                  </a:solidFill>
                </a:rPr>
                <a:t>!</a:t>
              </a:r>
            </a:p>
          </p:txBody>
        </p:sp>
        <p:sp>
          <p:nvSpPr>
            <p:cNvPr id="38939" name="TextBox 49"/>
            <p:cNvSpPr txBox="1">
              <a:spLocks noChangeArrowheads="1"/>
            </p:cNvSpPr>
            <p:nvPr/>
          </p:nvSpPr>
          <p:spPr bwMode="auto">
            <a:xfrm>
              <a:off x="6660232" y="3275691"/>
              <a:ext cx="288032" cy="4615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>
                  <a:solidFill>
                    <a:srgbClr val="FF0000"/>
                  </a:solidFill>
                </a:rPr>
                <a:t>!</a:t>
              </a:r>
            </a:p>
          </p:txBody>
        </p:sp>
      </p:grpSp>
      <p:sp>
        <p:nvSpPr>
          <p:cNvPr id="38920" name="TextBox 50"/>
          <p:cNvSpPr txBox="1">
            <a:spLocks noChangeArrowheads="1"/>
          </p:cNvSpPr>
          <p:nvPr/>
        </p:nvSpPr>
        <p:spPr bwMode="auto">
          <a:xfrm>
            <a:off x="1331917" y="5013327"/>
            <a:ext cx="6696075" cy="984885"/>
          </a:xfrm>
          <a:prstGeom prst="rect">
            <a:avLst/>
          </a:prstGeom>
          <a:solidFill>
            <a:srgbClr val="FFF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800080"/>
                </a:solidFill>
              </a:rPr>
              <a:t>Cooling capacity and interfaces </a:t>
            </a:r>
            <a:r>
              <a:rPr lang="en-US" sz="1600" dirty="0">
                <a:solidFill>
                  <a:srgbClr val="800080"/>
                </a:solidFill>
              </a:rPr>
              <a:t>to be frozen by end 2020</a:t>
            </a:r>
            <a:endParaRPr lang="en-US" sz="1600" i="1" dirty="0">
              <a:solidFill>
                <a:schemeClr val="bg2"/>
              </a:solidFill>
            </a:endParaRPr>
          </a:p>
          <a:p>
            <a:endParaRPr lang="en-US" sz="1000" dirty="0">
              <a:solidFill>
                <a:srgbClr val="808080"/>
              </a:solidFill>
            </a:endParaRPr>
          </a:p>
          <a:p>
            <a:r>
              <a:rPr lang="en-US" sz="1600" i="1" dirty="0">
                <a:solidFill>
                  <a:schemeClr val="accent5"/>
                </a:solidFill>
              </a:rPr>
              <a:t>Possible to anticipate delivery in 2023 (</a:t>
            </a:r>
            <a:r>
              <a:rPr lang="en-US" sz="1600" i="1" dirty="0" smtClean="0">
                <a:solidFill>
                  <a:schemeClr val="accent5"/>
                </a:solidFill>
              </a:rPr>
              <a:t>surface only)</a:t>
            </a:r>
            <a:r>
              <a:rPr lang="en-US" sz="1600" i="1" dirty="0">
                <a:solidFill>
                  <a:schemeClr val="accent5"/>
                </a:solidFill>
              </a:rPr>
              <a:t>,</a:t>
            </a:r>
          </a:p>
          <a:p>
            <a:r>
              <a:rPr lang="en-US" sz="1600" i="1" dirty="0">
                <a:solidFill>
                  <a:schemeClr val="accent5"/>
                </a:solidFill>
              </a:rPr>
              <a:t>it would require to freeze heat loads at the end of 2019 (why </a:t>
            </a:r>
            <a:r>
              <a:rPr lang="en-US" sz="1600" i="1" dirty="0" smtClean="0">
                <a:solidFill>
                  <a:schemeClr val="accent5"/>
                </a:solidFill>
              </a:rPr>
              <a:t>not, risky?)</a:t>
            </a:r>
            <a:endParaRPr lang="en-US" sz="1600" i="1" dirty="0">
              <a:solidFill>
                <a:schemeClr val="accent5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>
            <a:off x="92079" y="1989140"/>
            <a:ext cx="231775" cy="128587"/>
          </a:xfrm>
          <a:prstGeom prst="rightArrow">
            <a:avLst/>
          </a:prstGeom>
          <a:solidFill>
            <a:schemeClr val="accent6"/>
          </a:solidFill>
          <a:ln>
            <a:solidFill>
              <a:srgbClr val="8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922" name="TextBox 59"/>
          <p:cNvSpPr txBox="1">
            <a:spLocks noChangeArrowheads="1"/>
          </p:cNvSpPr>
          <p:nvPr/>
        </p:nvSpPr>
        <p:spPr bwMode="auto">
          <a:xfrm>
            <a:off x="395292" y="1916114"/>
            <a:ext cx="2376487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100"/>
              <a:t>Prepared by E. Monneret</a:t>
            </a:r>
          </a:p>
        </p:txBody>
      </p: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1619250" y="3786190"/>
            <a:ext cx="4032250" cy="506412"/>
            <a:chOff x="1619672" y="3785542"/>
            <a:chExt cx="4032448" cy="507554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859919" y="3788724"/>
              <a:ext cx="792201" cy="0"/>
            </a:xfrm>
            <a:prstGeom prst="line">
              <a:avLst/>
            </a:prstGeom>
            <a:ln w="76200" cmpd="sng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619672" y="3785542"/>
              <a:ext cx="792202" cy="0"/>
            </a:xfrm>
            <a:prstGeom prst="line">
              <a:avLst/>
            </a:prstGeom>
            <a:ln w="76200" cmpd="sng">
              <a:solidFill>
                <a:srgbClr val="008000"/>
              </a:solidFill>
              <a:prstDash val="sysDash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291740" y="3860322"/>
              <a:ext cx="0" cy="43277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051493" y="3860322"/>
              <a:ext cx="0" cy="432774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051493" y="4293096"/>
              <a:ext cx="3240247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924" name="Footer Placeholder 2"/>
          <p:cNvSpPr txBox="1">
            <a:spLocks/>
          </p:cNvSpPr>
          <p:nvPr/>
        </p:nvSpPr>
        <p:spPr bwMode="auto">
          <a:xfrm>
            <a:off x="2124075" y="620713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 i="1">
                <a:solidFill>
                  <a:srgbClr val="800080"/>
                </a:solidFill>
              </a:rPr>
              <a:t>WP9-Cryogenics,  PSM-20Dec'18,  S. Claudet</a:t>
            </a:r>
            <a:endParaRPr lang="en-GB" sz="1200" i="1">
              <a:solidFill>
                <a:srgbClr val="80008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2555776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635896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644008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5724128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732240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7812360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547664" y="2204864"/>
            <a:ext cx="0" cy="432048"/>
          </a:xfrm>
          <a:prstGeom prst="line">
            <a:avLst/>
          </a:prstGeom>
          <a:ln w="12700" cmpd="sng">
            <a:solidFill>
              <a:srgbClr val="80008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1043608" y="2204864"/>
            <a:ext cx="0" cy="2232248"/>
          </a:xfrm>
          <a:prstGeom prst="line">
            <a:avLst/>
          </a:prstGeom>
          <a:ln w="12700" cmpd="sng">
            <a:solidFill>
              <a:srgbClr val="EC00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95267" y="4417370"/>
            <a:ext cx="1080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EC00EE"/>
                </a:solidFill>
              </a:rPr>
              <a:t>Today</a:t>
            </a:r>
            <a:endParaRPr lang="en-US" sz="1400" dirty="0">
              <a:solidFill>
                <a:srgbClr val="EC00E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684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2020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772151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2021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852618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2022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860036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2023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40156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2024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948268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2025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884372" y="2329138"/>
            <a:ext cx="719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800080"/>
                </a:solidFill>
              </a:rPr>
              <a:t>2026</a:t>
            </a:r>
            <a:endParaRPr lang="en-US" sz="1400" dirty="0">
              <a:solidFill>
                <a:srgbClr val="800080"/>
              </a:solidFill>
            </a:endParaRPr>
          </a:p>
        </p:txBody>
      </p:sp>
      <p:sp>
        <p:nvSpPr>
          <p:cNvPr id="2" name="Diamond 1"/>
          <p:cNvSpPr/>
          <p:nvPr/>
        </p:nvSpPr>
        <p:spPr>
          <a:xfrm>
            <a:off x="4355976" y="3787579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35896" y="4005066"/>
            <a:ext cx="17281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8000"/>
                </a:solidFill>
              </a:rPr>
              <a:t>Surface buildings available</a:t>
            </a:r>
            <a:endParaRPr lang="en-US" sz="1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92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>
          <a:xfrm>
            <a:off x="539750" y="76200"/>
            <a:ext cx="8299450" cy="762000"/>
          </a:xfrm>
        </p:spPr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Project plans </a:t>
            </a:r>
            <a:r>
              <a:rPr lang="en-US">
                <a:solidFill>
                  <a:schemeClr val="accent1"/>
                </a:solidFill>
                <a:latin typeface="Arial" charset="0"/>
                <a:ea typeface="ＭＳ Ｐゴシック" charset="0"/>
                <a:cs typeface="ＭＳ Ｐゴシック" charset="0"/>
              </a:rPr>
              <a:t>Refrigeration</a:t>
            </a:r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-Distribution</a:t>
            </a:r>
          </a:p>
        </p:txBody>
      </p:sp>
      <p:sp>
        <p:nvSpPr>
          <p:cNvPr id="3789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200" smtClean="0">
                <a:solidFill>
                  <a:srgbClr val="64BCD9"/>
                </a:solidFill>
              </a:rPr>
              <a:t>HiLumi TCC#80, WP9-Cryogenics technical update</a:t>
            </a:r>
            <a:endParaRPr lang="en-GB" sz="1200" dirty="0">
              <a:solidFill>
                <a:srgbClr val="64BCD9"/>
              </a:solidFill>
            </a:endParaRPr>
          </a:p>
        </p:txBody>
      </p:sp>
      <p:sp>
        <p:nvSpPr>
          <p:cNvPr id="3789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A359B6D-C2B8-C34D-A50F-13CCB747A173}" type="slidenum">
              <a:rPr lang="fr-FR" sz="1200">
                <a:solidFill>
                  <a:schemeClr val="accent1"/>
                </a:solidFill>
              </a:rPr>
              <a:pPr/>
              <a:t>34</a:t>
            </a:fld>
            <a:endParaRPr lang="fr-FR" sz="1200">
              <a:solidFill>
                <a:schemeClr val="accent1"/>
              </a:solidFill>
            </a:endParaRPr>
          </a:p>
        </p:txBody>
      </p:sp>
      <p:pic>
        <p:nvPicPr>
          <p:cNvPr id="37892" name="Picture 4" descr="Master plan Q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005013"/>
            <a:ext cx="8640762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7893" name="Group 8"/>
          <p:cNvGrpSpPr>
            <a:grpSpLocks/>
          </p:cNvGrpSpPr>
          <p:nvPr/>
        </p:nvGrpSpPr>
        <p:grpSpPr bwMode="auto">
          <a:xfrm>
            <a:off x="215904" y="1009653"/>
            <a:ext cx="8691563" cy="906463"/>
            <a:chOff x="216480" y="1225464"/>
            <a:chExt cx="8690833" cy="907392"/>
          </a:xfrm>
        </p:grpSpPr>
        <p:pic>
          <p:nvPicPr>
            <p:cNvPr id="37910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313" y="1525017"/>
              <a:ext cx="8640000" cy="607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911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480" y="1225464"/>
              <a:ext cx="8676000" cy="332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7894" name="TextBox 21"/>
          <p:cNvSpPr txBox="1">
            <a:spLocks noChangeArrowheads="1"/>
          </p:cNvSpPr>
          <p:nvPr/>
        </p:nvSpPr>
        <p:spPr bwMode="auto">
          <a:xfrm>
            <a:off x="1692279" y="4872042"/>
            <a:ext cx="5400675" cy="1323439"/>
          </a:xfrm>
          <a:prstGeom prst="rect">
            <a:avLst/>
          </a:prstGeom>
          <a:solidFill>
            <a:srgbClr val="FFFFB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 smtClean="0">
                <a:solidFill>
                  <a:srgbClr val="800080"/>
                </a:solidFill>
              </a:rPr>
              <a:t>Interfaces to be frozen by end 2020</a:t>
            </a:r>
            <a:endParaRPr lang="en-US" sz="1600" i="1" dirty="0">
              <a:solidFill>
                <a:schemeClr val="bg2"/>
              </a:solidFill>
            </a:endParaRPr>
          </a:p>
          <a:p>
            <a:endParaRPr lang="en-US" sz="800" dirty="0">
              <a:solidFill>
                <a:srgbClr val="800080"/>
              </a:solidFill>
            </a:endParaRPr>
          </a:p>
          <a:p>
            <a:r>
              <a:rPr lang="en-US" sz="1600" dirty="0">
                <a:solidFill>
                  <a:srgbClr val="800080"/>
                </a:solidFill>
              </a:rPr>
              <a:t>Used now to discuss for LS3 (ready to install, P1 </a:t>
            </a:r>
            <a:r>
              <a:rPr lang="en-US" sz="1600" dirty="0" err="1">
                <a:solidFill>
                  <a:srgbClr val="800080"/>
                </a:solidFill>
              </a:rPr>
              <a:t>w.r.t</a:t>
            </a:r>
            <a:r>
              <a:rPr lang="en-US" sz="1600" dirty="0">
                <a:solidFill>
                  <a:srgbClr val="800080"/>
                </a:solidFill>
              </a:rPr>
              <a:t> P5</a:t>
            </a:r>
            <a:r>
              <a:rPr lang="en-US" sz="1600" dirty="0" smtClean="0">
                <a:solidFill>
                  <a:srgbClr val="800080"/>
                </a:solidFill>
              </a:rPr>
              <a:t>)</a:t>
            </a:r>
          </a:p>
          <a:p>
            <a:endParaRPr lang="en-US" sz="800" dirty="0">
              <a:solidFill>
                <a:srgbClr val="800080"/>
              </a:solidFill>
            </a:endParaRPr>
          </a:p>
          <a:p>
            <a:r>
              <a:rPr lang="en-US" sz="1600" dirty="0" smtClean="0">
                <a:solidFill>
                  <a:srgbClr val="800080"/>
                </a:solidFill>
              </a:rPr>
              <a:t>UR+UL should be available before mid 2024, only LSS could be later due to LHC dismantling</a:t>
            </a:r>
            <a:endParaRPr lang="en-US" sz="1600" dirty="0">
              <a:solidFill>
                <a:srgbClr val="800080"/>
              </a:solidFill>
            </a:endParaRPr>
          </a:p>
        </p:txBody>
      </p:sp>
      <p:grpSp>
        <p:nvGrpSpPr>
          <p:cNvPr id="37895" name="Group 29"/>
          <p:cNvGrpSpPr>
            <a:grpSpLocks/>
          </p:cNvGrpSpPr>
          <p:nvPr/>
        </p:nvGrpSpPr>
        <p:grpSpPr bwMode="auto">
          <a:xfrm>
            <a:off x="3851279" y="1484314"/>
            <a:ext cx="4321175" cy="2910119"/>
            <a:chOff x="3851920" y="1484784"/>
            <a:chExt cx="4320480" cy="2909903"/>
          </a:xfrm>
        </p:grpSpPr>
        <p:grpSp>
          <p:nvGrpSpPr>
            <p:cNvPr id="37898" name="Group 20"/>
            <p:cNvGrpSpPr>
              <a:grpSpLocks/>
            </p:cNvGrpSpPr>
            <p:nvPr/>
          </p:nvGrpSpPr>
          <p:grpSpPr bwMode="auto">
            <a:xfrm>
              <a:off x="3851920" y="1484784"/>
              <a:ext cx="4320480" cy="2808312"/>
              <a:chOff x="3851920" y="1484784"/>
              <a:chExt cx="4320480" cy="280831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851920" y="1484784"/>
                <a:ext cx="1080914" cy="1584208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715381" y="1556216"/>
                <a:ext cx="792036" cy="1800092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6732770" y="1700668"/>
                <a:ext cx="215865" cy="2015976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7308939" y="1724478"/>
                <a:ext cx="215865" cy="2208050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7667656" y="1748290"/>
                <a:ext cx="504744" cy="2544574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899" name="Group 28"/>
            <p:cNvGrpSpPr>
              <a:grpSpLocks/>
            </p:cNvGrpSpPr>
            <p:nvPr/>
          </p:nvGrpSpPr>
          <p:grpSpPr bwMode="auto">
            <a:xfrm>
              <a:off x="7668344" y="3933056"/>
              <a:ext cx="432048" cy="461631"/>
              <a:chOff x="7668344" y="3933056"/>
              <a:chExt cx="432048" cy="461631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7740669" y="4076979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4" name="TextBox 23"/>
              <p:cNvSpPr txBox="1">
                <a:spLocks noChangeArrowheads="1"/>
              </p:cNvSpPr>
              <p:nvPr/>
            </p:nvSpPr>
            <p:spPr bwMode="auto">
              <a:xfrm>
                <a:off x="7668344" y="3933056"/>
                <a:ext cx="432048" cy="461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008000"/>
                    </a:solidFill>
                  </a:rPr>
                  <a:t>-</a:t>
                </a:r>
              </a:p>
            </p:txBody>
          </p:sp>
        </p:grpSp>
        <p:grpSp>
          <p:nvGrpSpPr>
            <p:cNvPr id="37900" name="Group 27"/>
            <p:cNvGrpSpPr>
              <a:grpSpLocks/>
            </p:cNvGrpSpPr>
            <p:nvPr/>
          </p:nvGrpSpPr>
          <p:grpSpPr bwMode="auto">
            <a:xfrm>
              <a:off x="6372200" y="3429000"/>
              <a:ext cx="432048" cy="461631"/>
              <a:chOff x="6372200" y="3429000"/>
              <a:chExt cx="432048" cy="461631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443892" y="3572192"/>
                <a:ext cx="288879" cy="21588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7902" name="TextBox 22"/>
              <p:cNvSpPr txBox="1">
                <a:spLocks noChangeArrowheads="1"/>
              </p:cNvSpPr>
              <p:nvPr/>
            </p:nvSpPr>
            <p:spPr bwMode="auto">
              <a:xfrm>
                <a:off x="6372200" y="3429000"/>
                <a:ext cx="432048" cy="4616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>
                    <a:solidFill>
                      <a:srgbClr val="FF0000"/>
                    </a:solidFill>
                  </a:rPr>
                  <a:t>+</a:t>
                </a:r>
              </a:p>
            </p:txBody>
          </p:sp>
        </p:grpSp>
      </p:grpSp>
      <p:sp>
        <p:nvSpPr>
          <p:cNvPr id="32" name="Right Arrow 31"/>
          <p:cNvSpPr/>
          <p:nvPr/>
        </p:nvSpPr>
        <p:spPr>
          <a:xfrm>
            <a:off x="92079" y="2133602"/>
            <a:ext cx="231775" cy="128588"/>
          </a:xfrm>
          <a:prstGeom prst="rightArrow">
            <a:avLst/>
          </a:prstGeom>
          <a:solidFill>
            <a:schemeClr val="accent6"/>
          </a:solidFill>
          <a:ln>
            <a:solidFill>
              <a:srgbClr val="8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7897" name="Footer Placeholder 2"/>
          <p:cNvSpPr txBox="1">
            <a:spLocks/>
          </p:cNvSpPr>
          <p:nvPr/>
        </p:nvSpPr>
        <p:spPr bwMode="auto">
          <a:xfrm>
            <a:off x="2124075" y="620713"/>
            <a:ext cx="472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fr-FR" sz="1200" i="1">
                <a:solidFill>
                  <a:srgbClr val="800080"/>
                </a:solidFill>
              </a:rPr>
              <a:t>WP9-Cryogenics,  PSM-20Dec'18,  S. Claudet</a:t>
            </a:r>
            <a:endParaRPr lang="en-GB" sz="1200" i="1">
              <a:solidFill>
                <a:srgbClr val="80008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484041" y="2564904"/>
            <a:ext cx="0" cy="2016224"/>
          </a:xfrm>
          <a:prstGeom prst="line">
            <a:avLst/>
          </a:prstGeom>
          <a:ln w="12700" cmpd="sng">
            <a:solidFill>
              <a:srgbClr val="EC00E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07704" y="4561386"/>
            <a:ext cx="10803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EC00EE"/>
                </a:solidFill>
              </a:rPr>
              <a:t>Today</a:t>
            </a:r>
            <a:endParaRPr lang="en-US" sz="1400" dirty="0">
              <a:solidFill>
                <a:srgbClr val="EC00EE"/>
              </a:solidFill>
            </a:endParaRPr>
          </a:p>
        </p:txBody>
      </p:sp>
      <p:sp>
        <p:nvSpPr>
          <p:cNvPr id="29" name="Diamond 28"/>
          <p:cNvSpPr/>
          <p:nvPr/>
        </p:nvSpPr>
        <p:spPr>
          <a:xfrm>
            <a:off x="7380312" y="3626523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050223" y="3395483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0000"/>
                </a:solidFill>
              </a:rPr>
              <a:t>UL’s available</a:t>
            </a:r>
            <a:endParaRPr lang="en-US" sz="1000" dirty="0">
              <a:solidFill>
                <a:srgbClr val="FF0000"/>
              </a:solidFill>
            </a:endParaRPr>
          </a:p>
        </p:txBody>
      </p:sp>
      <p:sp>
        <p:nvSpPr>
          <p:cNvPr id="31" name="Diamond 30"/>
          <p:cNvSpPr/>
          <p:nvPr/>
        </p:nvSpPr>
        <p:spPr>
          <a:xfrm>
            <a:off x="6774297" y="3372010"/>
            <a:ext cx="216024" cy="217487"/>
          </a:xfrm>
          <a:prstGeom prst="diamond">
            <a:avLst/>
          </a:prstGeom>
          <a:solidFill>
            <a:srgbClr val="CCFFCC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6444208" y="3140970"/>
            <a:ext cx="1008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FF6600"/>
                </a:solidFill>
              </a:rPr>
              <a:t>UR’s available</a:t>
            </a:r>
            <a:endParaRPr lang="en-US" sz="10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19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– Progress (LHC-P4)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P4 upgrade:</a:t>
            </a:r>
          </a:p>
          <a:p>
            <a:pPr lvl="1"/>
            <a:r>
              <a:rPr lang="en-US" sz="1800" dirty="0"/>
              <a:t>Contract signed </a:t>
            </a:r>
            <a:r>
              <a:rPr lang="en-US" sz="1800" dirty="0" smtClean="0"/>
              <a:t>with </a:t>
            </a:r>
            <a:r>
              <a:rPr lang="en-US" sz="1800" dirty="0" err="1" smtClean="0"/>
              <a:t>Linde</a:t>
            </a:r>
            <a:r>
              <a:rPr lang="en-US" sz="1800" dirty="0" smtClean="0"/>
              <a:t> </a:t>
            </a:r>
            <a:r>
              <a:rPr lang="en-US" sz="1800" dirty="0" err="1" smtClean="0"/>
              <a:t>Kryotechnik</a:t>
            </a:r>
            <a:r>
              <a:rPr lang="en-US" sz="1800" dirty="0" smtClean="0"/>
              <a:t> early 2019</a:t>
            </a:r>
            <a:endParaRPr lang="en-US" sz="1800" dirty="0"/>
          </a:p>
          <a:p>
            <a:pPr lvl="1"/>
            <a:r>
              <a:rPr lang="en-US" sz="1800" dirty="0">
                <a:solidFill>
                  <a:srgbClr val="800080"/>
                </a:solidFill>
              </a:rPr>
              <a:t>PDR@LKT done on 21May’19</a:t>
            </a:r>
            <a:r>
              <a:rPr lang="en-US" sz="1800" dirty="0"/>
              <a:t>, approved with fabrication of turbines</a:t>
            </a:r>
          </a:p>
          <a:p>
            <a:pPr lvl="1"/>
            <a:r>
              <a:rPr lang="en-US" sz="1800" dirty="0"/>
              <a:t>Clarification of Safety Valves requirements for modified </a:t>
            </a:r>
            <a:r>
              <a:rPr lang="en-US" sz="1800" dirty="0" smtClean="0"/>
              <a:t>circuits underway</a:t>
            </a:r>
            <a:endParaRPr lang="en-US" sz="1800" dirty="0"/>
          </a:p>
          <a:p>
            <a:pPr lvl="1"/>
            <a:r>
              <a:rPr lang="en-US" sz="1800" dirty="0">
                <a:solidFill>
                  <a:srgbClr val="800080"/>
                </a:solidFill>
              </a:rPr>
              <a:t>Next: Internal piping </a:t>
            </a:r>
            <a:r>
              <a:rPr lang="en-US" sz="1800" dirty="0" smtClean="0">
                <a:solidFill>
                  <a:srgbClr val="800080"/>
                </a:solidFill>
              </a:rPr>
              <a:t>modification/routing to </a:t>
            </a:r>
            <a:r>
              <a:rPr lang="en-US" sz="1800" dirty="0">
                <a:solidFill>
                  <a:srgbClr val="800080"/>
                </a:solidFill>
              </a:rPr>
              <a:t>be studied</a:t>
            </a:r>
          </a:p>
          <a:p>
            <a:endParaRPr lang="en-US" sz="1300" dirty="0" smtClean="0"/>
          </a:p>
          <a:p>
            <a:r>
              <a:rPr lang="en-US" sz="2400" dirty="0" smtClean="0"/>
              <a:t>P4 complements:</a:t>
            </a:r>
          </a:p>
          <a:p>
            <a:pPr lvl="1"/>
            <a:r>
              <a:rPr lang="en-US" sz="1800" dirty="0" err="1" smtClean="0"/>
              <a:t>HeL</a:t>
            </a:r>
            <a:r>
              <a:rPr lang="en-US" sz="1800" dirty="0" smtClean="0"/>
              <a:t> interfaces to be further studied (provided </a:t>
            </a:r>
            <a:r>
              <a:rPr lang="en-US" sz="1800" dirty="0" err="1" smtClean="0"/>
              <a:t>HeL</a:t>
            </a:r>
            <a:r>
              <a:rPr lang="en-US" sz="1800" dirty="0" smtClean="0"/>
              <a:t> approved)</a:t>
            </a:r>
          </a:p>
          <a:p>
            <a:pPr marL="457200" lvl="1" indent="0">
              <a:buNone/>
            </a:pPr>
            <a:r>
              <a:rPr lang="en-US" sz="1800" i="1" dirty="0" smtClean="0"/>
              <a:t>(based on feasibility study done in 2018, EDMS#2061800)</a:t>
            </a:r>
          </a:p>
          <a:p>
            <a:pPr lvl="1"/>
            <a:r>
              <a:rPr lang="en-US" sz="1800" dirty="0" smtClean="0">
                <a:solidFill>
                  <a:srgbClr val="800080"/>
                </a:solidFill>
              </a:rPr>
              <a:t>Feasibility study for mobile refrigerator and associated infrastructure </a:t>
            </a:r>
            <a:r>
              <a:rPr lang="en-US" sz="1800" dirty="0"/>
              <a:t>to be started this summer</a:t>
            </a:r>
            <a:r>
              <a:rPr lang="en-US" sz="1800" dirty="0" smtClean="0"/>
              <a:t>, with generic case to be adapted elsewhere (surface)</a:t>
            </a:r>
            <a:endParaRPr lang="en-US" sz="1800" dirty="0"/>
          </a:p>
          <a:p>
            <a:endParaRPr lang="en-US" sz="18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41794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12000" y="846702"/>
            <a:ext cx="7630812" cy="583882"/>
          </a:xfrm>
          <a:prstGeom prst="rect">
            <a:avLst/>
          </a:prstGeom>
          <a:solidFill>
            <a:srgbClr val="FBFF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Arial" charset="0"/>
                <a:ea typeface="ＭＳ Ｐゴシック" charset="0"/>
                <a:cs typeface="ＭＳ Ｐゴシック" charset="0"/>
              </a:rPr>
              <a:t>Upgrade of Helium Refrigerator at LHC Point 4 for HL-LHC – Upper and Lower Cold Boxes</a:t>
            </a:r>
            <a:endParaRPr lang="en-GB" sz="2800" dirty="0">
              <a:solidFill>
                <a:srgbClr val="00009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8" name="Picture 6" descr="20170705_110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154" y="4535391"/>
            <a:ext cx="2340645" cy="1756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 descr="20170705_11035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696" y="3950384"/>
            <a:ext cx="1756495" cy="234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12" r="16977" b="9571"/>
          <a:stretch/>
        </p:blipFill>
        <p:spPr>
          <a:xfrm>
            <a:off x="4572000" y="1513662"/>
            <a:ext cx="2999834" cy="1994336"/>
          </a:xfrm>
          <a:prstGeom prst="rect">
            <a:avLst/>
          </a:prstGeom>
        </p:spPr>
      </p:pic>
      <p:pic>
        <p:nvPicPr>
          <p:cNvPr id="11" name="Picture 10" descr="Screen Shot 2018-09-27 at 16.30.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33" y="3103840"/>
            <a:ext cx="3060040" cy="166169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5340" y="1513662"/>
            <a:ext cx="1278004" cy="1775202"/>
          </a:xfrm>
          <a:prstGeom prst="rect">
            <a:avLst/>
          </a:prstGeom>
        </p:spPr>
      </p:pic>
      <p:cxnSp>
        <p:nvCxnSpPr>
          <p:cNvPr id="13" name="Straight Arrow Connector 12"/>
          <p:cNvCxnSpPr>
            <a:stCxn id="15" idx="6"/>
          </p:cNvCxnSpPr>
          <p:nvPr/>
        </p:nvCxnSpPr>
        <p:spPr>
          <a:xfrm>
            <a:off x="3393258" y="4050307"/>
            <a:ext cx="2033155" cy="1315634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5" idx="7"/>
          </p:cNvCxnSpPr>
          <p:nvPr/>
        </p:nvCxnSpPr>
        <p:spPr>
          <a:xfrm flipV="1">
            <a:off x="3297950" y="2067475"/>
            <a:ext cx="3318734" cy="1548251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2742456" y="3435717"/>
            <a:ext cx="650802" cy="1229179"/>
          </a:xfrm>
          <a:prstGeom prst="ellipse">
            <a:avLst/>
          </a:prstGeom>
          <a:noFill/>
          <a:ln w="127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3079357" y="3169006"/>
            <a:ext cx="329150" cy="885863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2936101" y="2412345"/>
            <a:ext cx="209215" cy="1231692"/>
          </a:xfrm>
          <a:prstGeom prst="line">
            <a:avLst/>
          </a:prstGeom>
          <a:ln w="12700" cmpd="sng">
            <a:solidFill>
              <a:srgbClr val="FF66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573257" y="3212976"/>
            <a:ext cx="1542869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90"/>
                </a:solidFill>
              </a:rPr>
              <a:t>Upper CB: </a:t>
            </a:r>
            <a:r>
              <a:rPr lang="en-US" sz="1200" dirty="0">
                <a:solidFill>
                  <a:srgbClr val="000090"/>
                </a:solidFill>
              </a:rPr>
              <a:t>4 TU’s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96921" y="6007982"/>
            <a:ext cx="1406335" cy="27699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90"/>
                </a:solidFill>
              </a:rPr>
              <a:t>Lower CB: 4 TU’s</a:t>
            </a:r>
            <a:endParaRPr lang="en-US" sz="1200" dirty="0">
              <a:solidFill>
                <a:srgbClr val="000090"/>
              </a:solidFill>
            </a:endParaRPr>
          </a:p>
        </p:txBody>
      </p:sp>
      <p:sp>
        <p:nvSpPr>
          <p:cNvPr id="7" name="TextBox 10"/>
          <p:cNvSpPr txBox="1">
            <a:spLocks noChangeArrowheads="1"/>
          </p:cNvSpPr>
          <p:nvPr/>
        </p:nvSpPr>
        <p:spPr bwMode="auto">
          <a:xfrm>
            <a:off x="612000" y="845809"/>
            <a:ext cx="7920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sng" dirty="0">
                <a:solidFill>
                  <a:srgbClr val="800080"/>
                </a:solidFill>
              </a:rPr>
              <a:t>Principle of the capacity upgrade</a:t>
            </a:r>
            <a:r>
              <a:rPr lang="en-US" sz="1600" i="1" dirty="0">
                <a:solidFill>
                  <a:srgbClr val="800080"/>
                </a:solidFill>
              </a:rPr>
              <a:t>: to replace </a:t>
            </a:r>
            <a:r>
              <a:rPr lang="en-US" sz="1600" i="1" dirty="0" smtClean="0">
                <a:solidFill>
                  <a:srgbClr val="800080"/>
                </a:solidFill>
              </a:rPr>
              <a:t>8 turbines </a:t>
            </a:r>
            <a:r>
              <a:rPr lang="en-US" sz="1600" i="1" dirty="0">
                <a:solidFill>
                  <a:srgbClr val="800080"/>
                </a:solidFill>
              </a:rPr>
              <a:t>by new type (more efficient)</a:t>
            </a:r>
          </a:p>
          <a:p>
            <a:r>
              <a:rPr lang="en-US" sz="1600" i="1" dirty="0">
                <a:solidFill>
                  <a:srgbClr val="800080"/>
                </a:solidFill>
              </a:rPr>
              <a:t>This requires exchange of turbine housings &amp; instrumentation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4572000" y="3533621"/>
            <a:ext cx="4392488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572000" y="3861048"/>
            <a:ext cx="4392488" cy="0"/>
          </a:xfrm>
          <a:prstGeom prst="line">
            <a:avLst/>
          </a:prstGeom>
          <a:ln>
            <a:solidFill>
              <a:srgbClr val="92D05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796964" y="3099459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Surface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883731" y="3497309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Shaft</a:t>
            </a:r>
            <a:endParaRPr lang="en-GB" dirty="0">
              <a:solidFill>
                <a:srgbClr val="92D05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789075" y="3975544"/>
            <a:ext cx="1018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92D050"/>
                </a:solidFill>
              </a:rPr>
              <a:t>Cavern</a:t>
            </a:r>
            <a:endParaRPr lang="en-GB" dirty="0">
              <a:solidFill>
                <a:srgbClr val="92D050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7"/>
          <a:srcRect r="47091"/>
          <a:stretch/>
        </p:blipFill>
        <p:spPr>
          <a:xfrm>
            <a:off x="163260" y="1644813"/>
            <a:ext cx="661333" cy="257817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459905" y="4755914"/>
            <a:ext cx="2143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Cut view of existing cold box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1" name="Oval 40"/>
          <p:cNvSpPr/>
          <p:nvPr/>
        </p:nvSpPr>
        <p:spPr>
          <a:xfrm>
            <a:off x="231386" y="2809911"/>
            <a:ext cx="524190" cy="1080394"/>
          </a:xfrm>
          <a:prstGeom prst="ellipse">
            <a:avLst/>
          </a:prstGeom>
          <a:noFill/>
          <a:ln w="952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1007778" y="2127790"/>
            <a:ext cx="140154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7F7F7F"/>
                </a:solidFill>
              </a:rPr>
              <a:t>New turbine housings and instrumentation</a:t>
            </a:r>
            <a:endParaRPr lang="en-GB" sz="1000" dirty="0">
              <a:solidFill>
                <a:srgbClr val="7F7F7F"/>
              </a:solidFill>
            </a:endParaRPr>
          </a:p>
        </p:txBody>
      </p:sp>
      <p:cxnSp>
        <p:nvCxnSpPr>
          <p:cNvPr id="42" name="Straight Arrow Connector 41"/>
          <p:cNvCxnSpPr>
            <a:stCxn id="41" idx="6"/>
            <a:endCxn id="12" idx="1"/>
          </p:cNvCxnSpPr>
          <p:nvPr/>
        </p:nvCxnSpPr>
        <p:spPr>
          <a:xfrm flipV="1">
            <a:off x="755576" y="2401263"/>
            <a:ext cx="2219764" cy="948845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10"/>
          <p:cNvSpPr txBox="1">
            <a:spLocks noChangeArrowheads="1"/>
          </p:cNvSpPr>
          <p:nvPr/>
        </p:nvSpPr>
        <p:spPr bwMode="auto">
          <a:xfrm>
            <a:off x="122364" y="5253439"/>
            <a:ext cx="426544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u="sng" dirty="0" smtClean="0">
                <a:solidFill>
                  <a:srgbClr val="800080"/>
                </a:solidFill>
              </a:rPr>
              <a:t>Spares and repairs</a:t>
            </a:r>
            <a:r>
              <a:rPr lang="en-US" sz="1600" i="1" dirty="0" smtClean="0">
                <a:solidFill>
                  <a:srgbClr val="800080"/>
                </a:solidFill>
              </a:rPr>
              <a:t>: </a:t>
            </a:r>
            <a:r>
              <a:rPr lang="en-US" sz="1600" i="1" dirty="0">
                <a:solidFill>
                  <a:srgbClr val="800080"/>
                </a:solidFill>
              </a:rPr>
              <a:t>to </a:t>
            </a:r>
            <a:r>
              <a:rPr lang="en-US" sz="1600" i="1" dirty="0" smtClean="0">
                <a:solidFill>
                  <a:srgbClr val="800080"/>
                </a:solidFill>
              </a:rPr>
              <a:t>ensure availability as for all helium refrigerators</a:t>
            </a: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37914" y="5688127"/>
            <a:ext cx="1667984" cy="55161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71834" y="1505774"/>
            <a:ext cx="1514979" cy="9541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Site works: Q4-2019</a:t>
            </a:r>
          </a:p>
          <a:p>
            <a:pPr algn="ctr"/>
            <a:r>
              <a:rPr lang="en-US" sz="1400" dirty="0" smtClean="0"/>
              <a:t>Commissioning: Q2-2020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29941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532000" cy="7200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Process verification and design phase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68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8FEE61-2320-D443-B68A-A4780F306160}" type="slidenum">
              <a:rPr lang="en-US" sz="1200">
                <a:solidFill>
                  <a:schemeClr val="accent1"/>
                </a:solidFill>
              </a:rPr>
              <a:pPr/>
              <a:t>6</a:t>
            </a:fld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5764787"/>
            <a:ext cx="6635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Next: studies for intervention on internal piping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84" y="1548027"/>
            <a:ext cx="3627452" cy="3609165"/>
          </a:xfrm>
          <a:prstGeom prst="rect">
            <a:avLst/>
          </a:prstGeom>
        </p:spPr>
      </p:pic>
      <p:pic>
        <p:nvPicPr>
          <p:cNvPr id="5" name="Picture 4" descr="Screen Shot 2019-07-01 at 13.41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710252"/>
            <a:ext cx="5400600" cy="38069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8484" y="1052736"/>
            <a:ext cx="3483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Process: T,s diagram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1052736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Engineering: P&amp;I diagram</a:t>
            </a:r>
          </a:p>
          <a:p>
            <a:pPr algn="ctr"/>
            <a:r>
              <a:rPr lang="en-US" dirty="0" smtClean="0"/>
              <a:t>(what to replace, cut, modify, install)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011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844824"/>
            <a:ext cx="4320000" cy="3225476"/>
          </a:xfrm>
          <a:prstGeom prst="rect">
            <a:avLst/>
          </a:prstGeom>
        </p:spPr>
      </p:pic>
      <p:sp>
        <p:nvSpPr>
          <p:cNvPr id="2867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ea typeface="ＭＳ Ｐゴシック" charset="0"/>
                <a:cs typeface="ＭＳ Ｐゴシック" charset="0"/>
              </a:rPr>
              <a:t>From documentation to reality !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0707" y="1484784"/>
            <a:ext cx="4932040" cy="4032052"/>
            <a:chOff x="0" y="-26988"/>
            <a:chExt cx="9144000" cy="6467476"/>
          </a:xfrm>
        </p:grpSpPr>
        <p:pic>
          <p:nvPicPr>
            <p:cNvPr id="28674" name="Picture 2" descr="Linde_LCB_QURA_internal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26988"/>
              <a:ext cx="9144000" cy="6467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5" name="TextBox 3"/>
            <p:cNvSpPr txBox="1">
              <a:spLocks noChangeArrowheads="1"/>
            </p:cNvSpPr>
            <p:nvPr/>
          </p:nvSpPr>
          <p:spPr bwMode="auto">
            <a:xfrm>
              <a:off x="539749" y="115888"/>
              <a:ext cx="2736850" cy="41715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 err="1">
                  <a:solidFill>
                    <a:schemeClr val="bg1"/>
                  </a:solidFill>
                </a:rPr>
                <a:t>Linde</a:t>
              </a:r>
              <a:r>
                <a:rPr lang="en-US" sz="2000" dirty="0">
                  <a:solidFill>
                    <a:schemeClr val="bg1"/>
                  </a:solidFill>
                </a:rPr>
                <a:t> 12-18kW Lower Cold-Box</a:t>
              </a:r>
            </a:p>
            <a:p>
              <a:pPr algn="ctr"/>
              <a:r>
                <a:rPr lang="en-US" sz="1800" dirty="0">
                  <a:solidFill>
                    <a:schemeClr val="bg1"/>
                  </a:solidFill>
                </a:rPr>
                <a:t>3D model of internal </a:t>
              </a:r>
              <a:r>
                <a:rPr lang="en-US" sz="1800" dirty="0" smtClean="0">
                  <a:solidFill>
                    <a:schemeClr val="bg1"/>
                  </a:solidFill>
                </a:rPr>
                <a:t>piping</a:t>
              </a:r>
            </a:p>
            <a:p>
              <a:pPr algn="ctr"/>
              <a:endParaRPr lang="en-US" sz="12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</a:rPr>
                <a:t> </a:t>
              </a:r>
              <a:r>
                <a:rPr lang="en-US" sz="1100" i="1" dirty="0">
                  <a:solidFill>
                    <a:schemeClr val="bg1"/>
                  </a:solidFill>
                </a:rPr>
                <a:t>(picture 25 </a:t>
              </a:r>
              <a:r>
                <a:rPr lang="en-US" sz="1100" i="1" dirty="0" err="1">
                  <a:solidFill>
                    <a:schemeClr val="bg1"/>
                  </a:solidFill>
                </a:rPr>
                <a:t>yrs</a:t>
              </a:r>
              <a:r>
                <a:rPr lang="en-US" sz="1100" i="1" dirty="0">
                  <a:solidFill>
                    <a:schemeClr val="bg1"/>
                  </a:solidFill>
                </a:rPr>
                <a:t> ago)</a:t>
              </a:r>
              <a:endParaRPr lang="en-US" sz="1400" i="1" dirty="0">
                <a:solidFill>
                  <a:schemeClr val="bg1"/>
                </a:solidFill>
              </a:endParaRPr>
            </a:p>
          </p:txBody>
        </p:sp>
        <p:sp>
          <p:nvSpPr>
            <p:cNvPr id="28676" name="TextBox 4"/>
            <p:cNvSpPr txBox="1">
              <a:spLocks noChangeArrowheads="1"/>
            </p:cNvSpPr>
            <p:nvPr/>
          </p:nvSpPr>
          <p:spPr bwMode="auto">
            <a:xfrm>
              <a:off x="5723588" y="4221163"/>
              <a:ext cx="1692118" cy="691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100" dirty="0">
                  <a:solidFill>
                    <a:srgbClr val="FFFFFF"/>
                  </a:solidFill>
                </a:rPr>
                <a:t>Heat exchangers</a:t>
              </a:r>
            </a:p>
          </p:txBody>
        </p:sp>
        <p:sp>
          <p:nvSpPr>
            <p:cNvPr id="28677" name="TextBox 10"/>
            <p:cNvSpPr txBox="1">
              <a:spLocks noChangeArrowheads="1"/>
            </p:cNvSpPr>
            <p:nvPr/>
          </p:nvSpPr>
          <p:spPr bwMode="auto">
            <a:xfrm>
              <a:off x="6156324" y="620714"/>
              <a:ext cx="1439862" cy="44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FCFFAB"/>
                  </a:solidFill>
                </a:rPr>
                <a:t>Turbines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735623" y="2803929"/>
              <a:ext cx="1511301" cy="69115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100" dirty="0" err="1">
                  <a:solidFill>
                    <a:schemeClr val="bg1">
                      <a:lumMod val="75000"/>
                    </a:schemeClr>
                  </a:solidFill>
                </a:rPr>
                <a:t>Cryolines</a:t>
              </a:r>
              <a:r>
                <a:rPr lang="en-US" sz="1100" dirty="0">
                  <a:solidFill>
                    <a:schemeClr val="bg1">
                      <a:lumMod val="75000"/>
                    </a:schemeClr>
                  </a:solidFill>
                </a:rPr>
                <a:t> interfaces</a:t>
              </a:r>
            </a:p>
          </p:txBody>
        </p:sp>
        <p:sp>
          <p:nvSpPr>
            <p:cNvPr id="28679" name="TextBox 15"/>
            <p:cNvSpPr txBox="1">
              <a:spLocks noChangeArrowheads="1"/>
            </p:cNvSpPr>
            <p:nvPr/>
          </p:nvSpPr>
          <p:spPr bwMode="auto">
            <a:xfrm>
              <a:off x="6443663" y="1916114"/>
              <a:ext cx="1800224" cy="7405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 err="1">
                  <a:solidFill>
                    <a:srgbClr val="FCFFAB"/>
                  </a:solidFill>
                </a:rPr>
                <a:t>LHe</a:t>
              </a:r>
              <a:r>
                <a:rPr lang="en-US" sz="1200" dirty="0">
                  <a:solidFill>
                    <a:srgbClr val="FCFFAB"/>
                  </a:solidFill>
                </a:rPr>
                <a:t> phase separator</a:t>
              </a:r>
            </a:p>
          </p:txBody>
        </p:sp>
        <p:sp>
          <p:nvSpPr>
            <p:cNvPr id="28680" name="TextBox 16"/>
            <p:cNvSpPr txBox="1">
              <a:spLocks noChangeArrowheads="1"/>
            </p:cNvSpPr>
            <p:nvPr/>
          </p:nvSpPr>
          <p:spPr bwMode="auto">
            <a:xfrm>
              <a:off x="4283725" y="115888"/>
              <a:ext cx="2879723" cy="4443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solidFill>
                    <a:srgbClr val="CCFFCC"/>
                  </a:solidFill>
                </a:rPr>
                <a:t>Valve actuators</a:t>
              </a:r>
            </a:p>
          </p:txBody>
        </p:sp>
      </p:grpSp>
      <p:sp>
        <p:nvSpPr>
          <p:cNvPr id="2868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8FEE61-2320-D443-B68A-A4780F306160}" type="slidenum">
              <a:rPr lang="en-US" sz="1200">
                <a:solidFill>
                  <a:schemeClr val="accent1"/>
                </a:solidFill>
              </a:rPr>
              <a:pPr/>
              <a:t>7</a:t>
            </a:fld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64755" y="5302949"/>
            <a:ext cx="3555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Serious engineering required    for turbine housing upgrade and intervention on internal piping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37911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Brief illustrated list of news-progress BA6</a:t>
            </a:r>
            <a:r>
              <a:rPr lang="en-US" dirty="0"/>
              <a:t> </a:t>
            </a:r>
            <a:r>
              <a:rPr lang="en-US" dirty="0" smtClean="0"/>
              <a:t>&amp; P4</a:t>
            </a:r>
          </a:p>
          <a:p>
            <a:endParaRPr lang="en-US" dirty="0" smtClean="0"/>
          </a:p>
          <a:p>
            <a:r>
              <a:rPr lang="en-US" dirty="0" smtClean="0"/>
              <a:t>Brief illustrated list of news-progress P1/P5</a:t>
            </a:r>
          </a:p>
          <a:p>
            <a:endParaRPr lang="en-US" dirty="0"/>
          </a:p>
          <a:p>
            <a:r>
              <a:rPr lang="en-US" dirty="0" smtClean="0"/>
              <a:t>Major concerns and working activities</a:t>
            </a:r>
          </a:p>
          <a:p>
            <a:endParaRPr lang="en-US" dirty="0"/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HiLumi TCC#80, WP9-Cryogenics technical update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01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– Progress </a:t>
            </a:r>
            <a:r>
              <a:rPr lang="en-US" dirty="0" smtClean="0"/>
              <a:t>(</a:t>
            </a:r>
            <a:r>
              <a:rPr lang="en-US" dirty="0" smtClean="0"/>
              <a:t>HL-P1/P5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8720"/>
            <a:ext cx="8291264" cy="532859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P1/P5 studies:</a:t>
            </a:r>
          </a:p>
          <a:p>
            <a:pPr lvl="1"/>
            <a:r>
              <a:rPr lang="en-US" sz="1800" dirty="0" smtClean="0"/>
              <a:t>QXL </a:t>
            </a:r>
            <a:r>
              <a:rPr lang="en-US" sz="1800" dirty="0" err="1" smtClean="0"/>
              <a:t>Cryoline</a:t>
            </a:r>
            <a:r>
              <a:rPr lang="en-US" sz="1800" dirty="0" smtClean="0"/>
              <a:t>:</a:t>
            </a:r>
          </a:p>
          <a:p>
            <a:pPr lvl="2"/>
            <a:r>
              <a:rPr lang="en-US" sz="1800" dirty="0" smtClean="0"/>
              <a:t>cross</a:t>
            </a:r>
            <a:r>
              <a:rPr lang="en-US" sz="1800" dirty="0" smtClean="0"/>
              <a:t>-section frozen following </a:t>
            </a:r>
            <a:r>
              <a:rPr lang="en-US" sz="1800" dirty="0" err="1" smtClean="0"/>
              <a:t>optimisation</a:t>
            </a:r>
            <a:r>
              <a:rPr lang="en-US" sz="1800" dirty="0" smtClean="0"/>
              <a:t> </a:t>
            </a:r>
            <a:r>
              <a:rPr lang="en-US" sz="1800" dirty="0" smtClean="0"/>
              <a:t>studies</a:t>
            </a:r>
            <a:endParaRPr lang="en-US" sz="1800" dirty="0" smtClean="0"/>
          </a:p>
          <a:p>
            <a:pPr lvl="2"/>
            <a:r>
              <a:rPr lang="en-US" sz="1800" dirty="0" smtClean="0"/>
              <a:t>3D </a:t>
            </a:r>
            <a:r>
              <a:rPr lang="en-US" sz="1800" dirty="0" smtClean="0"/>
              <a:t>integration and Jumper interfaces: </a:t>
            </a:r>
            <a:r>
              <a:rPr lang="en-US" sz="1800" dirty="0" smtClean="0"/>
              <a:t>P5 </a:t>
            </a:r>
            <a:r>
              <a:rPr lang="en-US" sz="1800" dirty="0" smtClean="0"/>
              <a:t>L+R completed </a:t>
            </a:r>
            <a:r>
              <a:rPr lang="en-US" sz="1800" dirty="0" smtClean="0"/>
              <a:t>IT to </a:t>
            </a:r>
            <a:r>
              <a:rPr lang="en-US" sz="1800" dirty="0" smtClean="0"/>
              <a:t>JM</a:t>
            </a:r>
            <a:endParaRPr lang="en-US" sz="1800" dirty="0" smtClean="0"/>
          </a:p>
          <a:p>
            <a:pPr lvl="1"/>
            <a:r>
              <a:rPr lang="en-US" sz="1800" dirty="0" smtClean="0"/>
              <a:t>DFX-DFM: Part of the technical design effort last 9 months</a:t>
            </a:r>
          </a:p>
          <a:p>
            <a:pPr lvl="1"/>
            <a:r>
              <a:rPr lang="en-US" sz="1800" dirty="0" smtClean="0"/>
              <a:t>D2 </a:t>
            </a:r>
            <a:r>
              <a:rPr lang="en-US" sz="1800" dirty="0" smtClean="0"/>
              <a:t>cooling: Proto </a:t>
            </a:r>
            <a:r>
              <a:rPr lang="en-US" sz="1800" dirty="0" smtClean="0"/>
              <a:t>HX </a:t>
            </a:r>
            <a:r>
              <a:rPr lang="en-US" sz="1800" dirty="0" smtClean="0"/>
              <a:t>fabricated (via CEA-SBT), to be </a:t>
            </a:r>
            <a:r>
              <a:rPr lang="en-US" sz="1800" dirty="0" smtClean="0"/>
              <a:t>tested in Sept’19</a:t>
            </a:r>
          </a:p>
          <a:p>
            <a:pPr lvl="1"/>
            <a:r>
              <a:rPr lang="en-US" sz="1800" dirty="0" err="1" smtClean="0"/>
              <a:t>IT_Beam</a:t>
            </a:r>
            <a:r>
              <a:rPr lang="en-US" sz="1800" dirty="0" smtClean="0"/>
              <a:t>-Screens: End of validation tests at </a:t>
            </a:r>
            <a:r>
              <a:rPr lang="en-US" sz="1800" dirty="0" err="1" smtClean="0"/>
              <a:t>Cryolab</a:t>
            </a:r>
            <a:r>
              <a:rPr lang="en-US" sz="1800" dirty="0" smtClean="0"/>
              <a:t> (EDMS#2042522)</a:t>
            </a:r>
            <a:endParaRPr lang="en-US" sz="1800" dirty="0" smtClean="0"/>
          </a:p>
          <a:p>
            <a:pPr lvl="1"/>
            <a:r>
              <a:rPr lang="en-US" sz="1800" dirty="0" smtClean="0"/>
              <a:t>Crab Cavities: Evaluating possible independent CD-</a:t>
            </a:r>
            <a:r>
              <a:rPr lang="en-US" sz="1800" dirty="0" smtClean="0"/>
              <a:t>WUP</a:t>
            </a:r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New TE_CRG </a:t>
            </a:r>
            <a:r>
              <a:rPr lang="en-US" sz="1800" dirty="0" smtClean="0"/>
              <a:t>specific </a:t>
            </a:r>
            <a:r>
              <a:rPr lang="en-US" sz="1800" dirty="0" err="1" smtClean="0"/>
              <a:t>wg’s</a:t>
            </a:r>
            <a:r>
              <a:rPr lang="en-US" sz="1800" dirty="0" smtClean="0"/>
              <a:t> launched spring’</a:t>
            </a:r>
            <a:r>
              <a:rPr lang="en-US" sz="1800" dirty="0" smtClean="0"/>
              <a:t>19 with various specialists:</a:t>
            </a:r>
          </a:p>
          <a:p>
            <a:pPr lvl="2"/>
            <a:r>
              <a:rPr lang="en-US" sz="1800" dirty="0" err="1" smtClean="0"/>
              <a:t>Cryo</a:t>
            </a:r>
            <a:r>
              <a:rPr lang="en-US" sz="1800" dirty="0" smtClean="0"/>
              <a:t>-distribution and global process arrangement</a:t>
            </a:r>
          </a:p>
          <a:p>
            <a:pPr lvl="2"/>
            <a:r>
              <a:rPr lang="en-US" sz="1800" dirty="0" smtClean="0"/>
              <a:t>Functional analysis (to check foreseen circuits and instrumentation)</a:t>
            </a:r>
          </a:p>
          <a:p>
            <a:pPr lvl="2"/>
            <a:r>
              <a:rPr lang="en-US" sz="1800" dirty="0"/>
              <a:t>I</a:t>
            </a:r>
            <a:r>
              <a:rPr lang="en-US" sz="1800" dirty="0" smtClean="0"/>
              <a:t>nstrumentation </a:t>
            </a:r>
            <a:r>
              <a:rPr lang="en-US" sz="1800" dirty="0" smtClean="0"/>
              <a:t>&amp; control </a:t>
            </a:r>
            <a:r>
              <a:rPr lang="en-US" sz="1800" dirty="0" smtClean="0"/>
              <a:t>architecture</a:t>
            </a:r>
            <a:endParaRPr lang="en-US" sz="1800" dirty="0"/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800080"/>
                </a:solidFill>
              </a:rPr>
              <a:t>=&gt; Thanks </a:t>
            </a:r>
            <a:r>
              <a:rPr lang="en-US" sz="1800" dirty="0" smtClean="0">
                <a:solidFill>
                  <a:srgbClr val="800080"/>
                </a:solidFill>
              </a:rPr>
              <a:t>to </a:t>
            </a:r>
            <a:r>
              <a:rPr lang="en-US" sz="1800" dirty="0" smtClean="0">
                <a:solidFill>
                  <a:srgbClr val="800080"/>
                </a:solidFill>
              </a:rPr>
              <a:t>TE-CRG colleagues for </a:t>
            </a:r>
            <a:r>
              <a:rPr lang="en-US" sz="1800" dirty="0" smtClean="0">
                <a:solidFill>
                  <a:srgbClr val="800080"/>
                </a:solidFill>
              </a:rPr>
              <a:t>fruitful meetings and suggestions</a:t>
            </a:r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HiLumi</a:t>
            </a:r>
            <a:r>
              <a:rPr lang="fr-FR" noProof="0" dirty="0" smtClean="0"/>
              <a:t> TCC#80, WP9-Cryogenics </a:t>
            </a:r>
            <a:r>
              <a:rPr lang="fr-FR" noProof="0" dirty="0" err="1" smtClean="0"/>
              <a:t>technical</a:t>
            </a:r>
            <a:r>
              <a:rPr lang="fr-FR" noProof="0" dirty="0" smtClean="0"/>
              <a:t> update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1776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4751</TotalTime>
  <Words>2660</Words>
  <Application>Microsoft Macintosh PowerPoint</Application>
  <PresentationFormat>On-screen Show (4:3)</PresentationFormat>
  <Paragraphs>557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Thème Office</vt:lpstr>
      <vt:lpstr>HL-LHC WP9 Cryogenics, Technical Update</vt:lpstr>
      <vt:lpstr>Content</vt:lpstr>
      <vt:lpstr>News – Progress (SPS-BA6)</vt:lpstr>
      <vt:lpstr>News – Progress (LHC-P4)</vt:lpstr>
      <vt:lpstr>Upgrade of Helium Refrigerator at LHC Point 4 for HL-LHC – Upper and Lower Cold Boxes</vt:lpstr>
      <vt:lpstr>Process verification and design phase</vt:lpstr>
      <vt:lpstr>From documentation to reality !</vt:lpstr>
      <vt:lpstr>Content</vt:lpstr>
      <vt:lpstr>News – Progress (HL-P1/P5)</vt:lpstr>
      <vt:lpstr>QXL headers</vt:lpstr>
      <vt:lpstr>Summary results</vt:lpstr>
      <vt:lpstr>QXL latest dimensions</vt:lpstr>
      <vt:lpstr>QXL Cryoline integration &amp; interfaces</vt:lpstr>
      <vt:lpstr>TID on Cryo instrumentation</vt:lpstr>
      <vt:lpstr>Cryogenics for DFX</vt:lpstr>
      <vt:lpstr>D2 heat exchanger</vt:lpstr>
      <vt:lpstr>Crab cavities independent warm-up Could this be useful-envisaged ?</vt:lpstr>
      <vt:lpstr>Crab Cavities: Independent warm-up &amp; cool-down</vt:lpstr>
      <vt:lpstr>Content</vt:lpstr>
      <vt:lpstr>Major concerns and present studies</vt:lpstr>
      <vt:lpstr>PowerPoint Presentation</vt:lpstr>
      <vt:lpstr>HL-LHC refrigeration capacity at Points 1 &amp; 5</vt:lpstr>
      <vt:lpstr>From Users requirements to Refrigeration capacity and process</vt:lpstr>
      <vt:lpstr>Major concerns and present studies</vt:lpstr>
      <vt:lpstr>Introduction to heat loads per origin for triplets</vt:lpstr>
      <vt:lpstr>Schematic model</vt:lpstr>
      <vt:lpstr>Cryo parameters evolution when colliding </vt:lpstr>
      <vt:lpstr>Model for dynamic process control studies</vt:lpstr>
      <vt:lpstr>Summary</vt:lpstr>
      <vt:lpstr>Baseline configuration</vt:lpstr>
      <vt:lpstr>Reverse CV position study</vt:lpstr>
      <vt:lpstr>Option 2 – reverse CV + serpentine</vt:lpstr>
      <vt:lpstr>Project plans Refrigeration-Distribution</vt:lpstr>
      <vt:lpstr>Project plans Refrigeration-Distribution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Serge Claudet</cp:lastModifiedBy>
  <cp:revision>84</cp:revision>
  <cp:lastPrinted>2019-07-23T12:18:25Z</cp:lastPrinted>
  <dcterms:created xsi:type="dcterms:W3CDTF">2016-08-24T12:27:25Z</dcterms:created>
  <dcterms:modified xsi:type="dcterms:W3CDTF">2019-07-25T13:14:50Z</dcterms:modified>
</cp:coreProperties>
</file>