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  <p:sldMasterId id="2147483660" r:id="rId2"/>
    <p:sldMasterId id="2147483662" r:id="rId3"/>
  </p:sldMasterIdLst>
  <p:notesMasterIdLst>
    <p:notesMasterId r:id="rId5"/>
  </p:notesMasterIdLst>
  <p:handoutMasterIdLst>
    <p:handoutMasterId r:id="rId6"/>
  </p:handoutMasterIdLst>
  <p:sldIdLst>
    <p:sldId id="258" r:id="rId4"/>
  </p:sldIdLst>
  <p:sldSz cx="30275213" cy="42803763"/>
  <p:notesSz cx="6858000" cy="9144000"/>
  <p:defaultTextStyle>
    <a:defPPr>
      <a:defRPr lang="fr-FR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1"/>
    <p:restoredTop sz="86418"/>
  </p:normalViewPr>
  <p:slideViewPr>
    <p:cSldViewPr snapToObjects="1" showGuides="1">
      <p:cViewPr varScale="1">
        <p:scale>
          <a:sx n="21" d="100"/>
          <a:sy n="21" d="100"/>
        </p:scale>
        <p:origin x="2706" y="78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94" d="100"/>
          <a:sy n="194" d="100"/>
        </p:scale>
        <p:origin x="1752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E97B2-A816-054D-80A6-1CDA87798A29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557FB-1599-6B48-BD24-0110D7E47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1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323B4-E5A4-344D-B8B2-2ED557384D2D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D79B7-1ADC-1545-8C17-859126110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50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70188" y="11680825"/>
            <a:ext cx="67960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00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ster_3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63373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20466049" y="21905913"/>
            <a:ext cx="9288463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31"/>
          </p:nvPr>
        </p:nvSpPr>
        <p:spPr>
          <a:xfrm>
            <a:off x="10456863" y="21905913"/>
            <a:ext cx="9361487" cy="173545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32"/>
          </p:nvPr>
        </p:nvSpPr>
        <p:spPr>
          <a:xfrm>
            <a:off x="520700" y="28819475"/>
            <a:ext cx="9288463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7188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25738" y="21905913"/>
            <a:ext cx="14328775" cy="871378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31274392"/>
            <a:ext cx="14328775" cy="79860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itre 3">
            <a:extLst>
              <a:ext uri="{FF2B5EF4-FFF2-40B4-BE49-F238E27FC236}">
                <a16:creationId xmlns:a16="http://schemas.microsoft.com/office/drawing/2014/main" id="{AC9FDC35-041B-5941-8A55-0FBBAE9F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467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3327401"/>
            <a:ext cx="14328775" cy="10225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04954" y="14201776"/>
            <a:ext cx="14328775" cy="705643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id="{94B0D3AC-9D10-5348-86F4-F4A544CC0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358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45552" y="3327400"/>
            <a:ext cx="14328775" cy="1019333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7500"/>
            <a:ext cx="14328775" cy="173529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4" name="Espace réservé du titre 3">
            <a:extLst>
              <a:ext uri="{FF2B5EF4-FFF2-40B4-BE49-F238E27FC236}">
                <a16:creationId xmlns:a16="http://schemas.microsoft.com/office/drawing/2014/main" id="{63FE9533-E78F-9F4B-9A9C-6F9225027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045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14201775"/>
            <a:ext cx="14328775" cy="250586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id="{3A348EA6-99E2-854F-A82D-2D593ABF2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693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0"/>
            <a:ext cx="29233813" cy="1793081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0" name="Espace réservé du titre 3">
            <a:extLst>
              <a:ext uri="{FF2B5EF4-FFF2-40B4-BE49-F238E27FC236}">
                <a16:creationId xmlns:a16="http://schemas.microsoft.com/office/drawing/2014/main" id="{F7963489-C578-E547-9DEA-2C389758F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5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07702" y="11680825"/>
            <a:ext cx="685857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520700" y="21905913"/>
            <a:ext cx="1432877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15407702" y="3327400"/>
            <a:ext cx="1434681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7702" y="21905913"/>
            <a:ext cx="14346811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5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143287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15406646" y="28819475"/>
            <a:ext cx="14347867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51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17930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5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24915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16562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7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9288462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9263850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10432251" y="21905913"/>
            <a:ext cx="9361487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20466050" y="21905912"/>
            <a:ext cx="9263851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8819476"/>
            <a:ext cx="9361487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8819475"/>
            <a:ext cx="9263851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9263850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2" name="Espace réservé du titre 3">
            <a:extLst>
              <a:ext uri="{FF2B5EF4-FFF2-40B4-BE49-F238E27FC236}">
                <a16:creationId xmlns:a16="http://schemas.microsoft.com/office/drawing/2014/main" id="{C8644E48-79E2-7F4C-B686-FF1B1B86C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44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1905913"/>
            <a:ext cx="9263851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30668"/>
            <a:ext cx="9263850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0" name="Espace réservé du titre 3">
            <a:extLst>
              <a:ext uri="{FF2B5EF4-FFF2-40B4-BE49-F238E27FC236}">
                <a16:creationId xmlns:a16="http://schemas.microsoft.com/office/drawing/2014/main" id="{32981B3B-2463-4148-A896-BAC7872F8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5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11680825"/>
            <a:ext cx="9263851" cy="2757963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1"/>
            <a:ext cx="19297650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66050" y="3327400"/>
            <a:ext cx="926385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id="{22B5B27A-3615-DB41-A97D-7AA91D6D0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0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19297650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id="{9F74E137-B706-B44F-A627-0ED987335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65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itre 3"/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6551AFB-8967-0D49-BAFD-9783C0AAA5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7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81" r:id="rId2"/>
    <p:sldLayoutId id="2147483680" r:id="rId3"/>
    <p:sldLayoutId id="2147483683" r:id="rId4"/>
    <p:sldLayoutId id="2147483684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354" userDrawn="1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 userDrawn="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11" pos="4682" userDrawn="1">
          <p15:clr>
            <a:srgbClr val="F26B43"/>
          </p15:clr>
        </p15:guide>
        <p15:guide id="12" orient="horz" pos="2096" userDrawn="1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4" pos="14344" userDrawn="1">
          <p15:clr>
            <a:srgbClr val="F26B43"/>
          </p15:clr>
        </p15:guide>
        <p15:guide id="25" pos="14026" userDrawn="1">
          <p15:clr>
            <a:srgbClr val="F26B43"/>
          </p15:clr>
        </p15:guide>
        <p15:guide id="26" pos="9717" userDrawn="1">
          <p15:clr>
            <a:srgbClr val="F26B43"/>
          </p15:clr>
        </p15:guide>
        <p15:guide id="27" pos="5045" userDrawn="1">
          <p15:clr>
            <a:srgbClr val="F26B43"/>
          </p15:clr>
        </p15:guide>
        <p15:guide id="28" orient="horz" pos="2550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du titre 3">
            <a:extLst>
              <a:ext uri="{FF2B5EF4-FFF2-40B4-BE49-F238E27FC236}">
                <a16:creationId xmlns:a16="http://schemas.microsoft.com/office/drawing/2014/main" id="{5C609CF2-1EA2-1441-8666-98C984D7A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BB35022-1E8A-3949-80A3-4DB26BF9C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3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70" r:id="rId4"/>
    <p:sldLayoutId id="2147483685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587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9" pos="6179">
          <p15:clr>
            <a:srgbClr val="F26B43"/>
          </p15:clr>
        </p15:guide>
        <p15:guide id="10" pos="12892">
          <p15:clr>
            <a:srgbClr val="F26B43"/>
          </p15:clr>
        </p15:guide>
        <p15:guide id="11" pos="12484">
          <p15:clr>
            <a:srgbClr val="F26B43"/>
          </p15:clr>
        </p15:guide>
        <p15:guide id="12" orient="horz" pos="2096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2" orient="horz" pos="2550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545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Espace réservé du titre 3">
            <a:extLst>
              <a:ext uri="{FF2B5EF4-FFF2-40B4-BE49-F238E27FC236}">
                <a16:creationId xmlns:a16="http://schemas.microsoft.com/office/drawing/2014/main" id="{DB7B799A-C612-2C4E-B355-A75C1028A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4738FB3-C110-5C48-926C-52CFD3CDD9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0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2" r:id="rId2"/>
    <p:sldLayoutId id="2147483667" r:id="rId3"/>
    <p:sldLayoutId id="2147483668" r:id="rId4"/>
    <p:sldLayoutId id="214748366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28">
          <p15:clr>
            <a:srgbClr val="F26B43"/>
          </p15:clr>
        </p15:guide>
        <p15:guide id="2" pos="18743">
          <p15:clr>
            <a:srgbClr val="F26B43"/>
          </p15:clr>
        </p15:guide>
        <p15:guide id="3" orient="horz" pos="1461">
          <p15:clr>
            <a:srgbClr val="F26B43"/>
          </p15:clr>
        </p15:guide>
        <p15:guide id="4" orient="horz" pos="327">
          <p15:clr>
            <a:srgbClr val="F26B43"/>
          </p15:clr>
        </p15:guide>
        <p15:guide id="5" orient="horz" pos="26636">
          <p15:clr>
            <a:srgbClr val="F26B43"/>
          </p15:clr>
        </p15:guide>
        <p15:guide id="6" pos="9717">
          <p15:clr>
            <a:srgbClr val="F26B43"/>
          </p15:clr>
        </p15:guide>
        <p15:guide id="7" pos="9354">
          <p15:clr>
            <a:srgbClr val="F26B43"/>
          </p15:clr>
        </p15:guide>
        <p15:guide id="8" orient="horz" pos="13391">
          <p15:clr>
            <a:srgbClr val="F26B43"/>
          </p15:clr>
        </p15:guide>
        <p15:guide id="9" orient="horz" pos="2096">
          <p15:clr>
            <a:srgbClr val="F26B43"/>
          </p15:clr>
        </p15:guide>
        <p15:guide id="10" orient="horz" pos="8537">
          <p15:clr>
            <a:srgbClr val="F26B43"/>
          </p15:clr>
        </p15:guide>
        <p15:guide id="11" orient="horz" pos="13799">
          <p15:clr>
            <a:srgbClr val="F26B43"/>
          </p15:clr>
        </p15:guide>
        <p15:guide id="12" orient="horz" pos="8946">
          <p15:clr>
            <a:srgbClr val="F26B43"/>
          </p15:clr>
        </p15:guide>
        <p15:guide id="13" orient="horz" pos="19288">
          <p15:clr>
            <a:srgbClr val="F26B43"/>
          </p15:clr>
        </p15:guide>
        <p15:guide id="14" orient="horz" pos="19696">
          <p15:clr>
            <a:srgbClr val="F26B43"/>
          </p15:clr>
        </p15:guide>
        <p15:guide id="15" orient="horz" pos="25184">
          <p15:clr>
            <a:srgbClr val="F26B43"/>
          </p15:clr>
        </p15:guide>
        <p15:guide id="16" orient="horz" pos="24731">
          <p15:clr>
            <a:srgbClr val="F26B43"/>
          </p15:clr>
        </p15:guide>
        <p15:guide id="17" orient="horz" pos="255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6141">
            <a:off x="15693097" y="31020467"/>
            <a:ext cx="6923895" cy="91334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4"/>
          <p:cNvSpPr txBox="1"/>
          <p:nvPr/>
        </p:nvSpPr>
        <p:spPr>
          <a:xfrm>
            <a:off x="178249" y="557486"/>
            <a:ext cx="17514731" cy="547842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Composites </a:t>
            </a:r>
            <a:endParaRPr lang="en-GB" sz="35000" dirty="0">
              <a:solidFill>
                <a:schemeClr val="tx1">
                  <a:lumMod val="65000"/>
                  <a:lumOff val="35000"/>
                </a:schemeClr>
              </a:solidFill>
              <a:latin typeface="Agency FB" pitchFamily="34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-56082" y="141295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-56082" y="242260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GB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3" name="Picture 4" descr="D:\CERN temp\CERN Open Days 2019\OpenDays2019_Logo 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9"/>
          <a:stretch/>
        </p:blipFill>
        <p:spPr bwMode="auto">
          <a:xfrm>
            <a:off x="16850321" y="173622"/>
            <a:ext cx="12835282" cy="599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78517" y="12431717"/>
            <a:ext cx="12623755" cy="7116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68" y="7072289"/>
            <a:ext cx="3190474" cy="3549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7" t="3028"/>
          <a:stretch/>
        </p:blipFill>
        <p:spPr>
          <a:xfrm>
            <a:off x="10645118" y="21569371"/>
            <a:ext cx="2914942" cy="544401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61858" y="6019379"/>
            <a:ext cx="29507354" cy="13951416"/>
          </a:xfrm>
          <a:prstGeom prst="roundRect">
            <a:avLst/>
          </a:prstGeom>
          <a:noFill/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9593626" y="6078895"/>
            <a:ext cx="1194589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500" b="1" i="1" dirty="0">
                <a:solidFill>
                  <a:schemeClr val="accent1"/>
                </a:solidFill>
              </a:rPr>
              <a:t>Step1: Design and Simulation</a:t>
            </a:r>
            <a:endParaRPr lang="en-GB" sz="6500" b="1" i="1" dirty="0">
              <a:solidFill>
                <a:schemeClr val="accent1"/>
              </a:solidFill>
            </a:endParaRPr>
          </a:p>
          <a:p>
            <a:pPr algn="ctr"/>
            <a:endParaRPr lang="en-GB" sz="6500" dirty="0"/>
          </a:p>
        </p:txBody>
      </p:sp>
      <p:sp>
        <p:nvSpPr>
          <p:cNvPr id="11" name="TextBox 10"/>
          <p:cNvSpPr txBox="1"/>
          <p:nvPr/>
        </p:nvSpPr>
        <p:spPr>
          <a:xfrm>
            <a:off x="3616326" y="8049255"/>
            <a:ext cx="67143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Starting</a:t>
            </a:r>
            <a:r>
              <a:rPr lang="fr-FR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scratch to the design on CATIA V5</a:t>
            </a:r>
          </a:p>
          <a:p>
            <a:pPr algn="ctr"/>
            <a:endParaRPr lang="en-GB" sz="4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78519" y="20375089"/>
            <a:ext cx="14218900" cy="19471751"/>
          </a:xfrm>
          <a:prstGeom prst="roundRect">
            <a:avLst/>
          </a:prstGeom>
          <a:noFill/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02612" y="20512240"/>
            <a:ext cx="1092995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500" b="1" i="1" dirty="0" smtClean="0">
                <a:solidFill>
                  <a:schemeClr val="accent1"/>
                </a:solidFill>
              </a:rPr>
              <a:t>Step2: </a:t>
            </a:r>
            <a:r>
              <a:rPr lang="fr-FR" sz="6500" b="1" i="1" dirty="0" err="1" smtClean="0">
                <a:solidFill>
                  <a:schemeClr val="accent1"/>
                </a:solidFill>
              </a:rPr>
              <a:t>Tooling</a:t>
            </a:r>
            <a:r>
              <a:rPr lang="fr-FR" sz="6500" b="1" i="1" dirty="0" smtClean="0">
                <a:solidFill>
                  <a:schemeClr val="accent1"/>
                </a:solidFill>
              </a:rPr>
              <a:t> and </a:t>
            </a:r>
            <a:r>
              <a:rPr lang="fr-FR" sz="6500" b="1" i="1" dirty="0" err="1" smtClean="0">
                <a:solidFill>
                  <a:schemeClr val="accent1"/>
                </a:solidFill>
              </a:rPr>
              <a:t>mould</a:t>
            </a:r>
            <a:endParaRPr lang="en-GB" sz="6500" dirty="0">
              <a:solidFill>
                <a:schemeClr val="accent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4905365" y="20375089"/>
            <a:ext cx="15000856" cy="19471751"/>
          </a:xfrm>
          <a:prstGeom prst="roundRect">
            <a:avLst/>
          </a:prstGeom>
          <a:noFill/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226778" y="20440864"/>
            <a:ext cx="967826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500" b="1" i="1" dirty="0" smtClean="0">
                <a:solidFill>
                  <a:schemeClr val="accent1"/>
                </a:solidFill>
              </a:rPr>
              <a:t>Step3: Production of the prototype  </a:t>
            </a:r>
            <a:endParaRPr lang="en-GB" sz="6500" dirty="0">
              <a:solidFill>
                <a:schemeClr val="accent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646" y="9836804"/>
            <a:ext cx="9324289" cy="5518853"/>
          </a:xfrm>
          <a:prstGeom prst="rect">
            <a:avLst/>
          </a:prstGeom>
        </p:spPr>
      </p:pic>
      <p:sp>
        <p:nvSpPr>
          <p:cNvPr id="21" name="Bent Arrow 20"/>
          <p:cNvSpPr/>
          <p:nvPr/>
        </p:nvSpPr>
        <p:spPr>
          <a:xfrm rot="10800000" flipH="1">
            <a:off x="1940556" y="11026546"/>
            <a:ext cx="2296965" cy="2126193"/>
          </a:xfrm>
          <a:prstGeom prst="bentArrow">
            <a:avLst>
              <a:gd name="adj1" fmla="val 13198"/>
              <a:gd name="adj2" fmla="val 25000"/>
              <a:gd name="adj3" fmla="val 25000"/>
              <a:gd name="adj4" fmla="val 272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257306" y="7453065"/>
            <a:ext cx="111047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Strucutre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accordance to the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simulation</a:t>
            </a:r>
            <a:endParaRPr lang="en-GB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3" y="21799597"/>
            <a:ext cx="9691849" cy="546375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-59191" y="27263350"/>
            <a:ext cx="75109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Conception of the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mould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tooling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produce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part</a:t>
            </a:r>
          </a:p>
          <a:p>
            <a:pPr algn="ctr"/>
            <a:endParaRPr lang="en-GB" sz="4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428" y="35980711"/>
            <a:ext cx="14397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CNC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Machining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moulds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tooling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4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</a:t>
            </a:r>
            <a:r>
              <a:rPr lang="fr-FR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prototype </a:t>
            </a:r>
            <a:endParaRPr lang="fr-FR" sz="4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0688" y="22578930"/>
            <a:ext cx="6166042" cy="8221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Picture Placeholder 15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4" t="18172" r="1046" b="13018"/>
          <a:stretch/>
        </p:blipFill>
        <p:spPr>
          <a:xfrm>
            <a:off x="21991146" y="22585670"/>
            <a:ext cx="7704857" cy="54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1" name="Bent Arrow 30"/>
          <p:cNvSpPr/>
          <p:nvPr/>
        </p:nvSpPr>
        <p:spPr>
          <a:xfrm rot="10800000" flipH="1">
            <a:off x="2864626" y="17064386"/>
            <a:ext cx="2296965" cy="2126193"/>
          </a:xfrm>
          <a:prstGeom prst="bentArrow">
            <a:avLst>
              <a:gd name="adj1" fmla="val 13198"/>
              <a:gd name="adj2" fmla="val 25000"/>
              <a:gd name="adj3" fmla="val 25000"/>
              <a:gd name="adj4" fmla="val 272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863426" y="8080401"/>
            <a:ext cx="67143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la feuille blanche au dessin 3D sur CATIA V5</a:t>
            </a:r>
          </a:p>
          <a:p>
            <a:pPr algn="ctr"/>
            <a:endParaRPr lang="en-GB" sz="4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3070165" y="40206579"/>
            <a:ext cx="24740743" cy="231351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softEdge rad="127000"/>
          </a:effectLst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0" b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Overview of the manufacturing of a composite structure</a:t>
            </a:r>
            <a:endParaRPr kumimoji="0" lang="en-US" sz="7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7000" b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Etapes de fabrication d’une structure composite</a:t>
            </a:r>
            <a:endParaRPr kumimoji="0" lang="en-US" sz="7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226778" y="9415830"/>
            <a:ext cx="10236071" cy="52003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81545" y="14864017"/>
            <a:ext cx="95053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endParaRPr lang="fr-FR" sz="4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lay-out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Fits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enveloppe of the detector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581545" y="17120285"/>
            <a:ext cx="120383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Choix des matériaux utilisés 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l’orientation des fibres de carbone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Dimensionnement de la structure selon l’enveloppe donnée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7" b="8457"/>
          <a:stretch/>
        </p:blipFill>
        <p:spPr>
          <a:xfrm>
            <a:off x="686465" y="29481556"/>
            <a:ext cx="10634717" cy="6197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5" name="TextBox 34"/>
          <p:cNvSpPr txBox="1"/>
          <p:nvPr/>
        </p:nvSpPr>
        <p:spPr>
          <a:xfrm>
            <a:off x="21658623" y="31160059"/>
            <a:ext cx="101128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Cutting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plies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Lamination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plies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Polymerization</a:t>
            </a: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autoclave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Releasing of the part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1655431" y="34062658"/>
            <a:ext cx="86885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Découpe des plis de carbone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Drapage des plis de carbone sur moule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Polymérization</a:t>
            </a:r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 autoclave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Démoulage de la pièce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5071" y="37494612"/>
            <a:ext cx="139450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Usinage des différents outillages et moule nécessaire à la fabrication du prototype carbone</a:t>
            </a:r>
            <a:endParaRPr lang="fr-FR" sz="4800" b="1" i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98887" y="27242620"/>
            <a:ext cx="78430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des différents outillage et moules nécessaire à la fabrication du prototype carbone</a:t>
            </a:r>
            <a:endParaRPr lang="en-GB" sz="42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92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D_2019_A0-TEMPLATE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D_2019_A0-TEMPLATE" id="{2FEE7F13-EE04-F240-8B24-87BF942B79FD}" vid="{B0AA5E58-8C93-9C45-9730-B1974712DB39}"/>
    </a:ext>
  </a:extLst>
</a:theme>
</file>

<file path=ppt/theme/theme2.xml><?xml version="1.0" encoding="utf-8"?>
<a:theme xmlns:a="http://schemas.openxmlformats.org/drawingml/2006/main" name="Poster_3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D_2019_A0-TEMPLATE" id="{2FEE7F13-EE04-F240-8B24-87BF942B79FD}" vid="{0CBA44F0-DF6F-BF40-BAB3-6EF2E7BF7AE5}"/>
    </a:ext>
  </a:extLst>
</a:theme>
</file>

<file path=ppt/theme/theme3.xml><?xml version="1.0" encoding="utf-8"?>
<a:theme xmlns:a="http://schemas.openxmlformats.org/drawingml/2006/main" name="Poster_2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D_2019_A0-TEMPLATE" id="{2FEE7F13-EE04-F240-8B24-87BF942B79FD}" vid="{7D3D4F3D-00BC-7A40-A309-9A4786EB6222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OD_2019_A0-TEMPLATE</Template>
  <TotalTime>429</TotalTime>
  <Words>182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Agency FB</vt:lpstr>
      <vt:lpstr>Arial</vt:lpstr>
      <vt:lpstr>Arial Black</vt:lpstr>
      <vt:lpstr>Arial Rounded MT Bold</vt:lpstr>
      <vt:lpstr>Calibri</vt:lpstr>
      <vt:lpstr>Times New Roman</vt:lpstr>
      <vt:lpstr>OD_2019_A0-TEMPLATE</vt:lpstr>
      <vt:lpstr>Poster_3Columns</vt:lpstr>
      <vt:lpstr>Poster_2Columns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Francois Boyer</cp:lastModifiedBy>
  <cp:revision>14</cp:revision>
  <dcterms:created xsi:type="dcterms:W3CDTF">2019-07-15T18:19:34Z</dcterms:created>
  <dcterms:modified xsi:type="dcterms:W3CDTF">2019-07-19T16:12:51Z</dcterms:modified>
</cp:coreProperties>
</file>