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1" r:id="rId1"/>
    <p:sldMasterId id="2147483660" r:id="rId2"/>
    <p:sldMasterId id="2147483662" r:id="rId3"/>
  </p:sldMasterIdLst>
  <p:notesMasterIdLst>
    <p:notesMasterId r:id="rId5"/>
  </p:notesMasterIdLst>
  <p:handoutMasterIdLst>
    <p:handoutMasterId r:id="rId6"/>
  </p:handoutMasterIdLst>
  <p:sldIdLst>
    <p:sldId id="258" r:id="rId4"/>
  </p:sldIdLst>
  <p:sldSz cx="30275213" cy="42803763"/>
  <p:notesSz cx="6858000" cy="9144000"/>
  <p:defaultTextStyle>
    <a:defPPr>
      <a:defRPr lang="fr-FR"/>
    </a:defPPr>
    <a:lvl1pPr marL="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1pPr>
    <a:lvl2pPr marL="175386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2pPr>
    <a:lvl3pPr marL="350773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3pPr>
    <a:lvl4pPr marL="526159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4pPr>
    <a:lvl5pPr marL="701546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5pPr>
    <a:lvl6pPr marL="876932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6pPr>
    <a:lvl7pPr marL="1052319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7pPr>
    <a:lvl8pPr marL="12277054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8pPr>
    <a:lvl9pPr marL="14030919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81">
          <p15:clr>
            <a:srgbClr val="A4A3A4"/>
          </p15:clr>
        </p15:guide>
        <p15:guide id="2" pos="95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61"/>
    <p:restoredTop sz="86418"/>
  </p:normalViewPr>
  <p:slideViewPr>
    <p:cSldViewPr snapToObjects="1" showGuides="1">
      <p:cViewPr varScale="1">
        <p:scale>
          <a:sx n="20" d="100"/>
          <a:sy n="20" d="100"/>
        </p:scale>
        <p:origin x="2802" y="102"/>
      </p:cViewPr>
      <p:guideLst>
        <p:guide orient="horz" pos="13481"/>
        <p:guide pos="95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94" d="100"/>
          <a:sy n="194" d="100"/>
        </p:scale>
        <p:origin x="1752" y="20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BE97B2-A816-054D-80A6-1CDA87798A29}" type="datetimeFigureOut">
              <a:rPr lang="en-GB" smtClean="0"/>
              <a:t>02/08/2019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F557FB-1599-6B48-BD24-0110D7E478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14143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E323B4-E5A4-344D-B8B2-2ED557384D2D}" type="datetimeFigureOut">
              <a:rPr lang="en-GB" smtClean="0"/>
              <a:t>02/08/2019</a:t>
            </a:fld>
            <a:endParaRPr lang="en-GB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9D79B7-1ADC-1545-8C17-859126110D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7503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1pPr>
    <a:lvl2pPr marL="1753865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2pPr>
    <a:lvl3pPr marL="3507730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3pPr>
    <a:lvl4pPr marL="5261595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4pPr>
    <a:lvl5pPr marL="7015460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5pPr>
    <a:lvl6pPr marL="8769325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6pPr>
    <a:lvl7pPr marL="10523190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7pPr>
    <a:lvl8pPr marL="12277054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8pPr>
    <a:lvl9pPr marL="14030919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4Columns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texte 13"/>
          <p:cNvSpPr>
            <a:spLocks noGrp="1"/>
          </p:cNvSpPr>
          <p:nvPr>
            <p:ph type="body" sz="quarter" idx="10"/>
          </p:nvPr>
        </p:nvSpPr>
        <p:spPr>
          <a:xfrm>
            <a:off x="8008938" y="11680825"/>
            <a:ext cx="6840537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1"/>
          </p:nvPr>
        </p:nvSpPr>
        <p:spPr>
          <a:xfrm>
            <a:off x="15470188" y="11680825"/>
            <a:ext cx="6796087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2"/>
          </p:nvPr>
        </p:nvSpPr>
        <p:spPr>
          <a:xfrm>
            <a:off x="520700" y="11680825"/>
            <a:ext cx="6911975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3"/>
          </p:nvPr>
        </p:nvSpPr>
        <p:spPr>
          <a:xfrm>
            <a:off x="520700" y="28819476"/>
            <a:ext cx="6911975" cy="104409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23" name="Espace réservé pour une image  22"/>
          <p:cNvSpPr>
            <a:spLocks noGrp="1"/>
          </p:cNvSpPr>
          <p:nvPr>
            <p:ph type="pic" sz="quarter" idx="14"/>
          </p:nvPr>
        </p:nvSpPr>
        <p:spPr>
          <a:xfrm>
            <a:off x="520700" y="21905914"/>
            <a:ext cx="6911975" cy="6337299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5" name="Espace réservé pour une image  24"/>
          <p:cNvSpPr>
            <a:spLocks noGrp="1"/>
          </p:cNvSpPr>
          <p:nvPr>
            <p:ph type="pic" sz="quarter" idx="15"/>
          </p:nvPr>
        </p:nvSpPr>
        <p:spPr>
          <a:xfrm>
            <a:off x="7987680" y="21905913"/>
            <a:ext cx="6861796" cy="63373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7" name="Espace réservé pour une image  26"/>
          <p:cNvSpPr>
            <a:spLocks noGrp="1"/>
          </p:cNvSpPr>
          <p:nvPr>
            <p:ph type="pic" sz="quarter" idx="16"/>
          </p:nvPr>
        </p:nvSpPr>
        <p:spPr>
          <a:xfrm>
            <a:off x="15406646" y="21905912"/>
            <a:ext cx="6859630" cy="633730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9" name="ZoneTexte 28"/>
          <p:cNvSpPr txBox="1"/>
          <p:nvPr userDrawn="1"/>
        </p:nvSpPr>
        <p:spPr>
          <a:xfrm>
            <a:off x="25404417" y="28147617"/>
            <a:ext cx="184731" cy="1154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3" name="Espace réservé du texte 32"/>
          <p:cNvSpPr>
            <a:spLocks noGrp="1"/>
          </p:cNvSpPr>
          <p:nvPr>
            <p:ph type="body" sz="quarter" idx="17"/>
          </p:nvPr>
        </p:nvSpPr>
        <p:spPr>
          <a:xfrm>
            <a:off x="8028452" y="28819476"/>
            <a:ext cx="6821024" cy="104409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35" name="Espace réservé du texte 34"/>
          <p:cNvSpPr>
            <a:spLocks noGrp="1"/>
          </p:cNvSpPr>
          <p:nvPr>
            <p:ph type="body" sz="quarter" idx="18"/>
          </p:nvPr>
        </p:nvSpPr>
        <p:spPr>
          <a:xfrm>
            <a:off x="15407702" y="28816053"/>
            <a:ext cx="6858574" cy="10440989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38" name="Espace réservé pour une image  37"/>
          <p:cNvSpPr>
            <a:spLocks noGrp="1"/>
          </p:cNvSpPr>
          <p:nvPr>
            <p:ph type="pic" sz="quarter" idx="19"/>
          </p:nvPr>
        </p:nvSpPr>
        <p:spPr>
          <a:xfrm>
            <a:off x="520700" y="3327400"/>
            <a:ext cx="6911975" cy="785186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40" name="Espace réservé pour une image  39"/>
          <p:cNvSpPr>
            <a:spLocks noGrp="1"/>
          </p:cNvSpPr>
          <p:nvPr>
            <p:ph type="pic" sz="quarter" idx="20"/>
          </p:nvPr>
        </p:nvSpPr>
        <p:spPr>
          <a:xfrm>
            <a:off x="8008938" y="3327400"/>
            <a:ext cx="6840537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42" name="Espace réservé pour une image  41"/>
          <p:cNvSpPr>
            <a:spLocks noGrp="1"/>
          </p:cNvSpPr>
          <p:nvPr>
            <p:ph type="pic" sz="quarter" idx="21"/>
          </p:nvPr>
        </p:nvSpPr>
        <p:spPr>
          <a:xfrm>
            <a:off x="15425738" y="3327400"/>
            <a:ext cx="6840537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2"/>
          </p:nvPr>
        </p:nvSpPr>
        <p:spPr>
          <a:xfrm>
            <a:off x="22771100" y="11680825"/>
            <a:ext cx="6983413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23"/>
          </p:nvPr>
        </p:nvSpPr>
        <p:spPr>
          <a:xfrm>
            <a:off x="22771100" y="28819475"/>
            <a:ext cx="6983413" cy="10437813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Espace réservé pour une image  3"/>
          <p:cNvSpPr>
            <a:spLocks noGrp="1"/>
          </p:cNvSpPr>
          <p:nvPr>
            <p:ph type="pic" sz="quarter" idx="24"/>
          </p:nvPr>
        </p:nvSpPr>
        <p:spPr>
          <a:xfrm>
            <a:off x="22771100" y="3327400"/>
            <a:ext cx="6983413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6000"/>
            </a:lvl1pPr>
          </a:lstStyle>
          <a:p>
            <a:r>
              <a:rPr lang="da-DK" smtClean="0"/>
              <a:t>Klik for at redigere i master</a:t>
            </a:r>
            <a:endParaRPr lang="en-GB" dirty="0"/>
          </a:p>
        </p:txBody>
      </p:sp>
      <p:sp>
        <p:nvSpPr>
          <p:cNvPr id="8" name="Espace réservé pour une image  7"/>
          <p:cNvSpPr>
            <a:spLocks noGrp="1"/>
          </p:cNvSpPr>
          <p:nvPr>
            <p:ph type="pic" sz="quarter" idx="25"/>
          </p:nvPr>
        </p:nvSpPr>
        <p:spPr>
          <a:xfrm>
            <a:off x="22771100" y="21905913"/>
            <a:ext cx="6983413" cy="63373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9006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oster_3Columns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space réservé du texte 20"/>
          <p:cNvSpPr>
            <a:spLocks noGrp="1"/>
          </p:cNvSpPr>
          <p:nvPr>
            <p:ph type="body" sz="quarter" idx="13"/>
          </p:nvPr>
        </p:nvSpPr>
        <p:spPr>
          <a:xfrm>
            <a:off x="520700" y="21905912"/>
            <a:ext cx="9288462" cy="633730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29" name="ZoneTexte 28"/>
          <p:cNvSpPr txBox="1"/>
          <p:nvPr userDrawn="1"/>
        </p:nvSpPr>
        <p:spPr>
          <a:xfrm>
            <a:off x="25404417" y="28147617"/>
            <a:ext cx="184731" cy="1154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3" name="Espace réservé du texte 32"/>
          <p:cNvSpPr>
            <a:spLocks noGrp="1"/>
          </p:cNvSpPr>
          <p:nvPr>
            <p:ph type="body" sz="quarter" idx="17"/>
          </p:nvPr>
        </p:nvSpPr>
        <p:spPr>
          <a:xfrm>
            <a:off x="20466049" y="21905913"/>
            <a:ext cx="9288463" cy="1735455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38" name="Espace réservé pour une image  37"/>
          <p:cNvSpPr>
            <a:spLocks noGrp="1"/>
          </p:cNvSpPr>
          <p:nvPr>
            <p:ph type="pic" sz="quarter" idx="19"/>
          </p:nvPr>
        </p:nvSpPr>
        <p:spPr>
          <a:xfrm>
            <a:off x="520699" y="3327401"/>
            <a:ext cx="19297651" cy="1793081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0"/>
          </p:nvPr>
        </p:nvSpPr>
        <p:spPr>
          <a:xfrm>
            <a:off x="20466050" y="3327400"/>
            <a:ext cx="9288463" cy="17930813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31"/>
          </p:nvPr>
        </p:nvSpPr>
        <p:spPr>
          <a:xfrm>
            <a:off x="10456863" y="21905913"/>
            <a:ext cx="9361487" cy="173545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32"/>
          </p:nvPr>
        </p:nvSpPr>
        <p:spPr>
          <a:xfrm>
            <a:off x="520700" y="28819475"/>
            <a:ext cx="9288463" cy="104409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471886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2Columns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  8"/>
          <p:cNvSpPr>
            <a:spLocks noGrp="1"/>
          </p:cNvSpPr>
          <p:nvPr>
            <p:ph type="pic" sz="quarter" idx="10"/>
          </p:nvPr>
        </p:nvSpPr>
        <p:spPr>
          <a:xfrm>
            <a:off x="520700" y="4840288"/>
            <a:ext cx="14328775" cy="87122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1" name="Espace réservé pour une image  10"/>
          <p:cNvSpPr>
            <a:spLocks noGrp="1"/>
          </p:cNvSpPr>
          <p:nvPr>
            <p:ph type="pic" sz="quarter" idx="11"/>
          </p:nvPr>
        </p:nvSpPr>
        <p:spPr>
          <a:xfrm>
            <a:off x="15425738" y="4840288"/>
            <a:ext cx="14328775" cy="87122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2"/>
          </p:nvPr>
        </p:nvSpPr>
        <p:spPr>
          <a:xfrm>
            <a:off x="520700" y="14201775"/>
            <a:ext cx="14328775" cy="70564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3"/>
          </p:nvPr>
        </p:nvSpPr>
        <p:spPr>
          <a:xfrm>
            <a:off x="15425738" y="14201775"/>
            <a:ext cx="14328775" cy="70564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7" name="Espace réservé pour une image  16"/>
          <p:cNvSpPr>
            <a:spLocks noGrp="1"/>
          </p:cNvSpPr>
          <p:nvPr>
            <p:ph type="pic" sz="quarter" idx="14"/>
          </p:nvPr>
        </p:nvSpPr>
        <p:spPr>
          <a:xfrm>
            <a:off x="520700" y="21905913"/>
            <a:ext cx="14328775" cy="8712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9" name="Espace réservé pour une image  18"/>
          <p:cNvSpPr>
            <a:spLocks noGrp="1"/>
          </p:cNvSpPr>
          <p:nvPr>
            <p:ph type="pic" sz="quarter" idx="15"/>
          </p:nvPr>
        </p:nvSpPr>
        <p:spPr>
          <a:xfrm>
            <a:off x="15425738" y="21905913"/>
            <a:ext cx="14328775" cy="871378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6"/>
          </p:nvPr>
        </p:nvSpPr>
        <p:spPr>
          <a:xfrm>
            <a:off x="520700" y="31265613"/>
            <a:ext cx="14328775" cy="79948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17"/>
          </p:nvPr>
        </p:nvSpPr>
        <p:spPr>
          <a:xfrm>
            <a:off x="15460663" y="31274392"/>
            <a:ext cx="14328775" cy="79860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8" name="Espace réservé du titre 3">
            <a:extLst>
              <a:ext uri="{FF2B5EF4-FFF2-40B4-BE49-F238E27FC236}">
                <a16:creationId xmlns:a16="http://schemas.microsoft.com/office/drawing/2014/main" id="{AC9FDC35-041B-5941-8A55-0FBBAE9FA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1467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2Columns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  8"/>
          <p:cNvSpPr>
            <a:spLocks noGrp="1"/>
          </p:cNvSpPr>
          <p:nvPr>
            <p:ph type="pic" sz="quarter" idx="10"/>
          </p:nvPr>
        </p:nvSpPr>
        <p:spPr>
          <a:xfrm>
            <a:off x="520700" y="3327401"/>
            <a:ext cx="14328775" cy="1793081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3"/>
          </p:nvPr>
        </p:nvSpPr>
        <p:spPr>
          <a:xfrm>
            <a:off x="15425738" y="3327401"/>
            <a:ext cx="14328775" cy="10225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7" name="Espace réservé pour une image  16"/>
          <p:cNvSpPr>
            <a:spLocks noGrp="1"/>
          </p:cNvSpPr>
          <p:nvPr>
            <p:ph type="pic" sz="quarter" idx="14"/>
          </p:nvPr>
        </p:nvSpPr>
        <p:spPr>
          <a:xfrm>
            <a:off x="520700" y="21905913"/>
            <a:ext cx="14328775" cy="8712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9" name="Espace réservé pour une image  18"/>
          <p:cNvSpPr>
            <a:spLocks noGrp="1"/>
          </p:cNvSpPr>
          <p:nvPr>
            <p:ph type="pic" sz="quarter" idx="15"/>
          </p:nvPr>
        </p:nvSpPr>
        <p:spPr>
          <a:xfrm>
            <a:off x="15404954" y="14201776"/>
            <a:ext cx="14328775" cy="7056438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6"/>
          </p:nvPr>
        </p:nvSpPr>
        <p:spPr>
          <a:xfrm>
            <a:off x="520700" y="31265613"/>
            <a:ext cx="14328775" cy="79948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17"/>
          </p:nvPr>
        </p:nvSpPr>
        <p:spPr>
          <a:xfrm>
            <a:off x="15460663" y="21905913"/>
            <a:ext cx="14328775" cy="173545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3" name="Espace réservé du titre 3">
            <a:extLst>
              <a:ext uri="{FF2B5EF4-FFF2-40B4-BE49-F238E27FC236}">
                <a16:creationId xmlns:a16="http://schemas.microsoft.com/office/drawing/2014/main" id="{94B0D3AC-9D10-5348-86F4-F4A544CC0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13584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2Columns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  8"/>
          <p:cNvSpPr>
            <a:spLocks noGrp="1"/>
          </p:cNvSpPr>
          <p:nvPr>
            <p:ph type="pic" sz="quarter" idx="10"/>
          </p:nvPr>
        </p:nvSpPr>
        <p:spPr>
          <a:xfrm>
            <a:off x="545552" y="3327400"/>
            <a:ext cx="14328775" cy="1019333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1" name="Espace réservé pour une image  10"/>
          <p:cNvSpPr>
            <a:spLocks noGrp="1"/>
          </p:cNvSpPr>
          <p:nvPr>
            <p:ph type="pic" sz="quarter" idx="11"/>
          </p:nvPr>
        </p:nvSpPr>
        <p:spPr>
          <a:xfrm>
            <a:off x="15425738" y="3327400"/>
            <a:ext cx="14328775" cy="10225088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2"/>
          </p:nvPr>
        </p:nvSpPr>
        <p:spPr>
          <a:xfrm>
            <a:off x="520700" y="14201775"/>
            <a:ext cx="14328775" cy="70564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3"/>
          </p:nvPr>
        </p:nvSpPr>
        <p:spPr>
          <a:xfrm>
            <a:off x="15425738" y="14201775"/>
            <a:ext cx="14328775" cy="70564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6"/>
          </p:nvPr>
        </p:nvSpPr>
        <p:spPr>
          <a:xfrm>
            <a:off x="520700" y="21907500"/>
            <a:ext cx="14328775" cy="17352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17"/>
          </p:nvPr>
        </p:nvSpPr>
        <p:spPr>
          <a:xfrm>
            <a:off x="15460663" y="21907500"/>
            <a:ext cx="14328775" cy="1735296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4" name="Espace réservé du titre 3">
            <a:extLst>
              <a:ext uri="{FF2B5EF4-FFF2-40B4-BE49-F238E27FC236}">
                <a16:creationId xmlns:a16="http://schemas.microsoft.com/office/drawing/2014/main" id="{63FE9533-E78F-9F4B-9A9C-6F9225027F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00450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2Columns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  8"/>
          <p:cNvSpPr>
            <a:spLocks noGrp="1"/>
          </p:cNvSpPr>
          <p:nvPr>
            <p:ph type="pic" sz="quarter" idx="10"/>
          </p:nvPr>
        </p:nvSpPr>
        <p:spPr>
          <a:xfrm>
            <a:off x="520700" y="3327401"/>
            <a:ext cx="14328775" cy="1793081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1" name="Espace réservé pour une image  10"/>
          <p:cNvSpPr>
            <a:spLocks noGrp="1"/>
          </p:cNvSpPr>
          <p:nvPr>
            <p:ph type="pic" sz="quarter" idx="11"/>
          </p:nvPr>
        </p:nvSpPr>
        <p:spPr>
          <a:xfrm>
            <a:off x="15425738" y="3327400"/>
            <a:ext cx="14328775" cy="10225088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6"/>
          </p:nvPr>
        </p:nvSpPr>
        <p:spPr>
          <a:xfrm>
            <a:off x="520700" y="21907500"/>
            <a:ext cx="14328775" cy="17352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17"/>
          </p:nvPr>
        </p:nvSpPr>
        <p:spPr>
          <a:xfrm>
            <a:off x="15460663" y="14201775"/>
            <a:ext cx="14328775" cy="2505868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2" name="Espace réservé du titre 3">
            <a:extLst>
              <a:ext uri="{FF2B5EF4-FFF2-40B4-BE49-F238E27FC236}">
                <a16:creationId xmlns:a16="http://schemas.microsoft.com/office/drawing/2014/main" id="{3A348EA6-99E2-854F-A82D-2D593ABF23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06938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2Columns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  8"/>
          <p:cNvSpPr>
            <a:spLocks noGrp="1"/>
          </p:cNvSpPr>
          <p:nvPr>
            <p:ph type="pic" sz="quarter" idx="10"/>
          </p:nvPr>
        </p:nvSpPr>
        <p:spPr>
          <a:xfrm>
            <a:off x="520700" y="3327400"/>
            <a:ext cx="29233813" cy="1793081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6"/>
          </p:nvPr>
        </p:nvSpPr>
        <p:spPr>
          <a:xfrm>
            <a:off x="520700" y="21907500"/>
            <a:ext cx="14328775" cy="17352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17"/>
          </p:nvPr>
        </p:nvSpPr>
        <p:spPr>
          <a:xfrm>
            <a:off x="15460663" y="21905913"/>
            <a:ext cx="14328775" cy="173545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0" name="Espace réservé du titre 3">
            <a:extLst>
              <a:ext uri="{FF2B5EF4-FFF2-40B4-BE49-F238E27FC236}">
                <a16:creationId xmlns:a16="http://schemas.microsoft.com/office/drawing/2014/main" id="{F7963489-C578-E547-9DEA-2C389758FE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751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4Columns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texte 13"/>
          <p:cNvSpPr>
            <a:spLocks noGrp="1"/>
          </p:cNvSpPr>
          <p:nvPr>
            <p:ph type="body" sz="quarter" idx="10"/>
          </p:nvPr>
        </p:nvSpPr>
        <p:spPr>
          <a:xfrm>
            <a:off x="8008938" y="11680825"/>
            <a:ext cx="6840537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1"/>
          </p:nvPr>
        </p:nvSpPr>
        <p:spPr>
          <a:xfrm>
            <a:off x="15407702" y="11680825"/>
            <a:ext cx="6858573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2"/>
          </p:nvPr>
        </p:nvSpPr>
        <p:spPr>
          <a:xfrm>
            <a:off x="520700" y="11680825"/>
            <a:ext cx="6911975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3"/>
          </p:nvPr>
        </p:nvSpPr>
        <p:spPr>
          <a:xfrm>
            <a:off x="520700" y="28819476"/>
            <a:ext cx="6911975" cy="104409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25" name="Espace réservé pour une image  24"/>
          <p:cNvSpPr>
            <a:spLocks noGrp="1"/>
          </p:cNvSpPr>
          <p:nvPr>
            <p:ph type="pic" sz="quarter" idx="15"/>
          </p:nvPr>
        </p:nvSpPr>
        <p:spPr>
          <a:xfrm>
            <a:off x="520700" y="21905913"/>
            <a:ext cx="14328776" cy="63373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9" name="ZoneTexte 28"/>
          <p:cNvSpPr txBox="1"/>
          <p:nvPr userDrawn="1"/>
        </p:nvSpPr>
        <p:spPr>
          <a:xfrm>
            <a:off x="25404417" y="28147617"/>
            <a:ext cx="184731" cy="1154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3" name="Espace réservé du texte 32"/>
          <p:cNvSpPr>
            <a:spLocks noGrp="1"/>
          </p:cNvSpPr>
          <p:nvPr>
            <p:ph type="body" sz="quarter" idx="17"/>
          </p:nvPr>
        </p:nvSpPr>
        <p:spPr>
          <a:xfrm>
            <a:off x="8028452" y="28819476"/>
            <a:ext cx="6821024" cy="104409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35" name="Espace réservé du texte 34"/>
          <p:cNvSpPr>
            <a:spLocks noGrp="1"/>
          </p:cNvSpPr>
          <p:nvPr>
            <p:ph type="body" sz="quarter" idx="18"/>
          </p:nvPr>
        </p:nvSpPr>
        <p:spPr>
          <a:xfrm>
            <a:off x="15407702" y="28816053"/>
            <a:ext cx="6858574" cy="10440989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0" name="Espace réservé pour une image  39"/>
          <p:cNvSpPr>
            <a:spLocks noGrp="1"/>
          </p:cNvSpPr>
          <p:nvPr>
            <p:ph type="pic" sz="quarter" idx="20"/>
          </p:nvPr>
        </p:nvSpPr>
        <p:spPr>
          <a:xfrm>
            <a:off x="520700" y="3327400"/>
            <a:ext cx="14328775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2"/>
          </p:nvPr>
        </p:nvSpPr>
        <p:spPr>
          <a:xfrm>
            <a:off x="22771100" y="11680825"/>
            <a:ext cx="6983413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23"/>
          </p:nvPr>
        </p:nvSpPr>
        <p:spPr>
          <a:xfrm>
            <a:off x="22771100" y="28819475"/>
            <a:ext cx="6983413" cy="10437813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Espace réservé pour une image  3"/>
          <p:cNvSpPr>
            <a:spLocks noGrp="1"/>
          </p:cNvSpPr>
          <p:nvPr>
            <p:ph type="pic" sz="quarter" idx="24"/>
          </p:nvPr>
        </p:nvSpPr>
        <p:spPr>
          <a:xfrm>
            <a:off x="15407702" y="3327400"/>
            <a:ext cx="14346811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 dirty="0"/>
          </a:p>
        </p:txBody>
      </p:sp>
      <p:sp>
        <p:nvSpPr>
          <p:cNvPr id="8" name="Espace réservé pour une image  7"/>
          <p:cNvSpPr>
            <a:spLocks noGrp="1"/>
          </p:cNvSpPr>
          <p:nvPr>
            <p:ph type="pic" sz="quarter" idx="25"/>
          </p:nvPr>
        </p:nvSpPr>
        <p:spPr>
          <a:xfrm>
            <a:off x="15407702" y="21905913"/>
            <a:ext cx="14346811" cy="63373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651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4Columns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du texte 17"/>
          <p:cNvSpPr>
            <a:spLocks noGrp="1"/>
          </p:cNvSpPr>
          <p:nvPr>
            <p:ph type="body" sz="quarter" idx="12"/>
          </p:nvPr>
        </p:nvSpPr>
        <p:spPr>
          <a:xfrm>
            <a:off x="520700" y="11680825"/>
            <a:ext cx="14328775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3"/>
          </p:nvPr>
        </p:nvSpPr>
        <p:spPr>
          <a:xfrm>
            <a:off x="520700" y="28819476"/>
            <a:ext cx="14328775" cy="104409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23" name="Espace réservé pour une image  22"/>
          <p:cNvSpPr>
            <a:spLocks noGrp="1"/>
          </p:cNvSpPr>
          <p:nvPr>
            <p:ph type="pic" sz="quarter" idx="14"/>
          </p:nvPr>
        </p:nvSpPr>
        <p:spPr>
          <a:xfrm>
            <a:off x="520700" y="21905914"/>
            <a:ext cx="6911975" cy="6337299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5" name="Espace réservé pour une image  24"/>
          <p:cNvSpPr>
            <a:spLocks noGrp="1"/>
          </p:cNvSpPr>
          <p:nvPr>
            <p:ph type="pic" sz="quarter" idx="15"/>
          </p:nvPr>
        </p:nvSpPr>
        <p:spPr>
          <a:xfrm>
            <a:off x="7987680" y="21905913"/>
            <a:ext cx="6861796" cy="63373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7" name="Espace réservé pour une image  26"/>
          <p:cNvSpPr>
            <a:spLocks noGrp="1"/>
          </p:cNvSpPr>
          <p:nvPr>
            <p:ph type="pic" sz="quarter" idx="16"/>
          </p:nvPr>
        </p:nvSpPr>
        <p:spPr>
          <a:xfrm>
            <a:off x="15406646" y="21905912"/>
            <a:ext cx="6859630" cy="633730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9" name="ZoneTexte 28"/>
          <p:cNvSpPr txBox="1"/>
          <p:nvPr userDrawn="1"/>
        </p:nvSpPr>
        <p:spPr>
          <a:xfrm>
            <a:off x="25404417" y="28147617"/>
            <a:ext cx="184731" cy="1154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8" name="Espace réservé pour une image  37"/>
          <p:cNvSpPr>
            <a:spLocks noGrp="1"/>
          </p:cNvSpPr>
          <p:nvPr>
            <p:ph type="pic" sz="quarter" idx="19"/>
          </p:nvPr>
        </p:nvSpPr>
        <p:spPr>
          <a:xfrm>
            <a:off x="520700" y="3327400"/>
            <a:ext cx="6911975" cy="785186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40" name="Espace réservé pour une image  39"/>
          <p:cNvSpPr>
            <a:spLocks noGrp="1"/>
          </p:cNvSpPr>
          <p:nvPr>
            <p:ph type="pic" sz="quarter" idx="20"/>
          </p:nvPr>
        </p:nvSpPr>
        <p:spPr>
          <a:xfrm>
            <a:off x="8008938" y="3327400"/>
            <a:ext cx="6840537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42" name="Espace réservé pour une image  41"/>
          <p:cNvSpPr>
            <a:spLocks noGrp="1"/>
          </p:cNvSpPr>
          <p:nvPr>
            <p:ph type="pic" sz="quarter" idx="21"/>
          </p:nvPr>
        </p:nvSpPr>
        <p:spPr>
          <a:xfrm>
            <a:off x="15425738" y="3327400"/>
            <a:ext cx="6840537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2"/>
          </p:nvPr>
        </p:nvSpPr>
        <p:spPr>
          <a:xfrm>
            <a:off x="15406646" y="11680825"/>
            <a:ext cx="14347867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23"/>
          </p:nvPr>
        </p:nvSpPr>
        <p:spPr>
          <a:xfrm>
            <a:off x="15406646" y="28819475"/>
            <a:ext cx="14347867" cy="10437813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Espace réservé pour une image  3"/>
          <p:cNvSpPr>
            <a:spLocks noGrp="1"/>
          </p:cNvSpPr>
          <p:nvPr>
            <p:ph type="pic" sz="quarter" idx="24"/>
          </p:nvPr>
        </p:nvSpPr>
        <p:spPr>
          <a:xfrm>
            <a:off x="22771100" y="3327400"/>
            <a:ext cx="6983413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GB"/>
          </a:p>
        </p:txBody>
      </p:sp>
      <p:sp>
        <p:nvSpPr>
          <p:cNvPr id="8" name="Espace réservé pour une image  7"/>
          <p:cNvSpPr>
            <a:spLocks noGrp="1"/>
          </p:cNvSpPr>
          <p:nvPr>
            <p:ph type="pic" sz="quarter" idx="25"/>
          </p:nvPr>
        </p:nvSpPr>
        <p:spPr>
          <a:xfrm>
            <a:off x="22771100" y="21905913"/>
            <a:ext cx="6983413" cy="63373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517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4Columns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du texte 17"/>
          <p:cNvSpPr>
            <a:spLocks noGrp="1"/>
          </p:cNvSpPr>
          <p:nvPr>
            <p:ph type="body" sz="quarter" idx="12"/>
          </p:nvPr>
        </p:nvSpPr>
        <p:spPr>
          <a:xfrm>
            <a:off x="8021418" y="3327695"/>
            <a:ext cx="6828057" cy="1793051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3"/>
          </p:nvPr>
        </p:nvSpPr>
        <p:spPr>
          <a:xfrm>
            <a:off x="520700" y="28819476"/>
            <a:ext cx="14328775" cy="104409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23" name="Espace réservé pour une image  22"/>
          <p:cNvSpPr>
            <a:spLocks noGrp="1"/>
          </p:cNvSpPr>
          <p:nvPr>
            <p:ph type="pic" sz="quarter" idx="14"/>
          </p:nvPr>
        </p:nvSpPr>
        <p:spPr>
          <a:xfrm>
            <a:off x="520700" y="21905914"/>
            <a:ext cx="6911975" cy="6337299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5" name="Espace réservé pour une image  24"/>
          <p:cNvSpPr>
            <a:spLocks noGrp="1"/>
          </p:cNvSpPr>
          <p:nvPr>
            <p:ph type="pic" sz="quarter" idx="15"/>
          </p:nvPr>
        </p:nvSpPr>
        <p:spPr>
          <a:xfrm>
            <a:off x="7987680" y="21905913"/>
            <a:ext cx="6861796" cy="63373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7" name="Espace réservé pour une image  26"/>
          <p:cNvSpPr>
            <a:spLocks noGrp="1"/>
          </p:cNvSpPr>
          <p:nvPr>
            <p:ph type="pic" sz="quarter" idx="16"/>
          </p:nvPr>
        </p:nvSpPr>
        <p:spPr>
          <a:xfrm>
            <a:off x="15406646" y="21905912"/>
            <a:ext cx="6859630" cy="633730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9" name="ZoneTexte 28"/>
          <p:cNvSpPr txBox="1"/>
          <p:nvPr userDrawn="1"/>
        </p:nvSpPr>
        <p:spPr>
          <a:xfrm>
            <a:off x="25404417" y="28147617"/>
            <a:ext cx="184731" cy="1154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8" name="Espace réservé pour une image  37"/>
          <p:cNvSpPr>
            <a:spLocks noGrp="1"/>
          </p:cNvSpPr>
          <p:nvPr>
            <p:ph type="pic" sz="quarter" idx="19"/>
          </p:nvPr>
        </p:nvSpPr>
        <p:spPr>
          <a:xfrm>
            <a:off x="520700" y="3327400"/>
            <a:ext cx="6911975" cy="785186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40" name="Espace réservé pour une image  39"/>
          <p:cNvSpPr>
            <a:spLocks noGrp="1"/>
          </p:cNvSpPr>
          <p:nvPr>
            <p:ph type="pic" sz="quarter" idx="20"/>
          </p:nvPr>
        </p:nvSpPr>
        <p:spPr>
          <a:xfrm>
            <a:off x="520700" y="11680825"/>
            <a:ext cx="6911975" cy="957738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42" name="Espace réservé pour une image  41"/>
          <p:cNvSpPr>
            <a:spLocks noGrp="1"/>
          </p:cNvSpPr>
          <p:nvPr>
            <p:ph type="pic" sz="quarter" idx="21"/>
          </p:nvPr>
        </p:nvSpPr>
        <p:spPr>
          <a:xfrm>
            <a:off x="15425738" y="3327400"/>
            <a:ext cx="6840537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2"/>
          </p:nvPr>
        </p:nvSpPr>
        <p:spPr>
          <a:xfrm>
            <a:off x="15406646" y="11680825"/>
            <a:ext cx="14347867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23"/>
          </p:nvPr>
        </p:nvSpPr>
        <p:spPr>
          <a:xfrm>
            <a:off x="22771101" y="21905914"/>
            <a:ext cx="6983412" cy="17354550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Espace réservé pour une image  3"/>
          <p:cNvSpPr>
            <a:spLocks noGrp="1"/>
          </p:cNvSpPr>
          <p:nvPr>
            <p:ph type="pic" sz="quarter" idx="24"/>
          </p:nvPr>
        </p:nvSpPr>
        <p:spPr>
          <a:xfrm>
            <a:off x="22771100" y="3327400"/>
            <a:ext cx="6983413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GB"/>
          </a:p>
        </p:txBody>
      </p:sp>
      <p:sp>
        <p:nvSpPr>
          <p:cNvPr id="8" name="Espace réservé pour une image  7"/>
          <p:cNvSpPr>
            <a:spLocks noGrp="1"/>
          </p:cNvSpPr>
          <p:nvPr>
            <p:ph type="pic" sz="quarter" idx="25"/>
          </p:nvPr>
        </p:nvSpPr>
        <p:spPr>
          <a:xfrm>
            <a:off x="15406646" y="28790122"/>
            <a:ext cx="6859629" cy="1047034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8537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4Columns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du texte 17"/>
          <p:cNvSpPr>
            <a:spLocks noGrp="1"/>
          </p:cNvSpPr>
          <p:nvPr>
            <p:ph type="body" sz="quarter" idx="12"/>
          </p:nvPr>
        </p:nvSpPr>
        <p:spPr>
          <a:xfrm>
            <a:off x="8021418" y="3327695"/>
            <a:ext cx="6828057" cy="2491551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3"/>
          </p:nvPr>
        </p:nvSpPr>
        <p:spPr>
          <a:xfrm>
            <a:off x="520700" y="28819476"/>
            <a:ext cx="14328775" cy="104409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27" name="Espace réservé pour une image  26"/>
          <p:cNvSpPr>
            <a:spLocks noGrp="1"/>
          </p:cNvSpPr>
          <p:nvPr>
            <p:ph type="pic" sz="quarter" idx="16"/>
          </p:nvPr>
        </p:nvSpPr>
        <p:spPr>
          <a:xfrm>
            <a:off x="15406646" y="21905912"/>
            <a:ext cx="6859630" cy="633730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9" name="ZoneTexte 28"/>
          <p:cNvSpPr txBox="1"/>
          <p:nvPr userDrawn="1"/>
        </p:nvSpPr>
        <p:spPr>
          <a:xfrm>
            <a:off x="25404417" y="28147617"/>
            <a:ext cx="184731" cy="1154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8" name="Espace réservé pour une image  37"/>
          <p:cNvSpPr>
            <a:spLocks noGrp="1"/>
          </p:cNvSpPr>
          <p:nvPr>
            <p:ph type="pic" sz="quarter" idx="19"/>
          </p:nvPr>
        </p:nvSpPr>
        <p:spPr>
          <a:xfrm>
            <a:off x="520700" y="3327400"/>
            <a:ext cx="6911975" cy="785186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40" name="Espace réservé pour une image  39"/>
          <p:cNvSpPr>
            <a:spLocks noGrp="1"/>
          </p:cNvSpPr>
          <p:nvPr>
            <p:ph type="pic" sz="quarter" idx="20"/>
          </p:nvPr>
        </p:nvSpPr>
        <p:spPr>
          <a:xfrm>
            <a:off x="520700" y="11680825"/>
            <a:ext cx="6911975" cy="1656238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42" name="Espace réservé pour une image  41"/>
          <p:cNvSpPr>
            <a:spLocks noGrp="1"/>
          </p:cNvSpPr>
          <p:nvPr>
            <p:ph type="pic" sz="quarter" idx="21"/>
          </p:nvPr>
        </p:nvSpPr>
        <p:spPr>
          <a:xfrm>
            <a:off x="15425738" y="3327400"/>
            <a:ext cx="14328775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2"/>
          </p:nvPr>
        </p:nvSpPr>
        <p:spPr>
          <a:xfrm>
            <a:off x="15406646" y="11680825"/>
            <a:ext cx="14347867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23"/>
          </p:nvPr>
        </p:nvSpPr>
        <p:spPr>
          <a:xfrm>
            <a:off x="22771101" y="21905914"/>
            <a:ext cx="6983412" cy="17354550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GB"/>
          </a:p>
        </p:txBody>
      </p:sp>
      <p:sp>
        <p:nvSpPr>
          <p:cNvPr id="8" name="Espace réservé pour une image  7"/>
          <p:cNvSpPr>
            <a:spLocks noGrp="1"/>
          </p:cNvSpPr>
          <p:nvPr>
            <p:ph type="pic" sz="quarter" idx="25"/>
          </p:nvPr>
        </p:nvSpPr>
        <p:spPr>
          <a:xfrm>
            <a:off x="15406646" y="28790122"/>
            <a:ext cx="6859629" cy="1047034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277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3Columns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texte 13"/>
          <p:cNvSpPr>
            <a:spLocks noGrp="1"/>
          </p:cNvSpPr>
          <p:nvPr>
            <p:ph type="body" sz="quarter" idx="10"/>
          </p:nvPr>
        </p:nvSpPr>
        <p:spPr>
          <a:xfrm>
            <a:off x="10432251" y="11680825"/>
            <a:ext cx="9361487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1"/>
          </p:nvPr>
        </p:nvSpPr>
        <p:spPr>
          <a:xfrm>
            <a:off x="20466050" y="11680825"/>
            <a:ext cx="9263851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2"/>
          </p:nvPr>
        </p:nvSpPr>
        <p:spPr>
          <a:xfrm>
            <a:off x="520700" y="11680825"/>
            <a:ext cx="9263850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3"/>
          </p:nvPr>
        </p:nvSpPr>
        <p:spPr>
          <a:xfrm>
            <a:off x="520700" y="28819476"/>
            <a:ext cx="9288462" cy="104409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23" name="Espace réservé pour une image  22"/>
          <p:cNvSpPr>
            <a:spLocks noGrp="1"/>
          </p:cNvSpPr>
          <p:nvPr>
            <p:ph type="pic" sz="quarter" idx="14"/>
          </p:nvPr>
        </p:nvSpPr>
        <p:spPr>
          <a:xfrm>
            <a:off x="520700" y="21905914"/>
            <a:ext cx="9263850" cy="6337299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25" name="Espace réservé pour une image  24"/>
          <p:cNvSpPr>
            <a:spLocks noGrp="1"/>
          </p:cNvSpPr>
          <p:nvPr>
            <p:ph type="pic" sz="quarter" idx="15"/>
          </p:nvPr>
        </p:nvSpPr>
        <p:spPr>
          <a:xfrm>
            <a:off x="10432251" y="21905913"/>
            <a:ext cx="9361487" cy="63373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27" name="Espace réservé pour une image  26"/>
          <p:cNvSpPr>
            <a:spLocks noGrp="1"/>
          </p:cNvSpPr>
          <p:nvPr>
            <p:ph type="pic" sz="quarter" idx="16"/>
          </p:nvPr>
        </p:nvSpPr>
        <p:spPr>
          <a:xfrm>
            <a:off x="20466050" y="21905912"/>
            <a:ext cx="9263851" cy="633730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29" name="ZoneTexte 28"/>
          <p:cNvSpPr txBox="1"/>
          <p:nvPr userDrawn="1"/>
        </p:nvSpPr>
        <p:spPr>
          <a:xfrm>
            <a:off x="25404417" y="28147617"/>
            <a:ext cx="184731" cy="1154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3" name="Espace réservé du texte 32"/>
          <p:cNvSpPr>
            <a:spLocks noGrp="1"/>
          </p:cNvSpPr>
          <p:nvPr>
            <p:ph type="body" sz="quarter" idx="17"/>
          </p:nvPr>
        </p:nvSpPr>
        <p:spPr>
          <a:xfrm>
            <a:off x="10456863" y="28819476"/>
            <a:ext cx="9361487" cy="104409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35" name="Espace réservé du texte 34"/>
          <p:cNvSpPr>
            <a:spLocks noGrp="1"/>
          </p:cNvSpPr>
          <p:nvPr>
            <p:ph type="body" sz="quarter" idx="18"/>
          </p:nvPr>
        </p:nvSpPr>
        <p:spPr>
          <a:xfrm>
            <a:off x="20466050" y="28819475"/>
            <a:ext cx="9263851" cy="10440989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38" name="Espace réservé pour une image  37"/>
          <p:cNvSpPr>
            <a:spLocks noGrp="1"/>
          </p:cNvSpPr>
          <p:nvPr>
            <p:ph type="pic" sz="quarter" idx="19"/>
          </p:nvPr>
        </p:nvSpPr>
        <p:spPr>
          <a:xfrm>
            <a:off x="520700" y="3327400"/>
            <a:ext cx="9263850" cy="785186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40" name="Espace réservé pour une image  39"/>
          <p:cNvSpPr>
            <a:spLocks noGrp="1"/>
          </p:cNvSpPr>
          <p:nvPr>
            <p:ph type="pic" sz="quarter" idx="20"/>
          </p:nvPr>
        </p:nvSpPr>
        <p:spPr>
          <a:xfrm>
            <a:off x="10432251" y="3327400"/>
            <a:ext cx="9361487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42" name="Espace réservé pour une image  41"/>
          <p:cNvSpPr>
            <a:spLocks noGrp="1"/>
          </p:cNvSpPr>
          <p:nvPr>
            <p:ph type="pic" sz="quarter" idx="21"/>
          </p:nvPr>
        </p:nvSpPr>
        <p:spPr>
          <a:xfrm>
            <a:off x="20441438" y="3327400"/>
            <a:ext cx="9288463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22" name="Espace réservé du titre 3">
            <a:extLst>
              <a:ext uri="{FF2B5EF4-FFF2-40B4-BE49-F238E27FC236}">
                <a16:creationId xmlns:a16="http://schemas.microsoft.com/office/drawing/2014/main" id="{C8644E48-79E2-7F4C-B686-FF1B1B86C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0445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3Columns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texte 13"/>
          <p:cNvSpPr>
            <a:spLocks noGrp="1"/>
          </p:cNvSpPr>
          <p:nvPr>
            <p:ph type="body" sz="quarter" idx="10"/>
          </p:nvPr>
        </p:nvSpPr>
        <p:spPr>
          <a:xfrm>
            <a:off x="10432251" y="11680825"/>
            <a:ext cx="9361487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1"/>
          </p:nvPr>
        </p:nvSpPr>
        <p:spPr>
          <a:xfrm>
            <a:off x="20466050" y="11680825"/>
            <a:ext cx="9263851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2"/>
          </p:nvPr>
        </p:nvSpPr>
        <p:spPr>
          <a:xfrm>
            <a:off x="520700" y="11680825"/>
            <a:ext cx="9263850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3"/>
          </p:nvPr>
        </p:nvSpPr>
        <p:spPr>
          <a:xfrm>
            <a:off x="520700" y="21905912"/>
            <a:ext cx="9288462" cy="1735455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29" name="ZoneTexte 28"/>
          <p:cNvSpPr txBox="1"/>
          <p:nvPr userDrawn="1"/>
        </p:nvSpPr>
        <p:spPr>
          <a:xfrm>
            <a:off x="25404417" y="28147617"/>
            <a:ext cx="184731" cy="1154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3" name="Espace réservé du texte 32"/>
          <p:cNvSpPr>
            <a:spLocks noGrp="1"/>
          </p:cNvSpPr>
          <p:nvPr>
            <p:ph type="body" sz="quarter" idx="17"/>
          </p:nvPr>
        </p:nvSpPr>
        <p:spPr>
          <a:xfrm>
            <a:off x="10456863" y="21905913"/>
            <a:ext cx="9361487" cy="1735455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35" name="Espace réservé du texte 34"/>
          <p:cNvSpPr>
            <a:spLocks noGrp="1"/>
          </p:cNvSpPr>
          <p:nvPr>
            <p:ph type="body" sz="quarter" idx="18"/>
          </p:nvPr>
        </p:nvSpPr>
        <p:spPr>
          <a:xfrm>
            <a:off x="20466050" y="21905913"/>
            <a:ext cx="9263851" cy="1735455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38" name="Espace réservé pour une image  37"/>
          <p:cNvSpPr>
            <a:spLocks noGrp="1"/>
          </p:cNvSpPr>
          <p:nvPr>
            <p:ph type="pic" sz="quarter" idx="19"/>
          </p:nvPr>
        </p:nvSpPr>
        <p:spPr>
          <a:xfrm>
            <a:off x="520700" y="3330668"/>
            <a:ext cx="9263850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40" name="Espace réservé pour une image  39"/>
          <p:cNvSpPr>
            <a:spLocks noGrp="1"/>
          </p:cNvSpPr>
          <p:nvPr>
            <p:ph type="pic" sz="quarter" idx="20"/>
          </p:nvPr>
        </p:nvSpPr>
        <p:spPr>
          <a:xfrm>
            <a:off x="10432251" y="3327400"/>
            <a:ext cx="9361487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42" name="Espace réservé pour une image  41"/>
          <p:cNvSpPr>
            <a:spLocks noGrp="1"/>
          </p:cNvSpPr>
          <p:nvPr>
            <p:ph type="pic" sz="quarter" idx="21"/>
          </p:nvPr>
        </p:nvSpPr>
        <p:spPr>
          <a:xfrm>
            <a:off x="20441438" y="3327400"/>
            <a:ext cx="9288463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20" name="Espace réservé du titre 3">
            <a:extLst>
              <a:ext uri="{FF2B5EF4-FFF2-40B4-BE49-F238E27FC236}">
                <a16:creationId xmlns:a16="http://schemas.microsoft.com/office/drawing/2014/main" id="{32981B3B-2463-4148-A896-BAC7872F8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3056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3Columns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space réservé du texte 20"/>
          <p:cNvSpPr>
            <a:spLocks noGrp="1"/>
          </p:cNvSpPr>
          <p:nvPr>
            <p:ph type="body" sz="quarter" idx="13"/>
          </p:nvPr>
        </p:nvSpPr>
        <p:spPr>
          <a:xfrm>
            <a:off x="520700" y="21905912"/>
            <a:ext cx="9288462" cy="1735455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29" name="ZoneTexte 28"/>
          <p:cNvSpPr txBox="1"/>
          <p:nvPr userDrawn="1"/>
        </p:nvSpPr>
        <p:spPr>
          <a:xfrm>
            <a:off x="25404417" y="28147617"/>
            <a:ext cx="184731" cy="1154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3" name="Espace réservé du texte 32"/>
          <p:cNvSpPr>
            <a:spLocks noGrp="1"/>
          </p:cNvSpPr>
          <p:nvPr>
            <p:ph type="body" sz="quarter" idx="17"/>
          </p:nvPr>
        </p:nvSpPr>
        <p:spPr>
          <a:xfrm>
            <a:off x="10456863" y="21905913"/>
            <a:ext cx="9361487" cy="1735455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35" name="Espace réservé du texte 34"/>
          <p:cNvSpPr>
            <a:spLocks noGrp="1"/>
          </p:cNvSpPr>
          <p:nvPr>
            <p:ph type="body" sz="quarter" idx="18"/>
          </p:nvPr>
        </p:nvSpPr>
        <p:spPr>
          <a:xfrm>
            <a:off x="20466050" y="11680825"/>
            <a:ext cx="9263851" cy="27579639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38" name="Espace réservé pour une image  37"/>
          <p:cNvSpPr>
            <a:spLocks noGrp="1"/>
          </p:cNvSpPr>
          <p:nvPr>
            <p:ph type="pic" sz="quarter" idx="19"/>
          </p:nvPr>
        </p:nvSpPr>
        <p:spPr>
          <a:xfrm>
            <a:off x="520700" y="3327401"/>
            <a:ext cx="19297650" cy="1793081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42" name="Espace réservé pour une image  41"/>
          <p:cNvSpPr>
            <a:spLocks noGrp="1"/>
          </p:cNvSpPr>
          <p:nvPr>
            <p:ph type="pic" sz="quarter" idx="21"/>
          </p:nvPr>
        </p:nvSpPr>
        <p:spPr>
          <a:xfrm>
            <a:off x="20466050" y="3327400"/>
            <a:ext cx="9263851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13" name="Espace réservé du titre 3">
            <a:extLst>
              <a:ext uri="{FF2B5EF4-FFF2-40B4-BE49-F238E27FC236}">
                <a16:creationId xmlns:a16="http://schemas.microsoft.com/office/drawing/2014/main" id="{22B5B27A-3615-DB41-A97D-7AA91D6D0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404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3Columns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space réservé du texte 20"/>
          <p:cNvSpPr>
            <a:spLocks noGrp="1"/>
          </p:cNvSpPr>
          <p:nvPr>
            <p:ph type="body" sz="quarter" idx="13"/>
          </p:nvPr>
        </p:nvSpPr>
        <p:spPr>
          <a:xfrm>
            <a:off x="520700" y="21905912"/>
            <a:ext cx="9288462" cy="1735455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29" name="ZoneTexte 28"/>
          <p:cNvSpPr txBox="1"/>
          <p:nvPr userDrawn="1"/>
        </p:nvSpPr>
        <p:spPr>
          <a:xfrm>
            <a:off x="25404417" y="28147617"/>
            <a:ext cx="184731" cy="1154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3" name="Espace réservé du texte 32"/>
          <p:cNvSpPr>
            <a:spLocks noGrp="1"/>
          </p:cNvSpPr>
          <p:nvPr>
            <p:ph type="body" sz="quarter" idx="17"/>
          </p:nvPr>
        </p:nvSpPr>
        <p:spPr>
          <a:xfrm>
            <a:off x="10456863" y="21905913"/>
            <a:ext cx="19297650" cy="1735455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38" name="Espace réservé pour une image  37"/>
          <p:cNvSpPr>
            <a:spLocks noGrp="1"/>
          </p:cNvSpPr>
          <p:nvPr>
            <p:ph type="pic" sz="quarter" idx="19"/>
          </p:nvPr>
        </p:nvSpPr>
        <p:spPr>
          <a:xfrm>
            <a:off x="520699" y="3327401"/>
            <a:ext cx="19297651" cy="1793081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0"/>
          </p:nvPr>
        </p:nvSpPr>
        <p:spPr>
          <a:xfrm>
            <a:off x="20466050" y="3327400"/>
            <a:ext cx="9288463" cy="17930813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2" name="Espace réservé du titre 3">
            <a:extLst>
              <a:ext uri="{FF2B5EF4-FFF2-40B4-BE49-F238E27FC236}">
                <a16:creationId xmlns:a16="http://schemas.microsoft.com/office/drawing/2014/main" id="{9F74E137-B706-B44F-A627-0ED987335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6654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39979600"/>
            <a:ext cx="30275213" cy="2829735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titre 3"/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6551AFB-8967-0D49-BAFD-9783C0AAA52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0700" y="40466963"/>
            <a:ext cx="1980000" cy="19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874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81" r:id="rId2"/>
    <p:sldLayoutId id="2147483680" r:id="rId3"/>
    <p:sldLayoutId id="2147483683" r:id="rId4"/>
    <p:sldLayoutId id="2147483684" r:id="rId5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6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9354" userDrawn="1">
          <p15:clr>
            <a:srgbClr val="F26B43"/>
          </p15:clr>
        </p15:guide>
        <p15:guide id="3" pos="328">
          <p15:clr>
            <a:srgbClr val="F26B43"/>
          </p15:clr>
        </p15:guide>
        <p15:guide id="4" pos="18743">
          <p15:clr>
            <a:srgbClr val="F26B43"/>
          </p15:clr>
        </p15:guide>
        <p15:guide id="6" orient="horz" pos="26636">
          <p15:clr>
            <a:srgbClr val="F26B43"/>
          </p15:clr>
        </p15:guide>
        <p15:guide id="7" orient="horz" pos="1461" userDrawn="1">
          <p15:clr>
            <a:srgbClr val="F26B43"/>
          </p15:clr>
        </p15:guide>
        <p15:guide id="8" orient="horz" pos="25184">
          <p15:clr>
            <a:srgbClr val="F26B43"/>
          </p15:clr>
        </p15:guide>
        <p15:guide id="11" pos="4682" userDrawn="1">
          <p15:clr>
            <a:srgbClr val="F26B43"/>
          </p15:clr>
        </p15:guide>
        <p15:guide id="12" orient="horz" pos="2096" userDrawn="1">
          <p15:clr>
            <a:srgbClr val="F26B43"/>
          </p15:clr>
        </p15:guide>
        <p15:guide id="13" orient="horz" pos="13391">
          <p15:clr>
            <a:srgbClr val="F26B43"/>
          </p15:clr>
        </p15:guide>
        <p15:guide id="14" orient="horz" pos="13799">
          <p15:clr>
            <a:srgbClr val="F26B43"/>
          </p15:clr>
        </p15:guide>
        <p15:guide id="15" orient="horz" pos="17791">
          <p15:clr>
            <a:srgbClr val="F26B43"/>
          </p15:clr>
        </p15:guide>
        <p15:guide id="17" orient="horz" pos="18154">
          <p15:clr>
            <a:srgbClr val="F26B43"/>
          </p15:clr>
        </p15:guide>
        <p15:guide id="18" orient="horz" pos="7040">
          <p15:clr>
            <a:srgbClr val="F26B43"/>
          </p15:clr>
        </p15:guide>
        <p15:guide id="19" orient="horz" pos="7358">
          <p15:clr>
            <a:srgbClr val="F26B43"/>
          </p15:clr>
        </p15:guide>
        <p15:guide id="20" orient="horz" pos="327">
          <p15:clr>
            <a:srgbClr val="F26B43"/>
          </p15:clr>
        </p15:guide>
        <p15:guide id="21" orient="horz" pos="24731">
          <p15:clr>
            <a:srgbClr val="F26B43"/>
          </p15:clr>
        </p15:guide>
        <p15:guide id="24" pos="14344" userDrawn="1">
          <p15:clr>
            <a:srgbClr val="F26B43"/>
          </p15:clr>
        </p15:guide>
        <p15:guide id="25" pos="14026" userDrawn="1">
          <p15:clr>
            <a:srgbClr val="F26B43"/>
          </p15:clr>
        </p15:guide>
        <p15:guide id="26" pos="9717" userDrawn="1">
          <p15:clr>
            <a:srgbClr val="F26B43"/>
          </p15:clr>
        </p15:guide>
        <p15:guide id="27" pos="5045" userDrawn="1">
          <p15:clr>
            <a:srgbClr val="F26B43"/>
          </p15:clr>
        </p15:guide>
        <p15:guide id="28" orient="horz" pos="2550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39979600"/>
            <a:ext cx="30275213" cy="2829735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Espace réservé du titre 3">
            <a:extLst>
              <a:ext uri="{FF2B5EF4-FFF2-40B4-BE49-F238E27FC236}">
                <a16:creationId xmlns:a16="http://schemas.microsoft.com/office/drawing/2014/main" id="{5C609CF2-1EA2-1441-8666-98C984D7A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BB35022-1E8A-3949-80A3-4DB26BF9C5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0700" y="40466963"/>
            <a:ext cx="1980000" cy="19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833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5" r:id="rId2"/>
    <p:sldLayoutId id="2147483666" r:id="rId3"/>
    <p:sldLayoutId id="2147483670" r:id="rId4"/>
    <p:sldLayoutId id="2147483685" r:id="rId5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587">
          <p15:clr>
            <a:srgbClr val="F26B43"/>
          </p15:clr>
        </p15:guide>
        <p15:guide id="3" pos="328">
          <p15:clr>
            <a:srgbClr val="F26B43"/>
          </p15:clr>
        </p15:guide>
        <p15:guide id="4" pos="18743">
          <p15:clr>
            <a:srgbClr val="F26B43"/>
          </p15:clr>
        </p15:guide>
        <p15:guide id="6" orient="horz" pos="26636">
          <p15:clr>
            <a:srgbClr val="F26B43"/>
          </p15:clr>
        </p15:guide>
        <p15:guide id="7" orient="horz" pos="1461">
          <p15:clr>
            <a:srgbClr val="F26B43"/>
          </p15:clr>
        </p15:guide>
        <p15:guide id="8" orient="horz" pos="25184">
          <p15:clr>
            <a:srgbClr val="F26B43"/>
          </p15:clr>
        </p15:guide>
        <p15:guide id="9" pos="6179">
          <p15:clr>
            <a:srgbClr val="F26B43"/>
          </p15:clr>
        </p15:guide>
        <p15:guide id="10" pos="12892">
          <p15:clr>
            <a:srgbClr val="F26B43"/>
          </p15:clr>
        </p15:guide>
        <p15:guide id="11" pos="12484">
          <p15:clr>
            <a:srgbClr val="F26B43"/>
          </p15:clr>
        </p15:guide>
        <p15:guide id="12" orient="horz" pos="2096">
          <p15:clr>
            <a:srgbClr val="F26B43"/>
          </p15:clr>
        </p15:guide>
        <p15:guide id="13" orient="horz" pos="13391">
          <p15:clr>
            <a:srgbClr val="F26B43"/>
          </p15:clr>
        </p15:guide>
        <p15:guide id="14" orient="horz" pos="13799">
          <p15:clr>
            <a:srgbClr val="F26B43"/>
          </p15:clr>
        </p15:guide>
        <p15:guide id="15" orient="horz" pos="17791">
          <p15:clr>
            <a:srgbClr val="F26B43"/>
          </p15:clr>
        </p15:guide>
        <p15:guide id="17" orient="horz" pos="18154">
          <p15:clr>
            <a:srgbClr val="F26B43"/>
          </p15:clr>
        </p15:guide>
        <p15:guide id="18" orient="horz" pos="7040">
          <p15:clr>
            <a:srgbClr val="F26B43"/>
          </p15:clr>
        </p15:guide>
        <p15:guide id="19" orient="horz" pos="7358">
          <p15:clr>
            <a:srgbClr val="F26B43"/>
          </p15:clr>
        </p15:guide>
        <p15:guide id="20" orient="horz" pos="327">
          <p15:clr>
            <a:srgbClr val="F26B43"/>
          </p15:clr>
        </p15:guide>
        <p15:guide id="21" orient="horz" pos="24731">
          <p15:clr>
            <a:srgbClr val="F26B43"/>
          </p15:clr>
        </p15:guide>
        <p15:guide id="22" orient="horz" pos="25502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25450" y="39979600"/>
            <a:ext cx="30275213" cy="2829735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Espace réservé du titre 3">
            <a:extLst>
              <a:ext uri="{FF2B5EF4-FFF2-40B4-BE49-F238E27FC236}">
                <a16:creationId xmlns:a16="http://schemas.microsoft.com/office/drawing/2014/main" id="{DB7B799A-C612-2C4E-B355-A75C1028A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84738FB3-C110-5C48-926C-52CFD3CDD97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0700" y="40466963"/>
            <a:ext cx="1980000" cy="19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609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2" r:id="rId2"/>
    <p:sldLayoutId id="2147483667" r:id="rId3"/>
    <p:sldLayoutId id="2147483668" r:id="rId4"/>
    <p:sldLayoutId id="2147483669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28">
          <p15:clr>
            <a:srgbClr val="F26B43"/>
          </p15:clr>
        </p15:guide>
        <p15:guide id="2" pos="18743">
          <p15:clr>
            <a:srgbClr val="F26B43"/>
          </p15:clr>
        </p15:guide>
        <p15:guide id="3" orient="horz" pos="1461">
          <p15:clr>
            <a:srgbClr val="F26B43"/>
          </p15:clr>
        </p15:guide>
        <p15:guide id="4" orient="horz" pos="327">
          <p15:clr>
            <a:srgbClr val="F26B43"/>
          </p15:clr>
        </p15:guide>
        <p15:guide id="5" orient="horz" pos="26636">
          <p15:clr>
            <a:srgbClr val="F26B43"/>
          </p15:clr>
        </p15:guide>
        <p15:guide id="6" pos="9717">
          <p15:clr>
            <a:srgbClr val="F26B43"/>
          </p15:clr>
        </p15:guide>
        <p15:guide id="7" pos="9354">
          <p15:clr>
            <a:srgbClr val="F26B43"/>
          </p15:clr>
        </p15:guide>
        <p15:guide id="8" orient="horz" pos="13391">
          <p15:clr>
            <a:srgbClr val="F26B43"/>
          </p15:clr>
        </p15:guide>
        <p15:guide id="9" orient="horz" pos="2096">
          <p15:clr>
            <a:srgbClr val="F26B43"/>
          </p15:clr>
        </p15:guide>
        <p15:guide id="10" orient="horz" pos="8537">
          <p15:clr>
            <a:srgbClr val="F26B43"/>
          </p15:clr>
        </p15:guide>
        <p15:guide id="11" orient="horz" pos="13799">
          <p15:clr>
            <a:srgbClr val="F26B43"/>
          </p15:clr>
        </p15:guide>
        <p15:guide id="12" orient="horz" pos="8946">
          <p15:clr>
            <a:srgbClr val="F26B43"/>
          </p15:clr>
        </p15:guide>
        <p15:guide id="13" orient="horz" pos="19288">
          <p15:clr>
            <a:srgbClr val="F26B43"/>
          </p15:clr>
        </p15:guide>
        <p15:guide id="14" orient="horz" pos="19696">
          <p15:clr>
            <a:srgbClr val="F26B43"/>
          </p15:clr>
        </p15:guide>
        <p15:guide id="15" orient="horz" pos="25184">
          <p15:clr>
            <a:srgbClr val="F26B43"/>
          </p15:clr>
        </p15:guide>
        <p15:guide id="16" orient="horz" pos="24731">
          <p15:clr>
            <a:srgbClr val="F26B43"/>
          </p15:clr>
        </p15:guide>
        <p15:guide id="17" orient="horz" pos="2550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g"/><Relationship Id="rId10" Type="http://schemas.openxmlformats.org/officeDocument/2006/relationships/image" Target="../media/image10.jp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4"/>
          <p:cNvSpPr txBox="1"/>
          <p:nvPr/>
        </p:nvSpPr>
        <p:spPr>
          <a:xfrm>
            <a:off x="178249" y="557486"/>
            <a:ext cx="16107295" cy="5478423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35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gency FB" pitchFamily="34" charset="0"/>
              </a:rPr>
              <a:t>DETECTORS</a:t>
            </a:r>
            <a:endParaRPr lang="en-GB" sz="35000" dirty="0">
              <a:solidFill>
                <a:schemeClr val="tx1">
                  <a:lumMod val="65000"/>
                  <a:lumOff val="35000"/>
                </a:schemeClr>
              </a:solidFill>
              <a:latin typeface="Agency FB" pitchFamily="34" charset="0"/>
            </a:endParaRPr>
          </a:p>
        </p:txBody>
      </p: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-56082" y="1412959"/>
            <a:ext cx="302799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-56082" y="2422609"/>
            <a:ext cx="302799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endParaRPr kumimoji="0" lang="en-GB" sz="1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3" name="Picture 4" descr="D:\CERN temp\CERN Open Days 2019\OpenDays2019_Logo 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59"/>
          <a:stretch/>
        </p:blipFill>
        <p:spPr bwMode="auto">
          <a:xfrm>
            <a:off x="16850321" y="173622"/>
            <a:ext cx="12835282" cy="5990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-56081" y="6856265"/>
            <a:ext cx="30333674" cy="2313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Silicon Detectors in the LHC experiments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8400" b="1" dirty="0" smtClean="0">
                <a:solidFill>
                  <a:srgbClr val="0070C0"/>
                </a:solidFill>
                <a:latin typeface="Arial Rounded MT Bold" pitchFamily="34" charset="0"/>
                <a:cs typeface="Arial" pitchFamily="34" charset="0"/>
              </a:rPr>
              <a:t>Détecteurs Silicium dans les expériences du LHC </a:t>
            </a:r>
            <a:endParaRPr kumimoji="0" lang="en-US" sz="8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 Rounded MT Bold" pitchFamily="34" charset="0"/>
              <a:cs typeface="Arial" pitchFamily="34" charset="0"/>
            </a:endParaRPr>
          </a:p>
        </p:txBody>
      </p:sp>
      <p:pic>
        <p:nvPicPr>
          <p:cNvPr id="11" name="Picture 10" descr="cms_tracker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508505" y="11148917"/>
            <a:ext cx="7920000" cy="5308384"/>
          </a:xfrm>
          <a:prstGeom prst="rect">
            <a:avLst/>
          </a:prstGeom>
        </p:spPr>
      </p:pic>
      <p:pic>
        <p:nvPicPr>
          <p:cNvPr id="7" name="Picture 7" descr="disk3d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bright="12000" contrast="20000"/>
          </a:blip>
          <a:srcRect/>
          <a:stretch>
            <a:fillRect/>
          </a:stretch>
        </p:blipFill>
        <p:spPr bwMode="auto">
          <a:xfrm>
            <a:off x="17835825" y="14176448"/>
            <a:ext cx="7379750" cy="5289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0421" y="19811500"/>
            <a:ext cx="4320000" cy="3060000"/>
          </a:xfrm>
          <a:prstGeom prst="rect">
            <a:avLst/>
          </a:prstGeom>
          <a:ln w="63500">
            <a:solidFill>
              <a:srgbClr val="FF33CC"/>
            </a:solidFill>
          </a:ln>
        </p:spPr>
      </p:pic>
      <p:cxnSp>
        <p:nvCxnSpPr>
          <p:cNvPr id="22" name="Straight Connector 21"/>
          <p:cNvCxnSpPr>
            <a:endCxn id="15" idx="0"/>
          </p:cNvCxnSpPr>
          <p:nvPr/>
        </p:nvCxnSpPr>
        <p:spPr>
          <a:xfrm flipH="1">
            <a:off x="19460421" y="17430562"/>
            <a:ext cx="1979003" cy="2380938"/>
          </a:xfrm>
          <a:prstGeom prst="line">
            <a:avLst/>
          </a:prstGeom>
          <a:ln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3" descr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408628" y="11380422"/>
            <a:ext cx="4320000" cy="2877478"/>
          </a:xfrm>
          <a:prstGeom prst="rect">
            <a:avLst/>
          </a:prstGeom>
          <a:noFill/>
          <a:ln w="63500">
            <a:solidFill>
              <a:srgbClr val="FF0000"/>
            </a:solidFill>
            <a:miter lim="800000"/>
            <a:headEnd/>
            <a:tailEnd/>
          </a:ln>
        </p:spPr>
      </p:pic>
      <p:cxnSp>
        <p:nvCxnSpPr>
          <p:cNvPr id="31" name="Straight Connector 30"/>
          <p:cNvCxnSpPr>
            <a:endCxn id="30" idx="1"/>
          </p:cNvCxnSpPr>
          <p:nvPr/>
        </p:nvCxnSpPr>
        <p:spPr>
          <a:xfrm flipV="1">
            <a:off x="22332649" y="12819161"/>
            <a:ext cx="2075979" cy="415064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16" t="9098" r="22596" b="13329"/>
          <a:stretch/>
        </p:blipFill>
        <p:spPr>
          <a:xfrm>
            <a:off x="19204762" y="10137880"/>
            <a:ext cx="4320000" cy="3832258"/>
          </a:xfrm>
          <a:prstGeom prst="rect">
            <a:avLst/>
          </a:prstGeom>
          <a:ln w="63500">
            <a:solidFill>
              <a:schemeClr val="accent4">
                <a:lumMod val="60000"/>
                <a:lumOff val="40000"/>
              </a:schemeClr>
            </a:solidFill>
          </a:ln>
        </p:spPr>
      </p:pic>
      <p:cxnSp>
        <p:nvCxnSpPr>
          <p:cNvPr id="37" name="Straight Connector 36"/>
          <p:cNvCxnSpPr>
            <a:endCxn id="35" idx="2"/>
          </p:cNvCxnSpPr>
          <p:nvPr/>
        </p:nvCxnSpPr>
        <p:spPr>
          <a:xfrm flipH="1" flipV="1">
            <a:off x="21364762" y="13970138"/>
            <a:ext cx="272398" cy="1996715"/>
          </a:xfrm>
          <a:prstGeom prst="lin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 Box 6"/>
          <p:cNvSpPr txBox="1">
            <a:spLocks noChangeArrowheads="1"/>
          </p:cNvSpPr>
          <p:nvPr/>
        </p:nvSpPr>
        <p:spPr bwMode="auto">
          <a:xfrm>
            <a:off x="591990" y="9592569"/>
            <a:ext cx="9213195" cy="8280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5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The </a:t>
            </a:r>
            <a:r>
              <a:rPr kumimoji="0" lang="en-US" sz="2500" b="1" i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inner most detectors of the 4 LHC experiments are the silicon trackers. Their role is to  resolve the  trajectories of the many particles generated  in the proton</a:t>
            </a:r>
            <a:r>
              <a:rPr lang="en-US" sz="2500" b="1" i="1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 – proton collisions.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1" i="1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500" b="1" i="1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Why silicon?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25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Fine granularity at micrometric level.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2500" b="1" i="1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Silicon detectors can live long in high radiation environments.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2500" b="1" i="1" dirty="0" err="1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Sinergies</a:t>
            </a:r>
            <a:r>
              <a:rPr lang="en-US" sz="2500" b="1" i="1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 with semiconductor industry.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2500" b="1" i="1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Only moderate cooling required.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2500" b="1" i="1" dirty="0">
              <a:solidFill>
                <a:srgbClr val="000000"/>
              </a:solidFill>
              <a:latin typeface="Arial Rounded MT Bold" pitchFamily="34" charset="0"/>
              <a:cs typeface="Arial" pitchFamily="34" charset="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500" b="1" i="1" dirty="0" smtClean="0">
                <a:solidFill>
                  <a:srgbClr val="0070C0"/>
                </a:solidFill>
                <a:latin typeface="Arial Rounded MT Bold" pitchFamily="34" charset="0"/>
                <a:cs typeface="Arial" pitchFamily="34" charset="0"/>
              </a:rPr>
              <a:t>[French translation here] The </a:t>
            </a:r>
            <a:r>
              <a:rPr lang="en-US" sz="2500" b="1" i="1" dirty="0">
                <a:solidFill>
                  <a:srgbClr val="0070C0"/>
                </a:solidFill>
                <a:latin typeface="Arial Rounded MT Bold" pitchFamily="34" charset="0"/>
                <a:cs typeface="Arial" pitchFamily="34" charset="0"/>
              </a:rPr>
              <a:t>inner most detectors of the 4 LHC experiments are the silicon trackers. Their role is to  resolve the  trajectories of the many particles generated  in the proton – proton collisions.</a:t>
            </a: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endParaRPr lang="en-US" sz="2500" b="1" i="1" dirty="0">
              <a:solidFill>
                <a:srgbClr val="0070C0"/>
              </a:solidFill>
              <a:latin typeface="Arial Rounded MT Bold" pitchFamily="34" charset="0"/>
              <a:cs typeface="Arial" pitchFamily="34" charset="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500" b="1" i="1" dirty="0">
                <a:solidFill>
                  <a:srgbClr val="0070C0"/>
                </a:solidFill>
                <a:latin typeface="Arial Rounded MT Bold" pitchFamily="34" charset="0"/>
                <a:cs typeface="Arial" pitchFamily="34" charset="0"/>
              </a:rPr>
              <a:t>Why silicon?</a:t>
            </a:r>
          </a:p>
          <a:p>
            <a:pPr marL="342900" lvl="0" indent="-342900" defTabSz="9144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500" b="1" i="1" dirty="0">
                <a:solidFill>
                  <a:srgbClr val="0070C0"/>
                </a:solidFill>
                <a:latin typeface="Arial Rounded MT Bold" pitchFamily="34" charset="0"/>
                <a:cs typeface="Arial" pitchFamily="34" charset="0"/>
              </a:rPr>
              <a:t>Fine granularity at micrometric level.</a:t>
            </a:r>
          </a:p>
          <a:p>
            <a:pPr marL="342900" lvl="0" indent="-342900" defTabSz="9144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500" b="1" i="1" dirty="0">
                <a:solidFill>
                  <a:srgbClr val="0070C0"/>
                </a:solidFill>
                <a:latin typeface="Arial Rounded MT Bold" pitchFamily="34" charset="0"/>
                <a:cs typeface="Arial" pitchFamily="34" charset="0"/>
              </a:rPr>
              <a:t>Silicon detectors can live long in high radiation environments.</a:t>
            </a:r>
          </a:p>
          <a:p>
            <a:pPr marL="342900" lvl="0" indent="-342900" defTabSz="9144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500" b="1" i="1" dirty="0">
                <a:solidFill>
                  <a:srgbClr val="0070C0"/>
                </a:solidFill>
                <a:latin typeface="Arial Rounded MT Bold" pitchFamily="34" charset="0"/>
                <a:cs typeface="Arial" pitchFamily="34" charset="0"/>
              </a:rPr>
              <a:t>Only moderate cooling required</a:t>
            </a:r>
          </a:p>
          <a:p>
            <a:pPr marL="342900" lvl="0" indent="-342900" defTabSz="9144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sz="2500" b="1" i="1" dirty="0">
              <a:solidFill>
                <a:srgbClr val="000000"/>
              </a:solidFill>
              <a:latin typeface="Arial Rounded MT Bold" pitchFamily="34" charset="0"/>
              <a:cs typeface="Arial" pitchFamily="34" charset="0"/>
            </a:endParaRPr>
          </a:p>
          <a:p>
            <a:pPr marL="342900" lvl="0" indent="-342900" defTabSz="9144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sz="2500" b="1" i="1" dirty="0">
              <a:solidFill>
                <a:srgbClr val="000000"/>
              </a:solidFill>
              <a:latin typeface="Arial Rounded MT Bold" pitchFamily="34" charset="0"/>
              <a:cs typeface="Arial" pitchFamily="34" charset="0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2500" b="1" i="1" dirty="0">
              <a:solidFill>
                <a:srgbClr val="000000"/>
              </a:solidFill>
              <a:latin typeface="Arial Rounded MT Bold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2500" b="1" i="1" dirty="0" smtClean="0">
              <a:solidFill>
                <a:srgbClr val="000000"/>
              </a:solidFill>
              <a:latin typeface="Arial Rounded MT Bold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2500" b="1" i="1" dirty="0">
              <a:solidFill>
                <a:srgbClr val="000000"/>
              </a:solidFill>
              <a:latin typeface="Arial Rounded MT Bold" pitchFamily="34" charset="0"/>
              <a:cs typeface="Arial" pitchFamily="34" charset="0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2500" b="1" i="1" dirty="0" smtClean="0">
              <a:solidFill>
                <a:srgbClr val="000000"/>
              </a:solidFill>
              <a:latin typeface="Arial Rounded MT Bold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2500" b="1" i="1" dirty="0" smtClean="0">
              <a:solidFill>
                <a:srgbClr val="000000"/>
              </a:solidFill>
              <a:latin typeface="Arial Rounded MT Bold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 sz="2500" dirty="0">
              <a:solidFill>
                <a:srgbClr val="000000"/>
              </a:solidFill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611" y="18305537"/>
            <a:ext cx="6156600" cy="4270632"/>
          </a:xfrm>
          <a:prstGeom prst="rect">
            <a:avLst/>
          </a:prstGeom>
        </p:spPr>
      </p:pic>
      <p:sp>
        <p:nvSpPr>
          <p:cNvPr id="72" name="Rectangle 71"/>
          <p:cNvSpPr/>
          <p:nvPr/>
        </p:nvSpPr>
        <p:spPr>
          <a:xfrm>
            <a:off x="10313070" y="9736585"/>
            <a:ext cx="19372533" cy="14329592"/>
          </a:xfrm>
          <a:prstGeom prst="rect">
            <a:avLst/>
          </a:prstGeom>
          <a:noFill/>
          <a:ln w="476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6" name="Text Box 6"/>
          <p:cNvSpPr txBox="1">
            <a:spLocks noChangeArrowheads="1"/>
          </p:cNvSpPr>
          <p:nvPr/>
        </p:nvSpPr>
        <p:spPr bwMode="auto">
          <a:xfrm>
            <a:off x="10508505" y="16478269"/>
            <a:ext cx="7107766" cy="359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800" i="1" dirty="0" smtClean="0">
                <a:latin typeface="Arial Rounded MT Bold" pitchFamily="34" charset="0"/>
              </a:rPr>
              <a:t>The CMS detector </a:t>
            </a:r>
            <a:r>
              <a:rPr lang="fr-FR" sz="1800" i="1" dirty="0" smtClean="0">
                <a:solidFill>
                  <a:srgbClr val="0070C0"/>
                </a:solidFill>
                <a:latin typeface="Arial Rounded MT Bold" pitchFamily="34" charset="0"/>
              </a:rPr>
              <a:t>Le détecteur CMS</a:t>
            </a:r>
            <a:endParaRPr lang="fr-FR" sz="1800" i="1" dirty="0">
              <a:solidFill>
                <a:srgbClr val="0070C0"/>
              </a:solidFill>
              <a:latin typeface="Arial Rounded MT Bold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 sz="2500" dirty="0">
              <a:solidFill>
                <a:srgbClr val="000000"/>
              </a:solidFill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Text Box 6"/>
          <p:cNvSpPr txBox="1">
            <a:spLocks noChangeArrowheads="1"/>
          </p:cNvSpPr>
          <p:nvPr/>
        </p:nvSpPr>
        <p:spPr bwMode="auto">
          <a:xfrm>
            <a:off x="10673606" y="22576169"/>
            <a:ext cx="6176715" cy="985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800" i="1" dirty="0">
                <a:latin typeface="Arial Rounded MT Bold" pitchFamily="34" charset="0"/>
              </a:rPr>
              <a:t>J</a:t>
            </a:r>
            <a:r>
              <a:rPr lang="fr-FR" sz="1800" i="1" dirty="0" smtClean="0">
                <a:latin typeface="Arial Rounded MT Bold" pitchFamily="34" charset="0"/>
              </a:rPr>
              <a:t>ourney of  the </a:t>
            </a:r>
            <a:r>
              <a:rPr lang="fr-FR" sz="1800" i="1" dirty="0" err="1" smtClean="0">
                <a:latin typeface="Arial Rounded MT Bold" pitchFamily="34" charset="0"/>
              </a:rPr>
              <a:t>different</a:t>
            </a:r>
            <a:r>
              <a:rPr lang="fr-FR" sz="1800" i="1" dirty="0" smtClean="0">
                <a:latin typeface="Arial Rounded MT Bold" pitchFamily="34" charset="0"/>
              </a:rPr>
              <a:t> </a:t>
            </a:r>
            <a:r>
              <a:rPr lang="fr-FR" sz="1800" i="1" dirty="0" err="1" smtClean="0">
                <a:latin typeface="Arial Rounded MT Bold" pitchFamily="34" charset="0"/>
              </a:rPr>
              <a:t>particle</a:t>
            </a:r>
            <a:r>
              <a:rPr lang="fr-FR" sz="1800" i="1" dirty="0" smtClean="0">
                <a:latin typeface="Arial Rounded MT Bold" pitchFamily="34" charset="0"/>
              </a:rPr>
              <a:t> types in the detector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800" i="1" dirty="0" smtClean="0">
                <a:solidFill>
                  <a:srgbClr val="0070C0"/>
                </a:solidFill>
                <a:latin typeface="Arial Rounded MT Bold" pitchFamily="34" charset="0"/>
              </a:rPr>
              <a:t>Comment les différentes particules voyagent dans le </a:t>
            </a:r>
            <a:r>
              <a:rPr lang="fr-FR" sz="1800" i="1" dirty="0" err="1" smtClean="0">
                <a:solidFill>
                  <a:srgbClr val="0070C0"/>
                </a:solidFill>
                <a:latin typeface="Arial Rounded MT Bold" pitchFamily="34" charset="0"/>
              </a:rPr>
              <a:t>detecteur</a:t>
            </a:r>
            <a:r>
              <a:rPr lang="fr-FR" sz="1800" i="1" dirty="0" smtClean="0">
                <a:solidFill>
                  <a:srgbClr val="0070C0"/>
                </a:solidFill>
                <a:latin typeface="Arial Rounded MT Bold" pitchFamily="34" charset="0"/>
              </a:rPr>
              <a:t>?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1800" i="1" dirty="0">
              <a:latin typeface="Arial Rounded MT Bold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 sz="2500" dirty="0">
              <a:solidFill>
                <a:srgbClr val="000000"/>
              </a:solidFill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Text Box 6"/>
          <p:cNvSpPr txBox="1">
            <a:spLocks noChangeArrowheads="1"/>
          </p:cNvSpPr>
          <p:nvPr/>
        </p:nvSpPr>
        <p:spPr bwMode="auto">
          <a:xfrm>
            <a:off x="10334228" y="9838706"/>
            <a:ext cx="8120753" cy="60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The CMS Example  </a:t>
            </a:r>
            <a:r>
              <a:rPr kumimoji="0" lang="en-US" sz="3200" b="1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Arial Rounded MT Bold" pitchFamily="34" charset="0"/>
                <a:cs typeface="Arial" pitchFamily="34" charset="0"/>
              </a:rPr>
              <a:t>L’Example</a:t>
            </a:r>
            <a:r>
              <a:rPr kumimoji="0" lang="en-US" sz="32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Rounded MT Bold" pitchFamily="34" charset="0"/>
                <a:cs typeface="Arial" pitchFamily="34" charset="0"/>
              </a:rPr>
              <a:t> de CMS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 Rounded MT Bold" pitchFamily="34" charset="0"/>
              <a:cs typeface="Arial" pitchFamily="34" charset="0"/>
            </a:endParaRPr>
          </a:p>
        </p:txBody>
      </p:sp>
      <p:sp>
        <p:nvSpPr>
          <p:cNvPr id="75" name="Freeform 74"/>
          <p:cNvSpPr/>
          <p:nvPr/>
        </p:nvSpPr>
        <p:spPr>
          <a:xfrm>
            <a:off x="15308826" y="13891107"/>
            <a:ext cx="4151595" cy="2566194"/>
          </a:xfrm>
          <a:custGeom>
            <a:avLst/>
            <a:gdLst>
              <a:gd name="connsiteX0" fmla="*/ 0 w 5404295"/>
              <a:gd name="connsiteY0" fmla="*/ 0 h 4280309"/>
              <a:gd name="connsiteX1" fmla="*/ 1946787 w 5404295"/>
              <a:gd name="connsiteY1" fmla="*/ 2949677 h 4280309"/>
              <a:gd name="connsiteX2" fmla="*/ 5191432 w 5404295"/>
              <a:gd name="connsiteY2" fmla="*/ 4188542 h 4280309"/>
              <a:gd name="connsiteX3" fmla="*/ 5102942 w 5404295"/>
              <a:gd name="connsiteY3" fmla="*/ 4188542 h 4280309"/>
              <a:gd name="connsiteX4" fmla="*/ 5102942 w 5404295"/>
              <a:gd name="connsiteY4" fmla="*/ 4188542 h 4280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4295" h="4280309">
                <a:moveTo>
                  <a:pt x="0" y="0"/>
                </a:moveTo>
                <a:cubicBezTo>
                  <a:pt x="540774" y="1125793"/>
                  <a:pt x="1081548" y="2251587"/>
                  <a:pt x="1946787" y="2949677"/>
                </a:cubicBezTo>
                <a:cubicBezTo>
                  <a:pt x="2812026" y="3647767"/>
                  <a:pt x="5191432" y="4188542"/>
                  <a:pt x="5191432" y="4188542"/>
                </a:cubicBezTo>
                <a:cubicBezTo>
                  <a:pt x="5717458" y="4395019"/>
                  <a:pt x="5102942" y="4188542"/>
                  <a:pt x="5102942" y="4188542"/>
                </a:cubicBezTo>
                <a:lnTo>
                  <a:pt x="5102942" y="4188542"/>
                </a:lnTo>
              </a:path>
            </a:pathLst>
          </a:custGeom>
          <a:noFill/>
          <a:ln w="127000"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0" name="Text Box 6"/>
          <p:cNvSpPr txBox="1">
            <a:spLocks noChangeArrowheads="1"/>
          </p:cNvSpPr>
          <p:nvPr/>
        </p:nvSpPr>
        <p:spPr bwMode="auto">
          <a:xfrm>
            <a:off x="17532314" y="15140501"/>
            <a:ext cx="2331346" cy="491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5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Inner tracker</a:t>
            </a: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 sz="2500" dirty="0">
              <a:solidFill>
                <a:srgbClr val="000000"/>
              </a:solidFill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Text Box 6"/>
          <p:cNvSpPr txBox="1">
            <a:spLocks noChangeArrowheads="1"/>
          </p:cNvSpPr>
          <p:nvPr/>
        </p:nvSpPr>
        <p:spPr bwMode="auto">
          <a:xfrm>
            <a:off x="23632513" y="9952925"/>
            <a:ext cx="7107766" cy="76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800" i="1" dirty="0" smtClean="0">
                <a:latin typeface="Arial Rounded MT Bold" pitchFamily="34" charset="0"/>
              </a:rPr>
              <a:t>Outer Barrel (</a:t>
            </a:r>
            <a:r>
              <a:rPr lang="fr-FR" sz="1800" i="1" dirty="0" err="1" smtClean="0">
                <a:latin typeface="Arial Rounded MT Bold" pitchFamily="34" charset="0"/>
              </a:rPr>
              <a:t>strip</a:t>
            </a:r>
            <a:r>
              <a:rPr lang="fr-FR" sz="1800" i="1" dirty="0" smtClean="0">
                <a:latin typeface="Arial Rounded MT Bold" pitchFamily="34" charset="0"/>
              </a:rPr>
              <a:t> </a:t>
            </a:r>
            <a:r>
              <a:rPr lang="fr-FR" sz="1800" i="1" dirty="0" err="1" smtClean="0">
                <a:latin typeface="Arial Rounded MT Bold" pitchFamily="34" charset="0"/>
              </a:rPr>
              <a:t>sensors</a:t>
            </a:r>
            <a:r>
              <a:rPr lang="fr-FR" sz="1800" i="1" dirty="0" smtClean="0">
                <a:latin typeface="Arial Rounded MT Bold" pitchFamily="34" charset="0"/>
              </a:rPr>
              <a:t>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1800" i="1" dirty="0">
              <a:solidFill>
                <a:srgbClr val="0070C0"/>
              </a:solidFill>
              <a:latin typeface="Arial Rounded MT Bold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 sz="2500" dirty="0">
              <a:solidFill>
                <a:srgbClr val="000000"/>
              </a:solidFill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Text Box 6"/>
          <p:cNvSpPr txBox="1">
            <a:spLocks noChangeArrowheads="1"/>
          </p:cNvSpPr>
          <p:nvPr/>
        </p:nvSpPr>
        <p:spPr bwMode="auto">
          <a:xfrm>
            <a:off x="24408628" y="10945631"/>
            <a:ext cx="3288013" cy="49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800" i="1" dirty="0" err="1" smtClean="0">
                <a:latin typeface="Arial Rounded MT Bold" pitchFamily="34" charset="0"/>
              </a:rPr>
              <a:t>Inner</a:t>
            </a:r>
            <a:r>
              <a:rPr lang="fr-FR" sz="1800" i="1" dirty="0" smtClean="0">
                <a:latin typeface="Arial Rounded MT Bold" pitchFamily="34" charset="0"/>
              </a:rPr>
              <a:t> Barrel(</a:t>
            </a:r>
            <a:r>
              <a:rPr lang="fr-FR" sz="1800" i="1" dirty="0" err="1" smtClean="0">
                <a:latin typeface="Arial Rounded MT Bold" pitchFamily="34" charset="0"/>
              </a:rPr>
              <a:t>strip</a:t>
            </a:r>
            <a:r>
              <a:rPr lang="fr-FR" sz="1800" i="1" dirty="0" smtClean="0">
                <a:latin typeface="Arial Rounded MT Bold" pitchFamily="34" charset="0"/>
              </a:rPr>
              <a:t> </a:t>
            </a:r>
            <a:r>
              <a:rPr lang="fr-FR" sz="1800" i="1" dirty="0" err="1" smtClean="0">
                <a:latin typeface="Arial Rounded MT Bold" pitchFamily="34" charset="0"/>
              </a:rPr>
              <a:t>sensors</a:t>
            </a:r>
            <a:r>
              <a:rPr lang="fr-FR" sz="1800" i="1" dirty="0" smtClean="0">
                <a:latin typeface="Arial Rounded MT Bold" pitchFamily="34" charset="0"/>
              </a:rPr>
              <a:t>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1800" i="1" dirty="0">
              <a:solidFill>
                <a:srgbClr val="0070C0"/>
              </a:solidFill>
              <a:latin typeface="Arial Rounded MT Bold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 sz="2500" dirty="0">
              <a:solidFill>
                <a:srgbClr val="000000"/>
              </a:solidFill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Text Box 6"/>
          <p:cNvSpPr txBox="1">
            <a:spLocks noChangeArrowheads="1"/>
          </p:cNvSpPr>
          <p:nvPr/>
        </p:nvSpPr>
        <p:spPr bwMode="auto">
          <a:xfrm>
            <a:off x="17384623" y="23152374"/>
            <a:ext cx="3288013" cy="49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800" i="1" dirty="0" smtClean="0">
                <a:latin typeface="Arial Rounded MT Bold" pitchFamily="34" charset="0"/>
              </a:rPr>
              <a:t>Pixel detector(pixel </a:t>
            </a:r>
            <a:r>
              <a:rPr lang="fr-FR" sz="1800" i="1" dirty="0" err="1" smtClean="0">
                <a:latin typeface="Arial Rounded MT Bold" pitchFamily="34" charset="0"/>
              </a:rPr>
              <a:t>sensors</a:t>
            </a:r>
            <a:r>
              <a:rPr lang="fr-FR" sz="1800" i="1" dirty="0" smtClean="0">
                <a:latin typeface="Arial Rounded MT Bold" pitchFamily="34" charset="0"/>
              </a:rPr>
              <a:t>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1800" i="1" dirty="0">
              <a:solidFill>
                <a:srgbClr val="0070C0"/>
              </a:solidFill>
              <a:latin typeface="Arial Rounded MT Bold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 sz="2500" dirty="0">
              <a:solidFill>
                <a:srgbClr val="000000"/>
              </a:solidFill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Text Box 6"/>
          <p:cNvSpPr txBox="1">
            <a:spLocks noChangeArrowheads="1"/>
          </p:cNvSpPr>
          <p:nvPr/>
        </p:nvSpPr>
        <p:spPr bwMode="auto">
          <a:xfrm>
            <a:off x="379289" y="25321482"/>
            <a:ext cx="9573741" cy="649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b="1" i="1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	</a:t>
            </a:r>
            <a:r>
              <a:rPr lang="en-US" sz="4400" b="1" i="1" dirty="0" smtClean="0">
                <a:solidFill>
                  <a:srgbClr val="C00000"/>
                </a:solidFill>
                <a:latin typeface="Arial Rounded MT Bold" pitchFamily="34" charset="0"/>
                <a:cs typeface="Arial" pitchFamily="34" charset="0"/>
              </a:rPr>
              <a:t>2</a:t>
            </a:r>
            <a:r>
              <a:rPr kumimoji="0" lang="en-US" sz="4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Rounded MT Bold" pitchFamily="34" charset="0"/>
                <a:cs typeface="Arial" pitchFamily="34" charset="0"/>
              </a:rPr>
              <a:t>0 000 000 000 000 000 / cm</a:t>
            </a:r>
            <a:r>
              <a:rPr kumimoji="0" lang="en-US" sz="4400" b="1" i="1" u="none" strike="noStrike" cap="none" normalizeH="0" baseline="3000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Rounded MT Bold" pitchFamily="34" charset="0"/>
                <a:cs typeface="Arial" pitchFamily="34" charset="0"/>
              </a:rPr>
              <a:t>2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Text Box 8"/>
          <p:cNvSpPr txBox="1">
            <a:spLocks noChangeArrowheads="1"/>
          </p:cNvSpPr>
          <p:nvPr/>
        </p:nvSpPr>
        <p:spPr bwMode="auto">
          <a:xfrm>
            <a:off x="379289" y="24291438"/>
            <a:ext cx="18318698" cy="1024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5400" b="1" dirty="0" smtClean="0">
                <a:latin typeface="Arial Rounded MT Bold" pitchFamily="34" charset="0"/>
                <a:cs typeface="Arial" pitchFamily="34" charset="0"/>
              </a:rPr>
              <a:t>Radiation Damage </a:t>
            </a:r>
            <a:r>
              <a:rPr lang="fr-FR" sz="5400" b="1" dirty="0" smtClean="0">
                <a:solidFill>
                  <a:srgbClr val="0070C0"/>
                </a:solidFill>
                <a:latin typeface="Arial Rounded MT Bold" pitchFamily="34" charset="0"/>
                <a:cs typeface="Arial" pitchFamily="34" charset="0"/>
              </a:rPr>
              <a:t>Dommage par radiation  </a:t>
            </a:r>
            <a:endParaRPr kumimoji="0" lang="en-US" sz="5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 Rounded MT Bold" pitchFamily="34" charset="0"/>
              <a:cs typeface="Arial" pitchFamily="34" charset="0"/>
            </a:endParaRPr>
          </a:p>
        </p:txBody>
      </p:sp>
      <p:sp>
        <p:nvSpPr>
          <p:cNvPr id="95" name="Text Box 6"/>
          <p:cNvSpPr txBox="1">
            <a:spLocks noChangeArrowheads="1"/>
          </p:cNvSpPr>
          <p:nvPr/>
        </p:nvSpPr>
        <p:spPr bwMode="auto">
          <a:xfrm>
            <a:off x="1930747" y="26504109"/>
            <a:ext cx="16497758" cy="2324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500" b="1" i="1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Little by little, these high energetic particles destroy the silicon lattice, changing the properties of the material and degrading the detector performance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500" b="1" i="1" dirty="0" smtClean="0">
                <a:solidFill>
                  <a:srgbClr val="0070C0"/>
                </a:solidFill>
                <a:latin typeface="Arial Rounded MT Bold" pitchFamily="34" charset="0"/>
                <a:cs typeface="Arial" pitchFamily="34" charset="0"/>
              </a:rPr>
              <a:t>[FRENCH]Little </a:t>
            </a:r>
            <a:r>
              <a:rPr lang="en-US" sz="2500" b="1" i="1" dirty="0">
                <a:solidFill>
                  <a:srgbClr val="0070C0"/>
                </a:solidFill>
                <a:latin typeface="Arial Rounded MT Bold" pitchFamily="34" charset="0"/>
                <a:cs typeface="Arial" pitchFamily="34" charset="0"/>
              </a:rPr>
              <a:t>by little, these high energetic particles destroy the silicon lattice, changing the properties of the material and degrading the detector performance</a:t>
            </a:r>
            <a:endParaRPr lang="en-US" sz="25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6" name="Text Box 6"/>
          <p:cNvSpPr txBox="1">
            <a:spLocks noChangeArrowheads="1"/>
          </p:cNvSpPr>
          <p:nvPr/>
        </p:nvSpPr>
        <p:spPr bwMode="auto">
          <a:xfrm>
            <a:off x="1096046" y="29093399"/>
            <a:ext cx="25587013" cy="1753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500" b="1" i="1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The Solid State Detectors  (SSD) Laboratory at CERN </a:t>
            </a:r>
            <a:r>
              <a:rPr lang="en-US" sz="2500" b="1" i="1" dirty="0" err="1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lis</a:t>
            </a:r>
            <a:r>
              <a:rPr lang="en-US" sz="2500" b="1" i="1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 specialized in the characterization of irradiated silicon sensors and </a:t>
            </a:r>
            <a:r>
              <a:rPr lang="en-US" sz="2500" b="1" i="1" dirty="0" err="1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eads</a:t>
            </a:r>
            <a:r>
              <a:rPr lang="en-US" sz="2500" b="1" i="1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 the RD50 collaboration , an international  joint effort by more than 60 research institutes  around the World to study radiation damage in Silicon detectors .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500" b="1" i="1" dirty="0" smtClean="0">
                <a:solidFill>
                  <a:srgbClr val="0070C0"/>
                </a:solidFill>
                <a:latin typeface="Arial Rounded MT Bold" pitchFamily="34" charset="0"/>
                <a:cs typeface="Arial" pitchFamily="34" charset="0"/>
              </a:rPr>
              <a:t>[French]The </a:t>
            </a:r>
            <a:r>
              <a:rPr lang="en-US" sz="2500" b="1" i="1" dirty="0">
                <a:solidFill>
                  <a:srgbClr val="0070C0"/>
                </a:solidFill>
                <a:latin typeface="Arial Rounded MT Bold" pitchFamily="34" charset="0"/>
                <a:cs typeface="Arial" pitchFamily="34" charset="0"/>
              </a:rPr>
              <a:t>Solid State Detectors  (SSD) Laboratory at CERN leads the RD50 collaboration , an international  joint effort by more than 60 research institutes  around the World to study radiation damage in Silicon detectors . </a:t>
            </a:r>
            <a:endParaRPr lang="en-US" sz="2500" b="1" i="1" dirty="0" smtClean="0">
              <a:solidFill>
                <a:srgbClr val="0070C0"/>
              </a:solidFill>
              <a:latin typeface="Arial Rounded MT Bold" pitchFamily="34" charset="0"/>
              <a:cs typeface="Arial" pitchFamily="34" charset="0"/>
            </a:endParaRPr>
          </a:p>
        </p:txBody>
      </p:sp>
      <p:sp>
        <p:nvSpPr>
          <p:cNvPr id="254" name="Text Box 6"/>
          <p:cNvSpPr txBox="1">
            <a:spLocks noChangeArrowheads="1"/>
          </p:cNvSpPr>
          <p:nvPr/>
        </p:nvSpPr>
        <p:spPr bwMode="auto">
          <a:xfrm>
            <a:off x="9560718" y="25267538"/>
            <a:ext cx="29898303" cy="1177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500" b="1" i="1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will be</a:t>
            </a:r>
            <a:r>
              <a:rPr kumimoji="0" lang="en-US" sz="25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 the  cumulated flux of particles seen by</a:t>
            </a:r>
            <a:r>
              <a:rPr kumimoji="0" lang="en-US" sz="2500" b="1" i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 the pixel detectors at the end of the </a:t>
            </a:r>
            <a:r>
              <a:rPr lang="en-US" sz="2500" b="1" i="1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H</a:t>
            </a:r>
            <a:r>
              <a:rPr kumimoji="0" lang="en-US" sz="2500" b="1" i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Rounded MT Bold" pitchFamily="34" charset="0"/>
                <a:cs typeface="Arial" pitchFamily="34" charset="0"/>
              </a:rPr>
              <a:t>igh – Luminosity LHC lifetime.</a:t>
            </a: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500" b="1" i="1" dirty="0" smtClean="0">
                <a:solidFill>
                  <a:srgbClr val="0070C0"/>
                </a:solidFill>
                <a:latin typeface="Arial Rounded MT Bold" pitchFamily="34" charset="0"/>
                <a:cs typeface="Arial" pitchFamily="34" charset="0"/>
              </a:rPr>
              <a:t>[French] Will be </a:t>
            </a:r>
            <a:r>
              <a:rPr lang="en-US" sz="2500" b="1" i="1" dirty="0">
                <a:solidFill>
                  <a:srgbClr val="0070C0"/>
                </a:solidFill>
                <a:latin typeface="Arial Rounded MT Bold" pitchFamily="34" charset="0"/>
                <a:cs typeface="Arial" pitchFamily="34" charset="0"/>
              </a:rPr>
              <a:t>the  cumulated flux of particles seen by the pixel detectors at the end of the High – Luminosity LHC lifetime.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55" name="Picture 25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1006" y="29094533"/>
            <a:ext cx="1930459" cy="1162975"/>
          </a:xfrm>
          <a:prstGeom prst="rect">
            <a:avLst/>
          </a:prstGeom>
        </p:spPr>
      </p:pic>
      <p:sp>
        <p:nvSpPr>
          <p:cNvPr id="256" name="Rectangle 255"/>
          <p:cNvSpPr/>
          <p:nvPr/>
        </p:nvSpPr>
        <p:spPr>
          <a:xfrm>
            <a:off x="591991" y="28877089"/>
            <a:ext cx="29093612" cy="10839225"/>
          </a:xfrm>
          <a:prstGeom prst="rect">
            <a:avLst/>
          </a:prstGeom>
          <a:noFill/>
          <a:ln w="476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253" name="Group 252"/>
          <p:cNvGrpSpPr/>
          <p:nvPr/>
        </p:nvGrpSpPr>
        <p:grpSpPr>
          <a:xfrm>
            <a:off x="21314199" y="26226417"/>
            <a:ext cx="4192559" cy="2512246"/>
            <a:chOff x="19170549" y="26608780"/>
            <a:chExt cx="4192559" cy="2512246"/>
          </a:xfrm>
        </p:grpSpPr>
        <p:cxnSp>
          <p:nvCxnSpPr>
            <p:cNvPr id="120" name="Straight Connector 119"/>
            <p:cNvCxnSpPr/>
            <p:nvPr/>
          </p:nvCxnSpPr>
          <p:spPr>
            <a:xfrm>
              <a:off x="20236400" y="26859582"/>
              <a:ext cx="88840" cy="1471221"/>
            </a:xfrm>
            <a:prstGeom prst="line">
              <a:avLst/>
            </a:prstGeom>
            <a:ln w="31750" cap="rnd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rgbClr val="00B050"/>
                  </a:gs>
                  <a:gs pos="83000">
                    <a:srgbClr val="00B050"/>
                  </a:gs>
                  <a:gs pos="100000">
                    <a:srgbClr val="00B050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Arrow Connector 152"/>
            <p:cNvCxnSpPr/>
            <p:nvPr/>
          </p:nvCxnSpPr>
          <p:spPr>
            <a:xfrm flipV="1">
              <a:off x="21005648" y="27253415"/>
              <a:ext cx="2124846" cy="543971"/>
            </a:xfrm>
            <a:prstGeom prst="straightConnector1">
              <a:avLst/>
            </a:prstGeom>
            <a:ln w="22225">
              <a:solidFill>
                <a:srgbClr val="7030A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>
              <a:off x="21204019" y="26810940"/>
              <a:ext cx="5685" cy="1082409"/>
            </a:xfrm>
            <a:prstGeom prst="line">
              <a:avLst/>
            </a:prstGeom>
            <a:ln w="19050" cap="rnd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rgbClr val="00B050"/>
                  </a:gs>
                  <a:gs pos="83000">
                    <a:srgbClr val="00B050"/>
                  </a:gs>
                  <a:gs pos="100000">
                    <a:srgbClr val="00B050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flipH="1">
              <a:off x="20884917" y="27222694"/>
              <a:ext cx="318659" cy="263909"/>
            </a:xfrm>
            <a:prstGeom prst="line">
              <a:avLst/>
            </a:prstGeom>
            <a:ln w="50800" cap="rnd">
              <a:gradFill flip="none" rotWithShape="1">
                <a:gsLst>
                  <a:gs pos="0">
                    <a:schemeClr val="bg1"/>
                  </a:gs>
                  <a:gs pos="18000">
                    <a:srgbClr val="FF8E8E"/>
                  </a:gs>
                  <a:gs pos="48000">
                    <a:srgbClr val="FF0000"/>
                  </a:gs>
                  <a:gs pos="81000">
                    <a:srgbClr val="FF0000"/>
                  </a:gs>
                  <a:gs pos="100000">
                    <a:srgbClr val="FF0000"/>
                  </a:gs>
                </a:gsLst>
                <a:lin ang="27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>
              <a:off x="21426660" y="27202129"/>
              <a:ext cx="71407" cy="51286"/>
            </a:xfrm>
            <a:prstGeom prst="line">
              <a:avLst/>
            </a:prstGeom>
            <a:ln w="50800" cap="rnd">
              <a:gradFill flip="none" rotWithShape="1">
                <a:gsLst>
                  <a:gs pos="0">
                    <a:schemeClr val="bg1"/>
                  </a:gs>
                  <a:gs pos="18000">
                    <a:srgbClr val="FF8E8E"/>
                  </a:gs>
                  <a:gs pos="48000">
                    <a:srgbClr val="FF0000"/>
                  </a:gs>
                  <a:gs pos="81000">
                    <a:srgbClr val="FF0000"/>
                  </a:gs>
                  <a:gs pos="100000">
                    <a:srgbClr val="FF0000"/>
                  </a:gs>
                </a:gsLst>
                <a:lin ang="27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Oval 102"/>
            <p:cNvSpPr/>
            <p:nvPr/>
          </p:nvSpPr>
          <p:spPr>
            <a:xfrm>
              <a:off x="21068494" y="26608780"/>
              <a:ext cx="262800" cy="26280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66000">
                  <a:schemeClr val="accent1">
                    <a:lumMod val="45000"/>
                    <a:lumOff val="55000"/>
                  </a:schemeClr>
                </a:gs>
                <a:gs pos="5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cxnSp>
          <p:nvCxnSpPr>
            <p:cNvPr id="217" name="Straight Connector 216"/>
            <p:cNvCxnSpPr/>
            <p:nvPr/>
          </p:nvCxnSpPr>
          <p:spPr>
            <a:xfrm>
              <a:off x="21222155" y="26814975"/>
              <a:ext cx="72659" cy="284974"/>
            </a:xfrm>
            <a:prstGeom prst="line">
              <a:avLst/>
            </a:prstGeom>
            <a:ln w="44450" cap="rnd">
              <a:gradFill flip="none" rotWithShape="1">
                <a:gsLst>
                  <a:gs pos="0">
                    <a:schemeClr val="bg1"/>
                  </a:gs>
                  <a:gs pos="18000">
                    <a:srgbClr val="FF8E8E"/>
                  </a:gs>
                  <a:gs pos="48000">
                    <a:srgbClr val="FF0000"/>
                  </a:gs>
                  <a:gs pos="81000">
                    <a:srgbClr val="FF0000"/>
                  </a:gs>
                  <a:gs pos="100000">
                    <a:srgbClr val="FF0000"/>
                  </a:gs>
                </a:gsLst>
                <a:lin ang="27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Oval 106"/>
            <p:cNvSpPr/>
            <p:nvPr/>
          </p:nvSpPr>
          <p:spPr>
            <a:xfrm>
              <a:off x="21172318" y="27014443"/>
              <a:ext cx="270000" cy="27000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66000">
                  <a:schemeClr val="accent1">
                    <a:lumMod val="45000"/>
                    <a:lumOff val="55000"/>
                  </a:schemeClr>
                </a:gs>
                <a:gs pos="5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cxnSp>
          <p:nvCxnSpPr>
            <p:cNvPr id="164" name="Straight Connector 163"/>
            <p:cNvCxnSpPr/>
            <p:nvPr/>
          </p:nvCxnSpPr>
          <p:spPr>
            <a:xfrm flipH="1">
              <a:off x="21345886" y="26922629"/>
              <a:ext cx="60777" cy="165565"/>
            </a:xfrm>
            <a:prstGeom prst="line">
              <a:avLst/>
            </a:prstGeom>
            <a:ln w="47625" cap="rnd">
              <a:gradFill flip="none" rotWithShape="1">
                <a:gsLst>
                  <a:gs pos="0">
                    <a:schemeClr val="bg1"/>
                  </a:gs>
                  <a:gs pos="18000">
                    <a:srgbClr val="FF8E8E"/>
                  </a:gs>
                  <a:gs pos="48000">
                    <a:srgbClr val="FF0000"/>
                  </a:gs>
                  <a:gs pos="81000">
                    <a:srgbClr val="FF0000"/>
                  </a:gs>
                  <a:gs pos="100000">
                    <a:srgbClr val="FF0000"/>
                  </a:gs>
                </a:gsLst>
                <a:lin ang="27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>
              <a:stCxn id="103" idx="6"/>
            </p:cNvCxnSpPr>
            <p:nvPr/>
          </p:nvCxnSpPr>
          <p:spPr>
            <a:xfrm>
              <a:off x="21331294" y="26740180"/>
              <a:ext cx="1079120" cy="53092"/>
            </a:xfrm>
            <a:prstGeom prst="line">
              <a:avLst/>
            </a:prstGeom>
            <a:ln w="19050" cap="rnd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rgbClr val="00B050"/>
                  </a:gs>
                  <a:gs pos="83000">
                    <a:srgbClr val="00B050"/>
                  </a:gs>
                  <a:gs pos="100000">
                    <a:srgbClr val="00B050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Oval 103"/>
            <p:cNvSpPr/>
            <p:nvPr/>
          </p:nvSpPr>
          <p:spPr>
            <a:xfrm>
              <a:off x="21282363" y="26658727"/>
              <a:ext cx="331200" cy="33120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66000">
                  <a:schemeClr val="accent1">
                    <a:lumMod val="45000"/>
                    <a:lumOff val="55000"/>
                  </a:schemeClr>
                </a:gs>
                <a:gs pos="5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cxnSp>
          <p:nvCxnSpPr>
            <p:cNvPr id="162" name="Straight Connector 161"/>
            <p:cNvCxnSpPr/>
            <p:nvPr/>
          </p:nvCxnSpPr>
          <p:spPr>
            <a:xfrm>
              <a:off x="21473473" y="26930589"/>
              <a:ext cx="85151" cy="278590"/>
            </a:xfrm>
            <a:prstGeom prst="line">
              <a:avLst/>
            </a:prstGeom>
            <a:ln w="53975" cap="rnd">
              <a:gradFill flip="none" rotWithShape="1">
                <a:gsLst>
                  <a:gs pos="0">
                    <a:schemeClr val="bg1"/>
                  </a:gs>
                  <a:gs pos="18000">
                    <a:srgbClr val="FF8E8E"/>
                  </a:gs>
                  <a:gs pos="48000">
                    <a:srgbClr val="FF0000"/>
                  </a:gs>
                  <a:gs pos="81000">
                    <a:srgbClr val="FF0000"/>
                  </a:gs>
                  <a:gs pos="100000">
                    <a:srgbClr val="FF0000"/>
                  </a:gs>
                </a:gsLst>
                <a:lin ang="27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>
            <a:xfrm>
              <a:off x="21011423" y="28128511"/>
              <a:ext cx="282397" cy="166573"/>
            </a:xfrm>
            <a:prstGeom prst="line">
              <a:avLst/>
            </a:prstGeom>
            <a:ln w="50800" cap="rnd">
              <a:gradFill flip="none" rotWithShape="1">
                <a:gsLst>
                  <a:gs pos="0">
                    <a:schemeClr val="bg1"/>
                  </a:gs>
                  <a:gs pos="18000">
                    <a:srgbClr val="FF8E8E"/>
                  </a:gs>
                  <a:gs pos="48000">
                    <a:srgbClr val="FF0000"/>
                  </a:gs>
                  <a:gs pos="81000">
                    <a:srgbClr val="FF0000"/>
                  </a:gs>
                  <a:gs pos="100000">
                    <a:srgbClr val="FF0000"/>
                  </a:gs>
                </a:gsLst>
                <a:lin ang="27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flipH="1">
              <a:off x="20469516" y="28128511"/>
              <a:ext cx="318658" cy="258617"/>
            </a:xfrm>
            <a:prstGeom prst="line">
              <a:avLst/>
            </a:prstGeom>
            <a:ln w="50800" cap="rnd">
              <a:gradFill flip="none" rotWithShape="1">
                <a:gsLst>
                  <a:gs pos="0">
                    <a:schemeClr val="bg1"/>
                  </a:gs>
                  <a:gs pos="18000">
                    <a:srgbClr val="FF8E8E"/>
                  </a:gs>
                  <a:gs pos="48000">
                    <a:srgbClr val="FF0000"/>
                  </a:gs>
                  <a:gs pos="81000">
                    <a:srgbClr val="FF0000"/>
                  </a:gs>
                  <a:gs pos="100000">
                    <a:srgbClr val="FF0000"/>
                  </a:gs>
                </a:gsLst>
                <a:lin ang="27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Oval 110"/>
            <p:cNvSpPr/>
            <p:nvPr/>
          </p:nvSpPr>
          <p:spPr>
            <a:xfrm>
              <a:off x="21078019" y="27888586"/>
              <a:ext cx="252000" cy="25200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66000">
                  <a:schemeClr val="accent1">
                    <a:lumMod val="45000"/>
                    <a:lumOff val="55000"/>
                  </a:schemeClr>
                </a:gs>
                <a:gs pos="5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cxnSp>
          <p:nvCxnSpPr>
            <p:cNvPr id="152" name="Straight Connector 151"/>
            <p:cNvCxnSpPr/>
            <p:nvPr/>
          </p:nvCxnSpPr>
          <p:spPr>
            <a:xfrm>
              <a:off x="21317819" y="28039793"/>
              <a:ext cx="1079120" cy="225407"/>
            </a:xfrm>
            <a:prstGeom prst="line">
              <a:avLst/>
            </a:prstGeom>
            <a:ln w="15875" cap="rnd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rgbClr val="00B050"/>
                  </a:gs>
                  <a:gs pos="83000">
                    <a:srgbClr val="00B050"/>
                  </a:gs>
                  <a:gs pos="100000">
                    <a:srgbClr val="00B050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flipH="1">
              <a:off x="21510304" y="28041067"/>
              <a:ext cx="340893" cy="278551"/>
            </a:xfrm>
            <a:prstGeom prst="line">
              <a:avLst/>
            </a:prstGeom>
            <a:ln w="60325" cap="rnd">
              <a:gradFill flip="none" rotWithShape="1">
                <a:gsLst>
                  <a:gs pos="0">
                    <a:schemeClr val="bg1"/>
                  </a:gs>
                  <a:gs pos="18000">
                    <a:srgbClr val="FF8E8E"/>
                  </a:gs>
                  <a:gs pos="48000">
                    <a:srgbClr val="FF0000"/>
                  </a:gs>
                  <a:gs pos="81000">
                    <a:srgbClr val="FF0000"/>
                  </a:gs>
                  <a:gs pos="100000">
                    <a:srgbClr val="FF0000"/>
                  </a:gs>
                </a:gsLst>
                <a:lin ang="27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Oval 105"/>
            <p:cNvSpPr/>
            <p:nvPr/>
          </p:nvSpPr>
          <p:spPr>
            <a:xfrm>
              <a:off x="21644288" y="27312684"/>
              <a:ext cx="295200" cy="29520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66000">
                  <a:schemeClr val="accent1">
                    <a:lumMod val="45000"/>
                    <a:lumOff val="55000"/>
                  </a:schemeClr>
                </a:gs>
                <a:gs pos="5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cxnSp>
          <p:nvCxnSpPr>
            <p:cNvPr id="226" name="Straight Connector 225"/>
            <p:cNvCxnSpPr/>
            <p:nvPr/>
          </p:nvCxnSpPr>
          <p:spPr>
            <a:xfrm>
              <a:off x="21837552" y="27583730"/>
              <a:ext cx="66973" cy="252950"/>
            </a:xfrm>
            <a:prstGeom prst="line">
              <a:avLst/>
            </a:prstGeom>
            <a:ln w="50800" cap="rnd">
              <a:gradFill flip="none" rotWithShape="1">
                <a:gsLst>
                  <a:gs pos="0">
                    <a:schemeClr val="bg1"/>
                  </a:gs>
                  <a:gs pos="18000">
                    <a:srgbClr val="FF8E8E"/>
                  </a:gs>
                  <a:gs pos="48000">
                    <a:srgbClr val="FF0000"/>
                  </a:gs>
                  <a:gs pos="81000">
                    <a:srgbClr val="FF0000"/>
                  </a:gs>
                  <a:gs pos="100000">
                    <a:srgbClr val="FF0000"/>
                  </a:gs>
                </a:gsLst>
                <a:lin ang="27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Oval 97"/>
            <p:cNvSpPr/>
            <p:nvPr/>
          </p:nvSpPr>
          <p:spPr>
            <a:xfrm>
              <a:off x="22292045" y="28128511"/>
              <a:ext cx="284400" cy="28440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66000">
                  <a:schemeClr val="accent1">
                    <a:lumMod val="45000"/>
                    <a:lumOff val="55000"/>
                  </a:schemeClr>
                </a:gs>
                <a:gs pos="5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cxnSp>
          <p:nvCxnSpPr>
            <p:cNvPr id="224" name="Straight Connector 223"/>
            <p:cNvCxnSpPr/>
            <p:nvPr/>
          </p:nvCxnSpPr>
          <p:spPr>
            <a:xfrm flipH="1" flipV="1">
              <a:off x="22074551" y="28039793"/>
              <a:ext cx="241400" cy="172005"/>
            </a:xfrm>
            <a:prstGeom prst="line">
              <a:avLst/>
            </a:prstGeom>
            <a:ln w="60325" cap="rnd">
              <a:gradFill flip="none" rotWithShape="1">
                <a:gsLst>
                  <a:gs pos="0">
                    <a:schemeClr val="bg1"/>
                  </a:gs>
                  <a:gs pos="18000">
                    <a:srgbClr val="FF8E8E"/>
                  </a:gs>
                  <a:gs pos="48000">
                    <a:srgbClr val="FF0000"/>
                  </a:gs>
                  <a:gs pos="81000">
                    <a:srgbClr val="FF0000"/>
                  </a:gs>
                  <a:gs pos="100000">
                    <a:srgbClr val="FF0000"/>
                  </a:gs>
                </a:gsLst>
                <a:lin ang="27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 flipH="1">
              <a:off x="20406735" y="28053238"/>
              <a:ext cx="735784" cy="399700"/>
            </a:xfrm>
            <a:prstGeom prst="line">
              <a:avLst/>
            </a:prstGeom>
            <a:ln w="19050" cap="rnd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rgbClr val="00B050"/>
                  </a:gs>
                  <a:gs pos="83000">
                    <a:srgbClr val="00B050"/>
                  </a:gs>
                  <a:gs pos="100000">
                    <a:srgbClr val="00B050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 flipH="1">
              <a:off x="20265032" y="26743369"/>
              <a:ext cx="853208" cy="116213"/>
            </a:xfrm>
            <a:prstGeom prst="line">
              <a:avLst/>
            </a:prstGeom>
            <a:ln w="22225" cap="rnd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rgbClr val="00B050"/>
                  </a:gs>
                  <a:gs pos="83000">
                    <a:srgbClr val="00B050"/>
                  </a:gs>
                  <a:gs pos="100000">
                    <a:srgbClr val="00B050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Oval 101"/>
            <p:cNvSpPr/>
            <p:nvPr/>
          </p:nvSpPr>
          <p:spPr>
            <a:xfrm>
              <a:off x="20168640" y="28330803"/>
              <a:ext cx="313200" cy="31320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66000">
                  <a:schemeClr val="accent1">
                    <a:lumMod val="45000"/>
                    <a:lumOff val="55000"/>
                  </a:schemeClr>
                </a:gs>
                <a:gs pos="5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05" name="Oval 104"/>
            <p:cNvSpPr/>
            <p:nvPr/>
          </p:nvSpPr>
          <p:spPr>
            <a:xfrm>
              <a:off x="20648318" y="27385421"/>
              <a:ext cx="295200" cy="29520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66000">
                  <a:schemeClr val="accent1">
                    <a:lumMod val="45000"/>
                    <a:lumOff val="55000"/>
                  </a:schemeClr>
                </a:gs>
                <a:gs pos="5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09" name="Oval 108"/>
            <p:cNvSpPr/>
            <p:nvPr/>
          </p:nvSpPr>
          <p:spPr>
            <a:xfrm>
              <a:off x="20730371" y="27893349"/>
              <a:ext cx="324000" cy="32400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66000">
                  <a:schemeClr val="accent1">
                    <a:lumMod val="45000"/>
                    <a:lumOff val="55000"/>
                  </a:schemeClr>
                </a:gs>
                <a:gs pos="5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13" name="Oval 112"/>
            <p:cNvSpPr/>
            <p:nvPr/>
          </p:nvSpPr>
          <p:spPr>
            <a:xfrm>
              <a:off x="21800764" y="27817219"/>
              <a:ext cx="306000" cy="30600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66000">
                  <a:schemeClr val="accent1">
                    <a:lumMod val="45000"/>
                    <a:lumOff val="55000"/>
                  </a:schemeClr>
                </a:gs>
                <a:gs pos="5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01" name="Oval 100"/>
            <p:cNvSpPr/>
            <p:nvPr/>
          </p:nvSpPr>
          <p:spPr>
            <a:xfrm>
              <a:off x="20050025" y="26679582"/>
              <a:ext cx="360040" cy="36000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66000">
                  <a:schemeClr val="accent1">
                    <a:lumMod val="45000"/>
                    <a:lumOff val="55000"/>
                  </a:schemeClr>
                </a:gs>
                <a:gs pos="5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cxnSp>
          <p:nvCxnSpPr>
            <p:cNvPr id="123" name="Straight Connector 122"/>
            <p:cNvCxnSpPr/>
            <p:nvPr/>
          </p:nvCxnSpPr>
          <p:spPr>
            <a:xfrm>
              <a:off x="20461305" y="28530673"/>
              <a:ext cx="1182983" cy="360040"/>
            </a:xfrm>
            <a:prstGeom prst="line">
              <a:avLst/>
            </a:prstGeom>
            <a:ln w="31750" cap="rnd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rgbClr val="00B050"/>
                  </a:gs>
                  <a:gs pos="83000">
                    <a:srgbClr val="00B050"/>
                  </a:gs>
                  <a:gs pos="100000">
                    <a:srgbClr val="00B050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/>
          </p:nvCxnSpPr>
          <p:spPr>
            <a:xfrm flipH="1">
              <a:off x="21904525" y="28323488"/>
              <a:ext cx="472210" cy="495217"/>
            </a:xfrm>
            <a:prstGeom prst="line">
              <a:avLst/>
            </a:prstGeom>
            <a:ln w="25400" cap="rnd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rgbClr val="00B050"/>
                  </a:gs>
                  <a:gs pos="83000">
                    <a:srgbClr val="00B050"/>
                  </a:gs>
                  <a:gs pos="100000">
                    <a:srgbClr val="00B050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Oval 92"/>
            <p:cNvSpPr/>
            <p:nvPr/>
          </p:nvSpPr>
          <p:spPr>
            <a:xfrm>
              <a:off x="21596325" y="28740324"/>
              <a:ext cx="381600" cy="3807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66000">
                  <a:schemeClr val="accent1">
                    <a:lumMod val="45000"/>
                    <a:lumOff val="55000"/>
                  </a:schemeClr>
                </a:gs>
                <a:gs pos="5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cxnSp>
          <p:nvCxnSpPr>
            <p:cNvPr id="135" name="Straight Connector 134"/>
            <p:cNvCxnSpPr/>
            <p:nvPr/>
          </p:nvCxnSpPr>
          <p:spPr>
            <a:xfrm flipH="1">
              <a:off x="22441267" y="26859582"/>
              <a:ext cx="74822" cy="1268929"/>
            </a:xfrm>
            <a:prstGeom prst="line">
              <a:avLst/>
            </a:prstGeom>
            <a:ln w="25400" cap="rnd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rgbClr val="00B050"/>
                  </a:gs>
                  <a:gs pos="83000">
                    <a:srgbClr val="00B050"/>
                  </a:gs>
                  <a:gs pos="100000">
                    <a:srgbClr val="00B050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Oval 98"/>
            <p:cNvSpPr/>
            <p:nvPr/>
          </p:nvSpPr>
          <p:spPr>
            <a:xfrm>
              <a:off x="22368096" y="26648940"/>
              <a:ext cx="324000" cy="32400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66000">
                  <a:schemeClr val="accent1">
                    <a:lumMod val="45000"/>
                    <a:lumOff val="55000"/>
                  </a:schemeClr>
                </a:gs>
                <a:gs pos="5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cxnSp>
          <p:nvCxnSpPr>
            <p:cNvPr id="146" name="Straight Connector 145"/>
            <p:cNvCxnSpPr/>
            <p:nvPr/>
          </p:nvCxnSpPr>
          <p:spPr>
            <a:xfrm flipH="1">
              <a:off x="21882519" y="26817082"/>
              <a:ext cx="603342" cy="145530"/>
            </a:xfrm>
            <a:prstGeom prst="line">
              <a:avLst/>
            </a:prstGeom>
            <a:ln w="25400" cap="rnd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rgbClr val="00B050"/>
                  </a:gs>
                  <a:gs pos="83000">
                    <a:srgbClr val="00B050"/>
                  </a:gs>
                  <a:gs pos="100000">
                    <a:srgbClr val="00B050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>
            <a:xfrm>
              <a:off x="20816081" y="27642535"/>
              <a:ext cx="31900" cy="148588"/>
            </a:xfrm>
            <a:prstGeom prst="line">
              <a:avLst/>
            </a:prstGeom>
            <a:ln w="50800" cap="rnd">
              <a:gradFill flip="none" rotWithShape="1">
                <a:gsLst>
                  <a:gs pos="0">
                    <a:schemeClr val="bg1"/>
                  </a:gs>
                  <a:gs pos="18000">
                    <a:srgbClr val="FF8E8E"/>
                  </a:gs>
                  <a:gs pos="48000">
                    <a:srgbClr val="FF0000"/>
                  </a:gs>
                  <a:gs pos="81000">
                    <a:srgbClr val="FF0000"/>
                  </a:gs>
                  <a:gs pos="100000">
                    <a:srgbClr val="FF0000"/>
                  </a:gs>
                </a:gsLst>
                <a:lin ang="27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flipH="1">
              <a:off x="22008049" y="27856310"/>
              <a:ext cx="68259" cy="71757"/>
            </a:xfrm>
            <a:prstGeom prst="line">
              <a:avLst/>
            </a:prstGeom>
            <a:ln w="60325" cap="rnd">
              <a:gradFill flip="none" rotWithShape="1">
                <a:gsLst>
                  <a:gs pos="0">
                    <a:schemeClr val="bg1"/>
                  </a:gs>
                  <a:gs pos="18000">
                    <a:srgbClr val="FF8E8E"/>
                  </a:gs>
                  <a:gs pos="48000">
                    <a:srgbClr val="FF0000"/>
                  </a:gs>
                  <a:gs pos="81000">
                    <a:srgbClr val="FF0000"/>
                  </a:gs>
                  <a:gs pos="100000">
                    <a:srgbClr val="FF0000"/>
                  </a:gs>
                </a:gsLst>
                <a:lin ang="27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flipH="1">
              <a:off x="20906774" y="27898198"/>
              <a:ext cx="53246" cy="139019"/>
            </a:xfrm>
            <a:prstGeom prst="line">
              <a:avLst/>
            </a:prstGeom>
            <a:ln w="60325" cap="rnd">
              <a:gradFill flip="none" rotWithShape="1">
                <a:gsLst>
                  <a:gs pos="0">
                    <a:schemeClr val="bg1"/>
                  </a:gs>
                  <a:gs pos="18000">
                    <a:srgbClr val="FF8E8E"/>
                  </a:gs>
                  <a:gs pos="48000">
                    <a:srgbClr val="FF0000"/>
                  </a:gs>
                  <a:gs pos="81000">
                    <a:srgbClr val="FF0000"/>
                  </a:gs>
                  <a:gs pos="100000">
                    <a:srgbClr val="FF0000"/>
                  </a:gs>
                </a:gsLst>
                <a:lin ang="27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Oval 113"/>
            <p:cNvSpPr/>
            <p:nvPr/>
          </p:nvSpPr>
          <p:spPr>
            <a:xfrm>
              <a:off x="21288996" y="28227531"/>
              <a:ext cx="295200" cy="29520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66000">
                  <a:schemeClr val="accent1">
                    <a:lumMod val="45000"/>
                    <a:lumOff val="55000"/>
                  </a:schemeClr>
                </a:gs>
                <a:gs pos="5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cxnSp>
          <p:nvCxnSpPr>
            <p:cNvPr id="177" name="Straight Connector 176"/>
            <p:cNvCxnSpPr/>
            <p:nvPr/>
          </p:nvCxnSpPr>
          <p:spPr>
            <a:xfrm>
              <a:off x="21754196" y="27446641"/>
              <a:ext cx="294983" cy="219238"/>
            </a:xfrm>
            <a:prstGeom prst="line">
              <a:avLst/>
            </a:prstGeom>
            <a:ln w="50800" cap="rnd">
              <a:gradFill flip="none" rotWithShape="1">
                <a:gsLst>
                  <a:gs pos="0">
                    <a:schemeClr val="bg1"/>
                  </a:gs>
                  <a:gs pos="18000">
                    <a:srgbClr val="FF8E8E"/>
                  </a:gs>
                  <a:gs pos="48000">
                    <a:srgbClr val="FF0000"/>
                  </a:gs>
                  <a:gs pos="81000">
                    <a:srgbClr val="FF0000"/>
                  </a:gs>
                  <a:gs pos="100000">
                    <a:srgbClr val="FF0000"/>
                  </a:gs>
                </a:gsLst>
                <a:lin ang="27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Oval 111"/>
            <p:cNvSpPr/>
            <p:nvPr/>
          </p:nvSpPr>
          <p:spPr>
            <a:xfrm>
              <a:off x="22027148" y="27579717"/>
              <a:ext cx="342000" cy="34200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66000">
                  <a:schemeClr val="accent1">
                    <a:lumMod val="45000"/>
                    <a:lumOff val="55000"/>
                  </a:schemeClr>
                </a:gs>
                <a:gs pos="5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cxnSp>
          <p:nvCxnSpPr>
            <p:cNvPr id="127" name="Straight Connector 126"/>
            <p:cNvCxnSpPr/>
            <p:nvPr/>
          </p:nvCxnSpPr>
          <p:spPr>
            <a:xfrm flipH="1">
              <a:off x="21790596" y="26972940"/>
              <a:ext cx="44155" cy="1777880"/>
            </a:xfrm>
            <a:prstGeom prst="line">
              <a:avLst/>
            </a:prstGeom>
            <a:ln w="31750" cap="rnd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rgbClr val="00B050"/>
                  </a:gs>
                  <a:gs pos="83000">
                    <a:srgbClr val="00B050"/>
                  </a:gs>
                  <a:gs pos="100000">
                    <a:srgbClr val="00B050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flipH="1">
              <a:off x="21118240" y="27454931"/>
              <a:ext cx="340893" cy="278551"/>
            </a:xfrm>
            <a:prstGeom prst="line">
              <a:avLst/>
            </a:prstGeom>
            <a:ln w="60325" cap="rnd">
              <a:gradFill flip="none" rotWithShape="1">
                <a:gsLst>
                  <a:gs pos="0">
                    <a:schemeClr val="bg1"/>
                  </a:gs>
                  <a:gs pos="18000">
                    <a:srgbClr val="FF8E8E"/>
                  </a:gs>
                  <a:gs pos="48000">
                    <a:srgbClr val="FF0000"/>
                  </a:gs>
                  <a:gs pos="81000">
                    <a:srgbClr val="FF0000"/>
                  </a:gs>
                  <a:gs pos="100000">
                    <a:srgbClr val="FF0000"/>
                  </a:gs>
                </a:gsLst>
                <a:lin ang="27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Oval 109"/>
            <p:cNvSpPr/>
            <p:nvPr/>
          </p:nvSpPr>
          <p:spPr>
            <a:xfrm>
              <a:off x="19381665" y="27236141"/>
              <a:ext cx="360000" cy="36000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66000">
                  <a:schemeClr val="accent1">
                    <a:lumMod val="45000"/>
                    <a:lumOff val="55000"/>
                  </a:schemeClr>
                </a:gs>
                <a:gs pos="5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cxnSp>
          <p:nvCxnSpPr>
            <p:cNvPr id="115" name="Straight Connector 114"/>
            <p:cNvCxnSpPr/>
            <p:nvPr/>
          </p:nvCxnSpPr>
          <p:spPr>
            <a:xfrm>
              <a:off x="20373009" y="26864373"/>
              <a:ext cx="1461741" cy="108567"/>
            </a:xfrm>
            <a:prstGeom prst="line">
              <a:avLst/>
            </a:prstGeom>
            <a:ln w="31750" cap="rnd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rgbClr val="00B050"/>
                  </a:gs>
                  <a:gs pos="83000">
                    <a:srgbClr val="00B050"/>
                  </a:gs>
                  <a:gs pos="100000">
                    <a:srgbClr val="00B050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Oval 107"/>
            <p:cNvSpPr/>
            <p:nvPr/>
          </p:nvSpPr>
          <p:spPr>
            <a:xfrm>
              <a:off x="21425704" y="27173211"/>
              <a:ext cx="360000" cy="36000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66000">
                  <a:schemeClr val="accent1">
                    <a:lumMod val="45000"/>
                    <a:lumOff val="55000"/>
                  </a:schemeClr>
                </a:gs>
                <a:gs pos="5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cxnSp>
          <p:nvCxnSpPr>
            <p:cNvPr id="180" name="Straight Connector 179"/>
            <p:cNvCxnSpPr/>
            <p:nvPr/>
          </p:nvCxnSpPr>
          <p:spPr>
            <a:xfrm flipH="1">
              <a:off x="21658318" y="27146299"/>
              <a:ext cx="76222" cy="149002"/>
            </a:xfrm>
            <a:prstGeom prst="line">
              <a:avLst/>
            </a:prstGeom>
            <a:ln w="60325" cap="rnd">
              <a:gradFill flip="none" rotWithShape="1">
                <a:gsLst>
                  <a:gs pos="0">
                    <a:schemeClr val="bg1"/>
                  </a:gs>
                  <a:gs pos="18000">
                    <a:srgbClr val="FF8E8E"/>
                  </a:gs>
                  <a:gs pos="48000">
                    <a:srgbClr val="FF0000"/>
                  </a:gs>
                  <a:gs pos="81000">
                    <a:srgbClr val="FF0000"/>
                  </a:gs>
                  <a:gs pos="100000">
                    <a:srgbClr val="FF0000"/>
                  </a:gs>
                </a:gsLst>
                <a:lin ang="27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Oval 99"/>
            <p:cNvSpPr/>
            <p:nvPr/>
          </p:nvSpPr>
          <p:spPr>
            <a:xfrm>
              <a:off x="21618750" y="26759048"/>
              <a:ext cx="432000" cy="43200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66000">
                  <a:schemeClr val="accent1">
                    <a:lumMod val="45000"/>
                    <a:lumOff val="55000"/>
                  </a:schemeClr>
                </a:gs>
                <a:gs pos="5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27" name="Oval 226"/>
            <p:cNvSpPr/>
            <p:nvPr/>
          </p:nvSpPr>
          <p:spPr>
            <a:xfrm>
              <a:off x="23239154" y="27155621"/>
              <a:ext cx="123954" cy="107116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66000">
                  <a:srgbClr val="7030A0"/>
                </a:gs>
                <a:gs pos="53000">
                  <a:srgbClr val="7030A0"/>
                </a:gs>
                <a:gs pos="100000">
                  <a:srgbClr val="7030A0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56" name="Arc 155"/>
            <p:cNvSpPr/>
            <p:nvPr/>
          </p:nvSpPr>
          <p:spPr>
            <a:xfrm>
              <a:off x="19458280" y="27139056"/>
              <a:ext cx="350195" cy="307585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28" name="Arc 227"/>
            <p:cNvSpPr/>
            <p:nvPr/>
          </p:nvSpPr>
          <p:spPr>
            <a:xfrm>
              <a:off x="19506031" y="27098133"/>
              <a:ext cx="350195" cy="307585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29" name="Arc 228"/>
            <p:cNvSpPr/>
            <p:nvPr/>
          </p:nvSpPr>
          <p:spPr>
            <a:xfrm rot="11008420">
              <a:off x="19252789" y="27395748"/>
              <a:ext cx="350195" cy="307585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30" name="Arc 229"/>
            <p:cNvSpPr/>
            <p:nvPr/>
          </p:nvSpPr>
          <p:spPr>
            <a:xfrm rot="11008420">
              <a:off x="19300540" y="27354825"/>
              <a:ext cx="350195" cy="307585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31" name="Arc 230"/>
            <p:cNvSpPr/>
            <p:nvPr/>
          </p:nvSpPr>
          <p:spPr>
            <a:xfrm rot="5400000">
              <a:off x="19534770" y="27387426"/>
              <a:ext cx="350195" cy="307585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32" name="Arc 231"/>
            <p:cNvSpPr/>
            <p:nvPr/>
          </p:nvSpPr>
          <p:spPr>
            <a:xfrm rot="5400000">
              <a:off x="19483924" y="27338711"/>
              <a:ext cx="350195" cy="307585"/>
            </a:xfrm>
            <a:prstGeom prst="arc">
              <a:avLst>
                <a:gd name="adj1" fmla="val 14801873"/>
                <a:gd name="adj2" fmla="val 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33" name="Arc 232"/>
            <p:cNvSpPr/>
            <p:nvPr/>
          </p:nvSpPr>
          <p:spPr>
            <a:xfrm rot="16702803">
              <a:off x="19298346" y="27189340"/>
              <a:ext cx="350195" cy="307585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34" name="Arc 233"/>
            <p:cNvSpPr/>
            <p:nvPr/>
          </p:nvSpPr>
          <p:spPr>
            <a:xfrm rot="16702803">
              <a:off x="19247500" y="27140625"/>
              <a:ext cx="350195" cy="307585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cxnSp>
          <p:nvCxnSpPr>
            <p:cNvPr id="239" name="Curved Connector 238"/>
            <p:cNvCxnSpPr/>
            <p:nvPr/>
          </p:nvCxnSpPr>
          <p:spPr>
            <a:xfrm rot="10800000">
              <a:off x="19863667" y="27385425"/>
              <a:ext cx="932863" cy="402032"/>
            </a:xfrm>
            <a:prstGeom prst="curvedConnector3">
              <a:avLst>
                <a:gd name="adj1" fmla="val 50000"/>
              </a:avLst>
            </a:prstGeom>
            <a:ln w="158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xplosion 1 244"/>
            <p:cNvSpPr/>
            <p:nvPr/>
          </p:nvSpPr>
          <p:spPr>
            <a:xfrm>
              <a:off x="20821925" y="27671598"/>
              <a:ext cx="288032" cy="288032"/>
            </a:xfrm>
            <a:prstGeom prst="irregularSeal1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cxnSp>
          <p:nvCxnSpPr>
            <p:cNvPr id="246" name="Straight Arrow Connector 245"/>
            <p:cNvCxnSpPr/>
            <p:nvPr/>
          </p:nvCxnSpPr>
          <p:spPr>
            <a:xfrm flipV="1">
              <a:off x="19170549" y="27809925"/>
              <a:ext cx="1778555" cy="798443"/>
            </a:xfrm>
            <a:prstGeom prst="straightConnector1">
              <a:avLst/>
            </a:prstGeom>
            <a:ln w="22225">
              <a:solidFill>
                <a:srgbClr val="7030A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8" name="Google Shape;160;p18"/>
          <p:cNvPicPr preferRelativeResize="0">
            <a:picLocks noChangeAspect="1"/>
          </p:cNvPicPr>
          <p:nvPr/>
        </p:nvPicPr>
        <p:blipFill rotWithShape="1">
          <a:blip r:embed="rId10">
            <a:alphaModFix/>
          </a:blip>
          <a:srcRect l="19744" t="25994" r="19375" b="19658"/>
          <a:stretch/>
        </p:blipFill>
        <p:spPr>
          <a:xfrm>
            <a:off x="1096046" y="32144199"/>
            <a:ext cx="3600000" cy="2237838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Text Box 6"/>
          <p:cNvSpPr txBox="1">
            <a:spLocks noChangeArrowheads="1"/>
          </p:cNvSpPr>
          <p:nvPr/>
        </p:nvSpPr>
        <p:spPr bwMode="auto">
          <a:xfrm>
            <a:off x="5122057" y="32007007"/>
            <a:ext cx="8833159" cy="1673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500" i="1" dirty="0" smtClean="0">
                <a:latin typeface="Arial Rounded MT Bold" pitchFamily="34" charset="0"/>
              </a:rPr>
              <a:t>Simple test structures, </a:t>
            </a:r>
            <a:r>
              <a:rPr lang="fr-FR" sz="2500" i="1" dirty="0" err="1" smtClean="0">
                <a:latin typeface="Arial Rounded MT Bold" pitchFamily="34" charset="0"/>
              </a:rPr>
              <a:t>very</a:t>
            </a:r>
            <a:r>
              <a:rPr lang="fr-FR" sz="2500" i="1" dirty="0" smtClean="0">
                <a:latin typeface="Arial Rounded MT Bold" pitchFamily="34" charset="0"/>
              </a:rPr>
              <a:t> far </a:t>
            </a:r>
            <a:r>
              <a:rPr lang="fr-FR" sz="2500" i="1" dirty="0" err="1" smtClean="0">
                <a:latin typeface="Arial Rounded MT Bold" pitchFamily="34" charset="0"/>
              </a:rPr>
              <a:t>away</a:t>
            </a:r>
            <a:r>
              <a:rPr lang="fr-FR" sz="2500" i="1" dirty="0" smtClean="0">
                <a:latin typeface="Arial Rounded MT Bold" pitchFamily="34" charset="0"/>
              </a:rPr>
              <a:t> </a:t>
            </a:r>
            <a:r>
              <a:rPr lang="fr-FR" sz="2500" i="1" dirty="0" err="1" smtClean="0">
                <a:latin typeface="Arial Rounded MT Bold" pitchFamily="34" charset="0"/>
              </a:rPr>
              <a:t>from</a:t>
            </a:r>
            <a:r>
              <a:rPr lang="fr-FR" sz="2500" i="1" dirty="0" smtClean="0">
                <a:latin typeface="Arial Rounded MT Bold" pitchFamily="34" charset="0"/>
              </a:rPr>
              <a:t> the </a:t>
            </a:r>
            <a:r>
              <a:rPr lang="fr-FR" sz="2500" i="1" dirty="0" err="1" smtClean="0">
                <a:latin typeface="Arial Rounded MT Bold" pitchFamily="34" charset="0"/>
              </a:rPr>
              <a:t>sophisticated</a:t>
            </a:r>
            <a:r>
              <a:rPr lang="fr-FR" sz="2500" i="1" dirty="0" smtClean="0">
                <a:latin typeface="Arial Rounded MT Bold" pitchFamily="34" charset="0"/>
              </a:rPr>
              <a:t> detectors </a:t>
            </a:r>
            <a:r>
              <a:rPr lang="fr-FR" sz="2500" i="1" dirty="0" err="1" smtClean="0">
                <a:latin typeface="Arial Rounded MT Bold" pitchFamily="34" charset="0"/>
              </a:rPr>
              <a:t>used</a:t>
            </a:r>
            <a:r>
              <a:rPr lang="fr-FR" sz="2500" i="1" dirty="0" smtClean="0">
                <a:latin typeface="Arial Rounded MT Bold" pitchFamily="34" charset="0"/>
              </a:rPr>
              <a:t> in the LHC </a:t>
            </a:r>
            <a:r>
              <a:rPr lang="fr-FR" sz="2500" i="1" dirty="0" err="1" smtClean="0">
                <a:latin typeface="Arial Rounded MT Bold" pitchFamily="34" charset="0"/>
              </a:rPr>
              <a:t>experiments</a:t>
            </a:r>
            <a:r>
              <a:rPr lang="fr-FR" sz="2500" i="1" dirty="0" smtClean="0">
                <a:latin typeface="Arial Rounded MT Bold" pitchFamily="34" charset="0"/>
              </a:rPr>
              <a:t>, are </a:t>
            </a:r>
            <a:r>
              <a:rPr lang="fr-FR" sz="2500" i="1" dirty="0" err="1" smtClean="0">
                <a:latin typeface="Arial Rounded MT Bold" pitchFamily="34" charset="0"/>
              </a:rPr>
              <a:t>used</a:t>
            </a:r>
            <a:r>
              <a:rPr lang="fr-FR" sz="2500" i="1" dirty="0" smtClean="0">
                <a:latin typeface="Arial Rounded MT Bold" pitchFamily="34" charset="0"/>
              </a:rPr>
              <a:t> to </a:t>
            </a:r>
            <a:r>
              <a:rPr lang="fr-FR" sz="2500" i="1" dirty="0" err="1" smtClean="0">
                <a:latin typeface="Arial Rounded MT Bold" pitchFamily="34" charset="0"/>
              </a:rPr>
              <a:t>study</a:t>
            </a:r>
            <a:r>
              <a:rPr lang="fr-FR" sz="2500" i="1" dirty="0" smtClean="0">
                <a:latin typeface="Arial Rounded MT Bold" pitchFamily="34" charset="0"/>
              </a:rPr>
              <a:t> the </a:t>
            </a:r>
            <a:r>
              <a:rPr lang="fr-FR" sz="2500" i="1" dirty="0" err="1" smtClean="0">
                <a:latin typeface="Arial Rounded MT Bold" pitchFamily="34" charset="0"/>
              </a:rPr>
              <a:t>fundamental</a:t>
            </a:r>
            <a:r>
              <a:rPr lang="fr-FR" sz="2500" i="1" dirty="0" smtClean="0">
                <a:latin typeface="Arial Rounded MT Bold" pitchFamily="34" charset="0"/>
              </a:rPr>
              <a:t> </a:t>
            </a:r>
            <a:r>
              <a:rPr lang="fr-FR" sz="2500" i="1" dirty="0" err="1" smtClean="0">
                <a:latin typeface="Arial Rounded MT Bold" pitchFamily="34" charset="0"/>
              </a:rPr>
              <a:t>properties</a:t>
            </a:r>
            <a:r>
              <a:rPr lang="fr-FR" sz="2500" i="1" dirty="0" smtClean="0">
                <a:latin typeface="Arial Rounded MT Bold" pitchFamily="34" charset="0"/>
              </a:rPr>
              <a:t> of </a:t>
            </a:r>
            <a:r>
              <a:rPr lang="fr-FR" sz="2500" i="1" dirty="0" err="1" smtClean="0">
                <a:latin typeface="Arial Rounded MT Bold" pitchFamily="34" charset="0"/>
              </a:rPr>
              <a:t>silicon</a:t>
            </a:r>
            <a:endParaRPr lang="fr-FR" sz="2500" i="1" dirty="0" smtClean="0">
              <a:latin typeface="Arial Rounded MT Bold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1800" i="1" dirty="0">
              <a:solidFill>
                <a:srgbClr val="0070C0"/>
              </a:solidFill>
              <a:latin typeface="Arial Rounded MT Bold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 sz="2500" dirty="0">
              <a:solidFill>
                <a:srgbClr val="000000"/>
              </a:solidFill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2" name="Text Box 6"/>
          <p:cNvSpPr txBox="1">
            <a:spLocks noChangeArrowheads="1"/>
          </p:cNvSpPr>
          <p:nvPr/>
        </p:nvSpPr>
        <p:spPr bwMode="auto">
          <a:xfrm>
            <a:off x="5116078" y="34867377"/>
            <a:ext cx="8839137" cy="1673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500" i="1" dirty="0" smtClean="0">
                <a:latin typeface="Arial Rounded MT Bold" pitchFamily="34" charset="0"/>
              </a:rPr>
              <a:t>Irradiation </a:t>
            </a:r>
            <a:r>
              <a:rPr lang="fr-FR" sz="2500" i="1" dirty="0" err="1" smtClean="0">
                <a:latin typeface="Arial Rounded MT Bold" pitchFamily="34" charset="0"/>
              </a:rPr>
              <a:t>campaigns</a:t>
            </a:r>
            <a:r>
              <a:rPr lang="fr-FR" sz="2500" i="1" dirty="0" smtClean="0">
                <a:latin typeface="Arial Rounded MT Bold" pitchFamily="34" charset="0"/>
              </a:rPr>
              <a:t> in </a:t>
            </a:r>
            <a:r>
              <a:rPr lang="fr-FR" sz="2500" i="1" dirty="0" err="1" smtClean="0">
                <a:latin typeface="Arial Rounded MT Bold" pitchFamily="34" charset="0"/>
              </a:rPr>
              <a:t>facilities</a:t>
            </a:r>
            <a:r>
              <a:rPr lang="fr-FR" sz="2500" i="1" dirty="0" smtClean="0">
                <a:latin typeface="Arial Rounded MT Bold" pitchFamily="34" charset="0"/>
              </a:rPr>
              <a:t>  </a:t>
            </a:r>
            <a:r>
              <a:rPr lang="fr-FR" sz="2500" i="1" dirty="0" err="1" smtClean="0">
                <a:latin typeface="Arial Rounded MT Bold" pitchFamily="34" charset="0"/>
              </a:rPr>
              <a:t>such</a:t>
            </a:r>
            <a:r>
              <a:rPr lang="fr-FR" sz="2500" i="1" dirty="0" smtClean="0">
                <a:latin typeface="Arial Rounded MT Bold" pitchFamily="34" charset="0"/>
              </a:rPr>
              <a:t> as the CERN IRRAD </a:t>
            </a:r>
            <a:r>
              <a:rPr lang="fr-FR" sz="2500" i="1" dirty="0" err="1" smtClean="0">
                <a:latin typeface="Arial Rounded MT Bold" pitchFamily="34" charset="0"/>
              </a:rPr>
              <a:t>facility</a:t>
            </a:r>
            <a:r>
              <a:rPr lang="fr-FR" sz="2500" i="1" dirty="0" smtClean="0">
                <a:latin typeface="Arial Rounded MT Bold" pitchFamily="34" charset="0"/>
              </a:rPr>
              <a:t> </a:t>
            </a:r>
            <a:r>
              <a:rPr lang="fr-FR" sz="2500" i="1" dirty="0" err="1" smtClean="0">
                <a:latin typeface="Arial Rounded MT Bold" pitchFamily="34" charset="0"/>
              </a:rPr>
              <a:t>allow</a:t>
            </a:r>
            <a:r>
              <a:rPr lang="fr-FR" sz="2500" i="1" dirty="0" smtClean="0">
                <a:latin typeface="Arial Rounded MT Bold" pitchFamily="34" charset="0"/>
              </a:rPr>
              <a:t> , in few </a:t>
            </a:r>
            <a:r>
              <a:rPr lang="fr-FR" sz="2500" i="1" dirty="0" err="1" smtClean="0">
                <a:latin typeface="Arial Rounded MT Bold" pitchFamily="34" charset="0"/>
              </a:rPr>
              <a:t>weeks</a:t>
            </a:r>
            <a:r>
              <a:rPr lang="fr-FR" sz="2500" i="1" dirty="0" smtClean="0">
                <a:latin typeface="Arial Rounded MT Bold" pitchFamily="34" charset="0"/>
              </a:rPr>
              <a:t>, to damage the detectors at the HL-LHC </a:t>
            </a:r>
            <a:r>
              <a:rPr lang="fr-FR" sz="2500" i="1" dirty="0" err="1" smtClean="0">
                <a:latin typeface="Arial Rounded MT Bold" pitchFamily="34" charset="0"/>
              </a:rPr>
              <a:t>levels</a:t>
            </a:r>
            <a:r>
              <a:rPr lang="fr-FR" sz="2500" i="1" dirty="0" smtClean="0">
                <a:latin typeface="Arial Rounded MT Bold" pitchFamily="34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1800" i="1" dirty="0">
              <a:solidFill>
                <a:srgbClr val="0070C0"/>
              </a:solidFill>
              <a:latin typeface="Arial Rounded MT Bold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 sz="2500" dirty="0">
              <a:solidFill>
                <a:srgbClr val="000000"/>
              </a:solidFill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3" name="Rectangle 262"/>
          <p:cNvSpPr/>
          <p:nvPr/>
        </p:nvSpPr>
        <p:spPr>
          <a:xfrm>
            <a:off x="1096046" y="34880673"/>
            <a:ext cx="3600000" cy="2059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/>
              <a:t>IRRAD placeholder</a:t>
            </a:r>
            <a:endParaRPr lang="fr-CH" sz="2000" dirty="0"/>
          </a:p>
        </p:txBody>
      </p:sp>
      <p:sp>
        <p:nvSpPr>
          <p:cNvPr id="267" name="Text Box 6"/>
          <p:cNvSpPr txBox="1">
            <a:spLocks noChangeArrowheads="1"/>
          </p:cNvSpPr>
          <p:nvPr/>
        </p:nvSpPr>
        <p:spPr bwMode="auto">
          <a:xfrm>
            <a:off x="5116078" y="37526140"/>
            <a:ext cx="8839137" cy="1673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500" i="1" dirty="0" err="1" smtClean="0">
                <a:latin typeface="Arial Rounded MT Bold" pitchFamily="34" charset="0"/>
              </a:rPr>
              <a:t>Electrical</a:t>
            </a:r>
            <a:r>
              <a:rPr lang="fr-FR" sz="2500" i="1" dirty="0" smtClean="0">
                <a:latin typeface="Arial Rounded MT Bold" pitchFamily="34" charset="0"/>
              </a:rPr>
              <a:t> </a:t>
            </a:r>
            <a:r>
              <a:rPr lang="fr-FR" sz="2500" i="1" dirty="0" err="1" smtClean="0">
                <a:latin typeface="Arial Rounded MT Bold" pitchFamily="34" charset="0"/>
              </a:rPr>
              <a:t>characterization</a:t>
            </a:r>
            <a:r>
              <a:rPr lang="fr-FR" sz="2500" i="1" dirty="0" smtClean="0">
                <a:latin typeface="Arial Rounded MT Bold" pitchFamily="34" charset="0"/>
              </a:rPr>
              <a:t> of </a:t>
            </a:r>
            <a:r>
              <a:rPr lang="fr-FR" sz="2500" i="1" dirty="0" err="1" smtClean="0">
                <a:latin typeface="Arial Rounded MT Bold" pitchFamily="34" charset="0"/>
              </a:rPr>
              <a:t>irradiated</a:t>
            </a:r>
            <a:r>
              <a:rPr lang="fr-FR" sz="2500" i="1" dirty="0" smtClean="0">
                <a:latin typeface="Arial Rounded MT Bold" pitchFamily="34" charset="0"/>
              </a:rPr>
              <a:t> </a:t>
            </a:r>
            <a:r>
              <a:rPr lang="fr-FR" sz="2500" i="1" dirty="0" err="1" smtClean="0">
                <a:latin typeface="Arial Rounded MT Bold" pitchFamily="34" charset="0"/>
              </a:rPr>
              <a:t>sensors</a:t>
            </a:r>
            <a:r>
              <a:rPr lang="fr-FR" sz="2500" i="1" dirty="0" smtClean="0">
                <a:latin typeface="Arial Rounded MT Bold" pitchFamily="34" charset="0"/>
              </a:rPr>
              <a:t> </a:t>
            </a:r>
            <a:r>
              <a:rPr lang="fr-FR" sz="2500" i="1" dirty="0" err="1" smtClean="0">
                <a:latin typeface="Arial Rounded MT Bold" pitchFamily="34" charset="0"/>
              </a:rPr>
              <a:t>helps</a:t>
            </a:r>
            <a:r>
              <a:rPr lang="fr-FR" sz="2500" i="1" dirty="0" smtClean="0">
                <a:latin typeface="Arial Rounded MT Bold" pitchFamily="34" charset="0"/>
              </a:rPr>
              <a:t> </a:t>
            </a:r>
            <a:r>
              <a:rPr lang="fr-FR" sz="2500" i="1" dirty="0" err="1" smtClean="0">
                <a:latin typeface="Arial Rounded MT Bold" pitchFamily="34" charset="0"/>
              </a:rPr>
              <a:t>predict</a:t>
            </a:r>
            <a:r>
              <a:rPr lang="fr-FR" sz="2500" i="1" dirty="0" smtClean="0">
                <a:latin typeface="Arial Rounded MT Bold" pitchFamily="34" charset="0"/>
              </a:rPr>
              <a:t>  how the </a:t>
            </a:r>
            <a:r>
              <a:rPr lang="fr-FR" sz="2500" i="1" dirty="0" err="1" smtClean="0">
                <a:latin typeface="Arial Rounded MT Bold" pitchFamily="34" charset="0"/>
              </a:rPr>
              <a:t>operational</a:t>
            </a:r>
            <a:r>
              <a:rPr lang="fr-FR" sz="2500" i="1" dirty="0" smtClean="0">
                <a:latin typeface="Arial Rounded MT Bold" pitchFamily="34" charset="0"/>
              </a:rPr>
              <a:t> </a:t>
            </a:r>
            <a:r>
              <a:rPr lang="fr-FR" sz="2500" i="1" dirty="0" err="1" smtClean="0">
                <a:latin typeface="Arial Rounded MT Bold" pitchFamily="34" charset="0"/>
              </a:rPr>
              <a:t>parameters</a:t>
            </a:r>
            <a:r>
              <a:rPr lang="fr-FR" sz="2500" i="1" dirty="0" smtClean="0">
                <a:latin typeface="Arial Rounded MT Bold" pitchFamily="34" charset="0"/>
              </a:rPr>
              <a:t> (Voltage, </a:t>
            </a:r>
            <a:r>
              <a:rPr lang="fr-FR" sz="2500" i="1" dirty="0" err="1" smtClean="0">
                <a:latin typeface="Arial Rounded MT Bold" pitchFamily="34" charset="0"/>
              </a:rPr>
              <a:t>Current</a:t>
            </a:r>
            <a:r>
              <a:rPr lang="fr-FR" sz="2500" i="1" dirty="0" smtClean="0">
                <a:latin typeface="Arial Rounded MT Bold" pitchFamily="34" charset="0"/>
              </a:rPr>
              <a:t>) </a:t>
            </a:r>
            <a:r>
              <a:rPr lang="fr-FR" sz="2500" i="1" dirty="0" err="1" smtClean="0">
                <a:latin typeface="Arial Rounded MT Bold" pitchFamily="34" charset="0"/>
              </a:rPr>
              <a:t>will</a:t>
            </a:r>
            <a:r>
              <a:rPr lang="fr-FR" sz="2500" i="1" dirty="0" smtClean="0">
                <a:latin typeface="Arial Rounded MT Bold" pitchFamily="34" charset="0"/>
              </a:rPr>
              <a:t> </a:t>
            </a:r>
            <a:r>
              <a:rPr lang="fr-FR" sz="2500" i="1" dirty="0" err="1" smtClean="0">
                <a:latin typeface="Arial Rounded MT Bold" pitchFamily="34" charset="0"/>
              </a:rPr>
              <a:t>evolve</a:t>
            </a:r>
            <a:r>
              <a:rPr lang="fr-FR" sz="2500" i="1" dirty="0" smtClean="0">
                <a:latin typeface="Arial Rounded MT Bold" pitchFamily="34" charset="0"/>
              </a:rPr>
              <a:t> </a:t>
            </a:r>
            <a:r>
              <a:rPr lang="fr-FR" sz="2500" i="1" dirty="0" err="1" smtClean="0">
                <a:latin typeface="Arial Rounded MT Bold" pitchFamily="34" charset="0"/>
              </a:rPr>
              <a:t>during</a:t>
            </a:r>
            <a:r>
              <a:rPr lang="fr-FR" sz="2500" i="1" dirty="0" smtClean="0">
                <a:latin typeface="Arial Rounded MT Bold" pitchFamily="34" charset="0"/>
              </a:rPr>
              <a:t> the detectors </a:t>
            </a:r>
            <a:r>
              <a:rPr lang="fr-FR" sz="2500" i="1" dirty="0" err="1" smtClean="0">
                <a:latin typeface="Arial Rounded MT Bold" pitchFamily="34" charset="0"/>
              </a:rPr>
              <a:t>lifetime</a:t>
            </a:r>
            <a:endParaRPr lang="fr-FR" sz="2500" i="1" dirty="0" smtClean="0">
              <a:latin typeface="Arial Rounded MT Bold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1800" i="1" dirty="0">
              <a:solidFill>
                <a:srgbClr val="0070C0"/>
              </a:solidFill>
              <a:latin typeface="Arial Rounded MT Bold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 sz="2500" dirty="0">
              <a:solidFill>
                <a:srgbClr val="000000"/>
              </a:solidFill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8" name="Rectangle 267"/>
          <p:cNvSpPr/>
          <p:nvPr/>
        </p:nvSpPr>
        <p:spPr>
          <a:xfrm>
            <a:off x="1096046" y="37539436"/>
            <a:ext cx="3600000" cy="2059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/>
              <a:t>Probe station placeholder</a:t>
            </a:r>
            <a:endParaRPr lang="fr-CH" sz="2000" dirty="0"/>
          </a:p>
        </p:txBody>
      </p:sp>
      <p:sp>
        <p:nvSpPr>
          <p:cNvPr id="271" name="Text Box 6"/>
          <p:cNvSpPr txBox="1">
            <a:spLocks noChangeArrowheads="1"/>
          </p:cNvSpPr>
          <p:nvPr/>
        </p:nvSpPr>
        <p:spPr bwMode="auto">
          <a:xfrm>
            <a:off x="19990733" y="32347097"/>
            <a:ext cx="8839137" cy="1673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500" i="1" dirty="0" smtClean="0">
                <a:latin typeface="Arial Rounded MT Bold" pitchFamily="34" charset="0"/>
              </a:rPr>
              <a:t>Tests </a:t>
            </a:r>
            <a:r>
              <a:rPr lang="fr-FR" sz="2500" i="1" dirty="0" err="1" smtClean="0">
                <a:latin typeface="Arial Rounded MT Bold" pitchFamily="34" charset="0"/>
              </a:rPr>
              <a:t>with</a:t>
            </a:r>
            <a:r>
              <a:rPr lang="fr-FR" sz="2500" i="1" dirty="0" smtClean="0">
                <a:latin typeface="Arial Rounded MT Bold" pitchFamily="34" charset="0"/>
              </a:rPr>
              <a:t> radioactive sources </a:t>
            </a:r>
            <a:r>
              <a:rPr lang="fr-FR" sz="2500" i="1" dirty="0" err="1" smtClean="0">
                <a:latin typeface="Arial Rounded MT Bold" pitchFamily="34" charset="0"/>
              </a:rPr>
              <a:t>mimic</a:t>
            </a:r>
            <a:r>
              <a:rPr lang="fr-FR" sz="2500" i="1" dirty="0" smtClean="0">
                <a:latin typeface="Arial Rounded MT Bold" pitchFamily="34" charset="0"/>
              </a:rPr>
              <a:t> the </a:t>
            </a:r>
            <a:r>
              <a:rPr lang="fr-FR" sz="2500" i="1" dirty="0" err="1" smtClean="0">
                <a:latin typeface="Arial Rounded MT Bold" pitchFamily="34" charset="0"/>
              </a:rPr>
              <a:t>detection</a:t>
            </a:r>
            <a:r>
              <a:rPr lang="fr-FR" sz="2500" i="1" dirty="0" smtClean="0">
                <a:latin typeface="Arial Rounded MT Bold" pitchFamily="34" charset="0"/>
              </a:rPr>
              <a:t> of </a:t>
            </a:r>
            <a:r>
              <a:rPr lang="fr-FR" sz="2500" i="1" dirty="0" err="1" smtClean="0">
                <a:latin typeface="Arial Rounded MT Bold" pitchFamily="34" charset="0"/>
              </a:rPr>
              <a:t>particles</a:t>
            </a:r>
            <a:r>
              <a:rPr lang="fr-FR" sz="2500" i="1" dirty="0" smtClean="0">
                <a:latin typeface="Arial Rounded MT Bold" pitchFamily="34" charset="0"/>
              </a:rPr>
              <a:t> in the real </a:t>
            </a:r>
            <a:r>
              <a:rPr lang="fr-FR" sz="2500" i="1" dirty="0" err="1" smtClean="0">
                <a:latin typeface="Arial Rounded MT Bold" pitchFamily="34" charset="0"/>
              </a:rPr>
              <a:t>experiments</a:t>
            </a:r>
            <a:endParaRPr lang="fr-FR" sz="1800" i="1" dirty="0">
              <a:solidFill>
                <a:srgbClr val="0070C0"/>
              </a:solidFill>
              <a:latin typeface="Arial Rounded MT Bold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 sz="2500" dirty="0">
              <a:solidFill>
                <a:srgbClr val="000000"/>
              </a:solidFill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2" name="Rectangle 271"/>
          <p:cNvSpPr/>
          <p:nvPr/>
        </p:nvSpPr>
        <p:spPr>
          <a:xfrm>
            <a:off x="15970701" y="32360393"/>
            <a:ext cx="3600000" cy="2059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/>
              <a:t>Radioactive source setup</a:t>
            </a:r>
            <a:endParaRPr lang="fr-CH" sz="2000" dirty="0"/>
          </a:p>
        </p:txBody>
      </p:sp>
      <p:sp>
        <p:nvSpPr>
          <p:cNvPr id="273" name="Text Box 6"/>
          <p:cNvSpPr txBox="1">
            <a:spLocks noChangeArrowheads="1"/>
          </p:cNvSpPr>
          <p:nvPr/>
        </p:nvSpPr>
        <p:spPr bwMode="auto">
          <a:xfrm>
            <a:off x="19990732" y="34813334"/>
            <a:ext cx="9404458" cy="1673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500" i="1" dirty="0" err="1" smtClean="0">
                <a:latin typeface="Arial Rounded MT Bold" pitchFamily="34" charset="0"/>
              </a:rPr>
              <a:t>Using</a:t>
            </a:r>
            <a:r>
              <a:rPr lang="fr-FR" sz="2500" i="1" dirty="0" smtClean="0">
                <a:latin typeface="Arial Rounded MT Bold" pitchFamily="34" charset="0"/>
              </a:rPr>
              <a:t> lasers, </a:t>
            </a:r>
            <a:r>
              <a:rPr lang="fr-FR" sz="2500" i="1" dirty="0" err="1" smtClean="0">
                <a:latin typeface="Arial Rounded MT Bold" pitchFamily="34" charset="0"/>
              </a:rPr>
              <a:t>we</a:t>
            </a:r>
            <a:r>
              <a:rPr lang="fr-FR" sz="2500" i="1" dirty="0" smtClean="0">
                <a:latin typeface="Arial Rounded MT Bold" pitchFamily="34" charset="0"/>
              </a:rPr>
              <a:t> </a:t>
            </a:r>
            <a:r>
              <a:rPr lang="fr-FR" sz="2500" i="1" dirty="0" err="1" smtClean="0">
                <a:latin typeface="Arial Rounded MT Bold" pitchFamily="34" charset="0"/>
              </a:rPr>
              <a:t>can</a:t>
            </a:r>
            <a:r>
              <a:rPr lang="fr-FR" sz="2500" i="1" dirty="0" smtClean="0">
                <a:latin typeface="Arial Rounded MT Bold" pitchFamily="34" charset="0"/>
              </a:rPr>
              <a:t> </a:t>
            </a:r>
            <a:r>
              <a:rPr lang="fr-FR" sz="2500" i="1" dirty="0" err="1" smtClean="0">
                <a:latin typeface="Arial Rounded MT Bold" pitchFamily="34" charset="0"/>
              </a:rPr>
              <a:t>create</a:t>
            </a:r>
            <a:r>
              <a:rPr lang="fr-FR" sz="2500" i="1" dirty="0" smtClean="0">
                <a:latin typeface="Arial Rounded MT Bold" pitchFamily="34" charset="0"/>
              </a:rPr>
              <a:t> </a:t>
            </a:r>
            <a:r>
              <a:rPr lang="fr-FR" sz="2500" i="1" dirty="0" err="1" smtClean="0">
                <a:latin typeface="Arial Rounded MT Bold" pitchFamily="34" charset="0"/>
              </a:rPr>
              <a:t>very</a:t>
            </a:r>
            <a:r>
              <a:rPr lang="fr-FR" sz="2500" i="1" dirty="0" smtClean="0">
                <a:latin typeface="Arial Rounded MT Bold" pitchFamily="34" charset="0"/>
              </a:rPr>
              <a:t> </a:t>
            </a:r>
            <a:r>
              <a:rPr lang="fr-FR" sz="2500" i="1" dirty="0" err="1" smtClean="0">
                <a:latin typeface="Arial Rounded MT Bold" pitchFamily="34" charset="0"/>
              </a:rPr>
              <a:t>precise</a:t>
            </a:r>
            <a:r>
              <a:rPr lang="fr-FR" sz="2500" i="1" dirty="0" smtClean="0">
                <a:latin typeface="Arial Rounded MT Bold" pitchFamily="34" charset="0"/>
              </a:rPr>
              <a:t> 2D and 3D </a:t>
            </a:r>
            <a:r>
              <a:rPr lang="fr-FR" sz="2500" i="1" dirty="0" err="1" smtClean="0">
                <a:latin typeface="Arial Rounded MT Bold" pitchFamily="34" charset="0"/>
              </a:rPr>
              <a:t>maps</a:t>
            </a:r>
            <a:r>
              <a:rPr lang="fr-FR" sz="2500" i="1" dirty="0" smtClean="0">
                <a:latin typeface="Arial Rounded MT Bold" pitchFamily="34" charset="0"/>
              </a:rPr>
              <a:t> of  detector </a:t>
            </a:r>
            <a:r>
              <a:rPr lang="fr-FR" sz="2500" i="1" dirty="0" err="1" smtClean="0">
                <a:latin typeface="Arial Rounded MT Bold" pitchFamily="34" charset="0"/>
              </a:rPr>
              <a:t>features</a:t>
            </a:r>
            <a:r>
              <a:rPr lang="fr-FR" sz="2500" i="1" dirty="0" smtClean="0">
                <a:latin typeface="Arial Rounded MT Bold" pitchFamily="34" charset="0"/>
              </a:rPr>
              <a:t> </a:t>
            </a:r>
            <a:r>
              <a:rPr lang="fr-FR" sz="2500" i="1" dirty="0" err="1" smtClean="0">
                <a:latin typeface="Arial Rounded MT Bold" pitchFamily="34" charset="0"/>
              </a:rPr>
              <a:t>such</a:t>
            </a:r>
            <a:r>
              <a:rPr lang="fr-FR" sz="2500" i="1" dirty="0" smtClean="0">
                <a:latin typeface="Arial Rounded MT Bold" pitchFamily="34" charset="0"/>
              </a:rPr>
              <a:t> as </a:t>
            </a:r>
            <a:r>
              <a:rPr lang="fr-FR" sz="2500" i="1" dirty="0" err="1" smtClean="0">
                <a:latin typeface="Arial Rounded MT Bold" pitchFamily="34" charset="0"/>
              </a:rPr>
              <a:t>electric</a:t>
            </a:r>
            <a:r>
              <a:rPr lang="fr-FR" sz="2500" i="1" dirty="0" smtClean="0">
                <a:latin typeface="Arial Rounded MT Bold" pitchFamily="34" charset="0"/>
              </a:rPr>
              <a:t> </a:t>
            </a:r>
            <a:r>
              <a:rPr lang="fr-FR" sz="2500" i="1" dirty="0" err="1" smtClean="0">
                <a:latin typeface="Arial Rounded MT Bold" pitchFamily="34" charset="0"/>
              </a:rPr>
              <a:t>field</a:t>
            </a:r>
            <a:r>
              <a:rPr lang="fr-FR" sz="2500" i="1" dirty="0" smtClean="0">
                <a:latin typeface="Arial Rounded MT Bold" pitchFamily="34" charset="0"/>
              </a:rPr>
              <a:t>, charge collection </a:t>
            </a:r>
            <a:r>
              <a:rPr lang="fr-FR" sz="2500" i="1" dirty="0" err="1" smtClean="0">
                <a:latin typeface="Arial Rounded MT Bold" pitchFamily="34" charset="0"/>
              </a:rPr>
              <a:t>efficiency</a:t>
            </a:r>
            <a:r>
              <a:rPr lang="fr-FR" sz="2500" i="1" dirty="0" smtClean="0">
                <a:latin typeface="Arial Rounded MT Bold" pitchFamily="34" charset="0"/>
              </a:rPr>
              <a:t>, etc.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1800" i="1" dirty="0">
              <a:solidFill>
                <a:srgbClr val="0070C0"/>
              </a:solidFill>
              <a:latin typeface="Arial Rounded MT Bold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 sz="2500" dirty="0">
              <a:solidFill>
                <a:srgbClr val="000000"/>
              </a:solidFill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4" name="Rectangle 273"/>
          <p:cNvSpPr/>
          <p:nvPr/>
        </p:nvSpPr>
        <p:spPr>
          <a:xfrm>
            <a:off x="15971119" y="34880673"/>
            <a:ext cx="3600000" cy="2059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/>
              <a:t>TCT setup</a:t>
            </a:r>
            <a:endParaRPr lang="fr-CH" sz="2000" dirty="0"/>
          </a:p>
        </p:txBody>
      </p:sp>
      <p:sp>
        <p:nvSpPr>
          <p:cNvPr id="275" name="Text Box 6"/>
          <p:cNvSpPr txBox="1">
            <a:spLocks noChangeArrowheads="1"/>
          </p:cNvSpPr>
          <p:nvPr/>
        </p:nvSpPr>
        <p:spPr bwMode="auto">
          <a:xfrm>
            <a:off x="19990314" y="37459665"/>
            <a:ext cx="9404458" cy="1673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2500" i="1" dirty="0" smtClean="0">
              <a:latin typeface="Arial Rounded MT Bold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1800" i="1" dirty="0">
              <a:solidFill>
                <a:srgbClr val="0070C0"/>
              </a:solidFill>
              <a:latin typeface="Arial Rounded MT Bold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 sz="2500" dirty="0">
              <a:solidFill>
                <a:srgbClr val="000000"/>
              </a:solidFill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" name="Rectangle 275"/>
          <p:cNvSpPr/>
          <p:nvPr/>
        </p:nvSpPr>
        <p:spPr>
          <a:xfrm>
            <a:off x="15970701" y="37527004"/>
            <a:ext cx="3600000" cy="2059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/>
              <a:t>DLTS setup</a:t>
            </a:r>
            <a:endParaRPr lang="fr-CH" sz="2000" dirty="0"/>
          </a:p>
        </p:txBody>
      </p:sp>
      <p:sp>
        <p:nvSpPr>
          <p:cNvPr id="282" name="Text Box 6"/>
          <p:cNvSpPr txBox="1">
            <a:spLocks noChangeArrowheads="1"/>
          </p:cNvSpPr>
          <p:nvPr/>
        </p:nvSpPr>
        <p:spPr bwMode="auto">
          <a:xfrm>
            <a:off x="21822250" y="21548309"/>
            <a:ext cx="7780993" cy="2755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500" b="1" i="1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CMS in numbers</a:t>
            </a:r>
          </a:p>
          <a:p>
            <a:pPr marL="342900" lvl="0" indent="-342900" defTabSz="9144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sz="2500" b="1" i="1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214 m</a:t>
            </a:r>
            <a:r>
              <a:rPr lang="en-US" sz="2500" b="1" i="1" baseline="30000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2 </a:t>
            </a:r>
            <a:r>
              <a:rPr lang="en-US" sz="2500" b="1" i="1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silicon strip sensors (11.4 million strips)</a:t>
            </a:r>
          </a:p>
          <a:p>
            <a:pPr marL="342900" lvl="0" indent="-342900" defTabSz="9144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sz="2500" b="1" i="1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1m</a:t>
            </a:r>
            <a:r>
              <a:rPr lang="en-US" sz="2500" b="1" i="1" baseline="30000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2</a:t>
            </a:r>
            <a:r>
              <a:rPr lang="en-US" sz="2500" b="1" i="1" dirty="0" smtClean="0">
                <a:solidFill>
                  <a:srgbClr val="000000"/>
                </a:solidFill>
                <a:latin typeface="Arial Rounded MT Bold" pitchFamily="34" charset="0"/>
                <a:cs typeface="Arial" pitchFamily="34" charset="0"/>
              </a:rPr>
              <a:t> pixel sensors (124 million pixels)</a:t>
            </a:r>
            <a:endParaRPr lang="en-US" sz="2500" b="1" i="1" dirty="0" smtClean="0">
              <a:solidFill>
                <a:srgbClr val="0070C0"/>
              </a:solidFill>
              <a:latin typeface="Arial Rounded MT Bold" pitchFamily="34" charset="0"/>
              <a:cs typeface="Arial" pitchFamily="34" charset="0"/>
            </a:endParaRPr>
          </a:p>
        </p:txBody>
      </p:sp>
      <p:sp>
        <p:nvSpPr>
          <p:cNvPr id="287" name="Rectangle 286"/>
          <p:cNvSpPr/>
          <p:nvPr/>
        </p:nvSpPr>
        <p:spPr>
          <a:xfrm>
            <a:off x="25736515" y="16460800"/>
            <a:ext cx="3600000" cy="2059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/>
              <a:t>Pixel sensor detail</a:t>
            </a:r>
            <a:endParaRPr lang="fr-CH" sz="2000" dirty="0"/>
          </a:p>
        </p:txBody>
      </p:sp>
      <p:sp>
        <p:nvSpPr>
          <p:cNvPr id="288" name="Rectangle 287"/>
          <p:cNvSpPr/>
          <p:nvPr/>
        </p:nvSpPr>
        <p:spPr>
          <a:xfrm>
            <a:off x="22791968" y="19146214"/>
            <a:ext cx="3600000" cy="2059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/>
              <a:t>Strip  sensor detail</a:t>
            </a:r>
            <a:endParaRPr lang="fr-CH" sz="2000" dirty="0"/>
          </a:p>
        </p:txBody>
      </p:sp>
      <p:sp>
        <p:nvSpPr>
          <p:cNvPr id="289" name="Text Box 6"/>
          <p:cNvSpPr txBox="1">
            <a:spLocks noChangeArrowheads="1"/>
          </p:cNvSpPr>
          <p:nvPr/>
        </p:nvSpPr>
        <p:spPr bwMode="auto">
          <a:xfrm>
            <a:off x="19971517" y="37408169"/>
            <a:ext cx="9404458" cy="1673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500" i="1" dirty="0" err="1" smtClean="0">
                <a:latin typeface="Arial Rounded MT Bold" pitchFamily="34" charset="0"/>
              </a:rPr>
              <a:t>Electrical</a:t>
            </a:r>
            <a:r>
              <a:rPr lang="fr-FR" sz="2500" i="1" dirty="0" smtClean="0">
                <a:latin typeface="Arial Rounded MT Bold" pitchFamily="34" charset="0"/>
              </a:rPr>
              <a:t> </a:t>
            </a:r>
            <a:r>
              <a:rPr lang="fr-FR" sz="2500" i="1" dirty="0" err="1" smtClean="0">
                <a:latin typeface="Arial Rounded MT Bold" pitchFamily="34" charset="0"/>
              </a:rPr>
              <a:t>measurements</a:t>
            </a:r>
            <a:r>
              <a:rPr lang="fr-FR" sz="2500" i="1" dirty="0" smtClean="0">
                <a:latin typeface="Arial Rounded MT Bold" pitchFamily="34" charset="0"/>
              </a:rPr>
              <a:t> </a:t>
            </a:r>
            <a:r>
              <a:rPr lang="fr-FR" sz="2500" i="1" dirty="0" err="1" smtClean="0">
                <a:latin typeface="Arial Rounded MT Bold" pitchFamily="34" charset="0"/>
              </a:rPr>
              <a:t>from</a:t>
            </a:r>
            <a:r>
              <a:rPr lang="fr-FR" sz="2500" i="1" dirty="0" smtClean="0">
                <a:latin typeface="Arial Rounded MT Bold" pitchFamily="34" charset="0"/>
              </a:rPr>
              <a:t> </a:t>
            </a:r>
            <a:r>
              <a:rPr lang="fr-FR" sz="2500" i="1" dirty="0" err="1" smtClean="0">
                <a:latin typeface="Arial Rounded MT Bold" pitchFamily="34" charset="0"/>
              </a:rPr>
              <a:t>cryogenic</a:t>
            </a:r>
            <a:r>
              <a:rPr lang="fr-FR" sz="2500" i="1" dirty="0" smtClean="0">
                <a:latin typeface="Arial Rounded MT Bold" pitchFamily="34" charset="0"/>
              </a:rPr>
              <a:t> to room </a:t>
            </a:r>
            <a:r>
              <a:rPr lang="fr-FR" sz="2500" i="1" dirty="0" err="1" smtClean="0">
                <a:latin typeface="Arial Rounded MT Bold" pitchFamily="34" charset="0"/>
              </a:rPr>
              <a:t>temperatures</a:t>
            </a:r>
            <a:r>
              <a:rPr lang="fr-FR" sz="2500" i="1" dirty="0" smtClean="0">
                <a:latin typeface="Arial Rounded MT Bold" pitchFamily="34" charset="0"/>
              </a:rPr>
              <a:t> </a:t>
            </a:r>
            <a:r>
              <a:rPr lang="fr-FR" sz="2500" i="1" dirty="0" err="1" smtClean="0">
                <a:latin typeface="Arial Rounded MT Bold" pitchFamily="34" charset="0"/>
              </a:rPr>
              <a:t>give</a:t>
            </a:r>
            <a:r>
              <a:rPr lang="fr-FR" sz="2500" i="1" dirty="0" smtClean="0">
                <a:latin typeface="Arial Rounded MT Bold" pitchFamily="34" charset="0"/>
              </a:rPr>
              <a:t> us information on the type of </a:t>
            </a:r>
            <a:r>
              <a:rPr lang="fr-FR" sz="2500" i="1" dirty="0" err="1" smtClean="0">
                <a:latin typeface="Arial Rounded MT Bold" pitchFamily="34" charset="0"/>
              </a:rPr>
              <a:t>defects</a:t>
            </a:r>
            <a:r>
              <a:rPr lang="fr-FR" sz="2500" i="1" dirty="0" smtClean="0">
                <a:latin typeface="Arial Rounded MT Bold" pitchFamily="34" charset="0"/>
              </a:rPr>
              <a:t> in the </a:t>
            </a:r>
            <a:r>
              <a:rPr lang="fr-FR" sz="2500" i="1" dirty="0" err="1" smtClean="0">
                <a:latin typeface="Arial Rounded MT Bold" pitchFamily="34" charset="0"/>
              </a:rPr>
              <a:t>silicon</a:t>
            </a:r>
            <a:r>
              <a:rPr lang="fr-FR" sz="2500" i="1" dirty="0" smtClean="0">
                <a:latin typeface="Arial Rounded MT Bold" pitchFamily="34" charset="0"/>
              </a:rPr>
              <a:t> </a:t>
            </a:r>
            <a:r>
              <a:rPr lang="fr-FR" sz="2500" i="1" dirty="0" err="1" smtClean="0">
                <a:latin typeface="Arial Rounded MT Bold" pitchFamily="34" charset="0"/>
              </a:rPr>
              <a:t>lattice</a:t>
            </a:r>
            <a:r>
              <a:rPr lang="fr-FR" sz="2500" i="1" dirty="0" smtClean="0">
                <a:latin typeface="Arial Rounded MT Bold" pitchFamily="34" charset="0"/>
              </a:rPr>
              <a:t> </a:t>
            </a:r>
            <a:r>
              <a:rPr lang="fr-FR" sz="2500" i="1" dirty="0" err="1" smtClean="0">
                <a:latin typeface="Arial Rounded MT Bold" pitchFamily="34" charset="0"/>
              </a:rPr>
              <a:t>created</a:t>
            </a:r>
            <a:r>
              <a:rPr lang="fr-FR" sz="2500" i="1" dirty="0" smtClean="0">
                <a:latin typeface="Arial Rounded MT Bold" pitchFamily="34" charset="0"/>
              </a:rPr>
              <a:t> by radiation.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1800" i="1" dirty="0">
              <a:solidFill>
                <a:srgbClr val="0070C0"/>
              </a:solidFill>
              <a:latin typeface="Arial Rounded MT Bold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 sz="2500" dirty="0">
              <a:solidFill>
                <a:srgbClr val="000000"/>
              </a:solidFill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923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D_2019_A0-TEMPLATE">
  <a:themeElements>
    <a:clrScheme name="CERN colors">
      <a:dk1>
        <a:srgbClr val="000000"/>
      </a:dk1>
      <a:lt1>
        <a:srgbClr val="FFFFFF"/>
      </a:lt1>
      <a:dk2>
        <a:srgbClr val="A9B1BE"/>
      </a:dk2>
      <a:lt2>
        <a:srgbClr val="E7E6E6"/>
      </a:lt2>
      <a:accent1>
        <a:srgbClr val="005394"/>
      </a:accent1>
      <a:accent2>
        <a:srgbClr val="6699CC"/>
      </a:accent2>
      <a:accent3>
        <a:srgbClr val="53C2BB"/>
      </a:accent3>
      <a:accent4>
        <a:srgbClr val="005D68"/>
      </a:accent4>
      <a:accent5>
        <a:srgbClr val="4472C4"/>
      </a:accent5>
      <a:accent6>
        <a:srgbClr val="1E437E"/>
      </a:accent6>
      <a:hlink>
        <a:srgbClr val="0563C1"/>
      </a:hlink>
      <a:folHlink>
        <a:srgbClr val="007BB6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D_2019_A0-TEMPLATE" id="{2FEE7F13-EE04-F240-8B24-87BF942B79FD}" vid="{B0AA5E58-8C93-9C45-9730-B1974712DB39}"/>
    </a:ext>
  </a:extLst>
</a:theme>
</file>

<file path=ppt/theme/theme2.xml><?xml version="1.0" encoding="utf-8"?>
<a:theme xmlns:a="http://schemas.openxmlformats.org/drawingml/2006/main" name="Poster_3Columns">
  <a:themeElements>
    <a:clrScheme name="CERN colors">
      <a:dk1>
        <a:srgbClr val="000000"/>
      </a:dk1>
      <a:lt1>
        <a:srgbClr val="FFFFFF"/>
      </a:lt1>
      <a:dk2>
        <a:srgbClr val="A9B1BE"/>
      </a:dk2>
      <a:lt2>
        <a:srgbClr val="E7E6E6"/>
      </a:lt2>
      <a:accent1>
        <a:srgbClr val="005394"/>
      </a:accent1>
      <a:accent2>
        <a:srgbClr val="6699CC"/>
      </a:accent2>
      <a:accent3>
        <a:srgbClr val="53C2BB"/>
      </a:accent3>
      <a:accent4>
        <a:srgbClr val="005D68"/>
      </a:accent4>
      <a:accent5>
        <a:srgbClr val="4472C4"/>
      </a:accent5>
      <a:accent6>
        <a:srgbClr val="1E437E"/>
      </a:accent6>
      <a:hlink>
        <a:srgbClr val="0563C1"/>
      </a:hlink>
      <a:folHlink>
        <a:srgbClr val="007BB6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D_2019_A0-TEMPLATE" id="{2FEE7F13-EE04-F240-8B24-87BF942B79FD}" vid="{0CBA44F0-DF6F-BF40-BAB3-6EF2E7BF7AE5}"/>
    </a:ext>
  </a:extLst>
</a:theme>
</file>

<file path=ppt/theme/theme3.xml><?xml version="1.0" encoding="utf-8"?>
<a:theme xmlns:a="http://schemas.openxmlformats.org/drawingml/2006/main" name="Poster_2Columns">
  <a:themeElements>
    <a:clrScheme name="CERN colors">
      <a:dk1>
        <a:srgbClr val="000000"/>
      </a:dk1>
      <a:lt1>
        <a:srgbClr val="FFFFFF"/>
      </a:lt1>
      <a:dk2>
        <a:srgbClr val="A9B1BE"/>
      </a:dk2>
      <a:lt2>
        <a:srgbClr val="E7E6E6"/>
      </a:lt2>
      <a:accent1>
        <a:srgbClr val="005394"/>
      </a:accent1>
      <a:accent2>
        <a:srgbClr val="6699CC"/>
      </a:accent2>
      <a:accent3>
        <a:srgbClr val="53C2BB"/>
      </a:accent3>
      <a:accent4>
        <a:srgbClr val="005D68"/>
      </a:accent4>
      <a:accent5>
        <a:srgbClr val="4472C4"/>
      </a:accent5>
      <a:accent6>
        <a:srgbClr val="1E437E"/>
      </a:accent6>
      <a:hlink>
        <a:srgbClr val="0563C1"/>
      </a:hlink>
      <a:folHlink>
        <a:srgbClr val="007BB6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D_2019_A0-TEMPLATE" id="{2FEE7F13-EE04-F240-8B24-87BF942B79FD}" vid="{7D3D4F3D-00BC-7A40-A309-9A4786EB6222}"/>
    </a:ext>
  </a:extLst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OD_2019_A0-TEMPLATE</Template>
  <TotalTime>1058</TotalTime>
  <Words>544</Words>
  <Application>Microsoft Office PowerPoint</Application>
  <PresentationFormat>Custom</PresentationFormat>
  <Paragraphs>100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</vt:i4>
      </vt:variant>
    </vt:vector>
  </HeadingPairs>
  <TitlesOfParts>
    <vt:vector size="11" baseType="lpstr">
      <vt:lpstr>Agency FB</vt:lpstr>
      <vt:lpstr>Arial</vt:lpstr>
      <vt:lpstr>Arial Black</vt:lpstr>
      <vt:lpstr>Arial Rounded MT Bold</vt:lpstr>
      <vt:lpstr>Calibri</vt:lpstr>
      <vt:lpstr>Times New Roman</vt:lpstr>
      <vt:lpstr>Wingdings</vt:lpstr>
      <vt:lpstr>OD_2019_A0-TEMPLATE</vt:lpstr>
      <vt:lpstr>Poster_3Columns</vt:lpstr>
      <vt:lpstr>Poster_2Columns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Sune Jakobsen</dc:creator>
  <cp:lastModifiedBy>Isidre Mateu</cp:lastModifiedBy>
  <cp:revision>39</cp:revision>
  <dcterms:created xsi:type="dcterms:W3CDTF">2019-07-15T18:19:34Z</dcterms:created>
  <dcterms:modified xsi:type="dcterms:W3CDTF">2019-08-02T05:17:24Z</dcterms:modified>
</cp:coreProperties>
</file>