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268" r:id="rId3"/>
    <p:sldId id="267" r:id="rId4"/>
    <p:sldId id="274" r:id="rId5"/>
    <p:sldId id="256" r:id="rId6"/>
    <p:sldId id="273" r:id="rId7"/>
    <p:sldId id="257" r:id="rId8"/>
    <p:sldId id="258" r:id="rId9"/>
    <p:sldId id="270" r:id="rId10"/>
    <p:sldId id="272" r:id="rId11"/>
    <p:sldId id="275" r:id="rId12"/>
    <p:sldId id="266" r:id="rId13"/>
    <p:sldId id="271" r:id="rId14"/>
    <p:sldId id="262" r:id="rId15"/>
    <p:sldId id="263" r:id="rId16"/>
    <p:sldId id="265" r:id="rId17"/>
    <p:sldId id="26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1" autoAdjust="0"/>
    <p:restoredTop sz="94690" autoAdjust="0"/>
  </p:normalViewPr>
  <p:slideViewPr>
    <p:cSldViewPr>
      <p:cViewPr varScale="1">
        <p:scale>
          <a:sx n="84" d="100"/>
          <a:sy n="84" d="100"/>
        </p:scale>
        <p:origin x="-109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8CD94-2AEB-4F47-AC1A-8A86CE72AC1E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6C07B-28B6-46AF-9987-68B29D561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6C07B-28B6-46AF-9987-68B29D561E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EC533D-CCF5-4048-B633-02F087D67F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perpower-inc.com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Overview of HTS inserts built </a:t>
            </a:r>
            <a:br>
              <a:rPr lang="en-US" dirty="0" smtClean="0"/>
            </a:br>
            <a:r>
              <a:rPr lang="en-US" dirty="0" smtClean="0"/>
              <a:t>by other groups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5029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Jerome Fleiter (CERN,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University of Grenoble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6145" name="Picture 1" descr="\\cern.ch\dfs\Users\j\jfleiter\Desktop\cer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143000" cy="1150938"/>
          </a:xfrm>
          <a:prstGeom prst="rect">
            <a:avLst/>
          </a:prstGeom>
          <a:noFill/>
        </p:spPr>
      </p:pic>
      <p:pic>
        <p:nvPicPr>
          <p:cNvPr id="3" name="Picture 2" descr="\\cern.ch\dfs\Users\j\jfleiter\Desktop\grenoble-in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04800"/>
            <a:ext cx="1810406" cy="1211263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81000" y="4038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Wroclaw, FP7 Meeting -Task 7.4</a:t>
            </a:r>
          </a:p>
        </p:txBody>
      </p:sp>
      <p:pic>
        <p:nvPicPr>
          <p:cNvPr id="1026" name="Picture 2" descr="C:\Documents and Settings\jfleiter\Bibliographie bssco\Note interne\uni_grenoble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228600"/>
            <a:ext cx="901884" cy="155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76400" y="1524000"/>
            <a:ext cx="381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100" dirty="0" err="1" smtClean="0"/>
              <a:t>extrapoled</a:t>
            </a:r>
            <a:r>
              <a:rPr lang="en-US" sz="1100" dirty="0" smtClean="0"/>
              <a:t> from </a:t>
            </a:r>
            <a:r>
              <a:rPr lang="en-US" sz="1100" dirty="0" err="1" smtClean="0"/>
              <a:t>Ic</a:t>
            </a:r>
            <a:r>
              <a:rPr lang="en-US" sz="1100" dirty="0" smtClean="0"/>
              <a:t> measurement on witness cable at 64K,</a:t>
            </a:r>
          </a:p>
          <a:p>
            <a:r>
              <a:rPr lang="en-US" sz="1100" b="1" dirty="0" smtClean="0"/>
              <a:t> </a:t>
            </a:r>
            <a:r>
              <a:rPr lang="en-US" sz="1100" b="1" dirty="0" err="1" smtClean="0"/>
              <a:t>Ic</a:t>
            </a:r>
            <a:r>
              <a:rPr lang="en-US" sz="1100" b="1" dirty="0" smtClean="0"/>
              <a:t> Strand (4.2K,SF) =1.17*(</a:t>
            </a:r>
            <a:r>
              <a:rPr lang="en-US" sz="1100" b="1" dirty="0" err="1" smtClean="0"/>
              <a:t>Ic</a:t>
            </a:r>
            <a:r>
              <a:rPr lang="en-US" sz="1100" b="1" dirty="0" smtClean="0"/>
              <a:t> cable (64 K,SF)</a:t>
            </a:r>
            <a:endParaRPr lang="en-US" sz="1100" b="1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Bi-2212 Racetrack </a:t>
            </a: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Dipole </a:t>
            </a:r>
            <a:endParaRPr kumimoji="0" lang="en-US" sz="28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0"/>
            <a:ext cx="3352800" cy="2077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838200" y="2398057"/>
          <a:ext cx="7315200" cy="3933949"/>
        </p:xfrm>
        <a:graphic>
          <a:graphicData uri="http://schemas.openxmlformats.org/drawingml/2006/table">
            <a:tbl>
              <a:tblPr/>
              <a:tblGrid>
                <a:gridCol w="568171"/>
                <a:gridCol w="733888"/>
                <a:gridCol w="568171"/>
                <a:gridCol w="568171"/>
                <a:gridCol w="914399"/>
                <a:gridCol w="76200"/>
                <a:gridCol w="938814"/>
                <a:gridCol w="568171"/>
                <a:gridCol w="568171"/>
                <a:gridCol w="568171"/>
                <a:gridCol w="674702"/>
                <a:gridCol w="568171"/>
              </a:tblGrid>
              <a:tr h="38100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Top=4.2K</a:t>
                      </a:r>
                    </a:p>
                  </a:txBody>
                  <a:tcPr marL="7398" marR="7398" marT="73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4392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Year-Lab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Operational field 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Design field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Expected field*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Bo/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Bd</a:t>
                      </a:r>
                      <a:endParaRPr lang="en-US" sz="8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rtl="0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(1-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  <a:b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degradation)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Bo/Be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Be/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Bd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(1-</a:t>
                      </a:r>
                      <a:r>
                        <a:rPr lang="en-US" sz="8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cabling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degradation)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Materials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Sleeve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Sizing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Insulation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Confinement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 coil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(A)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2007-LBL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Showa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Present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Al2O3-SiO2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Full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Untwisted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2007-LBL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25%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OST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??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Al2O3-SiO2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Full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1526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Untwisted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2007-LBL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2.18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84%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Showa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600deg/1hr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Al2O3-SiO2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Full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964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Twisted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2010-LBNL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0.72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1.03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28%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70%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39%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OST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825deg/4hr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Al2O3-SiO2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Full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1711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Untwisted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2009-LBL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0.43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1.97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22%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76%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Showa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825deg/4hr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Al2O3-SiO2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side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1017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Twisted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No Top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2010-LBL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1.11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1.48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43%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chemeClr val="bg1"/>
                          </a:solidFill>
                          <a:latin typeface="Calibri"/>
                        </a:rPr>
                        <a:t>75%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57%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OST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825deg/4hr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Al2O3-SiO2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Full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2636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Untwisted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2009-LBNL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Showa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825deg/4hr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Al2O3-SiO2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 side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USA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Twisted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929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2009-LBL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Showa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825deg/4hr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Al2O3-SiO2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 Top</a:t>
                      </a: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398" marR="7398" marT="739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2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Twisted</a:t>
                      </a:r>
                    </a:p>
                  </a:txBody>
                  <a:tcPr marL="7398" marR="7398" marT="739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itle 1"/>
          <p:cNvSpPr txBox="1">
            <a:spLocks/>
          </p:cNvSpPr>
          <p:nvPr/>
        </p:nvSpPr>
        <p:spPr>
          <a:xfrm>
            <a:off x="1371600" y="1981200"/>
            <a:ext cx="3048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Magnet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parameter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5257800" y="1981200"/>
            <a:ext cx="1981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Conductor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r>
              <a:rPr lang="fr-FR" dirty="0" smtClean="0"/>
              <a:t> </a:t>
            </a:r>
            <a:endParaRPr lang="fr-FR" dirty="0" smtClean="0"/>
          </a:p>
          <a:p>
            <a:pPr lvl="1"/>
            <a:r>
              <a:rPr lang="fr-FR" sz="2065" dirty="0" err="1" smtClean="0"/>
              <a:t>Length</a:t>
            </a:r>
            <a:r>
              <a:rPr lang="fr-FR" sz="2065" dirty="0" smtClean="0"/>
              <a:t>  </a:t>
            </a:r>
          </a:p>
          <a:p>
            <a:pPr lvl="2"/>
            <a:r>
              <a:rPr lang="fr-FR" sz="1665" dirty="0" smtClean="0"/>
              <a:t> straight part 		400 mm</a:t>
            </a:r>
          </a:p>
          <a:p>
            <a:pPr lvl="2"/>
            <a:r>
              <a:rPr lang="fr-FR" sz="1665" dirty="0" smtClean="0"/>
              <a:t>Total 			590 mm</a:t>
            </a:r>
          </a:p>
          <a:p>
            <a:pPr lvl="1"/>
            <a:r>
              <a:rPr lang="fr-FR" sz="2065" dirty="0" smtClean="0"/>
              <a:t>Pole </a:t>
            </a:r>
            <a:endParaRPr lang="fr-FR" sz="2065" dirty="0" smtClean="0"/>
          </a:p>
          <a:p>
            <a:pPr lvl="2"/>
            <a:r>
              <a:rPr lang="fr-FR" sz="1665" dirty="0" err="1" smtClean="0"/>
              <a:t>width</a:t>
            </a:r>
            <a:r>
              <a:rPr lang="fr-FR" sz="1665" dirty="0" smtClean="0"/>
              <a:t> </a:t>
            </a:r>
            <a:r>
              <a:rPr lang="fr-FR" sz="1665" dirty="0" smtClean="0"/>
              <a:t>			70 mm</a:t>
            </a:r>
          </a:p>
          <a:p>
            <a:pPr lvl="2"/>
            <a:r>
              <a:rPr lang="fr-FR" sz="1665" dirty="0" smtClean="0"/>
              <a:t>Base </a:t>
            </a:r>
            <a:r>
              <a:rPr lang="fr-FR" sz="1665" dirty="0" err="1" smtClean="0"/>
              <a:t>width</a:t>
            </a:r>
            <a:r>
              <a:rPr lang="fr-FR" sz="1665" dirty="0" smtClean="0"/>
              <a:t> </a:t>
            </a:r>
            <a:r>
              <a:rPr lang="fr-FR" sz="1665" dirty="0" smtClean="0"/>
              <a:t>	</a:t>
            </a:r>
            <a:r>
              <a:rPr lang="fr-FR" sz="1665" dirty="0" smtClean="0"/>
              <a:t>	</a:t>
            </a:r>
            <a:r>
              <a:rPr lang="fr-FR" sz="1665" dirty="0" smtClean="0"/>
              <a:t>110 mm</a:t>
            </a:r>
          </a:p>
          <a:p>
            <a:pPr lvl="2"/>
            <a:endParaRPr lang="fr-FR" sz="1665" dirty="0" smtClean="0"/>
          </a:p>
          <a:p>
            <a:pPr lvl="1"/>
            <a:r>
              <a:rPr lang="fr-FR" sz="2065" dirty="0" err="1" smtClean="0"/>
              <a:t>Coil</a:t>
            </a:r>
            <a:r>
              <a:rPr lang="fr-FR" sz="2065" dirty="0" smtClean="0"/>
              <a:t> 			6.8 mm*67 mm</a:t>
            </a:r>
          </a:p>
          <a:p>
            <a:pPr lvl="1"/>
            <a:r>
              <a:rPr lang="fr-FR" sz="2065" dirty="0" smtClean="0"/>
              <a:t>Gap </a:t>
            </a:r>
            <a:r>
              <a:rPr lang="fr-FR" sz="2065" dirty="0" err="1" smtClean="0"/>
              <a:t>between</a:t>
            </a:r>
            <a:r>
              <a:rPr lang="fr-FR" sz="2065" dirty="0" smtClean="0"/>
              <a:t> </a:t>
            </a:r>
            <a:r>
              <a:rPr lang="fr-FR" sz="2065" dirty="0" err="1" smtClean="0"/>
              <a:t>coils</a:t>
            </a:r>
            <a:r>
              <a:rPr lang="fr-FR" sz="2065" dirty="0" smtClean="0"/>
              <a:t> 		21 mm</a:t>
            </a:r>
          </a:p>
          <a:p>
            <a:pPr lvl="1"/>
            <a:r>
              <a:rPr lang="fr-FR" sz="2065" dirty="0" err="1" smtClean="0"/>
              <a:t>Number</a:t>
            </a:r>
            <a:r>
              <a:rPr lang="fr-FR" sz="2065" dirty="0" smtClean="0"/>
              <a:t> of </a:t>
            </a:r>
            <a:r>
              <a:rPr lang="fr-FR" sz="2065" dirty="0" err="1" smtClean="0"/>
              <a:t>turns</a:t>
            </a:r>
            <a:r>
              <a:rPr lang="fr-FR" sz="2065" dirty="0" smtClean="0"/>
              <a:t> 		712</a:t>
            </a:r>
          </a:p>
          <a:p>
            <a:pPr lvl="1"/>
            <a:r>
              <a:rPr lang="fr-FR" sz="2600" dirty="0" err="1" smtClean="0">
                <a:solidFill>
                  <a:srgbClr val="FF0000"/>
                </a:solidFill>
              </a:rPr>
              <a:t>Iop</a:t>
            </a:r>
            <a:r>
              <a:rPr lang="fr-FR" sz="2600" dirty="0" smtClean="0">
                <a:solidFill>
                  <a:srgbClr val="FF0000"/>
                </a:solidFill>
              </a:rPr>
              <a:t>=24 A </a:t>
            </a:r>
            <a:r>
              <a:rPr lang="fr-FR" sz="2600" dirty="0" smtClean="0">
                <a:solidFill>
                  <a:srgbClr val="FF0000"/>
                </a:solidFill>
              </a:rPr>
              <a:t>-&gt; 1T     (</a:t>
            </a:r>
            <a:r>
              <a:rPr lang="fr-FR" sz="2600" dirty="0" smtClean="0">
                <a:solidFill>
                  <a:srgbClr val="FF0000"/>
                </a:solidFill>
              </a:rPr>
              <a:t>4.2 </a:t>
            </a:r>
            <a:r>
              <a:rPr lang="fr-FR" sz="2600" dirty="0" smtClean="0">
                <a:solidFill>
                  <a:srgbClr val="FF0000"/>
                </a:solidFill>
              </a:rPr>
              <a:t>K)</a:t>
            </a:r>
          </a:p>
          <a:p>
            <a:pPr lvl="1"/>
            <a:r>
              <a:rPr lang="fr-FR" sz="2600" dirty="0" smtClean="0">
                <a:solidFill>
                  <a:srgbClr val="FF0000"/>
                </a:solidFill>
              </a:rPr>
              <a:t>Im =</a:t>
            </a:r>
            <a:r>
              <a:rPr lang="fr-FR" sz="2600" dirty="0" smtClean="0">
                <a:solidFill>
                  <a:srgbClr val="FF0000"/>
                </a:solidFill>
              </a:rPr>
              <a:t>65 A </a:t>
            </a:r>
            <a:r>
              <a:rPr lang="fr-FR" sz="2600" dirty="0" smtClean="0">
                <a:solidFill>
                  <a:srgbClr val="FF0000"/>
                </a:solidFill>
              </a:rPr>
              <a:t>-&gt; </a:t>
            </a:r>
            <a:r>
              <a:rPr lang="fr-FR" sz="2600" dirty="0" smtClean="0">
                <a:solidFill>
                  <a:srgbClr val="FF0000"/>
                </a:solidFill>
              </a:rPr>
              <a:t>1.9T  </a:t>
            </a:r>
            <a:r>
              <a:rPr lang="fr-FR" sz="2600" dirty="0" smtClean="0">
                <a:solidFill>
                  <a:srgbClr val="FF0000"/>
                </a:solidFill>
              </a:rPr>
              <a:t>(</a:t>
            </a:r>
            <a:r>
              <a:rPr lang="fr-FR" sz="2600" dirty="0" smtClean="0">
                <a:solidFill>
                  <a:srgbClr val="FF0000"/>
                </a:solidFill>
              </a:rPr>
              <a:t>4.2 </a:t>
            </a:r>
            <a:r>
              <a:rPr lang="fr-FR" sz="2600" dirty="0" smtClean="0">
                <a:solidFill>
                  <a:srgbClr val="FF0000"/>
                </a:solidFill>
              </a:rPr>
              <a:t>K</a:t>
            </a:r>
            <a:r>
              <a:rPr lang="fr-FR" sz="2600" dirty="0" smtClean="0">
                <a:solidFill>
                  <a:srgbClr val="FF0000"/>
                </a:solidFill>
              </a:rPr>
              <a:t>)</a:t>
            </a:r>
            <a:endParaRPr lang="fr-FR" sz="2600" dirty="0" smtClean="0">
              <a:solidFill>
                <a:srgbClr val="FF0000"/>
              </a:solidFill>
            </a:endParaRPr>
          </a:p>
          <a:p>
            <a:r>
              <a:rPr lang="fr-FR" dirty="0" err="1" smtClean="0"/>
              <a:t>Conductor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Bi-2223 </a:t>
            </a:r>
            <a:r>
              <a:rPr lang="fr-FR" dirty="0" smtClean="0"/>
              <a:t>Tape</a:t>
            </a:r>
            <a:endParaRPr lang="fr-FR" dirty="0" smtClean="0"/>
          </a:p>
          <a:p>
            <a:pPr lvl="1"/>
            <a:r>
              <a:rPr lang="fr-FR" dirty="0" smtClean="0"/>
              <a:t>3.8 </a:t>
            </a:r>
            <a:r>
              <a:rPr lang="fr-FR" dirty="0" smtClean="0"/>
              <a:t>mm*0.25 </a:t>
            </a:r>
            <a:r>
              <a:rPr lang="fr-FR" dirty="0" smtClean="0"/>
              <a:t>mm 61 </a:t>
            </a:r>
            <a:r>
              <a:rPr lang="fr-FR" dirty="0" smtClean="0"/>
              <a:t>filaments</a:t>
            </a:r>
          </a:p>
          <a:p>
            <a:pPr lvl="1"/>
            <a:r>
              <a:rPr lang="fr-FR" dirty="0" err="1" smtClean="0"/>
              <a:t>Oxide</a:t>
            </a:r>
            <a:r>
              <a:rPr lang="fr-FR" dirty="0" smtClean="0"/>
              <a:t> </a:t>
            </a:r>
            <a:r>
              <a:rPr lang="fr-FR" dirty="0" err="1" smtClean="0"/>
              <a:t>insulation</a:t>
            </a:r>
            <a:r>
              <a:rPr lang="fr-FR" dirty="0" smtClean="0"/>
              <a:t> on the surface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Bi-2223 dipole R&amp;W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609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Racetrack </a:t>
            </a:r>
            <a:r>
              <a:rPr lang="en-US" sz="2800" u="sng" dirty="0" err="1" smtClean="0">
                <a:latin typeface="+mj-lt"/>
                <a:ea typeface="+mj-ea"/>
                <a:cs typeface="+mj-cs"/>
              </a:rPr>
              <a:t>d</a:t>
            </a:r>
            <a:r>
              <a:rPr kumimoji="0" lang="en-US" sz="28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ipole</a:t>
            </a: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fr-FR" sz="28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</a:t>
            </a:r>
            <a:r>
              <a:rPr lang="fr-FR" sz="2800" dirty="0" err="1" smtClean="0"/>
              <a:t>eveloped</a:t>
            </a:r>
            <a:r>
              <a:rPr lang="fr-FR" sz="2800" dirty="0" smtClean="0"/>
              <a:t> </a:t>
            </a:r>
            <a:r>
              <a:rPr lang="fr-FR" sz="2800" dirty="0" err="1" smtClean="0"/>
              <a:t>at</a:t>
            </a:r>
            <a:r>
              <a:rPr lang="fr-FR" sz="2800" dirty="0" smtClean="0"/>
              <a:t> IHEP (2002)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Image 8" descr="16032010047.jpg"/>
          <p:cNvPicPr>
            <a:picLocks noChangeAspect="1"/>
          </p:cNvPicPr>
          <p:nvPr/>
        </p:nvPicPr>
        <p:blipFill>
          <a:blip r:embed="rId2" cstate="print"/>
          <a:srcRect l="20703" t="19076" r="31690" b="20703"/>
          <a:stretch>
            <a:fillRect/>
          </a:stretch>
        </p:blipFill>
        <p:spPr>
          <a:xfrm>
            <a:off x="6477000" y="76200"/>
            <a:ext cx="2489886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/>
          <a:lstStyle/>
          <a:p>
            <a:pPr lvl="0" algn="l">
              <a:spcBef>
                <a:spcPct val="20000"/>
              </a:spcBef>
              <a:defRPr/>
            </a:pPr>
            <a:r>
              <a:rPr lang="en-US" dirty="0" smtClean="0"/>
              <a:t>Higher field inserts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81000" y="3200400"/>
            <a:ext cx="17526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9600" y="1524000"/>
            <a:ext cx="7467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Solenoid</a:t>
            </a:r>
            <a:r>
              <a:rPr kumimoji="0" lang="en-US" sz="2400" b="1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aseline="0" dirty="0" smtClean="0"/>
              <a:t>	</a:t>
            </a:r>
            <a:r>
              <a:rPr lang="en-US" b="1" baseline="0" dirty="0" smtClean="0"/>
              <a:t>Bi-2212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aseline="0" dirty="0" smtClean="0"/>
              <a:t>		W-&gt;R : </a:t>
            </a:r>
            <a:r>
              <a:rPr lang="en-US" b="1" baseline="0" dirty="0" smtClean="0">
                <a:solidFill>
                  <a:srgbClr val="FF0000"/>
                </a:solidFill>
              </a:rPr>
              <a:t>5.4 T </a:t>
            </a:r>
            <a:r>
              <a:rPr lang="en-US" baseline="0" dirty="0" smtClean="0"/>
              <a:t>(in 18 T)</a:t>
            </a:r>
          </a:p>
          <a:p>
            <a:pPr lvl="0">
              <a:spcBef>
                <a:spcPct val="20000"/>
              </a:spcBef>
            </a:pPr>
            <a:r>
              <a:rPr lang="en-US" dirty="0" smtClean="0"/>
              <a:t>		R-&gt;W : </a:t>
            </a:r>
            <a:r>
              <a:rPr lang="en-US" b="1" dirty="0" smtClean="0"/>
              <a:t>5.1T </a:t>
            </a:r>
            <a:r>
              <a:rPr lang="en-US" dirty="0" smtClean="0">
                <a:solidFill>
                  <a:srgbClr val="000000"/>
                </a:solidFill>
              </a:rPr>
              <a:t>(in 20 T)</a:t>
            </a:r>
            <a:endParaRPr lang="en-US" baseline="0" dirty="0" smtClean="0">
              <a:solidFill>
                <a:srgbClr val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en-US" b="1" dirty="0" smtClean="0"/>
              <a:t>Bi-2223</a:t>
            </a:r>
          </a:p>
          <a:p>
            <a:pPr lvl="0">
              <a:spcBef>
                <a:spcPct val="20000"/>
              </a:spcBef>
              <a:defRPr/>
            </a:pPr>
            <a:r>
              <a:rPr lang="en-US" dirty="0" smtClean="0"/>
              <a:t>		W-&gt;R : </a:t>
            </a:r>
            <a:r>
              <a:rPr lang="en-US" b="1" dirty="0" smtClean="0"/>
              <a:t>0.2 T </a:t>
            </a:r>
            <a:r>
              <a:rPr lang="en-US" dirty="0" smtClean="0">
                <a:solidFill>
                  <a:srgbClr val="000000"/>
                </a:solidFill>
              </a:rPr>
              <a:t>(in 0T) </a:t>
            </a:r>
            <a:r>
              <a:rPr lang="en-US" dirty="0" smtClean="0"/>
              <a:t>(only one)</a:t>
            </a:r>
          </a:p>
          <a:p>
            <a:pPr lvl="0">
              <a:spcBef>
                <a:spcPct val="20000"/>
              </a:spcBef>
            </a:pPr>
            <a:r>
              <a:rPr lang="en-US" dirty="0" smtClean="0"/>
              <a:t>		R-&gt;W : </a:t>
            </a:r>
            <a:r>
              <a:rPr lang="en-US" b="1" dirty="0" smtClean="0">
                <a:solidFill>
                  <a:srgbClr val="FF0000"/>
                </a:solidFill>
              </a:rPr>
              <a:t>5.4T </a:t>
            </a:r>
            <a:r>
              <a:rPr lang="en-US" dirty="0" smtClean="0">
                <a:solidFill>
                  <a:srgbClr val="000000"/>
                </a:solidFill>
              </a:rPr>
              <a:t>(in 12T)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/>
              <a:t>	</a:t>
            </a:r>
            <a:r>
              <a:rPr lang="en-US" b="1" dirty="0" smtClean="0"/>
              <a:t>Y-123</a:t>
            </a:r>
          </a:p>
          <a:p>
            <a:pPr lvl="0">
              <a:spcBef>
                <a:spcPct val="20000"/>
              </a:spcBef>
            </a:pPr>
            <a:r>
              <a:rPr lang="en-US" dirty="0" smtClean="0"/>
              <a:t>		R-&gt;W :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7.8T </a:t>
            </a:r>
            <a:r>
              <a:rPr lang="en-US" dirty="0" smtClean="0"/>
              <a:t>(in 19 T)</a:t>
            </a:r>
          </a:p>
          <a:p>
            <a:pPr lvl="0">
              <a:spcBef>
                <a:spcPct val="20000"/>
              </a:spcBef>
            </a:pPr>
            <a:r>
              <a:rPr lang="en-US" sz="2400" b="1" u="sng" dirty="0" smtClean="0"/>
              <a:t>Racetrack</a:t>
            </a:r>
          </a:p>
          <a:p>
            <a:pPr lvl="0">
              <a:spcBef>
                <a:spcPct val="20000"/>
              </a:spcBef>
            </a:pPr>
            <a:r>
              <a:rPr lang="en-US" b="1" dirty="0" smtClean="0"/>
              <a:t>	Bi-2212</a:t>
            </a:r>
          </a:p>
          <a:p>
            <a:pPr lvl="0">
              <a:spcBef>
                <a:spcPct val="20000"/>
              </a:spcBef>
            </a:pPr>
            <a:r>
              <a:rPr lang="en-US" dirty="0" smtClean="0"/>
              <a:t>		W-&gt;R :</a:t>
            </a:r>
            <a:r>
              <a:rPr lang="en-US" b="1" dirty="0" smtClean="0">
                <a:solidFill>
                  <a:srgbClr val="FF0000"/>
                </a:solidFill>
              </a:rPr>
              <a:t>1.1T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(in 0T)</a:t>
            </a:r>
            <a:r>
              <a:rPr lang="en-US" dirty="0" smtClean="0"/>
              <a:t>(stand alone)</a:t>
            </a:r>
          </a:p>
          <a:p>
            <a:pPr lvl="0">
              <a:spcBef>
                <a:spcPct val="20000"/>
              </a:spcBef>
            </a:pPr>
            <a:r>
              <a:rPr lang="en-US" dirty="0" smtClean="0"/>
              <a:t>		W-&gt;R :</a:t>
            </a:r>
            <a:r>
              <a:rPr lang="en-US" i="1" dirty="0" smtClean="0"/>
              <a:t>2.5T* </a:t>
            </a:r>
            <a:r>
              <a:rPr lang="en-US" dirty="0" smtClean="0">
                <a:solidFill>
                  <a:srgbClr val="000000"/>
                </a:solidFill>
              </a:rPr>
              <a:t>(in 0T) </a:t>
            </a:r>
            <a:r>
              <a:rPr lang="en-US" dirty="0" smtClean="0"/>
              <a:t>(dipole conf.) </a:t>
            </a:r>
          </a:p>
          <a:p>
            <a:pPr lvl="0">
              <a:spcBef>
                <a:spcPct val="20000"/>
              </a:spcBef>
            </a:pPr>
            <a:r>
              <a:rPr lang="en-US" dirty="0" smtClean="0"/>
              <a:t>					</a:t>
            </a:r>
            <a:r>
              <a:rPr lang="en-US" sz="1100" dirty="0" smtClean="0"/>
              <a:t>*</a:t>
            </a:r>
            <a:r>
              <a:rPr lang="en-US" sz="1100" dirty="0" err="1" smtClean="0"/>
              <a:t>extrapoled</a:t>
            </a:r>
            <a:r>
              <a:rPr lang="en-US" sz="1100" dirty="0" smtClean="0"/>
              <a:t> from stand alone measured B with the </a:t>
            </a:r>
          </a:p>
          <a:p>
            <a:pPr lvl="0">
              <a:spcBef>
                <a:spcPct val="20000"/>
              </a:spcBef>
            </a:pPr>
            <a:r>
              <a:rPr lang="en-US" sz="1100" dirty="0" smtClean="0"/>
              <a:t>					design scaling factor </a:t>
            </a:r>
            <a:r>
              <a:rPr lang="en-US" sz="1100" dirty="0" err="1" smtClean="0"/>
              <a:t>betwwen</a:t>
            </a:r>
            <a:r>
              <a:rPr lang="en-US" sz="1100" dirty="0" smtClean="0"/>
              <a:t> </a:t>
            </a:r>
            <a:r>
              <a:rPr lang="en-US" sz="1100" dirty="0" err="1" smtClean="0"/>
              <a:t>s.alone</a:t>
            </a:r>
            <a:r>
              <a:rPr lang="en-US" sz="1100" dirty="0" smtClean="0"/>
              <a:t> and dipole conf. </a:t>
            </a:r>
          </a:p>
          <a:p>
            <a:pPr lvl="0">
              <a:spcBef>
                <a:spcPct val="20000"/>
              </a:spcBef>
            </a:pPr>
            <a:r>
              <a:rPr lang="en-US" b="1" dirty="0" smtClean="0"/>
              <a:t>	</a:t>
            </a:r>
            <a:r>
              <a:rPr lang="en-US" b="1" dirty="0" smtClean="0"/>
              <a:t>Bi-2223</a:t>
            </a:r>
            <a:endParaRPr lang="en-US" b="1" dirty="0" smtClean="0"/>
          </a:p>
          <a:p>
            <a:pPr lvl="0">
              <a:spcBef>
                <a:spcPct val="20000"/>
              </a:spcBef>
            </a:pPr>
            <a:r>
              <a:rPr lang="en-US" b="1" dirty="0" smtClean="0"/>
              <a:t>		</a:t>
            </a:r>
            <a:r>
              <a:rPr lang="en-US" dirty="0" smtClean="0"/>
              <a:t>R-&gt;W :1.9 T (in 0T) </a:t>
            </a:r>
          </a:p>
          <a:p>
            <a:pPr lvl="0">
              <a:spcBef>
                <a:spcPct val="20000"/>
              </a:spcBef>
            </a:pPr>
            <a:endParaRPr lang="en-US" b="1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09600" y="1447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considerable number of both Y-123 and Bi-2212 solenoids were assembled and successfully tested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aseline="0" dirty="0" smtClean="0"/>
              <a:t>Very</a:t>
            </a:r>
            <a:r>
              <a:rPr lang="en-US" dirty="0" smtClean="0"/>
              <a:t> limited experience exists on dipole inserts</a:t>
            </a:r>
            <a:r>
              <a:rPr lang="en-US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/>
              <a:t>Most of the insert are made with tape</a:t>
            </a:r>
            <a:endParaRPr lang="en-US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any case there </a:t>
            </a:r>
            <a:r>
              <a:rPr lang="en-US" dirty="0" smtClean="0"/>
              <a:t>is degradation from </a:t>
            </a:r>
            <a:r>
              <a:rPr lang="en-US" dirty="0" err="1" smtClean="0"/>
              <a:t>Ic</a:t>
            </a:r>
            <a:r>
              <a:rPr lang="en-US" dirty="0" smtClean="0"/>
              <a:t> short sample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performance degradation of the Bi-2212 dipole inserts seems to indicate that moving from solenoid to dipole is not a straight forward extrapolation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Rutherford cable implies </a:t>
            </a:r>
            <a:r>
              <a:rPr lang="en-US" dirty="0" err="1" smtClean="0"/>
              <a:t>Ic</a:t>
            </a:r>
            <a:r>
              <a:rPr lang="en-US" dirty="0" smtClean="0"/>
              <a:t> </a:t>
            </a:r>
            <a:r>
              <a:rPr lang="en-US" dirty="0" smtClean="0"/>
              <a:t>degradation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Twisting of wires adds an additional degradation</a:t>
            </a:r>
            <a:endParaRPr lang="en-US" dirty="0" smtClean="0"/>
          </a:p>
          <a:p>
            <a:pPr marL="342900" indent="-342900">
              <a:spcBef>
                <a:spcPct val="20000"/>
              </a:spcBef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err="1" smtClean="0"/>
              <a:t>Biblio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en-US" sz="3600" b="1" dirty="0" smtClean="0"/>
              <a:t>A High-Temperature Superconducting Double-Pancake Insert for an NMR Magnet</a:t>
            </a:r>
          </a:p>
          <a:p>
            <a:pPr>
              <a:buNone/>
            </a:pPr>
            <a:r>
              <a:rPr lang="en-US" sz="3600" dirty="0" smtClean="0"/>
              <a:t>	</a:t>
            </a:r>
            <a:r>
              <a:rPr lang="en-US" sz="3600" dirty="0" err="1" smtClean="0"/>
              <a:t>Haigun</a:t>
            </a:r>
            <a:r>
              <a:rPr lang="en-US" sz="3600" dirty="0" smtClean="0"/>
              <a:t> Lee, Juan </a:t>
            </a:r>
            <a:r>
              <a:rPr lang="en-US" sz="3600" dirty="0" err="1" smtClean="0"/>
              <a:t>Bascuñán</a:t>
            </a:r>
            <a:r>
              <a:rPr lang="en-US" sz="3600" dirty="0" smtClean="0"/>
              <a:t>, and </a:t>
            </a:r>
            <a:r>
              <a:rPr lang="en-US" sz="3600" dirty="0" err="1" smtClean="0"/>
              <a:t>Yukikazu</a:t>
            </a:r>
            <a:r>
              <a:rPr lang="en-US" sz="3600" dirty="0" smtClean="0"/>
              <a:t> </a:t>
            </a:r>
            <a:r>
              <a:rPr lang="en-US" sz="3600" dirty="0" err="1" smtClean="0"/>
              <a:t>Iwasa</a:t>
            </a:r>
            <a:r>
              <a:rPr lang="en-US" sz="3600" dirty="0" smtClean="0"/>
              <a:t> IEEE TRANS. APP. SUPERCOND, 13- 1546</a:t>
            </a:r>
          </a:p>
          <a:p>
            <a:pPr>
              <a:buNone/>
            </a:pPr>
            <a:r>
              <a:rPr lang="en-US" sz="3600" b="1" dirty="0" smtClean="0"/>
              <a:t> </a:t>
            </a:r>
          </a:p>
          <a:p>
            <a:r>
              <a:rPr lang="en-US" sz="3600" b="1" dirty="0" smtClean="0"/>
              <a:t>Design and Test Results of 18.1 T </a:t>
            </a:r>
            <a:r>
              <a:rPr lang="en-US" sz="3600" b="1" dirty="0" err="1" smtClean="0"/>
              <a:t>Cryocooled</a:t>
            </a:r>
            <a:r>
              <a:rPr lang="en-US" sz="3600" b="1" dirty="0" smtClean="0"/>
              <a:t> Superconducting Magnet With Bi2223 Insert</a:t>
            </a:r>
          </a:p>
          <a:p>
            <a:pPr>
              <a:buNone/>
            </a:pPr>
            <a:r>
              <a:rPr lang="en-US" sz="3600" dirty="0" smtClean="0"/>
              <a:t>	Satoshi </a:t>
            </a:r>
            <a:r>
              <a:rPr lang="en-US" sz="3600" dirty="0" err="1" smtClean="0"/>
              <a:t>Hanai</a:t>
            </a:r>
            <a:r>
              <a:rPr lang="en-US" sz="3600" dirty="0" smtClean="0"/>
              <a:t>, Makoto Kyoto, </a:t>
            </a:r>
            <a:r>
              <a:rPr lang="en-US" sz="3600" dirty="0" err="1" smtClean="0"/>
              <a:t>Masahico</a:t>
            </a:r>
            <a:r>
              <a:rPr lang="en-US" sz="3600" dirty="0" smtClean="0"/>
              <a:t> Takahashi, Kenji Tasaki, Tsutomu Kurusu, Hiroyuki </a:t>
            </a:r>
            <a:r>
              <a:rPr lang="en-US" sz="3600" dirty="0" err="1" smtClean="0"/>
              <a:t>Takigami</a:t>
            </a:r>
            <a:r>
              <a:rPr lang="en-US" sz="3600" dirty="0" smtClean="0"/>
              <a:t>, Masami </a:t>
            </a:r>
            <a:r>
              <a:rPr lang="en-US" sz="3600" dirty="0" err="1" smtClean="0"/>
              <a:t>Urata</a:t>
            </a:r>
            <a:r>
              <a:rPr lang="en-US" sz="3600" dirty="0" smtClean="0"/>
              <a:t>, Gen </a:t>
            </a:r>
            <a:r>
              <a:rPr lang="en-US" sz="3600" dirty="0" err="1" smtClean="0"/>
              <a:t>Nishijima</a:t>
            </a:r>
            <a:r>
              <a:rPr lang="en-US" sz="3600" dirty="0" smtClean="0"/>
              <a:t>, Satoshi Awaji, and Kazuo Watanabe; IEEE TRANS. APP. SUPERCOND, 17-1422</a:t>
            </a:r>
          </a:p>
          <a:p>
            <a:pPr>
              <a:buNone/>
            </a:pPr>
            <a:r>
              <a:rPr lang="en-US" sz="3600" b="1" dirty="0" smtClean="0"/>
              <a:t> </a:t>
            </a:r>
          </a:p>
          <a:p>
            <a:r>
              <a:rPr lang="en-US" sz="3600" b="1" dirty="0" smtClean="0"/>
              <a:t>Development and Test of a BSCCO-2223 HTS High Field Insert Magnet for NMR</a:t>
            </a:r>
          </a:p>
          <a:p>
            <a:pPr>
              <a:buNone/>
            </a:pPr>
            <a:r>
              <a:rPr lang="en-US" sz="3600" dirty="0" smtClean="0"/>
              <a:t>	Drew W. Hazelton and Joseph A. Rice, Yusuf </a:t>
            </a:r>
            <a:r>
              <a:rPr lang="en-US" sz="3600" b="1" dirty="0" smtClean="0"/>
              <a:t>S. </a:t>
            </a:r>
            <a:r>
              <a:rPr lang="en-US" sz="3600" dirty="0" err="1" smtClean="0"/>
              <a:t>Hascicek</a:t>
            </a:r>
            <a:r>
              <a:rPr lang="en-US" sz="3600" dirty="0" smtClean="0"/>
              <a:t>, </a:t>
            </a:r>
            <a:r>
              <a:rPr lang="en-US" sz="3600" dirty="0" err="1" smtClean="0"/>
              <a:t>Huub</a:t>
            </a:r>
            <a:r>
              <a:rPr lang="en-US" sz="3600" dirty="0" smtClean="0"/>
              <a:t> W. </a:t>
            </a:r>
            <a:r>
              <a:rPr lang="en-US" sz="3600" dirty="0" err="1" smtClean="0"/>
              <a:t>Weijers</a:t>
            </a:r>
            <a:r>
              <a:rPr lang="en-US" sz="3600" dirty="0" smtClean="0"/>
              <a:t> and Steven W. Van </a:t>
            </a:r>
            <a:r>
              <a:rPr lang="en-US" sz="3600" dirty="0" err="1" smtClean="0"/>
              <a:t>Sciver</a:t>
            </a:r>
            <a:r>
              <a:rPr lang="en-US" sz="3600" dirty="0" smtClean="0"/>
              <a:t>; IEEE TRANS. APP. SUPERCOND, </a:t>
            </a:r>
            <a:r>
              <a:rPr lang="en-US" sz="3600" i="1" dirty="0" smtClean="0"/>
              <a:t>5- 234</a:t>
            </a:r>
            <a:endParaRPr lang="en-US" sz="3600" dirty="0" smtClean="0"/>
          </a:p>
          <a:p>
            <a:pPr>
              <a:buNone/>
            </a:pPr>
            <a:r>
              <a:rPr lang="en-US" sz="3600" b="1" dirty="0" smtClean="0"/>
              <a:t> </a:t>
            </a:r>
          </a:p>
          <a:p>
            <a:r>
              <a:rPr lang="en-US" sz="3600" b="1" dirty="0" smtClean="0"/>
              <a:t>An HTS Insert for Phase 2 of a 3-Phase 1-GHz LTS/HTS NMR Magnet</a:t>
            </a:r>
          </a:p>
          <a:p>
            <a:pPr>
              <a:buNone/>
            </a:pPr>
            <a:r>
              <a:rPr lang="en-US" sz="3600" dirty="0" smtClean="0"/>
              <a:t>	</a:t>
            </a:r>
            <a:r>
              <a:rPr lang="en-US" sz="3600" dirty="0" err="1" smtClean="0"/>
              <a:t>Haigun</a:t>
            </a:r>
            <a:r>
              <a:rPr lang="en-US" sz="3600" dirty="0" smtClean="0"/>
              <a:t> Lee, Emanuel S. </a:t>
            </a:r>
            <a:r>
              <a:rPr lang="en-US" sz="3600" dirty="0" err="1" smtClean="0"/>
              <a:t>Bobrov</a:t>
            </a:r>
            <a:r>
              <a:rPr lang="en-US" sz="3600" dirty="0" smtClean="0"/>
              <a:t>, Juan </a:t>
            </a:r>
            <a:r>
              <a:rPr lang="en-US" sz="3600" dirty="0" err="1" smtClean="0"/>
              <a:t>Bascuñán</a:t>
            </a:r>
            <a:r>
              <a:rPr lang="en-US" sz="3600" dirty="0" smtClean="0"/>
              <a:t>, </a:t>
            </a:r>
            <a:r>
              <a:rPr lang="en-US" sz="3600" dirty="0" err="1" smtClean="0"/>
              <a:t>Seung-yong</a:t>
            </a:r>
            <a:r>
              <a:rPr lang="en-US" sz="3600" dirty="0" smtClean="0"/>
              <a:t> Hahn, and </a:t>
            </a:r>
            <a:r>
              <a:rPr lang="en-US" sz="3600" dirty="0" err="1" smtClean="0"/>
              <a:t>Yukikazu</a:t>
            </a:r>
            <a:r>
              <a:rPr lang="en-US" sz="3600" dirty="0" smtClean="0"/>
              <a:t> </a:t>
            </a:r>
            <a:r>
              <a:rPr lang="en-US" sz="3600" dirty="0" err="1" smtClean="0"/>
              <a:t>Iwasa;IEEE</a:t>
            </a:r>
            <a:r>
              <a:rPr lang="en-US" sz="3600" dirty="0" smtClean="0"/>
              <a:t> TRANS. APP. SUPERCOND,  15-1299</a:t>
            </a:r>
          </a:p>
          <a:p>
            <a:pPr>
              <a:buNone/>
            </a:pPr>
            <a:r>
              <a:rPr lang="en-US" sz="3600" b="1" dirty="0" smtClean="0"/>
              <a:t> </a:t>
            </a:r>
          </a:p>
          <a:p>
            <a:r>
              <a:rPr lang="en-US" sz="3600" b="1" dirty="0" smtClean="0"/>
              <a:t>Design, fabrication and performance of a1.29 T Bi-2223 magnet</a:t>
            </a:r>
          </a:p>
          <a:p>
            <a:pPr>
              <a:buNone/>
            </a:pPr>
            <a:r>
              <a:rPr lang="en-US" sz="3600" dirty="0" smtClean="0"/>
              <a:t>	A B </a:t>
            </a:r>
            <a:r>
              <a:rPr lang="en-US" sz="3600" dirty="0" err="1" smtClean="0"/>
              <a:t>Sneary</a:t>
            </a:r>
            <a:r>
              <a:rPr lang="en-US" sz="3600" dirty="0" smtClean="0"/>
              <a:t>, C M Friend and D P Hampshire </a:t>
            </a:r>
            <a:r>
              <a:rPr lang="en-US" sz="3600" dirty="0" err="1" smtClean="0"/>
              <a:t>Supercond</a:t>
            </a:r>
            <a:r>
              <a:rPr lang="en-US" sz="3600" dirty="0" smtClean="0"/>
              <a:t>. Sci. Technol. </a:t>
            </a:r>
            <a:r>
              <a:rPr lang="en-US" sz="3600" b="1" dirty="0" smtClean="0"/>
              <a:t>14 </a:t>
            </a:r>
            <a:r>
              <a:rPr lang="en-US" sz="3600" dirty="0" smtClean="0"/>
              <a:t>(2001) 433–443</a:t>
            </a:r>
          </a:p>
          <a:p>
            <a:pPr>
              <a:buNone/>
            </a:pPr>
            <a:r>
              <a:rPr lang="en-US" sz="3600" dirty="0" smtClean="0"/>
              <a:t> </a:t>
            </a:r>
          </a:p>
          <a:p>
            <a:r>
              <a:rPr lang="en-US" sz="3600" b="1" dirty="0" smtClean="0"/>
              <a:t>Manufacture and Test of a 5 T Bi-2223 Insert Coil</a:t>
            </a:r>
          </a:p>
          <a:p>
            <a:pPr>
              <a:buNone/>
            </a:pPr>
            <a:r>
              <a:rPr lang="en-US" sz="3600" dirty="0" smtClean="0"/>
              <a:t>	M. </a:t>
            </a:r>
            <a:r>
              <a:rPr lang="en-US" sz="3600" dirty="0" err="1" smtClean="0"/>
              <a:t>Beckenbach</a:t>
            </a:r>
            <a:r>
              <a:rPr lang="en-US" sz="3600" dirty="0" smtClean="0"/>
              <a:t>, F. </a:t>
            </a:r>
            <a:r>
              <a:rPr lang="en-US" sz="3600" dirty="0" err="1" smtClean="0"/>
              <a:t>Hornung</a:t>
            </a:r>
            <a:r>
              <a:rPr lang="en-US" sz="3600" dirty="0" smtClean="0"/>
              <a:t>, M. </a:t>
            </a:r>
            <a:r>
              <a:rPr lang="en-US" sz="3600" dirty="0" err="1" smtClean="0"/>
              <a:t>Kläser</a:t>
            </a:r>
            <a:r>
              <a:rPr lang="en-US" sz="3600" dirty="0" smtClean="0"/>
              <a:t>, P. Leys, B. Lott, and Th. </a:t>
            </a:r>
            <a:r>
              <a:rPr lang="en-US" sz="3600" dirty="0" err="1" smtClean="0"/>
              <a:t>Schneider;IEEE</a:t>
            </a:r>
            <a:r>
              <a:rPr lang="en-US" sz="3600" dirty="0" smtClean="0"/>
              <a:t> TRANS. APP. SUPERCOND, 15-1484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Characteristics of critical current of superconducting </a:t>
            </a:r>
            <a:r>
              <a:rPr lang="en-US" sz="3600" b="1" dirty="0" err="1" smtClean="0"/>
              <a:t>solenoidwound</a:t>
            </a:r>
            <a:r>
              <a:rPr lang="en-US" sz="3600" b="1" dirty="0" smtClean="0"/>
              <a:t> with the stacked tape</a:t>
            </a:r>
          </a:p>
          <a:p>
            <a:pPr>
              <a:buNone/>
            </a:pPr>
            <a:r>
              <a:rPr lang="en-US" sz="3600" dirty="0" smtClean="0"/>
              <a:t>	Min </a:t>
            </a:r>
            <a:r>
              <a:rPr lang="en-US" sz="3600" dirty="0" err="1" smtClean="0"/>
              <a:t>Cheol</a:t>
            </a:r>
            <a:r>
              <a:rPr lang="en-US" sz="3600" dirty="0" smtClean="0"/>
              <a:t> </a:t>
            </a:r>
            <a:r>
              <a:rPr lang="en-US" sz="3600" dirty="0" err="1" smtClean="0"/>
              <a:t>Ahn</a:t>
            </a:r>
            <a:r>
              <a:rPr lang="en-US" sz="3600" dirty="0" smtClean="0"/>
              <a:t> *, </a:t>
            </a:r>
            <a:r>
              <a:rPr lang="en-US" sz="3600" dirty="0" err="1" smtClean="0"/>
              <a:t>Seungje</a:t>
            </a:r>
            <a:r>
              <a:rPr lang="en-US" sz="3600" dirty="0" smtClean="0"/>
              <a:t> Lee, Min </a:t>
            </a:r>
            <a:r>
              <a:rPr lang="en-US" sz="3600" dirty="0" err="1" smtClean="0"/>
              <a:t>Chul</a:t>
            </a:r>
            <a:r>
              <a:rPr lang="en-US" sz="3600" dirty="0" smtClean="0"/>
              <a:t> Kim, Duck </a:t>
            </a:r>
            <a:r>
              <a:rPr lang="en-US" sz="3600" dirty="0" err="1" smtClean="0"/>
              <a:t>Kweon</a:t>
            </a:r>
            <a:r>
              <a:rPr lang="en-US" sz="3600" dirty="0" smtClean="0"/>
              <a:t> </a:t>
            </a:r>
            <a:r>
              <a:rPr lang="en-US" sz="3600" dirty="0" err="1" smtClean="0"/>
              <a:t>Bae</a:t>
            </a:r>
            <a:r>
              <a:rPr lang="en-US" sz="3600" dirty="0" smtClean="0"/>
              <a:t>, </a:t>
            </a:r>
            <a:r>
              <a:rPr lang="en-US" sz="3600" dirty="0" err="1" smtClean="0"/>
              <a:t>Chanjoo</a:t>
            </a:r>
            <a:r>
              <a:rPr lang="en-US" sz="3600" dirty="0" smtClean="0"/>
              <a:t> </a:t>
            </a:r>
            <a:r>
              <a:rPr lang="en-US" sz="3600" dirty="0" err="1" smtClean="0"/>
              <a:t>Lee,Minseok</a:t>
            </a:r>
            <a:r>
              <a:rPr lang="en-US" sz="3600" dirty="0" smtClean="0"/>
              <a:t> </a:t>
            </a:r>
            <a:r>
              <a:rPr lang="en-US" sz="3600" dirty="0" err="1" smtClean="0"/>
              <a:t>Joo</a:t>
            </a:r>
            <a:r>
              <a:rPr lang="en-US" sz="3600" dirty="0" smtClean="0"/>
              <a:t>, Tae </a:t>
            </a:r>
            <a:r>
              <a:rPr lang="en-US" sz="3600" dirty="0" err="1" smtClean="0"/>
              <a:t>Kuk</a:t>
            </a:r>
            <a:r>
              <a:rPr lang="en-US" sz="3600" dirty="0" smtClean="0"/>
              <a:t> </a:t>
            </a:r>
            <a:r>
              <a:rPr lang="en-US" sz="3600" dirty="0" err="1" smtClean="0"/>
              <a:t>Ko</a:t>
            </a:r>
            <a:r>
              <a:rPr lang="en-US" sz="3600" dirty="0" smtClean="0"/>
              <a:t> Cryogenics 43 (2003) 555–560</a:t>
            </a:r>
          </a:p>
          <a:p>
            <a:pPr>
              <a:buNone/>
            </a:pPr>
            <a:r>
              <a:rPr lang="en-US" sz="3600" dirty="0" smtClean="0"/>
              <a:t>	 </a:t>
            </a:r>
          </a:p>
          <a:p>
            <a:r>
              <a:rPr lang="en-US" sz="3600" b="1" dirty="0" smtClean="0"/>
              <a:t>Development of a 1.5 T Ag-sheathed Bi-2223 magnet</a:t>
            </a:r>
          </a:p>
          <a:p>
            <a:pPr>
              <a:buNone/>
            </a:pPr>
            <a:r>
              <a:rPr lang="en-US" sz="3600" dirty="0" smtClean="0"/>
              <a:t>	</a:t>
            </a:r>
            <a:r>
              <a:rPr lang="en-US" sz="3600" dirty="0" err="1" smtClean="0"/>
              <a:t>Hongjie</a:t>
            </a:r>
            <a:r>
              <a:rPr lang="en-US" sz="3600" dirty="0" smtClean="0"/>
              <a:t> Zhang a,*, </a:t>
            </a:r>
            <a:r>
              <a:rPr lang="en-US" sz="3600" dirty="0" err="1" smtClean="0"/>
              <a:t>QingfuLi</a:t>
            </a:r>
            <a:r>
              <a:rPr lang="en-US" sz="3600" dirty="0" smtClean="0"/>
              <a:t> a, Jun </a:t>
            </a:r>
            <a:r>
              <a:rPr lang="en-US" sz="3600" dirty="0" err="1" smtClean="0"/>
              <a:t>Zong</a:t>
            </a:r>
            <a:r>
              <a:rPr lang="en-US" sz="3600" dirty="0" smtClean="0"/>
              <a:t> b, Ningbo Dong </a:t>
            </a:r>
            <a:r>
              <a:rPr lang="en-US" sz="3600" dirty="0" err="1" smtClean="0"/>
              <a:t>Physica</a:t>
            </a:r>
            <a:r>
              <a:rPr lang="en-US" sz="3600" dirty="0" smtClean="0"/>
              <a:t> C 412–414 (2004) 1235–1238</a:t>
            </a:r>
          </a:p>
          <a:p>
            <a:pPr>
              <a:buNone/>
            </a:pPr>
            <a:r>
              <a:rPr lang="en-US" sz="3600" dirty="0" smtClean="0"/>
              <a:t> </a:t>
            </a:r>
          </a:p>
          <a:p>
            <a:r>
              <a:rPr lang="en-US" sz="3600" b="1" dirty="0" smtClean="0"/>
              <a:t>Fabrication and test results of 2 T conduction cooled HTS magnet</a:t>
            </a:r>
          </a:p>
          <a:p>
            <a:pPr>
              <a:buNone/>
            </a:pPr>
            <a:r>
              <a:rPr lang="en-US" sz="3600" dirty="0" smtClean="0"/>
              <a:t>	S. Kim *, M.H. </a:t>
            </a:r>
            <a:r>
              <a:rPr lang="en-US" sz="3600" dirty="0" err="1" smtClean="0"/>
              <a:t>Sohn</a:t>
            </a:r>
            <a:r>
              <a:rPr lang="en-US" sz="3600" dirty="0" smtClean="0"/>
              <a:t>, K. </a:t>
            </a:r>
            <a:r>
              <a:rPr lang="en-US" sz="3600" dirty="0" err="1" smtClean="0"/>
              <a:t>Sim</a:t>
            </a:r>
            <a:r>
              <a:rPr lang="en-US" sz="3600" dirty="0" smtClean="0"/>
              <a:t>, H.M. Kim, K.C. </a:t>
            </a:r>
            <a:r>
              <a:rPr lang="en-US" sz="3600" dirty="0" err="1" smtClean="0"/>
              <a:t>Seong</a:t>
            </a:r>
            <a:r>
              <a:rPr lang="en-US" sz="3600" dirty="0" smtClean="0"/>
              <a:t>, Y.K. Kwon, H.Y. Park, B.Y. </a:t>
            </a:r>
            <a:r>
              <a:rPr lang="en-US" sz="3600" dirty="0" err="1" smtClean="0"/>
              <a:t>EomPhysica</a:t>
            </a:r>
            <a:r>
              <a:rPr lang="en-US" sz="3600" dirty="0" smtClean="0"/>
              <a:t> C 469 (2009) 1799–1803</a:t>
            </a:r>
          </a:p>
          <a:p>
            <a:pPr>
              <a:buNone/>
            </a:pPr>
            <a:r>
              <a:rPr lang="en-US" sz="3600" dirty="0" smtClean="0"/>
              <a:t> </a:t>
            </a:r>
          </a:p>
          <a:p>
            <a:r>
              <a:rPr lang="en-US" sz="3600" b="1" dirty="0" smtClean="0"/>
              <a:t>A ‘‘permanent’’ high-temperature superconducting </a:t>
            </a:r>
            <a:r>
              <a:rPr lang="en-US" sz="3600" b="1" dirty="0" err="1" smtClean="0"/>
              <a:t>magnetoperated</a:t>
            </a:r>
            <a:r>
              <a:rPr lang="en-US" sz="3600" b="1" dirty="0" smtClean="0"/>
              <a:t> in thermal communication with a mass of solid nitrogen</a:t>
            </a:r>
          </a:p>
          <a:p>
            <a:pPr>
              <a:buNone/>
            </a:pPr>
            <a:r>
              <a:rPr lang="en-US" sz="3600" dirty="0" smtClean="0"/>
              <a:t>	Benjamin J. </a:t>
            </a:r>
            <a:r>
              <a:rPr lang="en-US" sz="3600" dirty="0" err="1" smtClean="0"/>
              <a:t>Haid</a:t>
            </a:r>
            <a:r>
              <a:rPr lang="en-US" sz="3600" dirty="0" smtClean="0"/>
              <a:t> a,*, </a:t>
            </a:r>
            <a:r>
              <a:rPr lang="en-US" sz="3600" dirty="0" err="1" smtClean="0"/>
              <a:t>Haigun</a:t>
            </a:r>
            <a:r>
              <a:rPr lang="en-US" sz="3600" dirty="0" smtClean="0"/>
              <a:t> Lee a, </a:t>
            </a:r>
            <a:r>
              <a:rPr lang="en-US" sz="3600" dirty="0" err="1" smtClean="0"/>
              <a:t>Yukikazu</a:t>
            </a:r>
            <a:r>
              <a:rPr lang="en-US" sz="3600" dirty="0" smtClean="0"/>
              <a:t> </a:t>
            </a:r>
            <a:r>
              <a:rPr lang="en-US" sz="3600" dirty="0" err="1" smtClean="0"/>
              <a:t>Iwasa</a:t>
            </a:r>
            <a:r>
              <a:rPr lang="en-US" sz="3600" dirty="0" smtClean="0"/>
              <a:t> a, Sang-</a:t>
            </a:r>
            <a:r>
              <a:rPr lang="en-US" sz="3600" dirty="0" err="1" smtClean="0"/>
              <a:t>Soo</a:t>
            </a:r>
            <a:r>
              <a:rPr lang="en-US" sz="3600" dirty="0" smtClean="0"/>
              <a:t> Oh b, Young-</a:t>
            </a:r>
            <a:r>
              <a:rPr lang="en-US" sz="3600" dirty="0" err="1" smtClean="0"/>
              <a:t>Kil</a:t>
            </a:r>
            <a:r>
              <a:rPr lang="en-US" sz="3600" dirty="0" smtClean="0"/>
              <a:t> Kwon </a:t>
            </a:r>
            <a:r>
              <a:rPr lang="en-US" sz="3600" dirty="0" err="1" smtClean="0"/>
              <a:t>b,Kang-SikRyu</a:t>
            </a:r>
            <a:r>
              <a:rPr lang="en-US" sz="3600" dirty="0" smtClean="0"/>
              <a:t> </a:t>
            </a:r>
            <a:r>
              <a:rPr lang="en-US" sz="3600" dirty="0" err="1" smtClean="0"/>
              <a:t>bCryogenics</a:t>
            </a:r>
            <a:r>
              <a:rPr lang="en-US" sz="3600" dirty="0" smtClean="0"/>
              <a:t> 42 (2002) 229–244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High field generation using silver-sheathed BSCCO conductor</a:t>
            </a:r>
          </a:p>
          <a:p>
            <a:pPr>
              <a:buNone/>
            </a:pPr>
            <a:r>
              <a:rPr lang="en-US" sz="3600" dirty="0" smtClean="0"/>
              <a:t>Ken-</a:t>
            </a:r>
            <a:r>
              <a:rPr lang="en-US" sz="3600" dirty="0" err="1" smtClean="0"/>
              <a:t>ichi</a:t>
            </a:r>
            <a:r>
              <a:rPr lang="en-US" sz="3600" dirty="0" smtClean="0"/>
              <a:t> Sato*, </a:t>
            </a:r>
            <a:r>
              <a:rPr lang="en-US" sz="3600" dirty="0" err="1" smtClean="0"/>
              <a:t>Kengo</a:t>
            </a:r>
            <a:r>
              <a:rPr lang="en-US" sz="3600" dirty="0" smtClean="0"/>
              <a:t> </a:t>
            </a:r>
            <a:r>
              <a:rPr lang="en-US" sz="3600" dirty="0" err="1" smtClean="0"/>
              <a:t>Ohkura</a:t>
            </a:r>
            <a:r>
              <a:rPr lang="en-US" sz="3600" dirty="0" smtClean="0"/>
              <a:t>, Kazuhiko Hayashi, </a:t>
            </a:r>
            <a:r>
              <a:rPr lang="en-US" sz="3600" dirty="0" err="1" smtClean="0"/>
              <a:t>Munetsugu</a:t>
            </a:r>
            <a:r>
              <a:rPr lang="en-US" sz="3600" dirty="0" smtClean="0"/>
              <a:t> </a:t>
            </a:r>
            <a:r>
              <a:rPr lang="en-US" sz="3600" dirty="0" err="1" smtClean="0"/>
              <a:t>Ueyama,Jun</a:t>
            </a:r>
            <a:r>
              <a:rPr lang="en-US" sz="3600" dirty="0" smtClean="0"/>
              <a:t> </a:t>
            </a:r>
            <a:r>
              <a:rPr lang="en-US" sz="3600" dirty="0" err="1" smtClean="0"/>
              <a:t>Fujikami</a:t>
            </a:r>
            <a:r>
              <a:rPr lang="en-US" sz="3600" dirty="0" smtClean="0"/>
              <a:t>, Takeshi </a:t>
            </a:r>
            <a:r>
              <a:rPr lang="en-US" sz="3600" dirty="0" err="1" smtClean="0"/>
              <a:t>Physica</a:t>
            </a:r>
            <a:r>
              <a:rPr lang="en-US" sz="3600" dirty="0" smtClean="0"/>
              <a:t> B 21611996) 258 260</a:t>
            </a:r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609600"/>
            <a:ext cx="3581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Bi-2223 </a:t>
            </a:r>
            <a:r>
              <a:rPr lang="en-US" sz="3600" u="sng" dirty="0" smtClean="0"/>
              <a:t>solenoids </a:t>
            </a:r>
            <a:endParaRPr kumimoji="0" lang="en-US" sz="3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Autofit/>
          </a:bodyPr>
          <a:lstStyle/>
          <a:p>
            <a:r>
              <a:rPr lang="en-US" sz="900" b="1" dirty="0" smtClean="0"/>
              <a:t>The generation of 25.05 T using a 5.11 T Bi2Sr2CaCu2Ox superconducting insert Magnet; </a:t>
            </a:r>
          </a:p>
          <a:p>
            <a:pPr>
              <a:buNone/>
            </a:pPr>
            <a:r>
              <a:rPr lang="en-US" sz="900" dirty="0" smtClean="0"/>
              <a:t>	</a:t>
            </a:r>
            <a:r>
              <a:rPr lang="en-US" sz="900" dirty="0" err="1" smtClean="0"/>
              <a:t>HWWeijers</a:t>
            </a:r>
            <a:r>
              <a:rPr lang="en-US" sz="900" dirty="0" smtClean="0"/>
              <a:t>, U P Trociewitz1, K Marken2, MMeinesz2, H Miao2 and J Schwartz , </a:t>
            </a:r>
            <a:r>
              <a:rPr lang="en-US" sz="900" dirty="0" err="1" smtClean="0"/>
              <a:t>Supercond</a:t>
            </a:r>
            <a:r>
              <a:rPr lang="en-US" sz="900" dirty="0" smtClean="0"/>
              <a:t>. Sci. Technol. 17 (2004) 636–644</a:t>
            </a:r>
          </a:p>
          <a:p>
            <a:endParaRPr lang="en-US" sz="900" b="1" dirty="0" smtClean="0"/>
          </a:p>
          <a:p>
            <a:r>
              <a:rPr lang="en-US" sz="900" b="1" dirty="0" smtClean="0"/>
              <a:t>Bi-2212rAg high-field magnets ;</a:t>
            </a:r>
          </a:p>
          <a:p>
            <a:pPr>
              <a:buNone/>
            </a:pPr>
            <a:r>
              <a:rPr lang="en-US" sz="900" dirty="0" smtClean="0"/>
              <a:t>	M. Okada , K. Tanaka , T. </a:t>
            </a:r>
            <a:r>
              <a:rPr lang="en-US" sz="900" dirty="0" err="1" smtClean="0"/>
              <a:t>Wakuda</a:t>
            </a:r>
            <a:r>
              <a:rPr lang="en-US" sz="900" dirty="0" smtClean="0"/>
              <a:t> , K. </a:t>
            </a:r>
            <a:r>
              <a:rPr lang="en-US" sz="900" dirty="0" err="1" smtClean="0"/>
              <a:t>Ohata</a:t>
            </a:r>
            <a:r>
              <a:rPr lang="en-US" sz="900" dirty="0" smtClean="0"/>
              <a:t> , J. Sato, T. Kiyoshi, H. </a:t>
            </a:r>
            <a:r>
              <a:rPr lang="en-US" sz="900" dirty="0" err="1" smtClean="0"/>
              <a:t>Kitaguchi</a:t>
            </a:r>
            <a:r>
              <a:rPr lang="en-US" sz="900" dirty="0" smtClean="0"/>
              <a:t>, H. Wada </a:t>
            </a:r>
            <a:r>
              <a:rPr lang="en-US" sz="900" dirty="0" err="1" smtClean="0"/>
              <a:t>Physica</a:t>
            </a:r>
            <a:r>
              <a:rPr lang="en-US" sz="900" dirty="0" smtClean="0"/>
              <a:t> C 335 _2000. 61–64</a:t>
            </a:r>
          </a:p>
          <a:p>
            <a:endParaRPr lang="en-US" sz="900" b="1" dirty="0" smtClean="0"/>
          </a:p>
          <a:p>
            <a:r>
              <a:rPr lang="en-US" sz="900" b="1" dirty="0" smtClean="0"/>
              <a:t>Performance Tests of Bi-2212 Insert Magnets Fabricated by Ag Sheath Method and Dip-coating Method; </a:t>
            </a:r>
          </a:p>
          <a:p>
            <a:pPr>
              <a:buNone/>
            </a:pPr>
            <a:r>
              <a:rPr lang="en-US" sz="900" dirty="0" smtClean="0"/>
              <a:t>	H. </a:t>
            </a:r>
            <a:r>
              <a:rPr lang="en-US" sz="900" dirty="0" err="1" smtClean="0"/>
              <a:t>Kumakura</a:t>
            </a:r>
            <a:r>
              <a:rPr lang="en-US" sz="900" dirty="0" smtClean="0"/>
              <a:t>, H. </a:t>
            </a:r>
            <a:r>
              <a:rPr lang="en-US" sz="900" dirty="0" err="1" smtClean="0"/>
              <a:t>Kitaguchi</a:t>
            </a:r>
            <a:r>
              <a:rPr lang="en-US" sz="900" dirty="0" smtClean="0"/>
              <a:t>, T. Kiyoshi, K. Inoue and K. </a:t>
            </a:r>
            <a:r>
              <a:rPr lang="en-US" sz="900" dirty="0" err="1" smtClean="0"/>
              <a:t>Togano</a:t>
            </a:r>
            <a:r>
              <a:rPr lang="en-US" sz="900" dirty="0" smtClean="0"/>
              <a:t> IEEE TRANS. APP. SUPERCOND, 7-646</a:t>
            </a:r>
          </a:p>
          <a:p>
            <a:endParaRPr lang="en-US" sz="900" b="1" dirty="0" smtClean="0"/>
          </a:p>
          <a:p>
            <a:r>
              <a:rPr lang="en-US" sz="900" b="1" dirty="0" smtClean="0"/>
              <a:t>HTS Insert Coils for High Field NMR Spectroscopy; </a:t>
            </a:r>
          </a:p>
          <a:p>
            <a:pPr>
              <a:buNone/>
            </a:pPr>
            <a:r>
              <a:rPr lang="en-US" sz="900" dirty="0" smtClean="0"/>
              <a:t>	Drew W. Hazelton and Xing Yuan</a:t>
            </a:r>
            <a:r>
              <a:rPr lang="en-US" sz="900" b="1" dirty="0" smtClean="0"/>
              <a:t>, </a:t>
            </a:r>
            <a:r>
              <a:rPr lang="en-US" sz="900" dirty="0" err="1" smtClean="0"/>
              <a:t>Huub</a:t>
            </a:r>
            <a:r>
              <a:rPr lang="en-US" sz="900" dirty="0" smtClean="0"/>
              <a:t> W. </a:t>
            </a:r>
            <a:r>
              <a:rPr lang="en-US" sz="900" dirty="0" err="1" smtClean="0"/>
              <a:t>Weijers</a:t>
            </a:r>
            <a:r>
              <a:rPr lang="en-US" sz="900" dirty="0" smtClean="0"/>
              <a:t> and Steven W. Van </a:t>
            </a:r>
            <a:r>
              <a:rPr lang="en-US" sz="900" dirty="0" err="1" smtClean="0"/>
              <a:t>Sciver</a:t>
            </a:r>
            <a:r>
              <a:rPr lang="en-US" sz="900" dirty="0" smtClean="0"/>
              <a:t>;  IEEE TRANS. APP. SUPERCOND, VOL. 9-956</a:t>
            </a:r>
          </a:p>
          <a:p>
            <a:endParaRPr lang="en-US" sz="900" b="1" dirty="0" smtClean="0"/>
          </a:p>
          <a:p>
            <a:r>
              <a:rPr lang="en-US" sz="900" b="1" dirty="0" err="1" smtClean="0"/>
              <a:t>Generatian</a:t>
            </a:r>
            <a:r>
              <a:rPr lang="en-US" sz="900" b="1" dirty="0" smtClean="0"/>
              <a:t> of 23.4 T Using Two Bi-2212 Insert Coils; </a:t>
            </a:r>
          </a:p>
          <a:p>
            <a:pPr>
              <a:buNone/>
            </a:pPr>
            <a:r>
              <a:rPr lang="en-US" sz="900" dirty="0" smtClean="0"/>
              <a:t>	Tsukasa Kiyoshi, </a:t>
            </a:r>
            <a:r>
              <a:rPr lang="en-US" sz="900" dirty="0" err="1" smtClean="0"/>
              <a:t>Michio</a:t>
            </a:r>
            <a:r>
              <a:rPr lang="en-US" sz="900" dirty="0" smtClean="0"/>
              <a:t> </a:t>
            </a:r>
            <a:r>
              <a:rPr lang="en-US" sz="900" dirty="0" err="1" smtClean="0"/>
              <a:t>Kosuge</a:t>
            </a:r>
            <a:r>
              <a:rPr lang="en-US" sz="900" dirty="0" smtClean="0"/>
              <a:t>, </a:t>
            </a:r>
            <a:r>
              <a:rPr lang="en-US" sz="900" dirty="0" err="1" smtClean="0"/>
              <a:t>Michinari</a:t>
            </a:r>
            <a:r>
              <a:rPr lang="en-US" sz="900" dirty="0" smtClean="0"/>
              <a:t> </a:t>
            </a:r>
            <a:r>
              <a:rPr lang="en-US" sz="900" dirty="0" err="1" smtClean="0"/>
              <a:t>Yuyama</a:t>
            </a:r>
            <a:r>
              <a:rPr lang="en-US" sz="900" dirty="0" smtClean="0"/>
              <a:t>, Hideo Nagai arid Hitoshi Wada,; IEEE TRANS. APP. SUPERCOND</a:t>
            </a:r>
            <a:r>
              <a:rPr lang="en-US" sz="900" b="1" dirty="0" smtClean="0"/>
              <a:t>, </a:t>
            </a:r>
            <a:r>
              <a:rPr lang="en-US" sz="900" dirty="0" smtClean="0"/>
              <a:t>. </a:t>
            </a:r>
            <a:r>
              <a:rPr lang="en-US" sz="900" b="1" dirty="0" smtClean="0"/>
              <a:t>10-472</a:t>
            </a:r>
            <a:endParaRPr lang="en-US" sz="900" dirty="0" smtClean="0"/>
          </a:p>
          <a:p>
            <a:endParaRPr lang="en-US" sz="900" b="1" dirty="0" smtClean="0"/>
          </a:p>
          <a:p>
            <a:r>
              <a:rPr lang="en-US" sz="900" b="1" dirty="0" smtClean="0"/>
              <a:t>Fabrication of Bi-2212/Ag Magnets for High Magnetic Field Applications ;</a:t>
            </a:r>
          </a:p>
          <a:p>
            <a:pPr>
              <a:buNone/>
            </a:pPr>
            <a:r>
              <a:rPr lang="en-US" sz="900" dirty="0" smtClean="0"/>
              <a:t>	</a:t>
            </a:r>
            <a:r>
              <a:rPr lang="en-US" sz="900" dirty="0" err="1" smtClean="0"/>
              <a:t>Michiya</a:t>
            </a:r>
            <a:r>
              <a:rPr lang="en-US" sz="900" dirty="0" smtClean="0"/>
              <a:t> Okada, </a:t>
            </a:r>
            <a:r>
              <a:rPr lang="en-US" sz="900" dirty="0" err="1" smtClean="0"/>
              <a:t>Kazuhide</a:t>
            </a:r>
            <a:r>
              <a:rPr lang="en-US" sz="900" dirty="0" smtClean="0"/>
              <a:t> Tanaka, Tsuyoshi </a:t>
            </a:r>
            <a:r>
              <a:rPr lang="en-US" sz="900" dirty="0" err="1" smtClean="0"/>
              <a:t>Wakuda,Katsumi</a:t>
            </a:r>
            <a:r>
              <a:rPr lang="en-US" sz="900" dirty="0" smtClean="0"/>
              <a:t> </a:t>
            </a:r>
            <a:r>
              <a:rPr lang="en-US" sz="900" dirty="0" err="1" smtClean="0"/>
              <a:t>Ohata</a:t>
            </a:r>
            <a:r>
              <a:rPr lang="en-US" sz="900" dirty="0" smtClean="0"/>
              <a:t>, Junichi </a:t>
            </a:r>
            <a:r>
              <a:rPr lang="en-US" sz="900" dirty="0" err="1" smtClean="0"/>
              <a:t>SatoHiroaki</a:t>
            </a:r>
            <a:r>
              <a:rPr lang="en-US" sz="900" dirty="0" smtClean="0"/>
              <a:t> </a:t>
            </a:r>
            <a:r>
              <a:rPr lang="en-US" sz="900" dirty="0" err="1" smtClean="0"/>
              <a:t>Kumakura</a:t>
            </a:r>
            <a:r>
              <a:rPr lang="en-US" sz="900" dirty="0" smtClean="0"/>
              <a:t>, Tsukasa Kiyoshi, Hitoshi </a:t>
            </a:r>
            <a:r>
              <a:rPr lang="en-US" sz="900" dirty="0" err="1" smtClean="0"/>
              <a:t>Kitaguchi</a:t>
            </a:r>
            <a:r>
              <a:rPr lang="en-US" sz="900" dirty="0" smtClean="0"/>
              <a:t>, </a:t>
            </a:r>
            <a:r>
              <a:rPr lang="en-US" sz="900" dirty="0" err="1" smtClean="0"/>
              <a:t>Kazumasa</a:t>
            </a:r>
            <a:r>
              <a:rPr lang="en-US" sz="900" dirty="0" smtClean="0"/>
              <a:t> </a:t>
            </a:r>
            <a:r>
              <a:rPr lang="en-US" sz="900" dirty="0" err="1" smtClean="0"/>
              <a:t>Togano</a:t>
            </a:r>
            <a:r>
              <a:rPr lang="en-US" sz="900" dirty="0" smtClean="0"/>
              <a:t> and Hitoshi Wada ; IEEE TRANS. APP. SUPERCOND, 9-920</a:t>
            </a:r>
          </a:p>
          <a:p>
            <a:endParaRPr lang="en-US" sz="900" b="1" dirty="0" smtClean="0"/>
          </a:p>
          <a:p>
            <a:r>
              <a:rPr lang="en-US" sz="900" b="1" dirty="0" smtClean="0"/>
              <a:t>Development of 3 T Class Bi-2212 Insert Coils for High Field NMR; </a:t>
            </a:r>
          </a:p>
          <a:p>
            <a:pPr>
              <a:buNone/>
            </a:pPr>
            <a:r>
              <a:rPr lang="en-US" sz="900" dirty="0" smtClean="0"/>
              <a:t>	H.W. </a:t>
            </a:r>
            <a:r>
              <a:rPr lang="en-US" sz="900" dirty="0" err="1" smtClean="0"/>
              <a:t>Weijers</a:t>
            </a:r>
            <a:r>
              <a:rPr lang="en-US" sz="900" dirty="0" smtClean="0"/>
              <a:t>, Q.Y. </a:t>
            </a:r>
            <a:r>
              <a:rPr lang="en-US" sz="900" dirty="0" err="1" smtClean="0"/>
              <a:t>Hu</a:t>
            </a:r>
            <a:r>
              <a:rPr lang="en-US" sz="900" dirty="0" smtClean="0"/>
              <a:t>, Y.S. </a:t>
            </a:r>
            <a:r>
              <a:rPr lang="en-US" sz="900" dirty="0" err="1" smtClean="0"/>
              <a:t>Hascicek</a:t>
            </a:r>
            <a:r>
              <a:rPr lang="en-US" sz="900" dirty="0" smtClean="0"/>
              <a:t>, A. </a:t>
            </a:r>
            <a:r>
              <a:rPr lang="en-US" sz="900" dirty="0" err="1" smtClean="0"/>
              <a:t>Godeke</a:t>
            </a:r>
            <a:r>
              <a:rPr lang="en-US" sz="900" dirty="0" smtClean="0"/>
              <a:t>, Y. </a:t>
            </a:r>
            <a:r>
              <a:rPr lang="en-US" sz="900" dirty="0" err="1" smtClean="0"/>
              <a:t>Vouchkov</a:t>
            </a:r>
            <a:r>
              <a:rPr lang="en-US" sz="900" dirty="0" smtClean="0"/>
              <a:t>, E. </a:t>
            </a:r>
            <a:r>
              <a:rPr lang="en-US" sz="900" dirty="0" err="1" smtClean="0"/>
              <a:t>Celik</a:t>
            </a:r>
            <a:r>
              <a:rPr lang="en-US" sz="900" dirty="0" smtClean="0"/>
              <a:t>, J. </a:t>
            </a:r>
            <a:r>
              <a:rPr lang="en-US" sz="900" dirty="0" err="1" smtClean="0"/>
              <a:t>SchwartzK</a:t>
            </a:r>
            <a:r>
              <a:rPr lang="en-US" sz="900" dirty="0" smtClean="0"/>
              <a:t>. </a:t>
            </a:r>
            <a:r>
              <a:rPr lang="en-US" sz="900" dirty="0" err="1" smtClean="0"/>
              <a:t>Marken</a:t>
            </a:r>
            <a:r>
              <a:rPr lang="en-US" sz="900" dirty="0" smtClean="0"/>
              <a:t>, W. Dai, J. </a:t>
            </a:r>
            <a:r>
              <a:rPr lang="en-US" sz="900" dirty="0" err="1" smtClean="0"/>
              <a:t>Parrell</a:t>
            </a:r>
            <a:r>
              <a:rPr lang="en-US" sz="900" dirty="0" smtClean="0"/>
              <a:t>;  IEEE TRANS. APP. SUPERCOND,. </a:t>
            </a:r>
            <a:r>
              <a:rPr lang="en-US" sz="900" b="1" dirty="0" smtClean="0"/>
              <a:t>9-563</a:t>
            </a:r>
            <a:endParaRPr lang="en-US" sz="900" dirty="0" smtClean="0"/>
          </a:p>
          <a:p>
            <a:endParaRPr lang="en-US" sz="900" b="1" dirty="0" smtClean="0"/>
          </a:p>
          <a:p>
            <a:r>
              <a:rPr lang="en-US" sz="900" b="1" dirty="0" smtClean="0"/>
              <a:t>HTS Insert Coils for Ultra High Field NMR Spectroscopy; </a:t>
            </a:r>
          </a:p>
          <a:p>
            <a:pPr>
              <a:buNone/>
            </a:pPr>
            <a:r>
              <a:rPr lang="en-US" sz="900" dirty="0" smtClean="0"/>
              <a:t>	Drew W. Hazelton, Michael T. Gardner, John M. </a:t>
            </a:r>
            <a:r>
              <a:rPr lang="en-US" sz="900" dirty="0" err="1" smtClean="0"/>
              <a:t>Weloth</a:t>
            </a:r>
            <a:r>
              <a:rPr lang="en-US" sz="900" dirty="0" smtClean="0"/>
              <a:t> and Joseph A. Rice </a:t>
            </a:r>
            <a:r>
              <a:rPr lang="en-US" sz="900" dirty="0" err="1" smtClean="0"/>
              <a:t>Leszek</a:t>
            </a:r>
            <a:r>
              <a:rPr lang="en-US" sz="900" dirty="0" smtClean="0"/>
              <a:t> R. </a:t>
            </a:r>
            <a:r>
              <a:rPr lang="en-US" sz="900" dirty="0" err="1" smtClean="0"/>
              <a:t>Motowidlo</a:t>
            </a:r>
            <a:r>
              <a:rPr lang="en-US" sz="900" dirty="0" smtClean="0"/>
              <a:t> Yusuf S. </a:t>
            </a:r>
            <a:r>
              <a:rPr lang="en-US" sz="900" dirty="0" err="1" smtClean="0"/>
              <a:t>Hascicek</a:t>
            </a:r>
            <a:r>
              <a:rPr lang="en-US" sz="900" dirty="0" smtClean="0"/>
              <a:t>, </a:t>
            </a:r>
            <a:r>
              <a:rPr lang="en-US" sz="900" dirty="0" err="1" smtClean="0"/>
              <a:t>Huub</a:t>
            </a:r>
            <a:r>
              <a:rPr lang="en-US" sz="900" dirty="0" smtClean="0"/>
              <a:t> W. </a:t>
            </a:r>
            <a:r>
              <a:rPr lang="en-US" sz="900" dirty="0" err="1" smtClean="0"/>
              <a:t>Weijers</a:t>
            </a:r>
            <a:r>
              <a:rPr lang="en-US" sz="900" dirty="0" smtClean="0"/>
              <a:t>, </a:t>
            </a:r>
            <a:r>
              <a:rPr lang="en-US" sz="900" dirty="0" err="1" smtClean="0"/>
              <a:t>W.Denis</a:t>
            </a:r>
            <a:r>
              <a:rPr lang="en-US" sz="900" dirty="0" smtClean="0"/>
              <a:t> </a:t>
            </a:r>
            <a:r>
              <a:rPr lang="en-US" sz="900" dirty="0" err="1" smtClean="0"/>
              <a:t>Markiewicz</a:t>
            </a:r>
            <a:r>
              <a:rPr lang="en-US" sz="900" dirty="0" smtClean="0"/>
              <a:t> and Steven W. Van </a:t>
            </a:r>
            <a:r>
              <a:rPr lang="en-US" sz="900" dirty="0" err="1" smtClean="0"/>
              <a:t>Sciver</a:t>
            </a:r>
            <a:r>
              <a:rPr lang="en-US" sz="900" dirty="0" smtClean="0"/>
              <a:t>; IEEE TRANS. APP. SUPERCOND, 7-885</a:t>
            </a:r>
          </a:p>
          <a:p>
            <a:pPr>
              <a:buNone/>
            </a:pPr>
            <a:endParaRPr lang="en-US" sz="900" dirty="0" smtClean="0"/>
          </a:p>
          <a:p>
            <a:r>
              <a:rPr lang="en-US" sz="900" b="1" dirty="0" smtClean="0"/>
              <a:t>Conduction-Cooled Bi–2212–Ag Solenoid </a:t>
            </a:r>
            <a:r>
              <a:rPr lang="en-US" sz="900" b="1" dirty="0" err="1" smtClean="0"/>
              <a:t>MagnetSystem</a:t>
            </a:r>
            <a:r>
              <a:rPr lang="en-US" sz="900" b="1" dirty="0" smtClean="0"/>
              <a:t> With 50-mm RT Bore (III): Test Results</a:t>
            </a:r>
          </a:p>
          <a:p>
            <a:pPr>
              <a:buNone/>
            </a:pPr>
            <a:r>
              <a:rPr lang="en-US" sz="900" dirty="0" smtClean="0"/>
              <a:t>	H. Morita, M. Okada, K. Tanaka, J. Sato, K. </a:t>
            </a:r>
            <a:r>
              <a:rPr lang="en-US" sz="900" dirty="0" err="1" smtClean="0"/>
              <a:t>Ohata</a:t>
            </a:r>
            <a:r>
              <a:rPr lang="en-US" sz="900" dirty="0" smtClean="0"/>
              <a:t>, H. </a:t>
            </a:r>
            <a:r>
              <a:rPr lang="en-US" sz="900" dirty="0" err="1" smtClean="0"/>
              <a:t>Kitaguchi</a:t>
            </a:r>
            <a:r>
              <a:rPr lang="en-US" sz="900" dirty="0" smtClean="0"/>
              <a:t>, H. </a:t>
            </a:r>
            <a:r>
              <a:rPr lang="en-US" sz="900" dirty="0" err="1" smtClean="0"/>
              <a:t>Kumakura</a:t>
            </a:r>
            <a:r>
              <a:rPr lang="en-US" sz="900" dirty="0" smtClean="0"/>
              <a:t>, K. </a:t>
            </a:r>
            <a:r>
              <a:rPr lang="en-US" sz="900" dirty="0" err="1" smtClean="0"/>
              <a:t>Togano</a:t>
            </a:r>
            <a:r>
              <a:rPr lang="en-US" sz="900" dirty="0" smtClean="0"/>
              <a:t>, K. </a:t>
            </a:r>
            <a:r>
              <a:rPr lang="en-US" sz="900" dirty="0" err="1" smtClean="0"/>
              <a:t>Itoh</a:t>
            </a:r>
            <a:r>
              <a:rPr lang="en-US" sz="900" dirty="0" smtClean="0"/>
              <a:t>, and H. </a:t>
            </a:r>
            <a:r>
              <a:rPr lang="en-US" sz="900" dirty="0" err="1" smtClean="0"/>
              <a:t>WadaIEEE</a:t>
            </a:r>
            <a:r>
              <a:rPr lang="en-US" sz="900" dirty="0" smtClean="0"/>
              <a:t> TRANSACTIONS ON APPLIED SUPERCONDUCTIVITY, VOL. 13, NO. 2, JUNE 2003</a:t>
            </a:r>
          </a:p>
          <a:p>
            <a:pPr>
              <a:buNone/>
            </a:pPr>
            <a:r>
              <a:rPr lang="en-US" sz="900" dirty="0" smtClean="0"/>
              <a:t>  </a:t>
            </a:r>
          </a:p>
          <a:p>
            <a:r>
              <a:rPr lang="en-US" sz="900" b="1" dirty="0" smtClean="0"/>
              <a:t>High Field Insert Coils FromBi-2212/Ag Round Wires</a:t>
            </a:r>
          </a:p>
          <a:p>
            <a:pPr>
              <a:buNone/>
            </a:pPr>
            <a:r>
              <a:rPr lang="en-US" sz="900" dirty="0" smtClean="0"/>
              <a:t>	</a:t>
            </a:r>
            <a:r>
              <a:rPr lang="en-US" sz="900" dirty="0" err="1" smtClean="0"/>
              <a:t>Hanping</a:t>
            </a:r>
            <a:r>
              <a:rPr lang="en-US" sz="900" dirty="0" smtClean="0"/>
              <a:t> Miao, Kenneth R. </a:t>
            </a:r>
            <a:r>
              <a:rPr lang="en-US" sz="900" dirty="0" err="1" smtClean="0"/>
              <a:t>Marken</a:t>
            </a:r>
            <a:r>
              <a:rPr lang="en-US" sz="900" dirty="0" smtClean="0"/>
              <a:t>, Maarten </a:t>
            </a:r>
            <a:r>
              <a:rPr lang="en-US" sz="900" dirty="0" err="1" smtClean="0"/>
              <a:t>Meinesz</a:t>
            </a:r>
            <a:r>
              <a:rPr lang="en-US" sz="900" dirty="0" smtClean="0"/>
              <a:t>, Boleslaw </a:t>
            </a:r>
            <a:r>
              <a:rPr lang="en-US" sz="900" dirty="0" err="1" smtClean="0"/>
              <a:t>Czabaj</a:t>
            </a:r>
            <a:r>
              <a:rPr lang="en-US" sz="900" dirty="0" smtClean="0"/>
              <a:t>, </a:t>
            </a:r>
            <a:r>
              <a:rPr lang="en-US" sz="900" dirty="0" err="1" smtClean="0"/>
              <a:t>Seung</a:t>
            </a:r>
            <a:r>
              <a:rPr lang="en-US" sz="900" dirty="0" smtClean="0"/>
              <a:t> Hong, Andrew </a:t>
            </a:r>
            <a:r>
              <a:rPr lang="en-US" sz="900" dirty="0" err="1" smtClean="0"/>
              <a:t>Twin,Paul</a:t>
            </a:r>
            <a:r>
              <a:rPr lang="en-US" sz="900" dirty="0" smtClean="0"/>
              <a:t> Noonan, Ulf P. </a:t>
            </a:r>
            <a:r>
              <a:rPr lang="en-US" sz="900" dirty="0" err="1" smtClean="0"/>
              <a:t>Trociewitz</a:t>
            </a:r>
            <a:r>
              <a:rPr lang="en-US" sz="900" dirty="0" smtClean="0"/>
              <a:t>, and Justin </a:t>
            </a:r>
            <a:r>
              <a:rPr lang="en-US" sz="900" dirty="0" err="1" smtClean="0"/>
              <a:t>SchwartzIEEE</a:t>
            </a:r>
            <a:r>
              <a:rPr lang="en-US" sz="900" dirty="0" smtClean="0"/>
              <a:t> TRANSACTIONS ON APPLIED SUPERCONDUCTIVITY, VOL. 17, NO. 2, JUNE 2007</a:t>
            </a:r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endParaRPr lang="en-US" sz="9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4648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Bi-2212 </a:t>
            </a:r>
            <a:r>
              <a:rPr lang="en-US" sz="3600" u="sng" noProof="0" dirty="0" smtClean="0"/>
              <a:t>s</a:t>
            </a:r>
            <a:r>
              <a:rPr lang="en-US" sz="3600" u="sng" dirty="0" err="1" smtClean="0"/>
              <a:t>olenoids</a:t>
            </a:r>
            <a:endParaRPr kumimoji="0" lang="en-US" sz="3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381000"/>
            <a:ext cx="4648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3600" u="sng" dirty="0" smtClean="0"/>
              <a:t>Y-123 solenoids</a:t>
            </a:r>
            <a:endParaRPr kumimoji="0" lang="en-US" sz="3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467600" cy="4953000"/>
          </a:xfrm>
        </p:spPr>
        <p:txBody>
          <a:bodyPr>
            <a:normAutofit lnSpcReduction="10000"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400050" lvl="2" indent="-4000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ea typeface="Calibri" pitchFamily="34" charset="0"/>
                <a:cs typeface="Times New Roman" pitchFamily="18" charset="0"/>
              </a:rPr>
              <a:t>Recent Developments in 2G HTS Coil Technology</a:t>
            </a:r>
            <a:endParaRPr lang="en-US" sz="1200" dirty="0" smtClean="0"/>
          </a:p>
          <a:p>
            <a:pPr marL="400050" lvl="1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Drew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W. Hazelton,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Venkat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Selvamanickam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Jason M. Duval, David C.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Larbalestier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William Denis 	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Markiewicz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Hubertus W.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Weijers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and Ronald L.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Holtz,IEEE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TRANS. APP. SUPERCOND.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19-2218</a:t>
            </a:r>
            <a:endParaRPr lang="en-US" sz="1200" b="1" dirty="0" smtClean="0"/>
          </a:p>
          <a:p>
            <a:pPr>
              <a:buNone/>
            </a:pPr>
            <a:endParaRPr lang="en-US" sz="1200" b="1" dirty="0" smtClean="0"/>
          </a:p>
          <a:p>
            <a:r>
              <a:rPr lang="en-US" sz="1200" b="1" dirty="0" smtClean="0"/>
              <a:t>Continued Developments in High Magnetic Fields Enabled by Second Generation High Temperature Superconductors</a:t>
            </a:r>
          </a:p>
          <a:p>
            <a:pPr>
              <a:buNone/>
            </a:pPr>
            <a:r>
              <a:rPr lang="en-US" sz="1200" dirty="0" smtClean="0"/>
              <a:t> 	Hazelton, 2009, </a:t>
            </a:r>
            <a:r>
              <a:rPr lang="en-US" sz="1200" dirty="0" smtClean="0">
                <a:hlinkClick r:id="rId2"/>
              </a:rPr>
              <a:t>http://www.superpower-inc.com/</a:t>
            </a: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r>
              <a:rPr lang="en-US" sz="1200" b="1" dirty="0" smtClean="0"/>
              <a:t>Fabrication Test of YBCO Coil and Multi-Tape Conductor  </a:t>
            </a:r>
          </a:p>
          <a:p>
            <a:pPr>
              <a:buNone/>
            </a:pPr>
            <a:r>
              <a:rPr lang="en-US" sz="1200" dirty="0" smtClean="0"/>
              <a:t>	Takashi </a:t>
            </a:r>
            <a:r>
              <a:rPr lang="en-US" sz="1200" dirty="0" err="1" smtClean="0"/>
              <a:t>Hase</a:t>
            </a:r>
            <a:r>
              <a:rPr lang="en-US" sz="1200" dirty="0" smtClean="0"/>
              <a:t>, Mamoru Hamada, Ryoichi Hirose, </a:t>
            </a:r>
            <a:r>
              <a:rPr lang="en-US" sz="1200" dirty="0" err="1" smtClean="0"/>
              <a:t>Yasuhide</a:t>
            </a:r>
            <a:r>
              <a:rPr lang="en-US" sz="1200" dirty="0" smtClean="0"/>
              <a:t> </a:t>
            </a:r>
            <a:r>
              <a:rPr lang="en-US" sz="1200" dirty="0" err="1" smtClean="0"/>
              <a:t>Nagahama</a:t>
            </a:r>
            <a:r>
              <a:rPr lang="en-US" sz="1200" dirty="0" smtClean="0"/>
              <a:t>, Koji </a:t>
            </a:r>
            <a:r>
              <a:rPr lang="en-US" sz="1200" dirty="0" err="1" smtClean="0"/>
              <a:t>Shikimachi</a:t>
            </a:r>
            <a:r>
              <a:rPr lang="en-US" sz="1200" dirty="0" smtClean="0"/>
              <a:t>, and Shigeo Nagaya  IEEE TRANSACTIONS ON APPLIED SUPERCONDUCTIVITY, VOL. 17, NO. 2, JUNE 2007</a:t>
            </a:r>
          </a:p>
          <a:p>
            <a:pPr>
              <a:buNone/>
            </a:pPr>
            <a:endParaRPr lang="en-US" sz="1200" dirty="0" smtClean="0"/>
          </a:p>
          <a:p>
            <a:r>
              <a:rPr lang="en-US" sz="1200" b="1" dirty="0" smtClean="0"/>
              <a:t>Development of Long Y-123 Coated Conductors </a:t>
            </a:r>
            <a:r>
              <a:rPr lang="en-US" sz="1200" b="1" dirty="0" err="1" smtClean="0"/>
              <a:t>forCoil</a:t>
            </a:r>
            <a:r>
              <a:rPr lang="en-US" sz="1200" b="1" dirty="0" smtClean="0"/>
              <a:t>-Applications by IBAD/PLD Method</a:t>
            </a:r>
          </a:p>
          <a:p>
            <a:pPr>
              <a:buNone/>
            </a:pPr>
            <a:r>
              <a:rPr lang="en-US" sz="1200" dirty="0" smtClean="0"/>
              <a:t>	Yasuhiro </a:t>
            </a:r>
            <a:r>
              <a:rPr lang="en-US" sz="1200" dirty="0" err="1" smtClean="0"/>
              <a:t>Iijima</a:t>
            </a:r>
            <a:r>
              <a:rPr lang="en-US" sz="1200" dirty="0" smtClean="0"/>
              <a:t>, </a:t>
            </a:r>
            <a:r>
              <a:rPr lang="en-US" sz="1200" dirty="0" err="1" smtClean="0"/>
              <a:t>Kazuomi</a:t>
            </a:r>
            <a:r>
              <a:rPr lang="en-US" sz="1200" dirty="0" smtClean="0"/>
              <a:t> </a:t>
            </a:r>
            <a:r>
              <a:rPr lang="en-US" sz="1200" dirty="0" err="1" smtClean="0"/>
              <a:t>Kakimoto</a:t>
            </a:r>
            <a:r>
              <a:rPr lang="en-US" sz="1200" dirty="0" smtClean="0"/>
              <a:t>, </a:t>
            </a:r>
            <a:r>
              <a:rPr lang="en-US" sz="1200" dirty="0" err="1" smtClean="0"/>
              <a:t>Yasunori</a:t>
            </a:r>
            <a:r>
              <a:rPr lang="en-US" sz="1200" dirty="0" smtClean="0"/>
              <a:t> </a:t>
            </a:r>
            <a:r>
              <a:rPr lang="en-US" sz="1200" dirty="0" err="1" smtClean="0"/>
              <a:t>Sutoh</a:t>
            </a:r>
            <a:r>
              <a:rPr lang="en-US" sz="1200" dirty="0" smtClean="0"/>
              <a:t>, Shoji </a:t>
            </a:r>
            <a:r>
              <a:rPr lang="en-US" sz="1200" dirty="0" err="1" smtClean="0"/>
              <a:t>Ajimura</a:t>
            </a:r>
            <a:r>
              <a:rPr lang="en-US" sz="1200" dirty="0" smtClean="0"/>
              <a:t>, and Takashi </a:t>
            </a:r>
            <a:r>
              <a:rPr lang="en-US" sz="1200" dirty="0" err="1" smtClean="0"/>
              <a:t>Saitoh</a:t>
            </a:r>
            <a:r>
              <a:rPr lang="en-US" sz="1200" dirty="0" smtClean="0"/>
              <a:t>, IEEE TRANSACTIONS ON APPLIED SUPERCONDUCTIVITY, VOL. 15, NO. 2, JUNE 2005</a:t>
            </a:r>
          </a:p>
          <a:p>
            <a:pPr>
              <a:buNone/>
            </a:pPr>
            <a:r>
              <a:rPr lang="en-US" sz="1200" dirty="0" smtClean="0"/>
              <a:t> </a:t>
            </a:r>
          </a:p>
          <a:p>
            <a:r>
              <a:rPr lang="en-US" sz="1200" b="1" dirty="0" smtClean="0"/>
              <a:t>Preparation of conduction-cooled HTS coils using Y-123 coated conductors by IBAD/PLD process</a:t>
            </a:r>
          </a:p>
          <a:p>
            <a:pPr>
              <a:buNone/>
            </a:pPr>
            <a:r>
              <a:rPr lang="en-US" sz="1200" dirty="0" smtClean="0"/>
              <a:t>	H. Fuji *, S. </a:t>
            </a:r>
            <a:r>
              <a:rPr lang="en-US" sz="1200" dirty="0" err="1" smtClean="0"/>
              <a:t>Hanyu</a:t>
            </a:r>
            <a:r>
              <a:rPr lang="en-US" sz="1200" dirty="0" smtClean="0"/>
              <a:t>, K. </a:t>
            </a:r>
            <a:r>
              <a:rPr lang="en-US" sz="1200" dirty="0" err="1" smtClean="0"/>
              <a:t>Kakimoto</a:t>
            </a:r>
            <a:r>
              <a:rPr lang="en-US" sz="1200" dirty="0" smtClean="0"/>
              <a:t>, Y. </a:t>
            </a:r>
            <a:r>
              <a:rPr lang="en-US" sz="1200" dirty="0" err="1" smtClean="0"/>
              <a:t>Iijima</a:t>
            </a:r>
            <a:r>
              <a:rPr lang="en-US" sz="1200" dirty="0" smtClean="0"/>
              <a:t>, T. </a:t>
            </a:r>
            <a:r>
              <a:rPr lang="en-US" sz="1200" dirty="0" err="1" smtClean="0"/>
              <a:t>Saitoh</a:t>
            </a:r>
            <a:r>
              <a:rPr lang="en-US" sz="1200" dirty="0" smtClean="0"/>
              <a:t>; </a:t>
            </a:r>
            <a:r>
              <a:rPr lang="en-US" sz="1200" dirty="0" err="1" smtClean="0"/>
              <a:t>Physica</a:t>
            </a:r>
            <a:r>
              <a:rPr lang="en-US" sz="1200" dirty="0" smtClean="0"/>
              <a:t> C 463–465 (2007) 751–754</a:t>
            </a:r>
          </a:p>
          <a:p>
            <a:pPr>
              <a:buNone/>
            </a:pPr>
            <a:r>
              <a:rPr lang="en-US" sz="1200" dirty="0" smtClean="0"/>
              <a:t> </a:t>
            </a:r>
          </a:p>
          <a:p>
            <a:r>
              <a:rPr lang="en-US" sz="1200" b="1" dirty="0" smtClean="0"/>
              <a:t>Development of Long Y-123 Conductor and Solenoid Magnet by IBAD/PLD Process</a:t>
            </a:r>
          </a:p>
          <a:p>
            <a:pPr>
              <a:buNone/>
            </a:pPr>
            <a:r>
              <a:rPr lang="en-US" sz="1200" dirty="0" smtClean="0"/>
              <a:t>	Hiroshi Fuji, Satoru </a:t>
            </a:r>
            <a:r>
              <a:rPr lang="en-US" sz="1200" dirty="0" err="1" smtClean="0"/>
              <a:t>Hanyu</a:t>
            </a:r>
            <a:r>
              <a:rPr lang="en-US" sz="1200" dirty="0" smtClean="0"/>
              <a:t>, </a:t>
            </a:r>
            <a:r>
              <a:rPr lang="en-US" sz="1200" dirty="0" err="1" smtClean="0"/>
              <a:t>Kazuomi</a:t>
            </a:r>
            <a:r>
              <a:rPr lang="en-US" sz="1200" dirty="0" smtClean="0"/>
              <a:t> </a:t>
            </a:r>
            <a:r>
              <a:rPr lang="en-US" sz="1200" dirty="0" err="1" smtClean="0"/>
              <a:t>Kakimoto</a:t>
            </a:r>
            <a:r>
              <a:rPr lang="en-US" sz="1200" dirty="0" smtClean="0"/>
              <a:t>, Yasuhiro </a:t>
            </a:r>
            <a:r>
              <a:rPr lang="en-US" sz="1200" dirty="0" err="1" smtClean="0"/>
              <a:t>Iijima</a:t>
            </a:r>
            <a:r>
              <a:rPr lang="en-US" sz="1200" dirty="0" smtClean="0"/>
              <a:t>, and Takashi </a:t>
            </a:r>
            <a:r>
              <a:rPr lang="en-US" sz="1200" dirty="0" err="1" smtClean="0"/>
              <a:t>Saitoh</a:t>
            </a:r>
            <a:r>
              <a:rPr lang="en-US" sz="1200" dirty="0" smtClean="0"/>
              <a:t>; IEEE TRANSACTIONS ON APPLIED SUPERCONDUCTIVITY, VOL. 17, NO. 2, JUNE 2007</a:t>
            </a:r>
          </a:p>
          <a:p>
            <a:pPr>
              <a:buNone/>
            </a:pPr>
            <a:r>
              <a:rPr lang="en-US" sz="1200" dirty="0" smtClean="0"/>
              <a:t> </a:t>
            </a:r>
          </a:p>
          <a:p>
            <a:pPr>
              <a:buNone/>
            </a:pPr>
            <a:endParaRPr lang="en-US" sz="1200" dirty="0" smtClean="0"/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1"/>
            <a:ext cx="8305800" cy="4267200"/>
          </a:xfrm>
        </p:spPr>
        <p:txBody>
          <a:bodyPr>
            <a:normAutofit/>
          </a:bodyPr>
          <a:lstStyle/>
          <a:p>
            <a:r>
              <a:rPr lang="en-US" sz="1200" b="1" dirty="0" smtClean="0"/>
              <a:t>Development of Wind-and-React Bi–2212 Accelerator Magnet Technology</a:t>
            </a:r>
          </a:p>
          <a:p>
            <a:pPr>
              <a:buNone/>
            </a:pPr>
            <a:r>
              <a:rPr lang="en-US" sz="1200" dirty="0" smtClean="0"/>
              <a:t>	</a:t>
            </a:r>
            <a:r>
              <a:rPr lang="en-US" sz="1200" dirty="0" err="1" smtClean="0"/>
              <a:t>Godeke</a:t>
            </a:r>
            <a:r>
              <a:rPr lang="en-US" sz="1200" dirty="0" smtClean="0"/>
              <a:t>, D. Cheng, D. R. </a:t>
            </a:r>
            <a:r>
              <a:rPr lang="en-US" sz="1200" dirty="0" err="1" smtClean="0"/>
              <a:t>Dietderich</a:t>
            </a:r>
            <a:r>
              <a:rPr lang="en-US" sz="1200" dirty="0" smtClean="0"/>
              <a:t>, C. D. English, H. </a:t>
            </a:r>
            <a:r>
              <a:rPr lang="en-US" sz="1200" dirty="0" err="1" smtClean="0"/>
              <a:t>Felice</a:t>
            </a:r>
            <a:r>
              <a:rPr lang="en-US" sz="1200" dirty="0" smtClean="0"/>
              <a:t>, C. R. Hannaford, S. O. </a:t>
            </a:r>
            <a:r>
              <a:rPr lang="en-US" sz="1200" dirty="0" err="1" smtClean="0"/>
              <a:t>Prestemon</a:t>
            </a:r>
            <a:r>
              <a:rPr lang="en-US" sz="1200" dirty="0" smtClean="0"/>
              <a:t>, G. </a:t>
            </a:r>
            <a:r>
              <a:rPr lang="en-US" sz="1200" dirty="0" err="1" smtClean="0"/>
              <a:t>Sabbi</a:t>
            </a:r>
            <a:r>
              <a:rPr lang="en-US" sz="1200" dirty="0" smtClean="0"/>
              <a:t>,, R. M. </a:t>
            </a:r>
            <a:r>
              <a:rPr lang="en-US" sz="1200" dirty="0" err="1" smtClean="0"/>
              <a:t>Scanlan</a:t>
            </a:r>
            <a:r>
              <a:rPr lang="en-US" sz="1200" dirty="0" smtClean="0"/>
              <a:t>, Y. </a:t>
            </a:r>
            <a:r>
              <a:rPr lang="en-US" sz="1200" dirty="0" err="1" smtClean="0"/>
              <a:t>Hikichi</a:t>
            </a:r>
            <a:r>
              <a:rPr lang="en-US" sz="1200" dirty="0" smtClean="0"/>
              <a:t>, J. </a:t>
            </a:r>
            <a:r>
              <a:rPr lang="en-US" sz="1200" dirty="0" err="1" smtClean="0"/>
              <a:t>Nishioka</a:t>
            </a:r>
            <a:r>
              <a:rPr lang="en-US" sz="1200" dirty="0" smtClean="0"/>
              <a:t>, and T. Hasegawa, MT 2007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Progress in Wind-and-React Bi-2212 Accelerator Magnet Technology</a:t>
            </a:r>
          </a:p>
          <a:p>
            <a:pPr>
              <a:buNone/>
            </a:pPr>
            <a:r>
              <a:rPr lang="en-US" sz="1200" dirty="0" smtClean="0"/>
              <a:t>	Arno </a:t>
            </a:r>
            <a:r>
              <a:rPr lang="en-US" sz="1200" dirty="0" err="1" smtClean="0"/>
              <a:t>Godeke</a:t>
            </a:r>
            <a:r>
              <a:rPr lang="en-US" sz="1200" dirty="0" smtClean="0"/>
              <a:t>, D. W. Cheng, Daniel R. </a:t>
            </a:r>
            <a:r>
              <a:rPr lang="en-US" sz="1200" dirty="0" err="1" smtClean="0"/>
              <a:t>Dietderich</a:t>
            </a:r>
            <a:r>
              <a:rPr lang="en-US" sz="1200" dirty="0" smtClean="0"/>
              <a:t>, C. R. Hannaford, </a:t>
            </a:r>
            <a:r>
              <a:rPr lang="en-US" sz="1200" dirty="0" err="1" smtClean="0"/>
              <a:t>Soren</a:t>
            </a:r>
            <a:r>
              <a:rPr lang="en-US" sz="1200" dirty="0" smtClean="0"/>
              <a:t> O. </a:t>
            </a:r>
            <a:r>
              <a:rPr lang="en-US" sz="1200" dirty="0" err="1" smtClean="0"/>
              <a:t>Prestemon</a:t>
            </a:r>
            <a:r>
              <a:rPr lang="en-US" sz="1200" dirty="0" smtClean="0"/>
              <a:t>, </a:t>
            </a:r>
            <a:r>
              <a:rPr lang="en-US" sz="1200" dirty="0" err="1" smtClean="0"/>
              <a:t>GianLuca</a:t>
            </a:r>
            <a:r>
              <a:rPr lang="en-US" sz="1200" dirty="0" smtClean="0"/>
              <a:t> </a:t>
            </a:r>
            <a:r>
              <a:rPr lang="en-US" sz="1200" dirty="0" err="1" smtClean="0"/>
              <a:t>Sabbi</a:t>
            </a:r>
            <a:r>
              <a:rPr lang="en-US" sz="1200" dirty="0" smtClean="0"/>
              <a:t>,, X. R. Wang, Y. </a:t>
            </a:r>
            <a:r>
              <a:rPr lang="en-US" sz="1200" dirty="0" err="1" smtClean="0"/>
              <a:t>Hikichi</a:t>
            </a:r>
            <a:r>
              <a:rPr lang="en-US" sz="1200" dirty="0" smtClean="0"/>
              <a:t>, J. </a:t>
            </a:r>
            <a:r>
              <a:rPr lang="en-US" sz="1200" dirty="0" err="1" smtClean="0"/>
              <a:t>Nishioka</a:t>
            </a:r>
            <a:r>
              <a:rPr lang="en-US" sz="1200" dirty="0" smtClean="0"/>
              <a:t>, and T. Hasegawa </a:t>
            </a:r>
            <a:r>
              <a:rPr lang="en-US" sz="1200" dirty="0" smtClean="0"/>
              <a:t>, IEEE TRANS. APP. SUPERCOND</a:t>
            </a:r>
            <a:r>
              <a:rPr lang="en-US" sz="1200" dirty="0" smtClean="0"/>
              <a:t>,  19-2228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Wind-and-react Bi-2212 coil development for accelerator magnets</a:t>
            </a:r>
          </a:p>
          <a:p>
            <a:pPr>
              <a:buNone/>
            </a:pPr>
            <a:r>
              <a:rPr lang="en-US" sz="1200" dirty="0" smtClean="0"/>
              <a:t>	</a:t>
            </a:r>
            <a:r>
              <a:rPr lang="en-US" sz="1200" dirty="0" err="1" smtClean="0"/>
              <a:t>AGodeke</a:t>
            </a:r>
            <a:r>
              <a:rPr lang="en-US" sz="1200" dirty="0" smtClean="0"/>
              <a:t>, P Acosta, D Cheng, D R </a:t>
            </a:r>
            <a:r>
              <a:rPr lang="en-US" sz="1200" dirty="0" err="1" smtClean="0"/>
              <a:t>Dietderich</a:t>
            </a:r>
            <a:r>
              <a:rPr lang="en-US" sz="1200" dirty="0" smtClean="0"/>
              <a:t>, </a:t>
            </a:r>
            <a:r>
              <a:rPr lang="en-US" sz="1200" dirty="0" err="1" smtClean="0"/>
              <a:t>MGTMentink</a:t>
            </a:r>
            <a:r>
              <a:rPr lang="en-US" sz="1200" dirty="0" smtClean="0"/>
              <a:t>, </a:t>
            </a:r>
            <a:r>
              <a:rPr lang="en-US" sz="1200" dirty="0" err="1" smtClean="0"/>
              <a:t>SOPrestemon</a:t>
            </a:r>
            <a:r>
              <a:rPr lang="en-US" sz="1200" dirty="0" smtClean="0"/>
              <a:t>, G L </a:t>
            </a:r>
            <a:r>
              <a:rPr lang="en-US" sz="1200" dirty="0" err="1" smtClean="0"/>
              <a:t>Sabbi</a:t>
            </a:r>
            <a:r>
              <a:rPr lang="en-US" sz="1200" dirty="0" smtClean="0"/>
              <a:t>, </a:t>
            </a:r>
            <a:r>
              <a:rPr lang="en-US" sz="1200" dirty="0" err="1" smtClean="0"/>
              <a:t>MMeinesz</a:t>
            </a:r>
            <a:r>
              <a:rPr lang="en-US" sz="1200" dirty="0" smtClean="0"/>
              <a:t>, S Hong, Y Huang, H Miao and J </a:t>
            </a:r>
            <a:r>
              <a:rPr lang="en-US" sz="1200" dirty="0" err="1" smtClean="0"/>
              <a:t>Parrell</a:t>
            </a:r>
            <a:r>
              <a:rPr lang="en-US" sz="1200" dirty="0" smtClean="0"/>
              <a:t>; </a:t>
            </a:r>
            <a:r>
              <a:rPr lang="en-US" sz="1200" dirty="0" err="1" smtClean="0"/>
              <a:t>Supercond</a:t>
            </a:r>
            <a:r>
              <a:rPr lang="en-US" sz="1200" dirty="0" smtClean="0"/>
              <a:t>. Sci. Technol. 23 (2010) 034022 (6pp</a:t>
            </a:r>
            <a:r>
              <a:rPr lang="en-US" sz="1200" dirty="0" smtClean="0"/>
              <a:t>)</a:t>
            </a:r>
          </a:p>
          <a:p>
            <a:pPr>
              <a:buNone/>
            </a:pPr>
            <a:endParaRPr lang="en-US" sz="1200" dirty="0" smtClean="0"/>
          </a:p>
          <a:p>
            <a:endParaRPr lang="en-US" sz="1200" b="1" dirty="0" smtClean="0"/>
          </a:p>
          <a:p>
            <a:endParaRPr lang="en-US" sz="1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33400"/>
            <a:ext cx="4495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Bi-2212 dipoles</a:t>
            </a:r>
            <a:endParaRPr kumimoji="0" lang="en-US" sz="3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3962400"/>
            <a:ext cx="4495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kumimoji="0" lang="en-US" sz="3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Bi-2223 </a:t>
            </a:r>
            <a:r>
              <a:rPr kumimoji="0" lang="en-US" sz="3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dipoles</a:t>
            </a:r>
            <a:endParaRPr kumimoji="0" lang="en-US" sz="36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838200" y="4876800"/>
            <a:ext cx="4495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200" b="1" dirty="0" smtClean="0"/>
              <a:t>Test results of HTS </a:t>
            </a:r>
            <a:r>
              <a:rPr lang="en-US" sz="1200" b="1" dirty="0" err="1" smtClean="0"/>
              <a:t>Diplole</a:t>
            </a:r>
            <a:endParaRPr lang="en-US" sz="1200" b="1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200" dirty="0" err="1" smtClean="0"/>
              <a:t>A.I.Ageev</a:t>
            </a:r>
            <a:r>
              <a:rPr lang="en-US" sz="1200" dirty="0" smtClean="0"/>
              <a:t>,…..</a:t>
            </a:r>
          </a:p>
          <a:p>
            <a:pPr>
              <a:buNone/>
            </a:pPr>
            <a:r>
              <a:rPr lang="en-US" sz="1200" dirty="0" smtClean="0"/>
              <a:t>IEEE </a:t>
            </a:r>
            <a:r>
              <a:rPr lang="en-US" sz="1200" dirty="0" smtClean="0"/>
              <a:t>TRANS. APP. SUPERCOND,  12-125</a:t>
            </a:r>
            <a:endParaRPr lang="en-US" sz="1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7543800" cy="4419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4000" u="sng" dirty="0" smtClean="0">
                <a:solidFill>
                  <a:schemeClr val="tx1"/>
                </a:solidFill>
              </a:rPr>
              <a:t>HTS solenoids tested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200" i="1" dirty="0" smtClean="0">
                <a:solidFill>
                  <a:schemeClr val="tx1"/>
                </a:solidFill>
              </a:rPr>
              <a:t>Bi-2212 </a:t>
            </a:r>
            <a:r>
              <a:rPr lang="en-US" sz="1400" i="1" dirty="0" smtClean="0">
                <a:solidFill>
                  <a:schemeClr val="tx1"/>
                </a:solidFill>
              </a:rPr>
              <a:t>(R&amp;W, W&amp;R)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200" i="1" dirty="0" smtClean="0">
                <a:solidFill>
                  <a:schemeClr val="tx1"/>
                </a:solidFill>
              </a:rPr>
              <a:t>Bi-2223 </a:t>
            </a:r>
            <a:r>
              <a:rPr lang="en-US" sz="1400" i="1" dirty="0" smtClean="0">
                <a:solidFill>
                  <a:schemeClr val="tx1"/>
                </a:solidFill>
              </a:rPr>
              <a:t>(R&amp;W, W&amp;R)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200" i="1" dirty="0" smtClean="0">
                <a:solidFill>
                  <a:schemeClr val="tx1"/>
                </a:solidFill>
              </a:rPr>
              <a:t>Y-123 </a:t>
            </a:r>
            <a:r>
              <a:rPr lang="en-US" sz="1400" i="1" dirty="0" smtClean="0">
                <a:solidFill>
                  <a:schemeClr val="tx1"/>
                </a:solidFill>
              </a:rPr>
              <a:t>(R&amp;W)</a:t>
            </a:r>
            <a:endParaRPr lang="en-US" sz="14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4000" u="sng" dirty="0" smtClean="0">
                <a:solidFill>
                  <a:schemeClr val="tx1"/>
                </a:solidFill>
              </a:rPr>
              <a:t>HTS dipoles tested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200" i="1" dirty="0" smtClean="0">
                <a:solidFill>
                  <a:schemeClr val="tx1"/>
                </a:solidFill>
              </a:rPr>
              <a:t>Bi-2212 </a:t>
            </a:r>
            <a:r>
              <a:rPr lang="en-US" sz="1400" i="1" dirty="0" smtClean="0">
                <a:solidFill>
                  <a:schemeClr val="tx1"/>
                </a:solidFill>
              </a:rPr>
              <a:t>(W&amp;R)</a:t>
            </a:r>
          </a:p>
          <a:p>
            <a:pPr lvl="1" algn="l">
              <a:buFont typeface="Arial" pitchFamily="34" charset="0"/>
              <a:buChar char="•"/>
            </a:pPr>
            <a:r>
              <a:rPr lang="en-US" sz="3200" i="1" dirty="0" smtClean="0">
                <a:solidFill>
                  <a:schemeClr val="tx1"/>
                </a:solidFill>
              </a:rPr>
              <a:t>Bi-2223 </a:t>
            </a:r>
            <a:r>
              <a:rPr lang="en-US" sz="1400" i="1" dirty="0" smtClean="0">
                <a:solidFill>
                  <a:schemeClr val="tx1"/>
                </a:solidFill>
              </a:rPr>
              <a:t>(R&amp;W)</a:t>
            </a:r>
          </a:p>
          <a:p>
            <a:pPr lvl="1" algn="l">
              <a:buFont typeface="Arial" pitchFamily="34" charset="0"/>
              <a:buChar char="•"/>
            </a:pPr>
            <a:endParaRPr lang="en-US" sz="1400" i="1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endParaRPr lang="en-US" sz="3200" i="1" dirty="0" smtClean="0">
              <a:solidFill>
                <a:schemeClr val="tx1"/>
              </a:solidFill>
            </a:endParaRPr>
          </a:p>
          <a:p>
            <a:pPr lvl="1" algn="l">
              <a:buFont typeface="Arial" pitchFamily="34" charset="0"/>
              <a:buChar char="•"/>
            </a:pPr>
            <a:endParaRPr lang="en-US" sz="3200" i="1" dirty="0" smtClean="0">
              <a:solidFill>
                <a:schemeClr val="tx1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18 march 2009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l="-168"/>
          <a:stretch>
            <a:fillRect/>
          </a:stretch>
        </p:blipFill>
        <p:spPr bwMode="auto">
          <a:xfrm>
            <a:off x="5562600" y="1066800"/>
            <a:ext cx="16002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5400000" flipH="1" flipV="1">
            <a:off x="6628606" y="2438400"/>
            <a:ext cx="1677194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20000" y="2133600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0.25m</a:t>
            </a:r>
            <a:endParaRPr lang="en-US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962400"/>
            <a:ext cx="1828800" cy="1618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3124200"/>
            <a:ext cx="1371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Laboratories where the insert were tested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572000"/>
            <a:ext cx="211831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143000"/>
            <a:ext cx="1446500" cy="334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4800" y="1752600"/>
            <a:ext cx="6324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FBML </a:t>
            </a:r>
            <a:r>
              <a:rPr lang="en-US" sz="1600" dirty="0" smtClean="0"/>
              <a:t>=</a:t>
            </a:r>
            <a:r>
              <a:rPr lang="en-US" sz="1600" b="1" dirty="0" smtClean="0"/>
              <a:t>F</a:t>
            </a:r>
            <a:r>
              <a:rPr lang="en-US" sz="1600" dirty="0" smtClean="0"/>
              <a:t>rancis </a:t>
            </a:r>
            <a:r>
              <a:rPr lang="en-US" sz="1600" b="1" dirty="0" smtClean="0"/>
              <a:t>B</a:t>
            </a:r>
            <a:r>
              <a:rPr lang="en-US" sz="1600" dirty="0" smtClean="0"/>
              <a:t>itter </a:t>
            </a:r>
            <a:r>
              <a:rPr lang="en-US" sz="1600" b="1" dirty="0" smtClean="0"/>
              <a:t>M</a:t>
            </a:r>
            <a:r>
              <a:rPr lang="en-US" sz="1600" dirty="0" smtClean="0"/>
              <a:t>agnet </a:t>
            </a:r>
            <a:r>
              <a:rPr lang="en-US" sz="1600" b="1" dirty="0" smtClean="0"/>
              <a:t>L</a:t>
            </a:r>
            <a:r>
              <a:rPr lang="en-US" sz="1600" dirty="0" smtClean="0"/>
              <a:t>aboratory, Cambridge </a:t>
            </a:r>
            <a:r>
              <a:rPr lang="en-US" sz="1600" dirty="0" smtClean="0"/>
              <a:t>USA</a:t>
            </a:r>
          </a:p>
          <a:p>
            <a:r>
              <a:rPr lang="en-US" sz="1600" b="1" dirty="0" smtClean="0"/>
              <a:t>IHEP</a:t>
            </a:r>
            <a:r>
              <a:rPr lang="en-US" sz="1600" dirty="0" smtClean="0"/>
              <a:t> = </a:t>
            </a:r>
            <a:r>
              <a:rPr lang="en-US" sz="1600" b="1" dirty="0" smtClean="0"/>
              <a:t>I</a:t>
            </a:r>
            <a:r>
              <a:rPr lang="en-US" sz="1600" dirty="0" smtClean="0"/>
              <a:t>nstitute for </a:t>
            </a:r>
            <a:r>
              <a:rPr lang="en-US" sz="1600" b="1" dirty="0" smtClean="0"/>
              <a:t>H</a:t>
            </a:r>
            <a:r>
              <a:rPr lang="en-US" sz="1600" dirty="0" smtClean="0"/>
              <a:t>igh </a:t>
            </a:r>
            <a:r>
              <a:rPr lang="en-US" sz="1600" b="1" dirty="0" smtClean="0"/>
              <a:t>E</a:t>
            </a:r>
            <a:r>
              <a:rPr lang="en-US" sz="1600" dirty="0" smtClean="0"/>
              <a:t>nergy </a:t>
            </a:r>
            <a:r>
              <a:rPr lang="en-US" sz="1600" b="1" dirty="0" smtClean="0"/>
              <a:t>P</a:t>
            </a:r>
            <a:r>
              <a:rPr lang="en-US" sz="1600" dirty="0" smtClean="0"/>
              <a:t>hysics, </a:t>
            </a:r>
            <a:r>
              <a:rPr lang="en-US" sz="1600" dirty="0" err="1" smtClean="0"/>
              <a:t>Protvino</a:t>
            </a:r>
            <a:r>
              <a:rPr lang="en-US" sz="1600" dirty="0" smtClean="0"/>
              <a:t> Russia</a:t>
            </a:r>
            <a:endParaRPr lang="en-US" sz="1600" dirty="0" smtClean="0"/>
          </a:p>
          <a:p>
            <a:r>
              <a:rPr lang="en-US" sz="1600" b="1" dirty="0" smtClean="0"/>
              <a:t>IMR</a:t>
            </a:r>
            <a:r>
              <a:rPr lang="en-US" sz="1600" dirty="0" smtClean="0"/>
              <a:t>=</a:t>
            </a:r>
            <a:r>
              <a:rPr lang="en-US" sz="1600" b="1" dirty="0" smtClean="0"/>
              <a:t>I</a:t>
            </a:r>
            <a:r>
              <a:rPr lang="en-US" sz="1600" dirty="0" smtClean="0"/>
              <a:t>nstitute for </a:t>
            </a:r>
            <a:r>
              <a:rPr lang="en-US" sz="1600" b="1" dirty="0" smtClean="0"/>
              <a:t>M</a:t>
            </a:r>
            <a:r>
              <a:rPr lang="en-US" sz="1600" dirty="0" smtClean="0"/>
              <a:t>etals </a:t>
            </a:r>
            <a:r>
              <a:rPr lang="en-US" sz="1600" b="1" dirty="0" smtClean="0"/>
              <a:t>R</a:t>
            </a:r>
            <a:r>
              <a:rPr lang="en-US" sz="1600" dirty="0" smtClean="0"/>
              <a:t>esearch, Tohoku </a:t>
            </a:r>
            <a:r>
              <a:rPr lang="en-US" sz="1600" dirty="0" smtClean="0"/>
              <a:t>Japan</a:t>
            </a:r>
            <a:endParaRPr lang="en-US" sz="1600" dirty="0" smtClean="0"/>
          </a:p>
          <a:p>
            <a:r>
              <a:rPr lang="en-US" sz="1600" b="1" dirty="0" smtClean="0"/>
              <a:t>IST=</a:t>
            </a:r>
            <a:r>
              <a:rPr lang="en-US" sz="1600" b="1" dirty="0" err="1" smtClean="0"/>
              <a:t>I</a:t>
            </a:r>
            <a:r>
              <a:rPr lang="en-US" sz="1600" dirty="0" err="1" smtClean="0"/>
              <a:t>nnova</a:t>
            </a:r>
            <a:r>
              <a:rPr lang="en-US" sz="1600" dirty="0" smtClean="0"/>
              <a:t> </a:t>
            </a:r>
            <a:r>
              <a:rPr lang="en-US" sz="1600" b="1" dirty="0" smtClean="0"/>
              <a:t>S</a:t>
            </a:r>
            <a:r>
              <a:rPr lang="en-US" sz="1600" dirty="0" smtClean="0"/>
              <a:t>uperconductor </a:t>
            </a:r>
            <a:r>
              <a:rPr lang="en-US" sz="1600" b="1" dirty="0" smtClean="0"/>
              <a:t>T</a:t>
            </a:r>
            <a:r>
              <a:rPr lang="en-US" sz="1600" dirty="0" smtClean="0"/>
              <a:t>echnology, Beijing China</a:t>
            </a:r>
          </a:p>
          <a:p>
            <a:r>
              <a:rPr lang="en-US" sz="1600" b="1" dirty="0" smtClean="0"/>
              <a:t>ITP</a:t>
            </a:r>
            <a:r>
              <a:rPr lang="en-US" sz="1600" dirty="0" smtClean="0"/>
              <a:t>=</a:t>
            </a:r>
            <a:r>
              <a:rPr lang="en-US" sz="1600" b="1" dirty="0" smtClean="0"/>
              <a:t> I</a:t>
            </a:r>
            <a:r>
              <a:rPr lang="en-US" sz="1600" dirty="0" smtClean="0"/>
              <a:t>nstitute for </a:t>
            </a:r>
            <a:r>
              <a:rPr lang="en-US" sz="1600" b="1" dirty="0" smtClean="0"/>
              <a:t>T</a:t>
            </a:r>
            <a:r>
              <a:rPr lang="en-US" sz="1600" dirty="0" smtClean="0"/>
              <a:t>echnical </a:t>
            </a:r>
            <a:r>
              <a:rPr lang="en-US" sz="1600" b="1" dirty="0" smtClean="0"/>
              <a:t>P</a:t>
            </a:r>
            <a:r>
              <a:rPr lang="en-US" sz="1600" dirty="0" smtClean="0"/>
              <a:t>hysics, Karlsruhe Germany</a:t>
            </a:r>
          </a:p>
          <a:p>
            <a:r>
              <a:rPr lang="en-US" sz="1600" b="1" dirty="0" smtClean="0"/>
              <a:t>KS=K</a:t>
            </a:r>
            <a:r>
              <a:rPr lang="en-US" sz="1600" dirty="0" smtClean="0"/>
              <a:t>obe </a:t>
            </a:r>
            <a:r>
              <a:rPr lang="en-US" sz="1600" b="1" dirty="0" smtClean="0"/>
              <a:t>S</a:t>
            </a:r>
            <a:r>
              <a:rPr lang="en-US" sz="1600" dirty="0" smtClean="0"/>
              <a:t>teel ,Kobe Japan</a:t>
            </a:r>
          </a:p>
          <a:p>
            <a:r>
              <a:rPr lang="en-US" sz="1600" b="1" dirty="0" smtClean="0"/>
              <a:t>LBL</a:t>
            </a:r>
            <a:r>
              <a:rPr lang="en-US" sz="1600" dirty="0" smtClean="0"/>
              <a:t>=</a:t>
            </a:r>
            <a:r>
              <a:rPr lang="en-US" sz="1600" b="1" dirty="0" smtClean="0"/>
              <a:t>L</a:t>
            </a:r>
            <a:r>
              <a:rPr lang="en-US" sz="1600" dirty="0" smtClean="0"/>
              <a:t>awrence </a:t>
            </a:r>
            <a:r>
              <a:rPr lang="en-US" sz="1600" b="1" dirty="0" smtClean="0"/>
              <a:t>B</a:t>
            </a:r>
            <a:r>
              <a:rPr lang="en-US" sz="1600" dirty="0" smtClean="0"/>
              <a:t>erkeley National </a:t>
            </a:r>
            <a:r>
              <a:rPr lang="en-US" sz="1600" b="1" dirty="0" smtClean="0"/>
              <a:t>L</a:t>
            </a:r>
            <a:r>
              <a:rPr lang="en-US" sz="1600" dirty="0" smtClean="0"/>
              <a:t>aboratory, Berkeley USA</a:t>
            </a:r>
          </a:p>
          <a:p>
            <a:r>
              <a:rPr lang="en-US" sz="1600" b="1" dirty="0" smtClean="0"/>
              <a:t>MTL= M</a:t>
            </a:r>
            <a:r>
              <a:rPr lang="en-US" sz="1600" dirty="0" smtClean="0"/>
              <a:t>aterial </a:t>
            </a:r>
            <a:r>
              <a:rPr lang="en-US" sz="1600" b="1" dirty="0" smtClean="0"/>
              <a:t>T</a:t>
            </a:r>
            <a:r>
              <a:rPr lang="en-US" sz="1600" dirty="0" smtClean="0"/>
              <a:t>echnology </a:t>
            </a:r>
            <a:r>
              <a:rPr lang="en-US" sz="1600" b="1" dirty="0" smtClean="0"/>
              <a:t>L</a:t>
            </a:r>
            <a:r>
              <a:rPr lang="en-US" sz="1600" dirty="0" smtClean="0"/>
              <a:t>aboratory, Tokyo Japan</a:t>
            </a:r>
          </a:p>
          <a:p>
            <a:r>
              <a:rPr lang="en-US" sz="1600" b="1" dirty="0" smtClean="0"/>
              <a:t>NHMFL</a:t>
            </a:r>
            <a:r>
              <a:rPr lang="en-US" sz="1600" dirty="0" smtClean="0"/>
              <a:t>=</a:t>
            </a:r>
            <a:r>
              <a:rPr lang="en-US" sz="1600" b="1" dirty="0" smtClean="0"/>
              <a:t>N</a:t>
            </a:r>
            <a:r>
              <a:rPr lang="en-US" sz="1600" dirty="0" smtClean="0"/>
              <a:t>ational </a:t>
            </a:r>
            <a:r>
              <a:rPr lang="en-US" sz="1600" b="1" dirty="0" smtClean="0"/>
              <a:t>H</a:t>
            </a:r>
            <a:r>
              <a:rPr lang="en-US" sz="1600" dirty="0" smtClean="0"/>
              <a:t>igh </a:t>
            </a:r>
            <a:r>
              <a:rPr lang="en-US" sz="1600" b="1" dirty="0" smtClean="0"/>
              <a:t>M</a:t>
            </a:r>
            <a:r>
              <a:rPr lang="en-US" sz="1600" dirty="0" smtClean="0"/>
              <a:t>agnetic </a:t>
            </a:r>
            <a:r>
              <a:rPr lang="en-US" sz="1600" b="1" dirty="0" smtClean="0"/>
              <a:t>F</a:t>
            </a:r>
            <a:r>
              <a:rPr lang="en-US" sz="1600" dirty="0" smtClean="0"/>
              <a:t>ield </a:t>
            </a:r>
            <a:r>
              <a:rPr lang="en-US" sz="1600" b="1" dirty="0" smtClean="0"/>
              <a:t>L</a:t>
            </a:r>
            <a:r>
              <a:rPr lang="en-US" sz="1600" dirty="0" smtClean="0"/>
              <a:t>aboratory, Tallahassee USA</a:t>
            </a:r>
          </a:p>
          <a:p>
            <a:r>
              <a:rPr lang="en-US" sz="1600" b="1" dirty="0" smtClean="0"/>
              <a:t>NRIM</a:t>
            </a:r>
            <a:r>
              <a:rPr lang="en-US" sz="1600" dirty="0" smtClean="0"/>
              <a:t>= </a:t>
            </a:r>
            <a:r>
              <a:rPr lang="en-US" sz="1600" b="1" dirty="0" smtClean="0"/>
              <a:t>N</a:t>
            </a:r>
            <a:r>
              <a:rPr lang="en-US" sz="1600" dirty="0" smtClean="0"/>
              <a:t>ational  </a:t>
            </a:r>
            <a:r>
              <a:rPr lang="en-US" sz="1600" b="1" dirty="0" smtClean="0"/>
              <a:t>R</a:t>
            </a:r>
            <a:r>
              <a:rPr lang="en-US" sz="1600" dirty="0" smtClean="0"/>
              <a:t>esearch </a:t>
            </a:r>
            <a:r>
              <a:rPr lang="en-US" sz="1600" b="1" dirty="0" smtClean="0"/>
              <a:t>I</a:t>
            </a:r>
            <a:r>
              <a:rPr lang="en-US" sz="1600" dirty="0" smtClean="0"/>
              <a:t>nstitute for </a:t>
            </a:r>
            <a:r>
              <a:rPr lang="en-US" sz="1600" b="1" dirty="0" smtClean="0"/>
              <a:t>M</a:t>
            </a:r>
            <a:r>
              <a:rPr lang="en-US" sz="1600" dirty="0" smtClean="0"/>
              <a:t>etals, Tsukuba Japan</a:t>
            </a:r>
          </a:p>
          <a:p>
            <a:r>
              <a:rPr lang="en-US" sz="1600" b="1" dirty="0" smtClean="0"/>
              <a:t>SRC=S</a:t>
            </a:r>
            <a:r>
              <a:rPr lang="en-US" sz="1600" dirty="0" smtClean="0"/>
              <a:t>uperconductivity </a:t>
            </a:r>
            <a:r>
              <a:rPr lang="en-US" sz="1600" b="1" dirty="0" smtClean="0"/>
              <a:t>R</a:t>
            </a:r>
            <a:r>
              <a:rPr lang="en-US" sz="1600" dirty="0" smtClean="0"/>
              <a:t>esearch </a:t>
            </a:r>
            <a:r>
              <a:rPr lang="en-US" sz="1600" b="1" dirty="0" smtClean="0"/>
              <a:t>C</a:t>
            </a:r>
            <a:r>
              <a:rPr lang="en-US" sz="1600" dirty="0" smtClean="0"/>
              <a:t>enter, </a:t>
            </a:r>
            <a:r>
              <a:rPr lang="en-US" sz="1600" dirty="0" err="1" smtClean="0"/>
              <a:t>Seongju</a:t>
            </a:r>
            <a:r>
              <a:rPr lang="en-US" sz="1600" dirty="0" smtClean="0"/>
              <a:t>-dong Korea</a:t>
            </a:r>
          </a:p>
          <a:p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7489923" y="3161506"/>
            <a:ext cx="1447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366223" y="2894806"/>
            <a:ext cx="777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0.21m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 </a:t>
            </a:r>
            <a:r>
              <a:rPr lang="en-US" dirty="0" smtClean="0"/>
              <a:t>solutions </a:t>
            </a:r>
            <a:r>
              <a:rPr lang="en-US" dirty="0" smtClean="0"/>
              <a:t>used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 rot="5400000">
            <a:off x="-228600" y="3581400"/>
            <a:ext cx="3200400" cy="2286000"/>
            <a:chOff x="4952999" y="2895601"/>
            <a:chExt cx="3200400" cy="22860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52999" y="2895601"/>
              <a:ext cx="32004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 rot="16200000">
              <a:off x="6248399" y="4572002"/>
              <a:ext cx="838199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0.19 m</a:t>
              </a:r>
              <a:endParaRPr lang="en-US" dirty="0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914400" y="1295400"/>
            <a:ext cx="3429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Solenoid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105400" y="1295400"/>
            <a:ext cx="3429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Dipole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1981200" y="2057400"/>
            <a:ext cx="4572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819400" y="2133600"/>
            <a:ext cx="533400" cy="457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7692" b="6838"/>
          <a:stretch>
            <a:fillRect/>
          </a:stretch>
        </p:blipFill>
        <p:spPr bwMode="auto">
          <a:xfrm rot="5400000">
            <a:off x="2209800" y="3733800"/>
            <a:ext cx="2971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0" y="2286000"/>
            <a:ext cx="2819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Double Pancake stack</a:t>
            </a:r>
            <a:endParaRPr kumimoji="0" lang="en-US" sz="1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09800" y="2286000"/>
            <a:ext cx="2819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Layer coil</a:t>
            </a:r>
            <a:endParaRPr kumimoji="0" lang="en-US" sz="1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rot="5400000">
            <a:off x="6629400" y="2362200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374111" y="4035081"/>
            <a:ext cx="3270326" cy="1448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itle 1"/>
          <p:cNvSpPr txBox="1">
            <a:spLocks/>
          </p:cNvSpPr>
          <p:nvPr/>
        </p:nvSpPr>
        <p:spPr>
          <a:xfrm>
            <a:off x="5486400" y="2286000"/>
            <a:ext cx="2819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Racetrack</a:t>
            </a:r>
            <a:endParaRPr kumimoji="0" lang="en-US" sz="1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3429000" y="3962400"/>
            <a:ext cx="4419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3734197" y="4724003"/>
            <a:ext cx="1981200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800600" y="4419600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0.21m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 rot="5400000" flipH="1" flipV="1">
            <a:off x="6553200" y="4800600"/>
            <a:ext cx="2743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001000" y="4648200"/>
            <a:ext cx="777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0.3m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/>
          <a:lstStyle/>
          <a:p>
            <a:pPr algn="l"/>
            <a:r>
              <a:rPr lang="en-US" dirty="0" smtClean="0"/>
              <a:t>Y-123 solenoids </a:t>
            </a:r>
            <a:r>
              <a:rPr lang="en-US" dirty="0" smtClean="0">
                <a:solidFill>
                  <a:srgbClr val="FF0000"/>
                </a:solidFill>
              </a:rPr>
              <a:t>R&amp;W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 t="6061"/>
          <a:stretch>
            <a:fillRect/>
          </a:stretch>
        </p:blipFill>
        <p:spPr bwMode="auto">
          <a:xfrm>
            <a:off x="7391400" y="0"/>
            <a:ext cx="1600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6199" y="2438400"/>
          <a:ext cx="8991601" cy="3810000"/>
        </p:xfrm>
        <a:graphic>
          <a:graphicData uri="http://schemas.openxmlformats.org/drawingml/2006/table">
            <a:tbl>
              <a:tblPr/>
              <a:tblGrid>
                <a:gridCol w="718960"/>
                <a:gridCol w="342198"/>
                <a:gridCol w="534610"/>
                <a:gridCol w="646373"/>
                <a:gridCol w="419394"/>
                <a:gridCol w="345653"/>
                <a:gridCol w="520784"/>
                <a:gridCol w="350263"/>
                <a:gridCol w="1046178"/>
                <a:gridCol w="990873"/>
                <a:gridCol w="646373"/>
                <a:gridCol w="535762"/>
                <a:gridCol w="377914"/>
                <a:gridCol w="530002"/>
                <a:gridCol w="452864"/>
                <a:gridCol w="533400"/>
              </a:tblGrid>
              <a:tr h="72559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/>
                      </a:r>
                      <a:b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/>
                      </a:r>
                      <a:b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345" marR="2345" marT="2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954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Year-Lab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Back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ground 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From HTS 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(Stand Alone)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ID-OD 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Height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Coil constant </a:t>
                      </a:r>
                      <a:b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(mT/A)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 coil </a:t>
                      </a:r>
                      <a:b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(A)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Winding</a:t>
                      </a:r>
                      <a:b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solution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Materials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</a:t>
                      </a:r>
                      <a:r>
                        <a:rPr lang="en-US" sz="900" b="1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Cond</a:t>
                      </a:r>
                      <a:b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length </a:t>
                      </a:r>
                      <a:b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 m)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turn/turn</a:t>
                      </a:r>
                      <a:b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Insulation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Impreg</a:t>
                      </a:r>
                      <a:b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nation 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Je 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(A/mm</a:t>
                      </a:r>
                      <a:r>
                        <a:rPr lang="en-US" sz="900" b="1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Coil </a:t>
                      </a:r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Ic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/ </a:t>
                      </a:r>
                      <a:r>
                        <a:rPr lang="en-US" sz="9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Ic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short </a:t>
                      </a: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sample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3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2009- NHMFL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33.8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2.8</a:t>
                      </a:r>
                      <a:b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25-36 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8.7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&gt;325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DP (5)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Tape 4*0.1 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Super Power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Varnish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&gt;459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7100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2009-NHMFL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26.8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7.8 </a:t>
                      </a:r>
                      <a:b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(9.8)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19-87 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44.4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DP (6)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Tape 4*0.095  </a:t>
                      </a:r>
                      <a:b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Super Power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462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Kapton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274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3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2007-MTL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60-110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layer (14)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10*0.1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4733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2007-KS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0.65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36-64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7.7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SP(6)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345" marR="2345" marT="23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914400" y="2209800"/>
            <a:ext cx="3733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Magnet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parameters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181600" y="2209800"/>
            <a:ext cx="1981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Conductor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7772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Bi-2212 </a:t>
            </a:r>
            <a:r>
              <a:rPr lang="en-US" sz="4400" noProof="0" dirty="0" smtClean="0"/>
              <a:t>s</a:t>
            </a:r>
            <a:r>
              <a:rPr lang="en-US" sz="4400" dirty="0" err="1" smtClean="0"/>
              <a:t>olenoids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FF0000"/>
                </a:solidFill>
              </a:rPr>
              <a:t>R&amp;W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191000" y="152400"/>
            <a:ext cx="2819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Overview of HTS inserts built by other groups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52400" y="381000"/>
            <a:ext cx="7772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 insert are impregnated</a:t>
            </a:r>
            <a:endParaRPr kumimoji="0" lang="en-US" sz="2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52400"/>
            <a:ext cx="1605699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934200" y="19812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sections insert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04799" y="2438400"/>
          <a:ext cx="8382001" cy="3810000"/>
        </p:xfrm>
        <a:graphic>
          <a:graphicData uri="http://schemas.openxmlformats.org/drawingml/2006/table">
            <a:tbl>
              <a:tblPr/>
              <a:tblGrid>
                <a:gridCol w="631825"/>
                <a:gridCol w="331398"/>
                <a:gridCol w="384050"/>
                <a:gridCol w="553363"/>
                <a:gridCol w="487290"/>
                <a:gridCol w="408827"/>
                <a:gridCol w="403647"/>
                <a:gridCol w="501762"/>
                <a:gridCol w="706157"/>
                <a:gridCol w="975613"/>
                <a:gridCol w="735065"/>
                <a:gridCol w="549232"/>
                <a:gridCol w="561621"/>
                <a:gridCol w="520326"/>
                <a:gridCol w="631825"/>
              </a:tblGrid>
              <a:tr h="6751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R &amp;W</a:t>
                      </a:r>
                      <a:b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Top=4.2K</a:t>
                      </a:r>
                      <a:r>
                        <a:rPr lang="en-US" sz="5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/>
                      </a:r>
                      <a:br>
                        <a:rPr lang="en-US" sz="5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endParaRPr lang="en-US" sz="5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253" marR="2253" marT="22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253" marR="2253" marT="225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8981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Year-Lab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253" marR="2253" marT="22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field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253" marR="2253" marT="22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Back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ground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field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 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From HTS 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field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alone)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ID-OD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(mm) </a:t>
                      </a:r>
                    </a:p>
                  </a:txBody>
                  <a:tcPr marL="2253" marR="2253" marT="22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Height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Coil constant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(mT/A)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Io coil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(A)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Winding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Solution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Materials</a:t>
                      </a:r>
                      <a:b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(mm</a:t>
                      </a:r>
                      <a:r>
                        <a:rPr lang="en-US" sz="800" b="1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Cond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length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(m)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CO-WOUND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turn/turn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Insulation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Je </a:t>
                      </a:r>
                      <a:b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(A/mm</a:t>
                      </a:r>
                      <a:r>
                        <a:rPr lang="en-US" sz="800" b="1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2253" marR="2253" marT="22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Coil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Ic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/ </a:t>
                      </a:r>
                      <a:r>
                        <a:rPr lang="en-US" sz="800" b="1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Ic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short sample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92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2004-NHMFL</a:t>
                      </a:r>
                    </a:p>
                  </a:txBody>
                  <a:tcPr marL="2253" marR="2253" marT="22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25.0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5.1</a:t>
                      </a:r>
                      <a:b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(6.6)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41-96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106-146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156-165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209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23.7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14.7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(17)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(17)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Layer (14)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 5*0.2 </a:t>
                      </a:r>
                      <a:br>
                        <a:rPr lang="nb-NO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nb-NO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OST 19 fil.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801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1034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Insulated SS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Insulated SS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SS 27um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0.2mm Kevlar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89</a:t>
                      </a:r>
                      <a:b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86</a:t>
                      </a:r>
                      <a:b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69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1154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1999-INHMFL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253" marR="2253" marT="22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20.9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1.9</a:t>
                      </a:r>
                      <a:b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(2.5)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55-82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89-121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127-151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4.87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4.83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3.62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142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layer  (28)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layer  (30)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layer  (24)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3*Tape 6*0.1 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Coated both side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528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854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924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SS tape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Epoxy/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fiberglass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42</a:t>
                      </a:r>
                      <a:b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40</a:t>
                      </a:r>
                      <a:b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41</a:t>
                      </a:r>
                      <a:b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/>
                      </a:r>
                      <a:b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endParaRPr lang="en-US" sz="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0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1997-NHMFL</a:t>
                      </a:r>
                    </a:p>
                  </a:txBody>
                  <a:tcPr marL="2253" marR="2253" marT="22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6.6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5.5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1.1</a:t>
                      </a:r>
                      <a:b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(1.2)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63-138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8.2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125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layer  (-)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3*Tape 6*0.1 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Surface  coated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810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3*tape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epoxy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253" marR="2253" marT="22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  <p:sp>
        <p:nvSpPr>
          <p:cNvPr id="19" name="Title 1"/>
          <p:cNvSpPr txBox="1">
            <a:spLocks/>
          </p:cNvSpPr>
          <p:nvPr/>
        </p:nvSpPr>
        <p:spPr>
          <a:xfrm>
            <a:off x="1143000" y="2133600"/>
            <a:ext cx="335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Magnet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parameters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800600" y="2133600"/>
            <a:ext cx="1981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Conductor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219200"/>
          </a:xfrm>
        </p:spPr>
        <p:txBody>
          <a:bodyPr/>
          <a:lstStyle/>
          <a:p>
            <a:pPr algn="l"/>
            <a:r>
              <a:rPr lang="en-US" dirty="0" smtClean="0"/>
              <a:t>Bi-2212 solenoids </a:t>
            </a:r>
            <a:r>
              <a:rPr lang="en-US" dirty="0" smtClean="0">
                <a:solidFill>
                  <a:srgbClr val="FF0000"/>
                </a:solidFill>
              </a:rPr>
              <a:t>W&amp;R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6477000" y="6492875"/>
            <a:ext cx="2133600" cy="365125"/>
          </a:xfrm>
        </p:spPr>
        <p:txBody>
          <a:bodyPr/>
          <a:lstStyle/>
          <a:p>
            <a:fld id="{EAEC533D-CCF5-4048-B633-02F087D67F6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609600"/>
            <a:ext cx="3505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All insert are impregnated</a:t>
            </a:r>
            <a:endParaRPr kumimoji="0" lang="en-US" sz="2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3400" y="1371600"/>
          <a:ext cx="8077198" cy="5171317"/>
        </p:xfrm>
        <a:graphic>
          <a:graphicData uri="http://schemas.openxmlformats.org/drawingml/2006/table">
            <a:tbl>
              <a:tblPr/>
              <a:tblGrid>
                <a:gridCol w="574261"/>
                <a:gridCol w="301205"/>
                <a:gridCol w="349061"/>
                <a:gridCol w="502949"/>
                <a:gridCol w="442894"/>
                <a:gridCol w="371582"/>
                <a:gridCol w="334986"/>
                <a:gridCol w="487935"/>
                <a:gridCol w="641822"/>
                <a:gridCol w="886728"/>
                <a:gridCol w="668096"/>
                <a:gridCol w="499195"/>
                <a:gridCol w="510455"/>
                <a:gridCol w="472922"/>
                <a:gridCol w="574261"/>
                <a:gridCol w="458846"/>
              </a:tblGrid>
              <a:tr h="4391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W &amp; R</a:t>
                      </a:r>
                      <a:b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Top=4.2K</a:t>
                      </a:r>
                      <a:b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endParaRPr lang="en-US" sz="11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584239">
                <a:tc>
                  <a:txBody>
                    <a:bodyPr/>
                    <a:lstStyle/>
                    <a:p>
                      <a:pPr algn="ctr" fontAlgn="ctr"/>
                      <a:endParaRPr lang="en-U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field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Back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ground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field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 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From HTS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field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alone)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ID-OD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(mm) 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Height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Coil constant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mT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/A)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Io coil 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(A)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Winding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Solution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Materials</a:t>
                      </a:r>
                      <a:b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(mm</a:t>
                      </a:r>
                      <a:r>
                        <a:rPr lang="en-US" sz="800" b="1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Cond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length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(m)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CO-WOUND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turn/turn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Insulation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Je </a:t>
                      </a:r>
                      <a:b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(A/mm</a:t>
                      </a:r>
                      <a:r>
                        <a:rPr lang="en-US" sz="800" b="1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Coil 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Ic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/short sample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Jc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oxyde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A/mm2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1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2009- NHMFL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32.1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15-38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layer (10)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Wire 1 mm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OST 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ceramic 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braid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70% at 5T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36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2007- NHMFL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19.5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0.47</a:t>
                      </a:r>
                    </a:p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(1.27)</a:t>
                      </a:r>
                      <a:endParaRPr lang="en-US" sz="7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53-71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Layer (8)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wire 0.81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OST 85*7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ceramic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2007- NHMFL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(2.3)</a:t>
                      </a:r>
                      <a:endParaRPr lang="en-US" sz="7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53-82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125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Layer (12)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wire 0.81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OST 85*7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ceramic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36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2007- NHMFL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19.7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0.74</a:t>
                      </a:r>
                    </a:p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(1.5)</a:t>
                      </a:r>
                      <a:endParaRPr lang="en-US" sz="7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25-46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Layer (8)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wire 0.81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OST 85*7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ceramic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127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2003-NIMS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2.17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78-370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18.083333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Layer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2.3*1.18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660 filaments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5240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Al203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4735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2000-NRIM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23.4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5.4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16-48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64-147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5.9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334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 (6)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(20)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2* Tape 5*0.24 </a:t>
                      </a:r>
                      <a:b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 fil.</a:t>
                      </a:r>
                      <a:b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5*0.34 </a:t>
                      </a:r>
                      <a:b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 fil.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 mm AgMgNi 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 0.1 mm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 0.1 mm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112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73.9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2000-NRIM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1.9</a:t>
                      </a:r>
                      <a:b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80-169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178-260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203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layer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wire 1.8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wire 1.6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780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2265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Al203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89.5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113.8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36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1999-NRIM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22.8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13-49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(4)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 5*0.15 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PIT 54 fil.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0.1 *5 mm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1999-NRIM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19.8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25-121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(10)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 5*0.15 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PIT 54 fil.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 </a:t>
                      </a:r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mmAg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0.5wt% Mg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0.1 *5 mm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294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36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1999-NRIM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19.3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61-129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(9)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  5*0.35 </a:t>
                      </a:r>
                      <a:br>
                        <a:rPr lang="fr-F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PIT 54 fil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 mmAg-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0.5wt% Mg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Al2O3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0.1 *5 mm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54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30%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20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1999 -NHMFL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7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23.0</a:t>
                      </a:r>
                      <a:endParaRPr lang="en-US" sz="7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16-46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57-87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97-127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(16)</a:t>
                      </a:r>
                      <a:br>
                        <a:rPr lang="nl-NL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(17)</a:t>
                      </a:r>
                      <a:br>
                        <a:rPr lang="nl-NL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(17)</a:t>
                      </a:r>
                      <a:br>
                        <a:rPr lang="nl-NL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nl-NL" sz="7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3.0*0.20 </a:t>
                      </a:r>
                      <a:b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3.1*0.20 </a:t>
                      </a:r>
                      <a:b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3.1*0.20 </a:t>
                      </a:r>
                      <a:b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nb-NO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OST 19 fil.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198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488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764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75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56</a:t>
                      </a:r>
                      <a:b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36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1997-NRIM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22.8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13-49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6.25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DP (4)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4*Tape  5*0.25 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PIT 19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27.2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Al2O3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0.1 *5 mm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130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1997-NRIM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21.7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13-46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330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 (1)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 25*0.11 </a:t>
                      </a:r>
                      <a:b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PIT 19</a:t>
                      </a:r>
                    </a:p>
                  </a:txBody>
                  <a:tcPr marL="2126" marR="2126" marT="212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7.3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Mylar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26" marR="2126" marT="21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</a:tbl>
          </a:graphicData>
        </a:graphic>
      </p:graphicFrame>
      <p:sp>
        <p:nvSpPr>
          <p:cNvPr id="20" name="Title 1"/>
          <p:cNvSpPr txBox="1">
            <a:spLocks/>
          </p:cNvSpPr>
          <p:nvPr/>
        </p:nvSpPr>
        <p:spPr>
          <a:xfrm>
            <a:off x="4800600" y="990600"/>
            <a:ext cx="1981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Conductor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143000" y="990600"/>
            <a:ext cx="3200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Magnet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parameters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Bi-2223 solenoids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990600"/>
          <a:ext cx="8839200" cy="5324270"/>
        </p:xfrm>
        <a:graphic>
          <a:graphicData uri="http://schemas.openxmlformats.org/drawingml/2006/table">
            <a:tbl>
              <a:tblPr/>
              <a:tblGrid>
                <a:gridCol w="976900"/>
                <a:gridCol w="347620"/>
                <a:gridCol w="372750"/>
                <a:gridCol w="361232"/>
                <a:gridCol w="544465"/>
                <a:gridCol w="323539"/>
                <a:gridCol w="373797"/>
                <a:gridCol w="330869"/>
                <a:gridCol w="386360"/>
                <a:gridCol w="574830"/>
                <a:gridCol w="846018"/>
                <a:gridCol w="485831"/>
                <a:gridCol w="833453"/>
                <a:gridCol w="393691"/>
                <a:gridCol w="469078"/>
                <a:gridCol w="414632"/>
                <a:gridCol w="364373"/>
                <a:gridCol w="439762"/>
              </a:tblGrid>
              <a:tr h="7769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Top=4.2K</a:t>
                      </a:r>
                      <a:b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*20K</a:t>
                      </a:r>
                      <a:b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**4.5K</a:t>
                      </a:r>
                      <a:b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***1.8K</a:t>
                      </a:r>
                      <a:b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****40K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6908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Year-Lab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68" marR="2168" marT="2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Back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ground 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From 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HTS 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(s. alone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(T)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ID-OD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Height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Coil constant (mT/A)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Io coil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(A)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Winding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Solution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HT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Materials</a:t>
                      </a:r>
                      <a:b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(mm</a:t>
                      </a:r>
                      <a:r>
                        <a:rPr lang="en-US" sz="800" b="1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Cond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length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 m)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WOUND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turn/turn</a:t>
                      </a:r>
                      <a:b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Insulation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Impreg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nation 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Je </a:t>
                      </a:r>
                      <a:b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(A/mm</a:t>
                      </a:r>
                      <a:r>
                        <a:rPr lang="en-US" sz="800" b="1" i="0" u="none" strike="noStrike" baseline="30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Coil Ic /short sample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Jc oxyde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A/mm2</a:t>
                      </a:r>
                    </a:p>
                  </a:txBody>
                  <a:tcPr marL="2168" marR="2168" marT="216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*2009-SRC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3.6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3.6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110-190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213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DP(8)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R&amp;W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ins 4.3*0.28 Sumitomo 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Kapton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87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**2007-IMR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18.1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15.6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2.52</a:t>
                      </a:r>
                      <a:b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90-176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252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(25)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R&amp;W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 4.3*0.21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3448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turns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SS 0.3 mm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7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**2005-ITP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16.9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5.4</a:t>
                      </a:r>
                      <a:b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50-185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35.4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(16)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R&amp;W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-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AMSC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5402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turns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Kapton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41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2005-FBML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15.9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14.1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1.75</a:t>
                      </a:r>
                      <a:b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78-126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20.1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(48)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R&amp;W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 4.1*0.203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AMSC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2194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2*SS 0.48um 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Nomex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4.1*0.04 mm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59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2004-IST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100-140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DP(14)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R&amp;W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3.43*0.21</a:t>
                      </a:r>
                      <a:br>
                        <a:rPr lang="fr-F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PIT 37 fil.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epoxy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778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2003-U. of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Yonsei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122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Layer (4)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R&amp;W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Tape 4.1*0.3</a:t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AMSC 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Kapton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2003-FBML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8.7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1.26</a:t>
                      </a:r>
                      <a:b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78-120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(50)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R&amp;W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 3.1*0.17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AMSC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2240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2SS 0.38um SS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Nomex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3.1*0.04mm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778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****2002-FBML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0.21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0.21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75-107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DP(6)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3.2*0.23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252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2001-U. of Durham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1.18</a:t>
                      </a:r>
                      <a:b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(1.19)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44-82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8.2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(6)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R &amp;W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 3.3*0.33 </a:t>
                      </a:r>
                      <a:br>
                        <a:rPr lang="fr-F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PIT 37 fil.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Kapton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Stycast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80%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(strain)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415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1996-Sumitomo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3.9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3.9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60-180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R&amp;W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Tape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Sumitomo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SS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Kapton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1995-FBML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24.0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22.5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1.46</a:t>
                      </a:r>
                      <a:b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(2.3)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40-108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12.6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DP (17)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R&amp;W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3*Tape 3*0.2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Sumit.61 fil.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1SS 0.1 mm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Kapton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&lt;1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3085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1995-NHMFL</a:t>
                      </a:r>
                    </a:p>
                  </a:txBody>
                  <a:tcPr marL="2168" marR="2168" marT="21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17.2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0.24</a:t>
                      </a:r>
                      <a:b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(0.57)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26-46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DP (5)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W&amp;R</a:t>
                      </a:r>
                      <a:endParaRPr lang="en-US" sz="8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2*Mono 6*0.11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ceramic core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Ceramic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Epoxy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_</a:t>
                      </a:r>
                    </a:p>
                  </a:txBody>
                  <a:tcPr marL="2168" marR="2168" marT="216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1371600" y="838200"/>
            <a:ext cx="3276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Magnet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parameters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029200" y="838200"/>
            <a:ext cx="1981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Conductor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Bi-2212 dipoles </a:t>
            </a:r>
            <a:r>
              <a:rPr lang="en-US" dirty="0" smtClean="0">
                <a:solidFill>
                  <a:srgbClr val="FF0000"/>
                </a:solidFill>
              </a:rPr>
              <a:t>W&amp;R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52400" y="609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Racetrack </a:t>
            </a:r>
            <a:r>
              <a:rPr lang="en-US" sz="2800" u="sng" dirty="0" smtClean="0">
                <a:latin typeface="+mj-lt"/>
                <a:ea typeface="+mj-ea"/>
                <a:cs typeface="+mj-cs"/>
              </a:rPr>
              <a:t>d</a:t>
            </a:r>
            <a:r>
              <a:rPr kumimoji="0" lang="en-US" sz="28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ipoles</a:t>
            </a:r>
            <a:endParaRPr kumimoji="0" lang="en-US" sz="28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 noGrp="1"/>
          </p:cNvSpPr>
          <p:nvPr>
            <p:ph idx="1"/>
          </p:nvPr>
        </p:nvSpPr>
        <p:spPr>
          <a:xfrm>
            <a:off x="304800" y="2514600"/>
            <a:ext cx="7239000" cy="3459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indent="0">
              <a:spcBef>
                <a:spcPct val="0"/>
              </a:spcBef>
              <a:defRPr/>
            </a:pPr>
            <a:r>
              <a:rPr lang="en-US" dirty="0" smtClean="0"/>
              <a:t>Made at LBL between 2007 and 2010</a:t>
            </a:r>
          </a:p>
          <a:p>
            <a:pPr marL="0" indent="0">
              <a:spcBef>
                <a:spcPct val="0"/>
              </a:spcBef>
              <a:defRPr/>
            </a:pPr>
            <a:endParaRPr lang="en-US" dirty="0" smtClean="0"/>
          </a:p>
          <a:p>
            <a:pPr marL="0" indent="0">
              <a:spcBef>
                <a:spcPct val="0"/>
              </a:spcBef>
              <a:defRPr/>
            </a:pPr>
            <a:r>
              <a:rPr lang="en-US" dirty="0" smtClean="0"/>
              <a:t>Double pancake 6 turns </a:t>
            </a:r>
            <a:r>
              <a:rPr lang="en-US" dirty="0" smtClean="0"/>
              <a:t>Racetrack, Impregnated</a:t>
            </a:r>
          </a:p>
          <a:p>
            <a:pPr marL="0" indent="0">
              <a:spcBef>
                <a:spcPct val="0"/>
              </a:spcBef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lvl="0" indent="0">
              <a:spcBef>
                <a:spcPct val="0"/>
              </a:spcBef>
              <a:defRPr/>
            </a:pPr>
            <a:r>
              <a:rPr lang="en-US" dirty="0" smtClean="0"/>
              <a:t>17 </a:t>
            </a:r>
            <a:r>
              <a:rPr lang="en-US" dirty="0" smtClean="0"/>
              <a:t>strands </a:t>
            </a:r>
            <a:r>
              <a:rPr lang="en-US" dirty="0" smtClean="0"/>
              <a:t>Bi-2212 Rutherford Cable 1.46*7.80 mm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marL="0" lvl="0" indent="0">
              <a:spcBef>
                <a:spcPct val="0"/>
              </a:spcBef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 &amp;R at 890deg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dirty="0" smtClean="0">
                <a:latin typeface="+mj-lt"/>
                <a:ea typeface="+mj-ea"/>
                <a:cs typeface="+mj-cs"/>
              </a:rPr>
              <a:t>in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pure O</a:t>
            </a:r>
            <a:r>
              <a:rPr kumimoji="0" lang="en-US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en-US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dirty="0" smtClean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A design based on a measured strand </a:t>
            </a:r>
            <a:r>
              <a:rPr lang="en-US" dirty="0" err="1" smtClean="0">
                <a:latin typeface="+mj-lt"/>
                <a:ea typeface="+mj-ea"/>
                <a:cs typeface="+mj-cs"/>
              </a:rPr>
              <a:t>Ic</a:t>
            </a:r>
            <a:r>
              <a:rPr lang="en-US" dirty="0" smtClean="0">
                <a:latin typeface="+mj-lt"/>
                <a:ea typeface="+mj-ea"/>
                <a:cs typeface="+mj-cs"/>
              </a:rPr>
              <a:t>(4.2K,sf)  of 400 A would give</a:t>
            </a:r>
            <a:r>
              <a:rPr lang="en-US" dirty="0" smtClean="0">
                <a:latin typeface="+mj-lt"/>
                <a:ea typeface="+mj-ea"/>
                <a:cs typeface="+mj-cs"/>
              </a:rPr>
              <a:t>:</a:t>
            </a:r>
            <a:endParaRPr lang="en-US" dirty="0" smtClean="0">
              <a:latin typeface="+mj-lt"/>
              <a:ea typeface="+mj-ea"/>
              <a:cs typeface="+mj-cs"/>
            </a:endParaRPr>
          </a:p>
          <a:p>
            <a:pPr marL="400050" lvl="1" indent="0">
              <a:spcBef>
                <a:spcPct val="0"/>
              </a:spcBef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2.6 T if the racetrack is stand </a:t>
            </a:r>
            <a:r>
              <a:rPr lang="en-US" dirty="0" smtClean="0">
                <a:latin typeface="+mj-lt"/>
                <a:ea typeface="+mj-ea"/>
                <a:cs typeface="+mj-cs"/>
              </a:rPr>
              <a:t>alone, </a:t>
            </a:r>
            <a:r>
              <a:rPr lang="en-US" sz="1800" dirty="0" smtClean="0"/>
              <a:t>c</a:t>
            </a:r>
            <a:r>
              <a:rPr lang="en-US" sz="1800" dirty="0" smtClean="0"/>
              <a:t>oil </a:t>
            </a:r>
            <a:r>
              <a:rPr lang="en-US" sz="1800" dirty="0" smtClean="0"/>
              <a:t>constant of 0.42 </a:t>
            </a:r>
            <a:r>
              <a:rPr lang="en-US" sz="1800" dirty="0" err="1" smtClean="0"/>
              <a:t>mT</a:t>
            </a:r>
            <a:r>
              <a:rPr lang="en-US" sz="1800" dirty="0" smtClean="0"/>
              <a:t>/A</a:t>
            </a:r>
            <a:endParaRPr lang="en-US" sz="1800" dirty="0" smtClean="0">
              <a:latin typeface="+mj-lt"/>
              <a:ea typeface="+mj-ea"/>
              <a:cs typeface="+mj-cs"/>
            </a:endParaRPr>
          </a:p>
          <a:p>
            <a:pPr marL="400050" lvl="1" indent="0">
              <a:spcBef>
                <a:spcPct val="0"/>
              </a:spcBef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>6.6 </a:t>
            </a:r>
            <a:r>
              <a:rPr lang="en-US" dirty="0" smtClean="0">
                <a:latin typeface="+mj-lt"/>
                <a:ea typeface="+mj-ea"/>
                <a:cs typeface="+mj-cs"/>
              </a:rPr>
              <a:t>T if 2 racetracks are in dipole configuration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dirty="0" smtClean="0">
                <a:latin typeface="+mj-lt"/>
                <a:ea typeface="+mj-ea"/>
                <a:cs typeface="+mj-cs"/>
              </a:rPr>
              <a:t/>
            </a:r>
            <a:br>
              <a:rPr lang="en-US" dirty="0" smtClean="0">
                <a:latin typeface="+mj-lt"/>
                <a:ea typeface="+mj-ea"/>
                <a:cs typeface="+mj-cs"/>
              </a:rPr>
            </a:b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C533D-CCF5-4048-B633-02F087D67F6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march 2009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Overview of HTS inserts built by other groups</a:t>
            </a:r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066800"/>
            <a:ext cx="27813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>
            <a:off x="5562600" y="990600"/>
            <a:ext cx="2590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53200" y="68580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0.3 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1588</TotalTime>
  <Words>1603</Words>
  <Application>Microsoft Office PowerPoint</Application>
  <PresentationFormat>On-screen Show (4:3)</PresentationFormat>
  <Paragraphs>1076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Overview of HTS inserts built  by other groups</vt:lpstr>
      <vt:lpstr>Summary</vt:lpstr>
      <vt:lpstr>Laboratories where the insert were tested</vt:lpstr>
      <vt:lpstr>Winding solutions used</vt:lpstr>
      <vt:lpstr>Y-123 solenoids R&amp;W</vt:lpstr>
      <vt:lpstr>Slide 6</vt:lpstr>
      <vt:lpstr>Bi-2212 solenoids W&amp;R </vt:lpstr>
      <vt:lpstr>Bi-2223 solenoids </vt:lpstr>
      <vt:lpstr>Bi-2212 dipoles W&amp;R</vt:lpstr>
      <vt:lpstr>Slide 10</vt:lpstr>
      <vt:lpstr>Slide 11</vt:lpstr>
      <vt:lpstr>Higher field inserts</vt:lpstr>
      <vt:lpstr>Conclusions</vt:lpstr>
      <vt:lpstr>Biblio</vt:lpstr>
      <vt:lpstr>Slide 15</vt:lpstr>
      <vt:lpstr>Slide 16</vt:lpstr>
      <vt:lpstr>Slide 17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HTS Insert made by other group</dc:title>
  <dc:creator>jfleiter</dc:creator>
  <cp:lastModifiedBy>localadm</cp:lastModifiedBy>
  <cp:revision>184</cp:revision>
  <dcterms:created xsi:type="dcterms:W3CDTF">2010-03-17T04:28:08Z</dcterms:created>
  <dcterms:modified xsi:type="dcterms:W3CDTF">2010-03-18T11:21:49Z</dcterms:modified>
</cp:coreProperties>
</file>