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57" r:id="rId3"/>
    <p:sldId id="259" r:id="rId4"/>
    <p:sldId id="275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8" r:id="rId13"/>
    <p:sldId id="293" r:id="rId14"/>
    <p:sldId id="292" r:id="rId15"/>
    <p:sldId id="291" r:id="rId16"/>
    <p:sldId id="287" r:id="rId17"/>
    <p:sldId id="266" r:id="rId18"/>
    <p:sldId id="269" r:id="rId19"/>
  </p:sldIdLst>
  <p:sldSz cx="9144000" cy="6858000" type="screen4x3"/>
  <p:notesSz cx="6794500" cy="9906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DF9F"/>
    <a:srgbClr val="FEECA0"/>
    <a:srgbClr val="33CC33"/>
    <a:srgbClr val="8ABBD0"/>
    <a:srgbClr val="5F5F5F"/>
    <a:srgbClr val="FF0066"/>
    <a:srgbClr val="4F551F"/>
    <a:srgbClr val="70BC1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891" autoAdjust="0"/>
    <p:restoredTop sz="93624" autoAdjust="0"/>
  </p:normalViewPr>
  <p:slideViewPr>
    <p:cSldViewPr>
      <p:cViewPr varScale="1">
        <p:scale>
          <a:sx n="69" d="100"/>
          <a:sy n="69" d="100"/>
        </p:scale>
        <p:origin x="-696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448" y="-84"/>
      </p:cViewPr>
      <p:guideLst>
        <p:guide orient="horz" pos="3119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C3F96CE1-B8D3-43DA-9596-4B5AE00307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847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537F9ACB-119A-4A69-AB9F-2936AA3E7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5" name="Picture 1077" descr="barre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078" descr="barre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742267" cy="1470025"/>
          </a:xfrm>
        </p:spPr>
        <p:txBody>
          <a:bodyPr/>
          <a:lstStyle>
            <a:lvl1pPr>
              <a:defRPr sz="5400" b="1">
                <a:solidFill>
                  <a:srgbClr val="8ABBD0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42976" y="3143248"/>
            <a:ext cx="6400800" cy="1752600"/>
          </a:xfrm>
        </p:spPr>
        <p:txBody>
          <a:bodyPr/>
          <a:lstStyle>
            <a:lvl1pPr algn="ctr">
              <a:buFontTx/>
              <a:buNone/>
              <a:defRPr sz="3600" b="1" i="1">
                <a:solidFill>
                  <a:srgbClr val="5F5F5F"/>
                </a:solidFill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8" name="Rectangle 1094"/>
          <p:cNvSpPr>
            <a:spLocks noGrp="1" noChangeArrowheads="1"/>
          </p:cNvSpPr>
          <p:nvPr>
            <p:ph type="ftr" sz="quarter" idx="10"/>
          </p:nvPr>
        </p:nvSpPr>
        <p:spPr>
          <a:xfrm>
            <a:off x="1187450" y="6526213"/>
            <a:ext cx="52197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9" name="Rectangle 109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  <p:sp>
        <p:nvSpPr>
          <p:cNvPr id="10" name="Rectangle 109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A49A2-F2D6-48D5-8AB5-2A1B2A7DBBB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6888" y="714356"/>
            <a:ext cx="1946275" cy="5434032"/>
          </a:xfrm>
        </p:spPr>
        <p:txBody>
          <a:bodyPr vert="eaVert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04888" y="714356"/>
            <a:ext cx="5689600" cy="543403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73AB-A894-40DF-A041-D96A9E37C3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0005" y="785794"/>
            <a:ext cx="7788275" cy="5434013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5880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5880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1DA95-5D4D-4883-B6A8-EEE71F9703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 userDrawn="1"/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Cliquez pour modifier le style du titre</a:t>
            </a:r>
            <a:endParaRPr kumimoji="0" lang="fr-FR" sz="36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04888" y="714375"/>
            <a:ext cx="3817937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75225" y="714375"/>
            <a:ext cx="3817938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45B6-C0A9-46AD-8342-8368EEDD27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4DCDC-563A-4FCD-BD3C-06AA93382E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A2809-C308-4B40-B801-D6E583FC21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0745" y="493678"/>
            <a:ext cx="3008313" cy="10064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00496" y="714356"/>
            <a:ext cx="4686304" cy="55007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28662" y="150017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ECEE8-381E-496F-81EE-5F7A171218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2976" y="4800600"/>
            <a:ext cx="742955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8599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2976" y="5367338"/>
            <a:ext cx="742955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66B30-DAC5-432C-8D1B-8EED9C686A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F17E4-0507-4825-A9F5-15B664FB3F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39" descr="barr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4213" y="349250"/>
            <a:ext cx="8316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040" descr="barre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4213" y="6092825"/>
            <a:ext cx="8351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2053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617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6180" name="Rectangle 10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526213"/>
            <a:ext cx="987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  <p:sp>
        <p:nvSpPr>
          <p:cNvPr id="6181" name="Rectangle 10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04263" y="6526213"/>
            <a:ext cx="385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fld id="{40922441-AA2E-4F3A-BE1E-D8EE28F6B2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2057" name="Picture 1063" descr="Sigle-Irfu_v_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500306"/>
            <a:ext cx="863094" cy="151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Cern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4143380"/>
            <a:ext cx="857224" cy="85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 t="17497" b="17497"/>
          <a:stretch>
            <a:fillRect/>
          </a:stretch>
        </p:blipFill>
        <p:spPr bwMode="auto">
          <a:xfrm>
            <a:off x="0" y="1643063"/>
            <a:ext cx="979488" cy="41433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space.cern.ch/EuCARD/WP7/SWGroup/Shared%20Documents/FRESCA2_magnet_specification-v2.0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EuCARD</a:t>
            </a:r>
            <a:r>
              <a:rPr lang="fr-FR" dirty="0" smtClean="0"/>
              <a:t> HFM</a:t>
            </a:r>
            <a:br>
              <a:rPr lang="fr-FR" dirty="0" smtClean="0"/>
            </a:br>
            <a:r>
              <a:rPr lang="fr-FR" dirty="0" smtClean="0">
                <a:solidFill>
                  <a:srgbClr val="FFDF9F"/>
                </a:solidFill>
              </a:rPr>
              <a:t>Wroclaw meeting</a:t>
            </a:r>
            <a:br>
              <a:rPr lang="fr-FR" dirty="0" smtClean="0">
                <a:solidFill>
                  <a:srgbClr val="FFDF9F"/>
                </a:solidFill>
              </a:rPr>
            </a:br>
            <a:r>
              <a:rPr lang="fr-FR" dirty="0" smtClean="0">
                <a:solidFill>
                  <a:srgbClr val="FFDF9F"/>
                </a:solidFill>
              </a:rPr>
              <a:t>18-19/03/2010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190500"/>
            <a:endParaRPr lang="fr-FR" dirty="0" smtClean="0"/>
          </a:p>
          <a:p>
            <a:pPr marL="0" indent="190500"/>
            <a:r>
              <a:rPr lang="fr-FR" dirty="0" err="1" smtClean="0"/>
              <a:t>Task</a:t>
            </a:r>
            <a:r>
              <a:rPr lang="fr-FR" dirty="0" smtClean="0"/>
              <a:t> 3 : High Field </a:t>
            </a:r>
            <a:r>
              <a:rPr lang="fr-FR" dirty="0" err="1" smtClean="0"/>
              <a:t>Magnet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Predesign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grpSp>
        <p:nvGrpSpPr>
          <p:cNvPr id="17" name="Groupe 16"/>
          <p:cNvGrpSpPr/>
          <p:nvPr/>
        </p:nvGrpSpPr>
        <p:grpSpPr>
          <a:xfrm>
            <a:off x="1142976" y="714356"/>
            <a:ext cx="7000924" cy="5210878"/>
            <a:chOff x="0" y="-460494"/>
            <a:chExt cx="10168921" cy="7568859"/>
          </a:xfrm>
        </p:grpSpPr>
        <p:sp>
          <p:nvSpPr>
            <p:cNvPr id="7" name="Title 1"/>
            <p:cNvSpPr txBox="1">
              <a:spLocks/>
            </p:cNvSpPr>
            <p:nvPr/>
          </p:nvSpPr>
          <p:spPr bwMode="auto">
            <a:xfrm>
              <a:off x="457200" y="-76200"/>
              <a:ext cx="8229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Blocks layout: ideas for the ends</a:t>
              </a:r>
              <a:endPara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206854" y="3408220"/>
              <a:ext cx="581892" cy="6788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12" descr="pippo4.bmp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3222165"/>
              <a:ext cx="5181600" cy="3886200"/>
            </a:xfrm>
            <a:prstGeom prst="rect">
              <a:avLst/>
            </a:prstGeom>
          </p:spPr>
        </p:pic>
        <p:pic>
          <p:nvPicPr>
            <p:cNvPr id="10" name="Picture 14" descr="pippo5.bmp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51041" y="3189484"/>
              <a:ext cx="5181600" cy="3886200"/>
            </a:xfrm>
            <a:prstGeom prst="rect">
              <a:avLst/>
            </a:prstGeom>
          </p:spPr>
        </p:pic>
        <p:pic>
          <p:nvPicPr>
            <p:cNvPr id="11" name="Picture 16" descr="pippo6.bmp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2514" y="-460494"/>
              <a:ext cx="5181600" cy="3886200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112325" y="1033867"/>
              <a:ext cx="5056596" cy="19223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u="sng" dirty="0" smtClean="0">
                  <a:solidFill>
                    <a:schemeClr val="tx2"/>
                  </a:solidFill>
                </a:rPr>
                <a:t>“Side”</a:t>
              </a:r>
              <a:r>
                <a:rPr lang="en-US" sz="2000" dirty="0" smtClean="0">
                  <a:solidFill>
                    <a:schemeClr val="tx2"/>
                  </a:solidFill>
                </a:rPr>
                <a:t>: double </a:t>
              </a:r>
              <a:r>
                <a:rPr lang="en-US" sz="2000" dirty="0" err="1" smtClean="0">
                  <a:solidFill>
                    <a:schemeClr val="tx2"/>
                  </a:solidFill>
                </a:rPr>
                <a:t>clothoid</a:t>
              </a:r>
              <a:r>
                <a:rPr lang="en-US" sz="2000" dirty="0" smtClean="0">
                  <a:solidFill>
                    <a:schemeClr val="tx2"/>
                  </a:solidFill>
                </a:rPr>
                <a:t> (</a:t>
              </a:r>
              <a:r>
                <a:rPr lang="en-US" sz="2000" dirty="0" err="1" smtClean="0">
                  <a:solidFill>
                    <a:schemeClr val="tx2"/>
                  </a:solidFill>
                </a:rPr>
                <a:t>curv</a:t>
              </a:r>
              <a:r>
                <a:rPr lang="en-US" sz="2000" dirty="0" smtClean="0">
                  <a:solidFill>
                    <a:schemeClr val="tx2"/>
                  </a:solidFill>
                </a:rPr>
                <a:t>. ∞ to 1/220 mm to ∞) + flat part</a:t>
              </a:r>
            </a:p>
            <a:p>
              <a:pPr algn="ctr"/>
              <a:r>
                <a:rPr lang="en-US" sz="2000" u="sng" dirty="0" smtClean="0">
                  <a:solidFill>
                    <a:schemeClr val="tx2"/>
                  </a:solidFill>
                </a:rPr>
                <a:t>“Racetrack”</a:t>
              </a:r>
              <a:r>
                <a:rPr lang="en-US" sz="2000" dirty="0" smtClean="0">
                  <a:solidFill>
                    <a:schemeClr val="tx2"/>
                  </a:solidFill>
                </a:rPr>
                <a:t>: </a:t>
              </a:r>
              <a:r>
                <a:rPr lang="en-US" sz="2000" dirty="0" err="1" smtClean="0">
                  <a:solidFill>
                    <a:schemeClr val="tx2"/>
                  </a:solidFill>
                </a:rPr>
                <a:t>clothoid</a:t>
              </a:r>
              <a:r>
                <a:rPr lang="en-US" sz="2000" dirty="0" smtClean="0">
                  <a:solidFill>
                    <a:schemeClr val="tx2"/>
                  </a:solidFill>
                </a:rPr>
                <a:t> + circular arc</a:t>
              </a:r>
            </a:p>
          </p:txBody>
        </p:sp>
        <p:cxnSp>
          <p:nvCxnSpPr>
            <p:cNvPr id="13" name="Straight Arrow Connector 19"/>
            <p:cNvCxnSpPr/>
            <p:nvPr/>
          </p:nvCxnSpPr>
          <p:spPr>
            <a:xfrm rot="10800000">
              <a:off x="955965" y="2438397"/>
              <a:ext cx="692729" cy="6788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2"/>
            <p:cNvSpPr txBox="1"/>
            <p:nvPr/>
          </p:nvSpPr>
          <p:spPr>
            <a:xfrm>
              <a:off x="1177598" y="2848810"/>
              <a:ext cx="3560633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/>
                <a:t>2 layers of cable</a:t>
              </a:r>
            </a:p>
          </p:txBody>
        </p:sp>
        <p:sp>
          <p:nvSpPr>
            <p:cNvPr id="15" name="TextBox 24"/>
            <p:cNvSpPr txBox="1"/>
            <p:nvPr/>
          </p:nvSpPr>
          <p:spPr>
            <a:xfrm>
              <a:off x="6400759" y="3610814"/>
              <a:ext cx="3560633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/>
                <a:t>41 turns</a:t>
              </a:r>
            </a:p>
          </p:txBody>
        </p:sp>
        <p:cxnSp>
          <p:nvCxnSpPr>
            <p:cNvPr id="16" name="Straight Arrow Connector 25"/>
            <p:cNvCxnSpPr/>
            <p:nvPr/>
          </p:nvCxnSpPr>
          <p:spPr>
            <a:xfrm rot="5400000">
              <a:off x="7183582" y="4371110"/>
              <a:ext cx="969818" cy="48490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ZoneTexte 17"/>
          <p:cNvSpPr txBox="1"/>
          <p:nvPr/>
        </p:nvSpPr>
        <p:spPr>
          <a:xfrm>
            <a:off x="7358082" y="6072206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Attilio</a:t>
            </a:r>
            <a:r>
              <a:rPr lang="fr-FR" sz="1600" dirty="0" smtClean="0"/>
              <a:t> </a:t>
            </a:r>
            <a:r>
              <a:rPr lang="fr-FR" sz="1600" dirty="0" err="1" smtClean="0"/>
              <a:t>Milanese</a:t>
            </a:r>
            <a:endParaRPr lang="fr-FR" sz="1600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Predesign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42976" y="5143512"/>
            <a:ext cx="7643866" cy="1000132"/>
          </a:xfrm>
        </p:spPr>
        <p:txBody>
          <a:bodyPr>
            <a:normAutofit/>
          </a:bodyPr>
          <a:lstStyle/>
          <a:p>
            <a:r>
              <a:rPr lang="en-US" dirty="0" smtClean="0"/>
              <a:t>Bending test </a:t>
            </a:r>
            <a:r>
              <a:rPr lang="en-US" dirty="0" smtClean="0"/>
              <a:t>is planned </a:t>
            </a:r>
            <a:r>
              <a:rPr lang="en-US" dirty="0" smtClean="0"/>
              <a:t>22-26 March at </a:t>
            </a:r>
            <a:r>
              <a:rPr lang="en-US" dirty="0" err="1" smtClean="0"/>
              <a:t>Saclay</a:t>
            </a:r>
            <a:endParaRPr lang="en-US" dirty="0" smtClean="0"/>
          </a:p>
          <a:p>
            <a:r>
              <a:rPr lang="en-US" dirty="0" smtClean="0"/>
              <a:t>Decision is to be taken by end of March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pic>
        <p:nvPicPr>
          <p:cNvPr id="7" name="Picture 4" descr="\\Dapnia\data\users\pmanil_pub\6- HFM\Bending Test\v1 Ensembl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14488"/>
            <a:ext cx="652457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8056843" y="4429132"/>
            <a:ext cx="1087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Pierre Manil</a:t>
            </a:r>
            <a:endParaRPr lang="fr-FR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928662" y="857232"/>
            <a:ext cx="757242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>
                <a:latin typeface="+mj-lt"/>
              </a:rPr>
              <a:t>We believe that if the winding of the block coils is possible, we can manage with mechanics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Cable</a:t>
            </a:r>
            <a:r>
              <a:rPr lang="fr-FR" dirty="0" smtClean="0"/>
              <a:t> Design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1070005" y="785795"/>
            <a:ext cx="7788275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Works essentially by mail exchanges or dedicated meeting. 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«</a:t>
            </a:r>
            <a:r>
              <a:rPr lang="en-US" b="1" dirty="0" smtClean="0">
                <a:latin typeface="+mn-lt"/>
              </a:rPr>
              <a:t> Technical Specification for the superconducting Nb3Sn strand for the High Field Magnet program </a:t>
            </a:r>
            <a:r>
              <a:rPr lang="en-US" dirty="0" smtClean="0">
                <a:latin typeface="+mn-lt"/>
              </a:rPr>
              <a:t>» to be used both for CEA and CERN calls for tenders: under final validation process CEA/CERN</a:t>
            </a:r>
            <a:endParaRPr lang="en-US" b="1" dirty="0" smtClean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357290" y="3286124"/>
          <a:ext cx="6900709" cy="2857519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5018696"/>
                <a:gridCol w="1882013"/>
              </a:tblGrid>
              <a:tr h="308515">
                <a:tc>
                  <a:txBody>
                    <a:bodyPr/>
                    <a:lstStyle/>
                    <a:p>
                      <a:pPr marL="12700" algn="l" defTabSz="914400" rtl="0" eaLnBrk="1" latinLnBrk="0" hangingPunct="1">
                        <a:lnSpc>
                          <a:spcPts val="18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process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034" marR="86034" marT="0" marB="0" anchor="ctr"/>
                </a:tc>
                <a:tc>
                  <a:txBody>
                    <a:bodyPr/>
                    <a:lstStyle/>
                    <a:p>
                      <a:pPr marL="12700" algn="ctr" defTabSz="914400" rtl="0" eaLnBrk="1" latinLnBrk="0" hangingPunct="1">
                        <a:lnSpc>
                          <a:spcPts val="18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fr-FR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PIT or ITD</a:t>
                      </a:r>
                      <a:endParaRPr lang="fr-FR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034" marR="86034" marT="0" marB="0" anchor="ctr"/>
                </a:tc>
              </a:tr>
              <a:tr h="308515">
                <a:tc>
                  <a:txBody>
                    <a:bodyPr/>
                    <a:lstStyle/>
                    <a:p>
                      <a:pPr marL="14605">
                        <a:lnSpc>
                          <a:spcPts val="18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 smtClean="0">
                          <a:latin typeface="+mn-lt"/>
                        </a:rPr>
                        <a:t>Diameter </a:t>
                      </a:r>
                      <a:endParaRPr lang="en-GB" sz="15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6034" marR="86034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1.000 ± 0.004 mm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</a:tr>
              <a:tr h="318822">
                <a:tc>
                  <a:txBody>
                    <a:bodyPr/>
                    <a:lstStyle/>
                    <a:p>
                      <a:pPr marL="14605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Nominal sub-element diameter according to billet design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&lt; 50 µm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</a:tr>
              <a:tr h="308515">
                <a:tc>
                  <a:txBody>
                    <a:bodyPr/>
                    <a:lstStyle/>
                    <a:p>
                      <a:pPr marL="14605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Copper to non-copper volume ratio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1.25 ± 0.10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</a:tr>
              <a:tr h="308515">
                <a:tc>
                  <a:txBody>
                    <a:bodyPr/>
                    <a:lstStyle/>
                    <a:p>
                      <a:pPr marL="14605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 smtClean="0">
                          <a:latin typeface="+mn-lt"/>
                        </a:rPr>
                        <a:t>Twist </a:t>
                      </a:r>
                      <a:r>
                        <a:rPr lang="en-GB" sz="1500" dirty="0">
                          <a:latin typeface="+mn-lt"/>
                        </a:rPr>
                        <a:t>pitch</a:t>
                      </a:r>
                      <a:endParaRPr lang="en-GB" sz="15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6034" marR="86034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>
                          <a:latin typeface="+mn-lt"/>
                        </a:rPr>
                        <a:t>24 ± 3 mm</a:t>
                      </a:r>
                      <a:endParaRPr lang="fr-FR" sz="150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</a:tr>
              <a:tr h="308515">
                <a:tc>
                  <a:txBody>
                    <a:bodyPr/>
                    <a:lstStyle/>
                    <a:p>
                      <a:pPr marL="14605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 smtClean="0">
                          <a:latin typeface="+mn-lt"/>
                        </a:rPr>
                        <a:t>Twist </a:t>
                      </a:r>
                      <a:r>
                        <a:rPr lang="en-GB" sz="1500" dirty="0">
                          <a:latin typeface="+mn-lt"/>
                        </a:rPr>
                        <a:t>direction</a:t>
                      </a:r>
                      <a:endParaRPr lang="en-GB" sz="15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6034" marR="86034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right-handed screw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</a:tr>
              <a:tr h="379092">
                <a:tc>
                  <a:txBody>
                    <a:bodyPr/>
                    <a:lstStyle/>
                    <a:p>
                      <a:pPr marL="14605">
                        <a:lnSpc>
                          <a:spcPts val="1800"/>
                        </a:lnSpc>
                        <a:spcAft>
                          <a:spcPts val="50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 smtClean="0">
                          <a:latin typeface="+mn-lt"/>
                        </a:rPr>
                        <a:t>Critical </a:t>
                      </a:r>
                      <a:r>
                        <a:rPr lang="en-GB" sz="1500" dirty="0">
                          <a:latin typeface="+mn-lt"/>
                        </a:rPr>
                        <a:t>current at 4.222 </a:t>
                      </a:r>
                      <a:r>
                        <a:rPr lang="en-GB" sz="1500" dirty="0" smtClean="0">
                          <a:latin typeface="+mn-lt"/>
                        </a:rPr>
                        <a:t>K at 15T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00"/>
                        </a:lnSpc>
                        <a:spcAft>
                          <a:spcPts val="50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 smtClean="0">
                          <a:latin typeface="+mn-lt"/>
                        </a:rPr>
                        <a:t>&gt; 437 A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</a:tr>
              <a:tr h="308515">
                <a:tc>
                  <a:txBody>
                    <a:bodyPr/>
                    <a:lstStyle/>
                    <a:p>
                      <a:pPr marL="14605">
                        <a:lnSpc>
                          <a:spcPts val="1800"/>
                        </a:lnSpc>
                        <a:spcAft>
                          <a:spcPts val="500"/>
                        </a:spcAft>
                        <a:tabLst>
                          <a:tab pos="730885" algn="l"/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RRR	(after full heat treatment)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00"/>
                        </a:lnSpc>
                        <a:spcAft>
                          <a:spcPts val="50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&gt; 150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</a:tr>
              <a:tr h="308515">
                <a:tc>
                  <a:txBody>
                    <a:bodyPr/>
                    <a:lstStyle/>
                    <a:p>
                      <a:pPr marL="14605">
                        <a:lnSpc>
                          <a:spcPts val="1800"/>
                        </a:lnSpc>
                        <a:spcAft>
                          <a:spcPts val="50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n-value @ 15 T and 4.2 K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800"/>
                        </a:lnSpc>
                        <a:spcAft>
                          <a:spcPts val="500"/>
                        </a:spcAft>
                        <a:tabLst>
                          <a:tab pos="6096000" algn="r"/>
                        </a:tabLst>
                      </a:pPr>
                      <a:r>
                        <a:rPr lang="en-GB" sz="1500" dirty="0">
                          <a:latin typeface="+mn-lt"/>
                        </a:rPr>
                        <a:t>&gt; 30</a:t>
                      </a:r>
                      <a:endParaRPr lang="fr-FR" sz="1500" dirty="0">
                        <a:latin typeface="+mn-lt"/>
                        <a:ea typeface="Times New Roman"/>
                      </a:endParaRPr>
                    </a:p>
                  </a:txBody>
                  <a:tcPr marL="86034" marR="86034" marT="0" marB="0" anchor="ctr"/>
                </a:tc>
              </a:tr>
            </a:tbl>
          </a:graphicData>
        </a:graphic>
      </p:graphicFrame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Cable</a:t>
            </a:r>
            <a:r>
              <a:rPr lang="fr-FR" dirty="0" smtClean="0"/>
              <a:t> Design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1070005" y="785795"/>
            <a:ext cx="7788275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At CEA : Call for tenders preparation for ~10 km of qualification strand + 2 options for 20 km of final strand (French special contribution).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At CERN : Call for tender preparation for ~10km of qualification strand + 2 options for ~20 km of final strand.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Cable need for 1 pole : ~600 m </a:t>
            </a:r>
            <a:r>
              <a:rPr lang="en-US" dirty="0" smtClean="0">
                <a:latin typeface="+mn-lt"/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latin typeface="+mn-lt"/>
                <a:sym typeface="Wingdings" pitchFamily="2" charset="2"/>
              </a:rPr>
              <a:t>strand need /pole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~ 30</a:t>
            </a:r>
            <a:r>
              <a:rPr lang="en-US" dirty="0" smtClean="0">
                <a:solidFill>
                  <a:srgbClr val="FF0000"/>
                </a:solidFill>
                <a:latin typeface="+mn-lt"/>
                <a:sym typeface="Wingdings" pitchFamily="2" charset="2"/>
              </a:rPr>
              <a:t> km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  <a:sym typeface="Wingdings" pitchFamily="2" charset="2"/>
              </a:rPr>
              <a:t> 4 coils have to be wound (2 for HFM and 2 for French contribution to CERN)  </a:t>
            </a:r>
            <a:r>
              <a:rPr lang="en-US" dirty="0" smtClean="0">
                <a:solidFill>
                  <a:srgbClr val="FF0000"/>
                </a:solidFill>
                <a:latin typeface="+mn-lt"/>
                <a:sym typeface="Wingdings" pitchFamily="2" charset="2"/>
              </a:rPr>
              <a:t>~120 km of strand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FF0000"/>
              </a:solidFill>
              <a:latin typeface="+mn-lt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At the best 80 to 100 km will be available.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Have we to foresee more procurements now 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funds ?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CEADSM/</a:t>
            </a:r>
            <a:r>
              <a:rPr lang="fr-FR" dirty="0" err="1" smtClean="0"/>
              <a:t>Irfu</a:t>
            </a:r>
            <a:r>
              <a:rPr lang="fr-FR" dirty="0" smtClean="0"/>
              <a:t>/SACM -J.M. Rifflet - </a:t>
            </a:r>
            <a:r>
              <a:rPr lang="fr-FR" dirty="0" err="1" smtClean="0"/>
              <a:t>EuCARD</a:t>
            </a:r>
            <a:r>
              <a:rPr lang="fr-FR" dirty="0" smtClean="0"/>
              <a:t> HFM - </a:t>
            </a:r>
            <a:r>
              <a:rPr lang="fr-FR" dirty="0" err="1" smtClean="0"/>
              <a:t>Task</a:t>
            </a:r>
            <a:r>
              <a:rPr lang="fr-FR" dirty="0" smtClean="0"/>
              <a:t> 3 : High Field </a:t>
            </a:r>
            <a:r>
              <a:rPr lang="fr-FR" dirty="0" err="1" smtClean="0"/>
              <a:t>Magnet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Global Planning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969963" y="928688"/>
          <a:ext cx="7888317" cy="2917825"/>
        </p:xfrm>
        <a:graphic>
          <a:graphicData uri="http://schemas.openxmlformats.org/presentationml/2006/ole">
            <p:oleObj spid="_x0000_s27650" name="Feuille de calcul" r:id="rId3" imgW="6372352" imgH="2305152" progId="Excel.Sheet.12">
              <p:embed/>
            </p:oleObj>
          </a:graphicData>
        </a:graphic>
      </p:graphicFrame>
      <p:cxnSp>
        <p:nvCxnSpPr>
          <p:cNvPr id="8" name="Connecteur droit avec flèche 7"/>
          <p:cNvCxnSpPr/>
          <p:nvPr/>
        </p:nvCxnSpPr>
        <p:spPr bwMode="auto">
          <a:xfrm rot="5400000" flipH="1" flipV="1">
            <a:off x="4928793" y="3928669"/>
            <a:ext cx="2001058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785786" y="4572008"/>
            <a:ext cx="8143932" cy="1576361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Cabling at CERN : 1 month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Total strand lengths needed for June 2011</a:t>
            </a:r>
          </a:p>
        </p:txBody>
      </p:sp>
      <p:cxnSp>
        <p:nvCxnSpPr>
          <p:cNvPr id="10" name="Connecteur droit 9"/>
          <p:cNvCxnSpPr/>
          <p:nvPr/>
        </p:nvCxnSpPr>
        <p:spPr bwMode="auto">
          <a:xfrm rot="5400000">
            <a:off x="2571736" y="2500306"/>
            <a:ext cx="3714776" cy="0"/>
          </a:xfrm>
          <a:prstGeom prst="line">
            <a:avLst/>
          </a:prstGeom>
          <a:solidFill>
            <a:srgbClr val="FFFF99"/>
          </a:solidFill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Activities</a:t>
            </a:r>
            <a:r>
              <a:rPr lang="fr-FR" dirty="0" smtClean="0"/>
              <a:t> for </a:t>
            </a:r>
            <a:r>
              <a:rPr lang="fr-FR" dirty="0" err="1" smtClean="0"/>
              <a:t>next</a:t>
            </a:r>
            <a:r>
              <a:rPr lang="fr-FR" dirty="0" smtClean="0"/>
              <a:t> 6 </a:t>
            </a:r>
            <a:r>
              <a:rPr lang="fr-FR" dirty="0" err="1" smtClean="0"/>
              <a:t>months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28662" y="642918"/>
            <a:ext cx="6858048" cy="5434013"/>
          </a:xfrm>
        </p:spPr>
        <p:txBody>
          <a:bodyPr/>
          <a:lstStyle/>
          <a:p>
            <a:r>
              <a:rPr lang="en-US" sz="2000" dirty="0" smtClean="0"/>
              <a:t>Bending test at </a:t>
            </a:r>
            <a:r>
              <a:rPr lang="en-US" sz="2000" dirty="0" err="1" smtClean="0"/>
              <a:t>Saclay</a:t>
            </a:r>
            <a:r>
              <a:rPr lang="en-US" sz="2000" dirty="0" smtClean="0"/>
              <a:t> (MPWG) </a:t>
            </a:r>
            <a:r>
              <a:rPr lang="en-US" sz="2000" dirty="0" smtClean="0">
                <a:sym typeface="Wingdings" pitchFamily="2" charset="2"/>
              </a:rPr>
              <a:t> next week</a:t>
            </a:r>
            <a:endParaRPr lang="en-US" sz="2000" dirty="0" smtClean="0"/>
          </a:p>
          <a:p>
            <a:r>
              <a:rPr lang="en-US" sz="2000" dirty="0" smtClean="0"/>
              <a:t>Magnet Design choice (MPWG) </a:t>
            </a:r>
            <a:r>
              <a:rPr lang="en-US" sz="2000" dirty="0" smtClean="0">
                <a:sym typeface="Wingdings" pitchFamily="2" charset="2"/>
              </a:rPr>
              <a:t> 31/3</a:t>
            </a:r>
            <a:endParaRPr lang="en-US" sz="2000" dirty="0" smtClean="0"/>
          </a:p>
          <a:p>
            <a:r>
              <a:rPr lang="en-US" sz="2000" dirty="0" smtClean="0"/>
              <a:t>Dipole/Insert interface definition (SWG, MPWG) </a:t>
            </a:r>
            <a:r>
              <a:rPr lang="en-US" sz="2000" dirty="0" smtClean="0">
                <a:sym typeface="Wingdings" pitchFamily="2" charset="2"/>
              </a:rPr>
              <a:t>31/3</a:t>
            </a:r>
            <a:endParaRPr lang="en-US" sz="2000" dirty="0" smtClean="0"/>
          </a:p>
          <a:p>
            <a:r>
              <a:rPr lang="en-US" sz="2000" dirty="0" smtClean="0"/>
              <a:t>MPWG </a:t>
            </a:r>
            <a:r>
              <a:rPr lang="en-US" sz="2000" dirty="0" smtClean="0">
                <a:sym typeface="Wingdings" pitchFamily="2" charset="2"/>
              </a:rPr>
              <a:t> DWG  01/4</a:t>
            </a:r>
          </a:p>
          <a:p>
            <a:r>
              <a:rPr lang="en-US" sz="2000" dirty="0" smtClean="0"/>
              <a:t>Nb3Sn Strand commitment</a:t>
            </a:r>
          </a:p>
          <a:p>
            <a:r>
              <a:rPr lang="en-US" sz="2000" dirty="0" smtClean="0"/>
              <a:t>Coil component characterization program </a:t>
            </a:r>
            <a:r>
              <a:rPr lang="en-US" sz="2000" dirty="0" smtClean="0">
                <a:sym typeface="Wingdings" pitchFamily="2" charset="2"/>
              </a:rPr>
              <a:t> results in 1 year ?</a:t>
            </a:r>
            <a:endParaRPr lang="en-US" sz="2000" dirty="0" smtClean="0"/>
          </a:p>
          <a:p>
            <a:r>
              <a:rPr lang="en-US" sz="2000" dirty="0" smtClean="0"/>
              <a:t>Detailed magnet design : </a:t>
            </a:r>
          </a:p>
          <a:p>
            <a:pPr lvl="1"/>
            <a:r>
              <a:rPr lang="en-US" sz="2000" dirty="0" smtClean="0"/>
              <a:t>Manufacturing process (M. Durante, ?)</a:t>
            </a:r>
          </a:p>
          <a:p>
            <a:pPr lvl="1"/>
            <a:r>
              <a:rPr lang="en-US" sz="2000" dirty="0" smtClean="0"/>
              <a:t>Magnetic optimization (A. Milanese, M. </a:t>
            </a:r>
            <a:r>
              <a:rPr lang="en-US" sz="2000" dirty="0" err="1" smtClean="0"/>
              <a:t>Bruchon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Mechanical modeling  and optimization (P. Manil, </a:t>
            </a:r>
            <a:r>
              <a:rPr lang="en-US" sz="2000" dirty="0" err="1" smtClean="0">
                <a:solidFill>
                  <a:srgbClr val="00B050"/>
                </a:solidFill>
              </a:rPr>
              <a:t>Attilio</a:t>
            </a:r>
            <a:r>
              <a:rPr lang="en-US" sz="2000" dirty="0" smtClean="0">
                <a:solidFill>
                  <a:srgbClr val="00B050"/>
                </a:solidFill>
              </a:rPr>
              <a:t> Milanese?, </a:t>
            </a:r>
            <a:r>
              <a:rPr lang="en-US" sz="2000" dirty="0" smtClean="0"/>
              <a:t>help of Etienne </a:t>
            </a:r>
            <a:r>
              <a:rPr lang="en-US" sz="2000" dirty="0" err="1" smtClean="0"/>
              <a:t>Rochepault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 lvl="1"/>
            <a:r>
              <a:rPr lang="en-US" sz="2000" dirty="0" smtClean="0"/>
              <a:t>Manufacturing process (M. Durante, ?)</a:t>
            </a:r>
          </a:p>
          <a:p>
            <a:r>
              <a:rPr lang="en-US" sz="2000" dirty="0" smtClean="0"/>
              <a:t>First Nb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Sn racetrack coil (ceramic insulation) </a:t>
            </a:r>
            <a:r>
              <a:rPr lang="en-US" sz="2000" dirty="0" smtClean="0"/>
              <a:t>(June </a:t>
            </a:r>
            <a:r>
              <a:rPr lang="en-US" sz="2000" dirty="0" smtClean="0"/>
              <a:t>2010)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7429488" y="2786058"/>
            <a:ext cx="1714512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Strong interaction needed</a:t>
            </a:r>
            <a:endParaRPr lang="en-US" dirty="0"/>
          </a:p>
        </p:txBody>
      </p:sp>
      <p:cxnSp>
        <p:nvCxnSpPr>
          <p:cNvPr id="8" name="Connecteur droit avec flèche 7"/>
          <p:cNvCxnSpPr>
            <a:stCxn id="6" idx="2"/>
          </p:cNvCxnSpPr>
          <p:nvPr/>
        </p:nvCxnSpPr>
        <p:spPr bwMode="auto">
          <a:xfrm rot="5400000" flipH="1">
            <a:off x="7150811" y="2850455"/>
            <a:ext cx="271633" cy="2000232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Connecteur droit avec flèche 8"/>
          <p:cNvCxnSpPr>
            <a:stCxn id="6" idx="2"/>
          </p:cNvCxnSpPr>
          <p:nvPr/>
        </p:nvCxnSpPr>
        <p:spPr bwMode="auto">
          <a:xfrm rot="5400000">
            <a:off x="7779635" y="3564834"/>
            <a:ext cx="85557" cy="928662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Connecteur droit avec flèche 9"/>
          <p:cNvCxnSpPr>
            <a:stCxn id="6" idx="2"/>
          </p:cNvCxnSpPr>
          <p:nvPr/>
        </p:nvCxnSpPr>
        <p:spPr bwMode="auto">
          <a:xfrm rot="5400000">
            <a:off x="7779635" y="3922024"/>
            <a:ext cx="442747" cy="571472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</a:t>
            </a:r>
            <a:r>
              <a:rPr lang="fr-FR" dirty="0" smtClean="0"/>
              <a:t> points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Interaction with task 4 (HTS insert):</a:t>
            </a:r>
          </a:p>
          <a:p>
            <a:pPr lvl="1"/>
            <a:r>
              <a:rPr lang="en-US" dirty="0" smtClean="0"/>
              <a:t>The interface between Fresca2 and the insert is not totally defined</a:t>
            </a:r>
          </a:p>
          <a:p>
            <a:pPr lvl="3"/>
            <a:r>
              <a:rPr lang="en-US" dirty="0" smtClean="0"/>
              <a:t>Dedicated Working Group</a:t>
            </a:r>
          </a:p>
          <a:p>
            <a:r>
              <a:rPr lang="en-US" dirty="0" smtClean="0"/>
              <a:t>Interaction with WP2</a:t>
            </a:r>
          </a:p>
          <a:p>
            <a:pPr lvl="1"/>
            <a:r>
              <a:rPr lang="en-US" dirty="0" smtClean="0"/>
              <a:t>Choice of NED insulation 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Thermal modeling possible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Losses coming from varying current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No radiation resistance required</a:t>
            </a:r>
          </a:p>
          <a:p>
            <a:r>
              <a:rPr lang="en-US" dirty="0" smtClean="0">
                <a:sym typeface="Wingdings" pitchFamily="2" charset="2"/>
              </a:rPr>
              <a:t>Only one furnace with adapted dimensions, located at CERN  organization between CERN and CEA to be found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FD099AAC-E239-4E8D-87C6-C2A5FE681470}" type="slidenum">
              <a:rPr lang="fr-FR"/>
              <a:pPr>
                <a:defRPr/>
              </a:pPr>
              <a:t>17</a:t>
            </a:fld>
            <a:endParaRPr lang="fr-FR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95229"/>
            <a:ext cx="7777162" cy="404813"/>
          </a:xfrm>
        </p:spPr>
        <p:txBody>
          <a:bodyPr/>
          <a:lstStyle/>
          <a:p>
            <a:r>
              <a:rPr lang="en-GB" sz="3200" dirty="0" smtClean="0"/>
              <a:t>Conclusions</a:t>
            </a:r>
            <a:endParaRPr lang="fr-FR" sz="3200" dirty="0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38" y="785794"/>
            <a:ext cx="7788275" cy="5715039"/>
          </a:xfrm>
        </p:spPr>
        <p:txBody>
          <a:bodyPr>
            <a:normAutofit/>
          </a:bodyPr>
          <a:lstStyle/>
          <a:p>
            <a:pPr marL="0" indent="190500">
              <a:lnSpc>
                <a:spcPct val="90000"/>
              </a:lnSpc>
            </a:pPr>
            <a:r>
              <a:rPr lang="en-GB" dirty="0" smtClean="0"/>
              <a:t>3 working groups are defined and working efficiently:</a:t>
            </a:r>
          </a:p>
          <a:p>
            <a:pPr marL="419100" lvl="1" indent="190500">
              <a:lnSpc>
                <a:spcPct val="90000"/>
              </a:lnSpc>
            </a:pPr>
            <a:r>
              <a:rPr lang="en-GB" dirty="0" smtClean="0"/>
              <a:t> Specification WG</a:t>
            </a:r>
          </a:p>
          <a:p>
            <a:pPr marL="419100" lvl="1" indent="190500">
              <a:lnSpc>
                <a:spcPct val="90000"/>
              </a:lnSpc>
            </a:pPr>
            <a:r>
              <a:rPr lang="en-GB" dirty="0" smtClean="0"/>
              <a:t> Cable Design WG</a:t>
            </a:r>
          </a:p>
          <a:p>
            <a:pPr marL="419100" lvl="1" indent="190500">
              <a:lnSpc>
                <a:spcPct val="90000"/>
              </a:lnSpc>
            </a:pPr>
            <a:r>
              <a:rPr lang="en-GB" dirty="0" smtClean="0"/>
              <a:t> Magnet </a:t>
            </a:r>
            <a:r>
              <a:rPr lang="en-GB" dirty="0" err="1" smtClean="0"/>
              <a:t>Predesign</a:t>
            </a:r>
            <a:r>
              <a:rPr lang="en-GB" dirty="0" smtClean="0"/>
              <a:t> WG</a:t>
            </a:r>
          </a:p>
          <a:p>
            <a:pPr marL="0" indent="190500">
              <a:lnSpc>
                <a:spcPct val="90000"/>
              </a:lnSpc>
            </a:pPr>
            <a:r>
              <a:rPr lang="en-GB" dirty="0" smtClean="0"/>
              <a:t>The choice of magnetic configuration will occur end of march 2010</a:t>
            </a:r>
          </a:p>
          <a:p>
            <a:pPr marL="0" indent="190500">
              <a:lnSpc>
                <a:spcPct val="90000"/>
              </a:lnSpc>
            </a:pPr>
            <a:r>
              <a:rPr lang="en-GB" dirty="0" smtClean="0"/>
              <a:t>Procurement of Nb3Sn Strand in time</a:t>
            </a:r>
          </a:p>
          <a:p>
            <a:pPr marL="0" indent="190500">
              <a:lnSpc>
                <a:spcPct val="90000"/>
              </a:lnSpc>
            </a:pPr>
            <a:r>
              <a:rPr lang="en-GB" dirty="0" smtClean="0"/>
              <a:t>Detailed studies will start very soon</a:t>
            </a:r>
          </a:p>
          <a:p>
            <a:pPr marL="0" indent="190500">
              <a:lnSpc>
                <a:spcPct val="90000"/>
              </a:lnSpc>
            </a:pPr>
            <a:endParaRPr lang="en-GB" dirty="0" smtClean="0"/>
          </a:p>
          <a:p>
            <a:pPr marL="0" indent="190500">
              <a:lnSpc>
                <a:spcPct val="90000"/>
              </a:lnSpc>
            </a:pPr>
            <a:r>
              <a:rPr lang="en-GB" dirty="0" smtClean="0"/>
              <a:t>But :</a:t>
            </a:r>
          </a:p>
          <a:p>
            <a:pPr marL="419100" lvl="1" indent="190500">
              <a:lnSpc>
                <a:spcPct val="90000"/>
              </a:lnSpc>
            </a:pPr>
            <a:r>
              <a:rPr lang="en-GB" sz="2000" dirty="0" smtClean="0">
                <a:solidFill>
                  <a:srgbClr val="C00000"/>
                </a:solidFill>
              </a:rPr>
              <a:t>It is still mandatory to understand the bad behaviour of Nb3Sn Quad </a:t>
            </a:r>
            <a:r>
              <a:rPr lang="en-GB" sz="2000" dirty="0" smtClean="0"/>
              <a:t>: </a:t>
            </a:r>
          </a:p>
          <a:p>
            <a:pPr marL="419100" lvl="1" indent="190500">
              <a:lnSpc>
                <a:spcPct val="90000"/>
              </a:lnSpc>
            </a:pPr>
            <a:r>
              <a:rPr lang="en-GB" sz="2000" dirty="0" smtClean="0"/>
              <a:t>Some critical points have to be solved</a:t>
            </a:r>
          </a:p>
          <a:p>
            <a:pPr marL="419100" lvl="1" indent="190500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Milestones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E320EDA2-5FDF-490E-B524-A34B9F94418A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071539" y="1285875"/>
          <a:ext cx="7519410" cy="3910028"/>
        </p:xfrm>
        <a:graphic>
          <a:graphicData uri="http://schemas.openxmlformats.org/drawingml/2006/table">
            <a:tbl>
              <a:tblPr/>
              <a:tblGrid>
                <a:gridCol w="680534"/>
                <a:gridCol w="4793479"/>
                <a:gridCol w="1157358"/>
                <a:gridCol w="888039"/>
              </a:tblGrid>
              <a:tr h="74937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 err="1">
                          <a:latin typeface="Arial"/>
                        </a:rPr>
                        <a:t>EuCARD</a:t>
                      </a:r>
                      <a:r>
                        <a:rPr lang="en-US" sz="1500" b="1" i="0" u="none" strike="noStrike" dirty="0">
                          <a:latin typeface="Arial"/>
                        </a:rPr>
                        <a:t> HFM Task3   </a:t>
                      </a:r>
                      <a:r>
                        <a:rPr lang="en-US" sz="1500" b="1" i="0" u="none" strike="noStrike" dirty="0" smtClean="0">
                          <a:latin typeface="Arial"/>
                        </a:rPr>
                        <a:t>Milestones </a:t>
                      </a:r>
                      <a:r>
                        <a:rPr lang="en-US" sz="1500" b="1" i="0" u="none" strike="noStrike" dirty="0">
                          <a:latin typeface="Arial"/>
                        </a:rPr>
                        <a:t>(Start = 01/09/09)</a:t>
                      </a:r>
                    </a:p>
                  </a:txBody>
                  <a:tcPr marL="14149" marR="14149" marT="141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>
                          <a:latin typeface="Arial"/>
                        </a:rPr>
                        <a:t>EuCARD deliverable</a:t>
                      </a:r>
                    </a:p>
                  </a:txBody>
                  <a:tcPr marL="14149" marR="14149" marT="141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>
                          <a:latin typeface="Arial"/>
                        </a:rPr>
                        <a:t>EuCARD Milestone</a:t>
                      </a:r>
                    </a:p>
                  </a:txBody>
                  <a:tcPr marL="14149" marR="14149" marT="141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M6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>
                          <a:latin typeface="Arial"/>
                        </a:rPr>
                        <a:t>EuCARD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HFM Task3   Start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525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M12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latin typeface="Arial"/>
                        </a:rPr>
                        <a:t>Internal Review for confirmation of magnetic configuration 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M12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1st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EuCARD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Annual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meeting 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M18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Start of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detailled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studies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M24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2nd EuCARD Annual meeting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M24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End of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detailled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studies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M36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3rd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EuCARD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Annual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meeting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M36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End of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coil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winding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7.3.1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5967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M42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End of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magnet</a:t>
                      </a:r>
                      <a:r>
                        <a:rPr lang="fr-FR" sz="1500" b="0" i="0" u="none" strike="noStrike" dirty="0">
                          <a:latin typeface="Arial"/>
                        </a:rPr>
                        <a:t> </a:t>
                      </a:r>
                      <a:r>
                        <a:rPr lang="fr-FR" sz="1500" b="0" i="0" u="none" strike="noStrike" dirty="0" err="1">
                          <a:latin typeface="Arial"/>
                        </a:rPr>
                        <a:t>assembly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7.3.2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  <a:tr h="29935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latin typeface="+mn-lt"/>
                        </a:rPr>
                        <a:t>M48</a:t>
                      </a: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latin typeface="+mn-lt"/>
                        </a:rPr>
                        <a:t>4th </a:t>
                      </a:r>
                      <a:r>
                        <a:rPr lang="fr-FR" sz="1500" b="0" i="0" u="none" strike="noStrike" dirty="0" err="1" smtClean="0">
                          <a:latin typeface="+mn-lt"/>
                        </a:rPr>
                        <a:t>EuCARD</a:t>
                      </a:r>
                      <a:r>
                        <a:rPr lang="fr-FR" sz="1500" b="0" i="0" u="none" strike="noStrike" dirty="0" smtClean="0">
                          <a:latin typeface="+mn-lt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latin typeface="+mn-lt"/>
                        </a:rPr>
                        <a:t>Annual</a:t>
                      </a:r>
                      <a:r>
                        <a:rPr lang="fr-FR" sz="1500" b="0" i="0" u="none" strike="noStrike" dirty="0" smtClean="0">
                          <a:latin typeface="+mn-lt"/>
                        </a:rPr>
                        <a:t> meeting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705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latin typeface="Arial"/>
                        </a:rPr>
                        <a:t>M48</a:t>
                      </a:r>
                      <a:endParaRPr lang="fr-FR" sz="1500" b="0" i="0" u="none" strike="noStrike" dirty="0">
                        <a:latin typeface="Arial"/>
                      </a:endParaRPr>
                    </a:p>
                  </a:txBody>
                  <a:tcPr marL="14149" marR="14149" marT="1414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Magnet Test results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latin typeface="Arial"/>
                        </a:rPr>
                        <a:t>7.3.1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4149" marR="14149" marT="14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CA0"/>
                    </a:solidFill>
                  </a:tcPr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1214414" y="5643578"/>
            <a:ext cx="5026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Corrected to be in accord with Annex 1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0202D828-E8BA-4B49-84F7-16D5E569B346}" type="slidenum">
              <a:rPr lang="fr-FR"/>
              <a:pPr>
                <a:defRPr/>
              </a:pPr>
              <a:t>2</a:t>
            </a:fld>
            <a:endParaRPr lang="fr-FR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smtClean="0"/>
              <a:t>Outline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190500"/>
            <a:endParaRPr lang="en-GB" dirty="0" smtClean="0"/>
          </a:p>
          <a:p>
            <a:pPr marL="0" indent="190500">
              <a:buFontTx/>
              <a:buNone/>
            </a:pPr>
            <a:endParaRPr lang="en-GB" dirty="0" smtClean="0"/>
          </a:p>
          <a:p>
            <a:pPr marL="0" indent="190500"/>
            <a:r>
              <a:rPr lang="en-GB" dirty="0" smtClean="0"/>
              <a:t>Recall of the objectives of the Task</a:t>
            </a:r>
          </a:p>
          <a:p>
            <a:pPr marL="0" indent="190500"/>
            <a:r>
              <a:rPr lang="en-GB" dirty="0" smtClean="0"/>
              <a:t>Working groups activities</a:t>
            </a:r>
          </a:p>
          <a:p>
            <a:pPr marL="0" indent="190500"/>
            <a:r>
              <a:rPr lang="en-GB" dirty="0" smtClean="0"/>
              <a:t>Status</a:t>
            </a:r>
          </a:p>
          <a:p>
            <a:pPr marL="0" indent="190500"/>
            <a:r>
              <a:rPr lang="en-GB" dirty="0" smtClean="0"/>
              <a:t>Global planning</a:t>
            </a:r>
          </a:p>
          <a:p>
            <a:pPr marL="0" indent="190500"/>
            <a:r>
              <a:rPr lang="en-GB" dirty="0" smtClean="0"/>
              <a:t>Work for the next 6 months</a:t>
            </a:r>
          </a:p>
          <a:p>
            <a:pPr marL="0" indent="190500"/>
            <a:r>
              <a:rPr lang="en-GB" dirty="0" smtClean="0"/>
              <a:t>Critical points</a:t>
            </a:r>
          </a:p>
          <a:p>
            <a:pPr marL="0" indent="190500"/>
            <a:r>
              <a:rPr lang="en-GB" dirty="0" smtClean="0"/>
              <a:t>Conclusion</a:t>
            </a:r>
          </a:p>
          <a:p>
            <a:pPr marL="0" indent="190500"/>
            <a:endParaRPr lang="en-GB" dirty="0" smtClean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>
          <a:xfrm>
            <a:off x="1225550" y="6526213"/>
            <a:ext cx="6370638" cy="215900"/>
          </a:xfrm>
        </p:spPr>
        <p:txBody>
          <a:bodyPr/>
          <a:lstStyle/>
          <a:p>
            <a:pPr>
              <a:defRPr/>
            </a:pPr>
            <a:r>
              <a:rPr lang="fr-FR"/>
              <a:t>CEADSM/Irfu/SACM -J.M. Rifflet - EuCARD HFM - Task 3 : High Field Magnet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F83558E5-638A-4944-818C-EB52E3B47B05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Recall of the objectives of the Task</a:t>
            </a:r>
            <a:endParaRPr lang="fr-FR" sz="3200" dirty="0" smtClean="0"/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4888" y="714375"/>
            <a:ext cx="8139112" cy="2571749"/>
          </a:xfrm>
        </p:spPr>
        <p:txBody>
          <a:bodyPr>
            <a:normAutofit fontScale="85000" lnSpcReduction="20000"/>
          </a:bodyPr>
          <a:lstStyle/>
          <a:p>
            <a:pPr marL="0" indent="190500"/>
            <a:r>
              <a:rPr lang="en-GB" dirty="0" smtClean="0"/>
              <a:t>Design, build and test a dipole model to upgrade the superconducting cable test facility FRESCA at CERN </a:t>
            </a:r>
          </a:p>
          <a:p>
            <a:pPr marL="419100" lvl="1" indent="190500"/>
            <a:r>
              <a:rPr lang="en-GB" dirty="0" smtClean="0"/>
              <a:t>1.5 m long,</a:t>
            </a:r>
          </a:p>
          <a:p>
            <a:pPr marL="419100" lvl="1" indent="190500"/>
            <a:r>
              <a:rPr lang="en-GB" dirty="0" smtClean="0"/>
              <a:t>100 mm aperture </a:t>
            </a:r>
          </a:p>
          <a:p>
            <a:pPr marL="419100" lvl="1" indent="190500"/>
            <a:r>
              <a:rPr lang="en-GB" dirty="0" smtClean="0"/>
              <a:t>13 T magnetic </a:t>
            </a:r>
            <a:r>
              <a:rPr lang="en-GB" dirty="0" smtClean="0"/>
              <a:t>field </a:t>
            </a:r>
            <a:r>
              <a:rPr lang="en-GB" dirty="0" smtClean="0">
                <a:solidFill>
                  <a:srgbClr val="00B050"/>
                </a:solidFill>
              </a:rPr>
              <a:t>(with the possibility to go to 15 T for Fresca2)</a:t>
            </a:r>
            <a:endParaRPr lang="en-GB" dirty="0" smtClean="0">
              <a:solidFill>
                <a:srgbClr val="00B050"/>
              </a:solidFill>
            </a:endParaRPr>
          </a:p>
          <a:p>
            <a:pPr marL="419100" lvl="1" indent="190500"/>
            <a:r>
              <a:rPr lang="en-GB" dirty="0" smtClean="0"/>
              <a:t>Nb3Sn high current Rutherford cables. The model will afterwards be used to from 10 T to 13 T</a:t>
            </a:r>
          </a:p>
          <a:p>
            <a:pPr marL="0" indent="190500"/>
            <a:r>
              <a:rPr lang="en-GB" dirty="0" smtClean="0"/>
              <a:t>Dipole model as a test bed for large high field accelerator magnets.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857224" y="3429000"/>
          <a:ext cx="7929618" cy="278628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929222"/>
                <a:gridCol w="3000396"/>
              </a:tblGrid>
              <a:tr h="266821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What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smtClean="0"/>
                        <a:t>Who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Magnet design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CEA and CERN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conductor characterization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CERN 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thermal design and thermal</a:t>
                      </a:r>
                      <a:r>
                        <a:rPr lang="en-US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component tests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PWR , with</a:t>
                      </a:r>
                      <a:r>
                        <a:rPr lang="en-US" baseline="0" noProof="0" smtClean="0"/>
                        <a:t> </a:t>
                      </a:r>
                      <a:r>
                        <a:rPr lang="en-US" noProof="0" smtClean="0"/>
                        <a:t>CERN and CEA 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Coils fabrication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CEA</a:t>
                      </a:r>
                      <a:endParaRPr lang="en-US" noProof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Magnet</a:t>
                      </a:r>
                      <a:r>
                        <a:rPr lang="en-US" baseline="0" noProof="0" dirty="0" smtClean="0"/>
                        <a:t> assembly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CERN</a:t>
                      </a:r>
                      <a:endParaRPr lang="en-US" noProof="0" dirty="0"/>
                    </a:p>
                  </a:txBody>
                  <a:tcPr/>
                </a:tc>
              </a:tr>
              <a:tr h="403421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Cryogenic tests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CERN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Working</a:t>
            </a:r>
            <a:r>
              <a:rPr lang="fr-FR" dirty="0" smtClean="0"/>
              <a:t> Groups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0100" y="1071546"/>
            <a:ext cx="7710516" cy="5072098"/>
          </a:xfrm>
        </p:spPr>
        <p:txBody>
          <a:bodyPr wrap="square">
            <a:normAutofit fontScale="85000" lnSpcReduction="20000"/>
          </a:bodyPr>
          <a:lstStyle/>
          <a:p>
            <a:r>
              <a:rPr lang="en-US" b="1" dirty="0" smtClean="0"/>
              <a:t>3 working groups identified : </a:t>
            </a:r>
          </a:p>
          <a:p>
            <a:pPr lvl="1"/>
            <a:r>
              <a:rPr lang="en-US" b="1" dirty="0" smtClean="0"/>
              <a:t>Specification Working Group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Ezio Todesco</a:t>
            </a:r>
            <a:r>
              <a:rPr lang="en-US" dirty="0" smtClean="0"/>
              <a:t>; François Kircher; Gijs De Rijk; Jean-Michel Rifflet; Jean-Pierre </a:t>
            </a:r>
            <a:r>
              <a:rPr lang="en-US" dirty="0" err="1" smtClean="0"/>
              <a:t>Koutchouck</a:t>
            </a:r>
            <a:r>
              <a:rPr lang="en-US" dirty="0" smtClean="0"/>
              <a:t>; Luc </a:t>
            </a:r>
            <a:r>
              <a:rPr lang="en-US" dirty="0" err="1" smtClean="0"/>
              <a:t>Oberli</a:t>
            </a:r>
            <a:r>
              <a:rPr lang="en-US" dirty="0" smtClean="0"/>
              <a:t>; Maria Durante</a:t>
            </a:r>
            <a:endParaRPr lang="en-US" b="1" dirty="0" smtClean="0"/>
          </a:p>
          <a:p>
            <a:pPr lvl="1"/>
            <a:r>
              <a:rPr lang="en-US" b="1" dirty="0" smtClean="0"/>
              <a:t>Magnet </a:t>
            </a:r>
            <a:r>
              <a:rPr lang="en-US" b="1" dirty="0" err="1" smtClean="0"/>
              <a:t>Predesign</a:t>
            </a:r>
            <a:r>
              <a:rPr lang="en-US" b="1" dirty="0" smtClean="0"/>
              <a:t> Working Group</a:t>
            </a:r>
          </a:p>
          <a:p>
            <a:pPr lvl="2"/>
            <a:r>
              <a:rPr lang="en-US" dirty="0" smtClean="0"/>
              <a:t>Ezio Todesco; Frank </a:t>
            </a:r>
            <a:r>
              <a:rPr lang="en-US" dirty="0" err="1" smtClean="0"/>
              <a:t>Borgnolutti</a:t>
            </a:r>
            <a:r>
              <a:rPr lang="en-US" dirty="0" smtClean="0"/>
              <a:t>; François Kircher; Françoise Rondeaux; Gijs De Rijk; </a:t>
            </a:r>
            <a:r>
              <a:rPr lang="en-US" dirty="0" err="1" smtClean="0"/>
              <a:t>Gleen</a:t>
            </a:r>
            <a:r>
              <a:rPr lang="en-US" dirty="0" smtClean="0"/>
              <a:t> Kirby; Jean-Michel Rifflet; Jean-Pierre </a:t>
            </a:r>
            <a:r>
              <a:rPr lang="en-US" dirty="0" err="1" smtClean="0"/>
              <a:t>Koutchouck</a:t>
            </a:r>
            <a:r>
              <a:rPr lang="en-US" dirty="0" smtClean="0"/>
              <a:t>; Maria Durante; </a:t>
            </a:r>
            <a:r>
              <a:rPr lang="en-US" dirty="0" err="1" smtClean="0"/>
              <a:t>Mélanie</a:t>
            </a:r>
            <a:r>
              <a:rPr lang="en-US" dirty="0" smtClean="0"/>
              <a:t> </a:t>
            </a:r>
            <a:r>
              <a:rPr lang="en-US" dirty="0" err="1" smtClean="0"/>
              <a:t>Bruchon</a:t>
            </a:r>
            <a:r>
              <a:rPr lang="en-US" dirty="0" smtClean="0"/>
              <a:t>; </a:t>
            </a:r>
            <a:r>
              <a:rPr lang="en-US" b="1" dirty="0" smtClean="0">
                <a:solidFill>
                  <a:srgbClr val="FF0000"/>
                </a:solidFill>
              </a:rPr>
              <a:t>Pierre Manil; </a:t>
            </a:r>
            <a:r>
              <a:rPr lang="en-US" dirty="0" err="1" smtClean="0">
                <a:solidFill>
                  <a:srgbClr val="0070C0"/>
                </a:solidFill>
              </a:rPr>
              <a:t>Attilio</a:t>
            </a:r>
            <a:r>
              <a:rPr lang="en-US" dirty="0" smtClean="0">
                <a:solidFill>
                  <a:srgbClr val="0070C0"/>
                </a:solidFill>
              </a:rPr>
              <a:t> Milanese and Juan Carlos Perez must be added. </a:t>
            </a:r>
            <a:r>
              <a:rPr lang="en-US" dirty="0" smtClean="0">
                <a:solidFill>
                  <a:srgbClr val="00B050"/>
                </a:solidFill>
              </a:rPr>
              <a:t>+ participation of Etienne </a:t>
            </a:r>
            <a:r>
              <a:rPr lang="en-US" dirty="0" err="1" smtClean="0">
                <a:solidFill>
                  <a:srgbClr val="00B050"/>
                </a:solidFill>
              </a:rPr>
              <a:t>Rochepault</a:t>
            </a:r>
            <a:endParaRPr lang="en-US" b="1" dirty="0" smtClean="0">
              <a:solidFill>
                <a:srgbClr val="00B050"/>
              </a:solidFill>
            </a:endParaRPr>
          </a:p>
          <a:p>
            <a:pPr lvl="1"/>
            <a:r>
              <a:rPr lang="en-US" b="1" dirty="0" smtClean="0"/>
              <a:t>Cable Design Working Group</a:t>
            </a:r>
          </a:p>
          <a:p>
            <a:pPr lvl="2"/>
            <a:r>
              <a:rPr lang="en-US" dirty="0" smtClean="0"/>
              <a:t>Christophe </a:t>
            </a:r>
            <a:r>
              <a:rPr lang="en-US" dirty="0" err="1" smtClean="0"/>
              <a:t>berriaud</a:t>
            </a:r>
            <a:r>
              <a:rPr lang="en-US" dirty="0" smtClean="0"/>
              <a:t>; François Kircher; Françoise Rondeaux; Gijs De Rijk; </a:t>
            </a:r>
            <a:r>
              <a:rPr lang="en-US" dirty="0" err="1" smtClean="0"/>
              <a:t>Gleen</a:t>
            </a:r>
            <a:r>
              <a:rPr lang="en-US" dirty="0" smtClean="0"/>
              <a:t> Kirby; Jean-Michel Rifflet; Jean-Pierre </a:t>
            </a:r>
            <a:r>
              <a:rPr lang="en-US" dirty="0" err="1" smtClean="0"/>
              <a:t>Koutchouck</a:t>
            </a:r>
            <a:r>
              <a:rPr lang="en-US" dirty="0" smtClean="0"/>
              <a:t>; Luca </a:t>
            </a:r>
            <a:r>
              <a:rPr lang="en-US" dirty="0" err="1" smtClean="0"/>
              <a:t>Bottura</a:t>
            </a:r>
            <a:r>
              <a:rPr lang="en-US" dirty="0" smtClean="0"/>
              <a:t>; </a:t>
            </a:r>
            <a:r>
              <a:rPr lang="en-US" b="1" dirty="0" smtClean="0">
                <a:solidFill>
                  <a:srgbClr val="FF0000"/>
                </a:solidFill>
              </a:rPr>
              <a:t>Luc </a:t>
            </a:r>
            <a:r>
              <a:rPr lang="en-US" b="1" dirty="0" err="1" smtClean="0">
                <a:solidFill>
                  <a:srgbClr val="FF0000"/>
                </a:solidFill>
              </a:rPr>
              <a:t>Oberli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and we would like to add Maria Durante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Specification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0005" y="785795"/>
            <a:ext cx="7931151" cy="5357849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Works essentially by mail exchanges</a:t>
            </a:r>
          </a:p>
          <a:p>
            <a:r>
              <a:rPr lang="en-US" sz="2200" dirty="0" smtClean="0"/>
              <a:t>The specification has been discussed and issued</a:t>
            </a:r>
          </a:p>
          <a:p>
            <a:r>
              <a:rPr lang="en-US" sz="2200" dirty="0" smtClean="0"/>
              <a:t>The document will still evolve and is accessible at </a:t>
            </a:r>
            <a:r>
              <a:rPr lang="en-US" sz="2200" dirty="0" smtClean="0">
                <a:hlinkClick r:id="rId2"/>
              </a:rPr>
              <a:t>https://espace.cern.ch/EuCARD/WP7/SWGroup/Shared Documents/FRESCA2_magnet_specification-v2.0.docx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Content :</a:t>
            </a:r>
          </a:p>
          <a:p>
            <a:pPr lvl="1"/>
            <a:r>
              <a:rPr lang="en-US" sz="2200" dirty="0" smtClean="0"/>
              <a:t>EUCARD requirements (accelerator magnet)</a:t>
            </a:r>
          </a:p>
          <a:p>
            <a:pPr lvl="1"/>
            <a:r>
              <a:rPr lang="en-US" sz="2200" dirty="0" err="1" smtClean="0"/>
              <a:t>Fresca</a:t>
            </a:r>
            <a:r>
              <a:rPr lang="en-US" sz="2200" dirty="0" smtClean="0"/>
              <a:t> cable test station requirements (test magnet)</a:t>
            </a:r>
          </a:p>
          <a:p>
            <a:pPr lvl="1"/>
            <a:r>
              <a:rPr lang="en-US" sz="2200" dirty="0" smtClean="0"/>
              <a:t>Test station constraints : current and volume</a:t>
            </a:r>
          </a:p>
          <a:p>
            <a:pPr lvl="1"/>
            <a:r>
              <a:rPr lang="en-US" sz="2200" dirty="0" smtClean="0"/>
              <a:t>Furnace constraints : coil’s size</a:t>
            </a:r>
          </a:p>
          <a:p>
            <a:pPr lvl="1"/>
            <a:r>
              <a:rPr lang="en-US" sz="2200" dirty="0" smtClean="0"/>
              <a:t>Safety constraints : fringe field</a:t>
            </a:r>
          </a:p>
          <a:p>
            <a:pPr lvl="1"/>
            <a:r>
              <a:rPr lang="en-US" sz="2200" dirty="0" smtClean="0"/>
              <a:t>Cable specification</a:t>
            </a:r>
          </a:p>
          <a:p>
            <a:pPr lvl="1"/>
            <a:r>
              <a:rPr lang="en-US" sz="2200" dirty="0" smtClean="0"/>
              <a:t>HTS dipole insert </a:t>
            </a:r>
          </a:p>
          <a:p>
            <a:pPr lvl="2"/>
            <a:r>
              <a:rPr lang="en-US" sz="2200" dirty="0" smtClean="0"/>
              <a:t>&gt;&gt; Interface with HTS not yet clear</a:t>
            </a:r>
          </a:p>
          <a:p>
            <a:pPr lvl="2"/>
            <a:r>
              <a:rPr lang="en-US" sz="2200" dirty="0" smtClean="0"/>
              <a:t>&gt;&gt; New dedicated Working Group (already proposed by Gijs and Pascal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pic>
        <p:nvPicPr>
          <p:cNvPr id="7" name="Image 6" descr=":block-schematic-1.pdf"/>
          <p:cNvPicPr/>
          <p:nvPr/>
        </p:nvPicPr>
        <p:blipFill>
          <a:blip r:embed="rId3" cstate="print"/>
          <a:srcRect l="2382" t="26933" r="2382" b="26933"/>
          <a:stretch>
            <a:fillRect/>
          </a:stretch>
        </p:blipFill>
        <p:spPr bwMode="auto">
          <a:xfrm>
            <a:off x="6256914" y="3643314"/>
            <a:ext cx="260136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Predesign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 with regular face to face meeting or phone conferences</a:t>
            </a:r>
          </a:p>
          <a:p>
            <a:r>
              <a:rPr lang="en-US" dirty="0" smtClean="0"/>
              <a:t>Already 5 meetings have take place</a:t>
            </a:r>
          </a:p>
          <a:p>
            <a:pPr lvl="1"/>
            <a:r>
              <a:rPr lang="en-US" dirty="0" smtClean="0"/>
              <a:t>Comparison of </a:t>
            </a:r>
            <a:r>
              <a:rPr lang="en-US" dirty="0" err="1" smtClean="0"/>
              <a:t>cosθ</a:t>
            </a:r>
            <a:r>
              <a:rPr lang="en-US" dirty="0" smtClean="0"/>
              <a:t> and block configurations, mainly from mechanical point of view</a:t>
            </a:r>
          </a:p>
          <a:p>
            <a:pPr lvl="1"/>
            <a:r>
              <a:rPr lang="en-US" dirty="0" smtClean="0"/>
              <a:t>Comparison between different end shapes</a:t>
            </a:r>
          </a:p>
          <a:p>
            <a:pPr lvl="1"/>
            <a:r>
              <a:rPr lang="en-US" dirty="0" smtClean="0"/>
              <a:t>Definition and launching of a bending </a:t>
            </a:r>
            <a:r>
              <a:rPr lang="en-US" dirty="0" smtClean="0"/>
              <a:t>test</a:t>
            </a:r>
          </a:p>
          <a:p>
            <a:pPr lvl="1"/>
            <a:r>
              <a:rPr lang="en-US" dirty="0" smtClean="0"/>
              <a:t>Minutes available on the 7.3 Workspace</a:t>
            </a:r>
          </a:p>
          <a:p>
            <a:pPr lvl="1"/>
            <a:r>
              <a:rPr lang="en-US" dirty="0" smtClean="0"/>
              <a:t>New reference documents available on the 7.3 Workspace (MT21 and related projects documents)</a:t>
            </a:r>
            <a:endParaRPr lang="en-US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Predesign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grpSp>
        <p:nvGrpSpPr>
          <p:cNvPr id="12" name="Groupe 11"/>
          <p:cNvGrpSpPr/>
          <p:nvPr/>
        </p:nvGrpSpPr>
        <p:grpSpPr>
          <a:xfrm>
            <a:off x="1071538" y="857232"/>
            <a:ext cx="7500990" cy="5000636"/>
            <a:chOff x="228600" y="-76200"/>
            <a:chExt cx="9132455" cy="6477000"/>
          </a:xfrm>
        </p:grpSpPr>
        <p:pic>
          <p:nvPicPr>
            <p:cNvPr id="7" name="Picture 8" descr="stress_y.e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00" y="1077911"/>
              <a:ext cx="7315200" cy="5322889"/>
            </a:xfrm>
            <a:prstGeom prst="rect">
              <a:avLst/>
            </a:prstGeom>
          </p:spPr>
        </p:pic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457200" y="-76200"/>
              <a:ext cx="8229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Cos-theta: model 2</a:t>
              </a:r>
              <a:endPara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6477000" y="2046982"/>
              <a:ext cx="2449176" cy="13952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 smtClean="0"/>
                <a:t>azimuthal</a:t>
              </a:r>
              <a:r>
                <a:rPr lang="en-US" sz="3200" dirty="0" smtClean="0"/>
                <a:t> stresses</a:t>
              </a:r>
            </a:p>
          </p:txBody>
        </p:sp>
        <p:cxnSp>
          <p:nvCxnSpPr>
            <p:cNvPr id="10" name="Straight Arrow Connector 11"/>
            <p:cNvCxnSpPr/>
            <p:nvPr/>
          </p:nvCxnSpPr>
          <p:spPr>
            <a:xfrm rot="10800000" flipV="1">
              <a:off x="4648200" y="4953000"/>
              <a:ext cx="2667000" cy="6096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4"/>
            <p:cNvSpPr txBox="1"/>
            <p:nvPr/>
          </p:nvSpPr>
          <p:spPr>
            <a:xfrm>
              <a:off x="6934200" y="4673025"/>
              <a:ext cx="2426855" cy="757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-130 </a:t>
              </a:r>
              <a:r>
                <a:rPr lang="en-US" sz="3200" dirty="0" err="1" smtClean="0"/>
                <a:t>MPa</a:t>
              </a:r>
              <a:endParaRPr lang="en-US" sz="3200" dirty="0" smtClean="0"/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5214942" y="5715016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Attilio</a:t>
            </a:r>
            <a:r>
              <a:rPr lang="fr-FR" sz="1600" dirty="0" smtClean="0"/>
              <a:t> </a:t>
            </a:r>
            <a:r>
              <a:rPr lang="fr-FR" sz="1600" dirty="0" err="1" smtClean="0"/>
              <a:t>Milanese</a:t>
            </a:r>
            <a:endParaRPr lang="fr-FR" sz="1600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Predesign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CEADSM/</a:t>
            </a:r>
            <a:r>
              <a:rPr lang="fr-FR" dirty="0" err="1" smtClean="0"/>
              <a:t>Irfu</a:t>
            </a:r>
            <a:r>
              <a:rPr lang="fr-FR" dirty="0" smtClean="0"/>
              <a:t>/SACM -J.M. Rifflet - </a:t>
            </a:r>
            <a:r>
              <a:rPr lang="fr-FR" dirty="0" err="1" smtClean="0"/>
              <a:t>EuCARD</a:t>
            </a:r>
            <a:r>
              <a:rPr lang="fr-FR" dirty="0" smtClean="0"/>
              <a:t> HFM - </a:t>
            </a:r>
            <a:r>
              <a:rPr lang="fr-FR" dirty="0" err="1" smtClean="0"/>
              <a:t>Task</a:t>
            </a:r>
            <a:r>
              <a:rPr lang="fr-FR" dirty="0" smtClean="0"/>
              <a:t> 3 : High Field </a:t>
            </a:r>
            <a:r>
              <a:rPr lang="fr-FR" dirty="0" err="1" smtClean="0"/>
              <a:t>Magnet</a:t>
            </a:r>
            <a:endParaRPr lang="fr-FR" dirty="0"/>
          </a:p>
        </p:txBody>
      </p:sp>
      <p:grpSp>
        <p:nvGrpSpPr>
          <p:cNvPr id="23" name="Groupe 22"/>
          <p:cNvGrpSpPr/>
          <p:nvPr/>
        </p:nvGrpSpPr>
        <p:grpSpPr>
          <a:xfrm>
            <a:off x="1643042" y="642918"/>
            <a:ext cx="7500958" cy="5643602"/>
            <a:chOff x="182925" y="-76200"/>
            <a:chExt cx="8739318" cy="6575325"/>
          </a:xfrm>
        </p:grpSpPr>
        <p:pic>
          <p:nvPicPr>
            <p:cNvPr id="18" name="Picture 9" descr="stress_x.emf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2925" y="1143000"/>
              <a:ext cx="7360875" cy="5356125"/>
            </a:xfrm>
            <a:prstGeom prst="rect">
              <a:avLst/>
            </a:prstGeom>
          </p:spPr>
        </p:pic>
        <p:sp>
          <p:nvSpPr>
            <p:cNvPr id="19" name="Title 1"/>
            <p:cNvSpPr txBox="1">
              <a:spLocks/>
            </p:cNvSpPr>
            <p:nvPr/>
          </p:nvSpPr>
          <p:spPr bwMode="auto">
            <a:xfrm>
              <a:off x="457200" y="-76200"/>
              <a:ext cx="8229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Blocks: model 2</a:t>
              </a:r>
              <a:endPara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20" name="Straight Arrow Connector 11"/>
            <p:cNvCxnSpPr/>
            <p:nvPr/>
          </p:nvCxnSpPr>
          <p:spPr>
            <a:xfrm rot="10800000">
              <a:off x="4724400" y="2667000"/>
              <a:ext cx="1905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12"/>
            <p:cNvSpPr txBox="1"/>
            <p:nvPr/>
          </p:nvSpPr>
          <p:spPr>
            <a:xfrm>
              <a:off x="6629399" y="2514600"/>
              <a:ext cx="2292844" cy="681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-122 </a:t>
              </a:r>
              <a:r>
                <a:rPr lang="en-US" sz="3200" dirty="0" err="1" smtClean="0"/>
                <a:t>MPa</a:t>
              </a:r>
              <a:endParaRPr lang="en-US" sz="3200" dirty="0" smtClean="0"/>
            </a:p>
          </p:txBody>
        </p:sp>
        <p:sp>
          <p:nvSpPr>
            <p:cNvPr id="22" name="TextBox 10"/>
            <p:cNvSpPr txBox="1"/>
            <p:nvPr/>
          </p:nvSpPr>
          <p:spPr>
            <a:xfrm>
              <a:off x="6096000" y="1142999"/>
              <a:ext cx="2410121" cy="12550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horizontal stresses</a:t>
              </a: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7358082" y="6072206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Attilio</a:t>
            </a:r>
            <a:r>
              <a:rPr lang="fr-FR" sz="1600" dirty="0" smtClean="0"/>
              <a:t> </a:t>
            </a:r>
            <a:r>
              <a:rPr lang="fr-FR" sz="1600" dirty="0" err="1" smtClean="0"/>
              <a:t>Milanese</a:t>
            </a:r>
            <a:endParaRPr lang="fr-FR" sz="1600" dirty="0"/>
          </a:p>
        </p:txBody>
      </p:sp>
      <p:sp>
        <p:nvSpPr>
          <p:cNvPr id="25" name="Secteurs 24"/>
          <p:cNvSpPr/>
          <p:nvPr/>
        </p:nvSpPr>
        <p:spPr bwMode="auto">
          <a:xfrm rot="5400000">
            <a:off x="214282" y="4000504"/>
            <a:ext cx="3600000" cy="3600000"/>
          </a:xfrm>
          <a:prstGeom prst="pie">
            <a:avLst>
              <a:gd name="adj1" fmla="val 10800000"/>
              <a:gd name="adj2" fmla="val 16177832"/>
            </a:avLst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Predesign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CEADSM/Irfu/SACM -J.M. Rifflet - EuCARD HFM - Task 3 : High Field Magnet</a:t>
            </a:r>
            <a:endParaRPr lang="fr-FR"/>
          </a:p>
        </p:txBody>
      </p:sp>
      <p:grpSp>
        <p:nvGrpSpPr>
          <p:cNvPr id="12" name="Groupe 11"/>
          <p:cNvGrpSpPr/>
          <p:nvPr/>
        </p:nvGrpSpPr>
        <p:grpSpPr>
          <a:xfrm>
            <a:off x="1357290" y="714356"/>
            <a:ext cx="7473266" cy="5316985"/>
            <a:chOff x="-258060" y="-76200"/>
            <a:chExt cx="9388231" cy="667942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6725" y="931725"/>
              <a:ext cx="8210550" cy="541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457200" y="-76200"/>
              <a:ext cx="8229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Blocks layout: ideas for the ends</a:t>
              </a:r>
              <a:endPara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9" name="TextBox 6"/>
            <p:cNvSpPr txBox="1"/>
            <p:nvPr/>
          </p:nvSpPr>
          <p:spPr>
            <a:xfrm>
              <a:off x="-258060" y="1255553"/>
              <a:ext cx="4700144" cy="6959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chemeClr val="accent1"/>
                  </a:solidFill>
                </a:rPr>
                <a:t>HD2 “flared ends” </a:t>
              </a:r>
            </a:p>
          </p:txBody>
        </p:sp>
        <p:sp>
          <p:nvSpPr>
            <p:cNvPr id="10" name="TextBox 22"/>
            <p:cNvSpPr txBox="1"/>
            <p:nvPr/>
          </p:nvSpPr>
          <p:spPr>
            <a:xfrm>
              <a:off x="6322874" y="4137295"/>
              <a:ext cx="2807297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chemeClr val="accent1"/>
                  </a:solidFill>
                </a:rPr>
                <a:t>R ~ 350 mm</a:t>
              </a:r>
            </a:p>
          </p:txBody>
        </p:sp>
        <p:sp>
          <p:nvSpPr>
            <p:cNvPr id="11" name="TextBox 23"/>
            <p:cNvSpPr txBox="1"/>
            <p:nvPr/>
          </p:nvSpPr>
          <p:spPr>
            <a:xfrm>
              <a:off x="3094789" y="6049222"/>
              <a:ext cx="2807297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chemeClr val="accent1"/>
                  </a:solidFill>
                </a:rPr>
                <a:t>10° angle</a:t>
              </a: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7358082" y="6072206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Attilio</a:t>
            </a:r>
            <a:r>
              <a:rPr lang="fr-FR" sz="1600" dirty="0" smtClean="0"/>
              <a:t> </a:t>
            </a:r>
            <a:r>
              <a:rPr lang="fr-FR" sz="1600" dirty="0" err="1" smtClean="0"/>
              <a:t>Milanese</a:t>
            </a:r>
            <a:endParaRPr lang="fr-FR" sz="1600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18/03/2010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e-presentation_irfu_1">
  <a:themeElements>
    <a:clrScheme name="modele-presentation_irfu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ele-presentation_irfu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-presentation_irfu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-presentation_irfu_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modele-presentation_irfu_1</Template>
  <TotalTime>6324</TotalTime>
  <Words>1385</Words>
  <Application>Microsoft Office PowerPoint</Application>
  <PresentationFormat>Affichage à l'écran (4:3)</PresentationFormat>
  <Paragraphs>261</Paragraphs>
  <Slides>18</Slides>
  <Notes>0</Notes>
  <HiddenSlides>1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modele-presentation_irfu_1</vt:lpstr>
      <vt:lpstr>Feuille de calcul</vt:lpstr>
      <vt:lpstr>EuCARD HFM Wroclaw meeting 18-19/03/2010</vt:lpstr>
      <vt:lpstr>Outline</vt:lpstr>
      <vt:lpstr>Recall of the objectives of the Task</vt:lpstr>
      <vt:lpstr>Working Groups Activities</vt:lpstr>
      <vt:lpstr>Specification Working Group</vt:lpstr>
      <vt:lpstr>Magnet Predesign Working Group</vt:lpstr>
      <vt:lpstr>Magnet Predesign Working Group</vt:lpstr>
      <vt:lpstr>Magnet Predesign Working Group</vt:lpstr>
      <vt:lpstr>Magnet Predesign Working Group</vt:lpstr>
      <vt:lpstr>Magnet Predesign Working Group</vt:lpstr>
      <vt:lpstr>Magnet Predesign Working Group</vt:lpstr>
      <vt:lpstr>Cable Design Working Group</vt:lpstr>
      <vt:lpstr>Cable Design Working Group</vt:lpstr>
      <vt:lpstr>Global Planning</vt:lpstr>
      <vt:lpstr>Activities for next 6 months</vt:lpstr>
      <vt:lpstr>Critical points</vt:lpstr>
      <vt:lpstr>Conclusions</vt:lpstr>
      <vt:lpstr>Milestones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rifflet</dc:creator>
  <cp:lastModifiedBy>rifflet</cp:lastModifiedBy>
  <cp:revision>131</cp:revision>
  <cp:lastPrinted>2002-05-28T12:54:19Z</cp:lastPrinted>
  <dcterms:created xsi:type="dcterms:W3CDTF">2008-10-03T07:09:37Z</dcterms:created>
  <dcterms:modified xsi:type="dcterms:W3CDTF">2010-03-16T12:18:15Z</dcterms:modified>
</cp:coreProperties>
</file>