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handoutMasterIdLst>
    <p:handoutMasterId r:id="rId48"/>
  </p:handoutMasterIdLst>
  <p:sldIdLst>
    <p:sldId id="272" r:id="rId2"/>
    <p:sldId id="354" r:id="rId3"/>
    <p:sldId id="326" r:id="rId4"/>
    <p:sldId id="319" r:id="rId5"/>
    <p:sldId id="318" r:id="rId6"/>
    <p:sldId id="320" r:id="rId7"/>
    <p:sldId id="325" r:id="rId8"/>
    <p:sldId id="310" r:id="rId9"/>
    <p:sldId id="324" r:id="rId10"/>
    <p:sldId id="348" r:id="rId11"/>
    <p:sldId id="338" r:id="rId12"/>
    <p:sldId id="316" r:id="rId13"/>
    <p:sldId id="317" r:id="rId14"/>
    <p:sldId id="307" r:id="rId15"/>
    <p:sldId id="308" r:id="rId16"/>
    <p:sldId id="309" r:id="rId17"/>
    <p:sldId id="339" r:id="rId18"/>
    <p:sldId id="340" r:id="rId19"/>
    <p:sldId id="343" r:id="rId20"/>
    <p:sldId id="341" r:id="rId21"/>
    <p:sldId id="349" r:id="rId22"/>
    <p:sldId id="342" r:id="rId23"/>
    <p:sldId id="350" r:id="rId24"/>
    <p:sldId id="331" r:id="rId25"/>
    <p:sldId id="336" r:id="rId26"/>
    <p:sldId id="344" r:id="rId27"/>
    <p:sldId id="345" r:id="rId28"/>
    <p:sldId id="346" r:id="rId29"/>
    <p:sldId id="347" r:id="rId30"/>
    <p:sldId id="334" r:id="rId31"/>
    <p:sldId id="335" r:id="rId32"/>
    <p:sldId id="313" r:id="rId33"/>
    <p:sldId id="314" r:id="rId34"/>
    <p:sldId id="315" r:id="rId35"/>
    <p:sldId id="351" r:id="rId36"/>
    <p:sldId id="275" r:id="rId37"/>
    <p:sldId id="352" r:id="rId38"/>
    <p:sldId id="321" r:id="rId39"/>
    <p:sldId id="323" r:id="rId40"/>
    <p:sldId id="353" r:id="rId41"/>
    <p:sldId id="322" r:id="rId42"/>
    <p:sldId id="279" r:id="rId43"/>
    <p:sldId id="327" r:id="rId44"/>
    <p:sldId id="328" r:id="rId45"/>
    <p:sldId id="329" r:id="rId46"/>
  </p:sldIdLst>
  <p:sldSz cx="9144000" cy="6858000" type="screen4x3"/>
  <p:notesSz cx="6645275" cy="97758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FF"/>
    <a:srgbClr val="96969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99" autoAdjust="0"/>
    <p:restoredTop sz="95027" autoAdjust="0"/>
  </p:normalViewPr>
  <p:slideViewPr>
    <p:cSldViewPr snapToGrid="0" snapToObjects="1">
      <p:cViewPr>
        <p:scale>
          <a:sx n="75" d="100"/>
          <a:sy n="75" d="100"/>
        </p:scale>
        <p:origin x="-33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196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879619" cy="488791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64120" y="0"/>
            <a:ext cx="2879619" cy="488791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285339"/>
            <a:ext cx="2879619" cy="488791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64120" y="9285339"/>
            <a:ext cx="2879619" cy="488791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r">
              <a:defRPr sz="1200"/>
            </a:lvl1pPr>
          </a:lstStyle>
          <a:p>
            <a:fld id="{1245B016-22F9-4E73-B294-E9FCE0057C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879725" cy="488950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63965" y="0"/>
            <a:ext cx="2879725" cy="488950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77888" y="733425"/>
            <a:ext cx="4889500" cy="36671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4" rIns="91427" bIns="457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5164" y="4643438"/>
            <a:ext cx="5314950" cy="4398962"/>
          </a:xfrm>
          <a:prstGeom prst="rect">
            <a:avLst/>
          </a:prstGeom>
        </p:spPr>
        <p:txBody>
          <a:bodyPr vert="horz" lIns="91427" tIns="45714" rIns="91427" bIns="4571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285288"/>
            <a:ext cx="2879725" cy="488950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63965" y="9285288"/>
            <a:ext cx="2879725" cy="488950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r">
              <a:defRPr sz="1200"/>
            </a:lvl1pPr>
          </a:lstStyle>
          <a:p>
            <a:fld id="{54FD491E-37CB-4B26-841F-6DF3BC37E9C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eucard.web.cern.ch/EuCARD/index.html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ECF97-971C-44F0-9C56-62B253759479}" type="datetimeFigureOut">
              <a:rPr lang="en-US" smtClean="0"/>
              <a:pPr/>
              <a:t>3/17/2010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C15A-F451-4277-8FB8-F3D56D0C81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ECF97-971C-44F0-9C56-62B253759479}" type="datetimeFigureOut">
              <a:rPr lang="en-US" smtClean="0"/>
              <a:pPr/>
              <a:t>3/17/2010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C15A-F451-4277-8FB8-F3D56D0C81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ECF97-971C-44F0-9C56-62B253759479}" type="datetimeFigureOut">
              <a:rPr lang="en-US" smtClean="0"/>
              <a:pPr/>
              <a:t>3/17/2010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C15A-F451-4277-8FB8-F3D56D0C81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152400" y="6490901"/>
            <a:ext cx="198120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18</a:t>
            </a:r>
            <a:r>
              <a:rPr lang="en-US" sz="1200" baseline="0" dirty="0" smtClean="0"/>
              <a:t> March 2010, A. Milanese</a:t>
            </a:r>
            <a:endParaRPr lang="en-US" sz="1200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7010400" y="6490901"/>
            <a:ext cx="198120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fld id="{4255935D-EC6C-48CD-A546-38C3AB4935E2}" type="slidenum">
              <a:rPr lang="en-US" sz="1200" smtClean="0"/>
              <a:pPr algn="r"/>
              <a:t>‹#›</a:t>
            </a:fld>
            <a:endParaRPr lang="en-US" sz="1200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6" name="Picture 5" descr="EuCARD logo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63500"/>
            <a:ext cx="7620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3"/>
          <p:cNvPicPr>
            <a:picLocks noChangeAspect="1" noChangeArrowheads="1"/>
          </p:cNvPicPr>
          <p:nvPr userDrawn="1"/>
        </p:nvPicPr>
        <p:blipFill>
          <a:blip r:embed="rId4" cstate="print"/>
          <a:srcRect r="1060" b="1387"/>
          <a:stretch>
            <a:fillRect/>
          </a:stretch>
        </p:blipFill>
        <p:spPr bwMode="auto">
          <a:xfrm>
            <a:off x="8534400" y="63500"/>
            <a:ext cx="536575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ECF97-971C-44F0-9C56-62B253759479}" type="datetimeFigureOut">
              <a:rPr lang="en-US" smtClean="0"/>
              <a:pPr/>
              <a:t>3/17/2010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C15A-F451-4277-8FB8-F3D56D0C81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ECF97-971C-44F0-9C56-62B253759479}" type="datetimeFigureOut">
              <a:rPr lang="en-US" smtClean="0"/>
              <a:pPr/>
              <a:t>3/17/2010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C15A-F451-4277-8FB8-F3D56D0C81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ECF97-971C-44F0-9C56-62B253759479}" type="datetimeFigureOut">
              <a:rPr lang="en-US" smtClean="0"/>
              <a:pPr/>
              <a:t>3/17/2010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C15A-F451-4277-8FB8-F3D56D0C81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ECF97-971C-44F0-9C56-62B253759479}" type="datetimeFigureOut">
              <a:rPr lang="en-US" smtClean="0"/>
              <a:pPr/>
              <a:t>3/17/2010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C15A-F451-4277-8FB8-F3D56D0C81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ECF97-971C-44F0-9C56-62B253759479}" type="datetimeFigureOut">
              <a:rPr lang="en-US" smtClean="0"/>
              <a:pPr/>
              <a:t>3/17/2010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C15A-F451-4277-8FB8-F3D56D0C81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ECF97-971C-44F0-9C56-62B253759479}" type="datetimeFigureOut">
              <a:rPr lang="en-US" smtClean="0"/>
              <a:pPr/>
              <a:t>3/17/2010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C15A-F451-4277-8FB8-F3D56D0C81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ECF97-971C-44F0-9C56-62B253759479}" type="datetimeFigureOut">
              <a:rPr lang="en-US" smtClean="0"/>
              <a:pPr/>
              <a:t>3/17/2010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C15A-F451-4277-8FB8-F3D56D0C81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ECF97-971C-44F0-9C56-62B253759479}" type="datetimeFigureOut">
              <a:rPr lang="en-US" smtClean="0"/>
              <a:pPr/>
              <a:t>3/17/2010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C3C15A-F451-4277-8FB8-F3D56D0C81F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eucard.web.cern.ch/EuCARD/index.html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49479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EuCARD-WP7-HFM meeting</a:t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18 March 2010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3048000"/>
          </a:xfrm>
        </p:spPr>
        <p:txBody>
          <a:bodyPr>
            <a:normAutofit fontScale="62500" lnSpcReduction="20000"/>
          </a:bodyPr>
          <a:lstStyle/>
          <a:p>
            <a:r>
              <a:rPr lang="en-US" sz="5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Progress in the                                              design of the dipole</a:t>
            </a:r>
          </a:p>
          <a:p>
            <a:endParaRPr lang="en-US" sz="41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US" sz="29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sz="4100" dirty="0" err="1" smtClean="0">
                <a:solidFill>
                  <a:schemeClr val="tx1"/>
                </a:solidFill>
              </a:rPr>
              <a:t>Attilio</a:t>
            </a:r>
            <a:r>
              <a:rPr lang="en-US" sz="4100" dirty="0" smtClean="0">
                <a:solidFill>
                  <a:schemeClr val="tx1"/>
                </a:solidFill>
              </a:rPr>
              <a:t> Milanese</a:t>
            </a:r>
          </a:p>
          <a:p>
            <a:pPr algn="l"/>
            <a:endParaRPr lang="en-US" sz="2900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Acknowledgements: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Gijs de Rijk, Ezio Todesco, Paolo Ferracin, Shlomo Caspi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 descr="EuCARD log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030492"/>
            <a:ext cx="1905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4" cstate="print"/>
          <a:srcRect r="1060" b="1387"/>
          <a:stretch>
            <a:fillRect/>
          </a:stretch>
        </p:blipFill>
        <p:spPr bwMode="auto">
          <a:xfrm>
            <a:off x="7318659" y="1826452"/>
            <a:ext cx="1291941" cy="1312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Blocks: field quality or strength?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903246" y="1657350"/>
            <a:ext cx="2139156" cy="358046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en-US" sz="2200" dirty="0" smtClean="0"/>
          </a:p>
          <a:p>
            <a:pPr>
              <a:buFont typeface="Arial" charset="0"/>
              <a:buChar char="•"/>
            </a:pPr>
            <a:r>
              <a:rPr lang="en-US" sz="2200" dirty="0" smtClean="0"/>
              <a:t> blocks_156_Q at intersection of b</a:t>
            </a:r>
            <a:r>
              <a:rPr lang="en-US" sz="2200" baseline="-25000" dirty="0" smtClean="0"/>
              <a:t>3</a:t>
            </a:r>
            <a:r>
              <a:rPr lang="en-US" sz="2200" dirty="0" smtClean="0"/>
              <a:t> and b</a:t>
            </a:r>
            <a:r>
              <a:rPr lang="en-US" sz="2200" baseline="-25000" dirty="0" smtClean="0"/>
              <a:t>5</a:t>
            </a:r>
          </a:p>
          <a:p>
            <a:pPr>
              <a:buFont typeface="Arial" charset="0"/>
              <a:buChar char="•"/>
            </a:pPr>
            <a:endParaRPr lang="en-US" sz="2200" baseline="-25000" dirty="0" smtClean="0"/>
          </a:p>
          <a:p>
            <a:pPr>
              <a:buFont typeface="Arial" charset="0"/>
              <a:buChar char="•"/>
            </a:pPr>
            <a:r>
              <a:rPr lang="en-US" sz="2200" dirty="0" smtClean="0"/>
              <a:t> blocks_156_S at top of </a:t>
            </a:r>
            <a:r>
              <a:rPr lang="en-US" sz="2200" dirty="0" err="1" smtClean="0"/>
              <a:t>B</a:t>
            </a:r>
            <a:r>
              <a:rPr lang="en-US" sz="2200" baseline="-25000" dirty="0" err="1" smtClean="0"/>
              <a:t>ss</a:t>
            </a:r>
            <a:r>
              <a:rPr lang="en-US" sz="2200" baseline="-25000" dirty="0" smtClean="0"/>
              <a:t>, 4.2 K</a:t>
            </a:r>
            <a:r>
              <a:rPr lang="en-US" sz="2200" dirty="0" smtClean="0"/>
              <a:t> </a:t>
            </a:r>
            <a:endParaRPr lang="en-US" sz="2200" baseline="-25000" dirty="0" smtClean="0"/>
          </a:p>
          <a:p>
            <a:endParaRPr lang="en-US" sz="2000" dirty="0" smtClean="0"/>
          </a:p>
          <a:p>
            <a:pPr>
              <a:buFont typeface="Arial" charset="0"/>
              <a:buChar char="•"/>
            </a:pPr>
            <a:r>
              <a:rPr lang="en-US" sz="2000" dirty="0" smtClean="0"/>
              <a:t> b</a:t>
            </a:r>
            <a:r>
              <a:rPr lang="en-US" sz="2000" baseline="-25000" dirty="0" smtClean="0"/>
              <a:t>3</a:t>
            </a:r>
            <a:r>
              <a:rPr lang="en-US" sz="2000" dirty="0" smtClean="0"/>
              <a:t> “narrow”</a:t>
            </a:r>
          </a:p>
          <a:p>
            <a:endParaRPr lang="en-US" sz="2000" dirty="0" smtClean="0"/>
          </a:p>
          <a:p>
            <a:pPr>
              <a:buFont typeface="Arial" charset="0"/>
              <a:buChar char="•"/>
            </a:pPr>
            <a:r>
              <a:rPr lang="en-US" sz="2000" dirty="0" smtClean="0"/>
              <a:t> b</a:t>
            </a:r>
            <a:r>
              <a:rPr lang="en-US" sz="2000" baseline="-25000" dirty="0" smtClean="0"/>
              <a:t>7</a:t>
            </a:r>
            <a:r>
              <a:rPr lang="en-US" sz="2000" dirty="0" smtClean="0"/>
              <a:t> “larger”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322487" y="844367"/>
            <a:ext cx="7574758" cy="4924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Sensitivity analysis moving around a 39-39-39-39 …</a:t>
            </a:r>
            <a:r>
              <a:rPr lang="en-US" sz="2000" dirty="0" smtClean="0"/>
              <a:t>	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2224" y="1287691"/>
            <a:ext cx="7077414" cy="525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sz="4200" dirty="0" smtClean="0"/>
              <a:t>Blocks: Lorentz forces and stresses</a:t>
            </a:r>
            <a:endParaRPr lang="en-US" sz="4200" dirty="0"/>
          </a:p>
        </p:txBody>
      </p:sp>
      <p:grpSp>
        <p:nvGrpSpPr>
          <p:cNvPr id="19" name="Group 18"/>
          <p:cNvGrpSpPr/>
          <p:nvPr/>
        </p:nvGrpSpPr>
        <p:grpSpPr>
          <a:xfrm>
            <a:off x="-126725" y="1510206"/>
            <a:ext cx="6832321" cy="4861560"/>
            <a:chOff x="1042416" y="1463040"/>
            <a:chExt cx="7514174" cy="5114834"/>
          </a:xfrm>
        </p:grpSpPr>
        <p:grpSp>
          <p:nvGrpSpPr>
            <p:cNvPr id="3" name="Group 14"/>
            <p:cNvGrpSpPr/>
            <p:nvPr/>
          </p:nvGrpSpPr>
          <p:grpSpPr>
            <a:xfrm>
              <a:off x="1042416" y="1463040"/>
              <a:ext cx="7514174" cy="5114834"/>
              <a:chOff x="1042416" y="1463040"/>
              <a:chExt cx="7514174" cy="5114834"/>
            </a:xfrm>
          </p:grpSpPr>
          <p:pic>
            <p:nvPicPr>
              <p:cNvPr id="44034" name="Picture 2" descr="http://www.epsconverter.com/temp/c6e4ff44603c0876ac15fe929b6e6169.eps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12353" t="32636" r="12118" b="27636"/>
              <a:stretch>
                <a:fillRect/>
              </a:stretch>
            </p:blipFill>
            <p:spPr bwMode="auto">
              <a:xfrm>
                <a:off x="1042416" y="1463040"/>
                <a:ext cx="7514174" cy="5114834"/>
              </a:xfrm>
              <a:prstGeom prst="rect">
                <a:avLst/>
              </a:prstGeom>
              <a:noFill/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4194477" y="2419327"/>
                <a:ext cx="931708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3.96</a:t>
                </a: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4222183" y="3306021"/>
                <a:ext cx="931708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3.41</a:t>
                </a: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5399836" y="4400536"/>
                <a:ext cx="931708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2.04</a:t>
                </a: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5399831" y="5287234"/>
                <a:ext cx="931708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1.44</a:t>
                </a: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1631388" y="5217960"/>
              <a:ext cx="1610580" cy="4616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/>
                <a:t>B</a:t>
              </a:r>
              <a:r>
                <a:rPr lang="en-US" sz="2400" baseline="-25000" dirty="0" err="1" smtClean="0"/>
                <a:t>c</a:t>
              </a:r>
              <a:r>
                <a:rPr lang="en-US" sz="2400" dirty="0" smtClean="0"/>
                <a:t> = 13 T</a:t>
              </a:r>
            </a:p>
          </p:txBody>
        </p:sp>
      </p:grp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5534160" y="1143521"/>
          <a:ext cx="3188929" cy="239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3059"/>
                <a:gridCol w="1066691"/>
                <a:gridCol w="138917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Block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F</a:t>
                      </a:r>
                      <a:r>
                        <a:rPr lang="en-US" baseline="-25000" dirty="0" err="1" smtClean="0"/>
                        <a:t>x</a:t>
                      </a:r>
                      <a:r>
                        <a:rPr lang="en-US" dirty="0" smtClean="0"/>
                        <a:t> </a:t>
                      </a:r>
                    </a:p>
                    <a:p>
                      <a:pPr algn="ctr"/>
                      <a:r>
                        <a:rPr lang="en-US" dirty="0" smtClean="0"/>
                        <a:t>[MN/m]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latin typeface="Symbol" pitchFamily="18" charset="2"/>
                        </a:rPr>
                        <a:t>s</a:t>
                      </a:r>
                      <a:r>
                        <a:rPr lang="en-US" baseline="-25000" dirty="0" err="1" smtClean="0">
                          <a:latin typeface="+mn-lt"/>
                        </a:rPr>
                        <a:t>hor</a:t>
                      </a:r>
                      <a:r>
                        <a:rPr lang="en-US" baseline="-25000" dirty="0" smtClean="0">
                          <a:latin typeface="+mn-lt"/>
                        </a:rPr>
                        <a:t>, </a:t>
                      </a:r>
                      <a:r>
                        <a:rPr lang="en-US" baseline="-25000" dirty="0" err="1" smtClean="0">
                          <a:latin typeface="+mn-lt"/>
                        </a:rPr>
                        <a:t>ave</a:t>
                      </a:r>
                      <a:r>
                        <a:rPr lang="en-US" dirty="0" smtClean="0"/>
                        <a:t> = </a:t>
                      </a:r>
                      <a:r>
                        <a:rPr lang="en-US" dirty="0" err="1" smtClean="0"/>
                        <a:t>F</a:t>
                      </a:r>
                      <a:r>
                        <a:rPr lang="en-US" baseline="-25000" dirty="0" err="1" smtClean="0"/>
                        <a:t>x</a:t>
                      </a:r>
                      <a:r>
                        <a:rPr lang="en-US" dirty="0" smtClean="0"/>
                        <a:t>/w </a:t>
                      </a:r>
                    </a:p>
                    <a:p>
                      <a:pPr algn="ctr"/>
                      <a:r>
                        <a:rPr lang="en-US" dirty="0" smtClean="0"/>
                        <a:t>[</a:t>
                      </a:r>
                      <a:r>
                        <a:rPr lang="en-US" dirty="0" err="1" smtClean="0"/>
                        <a:t>MPa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1.43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1165021" y="1148389"/>
            <a:ext cx="3317011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baseline 41-41-37-37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mesh.emf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200" y="1219200"/>
            <a:ext cx="7239000" cy="52674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Blocks: preliminary FEM for stresses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210300" y="965200"/>
            <a:ext cx="3352800" cy="52629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E</a:t>
            </a:r>
            <a:r>
              <a:rPr lang="en-US" sz="3200" baseline="-25000" dirty="0" err="1" smtClean="0"/>
              <a:t>coil</a:t>
            </a:r>
            <a:r>
              <a:rPr lang="en-US" sz="3200" dirty="0" smtClean="0"/>
              <a:t> = 42 </a:t>
            </a:r>
            <a:r>
              <a:rPr lang="en-US" sz="3200" dirty="0" err="1" smtClean="0"/>
              <a:t>GPa</a:t>
            </a:r>
            <a:endParaRPr lang="en-US" sz="3200" dirty="0" smtClean="0"/>
          </a:p>
          <a:p>
            <a:r>
              <a:rPr lang="en-US" sz="3200" dirty="0" err="1" smtClean="0">
                <a:latin typeface="Symbol" pitchFamily="18" charset="2"/>
              </a:rPr>
              <a:t>n</a:t>
            </a:r>
            <a:r>
              <a:rPr lang="en-US" sz="3200" baseline="-25000" dirty="0" err="1" smtClean="0"/>
              <a:t>coil</a:t>
            </a:r>
            <a:r>
              <a:rPr lang="en-US" sz="3200" dirty="0" smtClean="0"/>
              <a:t> = 0.3</a:t>
            </a:r>
          </a:p>
          <a:p>
            <a:endParaRPr lang="en-US" sz="1600" dirty="0" smtClean="0"/>
          </a:p>
          <a:p>
            <a:r>
              <a:rPr lang="en-US" sz="3200" dirty="0" err="1" smtClean="0"/>
              <a:t>E</a:t>
            </a:r>
            <a:r>
              <a:rPr lang="en-US" sz="3200" baseline="-25000" dirty="0" err="1" smtClean="0"/>
              <a:t>wedge</a:t>
            </a:r>
            <a:r>
              <a:rPr lang="en-US" sz="3200" dirty="0" smtClean="0"/>
              <a:t> = 110 </a:t>
            </a:r>
            <a:r>
              <a:rPr lang="en-US" sz="3200" dirty="0" err="1" smtClean="0"/>
              <a:t>GPa</a:t>
            </a:r>
            <a:endParaRPr lang="en-US" sz="3200" dirty="0" smtClean="0"/>
          </a:p>
          <a:p>
            <a:r>
              <a:rPr lang="en-US" sz="3200" dirty="0" err="1" smtClean="0">
                <a:latin typeface="Symbol" pitchFamily="18" charset="2"/>
              </a:rPr>
              <a:t>n</a:t>
            </a:r>
            <a:r>
              <a:rPr lang="en-US" sz="3200" baseline="-25000" dirty="0" err="1" smtClean="0"/>
              <a:t>wedge</a:t>
            </a:r>
            <a:r>
              <a:rPr lang="en-US" sz="3200" dirty="0" smtClean="0"/>
              <a:t> = 0.3</a:t>
            </a:r>
          </a:p>
          <a:p>
            <a:r>
              <a:rPr lang="en-US" sz="3200" dirty="0" smtClean="0"/>
              <a:t>[copper alloy]</a:t>
            </a:r>
          </a:p>
          <a:p>
            <a:endParaRPr lang="en-US" sz="1600" dirty="0" smtClean="0"/>
          </a:p>
          <a:p>
            <a:r>
              <a:rPr lang="en-US" sz="3200" dirty="0" err="1" smtClean="0">
                <a:latin typeface="Symbol" pitchFamily="18" charset="2"/>
              </a:rPr>
              <a:t>m</a:t>
            </a:r>
            <a:r>
              <a:rPr lang="en-US" sz="3200" baseline="-25000" dirty="0" err="1" smtClean="0"/>
              <a:t>layer</a:t>
            </a:r>
            <a:r>
              <a:rPr lang="en-US" sz="3200" dirty="0" smtClean="0"/>
              <a:t> = 1000</a:t>
            </a:r>
          </a:p>
          <a:p>
            <a:r>
              <a:rPr lang="en-US" sz="3200" dirty="0" smtClean="0">
                <a:latin typeface="Symbol" pitchFamily="18" charset="2"/>
              </a:rPr>
              <a:t>m</a:t>
            </a:r>
            <a:r>
              <a:rPr lang="en-US" sz="3200" baseline="-25000" dirty="0" smtClean="0"/>
              <a:t>other</a:t>
            </a:r>
            <a:r>
              <a:rPr lang="en-US" sz="3200" dirty="0" smtClean="0"/>
              <a:t> = </a:t>
            </a:r>
            <a:r>
              <a:rPr lang="en-US" sz="3200" dirty="0" smtClean="0"/>
              <a:t>0.2</a:t>
            </a:r>
          </a:p>
          <a:p>
            <a:endParaRPr lang="en-US" sz="1600" dirty="0" smtClean="0"/>
          </a:p>
          <a:p>
            <a:r>
              <a:rPr lang="en-US" sz="3200" dirty="0" smtClean="0"/>
              <a:t>Lorentz forces strand by strand</a:t>
            </a:r>
            <a:endParaRPr lang="en-US" sz="3200" dirty="0" smtClean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1143000" y="2819400"/>
            <a:ext cx="33528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209800" y="4862511"/>
            <a:ext cx="36576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 flipH="1" flipV="1">
            <a:off x="1347789" y="4838700"/>
            <a:ext cx="1752600" cy="0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5400000" flipH="1" flipV="1">
            <a:off x="3619500" y="2857500"/>
            <a:ext cx="1752600" cy="0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10800000">
            <a:off x="2209800" y="3967163"/>
            <a:ext cx="3657600" cy="0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10800000">
            <a:off x="1143000" y="3729037"/>
            <a:ext cx="3352800" cy="0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1143000" y="5743580"/>
            <a:ext cx="4724400" cy="0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rot="5400000">
            <a:off x="3986215" y="3810000"/>
            <a:ext cx="3810000" cy="0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762000" y="4953000"/>
            <a:ext cx="685800" cy="533400"/>
          </a:xfrm>
          <a:prstGeom prst="straightConnector1">
            <a:avLst/>
          </a:prstGeom>
          <a:ln w="190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tress_x.emf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2925" y="1143000"/>
            <a:ext cx="7360875" cy="53561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Blocks: preliminary FEM for stresses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rot="10800000">
            <a:off x="4724400" y="2667000"/>
            <a:ext cx="1905000" cy="2286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629400" y="2514600"/>
            <a:ext cx="1905000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-122 </a:t>
            </a:r>
            <a:r>
              <a:rPr lang="en-US" sz="3200" dirty="0" err="1" smtClean="0"/>
              <a:t>MPa</a:t>
            </a:r>
            <a:endParaRPr lang="en-US" sz="32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6096000" y="1143000"/>
            <a:ext cx="2057400" cy="10772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horizontal stresses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133763" y="4212759"/>
            <a:ext cx="20574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err="1" smtClean="0"/>
              <a:t>B</a:t>
            </a:r>
            <a:r>
              <a:rPr lang="en-US" sz="3200" baseline="-25000" dirty="0" err="1" smtClean="0"/>
              <a:t>c</a:t>
            </a:r>
            <a:r>
              <a:rPr lang="en-US" sz="3200" dirty="0" smtClean="0"/>
              <a:t> = 13 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7"/>
              </a:clrFrom>
              <a:clrTo>
                <a:srgbClr val="FFFFF7">
                  <a:alpha val="0"/>
                </a:srgbClr>
              </a:clrTo>
            </a:clrChange>
          </a:blip>
          <a:srcRect l="17537" t="38200" r="20476" b="33442"/>
          <a:stretch>
            <a:fillRect/>
          </a:stretch>
        </p:blipFill>
        <p:spPr bwMode="auto">
          <a:xfrm>
            <a:off x="1050873" y="4312698"/>
            <a:ext cx="6408722" cy="2198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7"/>
              </a:clrFrom>
              <a:clrTo>
                <a:srgbClr val="FFFFF7">
                  <a:alpha val="0"/>
                </a:srgbClr>
              </a:clrTo>
            </a:clrChange>
          </a:blip>
          <a:srcRect l="19170" t="38060" r="18004" b="31903"/>
          <a:stretch>
            <a:fillRect/>
          </a:stretch>
        </p:blipFill>
        <p:spPr bwMode="auto">
          <a:xfrm>
            <a:off x="887087" y="1405695"/>
            <a:ext cx="6508480" cy="2333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200" dirty="0" smtClean="0"/>
              <a:t>Blocks: ideas for the structure (2d)</a:t>
            </a:r>
            <a:endParaRPr lang="en-US" sz="4200" dirty="0"/>
          </a:p>
        </p:txBody>
      </p:sp>
      <p:sp>
        <p:nvSpPr>
          <p:cNvPr id="13" name="TextBox 12"/>
          <p:cNvSpPr txBox="1"/>
          <p:nvPr/>
        </p:nvSpPr>
        <p:spPr>
          <a:xfrm>
            <a:off x="7429500" y="5740400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coil, layer 1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7429500" y="5054600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coil, layer 2</a:t>
            </a:r>
            <a:endParaRPr lang="en-US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5105400" y="3805535"/>
            <a:ext cx="2209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Ti alloy poles</a:t>
            </a:r>
            <a:endParaRPr lang="en-US" sz="2400" dirty="0"/>
          </a:p>
        </p:txBody>
      </p:sp>
      <p:cxnSp>
        <p:nvCxnSpPr>
          <p:cNvPr id="23" name="Straight Arrow Connector 22"/>
          <p:cNvCxnSpPr>
            <a:stCxn id="22" idx="1"/>
          </p:cNvCxnSpPr>
          <p:nvPr/>
        </p:nvCxnSpPr>
        <p:spPr>
          <a:xfrm rot="10800000" flipV="1">
            <a:off x="2961564" y="4036368"/>
            <a:ext cx="2143836" cy="1122486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18" idx="1"/>
          </p:cNvCxnSpPr>
          <p:nvPr/>
        </p:nvCxnSpPr>
        <p:spPr>
          <a:xfrm rot="10800000">
            <a:off x="4762500" y="5280967"/>
            <a:ext cx="2667000" cy="4466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3" idx="1"/>
          </p:cNvCxnSpPr>
          <p:nvPr/>
        </p:nvCxnSpPr>
        <p:spPr>
          <a:xfrm rot="10800000">
            <a:off x="4762500" y="5969001"/>
            <a:ext cx="2667000" cy="2233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10800000">
            <a:off x="3543300" y="2395832"/>
            <a:ext cx="2667000" cy="4466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10800000">
            <a:off x="3543300" y="3083866"/>
            <a:ext cx="2667000" cy="2233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210300" y="2857500"/>
            <a:ext cx="19812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coil, layer 3</a:t>
            </a:r>
            <a:endParaRPr lang="en-US" sz="2400" dirty="0"/>
          </a:p>
        </p:txBody>
      </p:sp>
      <p:sp>
        <p:nvSpPr>
          <p:cNvPr id="37" name="TextBox 36"/>
          <p:cNvSpPr txBox="1"/>
          <p:nvPr/>
        </p:nvSpPr>
        <p:spPr>
          <a:xfrm>
            <a:off x="6210300" y="2171700"/>
            <a:ext cx="2209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coil, layer 4</a:t>
            </a:r>
            <a:endParaRPr lang="en-US" sz="2400" dirty="0"/>
          </a:p>
        </p:txBody>
      </p:sp>
      <p:sp>
        <p:nvSpPr>
          <p:cNvPr id="38" name="TextBox 37"/>
          <p:cNvSpPr txBox="1"/>
          <p:nvPr/>
        </p:nvSpPr>
        <p:spPr>
          <a:xfrm>
            <a:off x="3200399" y="914400"/>
            <a:ext cx="269543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Ti alloy / iron poles</a:t>
            </a:r>
            <a:endParaRPr lang="en-US" sz="2400" dirty="0"/>
          </a:p>
        </p:txBody>
      </p:sp>
      <p:cxnSp>
        <p:nvCxnSpPr>
          <p:cNvPr id="39" name="Straight Arrow Connector 38"/>
          <p:cNvCxnSpPr>
            <a:stCxn id="38" idx="1"/>
          </p:cNvCxnSpPr>
          <p:nvPr/>
        </p:nvCxnSpPr>
        <p:spPr>
          <a:xfrm rot="10800000" flipV="1">
            <a:off x="1774209" y="1145232"/>
            <a:ext cx="1426190" cy="669919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6135816" y="914400"/>
            <a:ext cx="2209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bronze rail</a:t>
            </a:r>
            <a:endParaRPr lang="en-US" sz="2400" dirty="0"/>
          </a:p>
        </p:txBody>
      </p:sp>
      <p:cxnSp>
        <p:nvCxnSpPr>
          <p:cNvPr id="42" name="Straight Arrow Connector 41"/>
          <p:cNvCxnSpPr>
            <a:stCxn id="41" idx="1"/>
          </p:cNvCxnSpPr>
          <p:nvPr/>
        </p:nvCxnSpPr>
        <p:spPr>
          <a:xfrm rot="10800000" flipV="1">
            <a:off x="5227094" y="1145232"/>
            <a:ext cx="908723" cy="1011113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7391400" y="3805535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bronze rail</a:t>
            </a:r>
            <a:endParaRPr lang="en-US" sz="2400" dirty="0"/>
          </a:p>
        </p:txBody>
      </p:sp>
      <p:cxnSp>
        <p:nvCxnSpPr>
          <p:cNvPr id="49" name="Straight Arrow Connector 48"/>
          <p:cNvCxnSpPr>
            <a:stCxn id="48" idx="1"/>
          </p:cNvCxnSpPr>
          <p:nvPr/>
        </p:nvCxnSpPr>
        <p:spPr>
          <a:xfrm rot="10800000" flipV="1">
            <a:off x="6591870" y="4036367"/>
            <a:ext cx="799531" cy="931417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22" idx="1"/>
          </p:cNvCxnSpPr>
          <p:nvPr/>
        </p:nvCxnSpPr>
        <p:spPr>
          <a:xfrm rot="10800000" flipV="1">
            <a:off x="3234520" y="4036367"/>
            <a:ext cx="1870881" cy="617519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38" idx="1"/>
          </p:cNvCxnSpPr>
          <p:nvPr/>
        </p:nvCxnSpPr>
        <p:spPr>
          <a:xfrm rot="10800000" flipV="1">
            <a:off x="1692323" y="1145232"/>
            <a:ext cx="1508077" cy="1584319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7"/>
              </a:clrFrom>
              <a:clrTo>
                <a:srgbClr val="FFFFF7">
                  <a:alpha val="0"/>
                </a:srgbClr>
              </a:clrTo>
            </a:clrChange>
          </a:blip>
          <a:srcRect l="21409" t="15858" r="17584" b="17724"/>
          <a:stretch>
            <a:fillRect/>
          </a:stretch>
        </p:blipFill>
        <p:spPr bwMode="auto">
          <a:xfrm>
            <a:off x="1637723" y="1119116"/>
            <a:ext cx="6168794" cy="5036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200" dirty="0" smtClean="0"/>
              <a:t>Blocks: ideas for the structure (2d)</a:t>
            </a:r>
            <a:endParaRPr lang="en-US" sz="4200" dirty="0"/>
          </a:p>
        </p:txBody>
      </p:sp>
      <p:sp>
        <p:nvSpPr>
          <p:cNvPr id="38" name="TextBox 37"/>
          <p:cNvSpPr txBox="1"/>
          <p:nvPr/>
        </p:nvSpPr>
        <p:spPr>
          <a:xfrm>
            <a:off x="7467600" y="4736068"/>
            <a:ext cx="220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horizontal</a:t>
            </a:r>
          </a:p>
          <a:p>
            <a:r>
              <a:rPr lang="en-US" sz="2400" dirty="0" smtClean="0"/>
              <a:t>iron pad</a:t>
            </a:r>
            <a:endParaRPr lang="en-US" sz="2400" dirty="0"/>
          </a:p>
        </p:txBody>
      </p:sp>
      <p:cxnSp>
        <p:nvCxnSpPr>
          <p:cNvPr id="39" name="Straight Arrow Connector 38"/>
          <p:cNvCxnSpPr>
            <a:stCxn id="38" idx="1"/>
          </p:cNvCxnSpPr>
          <p:nvPr/>
        </p:nvCxnSpPr>
        <p:spPr>
          <a:xfrm rot="10800000">
            <a:off x="6553200" y="4964671"/>
            <a:ext cx="914400" cy="186897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572000" y="810904"/>
            <a:ext cx="2209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vertical iron pad</a:t>
            </a:r>
            <a:endParaRPr lang="en-US" sz="2400" dirty="0"/>
          </a:p>
        </p:txBody>
      </p:sp>
      <p:cxnSp>
        <p:nvCxnSpPr>
          <p:cNvPr id="21" name="Straight Arrow Connector 20"/>
          <p:cNvCxnSpPr/>
          <p:nvPr/>
        </p:nvCxnSpPr>
        <p:spPr>
          <a:xfrm rot="5400000">
            <a:off x="4038600" y="1680865"/>
            <a:ext cx="1143001" cy="38100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620000" y="3212068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steel rails</a:t>
            </a:r>
            <a:endParaRPr lang="en-US" sz="2400" dirty="0"/>
          </a:p>
        </p:txBody>
      </p:sp>
      <p:cxnSp>
        <p:nvCxnSpPr>
          <p:cNvPr id="28" name="Straight Arrow Connector 27"/>
          <p:cNvCxnSpPr>
            <a:stCxn id="27" idx="1"/>
          </p:cNvCxnSpPr>
          <p:nvPr/>
        </p:nvCxnSpPr>
        <p:spPr>
          <a:xfrm rot="10800000" flipV="1">
            <a:off x="5181600" y="3442901"/>
            <a:ext cx="2438400" cy="676364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27" idx="1"/>
          </p:cNvCxnSpPr>
          <p:nvPr/>
        </p:nvCxnSpPr>
        <p:spPr>
          <a:xfrm rot="10800000" flipV="1">
            <a:off x="5704764" y="3442900"/>
            <a:ext cx="1915236" cy="1920669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381000" y="4278868"/>
            <a:ext cx="9144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steel</a:t>
            </a:r>
          </a:p>
          <a:p>
            <a:r>
              <a:rPr lang="en-US" sz="2400" dirty="0" smtClean="0"/>
              <a:t>tube</a:t>
            </a:r>
            <a:endParaRPr lang="en-US" sz="2400" dirty="0"/>
          </a:p>
        </p:txBody>
      </p:sp>
      <p:cxnSp>
        <p:nvCxnSpPr>
          <p:cNvPr id="44" name="Straight Arrow Connector 43"/>
          <p:cNvCxnSpPr>
            <a:stCxn id="43" idx="3"/>
          </p:cNvCxnSpPr>
          <p:nvPr/>
        </p:nvCxnSpPr>
        <p:spPr>
          <a:xfrm>
            <a:off x="1295400" y="4694367"/>
            <a:ext cx="1475096" cy="614612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257800" y="6172200"/>
            <a:ext cx="2971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steel midplane shim</a:t>
            </a:r>
            <a:endParaRPr lang="en-US" sz="2400" dirty="0"/>
          </a:p>
        </p:txBody>
      </p:sp>
      <p:cxnSp>
        <p:nvCxnSpPr>
          <p:cNvPr id="49" name="Straight Arrow Connector 48"/>
          <p:cNvCxnSpPr>
            <a:stCxn id="48" idx="1"/>
          </p:cNvCxnSpPr>
          <p:nvPr/>
        </p:nvCxnSpPr>
        <p:spPr>
          <a:xfrm rot="10800000">
            <a:off x="4612944" y="5977719"/>
            <a:ext cx="644857" cy="425314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7"/>
              </a:clrFrom>
              <a:clrTo>
                <a:srgbClr val="FFFFF7">
                  <a:alpha val="0"/>
                </a:srgbClr>
              </a:clrTo>
            </a:clrChange>
          </a:blip>
          <a:srcRect l="27845" t="19403" r="26259" b="19963"/>
          <a:stretch>
            <a:fillRect/>
          </a:stretch>
        </p:blipFill>
        <p:spPr bwMode="auto">
          <a:xfrm>
            <a:off x="2142688" y="887095"/>
            <a:ext cx="5513696" cy="5463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200" dirty="0" smtClean="0"/>
              <a:t>Blocks: ideas for the structure (2d)</a:t>
            </a:r>
            <a:endParaRPr lang="en-US" sz="4200" dirty="0"/>
          </a:p>
        </p:txBody>
      </p:sp>
      <p:sp>
        <p:nvSpPr>
          <p:cNvPr id="20" name="TextBox 19"/>
          <p:cNvSpPr txBox="1"/>
          <p:nvPr/>
        </p:nvSpPr>
        <p:spPr>
          <a:xfrm>
            <a:off x="7576784" y="2667000"/>
            <a:ext cx="22098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Al alloy shrinking cylinder</a:t>
            </a:r>
            <a:endParaRPr lang="en-US" sz="2400" dirty="0"/>
          </a:p>
        </p:txBody>
      </p:sp>
      <p:cxnSp>
        <p:nvCxnSpPr>
          <p:cNvPr id="21" name="Straight Arrow Connector 20"/>
          <p:cNvCxnSpPr>
            <a:stCxn id="20" idx="1"/>
          </p:cNvCxnSpPr>
          <p:nvPr/>
        </p:nvCxnSpPr>
        <p:spPr>
          <a:xfrm rot="10800000" flipV="1">
            <a:off x="6586184" y="3267164"/>
            <a:ext cx="990600" cy="695235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914400" y="1524000"/>
            <a:ext cx="9144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(split) iron yoke</a:t>
            </a:r>
            <a:endParaRPr lang="en-US" sz="2400" dirty="0"/>
          </a:p>
        </p:txBody>
      </p:sp>
      <p:cxnSp>
        <p:nvCxnSpPr>
          <p:cNvPr id="44" name="Straight Arrow Connector 43"/>
          <p:cNvCxnSpPr>
            <a:stCxn id="43" idx="3"/>
          </p:cNvCxnSpPr>
          <p:nvPr/>
        </p:nvCxnSpPr>
        <p:spPr>
          <a:xfrm>
            <a:off x="1828800" y="2124165"/>
            <a:ext cx="1447800" cy="307032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804848" y="6396335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horizontal key</a:t>
            </a:r>
            <a:endParaRPr lang="en-US" sz="2400" dirty="0"/>
          </a:p>
        </p:txBody>
      </p:sp>
      <p:cxnSp>
        <p:nvCxnSpPr>
          <p:cNvPr id="49" name="Straight Arrow Connector 48"/>
          <p:cNvCxnSpPr>
            <a:stCxn id="48" idx="1"/>
          </p:cNvCxnSpPr>
          <p:nvPr/>
        </p:nvCxnSpPr>
        <p:spPr>
          <a:xfrm rot="10800000">
            <a:off x="4509448" y="5943600"/>
            <a:ext cx="1295400" cy="683568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804848" y="1293168"/>
            <a:ext cx="29718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horizontal </a:t>
            </a:r>
            <a:r>
              <a:rPr lang="en-US" sz="2400" dirty="0" smtClean="0"/>
              <a:t>bladder location</a:t>
            </a:r>
            <a:endParaRPr lang="en-US" sz="2400" dirty="0"/>
          </a:p>
        </p:txBody>
      </p:sp>
      <p:cxnSp>
        <p:nvCxnSpPr>
          <p:cNvPr id="18" name="Straight Arrow Connector 17"/>
          <p:cNvCxnSpPr>
            <a:stCxn id="17" idx="1"/>
          </p:cNvCxnSpPr>
          <p:nvPr/>
        </p:nvCxnSpPr>
        <p:spPr>
          <a:xfrm rot="10800000" flipV="1">
            <a:off x="4509448" y="1708666"/>
            <a:ext cx="1295401" cy="3764085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6200" y="3969603"/>
            <a:ext cx="16002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vertical key</a:t>
            </a:r>
            <a:endParaRPr lang="en-US" sz="2400" dirty="0"/>
          </a:p>
        </p:txBody>
      </p:sp>
      <p:cxnSp>
        <p:nvCxnSpPr>
          <p:cNvPr id="29" name="Straight Arrow Connector 28"/>
          <p:cNvCxnSpPr>
            <a:stCxn id="26" idx="3"/>
          </p:cNvCxnSpPr>
          <p:nvPr/>
        </p:nvCxnSpPr>
        <p:spPr>
          <a:xfrm>
            <a:off x="1676400" y="4200436"/>
            <a:ext cx="914400" cy="142964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76200" y="5098955"/>
            <a:ext cx="1537648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vertical</a:t>
            </a:r>
          </a:p>
          <a:p>
            <a:pPr algn="ctr"/>
            <a:r>
              <a:rPr lang="en-US" sz="2400" dirty="0" smtClean="0"/>
              <a:t>b</a:t>
            </a:r>
            <a:r>
              <a:rPr lang="en-US" sz="2400" dirty="0" smtClean="0"/>
              <a:t>ladder location</a:t>
            </a:r>
            <a:endParaRPr lang="en-US" sz="2400" dirty="0"/>
          </a:p>
        </p:txBody>
      </p:sp>
      <p:cxnSp>
        <p:nvCxnSpPr>
          <p:cNvPr id="35" name="Straight Arrow Connector 34"/>
          <p:cNvCxnSpPr>
            <a:stCxn id="34" idx="3"/>
          </p:cNvCxnSpPr>
          <p:nvPr/>
        </p:nvCxnSpPr>
        <p:spPr>
          <a:xfrm flipV="1">
            <a:off x="1613848" y="4329753"/>
            <a:ext cx="1676400" cy="1369367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6725" y="931725"/>
            <a:ext cx="821055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Blocks: ideas for the ends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-258060" y="1255554"/>
            <a:ext cx="4700144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/>
                </a:solidFill>
              </a:rPr>
              <a:t>HD2 “flared ends”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322874" y="4137295"/>
            <a:ext cx="2807297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/>
                </a:solidFill>
              </a:rPr>
              <a:t>R ~ 350 mm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094789" y="6049222"/>
            <a:ext cx="2807297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/>
                </a:solidFill>
              </a:rPr>
              <a:t>10° angle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2"/>
          <p:cNvGrpSpPr/>
          <p:nvPr/>
        </p:nvGrpSpPr>
        <p:grpSpPr>
          <a:xfrm>
            <a:off x="-194000" y="1094507"/>
            <a:ext cx="7024254" cy="5361709"/>
            <a:chOff x="498750" y="1094507"/>
            <a:chExt cx="7024254" cy="5361709"/>
          </a:xfrm>
        </p:grpSpPr>
        <p:pic>
          <p:nvPicPr>
            <p:cNvPr id="8" name="Picture 7" descr="racetrack_clothoid_arc.png"/>
            <p:cNvPicPr>
              <a:picLocks noChangeAspect="1"/>
            </p:cNvPicPr>
            <p:nvPr/>
          </p:nvPicPr>
          <p:blipFill>
            <a:blip r:embed="rId2" cstate="print"/>
            <a:srcRect l="7495" t="16970" r="10566" b="4848"/>
            <a:stretch>
              <a:fillRect/>
            </a:stretch>
          </p:blipFill>
          <p:spPr>
            <a:xfrm>
              <a:off x="498750" y="1094507"/>
              <a:ext cx="7024254" cy="5361709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1390679" y="2668717"/>
              <a:ext cx="2807297" cy="55399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dirty="0" smtClean="0">
                  <a:solidFill>
                    <a:srgbClr val="FF0000"/>
                  </a:solidFill>
                </a:rPr>
                <a:t>straight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496576" y="2654853"/>
              <a:ext cx="2807297" cy="55399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dirty="0" smtClean="0">
                  <a:solidFill>
                    <a:srgbClr val="FF0000"/>
                  </a:solidFill>
                </a:rPr>
                <a:t>arc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81082" y="4372823"/>
              <a:ext cx="2807297" cy="55399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dirty="0" smtClean="0">
                  <a:solidFill>
                    <a:srgbClr val="0000FF"/>
                  </a:solidFill>
                </a:rPr>
                <a:t>straight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780093" y="4300912"/>
              <a:ext cx="2807297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dirty="0" smtClean="0">
                  <a:solidFill>
                    <a:srgbClr val="0000FF"/>
                  </a:solidFill>
                </a:rPr>
                <a:t>transition</a:t>
              </a:r>
            </a:p>
            <a:p>
              <a:pPr algn="ctr"/>
              <a:r>
                <a:rPr lang="en-US" sz="3000" dirty="0" smtClean="0">
                  <a:solidFill>
                    <a:srgbClr val="0000FF"/>
                  </a:solidFill>
                </a:rPr>
                <a:t>curve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064634" y="3818640"/>
              <a:ext cx="2807297" cy="55399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dirty="0" smtClean="0">
                  <a:solidFill>
                    <a:srgbClr val="0000FF"/>
                  </a:solidFill>
                </a:rPr>
                <a:t>arc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Blocks: ideas for the ends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6206854" y="3408220"/>
            <a:ext cx="581892" cy="6788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-692727" y="3477491"/>
            <a:ext cx="886691" cy="6788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295184" y="992306"/>
            <a:ext cx="2654874" cy="489364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Use transition curves that introduce gradual changes in curvature without discontinuities smoother.</a:t>
            </a:r>
          </a:p>
          <a:p>
            <a:endParaRPr lang="en-US" sz="2600" dirty="0" smtClean="0"/>
          </a:p>
          <a:p>
            <a:r>
              <a:rPr lang="en-US" sz="2600" dirty="0" smtClean="0"/>
              <a:t>Candidates:</a:t>
            </a:r>
          </a:p>
          <a:p>
            <a:pPr>
              <a:buFont typeface="Arial" charset="0"/>
              <a:buChar char="•"/>
            </a:pPr>
            <a:r>
              <a:rPr lang="en-US" sz="2600" dirty="0" smtClean="0"/>
              <a:t> clothoid</a:t>
            </a:r>
          </a:p>
          <a:p>
            <a:pPr>
              <a:buFont typeface="Arial" charset="0"/>
              <a:buChar char="•"/>
            </a:pPr>
            <a:r>
              <a:rPr lang="en-US" sz="2600" dirty="0" smtClean="0"/>
              <a:t> ellipse</a:t>
            </a:r>
          </a:p>
          <a:p>
            <a:pPr>
              <a:buFont typeface="Arial" charset="0"/>
              <a:buChar char="•"/>
            </a:pPr>
            <a:r>
              <a:rPr lang="en-US" sz="2600" dirty="0" smtClean="0"/>
              <a:t> superellipse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Blocks: ideas for the ends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21165" t="25379" r="18182" b="9470"/>
          <a:stretch>
            <a:fillRect/>
          </a:stretch>
        </p:blipFill>
        <p:spPr bwMode="auto">
          <a:xfrm>
            <a:off x="124679" y="1039064"/>
            <a:ext cx="510761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13183" y="905735"/>
            <a:ext cx="3970863" cy="5813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15104" y="5308249"/>
            <a:ext cx="5474498" cy="89255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chemeClr val="accent1"/>
                </a:solidFill>
              </a:rPr>
              <a:t>“Proof of concept” winding tests planned at </a:t>
            </a:r>
            <a:r>
              <a:rPr lang="en-US" sz="2600" dirty="0" err="1" smtClean="0">
                <a:solidFill>
                  <a:schemeClr val="accent1"/>
                </a:solidFill>
              </a:rPr>
              <a:t>Saclay</a:t>
            </a:r>
            <a:r>
              <a:rPr lang="en-US" sz="2600" dirty="0" smtClean="0">
                <a:solidFill>
                  <a:schemeClr val="accent1"/>
                </a:solidFill>
              </a:rPr>
              <a:t> in late March 2010.</a:t>
            </a:r>
            <a:endParaRPr lang="en-US" sz="2600" baseline="-25000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62968" y="1100485"/>
            <a:ext cx="7162800" cy="47089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457200" indent="-457200">
              <a:lnSpc>
                <a:spcPts val="6000"/>
              </a:lnSpc>
            </a:pPr>
            <a:r>
              <a:rPr lang="en-US" sz="4000" dirty="0" smtClean="0">
                <a:solidFill>
                  <a:schemeClr val="tx2"/>
                </a:solidFill>
              </a:rPr>
              <a:t>3		Preliminary considerations</a:t>
            </a:r>
          </a:p>
          <a:p>
            <a:pPr marL="457200" indent="-457200">
              <a:lnSpc>
                <a:spcPts val="6000"/>
              </a:lnSpc>
            </a:pPr>
            <a:r>
              <a:rPr lang="en-US" sz="4000" dirty="0" smtClean="0">
                <a:solidFill>
                  <a:schemeClr val="tx2"/>
                </a:solidFill>
              </a:rPr>
              <a:t>15</a:t>
            </a:r>
            <a:r>
              <a:rPr lang="en-US" sz="4000" dirty="0" smtClean="0">
                <a:solidFill>
                  <a:schemeClr val="tx2"/>
                </a:solidFill>
              </a:rPr>
              <a:t>	Block design</a:t>
            </a:r>
          </a:p>
          <a:p>
            <a:pPr marL="457200" indent="-457200">
              <a:lnSpc>
                <a:spcPts val="6000"/>
              </a:lnSpc>
            </a:pPr>
            <a:r>
              <a:rPr lang="en-US" sz="4000" dirty="0" smtClean="0">
                <a:solidFill>
                  <a:schemeClr val="tx2"/>
                </a:solidFill>
              </a:rPr>
              <a:t>2		4.2 K / 1.9 K</a:t>
            </a:r>
          </a:p>
          <a:p>
            <a:pPr marL="457200" indent="-457200">
              <a:lnSpc>
                <a:spcPts val="6000"/>
              </a:lnSpc>
            </a:pPr>
            <a:r>
              <a:rPr lang="en-US" sz="4000" dirty="0" smtClean="0">
                <a:solidFill>
                  <a:schemeClr val="tx2"/>
                </a:solidFill>
              </a:rPr>
              <a:t>12	Cos-theta design</a:t>
            </a:r>
          </a:p>
          <a:p>
            <a:pPr marL="457200" indent="-457200">
              <a:lnSpc>
                <a:spcPts val="6000"/>
              </a:lnSpc>
            </a:pPr>
            <a:r>
              <a:rPr lang="en-US" sz="4000" dirty="0" smtClean="0">
                <a:solidFill>
                  <a:schemeClr val="tx2"/>
                </a:solidFill>
              </a:rPr>
              <a:t>7		Effect of the iron </a:t>
            </a:r>
          </a:p>
          <a:p>
            <a:pPr marL="457200" indent="-457200">
              <a:lnSpc>
                <a:spcPts val="6000"/>
              </a:lnSpc>
            </a:pPr>
            <a:endParaRPr lang="en-US" sz="4000" dirty="0" smtClean="0">
              <a:solidFill>
                <a:schemeClr val="tx2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45472" y="2773631"/>
            <a:ext cx="3152775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Blocks: ideas for the ends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6206854" y="3408220"/>
            <a:ext cx="581892" cy="6788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pippo4.bmp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222165"/>
            <a:ext cx="5181600" cy="3886200"/>
          </a:xfrm>
          <a:prstGeom prst="rect">
            <a:avLst/>
          </a:prstGeom>
        </p:spPr>
      </p:pic>
      <p:pic>
        <p:nvPicPr>
          <p:cNvPr id="15" name="Picture 14" descr="pippo5.bmp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51041" y="3189484"/>
            <a:ext cx="5181600" cy="3886200"/>
          </a:xfrm>
          <a:prstGeom prst="rect">
            <a:avLst/>
          </a:prstGeom>
        </p:spPr>
      </p:pic>
      <p:pic>
        <p:nvPicPr>
          <p:cNvPr id="17" name="Picture 16" descr="pippo6.bmp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2514" y="-460494"/>
            <a:ext cx="5181600" cy="38862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112326" y="1033867"/>
            <a:ext cx="4003964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u="sng" dirty="0" smtClean="0">
                <a:solidFill>
                  <a:schemeClr val="tx2"/>
                </a:solidFill>
              </a:rPr>
              <a:t>“Side”</a:t>
            </a:r>
            <a:r>
              <a:rPr lang="en-US" sz="3000" dirty="0" smtClean="0">
                <a:solidFill>
                  <a:schemeClr val="tx2"/>
                </a:solidFill>
              </a:rPr>
              <a:t>: transition curves + flat part</a:t>
            </a:r>
          </a:p>
          <a:p>
            <a:pPr algn="ctr"/>
            <a:r>
              <a:rPr lang="en-US" sz="3000" u="sng" dirty="0" smtClean="0">
                <a:solidFill>
                  <a:schemeClr val="tx2"/>
                </a:solidFill>
              </a:rPr>
              <a:t>“Racetrack”</a:t>
            </a:r>
            <a:r>
              <a:rPr lang="en-US" sz="3000" dirty="0" smtClean="0">
                <a:solidFill>
                  <a:schemeClr val="tx2"/>
                </a:solidFill>
              </a:rPr>
              <a:t>: transition curve + circular arc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 rot="10800000">
            <a:off x="955965" y="2438397"/>
            <a:ext cx="692729" cy="678872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177598" y="2848810"/>
            <a:ext cx="3560633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2 layers of cable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400759" y="3610814"/>
            <a:ext cx="3560633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turns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rot="5400000">
            <a:off x="7183582" y="4371110"/>
            <a:ext cx="969818" cy="484909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736601" y="5167086"/>
            <a:ext cx="767079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dirty="0" smtClean="0"/>
              <a:t>How much can we gain                                going from </a:t>
            </a:r>
            <a:r>
              <a:rPr lang="en-US" sz="3400" dirty="0" smtClean="0">
                <a:solidFill>
                  <a:schemeClr val="accent2"/>
                </a:solidFill>
              </a:rPr>
              <a:t>4.2 K</a:t>
            </a:r>
            <a:r>
              <a:rPr lang="en-US" sz="3400" dirty="0" smtClean="0"/>
              <a:t> to </a:t>
            </a:r>
            <a:r>
              <a:rPr lang="en-US" sz="3400" dirty="0" smtClean="0">
                <a:solidFill>
                  <a:schemeClr val="accent1"/>
                </a:solidFill>
              </a:rPr>
              <a:t>1.9 K</a:t>
            </a:r>
            <a:r>
              <a:rPr lang="en-US" sz="3400" dirty="0" smtClean="0"/>
              <a:t>?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0750" y="1190316"/>
            <a:ext cx="47625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514" y="1340756"/>
            <a:ext cx="6513045" cy="4490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4.2 K vs. 1.9 K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508752" y="1190316"/>
            <a:ext cx="2444748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Using linear (“ironless”) load lines, the gain is about 8.3%.</a:t>
            </a:r>
          </a:p>
          <a:p>
            <a:endParaRPr lang="en-US" sz="2600" dirty="0" smtClean="0"/>
          </a:p>
          <a:p>
            <a:endParaRPr lang="en-US" sz="2600" dirty="0" smtClean="0"/>
          </a:p>
          <a:p>
            <a:r>
              <a:rPr lang="en-US" sz="2600" dirty="0" smtClean="0"/>
              <a:t>With iron, the gain is slightly lower (7.5% with iron pole, pads and yoke).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cos</a:t>
            </a:r>
            <a:r>
              <a:rPr lang="en-US" dirty="0" smtClean="0"/>
              <a:t>-</a:t>
            </a:r>
            <a:r>
              <a:rPr lang="en-US" dirty="0" smtClean="0">
                <a:latin typeface="Symbol" pitchFamily="18" charset="2"/>
              </a:rPr>
              <a:t>q</a:t>
            </a:r>
            <a:r>
              <a:rPr lang="en-US" dirty="0" smtClean="0"/>
              <a:t> option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0000">
            <a:off x="73720" y="822147"/>
            <a:ext cx="3666834" cy="3608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657510" y="1148957"/>
            <a:ext cx="2444748" cy="110799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D20</a:t>
            </a:r>
          </a:p>
          <a:p>
            <a:pPr algn="ctr"/>
            <a:r>
              <a:rPr lang="en-US" sz="2600" dirty="0" smtClean="0"/>
              <a:t>(138 turns)</a:t>
            </a:r>
            <a:endParaRPr lang="en-US" sz="2600" dirty="0" smtClean="0"/>
          </a:p>
        </p:txBody>
      </p:sp>
      <p:grpSp>
        <p:nvGrpSpPr>
          <p:cNvPr id="15" name="Group 14"/>
          <p:cNvGrpSpPr/>
          <p:nvPr/>
        </p:nvGrpSpPr>
        <p:grpSpPr>
          <a:xfrm>
            <a:off x="3713908" y="2775299"/>
            <a:ext cx="5401008" cy="3736287"/>
            <a:chOff x="3713908" y="2775299"/>
            <a:chExt cx="5401008" cy="3736287"/>
          </a:xfrm>
        </p:grpSpPr>
        <p:grpSp>
          <p:nvGrpSpPr>
            <p:cNvPr id="9" name="Group 8"/>
            <p:cNvGrpSpPr/>
            <p:nvPr/>
          </p:nvGrpSpPr>
          <p:grpSpPr>
            <a:xfrm>
              <a:off x="3713908" y="2775299"/>
              <a:ext cx="5401008" cy="3736287"/>
              <a:chOff x="1257300" y="985838"/>
              <a:chExt cx="6629400" cy="4886325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257300" y="985838"/>
                <a:ext cx="6629400" cy="48863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" name="Rectangle 7"/>
              <p:cNvSpPr/>
              <p:nvPr/>
            </p:nvSpPr>
            <p:spPr>
              <a:xfrm>
                <a:off x="4271749" y="5527343"/>
                <a:ext cx="1228299" cy="34482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1" name="Straight Connector 10"/>
            <p:cNvCxnSpPr/>
            <p:nvPr/>
          </p:nvCxnSpPr>
          <p:spPr>
            <a:xfrm>
              <a:off x="4310063" y="3151188"/>
              <a:ext cx="3548062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4119563" y="3074988"/>
              <a:ext cx="1548406" cy="4001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err="1" smtClean="0">
                  <a:solidFill>
                    <a:srgbClr val="C00000"/>
                  </a:solidFill>
                </a:rPr>
                <a:t>s.s</a:t>
              </a:r>
              <a:r>
                <a:rPr lang="en-US" sz="2000" dirty="0" smtClean="0">
                  <a:solidFill>
                    <a:srgbClr val="C00000"/>
                  </a:solidFill>
                </a:rPr>
                <a:t>. 4.2 K</a:t>
              </a:r>
              <a:endParaRPr lang="en-US" sz="2000" dirty="0" smtClean="0">
                <a:solidFill>
                  <a:srgbClr val="C00000"/>
                </a:solidFill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95252" y="5229304"/>
            <a:ext cx="3901858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600" dirty="0" smtClean="0"/>
              <a:t>12.5/14 = 89%</a:t>
            </a:r>
            <a:endParaRPr lang="en-US" sz="26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Cos-</a:t>
            </a:r>
            <a:r>
              <a:rPr lang="en-US" sz="4000" dirty="0" smtClean="0">
                <a:latin typeface="Symbol" pitchFamily="18" charset="2"/>
              </a:rPr>
              <a:t>q</a:t>
            </a:r>
            <a:r>
              <a:rPr lang="en-US" sz="4000" dirty="0" smtClean="0"/>
              <a:t>: where we </a:t>
            </a:r>
            <a:r>
              <a:rPr lang="en-US" sz="4000" dirty="0" smtClean="0"/>
              <a:t>were (Sept. 2009)</a:t>
            </a:r>
            <a:endParaRPr lang="en-US" sz="4000" dirty="0"/>
          </a:p>
        </p:txBody>
      </p:sp>
      <p:sp>
        <p:nvSpPr>
          <p:cNvPr id="15" name="TextBox 14"/>
          <p:cNvSpPr txBox="1"/>
          <p:nvPr/>
        </p:nvSpPr>
        <p:spPr>
          <a:xfrm>
            <a:off x="6292048" y="1149853"/>
            <a:ext cx="3225798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156 turns </a:t>
            </a:r>
          </a:p>
          <a:p>
            <a:endParaRPr lang="en-US" sz="1300" dirty="0" smtClean="0"/>
          </a:p>
          <a:p>
            <a:endParaRPr lang="en-US" sz="1300" dirty="0" smtClean="0"/>
          </a:p>
          <a:p>
            <a:r>
              <a:rPr lang="en-US" sz="2600" dirty="0" err="1" smtClean="0"/>
              <a:t>B</a:t>
            </a:r>
            <a:r>
              <a:rPr lang="en-US" sz="2600" baseline="-25000" dirty="0" err="1" smtClean="0"/>
              <a:t>ss</a:t>
            </a:r>
            <a:r>
              <a:rPr lang="en-US" sz="2600" baseline="-25000" dirty="0" smtClean="0"/>
              <a:t>, 4.2 K</a:t>
            </a:r>
            <a:r>
              <a:rPr lang="en-US" sz="2600" dirty="0" smtClean="0"/>
              <a:t> = 14.57 T</a:t>
            </a:r>
          </a:p>
          <a:p>
            <a:r>
              <a:rPr lang="en-US" sz="2600" dirty="0" err="1" smtClean="0"/>
              <a:t>B</a:t>
            </a:r>
            <a:r>
              <a:rPr lang="en-US" sz="2600" baseline="-25000" dirty="0" err="1" smtClean="0"/>
              <a:t>ss</a:t>
            </a:r>
            <a:r>
              <a:rPr lang="en-US" sz="2600" baseline="-25000" dirty="0" smtClean="0"/>
              <a:t>, 1.9 K</a:t>
            </a:r>
            <a:r>
              <a:rPr lang="en-US" sz="2600" dirty="0" smtClean="0"/>
              <a:t> = 15.79 T</a:t>
            </a:r>
          </a:p>
          <a:p>
            <a:r>
              <a:rPr lang="en-US" sz="2600" dirty="0" err="1" smtClean="0"/>
              <a:t>I</a:t>
            </a:r>
            <a:r>
              <a:rPr lang="en-US" sz="2600" baseline="-25000" dirty="0" err="1" smtClean="0"/>
              <a:t>ss</a:t>
            </a:r>
            <a:r>
              <a:rPr lang="en-US" sz="2600" baseline="-25000" dirty="0" smtClean="0"/>
              <a:t>, 4.2 K</a:t>
            </a:r>
            <a:r>
              <a:rPr lang="en-US" sz="2600" dirty="0" smtClean="0"/>
              <a:t> = 14.6 kA</a:t>
            </a:r>
          </a:p>
          <a:p>
            <a:pPr>
              <a:buFont typeface="Symbol"/>
              <a:buChar char="l"/>
            </a:pPr>
            <a:endParaRPr lang="en-US" sz="1300" dirty="0" smtClean="0"/>
          </a:p>
          <a:p>
            <a:pPr>
              <a:buFont typeface="Symbol"/>
              <a:buChar char="l"/>
            </a:pPr>
            <a:r>
              <a:rPr lang="en-US" sz="2600" dirty="0" smtClean="0"/>
              <a:t> = 1.055</a:t>
            </a:r>
          </a:p>
          <a:p>
            <a:pPr>
              <a:buFont typeface="Symbol"/>
              <a:buChar char="l"/>
            </a:pPr>
            <a:endParaRPr lang="en-US" sz="1300" dirty="0" smtClean="0"/>
          </a:p>
          <a:p>
            <a:r>
              <a:rPr lang="en-US" sz="2600" dirty="0" smtClean="0"/>
              <a:t>b</a:t>
            </a:r>
            <a:r>
              <a:rPr lang="en-US" sz="2600" baseline="-25000" dirty="0" smtClean="0"/>
              <a:t>3</a:t>
            </a:r>
            <a:r>
              <a:rPr lang="en-US" sz="2600" dirty="0" smtClean="0"/>
              <a:t> = 0.0</a:t>
            </a:r>
          </a:p>
          <a:p>
            <a:r>
              <a:rPr lang="en-US" sz="2600" dirty="0" smtClean="0"/>
              <a:t>b</a:t>
            </a:r>
            <a:r>
              <a:rPr lang="en-US" sz="2600" baseline="-25000" dirty="0" smtClean="0"/>
              <a:t>5</a:t>
            </a:r>
            <a:r>
              <a:rPr lang="en-US" sz="2600" dirty="0" smtClean="0"/>
              <a:t> = 0.0</a:t>
            </a:r>
          </a:p>
          <a:p>
            <a:r>
              <a:rPr lang="en-US" sz="2600" dirty="0" smtClean="0"/>
              <a:t>b</a:t>
            </a:r>
            <a:r>
              <a:rPr lang="en-US" sz="2600" baseline="-25000" dirty="0" smtClean="0"/>
              <a:t>7</a:t>
            </a:r>
            <a:r>
              <a:rPr lang="en-US" sz="2600" dirty="0" smtClean="0"/>
              <a:t> = 0.0</a:t>
            </a:r>
          </a:p>
          <a:p>
            <a:endParaRPr lang="en-US" sz="1300" dirty="0" smtClean="0"/>
          </a:p>
          <a:p>
            <a:r>
              <a:rPr lang="en-US" sz="2600" dirty="0" smtClean="0"/>
              <a:t>L = 41.7 </a:t>
            </a:r>
            <a:r>
              <a:rPr lang="en-US" sz="2600" dirty="0" err="1" smtClean="0"/>
              <a:t>mH</a:t>
            </a:r>
            <a:r>
              <a:rPr lang="en-US" sz="2600" dirty="0" smtClean="0"/>
              <a:t>/m</a:t>
            </a:r>
          </a:p>
          <a:p>
            <a:r>
              <a:rPr lang="en-US" sz="2600" dirty="0" err="1" smtClean="0"/>
              <a:t>E</a:t>
            </a:r>
            <a:r>
              <a:rPr lang="en-US" sz="2600" baseline="-25000" dirty="0" err="1" smtClean="0"/>
              <a:t>Bc</a:t>
            </a:r>
            <a:r>
              <a:rPr lang="en-US" sz="2600" baseline="-25000" dirty="0" smtClean="0"/>
              <a:t> = 13 T</a:t>
            </a:r>
            <a:r>
              <a:rPr lang="en-US" sz="2600" dirty="0" smtClean="0"/>
              <a:t> = 3.6 </a:t>
            </a:r>
            <a:r>
              <a:rPr lang="en-US" sz="2600" dirty="0" smtClean="0"/>
              <a:t>MJ/m</a:t>
            </a:r>
          </a:p>
          <a:p>
            <a:r>
              <a:rPr lang="en-US" sz="2600" dirty="0" smtClean="0"/>
              <a:t>(E</a:t>
            </a:r>
            <a:r>
              <a:rPr lang="en-US" sz="2600" baseline="-25000" dirty="0" smtClean="0"/>
              <a:t>LHC-MB</a:t>
            </a:r>
            <a:r>
              <a:rPr lang="en-US" sz="2600" dirty="0" smtClean="0"/>
              <a:t> = 0.5 MJ/m)</a:t>
            </a:r>
            <a:endParaRPr lang="en-US" sz="26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695310" y="1162084"/>
            <a:ext cx="515134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dirty="0" smtClean="0"/>
              <a:t>Baseline </a:t>
            </a:r>
            <a:r>
              <a:rPr lang="en-US" sz="2600" dirty="0" err="1" smtClean="0"/>
              <a:t>cos</a:t>
            </a:r>
            <a:r>
              <a:rPr lang="en-US" sz="2600" dirty="0" smtClean="0"/>
              <a:t>-</a:t>
            </a:r>
            <a:r>
              <a:rPr lang="en-US" sz="2600" dirty="0" smtClean="0">
                <a:latin typeface="Symbol" pitchFamily="18" charset="2"/>
              </a:rPr>
              <a:t>q</a:t>
            </a:r>
            <a:r>
              <a:rPr lang="en-US" sz="2600" dirty="0" smtClean="0"/>
              <a:t> with 4 layers (3-3-3-3)</a:t>
            </a:r>
            <a:endParaRPr lang="en-US" sz="26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2868" t="23147" r="7698" b="26240"/>
          <a:stretch>
            <a:fillRect/>
          </a:stretch>
        </p:blipFill>
        <p:spPr bwMode="auto">
          <a:xfrm>
            <a:off x="192024" y="1554480"/>
            <a:ext cx="5905424" cy="472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Cos-</a:t>
            </a:r>
            <a:r>
              <a:rPr lang="en-US" dirty="0" smtClean="0">
                <a:latin typeface="Symbol" pitchFamily="18" charset="2"/>
              </a:rPr>
              <a:t>q</a:t>
            </a:r>
            <a:r>
              <a:rPr lang="en-US" dirty="0" smtClean="0"/>
              <a:t>: where we were</a:t>
            </a:r>
            <a:endParaRPr lang="en-US" dirty="0"/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7"/>
              </a:clrFrom>
              <a:clrTo>
                <a:srgbClr val="FFFFF7">
                  <a:alpha val="0"/>
                </a:srgbClr>
              </a:clrTo>
            </a:clrChange>
          </a:blip>
          <a:srcRect l="14844" t="13542" r="10937" b="18750"/>
          <a:stretch>
            <a:fillRect/>
          </a:stretch>
        </p:blipFill>
        <p:spPr bwMode="auto">
          <a:xfrm>
            <a:off x="228600" y="1371600"/>
            <a:ext cx="7239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216062" y="1535163"/>
            <a:ext cx="2826340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tx2"/>
                </a:solidFill>
              </a:rPr>
              <a:t>The blocks are positioned “</a:t>
            </a:r>
            <a:r>
              <a:rPr lang="en-US" sz="3000" dirty="0" err="1" smtClean="0">
                <a:solidFill>
                  <a:schemeClr val="tx2"/>
                </a:solidFill>
              </a:rPr>
              <a:t>radially</a:t>
            </a:r>
            <a:r>
              <a:rPr lang="en-US" sz="3000" dirty="0" smtClean="0">
                <a:solidFill>
                  <a:schemeClr val="tx2"/>
                </a:solidFill>
              </a:rPr>
              <a:t>”.</a:t>
            </a:r>
          </a:p>
          <a:p>
            <a:endParaRPr lang="en-US" sz="22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283" t="38933" r="10717" b="26880"/>
          <a:stretch>
            <a:fillRect/>
          </a:stretch>
        </p:blipFill>
        <p:spPr bwMode="auto">
          <a:xfrm>
            <a:off x="493887" y="3661410"/>
            <a:ext cx="3913403" cy="2784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283" t="38933" r="10717" b="26880"/>
          <a:stretch>
            <a:fillRect/>
          </a:stretch>
        </p:blipFill>
        <p:spPr bwMode="auto">
          <a:xfrm>
            <a:off x="4678147" y="864834"/>
            <a:ext cx="3913403" cy="2784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Cos-</a:t>
            </a:r>
            <a:r>
              <a:rPr lang="en-US" dirty="0" smtClean="0">
                <a:latin typeface="Symbol" pitchFamily="18" charset="2"/>
              </a:rPr>
              <a:t>q:</a:t>
            </a:r>
            <a:r>
              <a:rPr lang="en-US" dirty="0" smtClean="0"/>
              <a:t> who does what?</a:t>
            </a:r>
            <a:endParaRPr lang="en-US" dirty="0"/>
          </a:p>
        </p:txBody>
      </p:sp>
      <p:pic>
        <p:nvPicPr>
          <p:cNvPr id="57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321" t="38941" r="10692" b="26889"/>
          <a:stretch>
            <a:fillRect/>
          </a:stretch>
        </p:blipFill>
        <p:spPr bwMode="auto">
          <a:xfrm>
            <a:off x="493887" y="866219"/>
            <a:ext cx="3912655" cy="2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" name="TextBox 57"/>
          <p:cNvSpPr txBox="1"/>
          <p:nvPr/>
        </p:nvSpPr>
        <p:spPr>
          <a:xfrm>
            <a:off x="665034" y="2628706"/>
            <a:ext cx="7620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</a:t>
            </a:r>
            <a:r>
              <a:rPr lang="en-US" sz="3200" baseline="-25000" dirty="0" smtClean="0"/>
              <a:t>1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283" t="38933" r="10717" b="26880"/>
          <a:stretch>
            <a:fillRect/>
          </a:stretch>
        </p:blipFill>
        <p:spPr bwMode="auto">
          <a:xfrm>
            <a:off x="4678147" y="3661410"/>
            <a:ext cx="3913403" cy="2784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1" name="Straight Connector 100"/>
          <p:cNvCxnSpPr/>
          <p:nvPr/>
        </p:nvCxnSpPr>
        <p:spPr>
          <a:xfrm flipV="1">
            <a:off x="4479605" y="2452665"/>
            <a:ext cx="3692843" cy="381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  <a:scene3d>
            <a:camera prst="orthographicFront">
              <a:rot lat="0" lon="0" rev="18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 flipV="1">
            <a:off x="452120" y="5607050"/>
            <a:ext cx="3692843" cy="381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  <a:scene3d>
            <a:camera prst="orthographicFront">
              <a:rot lat="0" lon="0" rev="108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-30480" y="4836160"/>
            <a:ext cx="3230880" cy="23114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  <a:scene3d>
            <a:camera prst="orthographicFront">
              <a:rot lat="0" lon="0" rev="324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665034" y="5467156"/>
            <a:ext cx="60496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</a:t>
            </a:r>
            <a:r>
              <a:rPr lang="en-US" sz="3200" baseline="-25000" dirty="0" smtClean="0"/>
              <a:t>5</a:t>
            </a:r>
          </a:p>
        </p:txBody>
      </p:sp>
      <p:cxnSp>
        <p:nvCxnSpPr>
          <p:cNvPr id="107" name="Straight Connector 106"/>
          <p:cNvCxnSpPr/>
          <p:nvPr/>
        </p:nvCxnSpPr>
        <p:spPr>
          <a:xfrm>
            <a:off x="4722495" y="5826760"/>
            <a:ext cx="3230880" cy="23114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  <a:scene3d>
            <a:camera prst="orthographicFront">
              <a:rot lat="0" lon="0" rev="768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4446270" y="5150485"/>
            <a:ext cx="3230880" cy="23114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  <a:scene3d>
            <a:camera prst="orthographicFront">
              <a:rot lat="0" lon="0" rev="2316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3998595" y="4759960"/>
            <a:ext cx="3011805" cy="259715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  <a:scene3d>
            <a:camera prst="orthographicFront">
              <a:rot lat="0" lon="0" rev="3858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4805849" y="5410006"/>
            <a:ext cx="54720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</a:t>
            </a:r>
            <a:r>
              <a:rPr lang="en-US" sz="3200" baseline="-25000" dirty="0" smtClean="0"/>
              <a:t>7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4805849" y="2577906"/>
            <a:ext cx="594827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</a:t>
            </a:r>
            <a:r>
              <a:rPr lang="en-US" sz="3200" baseline="-25000" dirty="0" smtClean="0"/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Cos-</a:t>
            </a:r>
            <a:r>
              <a:rPr lang="en-US" dirty="0" smtClean="0">
                <a:latin typeface="Symbol" pitchFamily="18" charset="2"/>
              </a:rPr>
              <a:t>q</a:t>
            </a:r>
            <a:r>
              <a:rPr lang="en-US" dirty="0" smtClean="0"/>
              <a:t>: field quality or strength? </a:t>
            </a:r>
            <a:endParaRPr lang="en-US" dirty="0"/>
          </a:p>
        </p:txBody>
      </p:sp>
      <p:grpSp>
        <p:nvGrpSpPr>
          <p:cNvPr id="3" name="Group 30"/>
          <p:cNvGrpSpPr/>
          <p:nvPr/>
        </p:nvGrpSpPr>
        <p:grpSpPr>
          <a:xfrm>
            <a:off x="300201" y="2388929"/>
            <a:ext cx="4249509" cy="3738075"/>
            <a:chOff x="300201" y="2388929"/>
            <a:chExt cx="4249509" cy="3738075"/>
          </a:xfrm>
        </p:grpSpPr>
        <p:pic>
          <p:nvPicPr>
            <p:cNvPr id="57" name="Picture 2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1321" t="38941" r="10692" b="26889"/>
            <a:stretch>
              <a:fillRect/>
            </a:stretch>
          </p:blipFill>
          <p:spPr bwMode="auto">
            <a:xfrm>
              <a:off x="637055" y="3344242"/>
              <a:ext cx="3912655" cy="27827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8" name="TextBox 57"/>
            <p:cNvSpPr txBox="1"/>
            <p:nvPr/>
          </p:nvSpPr>
          <p:spPr>
            <a:xfrm>
              <a:off x="808202" y="5106729"/>
              <a:ext cx="76200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B</a:t>
              </a:r>
              <a:r>
                <a:rPr lang="en-US" sz="3200" baseline="-25000" dirty="0" smtClean="0"/>
                <a:t>1</a:t>
              </a: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>
              <a:off x="734291" y="3449782"/>
              <a:ext cx="628077" cy="488741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rot="16200000" flipH="1">
              <a:off x="1457618" y="3208273"/>
              <a:ext cx="457200" cy="317500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rot="16200000" flipH="1">
              <a:off x="2079918" y="3068573"/>
              <a:ext cx="622300" cy="279400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300201" y="2999684"/>
              <a:ext cx="76200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-4</a:t>
              </a:r>
              <a:endParaRPr lang="en-US" sz="3200" baseline="-25000" dirty="0" smtClean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062202" y="2731829"/>
              <a:ext cx="76200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-5</a:t>
              </a:r>
              <a:endParaRPr lang="en-US" sz="3200" baseline="-25000" dirty="0" smtClean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836902" y="2388929"/>
              <a:ext cx="76200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-7</a:t>
              </a:r>
              <a:endParaRPr lang="en-US" sz="3200" baseline="-25000" dirty="0" smtClean="0"/>
            </a:p>
          </p:txBody>
        </p:sp>
      </p:grpSp>
      <p:graphicFrame>
        <p:nvGraphicFramePr>
          <p:cNvPr id="34" name="Table 33"/>
          <p:cNvGraphicFramePr>
            <a:graphicFrameLocks noGrp="1"/>
          </p:cNvGraphicFramePr>
          <p:nvPr/>
        </p:nvGraphicFramePr>
        <p:xfrm>
          <a:off x="4903196" y="1506508"/>
          <a:ext cx="3541480" cy="48719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0978"/>
                <a:gridCol w="1225251"/>
                <a:gridCol w="1225251"/>
              </a:tblGrid>
              <a:tr h="608996">
                <a:tc>
                  <a:txBody>
                    <a:bodyPr/>
                    <a:lstStyle/>
                    <a:p>
                      <a:pPr algn="ctr"/>
                      <a:endParaRPr lang="en-US" sz="25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b="0" dirty="0" smtClean="0"/>
                        <a:t>before</a:t>
                      </a:r>
                      <a:endParaRPr lang="en-US" sz="25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b="0" dirty="0" smtClean="0"/>
                        <a:t>after</a:t>
                      </a:r>
                      <a:endParaRPr lang="en-US" sz="2500" b="0" dirty="0"/>
                    </a:p>
                  </a:txBody>
                  <a:tcPr anchor="ctr"/>
                </a:tc>
              </a:tr>
              <a:tr h="608996">
                <a:tc>
                  <a:txBody>
                    <a:bodyPr/>
                    <a:lstStyle/>
                    <a:p>
                      <a:pPr algn="ctr"/>
                      <a:r>
                        <a:rPr lang="en-US" sz="2500" baseline="0" dirty="0" smtClean="0"/>
                        <a:t>turns</a:t>
                      </a:r>
                      <a:endParaRPr lang="en-US" sz="250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156</a:t>
                      </a:r>
                      <a:endParaRPr lang="en-US" sz="2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>
                          <a:solidFill>
                            <a:schemeClr val="tx1"/>
                          </a:solidFill>
                        </a:rPr>
                        <a:t>140</a:t>
                      </a:r>
                      <a:endParaRPr lang="en-US" sz="25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608996"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err="1" smtClean="0"/>
                        <a:t>B</a:t>
                      </a:r>
                      <a:r>
                        <a:rPr lang="en-US" sz="2500" baseline="-25000" dirty="0" err="1" smtClean="0"/>
                        <a:t>ss</a:t>
                      </a:r>
                      <a:r>
                        <a:rPr lang="en-US" sz="2500" baseline="0" dirty="0" smtClean="0"/>
                        <a:t> [T]</a:t>
                      </a:r>
                      <a:endParaRPr lang="en-US" sz="25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14.57</a:t>
                      </a:r>
                      <a:endParaRPr lang="en-US" sz="2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>
                          <a:solidFill>
                            <a:schemeClr val="tx1"/>
                          </a:solidFill>
                        </a:rPr>
                        <a:t>14.56</a:t>
                      </a:r>
                      <a:endParaRPr lang="en-US" sz="25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608996"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>
                          <a:latin typeface="Symbol" pitchFamily="18" charset="2"/>
                        </a:rPr>
                        <a:t>l</a:t>
                      </a:r>
                      <a:r>
                        <a:rPr lang="en-US" sz="2500" dirty="0" smtClean="0">
                          <a:latin typeface="+mn-lt"/>
                        </a:rPr>
                        <a:t> [/]</a:t>
                      </a:r>
                      <a:endParaRPr lang="en-US" sz="2500" dirty="0">
                        <a:latin typeface="Symbol" pitchFamily="18" charset="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1.055</a:t>
                      </a:r>
                      <a:endParaRPr lang="en-US" sz="2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>
                          <a:solidFill>
                            <a:schemeClr val="tx1"/>
                          </a:solidFill>
                        </a:rPr>
                        <a:t>1.038</a:t>
                      </a:r>
                      <a:endParaRPr lang="en-US" sz="25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608996">
                <a:tc>
                  <a:txBody>
                    <a:bodyPr/>
                    <a:lstStyle/>
                    <a:p>
                      <a:pPr algn="ctr"/>
                      <a:r>
                        <a:rPr lang="en-US" sz="2500" baseline="0" dirty="0" smtClean="0"/>
                        <a:t>b</a:t>
                      </a:r>
                      <a:r>
                        <a:rPr lang="en-US" sz="2500" baseline="-25000" dirty="0" smtClean="0"/>
                        <a:t>3</a:t>
                      </a:r>
                      <a:r>
                        <a:rPr lang="en-US" sz="2500" baseline="0" dirty="0" smtClean="0"/>
                        <a:t> [/]</a:t>
                      </a:r>
                      <a:endParaRPr lang="en-US" sz="25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0.00</a:t>
                      </a:r>
                      <a:endParaRPr lang="en-US" sz="2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>
                          <a:solidFill>
                            <a:schemeClr val="tx1"/>
                          </a:solidFill>
                        </a:rPr>
                        <a:t>96.5</a:t>
                      </a:r>
                      <a:endParaRPr lang="en-US" sz="25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608996"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b</a:t>
                      </a:r>
                      <a:r>
                        <a:rPr lang="en-US" sz="2500" baseline="-25000" dirty="0" smtClean="0"/>
                        <a:t>5</a:t>
                      </a:r>
                      <a:r>
                        <a:rPr lang="en-US" sz="2500" baseline="0" dirty="0" smtClean="0"/>
                        <a:t> [/]</a:t>
                      </a:r>
                      <a:endParaRPr lang="en-US" sz="25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0.00</a:t>
                      </a:r>
                      <a:endParaRPr lang="en-US" sz="2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>
                          <a:solidFill>
                            <a:schemeClr val="tx1"/>
                          </a:solidFill>
                        </a:rPr>
                        <a:t>-5.52</a:t>
                      </a:r>
                      <a:endParaRPr lang="en-US" sz="25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608996"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b</a:t>
                      </a:r>
                      <a:r>
                        <a:rPr lang="en-US" sz="2500" baseline="-25000" dirty="0" smtClean="0"/>
                        <a:t>7</a:t>
                      </a:r>
                      <a:r>
                        <a:rPr lang="en-US" sz="2500" baseline="0" dirty="0" smtClean="0"/>
                        <a:t> [/]</a:t>
                      </a:r>
                      <a:endParaRPr lang="en-US" sz="25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0.02</a:t>
                      </a:r>
                      <a:endParaRPr lang="en-US" sz="2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>
                          <a:solidFill>
                            <a:schemeClr val="tx1"/>
                          </a:solidFill>
                        </a:rPr>
                        <a:t>-0.03</a:t>
                      </a:r>
                      <a:endParaRPr lang="en-US" sz="25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608996"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b</a:t>
                      </a:r>
                      <a:r>
                        <a:rPr lang="en-US" sz="2500" baseline="-25000" dirty="0" smtClean="0"/>
                        <a:t>9</a:t>
                      </a:r>
                      <a:r>
                        <a:rPr lang="en-US" sz="2500" baseline="0" dirty="0" smtClean="0"/>
                        <a:t> [/]</a:t>
                      </a:r>
                      <a:endParaRPr lang="en-US" sz="25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0.09</a:t>
                      </a:r>
                      <a:endParaRPr lang="en-US" sz="2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>
                          <a:solidFill>
                            <a:schemeClr val="tx1"/>
                          </a:solidFill>
                        </a:rPr>
                        <a:t>0.18</a:t>
                      </a:r>
                      <a:endParaRPr lang="en-US" sz="25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317361" y="999486"/>
            <a:ext cx="4516566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Throwing away the “lazy” turns…</a:t>
            </a:r>
            <a:endParaRPr lang="en-US" sz="3200" baseline="-25000" dirty="0" smtClean="0"/>
          </a:p>
        </p:txBody>
      </p:sp>
      <p:grpSp>
        <p:nvGrpSpPr>
          <p:cNvPr id="4" name="Group 43"/>
          <p:cNvGrpSpPr/>
          <p:nvPr/>
        </p:nvGrpSpPr>
        <p:grpSpPr>
          <a:xfrm>
            <a:off x="8589815" y="2236791"/>
            <a:ext cx="365760" cy="4031616"/>
            <a:chOff x="8589815" y="2236791"/>
            <a:chExt cx="365760" cy="4031616"/>
          </a:xfrm>
        </p:grpSpPr>
        <p:sp>
          <p:nvSpPr>
            <p:cNvPr id="24" name="Smiley Face 23"/>
            <p:cNvSpPr/>
            <p:nvPr/>
          </p:nvSpPr>
          <p:spPr>
            <a:xfrm>
              <a:off x="8589815" y="2236791"/>
              <a:ext cx="365760" cy="365760"/>
            </a:xfrm>
            <a:prstGeom prst="smileyFace">
              <a:avLst/>
            </a:prstGeom>
            <a:solidFill>
              <a:srgbClr val="FFC000"/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iley Face 31"/>
            <p:cNvSpPr/>
            <p:nvPr/>
          </p:nvSpPr>
          <p:spPr>
            <a:xfrm>
              <a:off x="8589815" y="2847767"/>
              <a:ext cx="365760" cy="365760"/>
            </a:xfrm>
            <a:prstGeom prst="smileyFace">
              <a:avLst>
                <a:gd name="adj" fmla="val 486"/>
              </a:avLst>
            </a:prstGeom>
            <a:solidFill>
              <a:srgbClr val="FFC000"/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iley Face 32"/>
            <p:cNvSpPr/>
            <p:nvPr/>
          </p:nvSpPr>
          <p:spPr>
            <a:xfrm>
              <a:off x="8589815" y="3458743"/>
              <a:ext cx="365760" cy="365760"/>
            </a:xfrm>
            <a:prstGeom prst="smileyFace">
              <a:avLst/>
            </a:prstGeom>
            <a:solidFill>
              <a:srgbClr val="FFC000"/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iley Face 35"/>
            <p:cNvSpPr/>
            <p:nvPr/>
          </p:nvSpPr>
          <p:spPr>
            <a:xfrm>
              <a:off x="8589815" y="4680695"/>
              <a:ext cx="365760" cy="365760"/>
            </a:xfrm>
            <a:prstGeom prst="smileyFace">
              <a:avLst>
                <a:gd name="adj" fmla="val -4653"/>
              </a:avLst>
            </a:prstGeom>
            <a:solidFill>
              <a:srgbClr val="FFC000"/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iley Face 39"/>
            <p:cNvSpPr/>
            <p:nvPr/>
          </p:nvSpPr>
          <p:spPr>
            <a:xfrm>
              <a:off x="8589815" y="5291671"/>
              <a:ext cx="365760" cy="365760"/>
            </a:xfrm>
            <a:prstGeom prst="smileyFace">
              <a:avLst/>
            </a:prstGeom>
            <a:solidFill>
              <a:srgbClr val="FFC000"/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iley Face 40"/>
            <p:cNvSpPr/>
            <p:nvPr/>
          </p:nvSpPr>
          <p:spPr>
            <a:xfrm>
              <a:off x="8589815" y="5902647"/>
              <a:ext cx="365760" cy="365760"/>
            </a:xfrm>
            <a:prstGeom prst="smileyFace">
              <a:avLst/>
            </a:prstGeom>
            <a:solidFill>
              <a:srgbClr val="FFC000"/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iley Face 42"/>
            <p:cNvSpPr/>
            <p:nvPr/>
          </p:nvSpPr>
          <p:spPr>
            <a:xfrm>
              <a:off x="8589815" y="4069719"/>
              <a:ext cx="365760" cy="365760"/>
            </a:xfrm>
            <a:prstGeom prst="smileyFace">
              <a:avLst>
                <a:gd name="adj" fmla="val -4653"/>
              </a:avLst>
            </a:prstGeom>
            <a:solidFill>
              <a:srgbClr val="FFC000"/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Cos-</a:t>
            </a:r>
            <a:r>
              <a:rPr lang="en-US" dirty="0" smtClean="0">
                <a:latin typeface="Symbol" pitchFamily="18" charset="2"/>
              </a:rPr>
              <a:t>q</a:t>
            </a:r>
            <a:r>
              <a:rPr lang="en-US" dirty="0" smtClean="0"/>
              <a:t>: field quality or strength?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 l="3774" t="29333" r="14642" b="26667"/>
          <a:stretch>
            <a:fillRect/>
          </a:stretch>
        </p:blipFill>
        <p:spPr bwMode="auto">
          <a:xfrm>
            <a:off x="310896" y="1105608"/>
            <a:ext cx="3953822" cy="301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 l="3774" t="29333" r="14642" b="26667"/>
          <a:stretch>
            <a:fillRect/>
          </a:stretch>
        </p:blipFill>
        <p:spPr bwMode="auto">
          <a:xfrm>
            <a:off x="4838700" y="1105608"/>
            <a:ext cx="3953822" cy="301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930712" y="4219649"/>
            <a:ext cx="2603500" cy="161582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156 turns</a:t>
            </a:r>
          </a:p>
          <a:p>
            <a:endParaRPr lang="en-US" sz="1100" dirty="0" smtClean="0"/>
          </a:p>
          <a:p>
            <a:r>
              <a:rPr lang="en-US" sz="2200" dirty="0" err="1" smtClean="0"/>
              <a:t>B</a:t>
            </a:r>
            <a:r>
              <a:rPr lang="en-US" sz="2200" baseline="-25000" dirty="0" err="1" smtClean="0"/>
              <a:t>ss</a:t>
            </a:r>
            <a:r>
              <a:rPr lang="en-US" sz="2200" baseline="-25000" dirty="0" smtClean="0"/>
              <a:t>, 4.2 K</a:t>
            </a:r>
            <a:r>
              <a:rPr lang="en-US" sz="2200" dirty="0" smtClean="0"/>
              <a:t> =  14.57 T</a:t>
            </a:r>
          </a:p>
          <a:p>
            <a:r>
              <a:rPr lang="en-US" sz="2200" dirty="0" err="1" smtClean="0"/>
              <a:t>I</a:t>
            </a:r>
            <a:r>
              <a:rPr lang="en-US" sz="2200" baseline="-25000" dirty="0" err="1" smtClean="0"/>
              <a:t>ss</a:t>
            </a:r>
            <a:r>
              <a:rPr lang="en-US" sz="2200" dirty="0" smtClean="0"/>
              <a:t> =  14.6 kA</a:t>
            </a:r>
          </a:p>
          <a:p>
            <a:pPr>
              <a:buFont typeface="Symbol"/>
              <a:buChar char="l"/>
            </a:pPr>
            <a:r>
              <a:rPr lang="en-US" sz="2200" dirty="0" smtClean="0"/>
              <a:t>= 1.055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47464" y="4587197"/>
            <a:ext cx="2603500" cy="209288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en-US" sz="2200" dirty="0" smtClean="0"/>
          </a:p>
          <a:p>
            <a:endParaRPr lang="en-US" sz="2200" dirty="0" smtClean="0"/>
          </a:p>
          <a:p>
            <a:r>
              <a:rPr lang="en-US" sz="2200" dirty="0" smtClean="0"/>
              <a:t>b</a:t>
            </a:r>
            <a:r>
              <a:rPr lang="en-US" sz="2200" baseline="-25000" dirty="0" smtClean="0"/>
              <a:t>3</a:t>
            </a:r>
            <a:r>
              <a:rPr lang="en-US" sz="2200" dirty="0" smtClean="0"/>
              <a:t> = 0.00</a:t>
            </a:r>
          </a:p>
          <a:p>
            <a:r>
              <a:rPr lang="en-US" sz="2200" dirty="0" smtClean="0"/>
              <a:t>b</a:t>
            </a:r>
            <a:r>
              <a:rPr lang="en-US" sz="2200" baseline="-25000" dirty="0" smtClean="0"/>
              <a:t>5</a:t>
            </a:r>
            <a:r>
              <a:rPr lang="en-US" sz="2200" dirty="0" smtClean="0"/>
              <a:t> = 0.00</a:t>
            </a:r>
          </a:p>
          <a:p>
            <a:r>
              <a:rPr lang="en-US" sz="2200" dirty="0" smtClean="0"/>
              <a:t>b</a:t>
            </a:r>
            <a:r>
              <a:rPr lang="en-US" sz="2200" baseline="-25000" dirty="0" smtClean="0"/>
              <a:t>7</a:t>
            </a:r>
            <a:r>
              <a:rPr lang="en-US" sz="2200" dirty="0" smtClean="0"/>
              <a:t> = 0.02</a:t>
            </a:r>
          </a:p>
          <a:p>
            <a:endParaRPr lang="en-US" sz="20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4788848" y="4219649"/>
            <a:ext cx="2603500" cy="19236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140 turns</a:t>
            </a:r>
          </a:p>
          <a:p>
            <a:endParaRPr lang="en-US" sz="1100" dirty="0" smtClean="0"/>
          </a:p>
          <a:p>
            <a:r>
              <a:rPr lang="en-US" sz="2200" dirty="0" err="1" smtClean="0"/>
              <a:t>B</a:t>
            </a:r>
            <a:r>
              <a:rPr lang="en-US" sz="2200" baseline="-25000" dirty="0" err="1" smtClean="0"/>
              <a:t>ss</a:t>
            </a:r>
            <a:r>
              <a:rPr lang="en-US" sz="2200" baseline="-25000" dirty="0" smtClean="0"/>
              <a:t>, 4.2 K</a:t>
            </a:r>
            <a:r>
              <a:rPr lang="en-US" sz="2200" dirty="0" smtClean="0"/>
              <a:t> = 14.56 T</a:t>
            </a:r>
          </a:p>
          <a:p>
            <a:r>
              <a:rPr lang="en-US" sz="2200" dirty="0" err="1" smtClean="0"/>
              <a:t>I</a:t>
            </a:r>
            <a:r>
              <a:rPr lang="en-US" sz="2200" baseline="-25000" dirty="0" err="1" smtClean="0"/>
              <a:t>ss</a:t>
            </a:r>
            <a:r>
              <a:rPr lang="en-US" sz="2200" dirty="0" smtClean="0"/>
              <a:t> =  15.6 kA</a:t>
            </a:r>
          </a:p>
          <a:p>
            <a:pPr>
              <a:buFont typeface="Symbol"/>
              <a:buChar char="l"/>
            </a:pPr>
            <a:r>
              <a:rPr lang="en-US" sz="2200" dirty="0" smtClean="0"/>
              <a:t>= 1.038</a:t>
            </a:r>
          </a:p>
          <a:p>
            <a:r>
              <a:rPr lang="en-US" sz="2000" dirty="0" smtClean="0"/>
              <a:t>	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718300" y="4587197"/>
            <a:ext cx="2603500" cy="209288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en-US" sz="2200" dirty="0" smtClean="0"/>
          </a:p>
          <a:p>
            <a:endParaRPr lang="en-US" sz="2200" dirty="0" smtClean="0"/>
          </a:p>
          <a:p>
            <a:r>
              <a:rPr lang="en-US" sz="2200" dirty="0" smtClean="0"/>
              <a:t>b</a:t>
            </a:r>
            <a:r>
              <a:rPr lang="en-US" sz="2200" baseline="-25000" dirty="0" smtClean="0"/>
              <a:t>3</a:t>
            </a:r>
            <a:r>
              <a:rPr lang="en-US" sz="2200" dirty="0" smtClean="0"/>
              <a:t> = 96.47</a:t>
            </a:r>
          </a:p>
          <a:p>
            <a:r>
              <a:rPr lang="en-US" sz="2200" dirty="0" smtClean="0"/>
              <a:t>b</a:t>
            </a:r>
            <a:r>
              <a:rPr lang="en-US" sz="2200" baseline="-25000" dirty="0" smtClean="0"/>
              <a:t>5</a:t>
            </a:r>
            <a:r>
              <a:rPr lang="en-US" sz="2200" dirty="0" smtClean="0"/>
              <a:t> = -5.52</a:t>
            </a:r>
          </a:p>
          <a:p>
            <a:r>
              <a:rPr lang="en-US" sz="2200" dirty="0" smtClean="0"/>
              <a:t>b</a:t>
            </a:r>
            <a:r>
              <a:rPr lang="en-US" sz="2200" baseline="-25000" dirty="0" smtClean="0"/>
              <a:t>7</a:t>
            </a:r>
            <a:r>
              <a:rPr lang="en-US" sz="2200" dirty="0" smtClean="0"/>
              <a:t> = -0.03</a:t>
            </a:r>
          </a:p>
          <a:p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200" dirty="0" smtClean="0"/>
              <a:t>Cos-</a:t>
            </a:r>
            <a:r>
              <a:rPr lang="en-US" sz="4200" dirty="0" smtClean="0">
                <a:latin typeface="Symbol" pitchFamily="18" charset="2"/>
              </a:rPr>
              <a:t>q</a:t>
            </a:r>
            <a:r>
              <a:rPr lang="en-US" sz="4200" dirty="0" smtClean="0"/>
              <a:t>: Lorentz forces and stresses</a:t>
            </a:r>
            <a:endParaRPr lang="en-US" sz="4200" dirty="0"/>
          </a:p>
        </p:txBody>
      </p:sp>
      <p:sp>
        <p:nvSpPr>
          <p:cNvPr id="20" name="TextBox 19"/>
          <p:cNvSpPr txBox="1"/>
          <p:nvPr/>
        </p:nvSpPr>
        <p:spPr>
          <a:xfrm>
            <a:off x="5576316" y="840018"/>
            <a:ext cx="291998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u="sng" dirty="0" smtClean="0"/>
              <a:t>after</a:t>
            </a:r>
            <a:r>
              <a:rPr lang="en-US" sz="3200" dirty="0" smtClean="0"/>
              <a:t>: 140 turns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80515" y="840018"/>
            <a:ext cx="3418913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u="sng" dirty="0" smtClean="0"/>
              <a:t>before</a:t>
            </a:r>
            <a:r>
              <a:rPr lang="en-US" sz="3200" dirty="0" smtClean="0"/>
              <a:t>: 156 turns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9432" t="37824" r="9808" b="25907"/>
          <a:stretch>
            <a:fillRect/>
          </a:stretch>
        </p:blipFill>
        <p:spPr bwMode="auto">
          <a:xfrm>
            <a:off x="5109028" y="1611089"/>
            <a:ext cx="3871740" cy="2808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 l="19446" t="35434" r="9855" b="25927"/>
          <a:stretch>
            <a:fillRect/>
          </a:stretch>
        </p:blipFill>
        <p:spPr bwMode="auto">
          <a:xfrm>
            <a:off x="406336" y="1407893"/>
            <a:ext cx="3893847" cy="301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9105" y="3484473"/>
            <a:ext cx="1775170" cy="4924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600" dirty="0" err="1" smtClean="0"/>
              <a:t>B</a:t>
            </a:r>
            <a:r>
              <a:rPr lang="en-US" sz="2600" baseline="-25000" dirty="0" err="1" smtClean="0"/>
              <a:t>c</a:t>
            </a:r>
            <a:r>
              <a:rPr lang="en-US" sz="2600" dirty="0" smtClean="0"/>
              <a:t> = 13 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735603" y="3484473"/>
            <a:ext cx="1775170" cy="4924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600" dirty="0" err="1" smtClean="0"/>
              <a:t>B</a:t>
            </a:r>
            <a:r>
              <a:rPr lang="en-US" sz="2600" baseline="-25000" dirty="0" err="1" smtClean="0"/>
              <a:t>c</a:t>
            </a:r>
            <a:r>
              <a:rPr lang="en-US" sz="2600" dirty="0" smtClean="0"/>
              <a:t> = 13 T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657365" y="4451585"/>
          <a:ext cx="2840581" cy="2005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3059"/>
                <a:gridCol w="1066691"/>
                <a:gridCol w="1040831"/>
              </a:tblGrid>
              <a:tr h="57409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Layer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>
                          <a:latin typeface="Symbol" pitchFamily="18" charset="2"/>
                        </a:rPr>
                        <a:t>S</a:t>
                      </a:r>
                      <a:r>
                        <a:rPr lang="en-US" sz="1600" dirty="0" err="1" smtClean="0"/>
                        <a:t>F</a:t>
                      </a:r>
                      <a:r>
                        <a:rPr lang="en-US" sz="1600" baseline="-25000" dirty="0" err="1" smtClean="0">
                          <a:latin typeface="Symbol" pitchFamily="18" charset="2"/>
                        </a:rPr>
                        <a:t>q</a:t>
                      </a:r>
                      <a:r>
                        <a:rPr lang="en-US" sz="1600" dirty="0" smtClean="0"/>
                        <a:t> </a:t>
                      </a:r>
                    </a:p>
                    <a:p>
                      <a:pPr algn="ctr"/>
                      <a:r>
                        <a:rPr lang="en-US" sz="1600" dirty="0" smtClean="0"/>
                        <a:t>[MN/m]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n-lt"/>
                        </a:rPr>
                        <a:t>mean</a:t>
                      </a:r>
                      <a:r>
                        <a:rPr lang="en-US" sz="1600" baseline="0" dirty="0" smtClean="0">
                          <a:latin typeface="+mn-lt"/>
                        </a:rPr>
                        <a:t> </a:t>
                      </a:r>
                      <a:r>
                        <a:rPr lang="en-US" sz="1600" dirty="0" smtClean="0">
                          <a:latin typeface="Symbol" pitchFamily="18" charset="2"/>
                        </a:rPr>
                        <a:t>s</a:t>
                      </a:r>
                      <a:r>
                        <a:rPr lang="en-US" sz="1600" baseline="-25000" dirty="0" smtClean="0">
                          <a:latin typeface="Symbol" pitchFamily="18" charset="2"/>
                        </a:rPr>
                        <a:t>q</a:t>
                      </a:r>
                      <a:r>
                        <a:rPr lang="en-US" sz="1600" dirty="0" smtClean="0"/>
                        <a:t> </a:t>
                      </a:r>
                    </a:p>
                    <a:p>
                      <a:pPr algn="ctr"/>
                      <a:r>
                        <a:rPr lang="en-US" sz="1600" dirty="0" smtClean="0"/>
                        <a:t>[</a:t>
                      </a:r>
                      <a:r>
                        <a:rPr lang="en-US" sz="1600" dirty="0" err="1" smtClean="0"/>
                        <a:t>MPa</a:t>
                      </a:r>
                      <a:r>
                        <a:rPr lang="en-US" sz="1600" dirty="0" smtClean="0"/>
                        <a:t>]</a:t>
                      </a:r>
                      <a:endParaRPr lang="en-US" sz="1600" dirty="0"/>
                    </a:p>
                  </a:txBody>
                  <a:tcPr/>
                </a:tc>
              </a:tr>
              <a:tr h="35649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2.40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110</a:t>
                      </a:r>
                      <a:endParaRPr lang="en-US" sz="1600" dirty="0"/>
                    </a:p>
                  </a:txBody>
                  <a:tcPr/>
                </a:tc>
              </a:tr>
              <a:tr h="35649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2.85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131</a:t>
                      </a:r>
                      <a:endParaRPr lang="en-US" sz="1600" dirty="0"/>
                    </a:p>
                  </a:txBody>
                  <a:tcPr/>
                </a:tc>
              </a:tr>
              <a:tr h="35649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2.66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122</a:t>
                      </a:r>
                      <a:endParaRPr lang="en-US" sz="1600" dirty="0"/>
                    </a:p>
                  </a:txBody>
                  <a:tcPr/>
                </a:tc>
              </a:tr>
              <a:tr h="35649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2.19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101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5867695" y="4451585"/>
          <a:ext cx="2840581" cy="2005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3059"/>
                <a:gridCol w="1066691"/>
                <a:gridCol w="1040831"/>
              </a:tblGrid>
              <a:tr h="57409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Layer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>
                          <a:latin typeface="Symbol" pitchFamily="18" charset="2"/>
                        </a:rPr>
                        <a:t>S</a:t>
                      </a:r>
                      <a:r>
                        <a:rPr lang="en-US" sz="1600" dirty="0" err="1" smtClean="0"/>
                        <a:t>F</a:t>
                      </a:r>
                      <a:r>
                        <a:rPr lang="en-US" sz="1600" baseline="-25000" dirty="0" err="1" smtClean="0">
                          <a:latin typeface="Symbol" pitchFamily="18" charset="2"/>
                        </a:rPr>
                        <a:t>q</a:t>
                      </a:r>
                      <a:r>
                        <a:rPr lang="en-US" sz="1600" dirty="0" smtClean="0"/>
                        <a:t> </a:t>
                      </a:r>
                    </a:p>
                    <a:p>
                      <a:pPr algn="ctr"/>
                      <a:r>
                        <a:rPr lang="en-US" sz="1600" dirty="0" smtClean="0"/>
                        <a:t>[MN/m]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n-lt"/>
                        </a:rPr>
                        <a:t>mean</a:t>
                      </a:r>
                      <a:r>
                        <a:rPr lang="en-US" sz="1600" baseline="0" dirty="0" smtClean="0">
                          <a:latin typeface="+mn-lt"/>
                        </a:rPr>
                        <a:t> </a:t>
                      </a:r>
                      <a:r>
                        <a:rPr lang="en-US" sz="1600" dirty="0" smtClean="0">
                          <a:latin typeface="Symbol" pitchFamily="18" charset="2"/>
                        </a:rPr>
                        <a:t>s</a:t>
                      </a:r>
                      <a:r>
                        <a:rPr lang="en-US" sz="1600" baseline="-25000" dirty="0" smtClean="0">
                          <a:latin typeface="Symbol" pitchFamily="18" charset="2"/>
                        </a:rPr>
                        <a:t>q</a:t>
                      </a:r>
                      <a:r>
                        <a:rPr lang="en-US" sz="1600" dirty="0" smtClean="0"/>
                        <a:t> </a:t>
                      </a:r>
                    </a:p>
                    <a:p>
                      <a:pPr algn="ctr"/>
                      <a:r>
                        <a:rPr lang="en-US" sz="1600" dirty="0" smtClean="0"/>
                        <a:t>[</a:t>
                      </a:r>
                      <a:r>
                        <a:rPr lang="en-US" sz="1600" dirty="0" err="1" smtClean="0"/>
                        <a:t>MPa</a:t>
                      </a:r>
                      <a:r>
                        <a:rPr lang="en-US" sz="1600" dirty="0" smtClean="0"/>
                        <a:t>]</a:t>
                      </a:r>
                      <a:endParaRPr lang="en-US" sz="1600" dirty="0"/>
                    </a:p>
                  </a:txBody>
                  <a:tcPr/>
                </a:tc>
              </a:tr>
              <a:tr h="35649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2.66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122</a:t>
                      </a:r>
                      <a:endParaRPr lang="en-US" sz="1600" dirty="0"/>
                    </a:p>
                  </a:txBody>
                  <a:tcPr/>
                </a:tc>
              </a:tr>
              <a:tr h="35649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2.64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121</a:t>
                      </a:r>
                      <a:endParaRPr lang="en-US" sz="1600" dirty="0"/>
                    </a:p>
                  </a:txBody>
                  <a:tcPr/>
                </a:tc>
              </a:tr>
              <a:tr h="35649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2.50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115</a:t>
                      </a:r>
                      <a:endParaRPr lang="en-US" sz="1600" dirty="0"/>
                    </a:p>
                  </a:txBody>
                  <a:tcPr/>
                </a:tc>
              </a:tr>
              <a:tr h="35649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1.99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91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3522598" y="4673413"/>
            <a:ext cx="2297635" cy="1446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/>
              <a:t>For the </a:t>
            </a:r>
            <a:r>
              <a:rPr lang="en-US" sz="2200" dirty="0" err="1" smtClean="0"/>
              <a:t>azim</a:t>
            </a:r>
            <a:r>
              <a:rPr lang="en-US" sz="2200" dirty="0" smtClean="0"/>
              <a:t>. stresses on        the midplane</a:t>
            </a:r>
          </a:p>
          <a:p>
            <a:pPr algn="ctr"/>
            <a:r>
              <a:rPr lang="en-US" sz="2200" dirty="0" smtClean="0"/>
              <a:t>mean </a:t>
            </a:r>
            <a:r>
              <a:rPr lang="en-US" sz="2200" dirty="0" smtClean="0">
                <a:latin typeface="Symbol" pitchFamily="18" charset="2"/>
              </a:rPr>
              <a:t>s</a:t>
            </a:r>
            <a:r>
              <a:rPr lang="en-US" sz="2200" baseline="-25000" dirty="0" smtClean="0">
                <a:latin typeface="Symbol" pitchFamily="18" charset="2"/>
              </a:rPr>
              <a:t>q</a:t>
            </a:r>
            <a:r>
              <a:rPr lang="en-US" sz="2200" dirty="0" smtClean="0"/>
              <a:t> ~ </a:t>
            </a:r>
            <a:r>
              <a:rPr lang="en-US" sz="2200" dirty="0" err="1" smtClean="0">
                <a:latin typeface="Symbol" pitchFamily="18" charset="2"/>
              </a:rPr>
              <a:t>S</a:t>
            </a:r>
            <a:r>
              <a:rPr lang="en-US" sz="2200" dirty="0" err="1" smtClean="0"/>
              <a:t>F</a:t>
            </a:r>
            <a:r>
              <a:rPr lang="en-US" sz="2200" baseline="-25000" dirty="0" err="1" smtClean="0">
                <a:latin typeface="Symbol" pitchFamily="18" charset="2"/>
              </a:rPr>
              <a:t>q</a:t>
            </a:r>
            <a:r>
              <a:rPr lang="en-US" sz="2200" dirty="0" smtClean="0"/>
              <a:t>/w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2974" y="3760474"/>
            <a:ext cx="4239054" cy="2505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Notation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43554" y="927476"/>
            <a:ext cx="8121066" cy="5221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6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J</a:t>
            </a:r>
            <a:r>
              <a:rPr lang="en-US" sz="2600" baseline="-250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</a:t>
            </a:r>
            <a:r>
              <a:rPr lang="en-US" sz="2600" dirty="0" smtClean="0"/>
              <a:t> = current density on the </a:t>
            </a:r>
            <a:r>
              <a:rPr lang="en-US" sz="2600" dirty="0" smtClean="0"/>
              <a:t>superconductor [A/mm</a:t>
            </a:r>
            <a:r>
              <a:rPr lang="en-US" sz="2600" baseline="30000" dirty="0" smtClean="0"/>
              <a:t>2</a:t>
            </a:r>
            <a:r>
              <a:rPr lang="en-US" sz="2600" dirty="0" smtClean="0"/>
              <a:t>]</a:t>
            </a:r>
            <a:endParaRPr lang="en-US" sz="2600" dirty="0" smtClean="0"/>
          </a:p>
          <a:p>
            <a:pPr>
              <a:lnSpc>
                <a:spcPts val="4000"/>
              </a:lnSpc>
            </a:pPr>
            <a:r>
              <a:rPr lang="en-US" sz="26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</a:t>
            </a:r>
            <a:r>
              <a:rPr lang="en-US" sz="2600" baseline="-250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</a:t>
            </a:r>
            <a:r>
              <a:rPr lang="en-US" sz="2600" dirty="0" smtClean="0"/>
              <a:t> = central (bore) </a:t>
            </a:r>
            <a:r>
              <a:rPr lang="en-US" sz="2600" dirty="0" smtClean="0"/>
              <a:t>field [T]</a:t>
            </a:r>
            <a:endParaRPr lang="en-US" sz="2600" dirty="0" smtClean="0"/>
          </a:p>
          <a:p>
            <a:pPr>
              <a:lnSpc>
                <a:spcPts val="4000"/>
              </a:lnSpc>
            </a:pPr>
            <a:r>
              <a:rPr lang="en-US" sz="26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</a:t>
            </a:r>
            <a:r>
              <a:rPr lang="en-US" sz="2600" baseline="-250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ss</a:t>
            </a:r>
            <a:r>
              <a:rPr lang="en-US" sz="2600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4.2 K</a:t>
            </a:r>
            <a:r>
              <a:rPr lang="en-US" sz="2600" dirty="0" smtClean="0"/>
              <a:t> = central field at the short sample </a:t>
            </a:r>
            <a:r>
              <a:rPr lang="en-US" sz="2600" dirty="0" smtClean="0"/>
              <a:t>limit, 4.2 K [T]</a:t>
            </a:r>
            <a:endParaRPr lang="en-US" sz="26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lnSpc>
                <a:spcPts val="4000"/>
              </a:lnSpc>
            </a:pPr>
            <a:r>
              <a:rPr lang="en-US" sz="2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ymbol" pitchFamily="18" charset="2"/>
              </a:rPr>
              <a:t>l</a:t>
            </a:r>
            <a:r>
              <a:rPr lang="en-US" sz="2600" dirty="0" smtClean="0"/>
              <a:t> </a:t>
            </a:r>
            <a:r>
              <a:rPr lang="en-US" sz="2600" dirty="0" smtClean="0"/>
              <a:t>= </a:t>
            </a:r>
            <a:r>
              <a:rPr lang="en-US" sz="2600" dirty="0" smtClean="0"/>
              <a:t>peak </a:t>
            </a:r>
            <a:r>
              <a:rPr lang="en-US" sz="2600" dirty="0" smtClean="0"/>
              <a:t>field </a:t>
            </a:r>
            <a:r>
              <a:rPr lang="en-US" sz="2600" dirty="0" smtClean="0"/>
              <a:t>on the coil over central </a:t>
            </a:r>
            <a:r>
              <a:rPr lang="en-US" sz="2600" dirty="0" smtClean="0"/>
              <a:t>field </a:t>
            </a:r>
            <a:r>
              <a:rPr lang="en-US" sz="2600" dirty="0" smtClean="0"/>
              <a:t> [/]</a:t>
            </a:r>
            <a:endParaRPr lang="en-US" sz="2600" dirty="0" smtClean="0"/>
          </a:p>
          <a:p>
            <a:pPr>
              <a:lnSpc>
                <a:spcPts val="4000"/>
              </a:lnSpc>
            </a:pPr>
            <a:r>
              <a:rPr lang="en-US" sz="2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</a:t>
            </a:r>
            <a:r>
              <a:rPr lang="en-US" sz="2600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</a:t>
            </a:r>
            <a:r>
              <a:rPr lang="en-US" sz="2600" dirty="0" smtClean="0"/>
              <a:t>, </a:t>
            </a:r>
            <a:r>
              <a:rPr lang="en-US" sz="2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</a:t>
            </a:r>
            <a:r>
              <a:rPr lang="en-US" sz="2600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5</a:t>
            </a:r>
            <a:r>
              <a:rPr lang="en-US" sz="2600" dirty="0" smtClean="0"/>
              <a:t>, </a:t>
            </a:r>
            <a:r>
              <a:rPr lang="en-US" sz="2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</a:t>
            </a:r>
            <a:r>
              <a:rPr lang="en-US" sz="2600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7</a:t>
            </a:r>
            <a:r>
              <a:rPr lang="en-US" sz="2600" dirty="0" smtClean="0"/>
              <a:t>, … multipoles at </a:t>
            </a:r>
            <a:r>
              <a:rPr lang="en-US" sz="2600" dirty="0" smtClean="0"/>
              <a:t>2/3 radius, i.e. 33.33 </a:t>
            </a:r>
            <a:r>
              <a:rPr lang="en-US" sz="2600" dirty="0" smtClean="0"/>
              <a:t>mm [/]</a:t>
            </a:r>
            <a:endParaRPr lang="en-US" sz="2600" dirty="0" smtClean="0"/>
          </a:p>
          <a:p>
            <a:pPr>
              <a:lnSpc>
                <a:spcPts val="4000"/>
              </a:lnSpc>
            </a:pPr>
            <a:endParaRPr lang="en-US" dirty="0" smtClean="0"/>
          </a:p>
          <a:p>
            <a:pPr>
              <a:lnSpc>
                <a:spcPts val="4000"/>
              </a:lnSpc>
            </a:pPr>
            <a:r>
              <a:rPr lang="en-US" sz="2600" dirty="0" smtClean="0"/>
              <a:t>For mechanical analyses:</a:t>
            </a:r>
          </a:p>
          <a:p>
            <a:pPr>
              <a:lnSpc>
                <a:spcPts val="4000"/>
              </a:lnSpc>
            </a:pPr>
            <a:r>
              <a:rPr lang="en-US" sz="2600" dirty="0" smtClean="0">
                <a:solidFill>
                  <a:srgbClr val="C00000"/>
                </a:solidFill>
              </a:rPr>
              <a:t>E</a:t>
            </a:r>
            <a:r>
              <a:rPr lang="en-US" sz="2600" dirty="0" smtClean="0"/>
              <a:t> = Young’s </a:t>
            </a:r>
            <a:r>
              <a:rPr lang="en-US" sz="2600" dirty="0" smtClean="0"/>
              <a:t>modulus [</a:t>
            </a:r>
            <a:r>
              <a:rPr lang="en-US" sz="2600" dirty="0" err="1" smtClean="0"/>
              <a:t>GPa</a:t>
            </a:r>
            <a:r>
              <a:rPr lang="en-US" sz="2600" dirty="0" smtClean="0"/>
              <a:t>]</a:t>
            </a:r>
            <a:endParaRPr lang="en-US" sz="2600" dirty="0" smtClean="0"/>
          </a:p>
          <a:p>
            <a:pPr>
              <a:lnSpc>
                <a:spcPts val="4000"/>
              </a:lnSpc>
            </a:pPr>
            <a:r>
              <a:rPr lang="en-US" sz="2600" dirty="0" smtClean="0">
                <a:solidFill>
                  <a:srgbClr val="C00000"/>
                </a:solidFill>
                <a:latin typeface="Symbol" pitchFamily="18" charset="2"/>
              </a:rPr>
              <a:t>n</a:t>
            </a:r>
            <a:r>
              <a:rPr lang="en-US" sz="2600" dirty="0" smtClean="0"/>
              <a:t> = Poisson’s </a:t>
            </a:r>
            <a:r>
              <a:rPr lang="en-US" sz="2600" dirty="0" smtClean="0"/>
              <a:t>ratio [/]</a:t>
            </a:r>
            <a:endParaRPr lang="en-US" sz="2600" dirty="0" smtClean="0"/>
          </a:p>
          <a:p>
            <a:pPr>
              <a:lnSpc>
                <a:spcPts val="4000"/>
              </a:lnSpc>
            </a:pPr>
            <a:r>
              <a:rPr lang="en-US" sz="2600" dirty="0" smtClean="0">
                <a:solidFill>
                  <a:srgbClr val="C00000"/>
                </a:solidFill>
                <a:latin typeface="Symbol" pitchFamily="18" charset="2"/>
              </a:rPr>
              <a:t>m</a:t>
            </a:r>
            <a:r>
              <a:rPr lang="en-US" sz="2600" dirty="0" smtClean="0"/>
              <a:t> = friction </a:t>
            </a:r>
            <a:r>
              <a:rPr lang="en-US" sz="2600" dirty="0" smtClean="0"/>
              <a:t>coefficient [/]</a:t>
            </a:r>
            <a:endParaRPr lang="en-US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200" dirty="0" smtClean="0"/>
              <a:t>Cos-</a:t>
            </a:r>
            <a:r>
              <a:rPr lang="en-US" sz="4200" dirty="0" smtClean="0">
                <a:latin typeface="Symbol" pitchFamily="18" charset="2"/>
              </a:rPr>
              <a:t>q</a:t>
            </a:r>
            <a:r>
              <a:rPr lang="en-US" sz="4200" dirty="0" smtClean="0"/>
              <a:t>: preliminary FEM for stresses</a:t>
            </a:r>
            <a:endParaRPr lang="en-US" sz="4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16406" t="22917" r="18750" b="11458"/>
          <a:stretch>
            <a:fillRect/>
          </a:stretch>
        </p:blipFill>
        <p:spPr bwMode="auto">
          <a:xfrm>
            <a:off x="76200" y="1371600"/>
            <a:ext cx="6324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943600" y="1946970"/>
            <a:ext cx="3352800" cy="5509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E</a:t>
            </a:r>
            <a:r>
              <a:rPr lang="en-US" sz="3200" baseline="-25000" dirty="0" err="1" smtClean="0"/>
              <a:t>coil</a:t>
            </a:r>
            <a:r>
              <a:rPr lang="en-US" sz="3200" dirty="0" smtClean="0"/>
              <a:t> = 42 </a:t>
            </a:r>
            <a:r>
              <a:rPr lang="en-US" sz="3200" dirty="0" err="1" smtClean="0"/>
              <a:t>GPa</a:t>
            </a:r>
            <a:endParaRPr lang="en-US" sz="3200" dirty="0" smtClean="0"/>
          </a:p>
          <a:p>
            <a:r>
              <a:rPr lang="en-US" sz="3200" dirty="0" err="1" smtClean="0">
                <a:latin typeface="Symbol" pitchFamily="18" charset="2"/>
              </a:rPr>
              <a:t>n</a:t>
            </a:r>
            <a:r>
              <a:rPr lang="en-US" sz="3200" baseline="-25000" dirty="0" err="1" smtClean="0"/>
              <a:t>coil</a:t>
            </a:r>
            <a:r>
              <a:rPr lang="en-US" sz="3200" dirty="0" smtClean="0"/>
              <a:t> = 0.3</a:t>
            </a:r>
          </a:p>
          <a:p>
            <a:endParaRPr lang="en-US" sz="3200" dirty="0" smtClean="0"/>
          </a:p>
          <a:p>
            <a:r>
              <a:rPr lang="en-US" sz="3200" dirty="0" err="1" smtClean="0"/>
              <a:t>E</a:t>
            </a:r>
            <a:r>
              <a:rPr lang="en-US" sz="3200" baseline="-25000" dirty="0" err="1" smtClean="0"/>
              <a:t>wedge</a:t>
            </a:r>
            <a:r>
              <a:rPr lang="en-US" sz="3200" dirty="0" smtClean="0"/>
              <a:t> = 110 </a:t>
            </a:r>
            <a:r>
              <a:rPr lang="en-US" sz="3200" dirty="0" err="1" smtClean="0"/>
              <a:t>GPa</a:t>
            </a:r>
            <a:endParaRPr lang="en-US" sz="3200" dirty="0" smtClean="0"/>
          </a:p>
          <a:p>
            <a:r>
              <a:rPr lang="en-US" sz="3200" dirty="0" err="1" smtClean="0">
                <a:latin typeface="Symbol" pitchFamily="18" charset="2"/>
              </a:rPr>
              <a:t>n</a:t>
            </a:r>
            <a:r>
              <a:rPr lang="en-US" sz="3200" baseline="-25000" dirty="0" err="1" smtClean="0"/>
              <a:t>wedge</a:t>
            </a:r>
            <a:r>
              <a:rPr lang="en-US" sz="3200" dirty="0" smtClean="0"/>
              <a:t> = 0.3</a:t>
            </a:r>
          </a:p>
          <a:p>
            <a:r>
              <a:rPr lang="en-US" sz="3200" dirty="0" smtClean="0"/>
              <a:t>[copper alloy</a:t>
            </a:r>
            <a:r>
              <a:rPr lang="en-US" sz="3200" dirty="0" smtClean="0"/>
              <a:t>]</a:t>
            </a:r>
          </a:p>
          <a:p>
            <a:endParaRPr lang="en-US" sz="3200" dirty="0" smtClean="0"/>
          </a:p>
          <a:p>
            <a:r>
              <a:rPr lang="en-US" sz="3200" dirty="0" smtClean="0"/>
              <a:t>Lorentz forces strand by strand</a:t>
            </a:r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tress_y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1077911"/>
            <a:ext cx="7315200" cy="53228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Cos-</a:t>
            </a:r>
            <a:r>
              <a:rPr lang="en-US" sz="4000" dirty="0" smtClean="0">
                <a:latin typeface="Symbol" pitchFamily="18" charset="2"/>
              </a:rPr>
              <a:t>q</a:t>
            </a:r>
            <a:r>
              <a:rPr lang="en-US" sz="4000" dirty="0" smtClean="0"/>
              <a:t>: preliminary FEM for stresses</a:t>
            </a:r>
            <a:endParaRPr lang="en-US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6477000" y="2046982"/>
            <a:ext cx="2057400" cy="10772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err="1" smtClean="0"/>
              <a:t>azimuthal</a:t>
            </a:r>
            <a:r>
              <a:rPr lang="en-US" sz="3200" dirty="0" smtClean="0"/>
              <a:t> stresses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rot="10800000" flipV="1">
            <a:off x="4648200" y="4953000"/>
            <a:ext cx="2667000" cy="6096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934200" y="4673025"/>
            <a:ext cx="1905000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-130 </a:t>
            </a:r>
            <a:r>
              <a:rPr lang="en-US" sz="3200" dirty="0" err="1" smtClean="0"/>
              <a:t>MPa</a:t>
            </a:r>
            <a:endParaRPr lang="en-US" sz="32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7127544" y="3518800"/>
            <a:ext cx="20574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err="1" smtClean="0"/>
              <a:t>B</a:t>
            </a:r>
            <a:r>
              <a:rPr lang="en-US" sz="3200" baseline="-25000" dirty="0" err="1" smtClean="0"/>
              <a:t>c</a:t>
            </a:r>
            <a:r>
              <a:rPr lang="en-US" sz="3200" dirty="0" smtClean="0"/>
              <a:t> = 13 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7"/>
              </a:clrFrom>
              <a:clrTo>
                <a:srgbClr val="FFFFF7">
                  <a:alpha val="0"/>
                </a:srgbClr>
              </a:clrTo>
            </a:clrChange>
          </a:blip>
          <a:srcRect l="27845" t="26306" r="30177" b="19216"/>
          <a:stretch>
            <a:fillRect/>
          </a:stretch>
        </p:blipFill>
        <p:spPr bwMode="auto">
          <a:xfrm>
            <a:off x="2060813" y="1220292"/>
            <a:ext cx="5254387" cy="5114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200" dirty="0" smtClean="0"/>
              <a:t>Cos-</a:t>
            </a:r>
            <a:r>
              <a:rPr lang="en-US" sz="4200" dirty="0" smtClean="0">
                <a:latin typeface="Symbol" pitchFamily="18" charset="2"/>
              </a:rPr>
              <a:t>q</a:t>
            </a:r>
            <a:r>
              <a:rPr lang="en-US" sz="4200" dirty="0" smtClean="0"/>
              <a:t>: ideas for the structure (2d)</a:t>
            </a:r>
            <a:endParaRPr lang="en-US" sz="4200" dirty="0"/>
          </a:p>
        </p:txBody>
      </p:sp>
      <p:sp>
        <p:nvSpPr>
          <p:cNvPr id="38" name="TextBox 37"/>
          <p:cNvSpPr txBox="1"/>
          <p:nvPr/>
        </p:nvSpPr>
        <p:spPr>
          <a:xfrm>
            <a:off x="687980" y="2284587"/>
            <a:ext cx="17318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poles</a:t>
            </a:r>
            <a:endParaRPr lang="en-US" sz="2400" dirty="0"/>
          </a:p>
        </p:txBody>
      </p:sp>
      <p:cxnSp>
        <p:nvCxnSpPr>
          <p:cNvPr id="39" name="Straight Arrow Connector 38"/>
          <p:cNvCxnSpPr/>
          <p:nvPr/>
        </p:nvCxnSpPr>
        <p:spPr>
          <a:xfrm flipV="1">
            <a:off x="1624084" y="2447491"/>
            <a:ext cx="1465482" cy="63697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5400000">
            <a:off x="5338246" y="2390941"/>
            <a:ext cx="1066797" cy="692731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190337" y="1932009"/>
            <a:ext cx="99750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coil</a:t>
            </a:r>
            <a:endParaRPr lang="en-US" sz="2400" dirty="0"/>
          </a:p>
        </p:txBody>
      </p:sp>
      <p:sp>
        <p:nvSpPr>
          <p:cNvPr id="40" name="TextBox 39"/>
          <p:cNvSpPr txBox="1"/>
          <p:nvPr/>
        </p:nvSpPr>
        <p:spPr>
          <a:xfrm>
            <a:off x="6800106" y="3369186"/>
            <a:ext cx="250767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Al bronze wedge</a:t>
            </a:r>
            <a:endParaRPr lang="en-US" sz="2400" dirty="0"/>
          </a:p>
        </p:txBody>
      </p:sp>
      <p:cxnSp>
        <p:nvCxnSpPr>
          <p:cNvPr id="43" name="Straight Arrow Connector 42"/>
          <p:cNvCxnSpPr>
            <a:stCxn id="40" idx="1"/>
          </p:cNvCxnSpPr>
          <p:nvPr/>
        </p:nvCxnSpPr>
        <p:spPr>
          <a:xfrm rot="10800000" flipV="1">
            <a:off x="5885704" y="3600018"/>
            <a:ext cx="914402" cy="1426495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6200000" flipH="1">
            <a:off x="1542197" y="2606721"/>
            <a:ext cx="1201003" cy="1119117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2593072" y="1037230"/>
            <a:ext cx="4367284" cy="5107599"/>
            <a:chOff x="2593072" y="1037230"/>
            <a:chExt cx="4367284" cy="5107599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7"/>
                </a:clrFrom>
                <a:clrTo>
                  <a:srgbClr val="FFFFF7">
                    <a:alpha val="0"/>
                  </a:srgbClr>
                </a:clrTo>
              </a:clrChange>
            </a:blip>
            <a:srcRect l="27845" t="17910" r="31017" b="18284"/>
            <a:stretch>
              <a:fillRect/>
            </a:stretch>
          </p:blipFill>
          <p:spPr bwMode="auto">
            <a:xfrm>
              <a:off x="2593072" y="1064520"/>
              <a:ext cx="4367284" cy="50803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Rectangle 11"/>
            <p:cNvSpPr/>
            <p:nvPr/>
          </p:nvSpPr>
          <p:spPr>
            <a:xfrm>
              <a:off x="6127845" y="1037230"/>
              <a:ext cx="818865" cy="8325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200" dirty="0" smtClean="0"/>
              <a:t>Cos-</a:t>
            </a:r>
            <a:r>
              <a:rPr lang="en-US" sz="4200" dirty="0" smtClean="0">
                <a:latin typeface="Symbol" pitchFamily="18" charset="2"/>
              </a:rPr>
              <a:t>q</a:t>
            </a:r>
            <a:r>
              <a:rPr lang="en-US" sz="4200" dirty="0" smtClean="0"/>
              <a:t>: ideas for the structure (2d)</a:t>
            </a:r>
            <a:endParaRPr lang="en-US" sz="4200" dirty="0"/>
          </a:p>
        </p:txBody>
      </p:sp>
      <p:sp>
        <p:nvSpPr>
          <p:cNvPr id="38" name="TextBox 37"/>
          <p:cNvSpPr txBox="1"/>
          <p:nvPr/>
        </p:nvSpPr>
        <p:spPr>
          <a:xfrm>
            <a:off x="512628" y="2093932"/>
            <a:ext cx="141318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iron pad</a:t>
            </a:r>
            <a:endParaRPr lang="en-US" sz="2400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1674418" y="2462149"/>
            <a:ext cx="1648693" cy="734291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03589" y="4435355"/>
            <a:ext cx="1413183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support</a:t>
            </a:r>
          </a:p>
          <a:p>
            <a:r>
              <a:rPr lang="en-US" sz="2400" dirty="0" smtClean="0"/>
              <a:t>tubes</a:t>
            </a:r>
            <a:endParaRPr lang="en-US" sz="240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036614" y="4849086"/>
            <a:ext cx="983672" cy="318655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134968" y="6053165"/>
            <a:ext cx="2971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steel midplane shim</a:t>
            </a:r>
            <a:endParaRPr lang="en-US" sz="2400" dirty="0"/>
          </a:p>
        </p:txBody>
      </p:sp>
      <p:cxnSp>
        <p:nvCxnSpPr>
          <p:cNvPr id="17" name="Straight Arrow Connector 16"/>
          <p:cNvCxnSpPr>
            <a:stCxn id="16" idx="1"/>
          </p:cNvCxnSpPr>
          <p:nvPr/>
        </p:nvCxnSpPr>
        <p:spPr>
          <a:xfrm rot="10800000">
            <a:off x="4544418" y="5976960"/>
            <a:ext cx="590550" cy="307038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7"/>
              </a:clrFrom>
              <a:clrTo>
                <a:srgbClr val="FFFFF7">
                  <a:alpha val="0"/>
                </a:srgbClr>
              </a:clrTo>
            </a:clrChange>
          </a:blip>
          <a:srcRect l="24902" t="18750" r="25146" b="18555"/>
          <a:stretch>
            <a:fillRect/>
          </a:stretch>
        </p:blipFill>
        <p:spPr bwMode="auto">
          <a:xfrm>
            <a:off x="1928795" y="871520"/>
            <a:ext cx="5888958" cy="5543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200" dirty="0" smtClean="0"/>
              <a:t>Cos-</a:t>
            </a:r>
            <a:r>
              <a:rPr lang="en-US" sz="4200" dirty="0" smtClean="0">
                <a:latin typeface="Symbol" pitchFamily="18" charset="2"/>
              </a:rPr>
              <a:t>q</a:t>
            </a:r>
            <a:r>
              <a:rPr lang="en-US" sz="4200" dirty="0" smtClean="0"/>
              <a:t>: ideas for the structure (2d)</a:t>
            </a:r>
            <a:endParaRPr lang="en-US" sz="4200" dirty="0"/>
          </a:p>
        </p:txBody>
      </p:sp>
      <p:sp>
        <p:nvSpPr>
          <p:cNvPr id="38" name="TextBox 37"/>
          <p:cNvSpPr txBox="1"/>
          <p:nvPr/>
        </p:nvSpPr>
        <p:spPr>
          <a:xfrm>
            <a:off x="1327012" y="3770332"/>
            <a:ext cx="14131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key</a:t>
            </a:r>
            <a:endParaRPr lang="en-US" sz="2400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1957384" y="4019550"/>
            <a:ext cx="2273300" cy="942975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2019300" y="2628900"/>
            <a:ext cx="2343150" cy="87630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91453" y="2254987"/>
            <a:ext cx="14131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split</a:t>
            </a:r>
          </a:p>
          <a:p>
            <a:pPr algn="ctr"/>
            <a:r>
              <a:rPr lang="en-US" sz="2400" dirty="0" smtClean="0"/>
              <a:t>iron yoke</a:t>
            </a:r>
            <a:endParaRPr lang="en-US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6934200" y="1543050"/>
            <a:ext cx="22098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Al alloy shrinking cylinder</a:t>
            </a:r>
            <a:endParaRPr lang="en-US" sz="2400" dirty="0"/>
          </a:p>
        </p:txBody>
      </p:sp>
      <p:cxnSp>
        <p:nvCxnSpPr>
          <p:cNvPr id="23" name="Straight Arrow Connector 22"/>
          <p:cNvCxnSpPr/>
          <p:nvPr/>
        </p:nvCxnSpPr>
        <p:spPr>
          <a:xfrm rot="5400000">
            <a:off x="5962650" y="2400300"/>
            <a:ext cx="1181100" cy="68580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613648" y="3943352"/>
            <a:ext cx="2971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bladder                    location</a:t>
            </a:r>
            <a:endParaRPr lang="en-US" sz="2400" dirty="0"/>
          </a:p>
        </p:txBody>
      </p:sp>
      <p:cxnSp>
        <p:nvCxnSpPr>
          <p:cNvPr id="27" name="Straight Arrow Connector 26"/>
          <p:cNvCxnSpPr>
            <a:stCxn id="26" idx="1"/>
          </p:cNvCxnSpPr>
          <p:nvPr/>
        </p:nvCxnSpPr>
        <p:spPr>
          <a:xfrm rot="10800000" flipV="1">
            <a:off x="4546600" y="4358850"/>
            <a:ext cx="3067048" cy="1489501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The effect of the iron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2480" y="1269264"/>
            <a:ext cx="22764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14682" y="1269264"/>
            <a:ext cx="22764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14682" y="4164864"/>
            <a:ext cx="22764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0" lon="0" rev="10800000"/>
            </a:camera>
            <a:lightRig rig="threePt" dir="t"/>
          </a:scene3d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2480" y="4164864"/>
            <a:ext cx="22764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0" lon="0" rev="10800000"/>
            </a:camera>
            <a:lightRig rig="threePt" dir="t"/>
          </a:scene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57200" y="-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Iron contribution: blocks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9354" y="994230"/>
            <a:ext cx="3770086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/>
              <a:t>r</a:t>
            </a:r>
            <a:r>
              <a:rPr lang="en-US" sz="2400" baseline="-25000" dirty="0" err="1" smtClean="0"/>
              <a:t>Fe</a:t>
            </a:r>
            <a:r>
              <a:rPr lang="en-US" sz="2400" dirty="0" smtClean="0"/>
              <a:t> = 180 mm</a:t>
            </a:r>
          </a:p>
          <a:p>
            <a:pPr algn="ctr"/>
            <a:endParaRPr lang="en-US" sz="1200" dirty="0" smtClean="0"/>
          </a:p>
          <a:p>
            <a:pPr algn="ctr"/>
            <a:r>
              <a:rPr lang="en-US" sz="2400" dirty="0" smtClean="0"/>
              <a:t>relative permeability = 1000</a:t>
            </a:r>
          </a:p>
          <a:p>
            <a:pPr algn="ctr"/>
            <a:endParaRPr lang="en-US" sz="1200" dirty="0" smtClean="0"/>
          </a:p>
          <a:p>
            <a:pPr algn="ctr"/>
            <a:r>
              <a:rPr lang="en-US" sz="2400" dirty="0" err="1" smtClean="0"/>
              <a:t>B</a:t>
            </a:r>
            <a:r>
              <a:rPr lang="en-US" sz="2400" baseline="-25000" dirty="0" err="1" smtClean="0"/>
              <a:t>ss</a:t>
            </a:r>
            <a:r>
              <a:rPr lang="en-US" sz="2400" baseline="-25000" dirty="0" smtClean="0"/>
              <a:t>, 4.2 K</a:t>
            </a:r>
            <a:r>
              <a:rPr lang="en-US" sz="2400" dirty="0" smtClean="0"/>
              <a:t> = 15.65 T (+8.2%)</a:t>
            </a:r>
            <a:endParaRPr lang="en-US" sz="2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2668080"/>
            <a:ext cx="5827530" cy="375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20679" y="2667000"/>
            <a:ext cx="5830879" cy="3758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5011062" y="997278"/>
            <a:ext cx="3429000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BEM-FEM</a:t>
            </a:r>
          </a:p>
          <a:p>
            <a:pPr algn="ctr"/>
            <a:endParaRPr lang="en-US" sz="1200" dirty="0" smtClean="0"/>
          </a:p>
          <a:p>
            <a:pPr algn="ctr"/>
            <a:r>
              <a:rPr lang="en-US" sz="2400" dirty="0" smtClean="0"/>
              <a:t>LHC steel, saturation</a:t>
            </a:r>
          </a:p>
          <a:p>
            <a:pPr algn="ctr"/>
            <a:endParaRPr lang="en-US" sz="1200" dirty="0" smtClean="0"/>
          </a:p>
          <a:p>
            <a:pPr algn="ctr"/>
            <a:r>
              <a:rPr lang="en-US" sz="2400" dirty="0" err="1" smtClean="0"/>
              <a:t>B</a:t>
            </a:r>
            <a:r>
              <a:rPr lang="en-US" sz="2400" baseline="-25000" dirty="0" err="1" smtClean="0"/>
              <a:t>ss</a:t>
            </a:r>
            <a:r>
              <a:rPr lang="en-US" sz="2400" baseline="-25000" dirty="0" smtClean="0"/>
              <a:t>, 4.2 K</a:t>
            </a:r>
            <a:r>
              <a:rPr lang="en-US" sz="2400" dirty="0" smtClean="0"/>
              <a:t> =  14.93 T (+5.3%)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955597" y="6330936"/>
            <a:ext cx="377008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(with baseline 41-41-37-37)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5011062" y="997278"/>
            <a:ext cx="3429000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BEM-FEM</a:t>
            </a:r>
          </a:p>
          <a:p>
            <a:pPr algn="ctr"/>
            <a:endParaRPr lang="en-US" sz="1200" dirty="0" smtClean="0"/>
          </a:p>
          <a:p>
            <a:pPr algn="ctr"/>
            <a:r>
              <a:rPr lang="en-US" sz="2400" dirty="0" smtClean="0"/>
              <a:t>LHC steel, saturation</a:t>
            </a:r>
          </a:p>
          <a:p>
            <a:pPr algn="ctr"/>
            <a:endParaRPr lang="en-US" sz="1200" dirty="0" smtClean="0"/>
          </a:p>
          <a:p>
            <a:pPr algn="ctr"/>
            <a:r>
              <a:rPr lang="en-US" sz="2400" dirty="0" err="1" smtClean="0"/>
              <a:t>B</a:t>
            </a:r>
            <a:r>
              <a:rPr lang="en-US" sz="2400" baseline="-25000" dirty="0" err="1" smtClean="0"/>
              <a:t>ss</a:t>
            </a:r>
            <a:r>
              <a:rPr lang="en-US" sz="2400" baseline="-25000" dirty="0" smtClean="0"/>
              <a:t>, 4.2 K</a:t>
            </a:r>
            <a:r>
              <a:rPr lang="en-US" sz="2400" dirty="0" smtClean="0"/>
              <a:t> =  15.27 T (+4.8%)</a:t>
            </a:r>
            <a:endParaRPr lang="en-US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20624" y="2670048"/>
            <a:ext cx="5830879" cy="3758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729354" y="994230"/>
            <a:ext cx="3770086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/>
              <a:t>r</a:t>
            </a:r>
            <a:r>
              <a:rPr lang="en-US" sz="2400" baseline="-25000" dirty="0" err="1" smtClean="0"/>
              <a:t>Fe</a:t>
            </a:r>
            <a:r>
              <a:rPr lang="en-US" sz="2400" dirty="0" smtClean="0"/>
              <a:t> = 180 mm</a:t>
            </a:r>
          </a:p>
          <a:p>
            <a:pPr algn="ctr"/>
            <a:endParaRPr lang="en-US" sz="1200" dirty="0" smtClean="0"/>
          </a:p>
          <a:p>
            <a:pPr algn="ctr"/>
            <a:r>
              <a:rPr lang="en-US" sz="2400" dirty="0" smtClean="0"/>
              <a:t>relative permeability = 1000</a:t>
            </a:r>
          </a:p>
          <a:p>
            <a:pPr algn="ctr"/>
            <a:endParaRPr lang="en-US" sz="1200" dirty="0" smtClean="0"/>
          </a:p>
          <a:p>
            <a:pPr algn="ctr"/>
            <a:r>
              <a:rPr lang="en-US" sz="2400" dirty="0" err="1" smtClean="0"/>
              <a:t>B</a:t>
            </a:r>
            <a:r>
              <a:rPr lang="en-US" sz="2400" baseline="-25000" dirty="0" err="1" smtClean="0"/>
              <a:t>ss</a:t>
            </a:r>
            <a:r>
              <a:rPr lang="en-US" sz="2400" baseline="-25000" dirty="0" smtClean="0"/>
              <a:t>, 4.2 K</a:t>
            </a:r>
            <a:r>
              <a:rPr lang="en-US" sz="2400" dirty="0" smtClean="0"/>
              <a:t> = 15.67 T (+7.5%)</a:t>
            </a:r>
            <a:endParaRPr lang="en-US" sz="24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-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Iron contribution: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j-ea"/>
                <a:cs typeface="+mj-cs"/>
              </a:rPr>
              <a:t>q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ymbol" pitchFamily="18" charset="2"/>
              <a:ea typeface="+mj-ea"/>
              <a:cs typeface="+mj-cs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2670048"/>
            <a:ext cx="5830879" cy="3758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2955597" y="6330936"/>
            <a:ext cx="442784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(with baseline </a:t>
            </a:r>
            <a:r>
              <a:rPr lang="en-US" sz="2400" dirty="0" err="1" smtClean="0"/>
              <a:t>cos</a:t>
            </a:r>
            <a:r>
              <a:rPr lang="en-US" sz="2400" dirty="0" smtClean="0"/>
              <a:t>-</a:t>
            </a:r>
            <a:r>
              <a:rPr lang="en-US" sz="2400" dirty="0" smtClean="0">
                <a:latin typeface="Symbol" pitchFamily="18" charset="2"/>
              </a:rPr>
              <a:t>q</a:t>
            </a:r>
            <a:r>
              <a:rPr lang="en-US" sz="2400" dirty="0" smtClean="0"/>
              <a:t> 156 blocks)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ole_pads_yoke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34284" y="947030"/>
            <a:ext cx="5372100" cy="5400675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531366" y="5625540"/>
            <a:ext cx="1275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55 mm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3566" y="4380940"/>
            <a:ext cx="914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pole</a:t>
            </a:r>
            <a:endParaRPr lang="en-US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7022989" y="4106565"/>
            <a:ext cx="914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pads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Iron effect in blocks design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15313" y="1357945"/>
            <a:ext cx="914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yoke</a:t>
            </a:r>
            <a:endParaRPr lang="en-US" sz="2400" dirty="0"/>
          </a:p>
        </p:txBody>
      </p:sp>
      <p:cxnSp>
        <p:nvCxnSpPr>
          <p:cNvPr id="10" name="Straight Arrow Connector 9"/>
          <p:cNvCxnSpPr/>
          <p:nvPr/>
        </p:nvCxnSpPr>
        <p:spPr>
          <a:xfrm rot="10800000" flipV="1">
            <a:off x="2826215" y="1646834"/>
            <a:ext cx="1774814" cy="461664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0800000" flipV="1">
            <a:off x="3192302" y="4380939"/>
            <a:ext cx="3903257" cy="150116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0800000" flipV="1">
            <a:off x="3683617" y="4380939"/>
            <a:ext cx="3411941" cy="1037221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1145133" y="4653887"/>
            <a:ext cx="709685" cy="696035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5400000">
            <a:off x="1287926" y="5812631"/>
            <a:ext cx="533400" cy="1588"/>
          </a:xfrm>
          <a:prstGeom prst="straightConnector1">
            <a:avLst/>
          </a:prstGeom>
          <a:ln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1680038" y="5705475"/>
            <a:ext cx="349250" cy="1588"/>
          </a:xfrm>
          <a:prstGeom prst="straightConnector1">
            <a:avLst/>
          </a:prstGeom>
          <a:ln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550541" y="5692215"/>
            <a:ext cx="1275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33 mm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696841" y="6187515"/>
            <a:ext cx="1275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500 mm</a:t>
            </a:r>
            <a:endParaRPr lang="en-US" dirty="0">
              <a:solidFill>
                <a:schemeClr val="accent1"/>
              </a:solidFill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1680038" y="6235700"/>
            <a:ext cx="4953000" cy="1588"/>
          </a:xfrm>
          <a:prstGeom prst="straightConnector1">
            <a:avLst/>
          </a:prstGeom>
          <a:ln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973359" y="1290623"/>
            <a:ext cx="3028156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The coil used is the baseline blocks         41-41-37-37.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Iron effect in blocks design</a:t>
            </a:r>
            <a:endParaRPr lang="en-US" dirty="0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663" y="1633409"/>
            <a:ext cx="7456971" cy="4712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Right Arrow 21"/>
          <p:cNvSpPr/>
          <p:nvPr/>
        </p:nvSpPr>
        <p:spPr>
          <a:xfrm rot="10800000">
            <a:off x="6537276" y="2906976"/>
            <a:ext cx="1078173" cy="177420"/>
          </a:xfrm>
          <a:prstGeom prst="rightArrow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7560851" y="2814295"/>
            <a:ext cx="14739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+6.6/6.1 %</a:t>
            </a:r>
            <a:endParaRPr lang="en-US" sz="2000" dirty="0"/>
          </a:p>
        </p:txBody>
      </p:sp>
      <p:sp>
        <p:nvSpPr>
          <p:cNvPr id="25" name="TextBox 24"/>
          <p:cNvSpPr txBox="1"/>
          <p:nvPr/>
        </p:nvSpPr>
        <p:spPr>
          <a:xfrm>
            <a:off x="2677253" y="1103201"/>
            <a:ext cx="40374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BEM-FEM, LHC iron (with saturation)</a:t>
            </a:r>
            <a:endParaRPr lang="en-US" sz="2000" dirty="0"/>
          </a:p>
        </p:txBody>
      </p:sp>
      <p:sp>
        <p:nvSpPr>
          <p:cNvPr id="26" name="TextBox 25"/>
          <p:cNvSpPr txBox="1"/>
          <p:nvPr/>
        </p:nvSpPr>
        <p:spPr>
          <a:xfrm>
            <a:off x="7533561" y="2031253"/>
            <a:ext cx="14739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+10.4/9.5 %</a:t>
            </a:r>
            <a:endParaRPr lang="en-US" sz="2000" dirty="0"/>
          </a:p>
        </p:txBody>
      </p:sp>
      <p:sp>
        <p:nvSpPr>
          <p:cNvPr id="27" name="TextBox 26"/>
          <p:cNvSpPr txBox="1"/>
          <p:nvPr/>
        </p:nvSpPr>
        <p:spPr>
          <a:xfrm>
            <a:off x="7523327" y="3597337"/>
            <a:ext cx="14739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+4.0/3.7 %</a:t>
            </a:r>
            <a:endParaRPr lang="en-US" sz="2000" dirty="0"/>
          </a:p>
        </p:txBody>
      </p:sp>
      <p:sp>
        <p:nvSpPr>
          <p:cNvPr id="30" name="TextBox 29"/>
          <p:cNvSpPr txBox="1"/>
          <p:nvPr/>
        </p:nvSpPr>
        <p:spPr>
          <a:xfrm>
            <a:off x="7523327" y="4380379"/>
            <a:ext cx="14739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+1.3/1.2 %</a:t>
            </a:r>
            <a:endParaRPr lang="en-US" sz="2000" dirty="0"/>
          </a:p>
        </p:txBody>
      </p:sp>
      <p:sp>
        <p:nvSpPr>
          <p:cNvPr id="34" name="TextBox 33"/>
          <p:cNvSpPr txBox="1"/>
          <p:nvPr/>
        </p:nvSpPr>
        <p:spPr>
          <a:xfrm>
            <a:off x="7465321" y="5163421"/>
            <a:ext cx="17469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0 % (baseline)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3185073" y="4814346"/>
            <a:ext cx="14739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(14.2 kA)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07845" y="3317290"/>
            <a:ext cx="14739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(12.9 kA)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30165" y="4048012"/>
            <a:ext cx="14739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(13.9 kA)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56320" y="2549706"/>
            <a:ext cx="14739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(15.2 kA)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68492" y="1783167"/>
            <a:ext cx="14739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(13.5 kA)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Data</a:t>
            </a:r>
            <a:endParaRPr lang="en-US" dirty="0"/>
          </a:p>
        </p:txBody>
      </p:sp>
      <p:grpSp>
        <p:nvGrpSpPr>
          <p:cNvPr id="3" name="Group 6"/>
          <p:cNvGrpSpPr/>
          <p:nvPr/>
        </p:nvGrpSpPr>
        <p:grpSpPr>
          <a:xfrm>
            <a:off x="387289" y="1977893"/>
            <a:ext cx="3200400" cy="3200400"/>
            <a:chOff x="1066800" y="2286000"/>
            <a:chExt cx="3200400" cy="3200400"/>
          </a:xfrm>
        </p:grpSpPr>
        <p:sp>
          <p:nvSpPr>
            <p:cNvPr id="8" name="Oval 7"/>
            <p:cNvSpPr/>
            <p:nvPr/>
          </p:nvSpPr>
          <p:spPr>
            <a:xfrm>
              <a:off x="1066800" y="2286000"/>
              <a:ext cx="3200400" cy="32004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Arrow Connector 8"/>
            <p:cNvCxnSpPr>
              <a:stCxn id="8" idx="3"/>
              <a:endCxn id="8" idx="7"/>
            </p:cNvCxnSpPr>
            <p:nvPr/>
          </p:nvCxnSpPr>
          <p:spPr>
            <a:xfrm rot="5400000" flipH="1" flipV="1">
              <a:off x="1535487" y="2754688"/>
              <a:ext cx="2263026" cy="2263024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2098959" y="3629890"/>
              <a:ext cx="1253855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100 mm</a:t>
              </a:r>
              <a:endParaRPr lang="en-US" sz="2400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045534" y="1065407"/>
            <a:ext cx="5223161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chemeClr val="accent1"/>
                </a:solidFill>
              </a:rPr>
              <a:t>Nb</a:t>
            </a:r>
            <a:r>
              <a:rPr lang="en-US" sz="2600" baseline="-25000" dirty="0" smtClean="0">
                <a:solidFill>
                  <a:schemeClr val="accent1"/>
                </a:solidFill>
              </a:rPr>
              <a:t>3</a:t>
            </a:r>
            <a:r>
              <a:rPr lang="en-US" sz="2600" dirty="0" smtClean="0">
                <a:solidFill>
                  <a:schemeClr val="accent1"/>
                </a:solidFill>
              </a:rPr>
              <a:t>Sn strand, 1 mm</a:t>
            </a:r>
          </a:p>
          <a:p>
            <a:endParaRPr lang="en-US" sz="1300" dirty="0" smtClean="0"/>
          </a:p>
          <a:p>
            <a:r>
              <a:rPr lang="en-US" sz="2600" dirty="0" smtClean="0"/>
              <a:t>T = 4.2 K</a:t>
            </a:r>
          </a:p>
          <a:p>
            <a:r>
              <a:rPr lang="en-US" sz="2600" dirty="0" err="1" smtClean="0"/>
              <a:t>J</a:t>
            </a:r>
            <a:r>
              <a:rPr lang="en-US" sz="2600" baseline="-25000" dirty="0" err="1" smtClean="0"/>
              <a:t>c</a:t>
            </a:r>
            <a:r>
              <a:rPr lang="en-US" sz="2600" dirty="0" smtClean="0"/>
              <a:t> = </a:t>
            </a:r>
            <a:r>
              <a:rPr lang="en-US" sz="2600" dirty="0" smtClean="0"/>
              <a:t>2500 </a:t>
            </a:r>
            <a:r>
              <a:rPr lang="en-US" sz="2600" dirty="0" smtClean="0"/>
              <a:t>A/mm</a:t>
            </a:r>
            <a:r>
              <a:rPr lang="en-US" sz="2600" baseline="30000" dirty="0" smtClean="0"/>
              <a:t>2</a:t>
            </a:r>
            <a:r>
              <a:rPr lang="en-US" sz="2600" dirty="0" smtClean="0"/>
              <a:t> @ 12 T</a:t>
            </a:r>
          </a:p>
          <a:p>
            <a:r>
              <a:rPr lang="en-US" sz="2600" dirty="0" err="1" smtClean="0"/>
              <a:t>J</a:t>
            </a:r>
            <a:r>
              <a:rPr lang="en-US" sz="2600" baseline="-25000" dirty="0" err="1" smtClean="0"/>
              <a:t>c</a:t>
            </a:r>
            <a:r>
              <a:rPr lang="en-US" sz="2600" dirty="0" smtClean="0"/>
              <a:t> = </a:t>
            </a:r>
            <a:r>
              <a:rPr lang="en-US" sz="2600" dirty="0" smtClean="0"/>
              <a:t>1250 </a:t>
            </a:r>
            <a:r>
              <a:rPr lang="en-US" sz="2600" dirty="0" smtClean="0"/>
              <a:t>A/mm</a:t>
            </a:r>
            <a:r>
              <a:rPr lang="en-US" sz="2600" baseline="30000" dirty="0" smtClean="0"/>
              <a:t>2</a:t>
            </a:r>
            <a:r>
              <a:rPr lang="en-US" sz="2600" dirty="0" smtClean="0"/>
              <a:t> @ 15 T</a:t>
            </a:r>
          </a:p>
          <a:p>
            <a:endParaRPr lang="en-US" sz="1300" dirty="0" smtClean="0"/>
          </a:p>
          <a:p>
            <a:r>
              <a:rPr lang="en-US" sz="2600" dirty="0" smtClean="0"/>
              <a:t>Cu / non-Cu ratio = 1.25</a:t>
            </a:r>
          </a:p>
          <a:p>
            <a:endParaRPr lang="en-US" sz="1200" dirty="0" smtClean="0"/>
          </a:p>
          <a:p>
            <a:endParaRPr lang="en-US" dirty="0" smtClean="0">
              <a:solidFill>
                <a:schemeClr val="accent1"/>
              </a:solidFill>
            </a:endParaRPr>
          </a:p>
          <a:p>
            <a:r>
              <a:rPr lang="en-US" sz="2600" dirty="0" smtClean="0">
                <a:solidFill>
                  <a:schemeClr val="accent1"/>
                </a:solidFill>
              </a:rPr>
              <a:t>Rutherford cable</a:t>
            </a:r>
          </a:p>
          <a:p>
            <a:endParaRPr lang="en-US" sz="1300" dirty="0" smtClean="0"/>
          </a:p>
          <a:p>
            <a:r>
              <a:rPr lang="en-US" sz="2600" dirty="0" smtClean="0"/>
              <a:t>40 strands, </a:t>
            </a:r>
            <a:r>
              <a:rPr lang="en-US" sz="2600" dirty="0" smtClean="0"/>
              <a:t>no </a:t>
            </a:r>
            <a:r>
              <a:rPr lang="en-US" sz="2600" dirty="0" err="1" smtClean="0"/>
              <a:t>keystoning</a:t>
            </a:r>
            <a:endParaRPr lang="en-US" sz="2600" dirty="0" smtClean="0"/>
          </a:p>
          <a:p>
            <a:r>
              <a:rPr lang="en-US" sz="2600" dirty="0" smtClean="0"/>
              <a:t>21.4 x 1.82 mm (bare)</a:t>
            </a:r>
          </a:p>
          <a:p>
            <a:r>
              <a:rPr lang="en-US" sz="2600" dirty="0" smtClean="0"/>
              <a:t>21.8 x 2.22 mm (with 0.2 mm </a:t>
            </a:r>
            <a:r>
              <a:rPr lang="en-US" sz="2600" dirty="0" err="1" smtClean="0"/>
              <a:t>insul</a:t>
            </a:r>
            <a:r>
              <a:rPr lang="en-US" sz="2600" dirty="0" smtClean="0"/>
              <a:t>.)</a:t>
            </a:r>
          </a:p>
          <a:p>
            <a:endParaRPr lang="en-US" sz="1300" dirty="0" smtClean="0"/>
          </a:p>
          <a:p>
            <a:r>
              <a:rPr lang="en-US" sz="2600" dirty="0" smtClean="0"/>
              <a:t>filling factor </a:t>
            </a:r>
            <a:r>
              <a:rPr lang="en-US" sz="2600" dirty="0" smtClean="0">
                <a:latin typeface="Symbol" pitchFamily="18" charset="2"/>
              </a:rPr>
              <a:t>k</a:t>
            </a:r>
            <a:r>
              <a:rPr lang="en-US" sz="2600" dirty="0" smtClean="0"/>
              <a:t> = 0.289</a:t>
            </a:r>
            <a:endParaRPr lang="en-US" sz="2600" dirty="0" smtClean="0"/>
          </a:p>
        </p:txBody>
      </p:sp>
      <p:sp>
        <p:nvSpPr>
          <p:cNvPr id="15" name="Rectangle 14"/>
          <p:cNvSpPr/>
          <p:nvPr/>
        </p:nvSpPr>
        <p:spPr>
          <a:xfrm>
            <a:off x="6623458" y="4138368"/>
            <a:ext cx="694944" cy="731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Iron effect in blocks design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31295" y="1004725"/>
            <a:ext cx="742209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 smtClean="0"/>
              <a:t>The multipoles are heavily affected by the iron pole.</a:t>
            </a:r>
            <a:endParaRPr lang="en-US" sz="26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4718" y="1577975"/>
            <a:ext cx="7069782" cy="4782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 l="8594" t="20833" r="6250" b="52084"/>
          <a:stretch>
            <a:fillRect/>
          </a:stretch>
        </p:blipFill>
        <p:spPr bwMode="auto">
          <a:xfrm>
            <a:off x="457200" y="824536"/>
            <a:ext cx="8305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Iron effect in blocks design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679744" y="3318656"/>
            <a:ext cx="838200" cy="304800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207" t="45833" r="14063" b="44792"/>
          <a:stretch>
            <a:fillRect/>
          </a:stretch>
        </p:blipFill>
        <p:spPr bwMode="auto">
          <a:xfrm>
            <a:off x="609600" y="2632856"/>
            <a:ext cx="8229600" cy="1002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437652" y="3830345"/>
          <a:ext cx="5606342" cy="2504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4771"/>
                <a:gridCol w="1676492"/>
                <a:gridCol w="170507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r>
                        <a:rPr lang="en-US" baseline="-25000" dirty="0" smtClean="0"/>
                        <a:t>out</a:t>
                      </a:r>
                      <a:r>
                        <a:rPr lang="en-US" dirty="0" smtClean="0"/>
                        <a:t> , </a:t>
                      </a:r>
                      <a:r>
                        <a:rPr lang="en-US" baseline="0" dirty="0" err="1" smtClean="0"/>
                        <a:t>B</a:t>
                      </a:r>
                      <a:r>
                        <a:rPr lang="en-US" baseline="-25000" dirty="0" err="1" smtClean="0"/>
                        <a:t>c</a:t>
                      </a:r>
                      <a:r>
                        <a:rPr lang="en-US" baseline="0" dirty="0" smtClean="0"/>
                        <a:t> = 13 T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</a:t>
                      </a:r>
                      <a:r>
                        <a:rPr lang="en-US" baseline="-25000" dirty="0" smtClean="0"/>
                        <a:t>out</a:t>
                      </a:r>
                      <a:r>
                        <a:rPr lang="en-US" dirty="0" smtClean="0"/>
                        <a:t> 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</a:t>
                      </a:r>
                      <a:r>
                        <a:rPr lang="en-US" baseline="-25000" dirty="0" err="1" smtClean="0"/>
                        <a:t>c</a:t>
                      </a:r>
                      <a:r>
                        <a:rPr lang="en-US" baseline="0" dirty="0" smtClean="0"/>
                        <a:t> = 15 T</a:t>
                      </a:r>
                      <a:r>
                        <a:rPr lang="en-US" dirty="0" smtClean="0"/>
                        <a:t>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blocks, no iron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271 </a:t>
                      </a:r>
                      <a:r>
                        <a:rPr lang="en-US" sz="2200" dirty="0" err="1" smtClean="0"/>
                        <a:t>mT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313 </a:t>
                      </a:r>
                      <a:r>
                        <a:rPr lang="en-US" sz="2200" dirty="0" err="1" smtClean="0"/>
                        <a:t>mT</a:t>
                      </a:r>
                      <a:endParaRPr 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pole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268 </a:t>
                      </a:r>
                      <a:r>
                        <a:rPr lang="en-US" sz="2200" dirty="0" err="1" smtClean="0"/>
                        <a:t>mT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310 </a:t>
                      </a:r>
                      <a:r>
                        <a:rPr lang="en-US" sz="2200" dirty="0" err="1" smtClean="0"/>
                        <a:t>mT</a:t>
                      </a:r>
                      <a:endParaRPr 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pads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253 </a:t>
                      </a:r>
                      <a:r>
                        <a:rPr lang="en-US" sz="2200" dirty="0" err="1" smtClean="0"/>
                        <a:t>mT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296 </a:t>
                      </a:r>
                      <a:r>
                        <a:rPr lang="en-US" sz="2200" dirty="0" err="1" smtClean="0"/>
                        <a:t>mT</a:t>
                      </a:r>
                      <a:endParaRPr 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pads &amp; yoke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156 </a:t>
                      </a:r>
                      <a:r>
                        <a:rPr lang="en-US" sz="2200" dirty="0" err="1" smtClean="0"/>
                        <a:t>mT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205 </a:t>
                      </a:r>
                      <a:r>
                        <a:rPr lang="en-US" sz="2200" dirty="0" err="1" smtClean="0"/>
                        <a:t>mT</a:t>
                      </a:r>
                      <a:endParaRPr 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pole, pads &amp; yoke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152 </a:t>
                      </a:r>
                      <a:r>
                        <a:rPr lang="en-US" sz="2200" dirty="0" err="1" smtClean="0"/>
                        <a:t>mT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200 </a:t>
                      </a:r>
                      <a:r>
                        <a:rPr lang="en-US" sz="2200" dirty="0" err="1" smtClean="0"/>
                        <a:t>mT</a:t>
                      </a:r>
                      <a:endParaRPr lang="en-US" sz="2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57200" y="3878956"/>
            <a:ext cx="2682761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/>
              <a:t>B</a:t>
            </a:r>
            <a:r>
              <a:rPr lang="en-US" sz="2200" baseline="-25000" dirty="0" smtClean="0"/>
              <a:t>out</a:t>
            </a:r>
            <a:r>
              <a:rPr lang="en-US" sz="2200" dirty="0" smtClean="0"/>
              <a:t> = maximum |B| </a:t>
            </a:r>
            <a:r>
              <a:rPr lang="en-US" sz="2200" dirty="0" smtClean="0"/>
              <a:t>750 mm away       from the bore</a:t>
            </a:r>
            <a:endParaRPr lang="en-US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142870" y="5612762"/>
            <a:ext cx="3120924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/>
              <a:t>diameter yoke = 1.0 m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8686800" cy="11430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08200" y="3036669"/>
            <a:ext cx="52578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accent1"/>
                </a:solidFill>
              </a:rPr>
              <a:t>Thank you.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Box 58"/>
          <p:cNvSpPr txBox="1"/>
          <p:nvPr/>
        </p:nvSpPr>
        <p:spPr>
          <a:xfrm>
            <a:off x="521829" y="3995490"/>
            <a:ext cx="3994753" cy="24622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200" u="sng" dirty="0" smtClean="0"/>
              <a:t>Field quality</a:t>
            </a:r>
            <a:r>
              <a:rPr lang="en-US" sz="2200" dirty="0" smtClean="0"/>
              <a:t>  (b</a:t>
            </a:r>
            <a:r>
              <a:rPr lang="en-US" sz="2200" baseline="-25000" dirty="0" smtClean="0"/>
              <a:t>3</a:t>
            </a:r>
            <a:r>
              <a:rPr lang="en-US" sz="2200" baseline="30000" dirty="0" smtClean="0"/>
              <a:t>2</a:t>
            </a:r>
            <a:r>
              <a:rPr lang="en-US" sz="2200" dirty="0" smtClean="0"/>
              <a:t>+b</a:t>
            </a:r>
            <a:r>
              <a:rPr lang="en-US" sz="2200" baseline="-25000" dirty="0" smtClean="0"/>
              <a:t>5</a:t>
            </a:r>
            <a:r>
              <a:rPr lang="en-US" sz="2200" baseline="30000" dirty="0" smtClean="0"/>
              <a:t>2</a:t>
            </a:r>
            <a:r>
              <a:rPr lang="en-US" sz="2200" dirty="0" smtClean="0"/>
              <a:t>+b</a:t>
            </a:r>
            <a:r>
              <a:rPr lang="en-US" sz="2200" baseline="-25000" dirty="0" smtClean="0"/>
              <a:t>7</a:t>
            </a:r>
            <a:r>
              <a:rPr lang="en-US" sz="2200" baseline="30000" dirty="0" smtClean="0"/>
              <a:t>2</a:t>
            </a:r>
            <a:r>
              <a:rPr lang="en-US" sz="2200" dirty="0" smtClean="0"/>
              <a:t>)</a:t>
            </a:r>
          </a:p>
          <a:p>
            <a:endParaRPr lang="en-US" sz="2200" dirty="0" smtClean="0"/>
          </a:p>
          <a:p>
            <a:r>
              <a:rPr lang="en-US" sz="2200" dirty="0" smtClean="0"/>
              <a:t>y</a:t>
            </a:r>
            <a:r>
              <a:rPr lang="en-US" sz="2200" baseline="-25000" dirty="0" smtClean="0"/>
              <a:t>1</a:t>
            </a:r>
            <a:r>
              <a:rPr lang="en-US" sz="2200" dirty="0" smtClean="0"/>
              <a:t> = 6.3 mm,  x</a:t>
            </a:r>
            <a:r>
              <a:rPr lang="en-US" sz="2200" baseline="-25000" dirty="0" smtClean="0"/>
              <a:t>3</a:t>
            </a:r>
            <a:r>
              <a:rPr lang="en-US" sz="2200" dirty="0" smtClean="0"/>
              <a:t> = 34.4 mm</a:t>
            </a:r>
          </a:p>
          <a:p>
            <a:r>
              <a:rPr lang="en-US" sz="2200" dirty="0" err="1" smtClean="0"/>
              <a:t>B</a:t>
            </a:r>
            <a:r>
              <a:rPr lang="en-US" sz="2200" baseline="-25000" dirty="0" err="1" smtClean="0"/>
              <a:t>ss</a:t>
            </a:r>
            <a:r>
              <a:rPr lang="en-US" sz="2200" baseline="-25000" dirty="0" smtClean="0"/>
              <a:t>, 4.2 K</a:t>
            </a:r>
            <a:r>
              <a:rPr lang="en-US" sz="2200" dirty="0" smtClean="0"/>
              <a:t> = </a:t>
            </a:r>
            <a:r>
              <a:rPr lang="en-US" sz="2200" b="1" dirty="0" smtClean="0"/>
              <a:t>14.04</a:t>
            </a:r>
            <a:r>
              <a:rPr lang="en-US" sz="2200" dirty="0" smtClean="0"/>
              <a:t> T</a:t>
            </a:r>
          </a:p>
          <a:p>
            <a:r>
              <a:rPr lang="en-US" sz="2200" dirty="0" smtClean="0"/>
              <a:t>b</a:t>
            </a:r>
            <a:r>
              <a:rPr lang="en-US" sz="2200" baseline="-25000" dirty="0" smtClean="0"/>
              <a:t>3</a:t>
            </a:r>
            <a:r>
              <a:rPr lang="en-US" sz="2200" dirty="0" smtClean="0"/>
              <a:t> = 0.02,  b</a:t>
            </a:r>
            <a:r>
              <a:rPr lang="en-US" sz="2200" baseline="-25000" dirty="0" smtClean="0"/>
              <a:t>5</a:t>
            </a:r>
            <a:r>
              <a:rPr lang="en-US" sz="2200" dirty="0" smtClean="0"/>
              <a:t> = 0.14</a:t>
            </a:r>
          </a:p>
          <a:p>
            <a:r>
              <a:rPr lang="en-US" sz="2200" dirty="0" smtClean="0"/>
              <a:t>b</a:t>
            </a:r>
            <a:r>
              <a:rPr lang="en-US" sz="2200" baseline="-25000" dirty="0" smtClean="0"/>
              <a:t>7</a:t>
            </a:r>
            <a:r>
              <a:rPr lang="en-US" sz="2200" dirty="0" smtClean="0"/>
              <a:t> = -1.39,  b</a:t>
            </a:r>
            <a:r>
              <a:rPr lang="en-US" sz="2200" baseline="-25000" dirty="0" smtClean="0"/>
              <a:t>9</a:t>
            </a:r>
            <a:r>
              <a:rPr lang="en-US" sz="2200" dirty="0" smtClean="0"/>
              <a:t> = -1.86</a:t>
            </a:r>
          </a:p>
          <a:p>
            <a:r>
              <a:rPr lang="en-US" sz="2200" dirty="0" smtClean="0">
                <a:latin typeface="Symbol" pitchFamily="18" charset="2"/>
              </a:rPr>
              <a:t>l</a:t>
            </a:r>
            <a:r>
              <a:rPr lang="en-US" sz="2200" dirty="0" smtClean="0"/>
              <a:t> = 1.090</a:t>
            </a:r>
            <a:r>
              <a:rPr lang="en-US" sz="2000" dirty="0" smtClean="0"/>
              <a:t>	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Blocks: field quality or strength?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522189" y="1321548"/>
            <a:ext cx="3317011" cy="20928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Optimization with</a:t>
            </a:r>
          </a:p>
          <a:p>
            <a:r>
              <a:rPr lang="en-US" sz="2600" dirty="0" smtClean="0"/>
              <a:t>2 continuous DOFs</a:t>
            </a:r>
          </a:p>
          <a:p>
            <a:endParaRPr lang="en-US" sz="2600" dirty="0" smtClean="0"/>
          </a:p>
          <a:p>
            <a:r>
              <a:rPr lang="en-US" sz="2600" dirty="0" smtClean="0"/>
              <a:t>n</a:t>
            </a:r>
            <a:r>
              <a:rPr lang="en-US" sz="2600" baseline="-25000" dirty="0" smtClean="0"/>
              <a:t>1</a:t>
            </a:r>
            <a:r>
              <a:rPr lang="en-US" sz="2600" dirty="0" smtClean="0"/>
              <a:t> + n</a:t>
            </a:r>
            <a:r>
              <a:rPr lang="en-US" sz="2600" baseline="-25000" dirty="0" smtClean="0"/>
              <a:t>1</a:t>
            </a:r>
            <a:r>
              <a:rPr lang="en-US" sz="2600" dirty="0" smtClean="0"/>
              <a:t> + n</a:t>
            </a:r>
            <a:r>
              <a:rPr lang="en-US" sz="2600" baseline="-25000" dirty="0" smtClean="0"/>
              <a:t>1</a:t>
            </a:r>
            <a:r>
              <a:rPr lang="en-US" sz="2600" dirty="0" smtClean="0"/>
              <a:t> + n</a:t>
            </a:r>
            <a:r>
              <a:rPr lang="en-US" sz="2600" baseline="-25000" dirty="0" smtClean="0"/>
              <a:t>1</a:t>
            </a:r>
            <a:r>
              <a:rPr lang="en-US" sz="2600" dirty="0" smtClean="0"/>
              <a:t> = 156</a:t>
            </a:r>
          </a:p>
          <a:p>
            <a:r>
              <a:rPr lang="en-US" sz="2600" dirty="0" smtClean="0"/>
              <a:t>(n</a:t>
            </a:r>
            <a:r>
              <a:rPr lang="en-US" sz="2600" baseline="-25000" dirty="0" smtClean="0"/>
              <a:t>1</a:t>
            </a:r>
            <a:r>
              <a:rPr lang="en-US" sz="2600" dirty="0" smtClean="0"/>
              <a:t> = 39)	</a:t>
            </a:r>
          </a:p>
        </p:txBody>
      </p:sp>
      <p:sp>
        <p:nvSpPr>
          <p:cNvPr id="25" name="Arc 24"/>
          <p:cNvSpPr/>
          <p:nvPr/>
        </p:nvSpPr>
        <p:spPr>
          <a:xfrm>
            <a:off x="-72760" y="2456865"/>
            <a:ext cx="2286000" cy="2286000"/>
          </a:xfrm>
          <a:prstGeom prst="arc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2206890" y="3606215"/>
            <a:ext cx="246888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5400000">
            <a:off x="1032140" y="1812630"/>
            <a:ext cx="1346200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527435" y="79196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x</a:t>
            </a:r>
            <a:r>
              <a:rPr lang="en-US" baseline="-25000" dirty="0" smtClean="0">
                <a:solidFill>
                  <a:srgbClr val="00B050"/>
                </a:solidFill>
              </a:rPr>
              <a:t>3</a:t>
            </a:r>
            <a:endParaRPr lang="en-US" baseline="-25000" dirty="0">
              <a:solidFill>
                <a:srgbClr val="00B050"/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10800000">
            <a:off x="1893640" y="3485564"/>
            <a:ext cx="2651760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574940" y="2050465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60 mm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545915" y="3309043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y</a:t>
            </a:r>
            <a:r>
              <a:rPr lang="en-US" baseline="-25000" dirty="0" smtClean="0">
                <a:solidFill>
                  <a:srgbClr val="00B050"/>
                </a:solidFill>
              </a:rPr>
              <a:t>1</a:t>
            </a:r>
            <a:endParaRPr lang="en-US" baseline="-25000" dirty="0">
              <a:solidFill>
                <a:srgbClr val="00B05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635640" y="1580565"/>
            <a:ext cx="1066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0.5 mm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44" name="Right Brace 43"/>
          <p:cNvSpPr/>
          <p:nvPr/>
        </p:nvSpPr>
        <p:spPr>
          <a:xfrm>
            <a:off x="3495940" y="1669465"/>
            <a:ext cx="152400" cy="228600"/>
          </a:xfrm>
          <a:prstGeom prst="rightBrac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1717940" y="1313865"/>
            <a:ext cx="1714500" cy="457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1717940" y="1809165"/>
            <a:ext cx="1714500" cy="457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>
            <a:off x="2357699" y="1852025"/>
            <a:ext cx="457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56" name="TextBox 55"/>
          <p:cNvSpPr txBox="1"/>
          <p:nvPr/>
        </p:nvSpPr>
        <p:spPr>
          <a:xfrm>
            <a:off x="2357706" y="1351960"/>
            <a:ext cx="457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60" name="TextBox 59"/>
          <p:cNvSpPr txBox="1"/>
          <p:nvPr/>
        </p:nvSpPr>
        <p:spPr>
          <a:xfrm>
            <a:off x="4844471" y="3995490"/>
            <a:ext cx="3994753" cy="24622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200" u="sng" dirty="0" smtClean="0"/>
              <a:t>Maximum field</a:t>
            </a:r>
            <a:r>
              <a:rPr lang="en-US" sz="2200" dirty="0" smtClean="0"/>
              <a:t> (-</a:t>
            </a:r>
            <a:r>
              <a:rPr lang="en-US" sz="2200" dirty="0" err="1" smtClean="0"/>
              <a:t>B</a:t>
            </a:r>
            <a:r>
              <a:rPr lang="en-US" sz="2200" baseline="-25000" dirty="0" err="1" smtClean="0"/>
              <a:t>ss</a:t>
            </a:r>
            <a:r>
              <a:rPr lang="en-US" sz="2200" dirty="0" smtClean="0"/>
              <a:t>)</a:t>
            </a:r>
          </a:p>
          <a:p>
            <a:endParaRPr lang="en-US" sz="2200" dirty="0" smtClean="0"/>
          </a:p>
          <a:p>
            <a:r>
              <a:rPr lang="en-US" sz="2200" dirty="0" smtClean="0"/>
              <a:t>y</a:t>
            </a:r>
            <a:r>
              <a:rPr lang="en-US" sz="2200" baseline="-25000" dirty="0" smtClean="0"/>
              <a:t>1</a:t>
            </a:r>
            <a:r>
              <a:rPr lang="en-US" sz="2200" dirty="0" smtClean="0"/>
              <a:t> = 3.2 mm,  x</a:t>
            </a:r>
            <a:r>
              <a:rPr lang="en-US" sz="2200" baseline="-25000" dirty="0" smtClean="0"/>
              <a:t>3</a:t>
            </a:r>
            <a:r>
              <a:rPr lang="en-US" sz="2200" dirty="0" smtClean="0"/>
              <a:t> = 40.1 mm</a:t>
            </a:r>
          </a:p>
          <a:p>
            <a:r>
              <a:rPr lang="en-US" sz="2200" dirty="0" err="1" smtClean="0"/>
              <a:t>B</a:t>
            </a:r>
            <a:r>
              <a:rPr lang="en-US" sz="2200" baseline="-25000" dirty="0" err="1" smtClean="0"/>
              <a:t>ss</a:t>
            </a:r>
            <a:r>
              <a:rPr lang="en-US" sz="2200" baseline="-25000" dirty="0" smtClean="0"/>
              <a:t>, 4.2 K</a:t>
            </a:r>
            <a:r>
              <a:rPr lang="en-US" sz="2200" dirty="0" smtClean="0"/>
              <a:t> = </a:t>
            </a:r>
            <a:r>
              <a:rPr lang="en-US" sz="2200" b="1" dirty="0" smtClean="0"/>
              <a:t>14.46</a:t>
            </a:r>
            <a:r>
              <a:rPr lang="en-US" sz="2200" dirty="0" smtClean="0"/>
              <a:t> T</a:t>
            </a:r>
          </a:p>
          <a:p>
            <a:r>
              <a:rPr lang="en-US" sz="2200" dirty="0" smtClean="0"/>
              <a:t>b</a:t>
            </a:r>
            <a:r>
              <a:rPr lang="en-US" sz="2200" baseline="-25000" dirty="0" smtClean="0"/>
              <a:t>3</a:t>
            </a:r>
            <a:r>
              <a:rPr lang="en-US" sz="2200" dirty="0" smtClean="0"/>
              <a:t> = 133.03,  b</a:t>
            </a:r>
            <a:r>
              <a:rPr lang="en-US" sz="2200" baseline="-25000" dirty="0" smtClean="0"/>
              <a:t>5</a:t>
            </a:r>
            <a:r>
              <a:rPr lang="en-US" sz="2200" dirty="0" smtClean="0"/>
              <a:t> = 7.44</a:t>
            </a:r>
          </a:p>
          <a:p>
            <a:r>
              <a:rPr lang="en-US" sz="2200" dirty="0" smtClean="0"/>
              <a:t>b</a:t>
            </a:r>
            <a:r>
              <a:rPr lang="en-US" sz="2200" baseline="-25000" dirty="0" smtClean="0"/>
              <a:t>7</a:t>
            </a:r>
            <a:r>
              <a:rPr lang="en-US" sz="2200" dirty="0" smtClean="0"/>
              <a:t> = 0.76,  b</a:t>
            </a:r>
            <a:r>
              <a:rPr lang="en-US" sz="2200" baseline="-25000" dirty="0" smtClean="0"/>
              <a:t>9</a:t>
            </a:r>
            <a:r>
              <a:rPr lang="en-US" sz="2200" dirty="0" smtClean="0"/>
              <a:t> = -1.11</a:t>
            </a:r>
          </a:p>
          <a:p>
            <a:r>
              <a:rPr lang="en-US" sz="2200" dirty="0" smtClean="0">
                <a:latin typeface="Symbol" pitchFamily="18" charset="2"/>
              </a:rPr>
              <a:t>l</a:t>
            </a:r>
            <a:r>
              <a:rPr lang="en-US" sz="2200" dirty="0" smtClean="0"/>
              <a:t> = 1.054</a:t>
            </a:r>
            <a:r>
              <a:rPr lang="en-US" sz="2000" dirty="0" smtClean="0"/>
              <a:t>	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430293" y="2527464"/>
            <a:ext cx="1714500" cy="457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3071214" y="2565559"/>
            <a:ext cx="457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63" name="Rectangle 62"/>
          <p:cNvSpPr/>
          <p:nvPr/>
        </p:nvSpPr>
        <p:spPr>
          <a:xfrm>
            <a:off x="2430293" y="3015144"/>
            <a:ext cx="1714500" cy="457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/>
        </p:nvSpPr>
        <p:spPr>
          <a:xfrm>
            <a:off x="3071214" y="3053239"/>
            <a:ext cx="457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65" name="TextBox 64"/>
          <p:cNvSpPr txBox="1"/>
          <p:nvPr/>
        </p:nvSpPr>
        <p:spPr>
          <a:xfrm>
            <a:off x="4321440" y="2792145"/>
            <a:ext cx="1066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0.5 mm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66" name="Right Brace 65"/>
          <p:cNvSpPr/>
          <p:nvPr/>
        </p:nvSpPr>
        <p:spPr>
          <a:xfrm>
            <a:off x="4181740" y="2881045"/>
            <a:ext cx="152400" cy="228600"/>
          </a:xfrm>
          <a:prstGeom prst="rightBrac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/>
          <p:cNvSpPr txBox="1"/>
          <p:nvPr/>
        </p:nvSpPr>
        <p:spPr>
          <a:xfrm>
            <a:off x="2378340" y="3643045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60 mm</a:t>
            </a:r>
            <a:endParaRPr lang="en-US" dirty="0">
              <a:solidFill>
                <a:srgbClr val="00B050"/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 rot="5400000">
            <a:off x="1744495" y="3079165"/>
            <a:ext cx="1371600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10800000" flipV="1">
            <a:off x="1366912" y="2266365"/>
            <a:ext cx="2624328" cy="1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Blocks: field quality or strength?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522189" y="1321548"/>
            <a:ext cx="3317011" cy="24929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Optimization with </a:t>
            </a:r>
          </a:p>
          <a:p>
            <a:r>
              <a:rPr lang="en-US" sz="2600" dirty="0" smtClean="0"/>
              <a:t>2 continuous DOFs</a:t>
            </a:r>
          </a:p>
          <a:p>
            <a:r>
              <a:rPr lang="en-US" sz="2600" dirty="0" smtClean="0"/>
              <a:t>1 discrete DOF</a:t>
            </a:r>
          </a:p>
          <a:p>
            <a:endParaRPr lang="en-US" sz="2600" dirty="0" smtClean="0"/>
          </a:p>
          <a:p>
            <a:r>
              <a:rPr lang="en-US" sz="2600" dirty="0" smtClean="0"/>
              <a:t>n</a:t>
            </a:r>
            <a:r>
              <a:rPr lang="en-US" sz="2600" baseline="-25000" dirty="0" smtClean="0"/>
              <a:t>1</a:t>
            </a:r>
            <a:r>
              <a:rPr lang="en-US" sz="2600" dirty="0" smtClean="0"/>
              <a:t> + n</a:t>
            </a:r>
            <a:r>
              <a:rPr lang="en-US" sz="2600" baseline="-25000" dirty="0" smtClean="0"/>
              <a:t>1</a:t>
            </a:r>
            <a:r>
              <a:rPr lang="en-US" sz="2600" dirty="0" smtClean="0"/>
              <a:t> + n</a:t>
            </a:r>
            <a:r>
              <a:rPr lang="en-US" sz="2600" baseline="-25000" dirty="0" smtClean="0"/>
              <a:t>3</a:t>
            </a:r>
            <a:r>
              <a:rPr lang="en-US" sz="2600" dirty="0" smtClean="0"/>
              <a:t> + n</a:t>
            </a:r>
            <a:r>
              <a:rPr lang="en-US" sz="2600" baseline="-25000" dirty="0" smtClean="0"/>
              <a:t>3</a:t>
            </a:r>
            <a:r>
              <a:rPr lang="en-US" sz="2600" dirty="0" smtClean="0"/>
              <a:t> = 156	</a:t>
            </a:r>
          </a:p>
        </p:txBody>
      </p:sp>
      <p:sp>
        <p:nvSpPr>
          <p:cNvPr id="25" name="Arc 24"/>
          <p:cNvSpPr/>
          <p:nvPr/>
        </p:nvSpPr>
        <p:spPr>
          <a:xfrm>
            <a:off x="-72760" y="2456865"/>
            <a:ext cx="2286000" cy="2286000"/>
          </a:xfrm>
          <a:prstGeom prst="arc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2206890" y="3606215"/>
            <a:ext cx="246888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2429140" y="2533065"/>
            <a:ext cx="1371600" cy="457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/>
        </p:nvCxnSpPr>
        <p:spPr>
          <a:xfrm rot="5400000">
            <a:off x="1032140" y="1812630"/>
            <a:ext cx="1346200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527435" y="79196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x</a:t>
            </a:r>
            <a:r>
              <a:rPr lang="en-US" baseline="-25000" dirty="0" smtClean="0">
                <a:solidFill>
                  <a:srgbClr val="00B050"/>
                </a:solidFill>
              </a:rPr>
              <a:t>3</a:t>
            </a:r>
            <a:endParaRPr lang="en-US" baseline="-25000" dirty="0">
              <a:solidFill>
                <a:srgbClr val="00B05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74940" y="2050465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60 mm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545915" y="3309043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y</a:t>
            </a:r>
            <a:r>
              <a:rPr lang="en-US" baseline="-25000" dirty="0" smtClean="0">
                <a:solidFill>
                  <a:srgbClr val="00B050"/>
                </a:solidFill>
              </a:rPr>
              <a:t>1</a:t>
            </a:r>
            <a:endParaRPr lang="en-US" baseline="-25000" dirty="0">
              <a:solidFill>
                <a:srgbClr val="00B05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635640" y="1580565"/>
            <a:ext cx="1066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0.5 mm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44" name="Right Brace 43"/>
          <p:cNvSpPr/>
          <p:nvPr/>
        </p:nvSpPr>
        <p:spPr>
          <a:xfrm>
            <a:off x="3495940" y="1669465"/>
            <a:ext cx="152400" cy="228600"/>
          </a:xfrm>
          <a:prstGeom prst="rightBrac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1717940" y="1313865"/>
            <a:ext cx="1714500" cy="457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1717940" y="1809165"/>
            <a:ext cx="1714500" cy="457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2429140" y="3028365"/>
            <a:ext cx="1371600" cy="457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3978540" y="2812465"/>
            <a:ext cx="1066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0.5 mm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3" name="Right Brace 52"/>
          <p:cNvSpPr/>
          <p:nvPr/>
        </p:nvSpPr>
        <p:spPr>
          <a:xfrm>
            <a:off x="3838840" y="2901365"/>
            <a:ext cx="152400" cy="228600"/>
          </a:xfrm>
          <a:prstGeom prst="rightBrac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2924440" y="3066465"/>
            <a:ext cx="457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54" name="TextBox 53"/>
          <p:cNvSpPr txBox="1"/>
          <p:nvPr/>
        </p:nvSpPr>
        <p:spPr>
          <a:xfrm>
            <a:off x="2919675" y="2575928"/>
            <a:ext cx="457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55" name="TextBox 54"/>
          <p:cNvSpPr txBox="1"/>
          <p:nvPr/>
        </p:nvSpPr>
        <p:spPr>
          <a:xfrm>
            <a:off x="2357699" y="1852025"/>
            <a:ext cx="457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sp>
        <p:nvSpPr>
          <p:cNvPr id="56" name="TextBox 55"/>
          <p:cNvSpPr txBox="1"/>
          <p:nvPr/>
        </p:nvSpPr>
        <p:spPr>
          <a:xfrm>
            <a:off x="2357706" y="1351960"/>
            <a:ext cx="457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cxnSp>
        <p:nvCxnSpPr>
          <p:cNvPr id="31" name="Straight Connector 30"/>
          <p:cNvCxnSpPr/>
          <p:nvPr/>
        </p:nvCxnSpPr>
        <p:spPr>
          <a:xfrm rot="5400000">
            <a:off x="1744495" y="3079165"/>
            <a:ext cx="1371600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521829" y="3995490"/>
            <a:ext cx="3994753" cy="24622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200" u="sng" dirty="0" smtClean="0"/>
              <a:t>Field quality</a:t>
            </a:r>
            <a:r>
              <a:rPr lang="en-US" sz="2200" dirty="0" smtClean="0"/>
              <a:t>  (b</a:t>
            </a:r>
            <a:r>
              <a:rPr lang="en-US" sz="2200" baseline="-25000" dirty="0" smtClean="0"/>
              <a:t>3</a:t>
            </a:r>
            <a:r>
              <a:rPr lang="en-US" sz="2200" baseline="30000" dirty="0" smtClean="0"/>
              <a:t>2</a:t>
            </a:r>
            <a:r>
              <a:rPr lang="en-US" sz="2200" dirty="0" smtClean="0"/>
              <a:t>+b</a:t>
            </a:r>
            <a:r>
              <a:rPr lang="en-US" sz="2200" baseline="-25000" dirty="0" smtClean="0"/>
              <a:t>5</a:t>
            </a:r>
            <a:r>
              <a:rPr lang="en-US" sz="2200" baseline="30000" dirty="0" smtClean="0"/>
              <a:t>2</a:t>
            </a:r>
            <a:r>
              <a:rPr lang="en-US" sz="2200" dirty="0" smtClean="0"/>
              <a:t>+b</a:t>
            </a:r>
            <a:r>
              <a:rPr lang="en-US" sz="2200" baseline="-25000" dirty="0" smtClean="0"/>
              <a:t>7</a:t>
            </a:r>
            <a:r>
              <a:rPr lang="en-US" sz="2200" baseline="30000" dirty="0" smtClean="0"/>
              <a:t>2</a:t>
            </a:r>
            <a:r>
              <a:rPr lang="en-US" sz="2200" dirty="0" smtClean="0"/>
              <a:t>)</a:t>
            </a:r>
          </a:p>
          <a:p>
            <a:r>
              <a:rPr lang="en-US" sz="2200" dirty="0" smtClean="0"/>
              <a:t>n</a:t>
            </a:r>
            <a:r>
              <a:rPr lang="en-US" sz="2200" baseline="-25000" dirty="0" smtClean="0"/>
              <a:t>1</a:t>
            </a:r>
            <a:r>
              <a:rPr lang="en-US" sz="2200" dirty="0" smtClean="0"/>
              <a:t> = 26,  n</a:t>
            </a:r>
            <a:r>
              <a:rPr lang="en-US" sz="2200" baseline="-25000" dirty="0" smtClean="0"/>
              <a:t>3</a:t>
            </a:r>
            <a:r>
              <a:rPr lang="en-US" sz="2200" dirty="0" smtClean="0"/>
              <a:t> = 52</a:t>
            </a:r>
          </a:p>
          <a:p>
            <a:r>
              <a:rPr lang="en-US" sz="2200" dirty="0" smtClean="0"/>
              <a:t>y</a:t>
            </a:r>
            <a:r>
              <a:rPr lang="en-US" sz="2200" baseline="-25000" dirty="0" smtClean="0"/>
              <a:t>1</a:t>
            </a:r>
            <a:r>
              <a:rPr lang="en-US" sz="2200" dirty="0" smtClean="0"/>
              <a:t> = 4.2 mm,  x</a:t>
            </a:r>
            <a:r>
              <a:rPr lang="en-US" sz="2200" baseline="-25000" dirty="0" smtClean="0"/>
              <a:t>3</a:t>
            </a:r>
            <a:r>
              <a:rPr lang="en-US" sz="2200" dirty="0" smtClean="0"/>
              <a:t> = 37.5 mm</a:t>
            </a:r>
          </a:p>
          <a:p>
            <a:r>
              <a:rPr lang="en-US" sz="2200" dirty="0" err="1" smtClean="0"/>
              <a:t>B</a:t>
            </a:r>
            <a:r>
              <a:rPr lang="en-US" sz="2200" baseline="-25000" dirty="0" err="1" smtClean="0"/>
              <a:t>ss</a:t>
            </a:r>
            <a:r>
              <a:rPr lang="en-US" sz="2200" baseline="-25000" dirty="0" smtClean="0"/>
              <a:t>, 4.2 K</a:t>
            </a:r>
            <a:r>
              <a:rPr lang="en-US" sz="2200" dirty="0" smtClean="0"/>
              <a:t> = </a:t>
            </a:r>
            <a:r>
              <a:rPr lang="en-US" sz="2200" b="1" dirty="0" smtClean="0"/>
              <a:t>13.83</a:t>
            </a:r>
            <a:r>
              <a:rPr lang="en-US" sz="2200" dirty="0" smtClean="0"/>
              <a:t> T</a:t>
            </a:r>
          </a:p>
          <a:p>
            <a:r>
              <a:rPr lang="en-US" sz="2200" dirty="0" smtClean="0"/>
              <a:t>b</a:t>
            </a:r>
            <a:r>
              <a:rPr lang="en-US" sz="2200" baseline="-25000" dirty="0" smtClean="0"/>
              <a:t>3</a:t>
            </a:r>
            <a:r>
              <a:rPr lang="en-US" sz="2200" dirty="0" smtClean="0"/>
              <a:t> = -0.02,  b</a:t>
            </a:r>
            <a:r>
              <a:rPr lang="en-US" sz="2200" baseline="-25000" dirty="0" smtClean="0"/>
              <a:t>5</a:t>
            </a:r>
            <a:r>
              <a:rPr lang="en-US" sz="2200" dirty="0" smtClean="0"/>
              <a:t> = 0.01</a:t>
            </a:r>
          </a:p>
          <a:p>
            <a:r>
              <a:rPr lang="en-US" sz="2200" dirty="0" smtClean="0"/>
              <a:t>b</a:t>
            </a:r>
            <a:r>
              <a:rPr lang="en-US" sz="2200" baseline="-25000" dirty="0" smtClean="0"/>
              <a:t>7</a:t>
            </a:r>
            <a:r>
              <a:rPr lang="en-US" sz="2200" dirty="0" smtClean="0"/>
              <a:t> = -0.06,  b</a:t>
            </a:r>
            <a:r>
              <a:rPr lang="en-US" sz="2200" baseline="-25000" dirty="0" smtClean="0"/>
              <a:t>9</a:t>
            </a:r>
            <a:r>
              <a:rPr lang="en-US" sz="2200" dirty="0" smtClean="0"/>
              <a:t> = -1.47</a:t>
            </a:r>
          </a:p>
          <a:p>
            <a:r>
              <a:rPr lang="en-US" sz="2200" dirty="0" smtClean="0">
                <a:latin typeface="Symbol" pitchFamily="18" charset="2"/>
              </a:rPr>
              <a:t>l</a:t>
            </a:r>
            <a:r>
              <a:rPr lang="en-US" sz="2200" dirty="0" smtClean="0"/>
              <a:t> = 1.101</a:t>
            </a:r>
            <a:r>
              <a:rPr lang="en-US" sz="2000" dirty="0" smtClean="0"/>
              <a:t>	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844471" y="3995490"/>
            <a:ext cx="3994753" cy="24622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200" u="sng" dirty="0" smtClean="0"/>
              <a:t>Maximum field</a:t>
            </a:r>
            <a:r>
              <a:rPr lang="en-US" sz="2200" dirty="0" smtClean="0"/>
              <a:t> (-</a:t>
            </a:r>
            <a:r>
              <a:rPr lang="en-US" sz="2200" dirty="0" err="1" smtClean="0"/>
              <a:t>B</a:t>
            </a:r>
            <a:r>
              <a:rPr lang="en-US" sz="2200" baseline="-25000" dirty="0" err="1" smtClean="0"/>
              <a:t>ss</a:t>
            </a:r>
            <a:r>
              <a:rPr lang="en-US" sz="2200" dirty="0" smtClean="0"/>
              <a:t>)</a:t>
            </a:r>
          </a:p>
          <a:p>
            <a:r>
              <a:rPr lang="en-US" sz="2200" dirty="0" smtClean="0"/>
              <a:t>n</a:t>
            </a:r>
            <a:r>
              <a:rPr lang="en-US" sz="2200" baseline="-25000" dirty="0" smtClean="0"/>
              <a:t>1</a:t>
            </a:r>
            <a:r>
              <a:rPr lang="en-US" sz="2200" dirty="0" smtClean="0"/>
              <a:t> = 42,  n</a:t>
            </a:r>
            <a:r>
              <a:rPr lang="en-US" sz="2200" baseline="-25000" dirty="0" smtClean="0"/>
              <a:t>3</a:t>
            </a:r>
            <a:r>
              <a:rPr lang="en-US" sz="2200" dirty="0" smtClean="0"/>
              <a:t> = 36</a:t>
            </a:r>
          </a:p>
          <a:p>
            <a:r>
              <a:rPr lang="en-US" sz="2200" dirty="0" smtClean="0"/>
              <a:t>y</a:t>
            </a:r>
            <a:r>
              <a:rPr lang="en-US" sz="2200" baseline="-25000" dirty="0" smtClean="0"/>
              <a:t>1</a:t>
            </a:r>
            <a:r>
              <a:rPr lang="en-US" sz="2200" dirty="0" smtClean="0"/>
              <a:t> = 3.7 mm,  x</a:t>
            </a:r>
            <a:r>
              <a:rPr lang="en-US" sz="2200" baseline="-25000" dirty="0" smtClean="0"/>
              <a:t>3</a:t>
            </a:r>
            <a:r>
              <a:rPr lang="en-US" sz="2200" dirty="0" smtClean="0"/>
              <a:t> = 39.1 mm</a:t>
            </a:r>
          </a:p>
          <a:p>
            <a:r>
              <a:rPr lang="en-US" sz="2200" dirty="0" err="1" smtClean="0"/>
              <a:t>B</a:t>
            </a:r>
            <a:r>
              <a:rPr lang="en-US" sz="2200" baseline="-25000" dirty="0" err="1" smtClean="0"/>
              <a:t>ss</a:t>
            </a:r>
            <a:r>
              <a:rPr lang="en-US" sz="2200" baseline="-25000" dirty="0" smtClean="0"/>
              <a:t>, 4.2 K</a:t>
            </a:r>
            <a:r>
              <a:rPr lang="en-US" sz="2200" dirty="0" smtClean="0"/>
              <a:t> = </a:t>
            </a:r>
            <a:r>
              <a:rPr lang="en-US" sz="2200" b="1" dirty="0" smtClean="0"/>
              <a:t>14.46</a:t>
            </a:r>
            <a:r>
              <a:rPr lang="en-US" sz="2200" dirty="0" smtClean="0"/>
              <a:t> T</a:t>
            </a:r>
          </a:p>
          <a:p>
            <a:r>
              <a:rPr lang="en-US" sz="2200" dirty="0" smtClean="0"/>
              <a:t>b</a:t>
            </a:r>
            <a:r>
              <a:rPr lang="en-US" sz="2200" baseline="-25000" dirty="0" smtClean="0"/>
              <a:t>3</a:t>
            </a:r>
            <a:r>
              <a:rPr lang="en-US" sz="2200" dirty="0" smtClean="0"/>
              <a:t> = 125.59,  b</a:t>
            </a:r>
            <a:r>
              <a:rPr lang="en-US" sz="2200" baseline="-25000" dirty="0" smtClean="0"/>
              <a:t>5</a:t>
            </a:r>
            <a:r>
              <a:rPr lang="en-US" sz="2200" dirty="0" smtClean="0"/>
              <a:t> = 7.07</a:t>
            </a:r>
          </a:p>
          <a:p>
            <a:r>
              <a:rPr lang="en-US" sz="2200" dirty="0" smtClean="0"/>
              <a:t>b</a:t>
            </a:r>
            <a:r>
              <a:rPr lang="en-US" sz="2200" baseline="-25000" dirty="0" smtClean="0"/>
              <a:t>7</a:t>
            </a:r>
            <a:r>
              <a:rPr lang="en-US" sz="2200" dirty="0" smtClean="0"/>
              <a:t> = 0.43,  b</a:t>
            </a:r>
            <a:r>
              <a:rPr lang="en-US" sz="2200" baseline="-25000" dirty="0" smtClean="0"/>
              <a:t>9</a:t>
            </a:r>
            <a:r>
              <a:rPr lang="en-US" sz="2200" dirty="0" smtClean="0"/>
              <a:t> = -1.25</a:t>
            </a:r>
          </a:p>
          <a:p>
            <a:r>
              <a:rPr lang="en-US" sz="2200" dirty="0" smtClean="0">
                <a:latin typeface="Symbol" pitchFamily="18" charset="2"/>
              </a:rPr>
              <a:t>l</a:t>
            </a:r>
            <a:r>
              <a:rPr lang="en-US" sz="2200" dirty="0" smtClean="0"/>
              <a:t> = 1.054</a:t>
            </a:r>
            <a:r>
              <a:rPr lang="en-US" sz="2000" dirty="0" smtClean="0"/>
              <a:t>	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378340" y="3643045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60 mm</a:t>
            </a:r>
            <a:endParaRPr lang="en-US" dirty="0">
              <a:solidFill>
                <a:srgbClr val="00B050"/>
              </a:solidFill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 rot="10800000" flipV="1">
            <a:off x="1366912" y="2266365"/>
            <a:ext cx="2624328" cy="1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10800000">
            <a:off x="1893640" y="3485564"/>
            <a:ext cx="2651760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Blocks: field quality or strength?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522189" y="1321548"/>
            <a:ext cx="3621811" cy="24929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Optimization with</a:t>
            </a:r>
          </a:p>
          <a:p>
            <a:r>
              <a:rPr lang="en-US" sz="2600" dirty="0" smtClean="0"/>
              <a:t>3 continuous DOFs</a:t>
            </a:r>
          </a:p>
          <a:p>
            <a:r>
              <a:rPr lang="en-US" sz="2600" dirty="0" smtClean="0"/>
              <a:t>2 discrete DOFs</a:t>
            </a:r>
          </a:p>
          <a:p>
            <a:endParaRPr lang="en-US" sz="2600" dirty="0" smtClean="0"/>
          </a:p>
          <a:p>
            <a:r>
              <a:rPr lang="en-US" sz="2600" dirty="0" smtClean="0"/>
              <a:t>2 × (n</a:t>
            </a:r>
            <a:r>
              <a:rPr lang="en-US" sz="2600" baseline="-25000" dirty="0" smtClean="0"/>
              <a:t>1</a:t>
            </a:r>
            <a:r>
              <a:rPr lang="en-US" sz="2600" dirty="0" smtClean="0"/>
              <a:t> + n</a:t>
            </a:r>
            <a:r>
              <a:rPr lang="en-US" sz="2600" baseline="-25000" dirty="0" smtClean="0"/>
              <a:t>3</a:t>
            </a:r>
            <a:r>
              <a:rPr lang="en-US" sz="2600" dirty="0" smtClean="0"/>
              <a:t> + n</a:t>
            </a:r>
            <a:r>
              <a:rPr lang="en-US" sz="2600" baseline="-25000" dirty="0" smtClean="0"/>
              <a:t>5</a:t>
            </a:r>
            <a:r>
              <a:rPr lang="en-US" sz="2600" dirty="0" smtClean="0"/>
              <a:t>) = 156	</a:t>
            </a:r>
          </a:p>
        </p:txBody>
      </p:sp>
      <p:sp>
        <p:nvSpPr>
          <p:cNvPr id="25" name="Arc 24"/>
          <p:cNvSpPr/>
          <p:nvPr/>
        </p:nvSpPr>
        <p:spPr>
          <a:xfrm>
            <a:off x="-72760" y="2456865"/>
            <a:ext cx="2286000" cy="2286000"/>
          </a:xfrm>
          <a:prstGeom prst="arc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2206890" y="3606215"/>
            <a:ext cx="246888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2429140" y="2533065"/>
            <a:ext cx="1371600" cy="457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/>
        </p:nvCxnSpPr>
        <p:spPr>
          <a:xfrm rot="5400000">
            <a:off x="1032140" y="1761830"/>
            <a:ext cx="1346200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527435" y="74116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x</a:t>
            </a:r>
            <a:r>
              <a:rPr lang="en-US" baseline="-25000" dirty="0" smtClean="0">
                <a:solidFill>
                  <a:srgbClr val="00B050"/>
                </a:solidFill>
              </a:rPr>
              <a:t>3</a:t>
            </a:r>
            <a:endParaRPr lang="en-US" baseline="-25000" dirty="0">
              <a:solidFill>
                <a:srgbClr val="00B05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74940" y="2050465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60 mm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545915" y="3309043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y</a:t>
            </a:r>
            <a:r>
              <a:rPr lang="en-US" baseline="-25000" dirty="0" smtClean="0">
                <a:solidFill>
                  <a:srgbClr val="00B050"/>
                </a:solidFill>
              </a:rPr>
              <a:t>1</a:t>
            </a:r>
            <a:endParaRPr lang="en-US" baseline="-25000" dirty="0">
              <a:solidFill>
                <a:srgbClr val="00B05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100460" y="1580565"/>
            <a:ext cx="1066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0.5 mm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44" name="Right Brace 43"/>
          <p:cNvSpPr/>
          <p:nvPr/>
        </p:nvSpPr>
        <p:spPr>
          <a:xfrm>
            <a:off x="3960760" y="1669465"/>
            <a:ext cx="152400" cy="228600"/>
          </a:xfrm>
          <a:prstGeom prst="rightBrac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1717940" y="1313865"/>
            <a:ext cx="713232" cy="457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1717940" y="1809165"/>
            <a:ext cx="713232" cy="457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2429140" y="3028365"/>
            <a:ext cx="1371600" cy="457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3978540" y="2812465"/>
            <a:ext cx="1066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0.5 mm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3" name="Right Brace 52"/>
          <p:cNvSpPr/>
          <p:nvPr/>
        </p:nvSpPr>
        <p:spPr>
          <a:xfrm>
            <a:off x="3838840" y="2901365"/>
            <a:ext cx="152400" cy="228600"/>
          </a:xfrm>
          <a:prstGeom prst="rightBrac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2924440" y="3066465"/>
            <a:ext cx="457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54" name="TextBox 53"/>
          <p:cNvSpPr txBox="1"/>
          <p:nvPr/>
        </p:nvSpPr>
        <p:spPr>
          <a:xfrm>
            <a:off x="2919675" y="2575928"/>
            <a:ext cx="457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55" name="TextBox 54"/>
          <p:cNvSpPr txBox="1"/>
          <p:nvPr/>
        </p:nvSpPr>
        <p:spPr>
          <a:xfrm>
            <a:off x="1847159" y="1852025"/>
            <a:ext cx="457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sp>
        <p:nvSpPr>
          <p:cNvPr id="56" name="TextBox 55"/>
          <p:cNvSpPr txBox="1"/>
          <p:nvPr/>
        </p:nvSpPr>
        <p:spPr>
          <a:xfrm>
            <a:off x="1847166" y="1351960"/>
            <a:ext cx="457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cxnSp>
        <p:nvCxnSpPr>
          <p:cNvPr id="31" name="Straight Connector 30"/>
          <p:cNvCxnSpPr/>
          <p:nvPr/>
        </p:nvCxnSpPr>
        <p:spPr>
          <a:xfrm rot="5400000">
            <a:off x="1744495" y="3079165"/>
            <a:ext cx="1371600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521829" y="3995490"/>
            <a:ext cx="3994753" cy="24622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200" u="sng" dirty="0" smtClean="0"/>
              <a:t>Field quality</a:t>
            </a:r>
            <a:r>
              <a:rPr lang="en-US" sz="2200" dirty="0" smtClean="0"/>
              <a:t>  (b</a:t>
            </a:r>
            <a:r>
              <a:rPr lang="en-US" sz="2200" baseline="-25000" dirty="0" smtClean="0"/>
              <a:t>3</a:t>
            </a:r>
            <a:r>
              <a:rPr lang="en-US" sz="2200" baseline="30000" dirty="0" smtClean="0"/>
              <a:t>2</a:t>
            </a:r>
            <a:r>
              <a:rPr lang="en-US" sz="2200" dirty="0" smtClean="0"/>
              <a:t>+b</a:t>
            </a:r>
            <a:r>
              <a:rPr lang="en-US" sz="2200" baseline="-25000" dirty="0" smtClean="0"/>
              <a:t>5</a:t>
            </a:r>
            <a:r>
              <a:rPr lang="en-US" sz="2200" baseline="30000" dirty="0" smtClean="0"/>
              <a:t>2</a:t>
            </a:r>
            <a:r>
              <a:rPr lang="en-US" sz="2200" dirty="0" smtClean="0"/>
              <a:t>+b</a:t>
            </a:r>
            <a:r>
              <a:rPr lang="en-US" sz="2200" baseline="-25000" dirty="0" smtClean="0"/>
              <a:t>7</a:t>
            </a:r>
            <a:r>
              <a:rPr lang="en-US" sz="2200" baseline="30000" dirty="0" smtClean="0"/>
              <a:t>2</a:t>
            </a:r>
            <a:r>
              <a:rPr lang="en-US" sz="2200" dirty="0" smtClean="0"/>
              <a:t>+b</a:t>
            </a:r>
            <a:r>
              <a:rPr lang="en-US" sz="2200" baseline="-25000" dirty="0" smtClean="0"/>
              <a:t>9</a:t>
            </a:r>
            <a:r>
              <a:rPr lang="en-US" sz="2200" baseline="30000" dirty="0" smtClean="0"/>
              <a:t>2</a:t>
            </a:r>
            <a:r>
              <a:rPr lang="en-US" sz="2200" dirty="0" smtClean="0"/>
              <a:t>)</a:t>
            </a:r>
          </a:p>
          <a:p>
            <a:r>
              <a:rPr lang="en-US" sz="2200" dirty="0" smtClean="0"/>
              <a:t>n</a:t>
            </a:r>
            <a:r>
              <a:rPr lang="en-US" sz="2200" baseline="-25000" dirty="0" smtClean="0"/>
              <a:t>1</a:t>
            </a:r>
            <a:r>
              <a:rPr lang="en-US" sz="2200" dirty="0" smtClean="0"/>
              <a:t> = 7,  n</a:t>
            </a:r>
            <a:r>
              <a:rPr lang="en-US" sz="2200" baseline="-25000" dirty="0" smtClean="0"/>
              <a:t>3</a:t>
            </a:r>
            <a:r>
              <a:rPr lang="en-US" sz="2200" dirty="0" smtClean="0"/>
              <a:t> = 2,  n</a:t>
            </a:r>
            <a:r>
              <a:rPr lang="en-US" sz="2200" baseline="-25000" dirty="0" smtClean="0"/>
              <a:t>5</a:t>
            </a:r>
            <a:r>
              <a:rPr lang="en-US" sz="2200" dirty="0" smtClean="0"/>
              <a:t> = 59</a:t>
            </a:r>
          </a:p>
          <a:p>
            <a:r>
              <a:rPr lang="en-US" sz="2200" dirty="0" smtClean="0"/>
              <a:t>y</a:t>
            </a:r>
            <a:r>
              <a:rPr lang="en-US" sz="2200" baseline="-25000" dirty="0" smtClean="0"/>
              <a:t>1</a:t>
            </a:r>
            <a:r>
              <a:rPr lang="en-US" sz="2200" dirty="0" smtClean="0"/>
              <a:t> = 0.3,  x</a:t>
            </a:r>
            <a:r>
              <a:rPr lang="en-US" sz="2200" baseline="-25000" dirty="0" smtClean="0"/>
              <a:t>3</a:t>
            </a:r>
            <a:r>
              <a:rPr lang="en-US" sz="2200" dirty="0" smtClean="0"/>
              <a:t> = 33.4, x</a:t>
            </a:r>
            <a:r>
              <a:rPr lang="en-US" sz="2200" baseline="-25000" dirty="0" smtClean="0"/>
              <a:t>5</a:t>
            </a:r>
            <a:r>
              <a:rPr lang="en-US" sz="2200" dirty="0" smtClean="0"/>
              <a:t> = 62.1 mm</a:t>
            </a:r>
          </a:p>
          <a:p>
            <a:r>
              <a:rPr lang="en-US" sz="2200" dirty="0" err="1" smtClean="0"/>
              <a:t>B</a:t>
            </a:r>
            <a:r>
              <a:rPr lang="en-US" sz="2200" baseline="-25000" dirty="0" err="1" smtClean="0"/>
              <a:t>ss</a:t>
            </a:r>
            <a:r>
              <a:rPr lang="en-US" sz="2200" baseline="-25000" dirty="0" smtClean="0"/>
              <a:t>, 4.2 K</a:t>
            </a:r>
            <a:r>
              <a:rPr lang="en-US" sz="2200" dirty="0" smtClean="0"/>
              <a:t> = </a:t>
            </a:r>
            <a:r>
              <a:rPr lang="en-US" sz="2200" b="1" dirty="0" smtClean="0"/>
              <a:t>13.06</a:t>
            </a:r>
            <a:r>
              <a:rPr lang="en-US" sz="2200" dirty="0" smtClean="0"/>
              <a:t> T</a:t>
            </a:r>
          </a:p>
          <a:p>
            <a:r>
              <a:rPr lang="en-US" sz="2200" dirty="0" smtClean="0"/>
              <a:t>b</a:t>
            </a:r>
            <a:r>
              <a:rPr lang="en-US" sz="2200" baseline="-25000" dirty="0" smtClean="0"/>
              <a:t>3</a:t>
            </a:r>
            <a:r>
              <a:rPr lang="en-US" sz="2200" dirty="0" smtClean="0"/>
              <a:t> = 0.00,  b</a:t>
            </a:r>
            <a:r>
              <a:rPr lang="en-US" sz="2200" baseline="-25000" dirty="0" smtClean="0"/>
              <a:t>5</a:t>
            </a:r>
            <a:r>
              <a:rPr lang="en-US" sz="2200" dirty="0" smtClean="0"/>
              <a:t> = 0.01</a:t>
            </a:r>
          </a:p>
          <a:p>
            <a:r>
              <a:rPr lang="en-US" sz="2200" dirty="0" smtClean="0"/>
              <a:t>b</a:t>
            </a:r>
            <a:r>
              <a:rPr lang="en-US" sz="2200" baseline="-25000" dirty="0" smtClean="0"/>
              <a:t>7</a:t>
            </a:r>
            <a:r>
              <a:rPr lang="en-US" sz="2200" dirty="0" smtClean="0"/>
              <a:t> = 0.06,  b</a:t>
            </a:r>
            <a:r>
              <a:rPr lang="en-US" sz="2200" baseline="-25000" dirty="0" smtClean="0"/>
              <a:t>9</a:t>
            </a:r>
            <a:r>
              <a:rPr lang="en-US" sz="2200" dirty="0" smtClean="0"/>
              <a:t> = -0.53</a:t>
            </a:r>
          </a:p>
          <a:p>
            <a:r>
              <a:rPr lang="en-US" sz="2200" dirty="0" smtClean="0">
                <a:latin typeface="Symbol" pitchFamily="18" charset="2"/>
              </a:rPr>
              <a:t>l</a:t>
            </a:r>
            <a:r>
              <a:rPr lang="en-US" sz="2200" dirty="0" smtClean="0"/>
              <a:t> = 1.118</a:t>
            </a:r>
            <a:r>
              <a:rPr lang="en-US" sz="2000" dirty="0" smtClean="0"/>
              <a:t>	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844471" y="3995490"/>
            <a:ext cx="3994753" cy="27699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200" u="sng" dirty="0" smtClean="0"/>
              <a:t>Maximum field</a:t>
            </a:r>
            <a:r>
              <a:rPr lang="en-US" sz="2200" dirty="0" smtClean="0"/>
              <a:t> (-</a:t>
            </a:r>
            <a:r>
              <a:rPr lang="en-US" sz="2200" dirty="0" err="1" smtClean="0"/>
              <a:t>B</a:t>
            </a:r>
            <a:r>
              <a:rPr lang="en-US" sz="2200" baseline="-25000" dirty="0" err="1" smtClean="0"/>
              <a:t>ss</a:t>
            </a:r>
            <a:r>
              <a:rPr lang="en-US" sz="2200" baseline="-25000" dirty="0" smtClean="0"/>
              <a:t>, 4.2 K</a:t>
            </a:r>
            <a:r>
              <a:rPr lang="en-US" sz="2200" dirty="0" smtClean="0"/>
              <a:t>)</a:t>
            </a:r>
          </a:p>
          <a:p>
            <a:r>
              <a:rPr lang="en-US" sz="2200" dirty="0" smtClean="0"/>
              <a:t>n</a:t>
            </a:r>
            <a:r>
              <a:rPr lang="en-US" sz="2200" baseline="-25000" dirty="0" smtClean="0"/>
              <a:t>1</a:t>
            </a:r>
            <a:r>
              <a:rPr lang="en-US" sz="2200" dirty="0" smtClean="0"/>
              <a:t> = 39, n</a:t>
            </a:r>
            <a:r>
              <a:rPr lang="en-US" sz="2200" baseline="-25000" dirty="0" smtClean="0"/>
              <a:t>3</a:t>
            </a:r>
            <a:r>
              <a:rPr lang="en-US" sz="2200" dirty="0" smtClean="0"/>
              <a:t> = 1, n</a:t>
            </a:r>
            <a:r>
              <a:rPr lang="en-US" sz="2200" baseline="-25000" dirty="0" smtClean="0"/>
              <a:t>5</a:t>
            </a:r>
            <a:r>
              <a:rPr lang="en-US" sz="2200" dirty="0" smtClean="0"/>
              <a:t> = 38</a:t>
            </a:r>
          </a:p>
          <a:p>
            <a:r>
              <a:rPr lang="en-US" sz="2200" dirty="0" smtClean="0"/>
              <a:t>y</a:t>
            </a:r>
            <a:r>
              <a:rPr lang="en-US" sz="2200" baseline="-25000" dirty="0" smtClean="0"/>
              <a:t>1</a:t>
            </a:r>
            <a:r>
              <a:rPr lang="en-US" sz="2200" dirty="0" smtClean="0"/>
              <a:t> = 4.1,  x</a:t>
            </a:r>
            <a:r>
              <a:rPr lang="en-US" sz="2200" baseline="-25000" dirty="0" smtClean="0"/>
              <a:t>3</a:t>
            </a:r>
            <a:r>
              <a:rPr lang="en-US" sz="2200" dirty="0" smtClean="0"/>
              <a:t> = 33.46,  x</a:t>
            </a:r>
            <a:r>
              <a:rPr lang="en-US" sz="2200" baseline="-25000" dirty="0" smtClean="0"/>
              <a:t>5</a:t>
            </a:r>
            <a:r>
              <a:rPr lang="en-US" sz="2200" dirty="0" smtClean="0"/>
              <a:t> = 37.9</a:t>
            </a:r>
          </a:p>
          <a:p>
            <a:r>
              <a:rPr lang="en-US" sz="2200" dirty="0" err="1" smtClean="0"/>
              <a:t>B</a:t>
            </a:r>
            <a:r>
              <a:rPr lang="en-US" sz="2200" baseline="-25000" dirty="0" err="1" smtClean="0"/>
              <a:t>ss</a:t>
            </a:r>
            <a:r>
              <a:rPr lang="en-US" sz="2200" baseline="-25000" dirty="0" smtClean="0"/>
              <a:t>, 4.2 K</a:t>
            </a:r>
            <a:r>
              <a:rPr lang="en-US" sz="2200" dirty="0" smtClean="0"/>
              <a:t> = </a:t>
            </a:r>
            <a:r>
              <a:rPr lang="en-US" sz="2200" b="1" dirty="0" smtClean="0"/>
              <a:t>14.61</a:t>
            </a:r>
            <a:r>
              <a:rPr lang="en-US" sz="2200" dirty="0" smtClean="0"/>
              <a:t> T</a:t>
            </a:r>
          </a:p>
          <a:p>
            <a:r>
              <a:rPr lang="en-US" sz="2200" dirty="0" smtClean="0"/>
              <a:t>b</a:t>
            </a:r>
            <a:r>
              <a:rPr lang="en-US" sz="2200" baseline="-25000" dirty="0" smtClean="0"/>
              <a:t>3</a:t>
            </a:r>
            <a:r>
              <a:rPr lang="en-US" sz="2200" dirty="0" smtClean="0"/>
              <a:t> = 61.93,  b</a:t>
            </a:r>
            <a:r>
              <a:rPr lang="en-US" sz="2200" baseline="-25000" dirty="0" smtClean="0"/>
              <a:t>5</a:t>
            </a:r>
            <a:r>
              <a:rPr lang="en-US" sz="2200" dirty="0" smtClean="0"/>
              <a:t> = 9.51</a:t>
            </a:r>
          </a:p>
          <a:p>
            <a:r>
              <a:rPr lang="en-US" sz="2200" dirty="0" smtClean="0"/>
              <a:t>b</a:t>
            </a:r>
            <a:r>
              <a:rPr lang="en-US" sz="2200" baseline="-25000" dirty="0" smtClean="0"/>
              <a:t>7</a:t>
            </a:r>
            <a:r>
              <a:rPr lang="en-US" sz="2200" dirty="0" smtClean="0"/>
              <a:t> = 0.25,  b</a:t>
            </a:r>
            <a:r>
              <a:rPr lang="en-US" sz="2200" baseline="-25000" dirty="0" smtClean="0"/>
              <a:t>9</a:t>
            </a:r>
            <a:r>
              <a:rPr lang="en-US" sz="2200" dirty="0" smtClean="0"/>
              <a:t> = -1.49</a:t>
            </a:r>
          </a:p>
          <a:p>
            <a:r>
              <a:rPr lang="en-US" sz="2200" dirty="0" smtClean="0">
                <a:latin typeface="Symbol" pitchFamily="18" charset="2"/>
              </a:rPr>
              <a:t>l</a:t>
            </a:r>
            <a:r>
              <a:rPr lang="en-US" sz="2200" dirty="0" smtClean="0"/>
              <a:t> = 1.038</a:t>
            </a:r>
          </a:p>
          <a:p>
            <a:endParaRPr lang="en-US" sz="2000" dirty="0" smtClean="0"/>
          </a:p>
        </p:txBody>
      </p:sp>
      <p:sp>
        <p:nvSpPr>
          <p:cNvPr id="28" name="Rectangle 27"/>
          <p:cNvSpPr/>
          <p:nvPr/>
        </p:nvSpPr>
        <p:spPr>
          <a:xfrm>
            <a:off x="2909200" y="1313865"/>
            <a:ext cx="1005840" cy="457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2909200" y="1809165"/>
            <a:ext cx="1005840" cy="457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3214000" y="1852025"/>
            <a:ext cx="457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</a:t>
            </a:r>
            <a:r>
              <a:rPr lang="en-US" baseline="-25000" dirty="0" smtClean="0"/>
              <a:t>5</a:t>
            </a:r>
            <a:endParaRPr lang="en-US" baseline="-25000" dirty="0"/>
          </a:p>
        </p:txBody>
      </p:sp>
      <p:sp>
        <p:nvSpPr>
          <p:cNvPr id="41" name="TextBox 40"/>
          <p:cNvSpPr txBox="1"/>
          <p:nvPr/>
        </p:nvSpPr>
        <p:spPr>
          <a:xfrm>
            <a:off x="3209235" y="1351960"/>
            <a:ext cx="457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</a:t>
            </a:r>
            <a:r>
              <a:rPr lang="en-US" baseline="-25000" dirty="0" smtClean="0"/>
              <a:t>5</a:t>
            </a:r>
            <a:endParaRPr lang="en-US" baseline="-25000" dirty="0"/>
          </a:p>
        </p:txBody>
      </p:sp>
      <p:cxnSp>
        <p:nvCxnSpPr>
          <p:cNvPr id="42" name="Straight Connector 41"/>
          <p:cNvCxnSpPr/>
          <p:nvPr/>
        </p:nvCxnSpPr>
        <p:spPr>
          <a:xfrm rot="5400000">
            <a:off x="2238640" y="1774530"/>
            <a:ext cx="1346200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2733935" y="75386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x</a:t>
            </a:r>
            <a:r>
              <a:rPr lang="en-US" baseline="-25000" dirty="0" smtClean="0">
                <a:solidFill>
                  <a:srgbClr val="00B050"/>
                </a:solidFill>
              </a:rPr>
              <a:t>5</a:t>
            </a:r>
            <a:endParaRPr lang="en-US" baseline="-25000" dirty="0">
              <a:solidFill>
                <a:srgbClr val="00B05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378340" y="3643045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60 mm</a:t>
            </a:r>
            <a:endParaRPr lang="en-US" dirty="0">
              <a:solidFill>
                <a:srgbClr val="00B050"/>
              </a:solidFill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 rot="10800000" flipV="1">
            <a:off x="1366912" y="2266365"/>
            <a:ext cx="2624328" cy="1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10800000">
            <a:off x="1893640" y="3485564"/>
            <a:ext cx="2651760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070" y="1930641"/>
            <a:ext cx="6244876" cy="4670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Box 15"/>
          <p:cNvSpPr txBox="1"/>
          <p:nvPr/>
        </p:nvSpPr>
        <p:spPr>
          <a:xfrm>
            <a:off x="1418986" y="4585651"/>
            <a:ext cx="18291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(Summers I law)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Critical surface fit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651002" y="923616"/>
            <a:ext cx="6593114" cy="8925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600" dirty="0" err="1" smtClean="0"/>
              <a:t>J</a:t>
            </a:r>
            <a:r>
              <a:rPr lang="en-US" sz="2600" baseline="-25000" dirty="0" err="1" smtClean="0"/>
              <a:t>c</a:t>
            </a:r>
            <a:r>
              <a:rPr lang="en-US" sz="2600" dirty="0" smtClean="0"/>
              <a:t> = 2500*0.90 = 2250 A/mm</a:t>
            </a:r>
            <a:r>
              <a:rPr lang="en-US" sz="2600" baseline="30000" dirty="0" smtClean="0"/>
              <a:t>2</a:t>
            </a:r>
            <a:r>
              <a:rPr lang="en-US" sz="2600" dirty="0" smtClean="0"/>
              <a:t> @ 12 T, 4.2 K</a:t>
            </a:r>
          </a:p>
          <a:p>
            <a:r>
              <a:rPr lang="en-US" sz="2600" dirty="0" err="1" smtClean="0"/>
              <a:t>J</a:t>
            </a:r>
            <a:r>
              <a:rPr lang="en-US" sz="2600" baseline="-25000" dirty="0" err="1" smtClean="0"/>
              <a:t>c</a:t>
            </a:r>
            <a:r>
              <a:rPr lang="en-US" sz="2600" dirty="0" smtClean="0"/>
              <a:t> = 1250*0.90 = 1125 A/mm</a:t>
            </a:r>
            <a:r>
              <a:rPr lang="en-US" sz="2600" baseline="30000" dirty="0" smtClean="0"/>
              <a:t>2</a:t>
            </a:r>
            <a:r>
              <a:rPr lang="en-US" sz="2600" dirty="0" smtClean="0"/>
              <a:t> @ 15 T, 4.2 K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6208" y="4981422"/>
            <a:ext cx="3782403" cy="774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392274" y="2442496"/>
            <a:ext cx="286089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 smtClean="0"/>
              <a:t>“extracted strand” </a:t>
            </a:r>
            <a:r>
              <a:rPr lang="en-US" sz="2600" dirty="0" err="1" smtClean="0"/>
              <a:t>J</a:t>
            </a:r>
            <a:r>
              <a:rPr lang="en-US" sz="2600" baseline="-25000" dirty="0" err="1" smtClean="0"/>
              <a:t>c</a:t>
            </a:r>
            <a:r>
              <a:rPr lang="en-US" sz="2600" dirty="0" smtClean="0"/>
              <a:t>-fit with 10% degradation</a:t>
            </a:r>
            <a:endParaRPr lang="en-US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86080" y="834784"/>
            <a:ext cx="5809749" cy="3207954"/>
            <a:chOff x="86080" y="834784"/>
            <a:chExt cx="5809749" cy="3207954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6080" y="834784"/>
              <a:ext cx="5809749" cy="32079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10" name="Straight Arrow Connector 9"/>
            <p:cNvCxnSpPr/>
            <p:nvPr/>
          </p:nvCxnSpPr>
          <p:spPr>
            <a:xfrm>
              <a:off x="2549189" y="2484215"/>
              <a:ext cx="827110" cy="4040"/>
            </a:xfrm>
            <a:prstGeom prst="straightConnector1">
              <a:avLst/>
            </a:prstGeom>
            <a:ln w="12700">
              <a:headEnd type="triangle" w="sm" len="lg"/>
              <a:tailEnd type="triangl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2581945" y="2114435"/>
              <a:ext cx="1025562" cy="36554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2200" dirty="0" smtClean="0">
                  <a:solidFill>
                    <a:schemeClr val="accent1"/>
                  </a:solidFill>
                </a:rPr>
                <a:t>36 mm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The blocks option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239082" y="1160885"/>
            <a:ext cx="2509125" cy="123110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HD2</a:t>
            </a:r>
          </a:p>
          <a:p>
            <a:pPr algn="ctr"/>
            <a:r>
              <a:rPr lang="en-US" sz="3400" dirty="0" smtClean="0"/>
              <a:t>(61 turns)</a:t>
            </a:r>
            <a:endParaRPr lang="en-US" sz="3400" dirty="0" smtClean="0"/>
          </a:p>
        </p:txBody>
      </p:sp>
      <p:grpSp>
        <p:nvGrpSpPr>
          <p:cNvPr id="12" name="Group 11"/>
          <p:cNvGrpSpPr/>
          <p:nvPr/>
        </p:nvGrpSpPr>
        <p:grpSpPr>
          <a:xfrm>
            <a:off x="3593859" y="2646707"/>
            <a:ext cx="5099769" cy="4090222"/>
            <a:chOff x="3593859" y="2646707"/>
            <a:chExt cx="5099769" cy="4090222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08085" y="2646707"/>
              <a:ext cx="4885543" cy="4090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8"/>
            <p:cNvSpPr/>
            <p:nvPr/>
          </p:nvSpPr>
          <p:spPr>
            <a:xfrm>
              <a:off x="3593859" y="6496334"/>
              <a:ext cx="432231" cy="2405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95252" y="5229304"/>
            <a:ext cx="3901858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600" dirty="0" smtClean="0"/>
              <a:t>13.8/15.6 = 88%</a:t>
            </a:r>
            <a:endParaRPr lang="en-US" sz="26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Blocks: where we </a:t>
            </a:r>
            <a:r>
              <a:rPr lang="en-US" dirty="0" smtClean="0"/>
              <a:t>were (Sept. 2009)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292048" y="1149853"/>
            <a:ext cx="3225798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156 turns </a:t>
            </a:r>
          </a:p>
          <a:p>
            <a:endParaRPr lang="en-US" sz="1300" dirty="0" smtClean="0"/>
          </a:p>
          <a:p>
            <a:r>
              <a:rPr lang="en-US" sz="2600" dirty="0" err="1" smtClean="0"/>
              <a:t>B</a:t>
            </a:r>
            <a:r>
              <a:rPr lang="en-US" sz="2600" baseline="-25000" dirty="0" err="1" smtClean="0"/>
              <a:t>ss</a:t>
            </a:r>
            <a:r>
              <a:rPr lang="en-US" sz="2600" baseline="-25000" dirty="0" smtClean="0"/>
              <a:t>, 4.2 K</a:t>
            </a:r>
            <a:r>
              <a:rPr lang="en-US" sz="2600" dirty="0" smtClean="0"/>
              <a:t> = 14.18 T</a:t>
            </a:r>
          </a:p>
          <a:p>
            <a:r>
              <a:rPr lang="en-US" sz="2600" dirty="0" err="1" smtClean="0"/>
              <a:t>B</a:t>
            </a:r>
            <a:r>
              <a:rPr lang="en-US" sz="2600" baseline="-25000" dirty="0" err="1" smtClean="0"/>
              <a:t>ss</a:t>
            </a:r>
            <a:r>
              <a:rPr lang="en-US" sz="2600" baseline="-25000" dirty="0" smtClean="0"/>
              <a:t>, 1.9 K</a:t>
            </a:r>
            <a:r>
              <a:rPr lang="en-US" sz="2600" dirty="0" smtClean="0"/>
              <a:t> = 15.37 T</a:t>
            </a:r>
          </a:p>
          <a:p>
            <a:r>
              <a:rPr lang="en-US" sz="2600" dirty="0" err="1" smtClean="0"/>
              <a:t>I</a:t>
            </a:r>
            <a:r>
              <a:rPr lang="en-US" sz="2600" baseline="-25000" dirty="0" err="1" smtClean="0"/>
              <a:t>ss</a:t>
            </a:r>
            <a:r>
              <a:rPr lang="en-US" sz="2600" baseline="-25000" dirty="0" smtClean="0"/>
              <a:t>, 4.2 K</a:t>
            </a:r>
            <a:r>
              <a:rPr lang="en-US" sz="2600" dirty="0" smtClean="0"/>
              <a:t> = 14.6 kA</a:t>
            </a:r>
          </a:p>
          <a:p>
            <a:pPr>
              <a:buFont typeface="Symbol"/>
              <a:buChar char="l"/>
            </a:pPr>
            <a:endParaRPr lang="en-US" sz="1300" dirty="0" smtClean="0"/>
          </a:p>
          <a:p>
            <a:pPr>
              <a:buFont typeface="Symbol"/>
              <a:buChar char="l"/>
            </a:pPr>
            <a:r>
              <a:rPr lang="en-US" sz="2600" dirty="0" smtClean="0"/>
              <a:t> = 1.086</a:t>
            </a:r>
          </a:p>
          <a:p>
            <a:pPr>
              <a:buFont typeface="Symbol"/>
              <a:buChar char="l"/>
            </a:pPr>
            <a:endParaRPr lang="en-US" sz="1300" dirty="0" smtClean="0"/>
          </a:p>
          <a:p>
            <a:r>
              <a:rPr lang="en-US" sz="2600" dirty="0" smtClean="0"/>
              <a:t>b</a:t>
            </a:r>
            <a:r>
              <a:rPr lang="en-US" sz="2600" baseline="-25000" dirty="0" smtClean="0"/>
              <a:t>3</a:t>
            </a:r>
            <a:r>
              <a:rPr lang="en-US" sz="2600" dirty="0" smtClean="0"/>
              <a:t> = 0.0</a:t>
            </a:r>
          </a:p>
          <a:p>
            <a:r>
              <a:rPr lang="en-US" sz="2600" dirty="0" smtClean="0"/>
              <a:t>b</a:t>
            </a:r>
            <a:r>
              <a:rPr lang="en-US" sz="2600" baseline="-25000" dirty="0" smtClean="0"/>
              <a:t>5</a:t>
            </a:r>
            <a:r>
              <a:rPr lang="en-US" sz="2600" dirty="0" smtClean="0"/>
              <a:t> = 0.0</a:t>
            </a:r>
          </a:p>
          <a:p>
            <a:r>
              <a:rPr lang="en-US" sz="2600" dirty="0" smtClean="0"/>
              <a:t>b</a:t>
            </a:r>
            <a:r>
              <a:rPr lang="en-US" sz="2600" baseline="-25000" dirty="0" smtClean="0"/>
              <a:t>7</a:t>
            </a:r>
            <a:r>
              <a:rPr lang="en-US" sz="2600" dirty="0" smtClean="0"/>
              <a:t> = 1.8</a:t>
            </a:r>
          </a:p>
          <a:p>
            <a:endParaRPr lang="en-US" sz="1300" dirty="0" smtClean="0"/>
          </a:p>
          <a:p>
            <a:r>
              <a:rPr lang="en-US" sz="2600" dirty="0" smtClean="0"/>
              <a:t>L = 42.2 </a:t>
            </a:r>
            <a:r>
              <a:rPr lang="en-US" sz="2600" dirty="0" err="1" smtClean="0"/>
              <a:t>mH</a:t>
            </a:r>
            <a:r>
              <a:rPr lang="en-US" sz="2600" dirty="0" smtClean="0"/>
              <a:t>/m</a:t>
            </a:r>
          </a:p>
          <a:p>
            <a:r>
              <a:rPr lang="en-US" sz="2600" dirty="0" err="1" smtClean="0"/>
              <a:t>E</a:t>
            </a:r>
            <a:r>
              <a:rPr lang="en-US" sz="2600" baseline="-25000" dirty="0" err="1" smtClean="0"/>
              <a:t>Bc</a:t>
            </a:r>
            <a:r>
              <a:rPr lang="en-US" sz="2600" baseline="-25000" dirty="0" smtClean="0"/>
              <a:t> = 13 T</a:t>
            </a:r>
            <a:r>
              <a:rPr lang="en-US" sz="2600" dirty="0" smtClean="0"/>
              <a:t> = 3.8 </a:t>
            </a:r>
            <a:r>
              <a:rPr lang="en-US" sz="2600" dirty="0" smtClean="0"/>
              <a:t>MJ/m</a:t>
            </a:r>
          </a:p>
          <a:p>
            <a:r>
              <a:rPr lang="en-US" sz="2600" dirty="0" smtClean="0"/>
              <a:t>(E</a:t>
            </a:r>
            <a:r>
              <a:rPr lang="en-US" sz="2600" baseline="-25000" dirty="0" smtClean="0"/>
              <a:t>LHC-MB</a:t>
            </a:r>
            <a:r>
              <a:rPr lang="en-US" sz="2600" dirty="0" smtClean="0"/>
              <a:t> = 0.5 MJ/m)</a:t>
            </a:r>
            <a:endParaRPr lang="en-US" sz="26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868" t="23147" r="7698" b="26240"/>
          <a:stretch>
            <a:fillRect/>
          </a:stretch>
        </p:blipFill>
        <p:spPr bwMode="auto">
          <a:xfrm>
            <a:off x="190334" y="1550976"/>
            <a:ext cx="5883346" cy="471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1696776" y="1133056"/>
            <a:ext cx="303801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dirty="0" smtClean="0"/>
              <a:t>baseline 41-41-37-37</a:t>
            </a:r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Blocks: field quality or strength?</a:t>
            </a:r>
            <a:endParaRPr lang="en-US" dirty="0"/>
          </a:p>
        </p:txBody>
      </p:sp>
      <p:sp>
        <p:nvSpPr>
          <p:cNvPr id="51" name="Arc 50"/>
          <p:cNvSpPr/>
          <p:nvPr/>
        </p:nvSpPr>
        <p:spPr>
          <a:xfrm>
            <a:off x="-538484" y="2143232"/>
            <a:ext cx="1828800" cy="1828800"/>
          </a:xfrm>
          <a:prstGeom prst="arc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430016" y="2359133"/>
            <a:ext cx="1155700" cy="507999"/>
          </a:xfrm>
          <a:prstGeom prst="rect">
            <a:avLst/>
          </a:prstGeom>
          <a:ln w="158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>
            <a:stCxn id="51" idx="0"/>
          </p:cNvCxnSpPr>
          <p:nvPr/>
        </p:nvCxnSpPr>
        <p:spPr>
          <a:xfrm rot="10800000">
            <a:off x="375917" y="1371798"/>
            <a:ext cx="0" cy="77143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51" idx="2"/>
          </p:cNvCxnSpPr>
          <p:nvPr/>
        </p:nvCxnSpPr>
        <p:spPr>
          <a:xfrm rot="16200000" flipH="1">
            <a:off x="2020566" y="2327382"/>
            <a:ext cx="0" cy="14605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15" idx="1"/>
            <a:endCxn id="15" idx="3"/>
          </p:cNvCxnSpPr>
          <p:nvPr/>
        </p:nvCxnSpPr>
        <p:spPr>
          <a:xfrm rot="10800000" flipH="1">
            <a:off x="1430016" y="2613133"/>
            <a:ext cx="11557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1004566" y="1536532"/>
            <a:ext cx="1155700" cy="507999"/>
          </a:xfrm>
          <a:prstGeom prst="rect">
            <a:avLst/>
          </a:prstGeom>
          <a:ln w="158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>
            <a:stCxn id="20" idx="1"/>
            <a:endCxn id="20" idx="3"/>
          </p:cNvCxnSpPr>
          <p:nvPr/>
        </p:nvCxnSpPr>
        <p:spPr>
          <a:xfrm rot="10800000" flipH="1">
            <a:off x="1004566" y="1790532"/>
            <a:ext cx="11557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10800000">
            <a:off x="375918" y="3171933"/>
            <a:ext cx="1054099" cy="1588"/>
          </a:xfrm>
          <a:prstGeom prst="straightConnector1">
            <a:avLst/>
          </a:prstGeom>
          <a:ln>
            <a:solidFill>
              <a:srgbClr val="00B050"/>
            </a:solidFill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10800000" flipV="1">
            <a:off x="375923" y="1371797"/>
            <a:ext cx="628642" cy="1676"/>
          </a:xfrm>
          <a:prstGeom prst="straightConnector1">
            <a:avLst/>
          </a:prstGeom>
          <a:ln>
            <a:solidFill>
              <a:srgbClr val="00B050"/>
            </a:solidFill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5400000">
            <a:off x="1254598" y="3042551"/>
            <a:ext cx="350839" cy="1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5400000">
            <a:off x="605966" y="2551081"/>
            <a:ext cx="1013100" cy="1588"/>
          </a:xfrm>
          <a:prstGeom prst="straightConnector1">
            <a:avLst/>
          </a:prstGeom>
          <a:ln>
            <a:solidFill>
              <a:srgbClr val="00B050"/>
            </a:solidFill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51" idx="2"/>
          </p:cNvCxnSpPr>
          <p:nvPr/>
        </p:nvCxnSpPr>
        <p:spPr>
          <a:xfrm rot="5400000" flipH="1">
            <a:off x="1147440" y="2914757"/>
            <a:ext cx="1" cy="28575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16200000" flipV="1">
            <a:off x="2529761" y="3196936"/>
            <a:ext cx="278605" cy="1588"/>
          </a:xfrm>
          <a:prstGeom prst="straightConnector1">
            <a:avLst/>
          </a:prstGeom>
          <a:ln>
            <a:solidFill>
              <a:srgbClr val="00B050"/>
            </a:solidFill>
            <a:headEnd type="non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rot="5400000">
            <a:off x="2536904" y="2746881"/>
            <a:ext cx="267496" cy="1588"/>
          </a:xfrm>
          <a:prstGeom prst="straightConnector1">
            <a:avLst/>
          </a:prstGeom>
          <a:ln>
            <a:solidFill>
              <a:srgbClr val="00B050"/>
            </a:solidFill>
            <a:headEnd type="non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5400000" flipH="1" flipV="1">
            <a:off x="2572622" y="2962780"/>
            <a:ext cx="191295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2585716" y="2867132"/>
            <a:ext cx="165100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490216" y="3140003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B050"/>
                </a:solidFill>
              </a:rPr>
              <a:t>60 mm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12417" y="23200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B050"/>
                </a:solidFill>
              </a:rPr>
              <a:t>60 mm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141216" y="31709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B050"/>
                </a:solidFill>
              </a:rPr>
              <a:t>y</a:t>
            </a:r>
            <a:r>
              <a:rPr lang="en-US" baseline="-25000" dirty="0" smtClean="0">
                <a:solidFill>
                  <a:srgbClr val="00B050"/>
                </a:solidFill>
              </a:rPr>
              <a:t>1</a:t>
            </a:r>
            <a:endParaRPr lang="en-US" baseline="-25000" dirty="0">
              <a:solidFill>
                <a:srgbClr val="00B05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57825" y="1033642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B050"/>
                </a:solidFill>
              </a:rPr>
              <a:t>x</a:t>
            </a:r>
            <a:r>
              <a:rPr lang="en-US" baseline="-25000" dirty="0" smtClean="0">
                <a:solidFill>
                  <a:srgbClr val="00B050"/>
                </a:solidFill>
              </a:rPr>
              <a:t>3</a:t>
            </a:r>
            <a:endParaRPr lang="en-US" baseline="-25000" dirty="0">
              <a:solidFill>
                <a:srgbClr val="00B050"/>
              </a:solidFill>
            </a:endParaRPr>
          </a:p>
        </p:txBody>
      </p:sp>
      <p:cxnSp>
        <p:nvCxnSpPr>
          <p:cNvPr id="60" name="Straight Connector 59"/>
          <p:cNvCxnSpPr/>
          <p:nvPr/>
        </p:nvCxnSpPr>
        <p:spPr>
          <a:xfrm rot="5400000" flipH="1" flipV="1">
            <a:off x="922198" y="1454164"/>
            <a:ext cx="164735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rot="16200000" flipH="1">
            <a:off x="-161450" y="2680599"/>
            <a:ext cx="1074740" cy="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-28135" y="3590414"/>
            <a:ext cx="3418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B050"/>
                </a:solidFill>
              </a:rPr>
              <a:t>Interlayer distance = 0.5 mm</a:t>
            </a:r>
            <a:endParaRPr lang="en-US" dirty="0">
              <a:solidFill>
                <a:srgbClr val="00B050"/>
              </a:solidFill>
            </a:endParaRPr>
          </a:p>
        </p:txBody>
      </p:sp>
      <p:grpSp>
        <p:nvGrpSpPr>
          <p:cNvPr id="75" name="Group 74"/>
          <p:cNvGrpSpPr/>
          <p:nvPr/>
        </p:nvGrpSpPr>
        <p:grpSpPr>
          <a:xfrm>
            <a:off x="3049866" y="1033642"/>
            <a:ext cx="6260660" cy="4442344"/>
            <a:chOff x="3049866" y="1033642"/>
            <a:chExt cx="6260660" cy="4442344"/>
          </a:xfrm>
        </p:grpSpPr>
        <p:grpSp>
          <p:nvGrpSpPr>
            <p:cNvPr id="73" name="Group 72"/>
            <p:cNvGrpSpPr/>
            <p:nvPr/>
          </p:nvGrpSpPr>
          <p:grpSpPr>
            <a:xfrm>
              <a:off x="3049866" y="1033642"/>
              <a:ext cx="6260660" cy="4442344"/>
              <a:chOff x="3049866" y="1443082"/>
              <a:chExt cx="6260660" cy="4442344"/>
            </a:xfrm>
          </p:grpSpPr>
          <p:pic>
            <p:nvPicPr>
              <p:cNvPr id="9218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r="3186"/>
              <a:stretch>
                <a:fillRect/>
              </a:stretch>
            </p:blipFill>
            <p:spPr bwMode="auto">
              <a:xfrm>
                <a:off x="3049866" y="1443082"/>
                <a:ext cx="6021151" cy="44423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69" name="TextBox 68"/>
              <p:cNvSpPr txBox="1"/>
              <p:nvPr/>
            </p:nvSpPr>
            <p:spPr>
              <a:xfrm>
                <a:off x="6894257" y="3178772"/>
                <a:ext cx="24162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chemeClr val="accent1"/>
                    </a:solidFill>
                  </a:rPr>
                  <a:t>blocks_156_Q</a:t>
                </a:r>
                <a:endParaRPr lang="en-US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71" name="Oval 70"/>
              <p:cNvSpPr/>
              <p:nvPr/>
            </p:nvSpPr>
            <p:spPr>
              <a:xfrm>
                <a:off x="7261209" y="2556112"/>
                <a:ext cx="139700" cy="13566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5421374" y="1877916"/>
                <a:ext cx="24162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chemeClr val="accent2"/>
                    </a:solidFill>
                  </a:rPr>
                  <a:t>blocks_156_S</a:t>
                </a:r>
                <a:endParaRPr lang="en-US" dirty="0">
                  <a:solidFill>
                    <a:schemeClr val="accent2"/>
                  </a:solidFill>
                </a:endParaRPr>
              </a:p>
            </p:txBody>
          </p:sp>
        </p:grpSp>
        <p:sp>
          <p:nvSpPr>
            <p:cNvPr id="70" name="Oval 69"/>
            <p:cNvSpPr/>
            <p:nvPr/>
          </p:nvSpPr>
          <p:spPr>
            <a:xfrm>
              <a:off x="7261225" y="2399127"/>
              <a:ext cx="139700" cy="13566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8" name="TextBox 67"/>
          <p:cNvSpPr txBox="1"/>
          <p:nvPr/>
        </p:nvSpPr>
        <p:spPr>
          <a:xfrm>
            <a:off x="229625" y="4540839"/>
            <a:ext cx="39739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Optimizing the                    position for:</a:t>
            </a:r>
          </a:p>
          <a:p>
            <a:pPr>
              <a:buFont typeface="Arial" charset="0"/>
              <a:buChar char="•"/>
            </a:pPr>
            <a:r>
              <a:rPr lang="en-US" sz="2400" dirty="0" smtClean="0"/>
              <a:t> </a:t>
            </a:r>
            <a:r>
              <a:rPr lang="en-US" sz="2400" dirty="0" smtClean="0">
                <a:solidFill>
                  <a:schemeClr val="accent1"/>
                </a:solidFill>
              </a:rPr>
              <a:t>quality</a:t>
            </a:r>
            <a:r>
              <a:rPr lang="en-US" sz="2400" dirty="0" smtClean="0"/>
              <a:t>: cost = b</a:t>
            </a:r>
            <a:r>
              <a:rPr lang="en-US" sz="2400" baseline="-25000" dirty="0" smtClean="0"/>
              <a:t>3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+ b</a:t>
            </a:r>
            <a:r>
              <a:rPr lang="en-US" sz="2400" baseline="-25000" dirty="0" smtClean="0"/>
              <a:t>5</a:t>
            </a:r>
            <a:r>
              <a:rPr lang="en-US" sz="2400" baseline="30000" dirty="0" smtClean="0"/>
              <a:t>2</a:t>
            </a:r>
          </a:p>
          <a:p>
            <a:pPr>
              <a:buFont typeface="Arial" charset="0"/>
              <a:buChar char="•"/>
            </a:pP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strength</a:t>
            </a:r>
            <a:r>
              <a:rPr lang="en-US" sz="2400" dirty="0" smtClean="0"/>
              <a:t>: cost = -</a:t>
            </a:r>
            <a:r>
              <a:rPr lang="en-US" sz="2400" dirty="0" err="1" smtClean="0"/>
              <a:t>B</a:t>
            </a:r>
            <a:r>
              <a:rPr lang="en-US" sz="2400" baseline="-25000" dirty="0" err="1" smtClean="0"/>
              <a:t>ss</a:t>
            </a:r>
            <a:endParaRPr lang="en-US" sz="2400" baseline="-25000" dirty="0"/>
          </a:p>
        </p:txBody>
      </p:sp>
      <p:sp>
        <p:nvSpPr>
          <p:cNvPr id="74" name="TextBox 73"/>
          <p:cNvSpPr txBox="1"/>
          <p:nvPr/>
        </p:nvSpPr>
        <p:spPr>
          <a:xfrm>
            <a:off x="4102059" y="5622719"/>
            <a:ext cx="46188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About </a:t>
            </a:r>
            <a:r>
              <a:rPr lang="en-US" sz="2400" dirty="0" smtClean="0"/>
              <a:t>0.4-0.5 </a:t>
            </a:r>
            <a:r>
              <a:rPr lang="en-US" sz="2400" dirty="0" smtClean="0"/>
              <a:t>T between “good field” and “strong field” layouts.</a:t>
            </a:r>
            <a:endParaRPr lang="en-US" sz="2400" dirty="0"/>
          </a:p>
        </p:txBody>
      </p:sp>
      <p:sp>
        <p:nvSpPr>
          <p:cNvPr id="67" name="TextBox 66"/>
          <p:cNvSpPr txBox="1"/>
          <p:nvPr/>
        </p:nvSpPr>
        <p:spPr>
          <a:xfrm>
            <a:off x="90317" y="3955385"/>
            <a:ext cx="3491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B050"/>
                </a:solidFill>
              </a:rPr>
              <a:t>Same number of turns per block</a:t>
            </a:r>
            <a:endParaRPr lang="en-US" dirty="0">
              <a:solidFill>
                <a:srgbClr val="00B050"/>
              </a:solidFill>
            </a:endParaRPr>
          </a:p>
        </p:txBody>
      </p:sp>
      <p:cxnSp>
        <p:nvCxnSpPr>
          <p:cNvPr id="37" name="Straight Arrow Connector 36"/>
          <p:cNvCxnSpPr>
            <a:endCxn id="71" idx="1"/>
          </p:cNvCxnSpPr>
          <p:nvPr/>
        </p:nvCxnSpPr>
        <p:spPr>
          <a:xfrm>
            <a:off x="6637020" y="1837808"/>
            <a:ext cx="644648" cy="328732"/>
          </a:xfrm>
          <a:prstGeom prst="straightConnector1">
            <a:avLst/>
          </a:prstGeom>
          <a:ln w="12700">
            <a:solidFill>
              <a:srgbClr val="C00000"/>
            </a:solidFill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endCxn id="70" idx="5"/>
          </p:cNvCxnSpPr>
          <p:nvPr/>
        </p:nvCxnSpPr>
        <p:spPr>
          <a:xfrm rot="10800000">
            <a:off x="7380466" y="2514928"/>
            <a:ext cx="605296" cy="352205"/>
          </a:xfrm>
          <a:prstGeom prst="straightConnector1">
            <a:avLst/>
          </a:prstGeom>
          <a:ln w="12700">
            <a:solidFill>
              <a:schemeClr val="accent1"/>
            </a:solidFill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Blocks: field quality or strength?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66936" y="4982989"/>
            <a:ext cx="2603500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200" dirty="0" err="1" smtClean="0"/>
              <a:t>B</a:t>
            </a:r>
            <a:r>
              <a:rPr lang="en-US" sz="2200" baseline="-25000" dirty="0" err="1" smtClean="0"/>
              <a:t>ss</a:t>
            </a:r>
            <a:r>
              <a:rPr lang="en-US" sz="2200" baseline="-25000" dirty="0" smtClean="0"/>
              <a:t>, 4.2 K</a:t>
            </a:r>
            <a:r>
              <a:rPr lang="en-US" sz="2200" dirty="0" smtClean="0"/>
              <a:t> =  14.04 T</a:t>
            </a:r>
          </a:p>
          <a:p>
            <a:r>
              <a:rPr lang="en-US" sz="2200" dirty="0" err="1" smtClean="0"/>
              <a:t>I</a:t>
            </a:r>
            <a:r>
              <a:rPr lang="en-US" sz="2200" baseline="-25000" dirty="0" err="1" smtClean="0"/>
              <a:t>ss</a:t>
            </a:r>
            <a:r>
              <a:rPr lang="en-US" sz="2200" dirty="0" smtClean="0"/>
              <a:t> =  13.8 kA</a:t>
            </a:r>
          </a:p>
          <a:p>
            <a:pPr>
              <a:buFont typeface="Symbol"/>
              <a:buChar char="l"/>
            </a:pPr>
            <a:r>
              <a:rPr lang="en-US" sz="2200" dirty="0" smtClean="0"/>
              <a:t>= </a:t>
            </a:r>
            <a:r>
              <a:rPr lang="en-US" sz="2200" dirty="0" smtClean="0"/>
              <a:t>1.090</a:t>
            </a:r>
            <a:endParaRPr lang="en-US" sz="2200" dirty="0" smtClean="0"/>
          </a:p>
          <a:p>
            <a:pPr>
              <a:buFont typeface="Symbol"/>
              <a:buChar char="l"/>
            </a:pPr>
            <a:endParaRPr lang="en-US" sz="2200" dirty="0" smtClean="0"/>
          </a:p>
          <a:p>
            <a:r>
              <a:rPr lang="en-US" sz="2000" dirty="0" smtClean="0"/>
              <a:t>	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697336" y="4982989"/>
            <a:ext cx="2603500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en-US" sz="2200" dirty="0" smtClean="0"/>
          </a:p>
          <a:p>
            <a:r>
              <a:rPr lang="en-US" sz="2200" dirty="0" smtClean="0"/>
              <a:t>b</a:t>
            </a:r>
            <a:r>
              <a:rPr lang="en-US" sz="2200" baseline="-25000" dirty="0" smtClean="0"/>
              <a:t>3</a:t>
            </a:r>
            <a:r>
              <a:rPr lang="en-US" sz="2200" dirty="0" smtClean="0"/>
              <a:t> = -0.01</a:t>
            </a:r>
          </a:p>
          <a:p>
            <a:r>
              <a:rPr lang="en-US" sz="2200" dirty="0" smtClean="0"/>
              <a:t>b</a:t>
            </a:r>
            <a:r>
              <a:rPr lang="en-US" sz="2200" baseline="-25000" dirty="0" smtClean="0"/>
              <a:t>5</a:t>
            </a:r>
            <a:r>
              <a:rPr lang="en-US" sz="2200" dirty="0" smtClean="0"/>
              <a:t> = -0.00</a:t>
            </a:r>
          </a:p>
          <a:p>
            <a:r>
              <a:rPr lang="en-US" sz="2200" dirty="0" smtClean="0"/>
              <a:t>b</a:t>
            </a:r>
            <a:r>
              <a:rPr lang="en-US" sz="2200" baseline="-25000" dirty="0" smtClean="0"/>
              <a:t>7</a:t>
            </a:r>
            <a:r>
              <a:rPr lang="en-US" sz="2200" dirty="0" smtClean="0"/>
              <a:t> = -1.40</a:t>
            </a:r>
          </a:p>
          <a:p>
            <a:endParaRPr lang="en-US" sz="2000" dirty="0" smtClean="0"/>
          </a:p>
        </p:txBody>
      </p:sp>
      <p:sp>
        <p:nvSpPr>
          <p:cNvPr id="24" name="TextBox 23"/>
          <p:cNvSpPr txBox="1"/>
          <p:nvPr/>
        </p:nvSpPr>
        <p:spPr>
          <a:xfrm>
            <a:off x="5211936" y="4970289"/>
            <a:ext cx="2603500" cy="17543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200" dirty="0" err="1" smtClean="0"/>
              <a:t>B</a:t>
            </a:r>
            <a:r>
              <a:rPr lang="en-US" sz="2200" baseline="-25000" dirty="0" err="1" smtClean="0"/>
              <a:t>ss</a:t>
            </a:r>
            <a:r>
              <a:rPr lang="en-US" sz="2200" baseline="-25000" dirty="0" smtClean="0"/>
              <a:t>, 4.2 K</a:t>
            </a:r>
            <a:r>
              <a:rPr lang="en-US" sz="2200" dirty="0" smtClean="0"/>
              <a:t> = 14.46 T</a:t>
            </a:r>
          </a:p>
          <a:p>
            <a:r>
              <a:rPr lang="en-US" sz="2200" dirty="0" err="1" smtClean="0"/>
              <a:t>I</a:t>
            </a:r>
            <a:r>
              <a:rPr lang="en-US" sz="2200" baseline="-25000" dirty="0" err="1" smtClean="0"/>
              <a:t>ss</a:t>
            </a:r>
            <a:r>
              <a:rPr lang="en-US" sz="2200" dirty="0" smtClean="0"/>
              <a:t> =  13.6 kA</a:t>
            </a:r>
          </a:p>
          <a:p>
            <a:pPr>
              <a:buFont typeface="Symbol"/>
              <a:buChar char="l"/>
            </a:pPr>
            <a:r>
              <a:rPr lang="en-US" sz="2200" dirty="0" smtClean="0"/>
              <a:t>= 1.054</a:t>
            </a:r>
          </a:p>
          <a:p>
            <a:pPr>
              <a:buFont typeface="Symbol"/>
              <a:buChar char="l"/>
            </a:pPr>
            <a:endParaRPr lang="en-US" sz="2200" dirty="0" smtClean="0"/>
          </a:p>
          <a:p>
            <a:r>
              <a:rPr lang="en-US" sz="2000" dirty="0" smtClean="0"/>
              <a:t>	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155036" y="4970289"/>
            <a:ext cx="2603500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en-US" sz="2200" dirty="0" smtClean="0"/>
          </a:p>
          <a:p>
            <a:r>
              <a:rPr lang="en-US" sz="2200" dirty="0" smtClean="0"/>
              <a:t>b</a:t>
            </a:r>
            <a:r>
              <a:rPr lang="en-US" sz="2200" baseline="-25000" dirty="0" smtClean="0"/>
              <a:t>3</a:t>
            </a:r>
            <a:r>
              <a:rPr lang="en-US" sz="2200" dirty="0" smtClean="0"/>
              <a:t> = 133.05</a:t>
            </a:r>
          </a:p>
          <a:p>
            <a:r>
              <a:rPr lang="en-US" sz="2200" dirty="0" smtClean="0"/>
              <a:t>b</a:t>
            </a:r>
            <a:r>
              <a:rPr lang="en-US" sz="2200" baseline="-25000" dirty="0" smtClean="0"/>
              <a:t>5</a:t>
            </a:r>
            <a:r>
              <a:rPr lang="en-US" sz="2200" dirty="0" smtClean="0"/>
              <a:t> = 7.37</a:t>
            </a:r>
          </a:p>
          <a:p>
            <a:r>
              <a:rPr lang="en-US" sz="2200" dirty="0" smtClean="0"/>
              <a:t>b</a:t>
            </a:r>
            <a:r>
              <a:rPr lang="en-US" sz="2200" baseline="-25000" dirty="0" smtClean="0"/>
              <a:t>7</a:t>
            </a:r>
            <a:r>
              <a:rPr lang="en-US" sz="2200" dirty="0" smtClean="0"/>
              <a:t> = 0.75</a:t>
            </a:r>
          </a:p>
          <a:p>
            <a:endParaRPr lang="en-US" sz="2000" dirty="0" smtClean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/>
          <a:srcRect l="2868" t="23147" r="7698" b="26240"/>
          <a:stretch>
            <a:fillRect/>
          </a:stretch>
        </p:blipFill>
        <p:spPr bwMode="auto">
          <a:xfrm>
            <a:off x="312376" y="926152"/>
            <a:ext cx="4225900" cy="3384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545714" y="4437856"/>
            <a:ext cx="2603500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accent1"/>
                </a:solidFill>
              </a:rPr>
              <a:t>blocks</a:t>
            </a:r>
            <a:r>
              <a:rPr lang="en-US" sz="2000" dirty="0" smtClean="0">
                <a:solidFill>
                  <a:schemeClr val="accent1"/>
                </a:solidFill>
              </a:rPr>
              <a:t>_156_Q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print"/>
          <a:srcRect l="2868" t="23147" r="7698" b="26240"/>
          <a:stretch>
            <a:fillRect/>
          </a:stretch>
        </p:blipFill>
        <p:spPr bwMode="auto">
          <a:xfrm>
            <a:off x="4640138" y="926152"/>
            <a:ext cx="4225900" cy="3384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5914996" y="4437856"/>
            <a:ext cx="2603500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accent2"/>
                </a:solidFill>
              </a:rPr>
              <a:t>blocks</a:t>
            </a:r>
            <a:r>
              <a:rPr lang="en-US" sz="2000" dirty="0" smtClean="0">
                <a:solidFill>
                  <a:schemeClr val="accent2"/>
                </a:solidFill>
              </a:rPr>
              <a:t>_156_S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3418</TotalTime>
  <Words>1826</Words>
  <Application>Microsoft Office PowerPoint</Application>
  <PresentationFormat>On-screen Show (4:3)</PresentationFormat>
  <Paragraphs>521</Paragraphs>
  <Slides>45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Office Theme</vt:lpstr>
      <vt:lpstr>EuCARD-WP7-HFM meeting  18 March 2010  </vt:lpstr>
      <vt:lpstr>Agenda</vt:lpstr>
      <vt:lpstr>Notation</vt:lpstr>
      <vt:lpstr>Data</vt:lpstr>
      <vt:lpstr>Critical surface fit</vt:lpstr>
      <vt:lpstr>The blocks option</vt:lpstr>
      <vt:lpstr>Blocks: where we were (Sept. 2009)</vt:lpstr>
      <vt:lpstr>Blocks: field quality or strength?</vt:lpstr>
      <vt:lpstr>Blocks: field quality or strength?</vt:lpstr>
      <vt:lpstr>Blocks: field quality or strength?</vt:lpstr>
      <vt:lpstr>Blocks: Lorentz forces and stresses</vt:lpstr>
      <vt:lpstr>Blocks: preliminary FEM for stresses</vt:lpstr>
      <vt:lpstr>Blocks: preliminary FEM for stresses</vt:lpstr>
      <vt:lpstr>Blocks: ideas for the structure (2d)</vt:lpstr>
      <vt:lpstr>Blocks: ideas for the structure (2d)</vt:lpstr>
      <vt:lpstr>Blocks: ideas for the structure (2d)</vt:lpstr>
      <vt:lpstr>Blocks: ideas for the ends</vt:lpstr>
      <vt:lpstr>Blocks: ideas for the ends</vt:lpstr>
      <vt:lpstr>Blocks: ideas for the ends</vt:lpstr>
      <vt:lpstr>Blocks: ideas for the ends</vt:lpstr>
      <vt:lpstr>Slide 21</vt:lpstr>
      <vt:lpstr>4.2 K vs. 1.9 K</vt:lpstr>
      <vt:lpstr>The cos-q option</vt:lpstr>
      <vt:lpstr>Cos-q: where we were (Sept. 2009)</vt:lpstr>
      <vt:lpstr>Cos-q: where we were</vt:lpstr>
      <vt:lpstr>Cos-q: who does what?</vt:lpstr>
      <vt:lpstr>Cos-q: field quality or strength? </vt:lpstr>
      <vt:lpstr>Cos-q: field quality or strength?</vt:lpstr>
      <vt:lpstr>Cos-q: Lorentz forces and stresses</vt:lpstr>
      <vt:lpstr>Cos-q: preliminary FEM for stresses</vt:lpstr>
      <vt:lpstr>Cos-q: preliminary FEM for stresses</vt:lpstr>
      <vt:lpstr>Cos-q: ideas for the structure (2d)</vt:lpstr>
      <vt:lpstr>Cos-q: ideas for the structure (2d)</vt:lpstr>
      <vt:lpstr>Cos-q: ideas for the structure (2d)</vt:lpstr>
      <vt:lpstr>The effect of the iron</vt:lpstr>
      <vt:lpstr>Slide 36</vt:lpstr>
      <vt:lpstr>Slide 37</vt:lpstr>
      <vt:lpstr>Iron effect in blocks design</vt:lpstr>
      <vt:lpstr>Iron effect in blocks design</vt:lpstr>
      <vt:lpstr>Iron effect in blocks design</vt:lpstr>
      <vt:lpstr>Iron effect in blocks design</vt:lpstr>
      <vt:lpstr>Slide 42</vt:lpstr>
      <vt:lpstr>Blocks: field quality or strength?</vt:lpstr>
      <vt:lpstr>Blocks: field quality or strength?</vt:lpstr>
      <vt:lpstr>Blocks: field quality or strength?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Attilio Milanese</dc:creator>
  <cp:lastModifiedBy>Attilio Milanese</cp:lastModifiedBy>
  <cp:revision>351</cp:revision>
  <dcterms:created xsi:type="dcterms:W3CDTF">2009-08-27T07:52:07Z</dcterms:created>
  <dcterms:modified xsi:type="dcterms:W3CDTF">2010-03-17T11:56:10Z</dcterms:modified>
</cp:coreProperties>
</file>