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2"/>
  </p:notesMasterIdLst>
  <p:sldIdLst>
    <p:sldId id="256" r:id="rId2"/>
    <p:sldId id="257" r:id="rId3"/>
    <p:sldId id="302" r:id="rId4"/>
    <p:sldId id="337" r:id="rId5"/>
    <p:sldId id="338" r:id="rId6"/>
    <p:sldId id="318" r:id="rId7"/>
    <p:sldId id="319" r:id="rId8"/>
    <p:sldId id="307" r:id="rId9"/>
    <p:sldId id="303" r:id="rId10"/>
    <p:sldId id="304" r:id="rId11"/>
    <p:sldId id="320" r:id="rId12"/>
    <p:sldId id="306" r:id="rId13"/>
    <p:sldId id="309" r:id="rId14"/>
    <p:sldId id="310" r:id="rId15"/>
    <p:sldId id="312" r:id="rId16"/>
    <p:sldId id="332" r:id="rId17"/>
    <p:sldId id="329" r:id="rId18"/>
    <p:sldId id="330" r:id="rId19"/>
    <p:sldId id="321" r:id="rId20"/>
    <p:sldId id="322" r:id="rId21"/>
    <p:sldId id="313" r:id="rId22"/>
    <p:sldId id="275" r:id="rId23"/>
    <p:sldId id="305" r:id="rId24"/>
    <p:sldId id="331" r:id="rId25"/>
    <p:sldId id="314" r:id="rId26"/>
    <p:sldId id="334" r:id="rId27"/>
    <p:sldId id="324" r:id="rId28"/>
    <p:sldId id="327" r:id="rId29"/>
    <p:sldId id="326" r:id="rId30"/>
    <p:sldId id="323" r:id="rId31"/>
    <p:sldId id="333" r:id="rId32"/>
    <p:sldId id="315" r:id="rId33"/>
    <p:sldId id="335" r:id="rId34"/>
    <p:sldId id="339" r:id="rId35"/>
    <p:sldId id="340" r:id="rId36"/>
    <p:sldId id="328" r:id="rId37"/>
    <p:sldId id="299" r:id="rId38"/>
    <p:sldId id="292" r:id="rId39"/>
    <p:sldId id="293" r:id="rId40"/>
    <p:sldId id="294" r:id="rId41"/>
    <p:sldId id="295" r:id="rId42"/>
    <p:sldId id="296" r:id="rId43"/>
    <p:sldId id="297" r:id="rId44"/>
    <p:sldId id="298" r:id="rId45"/>
    <p:sldId id="300" r:id="rId46"/>
    <p:sldId id="341" r:id="rId47"/>
    <p:sldId id="342" r:id="rId48"/>
    <p:sldId id="343" r:id="rId49"/>
    <p:sldId id="344" r:id="rId50"/>
    <p:sldId id="301"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and intro" id="{67CBE1E0-E441-4BA4-A58A-02013C3132A9}">
          <p14:sldIdLst>
            <p14:sldId id="256"/>
            <p14:sldId id="257"/>
            <p14:sldId id="302"/>
          </p14:sldIdLst>
        </p14:section>
        <p14:section name="BGC intro" id="{58FC4C76-2549-41CF-AB1D-6735FDD6826D}">
          <p14:sldIdLst>
            <p14:sldId id="337"/>
            <p14:sldId id="338"/>
            <p14:sldId id="318"/>
            <p14:sldId id="319"/>
          </p14:sldIdLst>
        </p14:section>
        <p14:section name="LHC tests" id="{25CE4D9A-7E80-4460-BBB2-42F28BE1B2DD}">
          <p14:sldIdLst>
            <p14:sldId id="307"/>
            <p14:sldId id="303"/>
            <p14:sldId id="304"/>
            <p14:sldId id="320"/>
            <p14:sldId id="306"/>
            <p14:sldId id="309"/>
            <p14:sldId id="310"/>
            <p14:sldId id="312"/>
            <p14:sldId id="332"/>
            <p14:sldId id="329"/>
            <p14:sldId id="330"/>
            <p14:sldId id="321"/>
            <p14:sldId id="322"/>
            <p14:sldId id="313"/>
            <p14:sldId id="275"/>
            <p14:sldId id="305"/>
            <p14:sldId id="331"/>
            <p14:sldId id="314"/>
            <p14:sldId id="334"/>
            <p14:sldId id="324"/>
            <p14:sldId id="327"/>
            <p14:sldId id="326"/>
          </p14:sldIdLst>
        </p14:section>
        <p14:section name="Conclusions" id="{8ABE5E01-66B7-416E-8935-7AABBFE2C4C7}">
          <p14:sldIdLst>
            <p14:sldId id="323"/>
            <p14:sldId id="333"/>
            <p14:sldId id="315"/>
          </p14:sldIdLst>
        </p14:section>
        <p14:section name="Extra slides" id="{93CC5AA8-EF20-4727-B744-0F31D9C558D7}">
          <p14:sldIdLst>
            <p14:sldId id="335"/>
            <p14:sldId id="339"/>
            <p14:sldId id="340"/>
            <p14:sldId id="328"/>
            <p14:sldId id="299"/>
            <p14:sldId id="292"/>
            <p14:sldId id="293"/>
            <p14:sldId id="294"/>
            <p14:sldId id="295"/>
            <p14:sldId id="296"/>
            <p14:sldId id="297"/>
            <p14:sldId id="298"/>
            <p14:sldId id="300"/>
            <p14:sldId id="341"/>
            <p14:sldId id="342"/>
            <p14:sldId id="343"/>
            <p14:sldId id="344"/>
            <p14:sldId id="301"/>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00"/>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5" d="100"/>
          <a:sy n="65" d="100"/>
        </p:scale>
        <p:origin x="132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9A796B-F549-47CC-9E74-272EC18B1A8E}" type="datetimeFigureOut">
              <a:rPr lang="en-GB" smtClean="0"/>
              <a:t>01/10/2019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63AADF-98E5-4600-8392-7ACAFA1FCDBC}" type="slidenum">
              <a:rPr lang="en-GB" smtClean="0"/>
              <a:t>‹#›</a:t>
            </a:fld>
            <a:endParaRPr lang="en-GB"/>
          </a:p>
        </p:txBody>
      </p:sp>
    </p:spTree>
    <p:extLst>
      <p:ext uri="{BB962C8B-B14F-4D97-AF65-F5344CB8AC3E}">
        <p14:creationId xmlns:p14="http://schemas.microsoft.com/office/powerpoint/2010/main" val="952054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8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10/1/2019</a:t>
            </a:fld>
            <a:endParaRPr lang="en-US" dirty="0"/>
          </a:p>
        </p:txBody>
      </p:sp>
      <p:sp>
        <p:nvSpPr>
          <p:cNvPr id="6" name="Footer Placeholder 2"/>
          <p:cNvSpPr>
            <a:spLocks noGrp="1"/>
          </p:cNvSpPr>
          <p:nvPr>
            <p:ph type="ftr" sz="quarter" idx="3"/>
          </p:nvPr>
        </p:nvSpPr>
        <p:spPr>
          <a:xfrm>
            <a:off x="5182756"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7" y="635635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8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10/1/2019</a:t>
            </a:fld>
            <a:endParaRPr lang="en-US" dirty="0"/>
          </a:p>
        </p:txBody>
      </p:sp>
      <p:sp>
        <p:nvSpPr>
          <p:cNvPr id="9" name="Footer Placeholder 2"/>
          <p:cNvSpPr>
            <a:spLocks noGrp="1"/>
          </p:cNvSpPr>
          <p:nvPr>
            <p:ph type="ftr" sz="quarter" idx="3"/>
          </p:nvPr>
        </p:nvSpPr>
        <p:spPr>
          <a:xfrm>
            <a:off x="5182756"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7" y="635635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9"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5"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8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10/1/2019</a:t>
            </a:fld>
            <a:endParaRPr lang="en-US" dirty="0"/>
          </a:p>
        </p:txBody>
      </p:sp>
      <p:sp>
        <p:nvSpPr>
          <p:cNvPr id="9" name="Footer Placeholder 2"/>
          <p:cNvSpPr>
            <a:spLocks noGrp="1"/>
          </p:cNvSpPr>
          <p:nvPr>
            <p:ph type="ftr" sz="quarter" idx="3"/>
          </p:nvPr>
        </p:nvSpPr>
        <p:spPr>
          <a:xfrm>
            <a:off x="5182756"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7" y="635635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1"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99172" y="2663942"/>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1"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99172" y="2663942"/>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a:ext>
            </a:extLst>
          </a:blip>
          <a:srcRect b="17835"/>
          <a:stretch/>
        </p:blipFill>
        <p:spPr>
          <a:xfrm>
            <a:off x="3959442" y="2765968"/>
            <a:ext cx="1221946" cy="1261931"/>
          </a:xfrm>
          <a:prstGeom prst="rect">
            <a:avLst/>
          </a:prstGeom>
        </p:spPr>
      </p:pic>
      <p:sp>
        <p:nvSpPr>
          <p:cNvPr id="6" name="Espace réservé du titre 8"/>
          <p:cNvSpPr>
            <a:spLocks noGrp="1"/>
          </p:cNvSpPr>
          <p:nvPr>
            <p:ph type="title" hasCustomPrompt="1"/>
          </p:nvPr>
        </p:nvSpPr>
        <p:spPr>
          <a:xfrm>
            <a:off x="457201"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18"/>
            <a:ext cx="8226854" cy="940443"/>
          </a:xfrm>
        </p:spPr>
        <p:txBody>
          <a:bodyPr/>
          <a:lstStyle>
            <a:lvl1pPr algn="l">
              <a:defRPr/>
            </a:lvl1pPr>
          </a:lstStyle>
          <a:p>
            <a:r>
              <a:rPr kumimoji="0" lang="fr-CH" dirty="0" smtClean="0"/>
              <a:t>Click to </a:t>
            </a:r>
            <a:r>
              <a:rPr kumimoji="0" lang="fr-CH" dirty="0" err="1" smtClean="0"/>
              <a:t>edit</a:t>
            </a:r>
            <a:r>
              <a:rPr kumimoji="0" lang="fr-CH" dirty="0" smtClean="0"/>
              <a:t> Master </a:t>
            </a:r>
            <a:r>
              <a:rPr kumimoji="0" lang="fr-CH" dirty="0" err="1" smtClean="0"/>
              <a:t>title</a:t>
            </a:r>
            <a:r>
              <a:rPr kumimoji="0" lang="fr-CH" dirty="0" smtClean="0"/>
              <a:t> style</a:t>
            </a:r>
            <a:endParaRPr kumimoji="0" lang="en-US" dirty="0"/>
          </a:p>
        </p:txBody>
      </p:sp>
      <p:sp>
        <p:nvSpPr>
          <p:cNvPr id="7" name="Date Placeholder 1"/>
          <p:cNvSpPr>
            <a:spLocks noGrp="1"/>
          </p:cNvSpPr>
          <p:nvPr>
            <p:ph type="dt" sz="half" idx="2"/>
          </p:nvPr>
        </p:nvSpPr>
        <p:spPr>
          <a:xfrm>
            <a:off x="2969335" y="636238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10/1/2019</a:t>
            </a:fld>
            <a:endParaRPr lang="en-US" dirty="0"/>
          </a:p>
        </p:txBody>
      </p:sp>
      <p:sp>
        <p:nvSpPr>
          <p:cNvPr id="8" name="Footer Placeholder 2"/>
          <p:cNvSpPr>
            <a:spLocks noGrp="1"/>
          </p:cNvSpPr>
          <p:nvPr>
            <p:ph type="ftr" sz="quarter" idx="3"/>
          </p:nvPr>
        </p:nvSpPr>
        <p:spPr>
          <a:xfrm>
            <a:off x="5182756"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7" y="635635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8"/>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18"/>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8"/>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lvl1pPr>
              <a:defRPr>
                <a:latin typeface="Corbel" panose="020B0503020204020204" pitchFamily="34" charset="0"/>
              </a:defRPr>
            </a:lvl1pPr>
            <a:lvl2pPr>
              <a:defRPr>
                <a:latin typeface="Corbel" panose="020B0503020204020204" pitchFamily="34" charset="0"/>
              </a:defRPr>
            </a:lvl2pPr>
            <a:lvl3pPr>
              <a:defRPr>
                <a:latin typeface="Corbel" panose="020B0503020204020204" pitchFamily="34" charset="0"/>
              </a:defRPr>
            </a:lvl3pPr>
            <a:lvl4pPr>
              <a:defRPr>
                <a:latin typeface="Corbel" panose="020B0503020204020204" pitchFamily="34" charset="0"/>
              </a:defRPr>
            </a:lvl4pPr>
            <a:lvl5pPr>
              <a:defRPr>
                <a:latin typeface="Corbel" panose="020B0503020204020204" pitchFamily="34" charset="0"/>
              </a:defRPr>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8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10/1/2019</a:t>
            </a:fld>
            <a:endParaRPr lang="en-US" dirty="0"/>
          </a:p>
        </p:txBody>
      </p:sp>
      <p:sp>
        <p:nvSpPr>
          <p:cNvPr id="8" name="Footer Placeholder 2"/>
          <p:cNvSpPr>
            <a:spLocks noGrp="1"/>
          </p:cNvSpPr>
          <p:nvPr>
            <p:ph type="ftr" sz="quarter" idx="3"/>
          </p:nvPr>
        </p:nvSpPr>
        <p:spPr>
          <a:xfrm>
            <a:off x="5182756"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7" y="635635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4"/>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8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10/1/2019</a:t>
            </a:fld>
            <a:endParaRPr lang="en-US" dirty="0"/>
          </a:p>
        </p:txBody>
      </p:sp>
      <p:sp>
        <p:nvSpPr>
          <p:cNvPr id="9" name="Footer Placeholder 2"/>
          <p:cNvSpPr>
            <a:spLocks noGrp="1"/>
          </p:cNvSpPr>
          <p:nvPr>
            <p:ph type="ftr" sz="quarter" idx="3"/>
          </p:nvPr>
        </p:nvSpPr>
        <p:spPr>
          <a:xfrm>
            <a:off x="5182756"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7" y="635635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4"/>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7"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81"/>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7" y="1269781"/>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8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10/1/2019</a:t>
            </a:fld>
            <a:endParaRPr lang="en-US" dirty="0"/>
          </a:p>
        </p:txBody>
      </p:sp>
      <p:sp>
        <p:nvSpPr>
          <p:cNvPr id="11" name="Footer Placeholder 2"/>
          <p:cNvSpPr>
            <a:spLocks noGrp="1"/>
          </p:cNvSpPr>
          <p:nvPr>
            <p:ph type="ftr" sz="quarter" idx="11"/>
          </p:nvPr>
        </p:nvSpPr>
        <p:spPr>
          <a:xfrm>
            <a:off x="5182756"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7" y="6356354"/>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1" y="233496"/>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1" y="1325610"/>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81"/>
            <a:ext cx="2133600" cy="365125"/>
          </a:xfrm>
          <a:prstGeom prst="rect">
            <a:avLst/>
          </a:prstGeom>
        </p:spPr>
        <p:txBody>
          <a:bodyPr vert="horz" lIns="91440" tIns="45720" rIns="91440" bIns="45720" rtlCol="0" anchor="ctr"/>
          <a:lstStyle>
            <a:lvl1pPr algn="l">
              <a:defRPr sz="1200">
                <a:solidFill>
                  <a:schemeClr val="tx1">
                    <a:tint val="75000"/>
                  </a:schemeClr>
                </a:solidFill>
                <a:latin typeface="Calibri" panose="020F0502020204030204" pitchFamily="34" charset="0"/>
              </a:defRPr>
            </a:lvl1pPr>
          </a:lstStyle>
          <a:p>
            <a:fld id="{B4BFD808-6B56-4447-9401-2398D08EE3C0}" type="datetime1">
              <a:rPr lang="en-US" smtClean="0"/>
              <a:pPr/>
              <a:t>10/1/2019</a:t>
            </a:fld>
            <a:endParaRPr lang="en-US" dirty="0"/>
          </a:p>
        </p:txBody>
      </p:sp>
      <p:sp>
        <p:nvSpPr>
          <p:cNvPr id="3" name="Footer Placeholder 2"/>
          <p:cNvSpPr>
            <a:spLocks noGrp="1"/>
          </p:cNvSpPr>
          <p:nvPr>
            <p:ph type="ftr" sz="quarter" idx="3"/>
          </p:nvPr>
        </p:nvSpPr>
        <p:spPr>
          <a:xfrm>
            <a:off x="5182756" y="6356354"/>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7" y="6356354"/>
            <a:ext cx="501424"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Calibri" panose="020F0502020204030204" pitchFamily="34" charset="0"/>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BIF tests</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33274913"/>
              </p:ext>
            </p:extLst>
          </p:nvPr>
        </p:nvGraphicFramePr>
        <p:xfrm>
          <a:off x="226159" y="1110726"/>
          <a:ext cx="8688941" cy="5302815"/>
        </p:xfrm>
        <a:graphic>
          <a:graphicData uri="http://schemas.openxmlformats.org/drawingml/2006/table">
            <a:tbl>
              <a:tblPr firstRow="1" bandRow="1">
                <a:tableStyleId>{5C22544A-7EE6-4342-B048-85BDC9FD1C3A}</a:tableStyleId>
              </a:tblPr>
              <a:tblGrid>
                <a:gridCol w="1021080">
                  <a:extLst>
                    <a:ext uri="{9D8B030D-6E8A-4147-A177-3AD203B41FA5}">
                      <a16:colId xmlns:a16="http://schemas.microsoft.com/office/drawing/2014/main" val="850150157"/>
                    </a:ext>
                  </a:extLst>
                </a:gridCol>
                <a:gridCol w="1020183">
                  <a:extLst>
                    <a:ext uri="{9D8B030D-6E8A-4147-A177-3AD203B41FA5}">
                      <a16:colId xmlns:a16="http://schemas.microsoft.com/office/drawing/2014/main" val="3999043882"/>
                    </a:ext>
                  </a:extLst>
                </a:gridCol>
                <a:gridCol w="770597">
                  <a:extLst>
                    <a:ext uri="{9D8B030D-6E8A-4147-A177-3AD203B41FA5}">
                      <a16:colId xmlns:a16="http://schemas.microsoft.com/office/drawing/2014/main" val="1197294060"/>
                    </a:ext>
                  </a:extLst>
                </a:gridCol>
                <a:gridCol w="953004">
                  <a:extLst>
                    <a:ext uri="{9D8B030D-6E8A-4147-A177-3AD203B41FA5}">
                      <a16:colId xmlns:a16="http://schemas.microsoft.com/office/drawing/2014/main" val="3354314282"/>
                    </a:ext>
                  </a:extLst>
                </a:gridCol>
                <a:gridCol w="1697846">
                  <a:extLst>
                    <a:ext uri="{9D8B030D-6E8A-4147-A177-3AD203B41FA5}">
                      <a16:colId xmlns:a16="http://schemas.microsoft.com/office/drawing/2014/main" val="2838699946"/>
                    </a:ext>
                  </a:extLst>
                </a:gridCol>
                <a:gridCol w="3226231">
                  <a:extLst>
                    <a:ext uri="{9D8B030D-6E8A-4147-A177-3AD203B41FA5}">
                      <a16:colId xmlns:a16="http://schemas.microsoft.com/office/drawing/2014/main" val="2919136538"/>
                    </a:ext>
                  </a:extLst>
                </a:gridCol>
              </a:tblGrid>
              <a:tr h="334714">
                <a:tc>
                  <a:txBody>
                    <a:bodyPr/>
                    <a:lstStyle/>
                    <a:p>
                      <a:r>
                        <a:rPr lang="en-US" sz="1600" dirty="0" smtClean="0"/>
                        <a:t>Date</a:t>
                      </a:r>
                      <a:endParaRPr lang="en-GB" sz="1600" dirty="0"/>
                    </a:p>
                  </a:txBody>
                  <a:tcPr/>
                </a:tc>
                <a:tc>
                  <a:txBody>
                    <a:bodyPr/>
                    <a:lstStyle/>
                    <a:p>
                      <a:r>
                        <a:rPr lang="en-US" sz="1600" dirty="0" smtClean="0"/>
                        <a:t>Fill # </a:t>
                      </a:r>
                      <a:endParaRPr lang="en-GB" sz="1600" dirty="0"/>
                    </a:p>
                  </a:txBody>
                  <a:tcPr/>
                </a:tc>
                <a:tc>
                  <a:txBody>
                    <a:bodyPr/>
                    <a:lstStyle/>
                    <a:p>
                      <a:r>
                        <a:rPr lang="en-US" sz="1600" dirty="0" smtClean="0"/>
                        <a:t>#b</a:t>
                      </a:r>
                      <a:endParaRPr lang="en-GB" sz="1600" dirty="0"/>
                    </a:p>
                  </a:txBody>
                  <a:tcPr/>
                </a:tc>
                <a:tc>
                  <a:txBody>
                    <a:bodyPr/>
                    <a:lstStyle/>
                    <a:p>
                      <a:r>
                        <a:rPr lang="en-US" sz="1600" dirty="0" smtClean="0"/>
                        <a:t>Device</a:t>
                      </a:r>
                      <a:endParaRPr lang="en-GB" sz="1600" dirty="0"/>
                    </a:p>
                  </a:txBody>
                  <a:tcPr/>
                </a:tc>
                <a:tc>
                  <a:txBody>
                    <a:bodyPr/>
                    <a:lstStyle/>
                    <a:p>
                      <a:r>
                        <a:rPr lang="en-US" sz="1600" dirty="0" smtClean="0"/>
                        <a:t>Int. time [s]</a:t>
                      </a:r>
                      <a:endParaRPr lang="en-GB" sz="1600" dirty="0"/>
                    </a:p>
                  </a:txBody>
                  <a:tcPr/>
                </a:tc>
                <a:tc>
                  <a:txBody>
                    <a:bodyPr/>
                    <a:lstStyle/>
                    <a:p>
                      <a:r>
                        <a:rPr lang="en-US" sz="1600" dirty="0" smtClean="0"/>
                        <a:t>comments</a:t>
                      </a:r>
                      <a:endParaRPr lang="en-GB" sz="1600" dirty="0"/>
                    </a:p>
                  </a:txBody>
                  <a:tcPr/>
                </a:tc>
                <a:extLst>
                  <a:ext uri="{0D108BD9-81ED-4DB2-BD59-A6C34878D82A}">
                    <a16:rowId xmlns:a16="http://schemas.microsoft.com/office/drawing/2014/main" val="3403217386"/>
                  </a:ext>
                </a:extLst>
              </a:tr>
              <a:tr h="273857">
                <a:tc>
                  <a:txBody>
                    <a:bodyPr/>
                    <a:lstStyle/>
                    <a:p>
                      <a:r>
                        <a:rPr lang="en-US" sz="1200" dirty="0" smtClean="0"/>
                        <a:t>25/4</a:t>
                      </a:r>
                      <a:endParaRPr lang="en-GB" sz="1200" dirty="0"/>
                    </a:p>
                  </a:txBody>
                  <a:tcPr/>
                </a:tc>
                <a:tc>
                  <a:txBody>
                    <a:bodyPr/>
                    <a:lstStyle/>
                    <a:p>
                      <a:r>
                        <a:rPr lang="en-US" sz="1200" dirty="0" smtClean="0"/>
                        <a:t>6612</a:t>
                      </a:r>
                      <a:endParaRPr lang="en-GB" sz="1200" dirty="0"/>
                    </a:p>
                  </a:txBody>
                  <a:tcPr/>
                </a:tc>
                <a:tc>
                  <a:txBody>
                    <a:bodyPr/>
                    <a:lstStyle/>
                    <a:p>
                      <a:r>
                        <a:rPr lang="en-US" sz="1200" dirty="0" smtClean="0"/>
                        <a:t>603</a:t>
                      </a:r>
                      <a:endParaRPr lang="en-GB" sz="1200" dirty="0"/>
                    </a:p>
                  </a:txBody>
                  <a:tcPr/>
                </a:tc>
                <a:tc>
                  <a:txBody>
                    <a:bodyPr/>
                    <a:lstStyle/>
                    <a:p>
                      <a:r>
                        <a:rPr lang="en-US" sz="1200" dirty="0" smtClean="0"/>
                        <a:t>PMT</a:t>
                      </a:r>
                      <a:endParaRPr lang="en-GB" sz="1200" dirty="0"/>
                    </a:p>
                  </a:txBody>
                  <a:tcPr/>
                </a:tc>
                <a:tc>
                  <a:txBody>
                    <a:bodyPr/>
                    <a:lstStyle/>
                    <a:p>
                      <a:r>
                        <a:rPr lang="en-US" sz="1200" dirty="0" smtClean="0"/>
                        <a:t>?</a:t>
                      </a:r>
                      <a:endParaRPr lang="en-GB" sz="1200" dirty="0"/>
                    </a:p>
                  </a:txBody>
                  <a:tcPr/>
                </a:tc>
                <a:tc>
                  <a:txBody>
                    <a:bodyPr/>
                    <a:lstStyle/>
                    <a:p>
                      <a:r>
                        <a:rPr lang="en-US" sz="1050" dirty="0" smtClean="0"/>
                        <a:t>First injection. Test</a:t>
                      </a:r>
                    </a:p>
                  </a:txBody>
                  <a:tcPr/>
                </a:tc>
                <a:extLst>
                  <a:ext uri="{0D108BD9-81ED-4DB2-BD59-A6C34878D82A}">
                    <a16:rowId xmlns:a16="http://schemas.microsoft.com/office/drawing/2014/main" val="45048293"/>
                  </a:ext>
                </a:extLst>
              </a:tr>
              <a:tr h="273857">
                <a:tc>
                  <a:txBody>
                    <a:bodyPr/>
                    <a:lstStyle/>
                    <a:p>
                      <a:r>
                        <a:rPr lang="en-US" sz="1200" dirty="0" smtClean="0"/>
                        <a:t>7/5</a:t>
                      </a:r>
                      <a:endParaRPr lang="en-GB" sz="1200" dirty="0"/>
                    </a:p>
                  </a:txBody>
                  <a:tcPr/>
                </a:tc>
                <a:tc>
                  <a:txBody>
                    <a:bodyPr/>
                    <a:lstStyle/>
                    <a:p>
                      <a:r>
                        <a:rPr lang="en-US" sz="1200" dirty="0" smtClean="0"/>
                        <a:t>6650</a:t>
                      </a:r>
                      <a:endParaRPr lang="en-GB" sz="1200" dirty="0"/>
                    </a:p>
                  </a:txBody>
                  <a:tcPr/>
                </a:tc>
                <a:tc>
                  <a:txBody>
                    <a:bodyPr/>
                    <a:lstStyle/>
                    <a:p>
                      <a:r>
                        <a:rPr lang="en-US" sz="1200" dirty="0" smtClean="0"/>
                        <a:t>2556</a:t>
                      </a:r>
                      <a:endParaRPr lang="en-GB" sz="1200" dirty="0"/>
                    </a:p>
                  </a:txBody>
                  <a:tcPr/>
                </a:tc>
                <a:tc>
                  <a:txBody>
                    <a:bodyPr/>
                    <a:lstStyle/>
                    <a:p>
                      <a:r>
                        <a:rPr lang="en-US" sz="1200" dirty="0" smtClean="0"/>
                        <a:t>PMT</a:t>
                      </a:r>
                      <a:endParaRPr lang="en-GB" sz="1200" dirty="0"/>
                    </a:p>
                  </a:txBody>
                  <a:tcPr/>
                </a:tc>
                <a:tc>
                  <a:txBody>
                    <a:bodyPr/>
                    <a:lstStyle/>
                    <a:p>
                      <a:r>
                        <a:rPr lang="en-US" sz="1200" dirty="0" smtClean="0"/>
                        <a:t>? </a:t>
                      </a:r>
                      <a:endParaRPr lang="en-GB" sz="1200" dirty="0"/>
                    </a:p>
                  </a:txBody>
                  <a:tcPr/>
                </a:tc>
                <a:tc>
                  <a:txBody>
                    <a:bodyPr/>
                    <a:lstStyle/>
                    <a:p>
                      <a:r>
                        <a:rPr lang="en-US" sz="1050" dirty="0" smtClean="0"/>
                        <a:t>Again system test</a:t>
                      </a:r>
                    </a:p>
                  </a:txBody>
                  <a:tcPr/>
                </a:tc>
                <a:extLst>
                  <a:ext uri="{0D108BD9-81ED-4DB2-BD59-A6C34878D82A}">
                    <a16:rowId xmlns:a16="http://schemas.microsoft.com/office/drawing/2014/main" val="3526722043"/>
                  </a:ext>
                </a:extLst>
              </a:tr>
              <a:tr h="273857">
                <a:tc>
                  <a:txBody>
                    <a:bodyPr/>
                    <a:lstStyle/>
                    <a:p>
                      <a:r>
                        <a:rPr lang="en-US" sz="1200" dirty="0" smtClean="0"/>
                        <a:t>16-17/5</a:t>
                      </a:r>
                      <a:endParaRPr lang="en-GB" sz="1200" dirty="0"/>
                    </a:p>
                  </a:txBody>
                  <a:tcPr/>
                </a:tc>
                <a:tc>
                  <a:txBody>
                    <a:bodyPr/>
                    <a:lstStyle/>
                    <a:p>
                      <a:r>
                        <a:rPr lang="en-US" sz="1200" dirty="0" smtClean="0"/>
                        <a:t>6693</a:t>
                      </a:r>
                      <a:endParaRPr lang="en-GB" sz="1200" dirty="0"/>
                    </a:p>
                  </a:txBody>
                  <a:tcPr/>
                </a:tc>
                <a:tc>
                  <a:txBody>
                    <a:bodyPr/>
                    <a:lstStyle/>
                    <a:p>
                      <a:r>
                        <a:rPr lang="en-US" sz="1200" dirty="0" smtClean="0"/>
                        <a:t>1887</a:t>
                      </a:r>
                      <a:endParaRPr lang="en-GB" sz="1200" dirty="0"/>
                    </a:p>
                  </a:txBody>
                  <a:tcPr/>
                </a:tc>
                <a:tc>
                  <a:txBody>
                    <a:bodyPr/>
                    <a:lstStyle/>
                    <a:p>
                      <a:r>
                        <a:rPr lang="en-US" sz="1200" dirty="0" smtClean="0"/>
                        <a:t>PMT</a:t>
                      </a:r>
                      <a:endParaRPr lang="en-GB" sz="1200" dirty="0"/>
                    </a:p>
                  </a:txBody>
                  <a:tcPr/>
                </a:tc>
                <a:tc>
                  <a:txBody>
                    <a:bodyPr/>
                    <a:lstStyle/>
                    <a:p>
                      <a:r>
                        <a:rPr lang="en-US" sz="1200" dirty="0" smtClean="0"/>
                        <a:t>360</a:t>
                      </a:r>
                      <a:endParaRPr lang="en-GB" sz="1200" dirty="0"/>
                    </a:p>
                  </a:txBody>
                  <a:tcPr/>
                </a:tc>
                <a:tc>
                  <a:txBody>
                    <a:bodyPr/>
                    <a:lstStyle/>
                    <a:p>
                      <a:r>
                        <a:rPr lang="en-US" sz="1050" dirty="0" smtClean="0"/>
                        <a:t>6.5 </a:t>
                      </a:r>
                      <a:r>
                        <a:rPr lang="en-US" sz="1050" dirty="0" err="1" smtClean="0"/>
                        <a:t>TeV</a:t>
                      </a:r>
                      <a:r>
                        <a:rPr lang="en-US" sz="1050" dirty="0" smtClean="0"/>
                        <a:t> data plus BG data (no gas, block filter)</a:t>
                      </a:r>
                    </a:p>
                  </a:txBody>
                  <a:tcPr/>
                </a:tc>
                <a:extLst>
                  <a:ext uri="{0D108BD9-81ED-4DB2-BD59-A6C34878D82A}">
                    <a16:rowId xmlns:a16="http://schemas.microsoft.com/office/drawing/2014/main" val="3917505742"/>
                  </a:ext>
                </a:extLst>
              </a:tr>
              <a:tr h="273857">
                <a:tc>
                  <a:txBody>
                    <a:bodyPr/>
                    <a:lstStyle/>
                    <a:p>
                      <a:r>
                        <a:rPr lang="en-US" sz="1200" dirty="0" smtClean="0"/>
                        <a:t>27/6</a:t>
                      </a:r>
                      <a:endParaRPr lang="en-GB" sz="1200" dirty="0"/>
                    </a:p>
                  </a:txBody>
                  <a:tcPr/>
                </a:tc>
                <a:tc>
                  <a:txBody>
                    <a:bodyPr/>
                    <a:lstStyle/>
                    <a:p>
                      <a:r>
                        <a:rPr lang="en-US" sz="1200" dirty="0" smtClean="0"/>
                        <a:t>6854</a:t>
                      </a:r>
                      <a:endParaRPr lang="en-GB" sz="1200" dirty="0"/>
                    </a:p>
                  </a:txBody>
                  <a:tcPr/>
                </a:tc>
                <a:tc>
                  <a:txBody>
                    <a:bodyPr/>
                    <a:lstStyle/>
                    <a:p>
                      <a:r>
                        <a:rPr lang="en-US" sz="1200" dirty="0" smtClean="0"/>
                        <a:t>1227</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2.7</a:t>
                      </a:r>
                      <a:endParaRPr lang="en-GB" sz="1200" dirty="0"/>
                    </a:p>
                  </a:txBody>
                  <a:tcPr/>
                </a:tc>
                <a:tc>
                  <a:txBody>
                    <a:bodyPr/>
                    <a:lstStyle/>
                    <a:p>
                      <a:r>
                        <a:rPr lang="en-US" sz="1050" dirty="0" smtClean="0"/>
                        <a:t>First</a:t>
                      </a:r>
                      <a:r>
                        <a:rPr lang="en-US" sz="1050" baseline="0" dirty="0" smtClean="0"/>
                        <a:t> test with camera. </a:t>
                      </a:r>
                      <a:r>
                        <a:rPr lang="en-US" sz="1050" baseline="0" dirty="0" err="1" smtClean="0"/>
                        <a:t>GaAsP</a:t>
                      </a:r>
                      <a:r>
                        <a:rPr lang="en-US" sz="1050" baseline="0" dirty="0" smtClean="0"/>
                        <a:t> photocathode.</a:t>
                      </a:r>
                      <a:endParaRPr lang="en-US" sz="1050" dirty="0" smtClean="0"/>
                    </a:p>
                  </a:txBody>
                  <a:tcPr/>
                </a:tc>
                <a:extLst>
                  <a:ext uri="{0D108BD9-81ED-4DB2-BD59-A6C34878D82A}">
                    <a16:rowId xmlns:a16="http://schemas.microsoft.com/office/drawing/2014/main" val="3274132702"/>
                  </a:ext>
                </a:extLst>
              </a:tr>
              <a:tr h="273857">
                <a:tc>
                  <a:txBody>
                    <a:bodyPr/>
                    <a:lstStyle/>
                    <a:p>
                      <a:r>
                        <a:rPr lang="en-US" sz="1200" dirty="0" smtClean="0"/>
                        <a:t>6/7</a:t>
                      </a:r>
                      <a:endParaRPr lang="en-GB" sz="1200" dirty="0"/>
                    </a:p>
                  </a:txBody>
                  <a:tcPr/>
                </a:tc>
                <a:tc>
                  <a:txBody>
                    <a:bodyPr/>
                    <a:lstStyle/>
                    <a:p>
                      <a:r>
                        <a:rPr lang="en-US" sz="1200" dirty="0" smtClean="0"/>
                        <a:t>6891</a:t>
                      </a:r>
                      <a:endParaRPr lang="en-GB" sz="1200" dirty="0"/>
                    </a:p>
                  </a:txBody>
                  <a:tcPr/>
                </a:tc>
                <a:tc>
                  <a:txBody>
                    <a:bodyPr/>
                    <a:lstStyle/>
                    <a:p>
                      <a:r>
                        <a:rPr lang="en-US" sz="1200" dirty="0" smtClean="0"/>
                        <a:t>1452</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3</a:t>
                      </a:r>
                      <a:endParaRPr lang="en-GB" sz="1200" dirty="0"/>
                    </a:p>
                  </a:txBody>
                  <a:tcPr/>
                </a:tc>
                <a:tc>
                  <a:txBody>
                    <a:bodyPr/>
                    <a:lstStyle/>
                    <a:p>
                      <a:r>
                        <a:rPr lang="en-US" sz="1050" dirty="0" smtClean="0"/>
                        <a:t>6.5 </a:t>
                      </a:r>
                      <a:r>
                        <a:rPr lang="en-US" sz="1050" dirty="0" err="1" smtClean="0"/>
                        <a:t>TeV</a:t>
                      </a:r>
                      <a:r>
                        <a:rPr lang="en-US" sz="1050" dirty="0" smtClean="0"/>
                        <a:t>, BG data (no gas)</a:t>
                      </a:r>
                    </a:p>
                  </a:txBody>
                  <a:tcPr/>
                </a:tc>
                <a:extLst>
                  <a:ext uri="{0D108BD9-81ED-4DB2-BD59-A6C34878D82A}">
                    <a16:rowId xmlns:a16="http://schemas.microsoft.com/office/drawing/2014/main" val="2749304039"/>
                  </a:ext>
                </a:extLst>
              </a:tr>
              <a:tr h="273857">
                <a:tc>
                  <a:txBody>
                    <a:bodyPr/>
                    <a:lstStyle/>
                    <a:p>
                      <a:r>
                        <a:rPr lang="en-US" sz="1200" dirty="0" smtClean="0"/>
                        <a:t>10/7</a:t>
                      </a:r>
                      <a:endParaRPr lang="en-GB" sz="1200" dirty="0"/>
                    </a:p>
                  </a:txBody>
                  <a:tcPr/>
                </a:tc>
                <a:tc>
                  <a:txBody>
                    <a:bodyPr/>
                    <a:lstStyle/>
                    <a:p>
                      <a:r>
                        <a:rPr lang="en-US" sz="1200" dirty="0" smtClean="0"/>
                        <a:t>6909</a:t>
                      </a:r>
                      <a:endParaRPr lang="en-GB" sz="1200" dirty="0"/>
                    </a:p>
                  </a:txBody>
                  <a:tcPr/>
                </a:tc>
                <a:tc>
                  <a:txBody>
                    <a:bodyPr/>
                    <a:lstStyle/>
                    <a:p>
                      <a:r>
                        <a:rPr lang="en-US" sz="1200" dirty="0" smtClean="0"/>
                        <a:t>2556</a:t>
                      </a:r>
                      <a:endParaRPr lang="en-GB" sz="1200" dirty="0"/>
                    </a:p>
                  </a:txBody>
                  <a:tcPr/>
                </a:tc>
                <a:tc>
                  <a:txBody>
                    <a:bodyPr/>
                    <a:lstStyle/>
                    <a:p>
                      <a:r>
                        <a:rPr lang="en-US" sz="1200" dirty="0" smtClean="0"/>
                        <a:t>Camera</a:t>
                      </a:r>
                      <a:endParaRPr lang="en-GB" sz="1200" dirty="0"/>
                    </a:p>
                  </a:txBody>
                  <a:tcPr/>
                </a:tc>
                <a:tc>
                  <a:txBody>
                    <a:bodyPr/>
                    <a:lstStyle/>
                    <a:p>
                      <a:r>
                        <a:rPr lang="en-US" sz="1000" dirty="0" smtClean="0"/>
                        <a:t>9 (585nm), 3 (340 nm)</a:t>
                      </a:r>
                      <a:endParaRPr lang="en-GB" sz="1000" dirty="0"/>
                    </a:p>
                  </a:txBody>
                  <a:tcPr/>
                </a:tc>
                <a:tc>
                  <a:txBody>
                    <a:bodyPr/>
                    <a:lstStyle/>
                    <a:p>
                      <a:r>
                        <a:rPr lang="en-US" sz="1050" dirty="0" smtClean="0"/>
                        <a:t>6.5 </a:t>
                      </a:r>
                      <a:r>
                        <a:rPr lang="en-US" sz="1050" dirty="0" err="1" smtClean="0"/>
                        <a:t>TeV</a:t>
                      </a:r>
                      <a:r>
                        <a:rPr lang="en-US" sz="1050" dirty="0" smtClean="0"/>
                        <a:t> data, 585</a:t>
                      </a:r>
                      <a:r>
                        <a:rPr lang="en-US" sz="1050" baseline="0" dirty="0" smtClean="0"/>
                        <a:t> and 340 nm. </a:t>
                      </a:r>
                      <a:endParaRPr lang="en-US" sz="1050" dirty="0" smtClean="0"/>
                    </a:p>
                  </a:txBody>
                  <a:tcPr/>
                </a:tc>
                <a:extLst>
                  <a:ext uri="{0D108BD9-81ED-4DB2-BD59-A6C34878D82A}">
                    <a16:rowId xmlns:a16="http://schemas.microsoft.com/office/drawing/2014/main" val="1931347395"/>
                  </a:ext>
                </a:extLst>
              </a:tr>
              <a:tr h="410786">
                <a:tc>
                  <a:txBody>
                    <a:bodyPr/>
                    <a:lstStyle/>
                    <a:p>
                      <a:r>
                        <a:rPr lang="en-US" sz="1200" dirty="0" smtClean="0"/>
                        <a:t>27/9</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US" sz="1200" dirty="0" smtClean="0"/>
                        <a:t>Camera</a:t>
                      </a:r>
                      <a:endParaRPr lang="en-GB" sz="1200" dirty="0"/>
                    </a:p>
                  </a:txBody>
                  <a:tcPr/>
                </a:tc>
                <a:tc>
                  <a:txBody>
                    <a:bodyPr/>
                    <a:lstStyle/>
                    <a:p>
                      <a:r>
                        <a:rPr lang="en-US" sz="1200" dirty="0" smtClean="0"/>
                        <a:t>-</a:t>
                      </a:r>
                      <a:endParaRPr lang="en-GB" sz="1200" dirty="0"/>
                    </a:p>
                  </a:txBody>
                  <a:tcPr/>
                </a:tc>
                <a:tc>
                  <a:txBody>
                    <a:bodyPr/>
                    <a:lstStyle/>
                    <a:p>
                      <a:r>
                        <a:rPr lang="en-US" sz="1050" dirty="0" smtClean="0"/>
                        <a:t>System test after TS2.</a:t>
                      </a:r>
                      <a:r>
                        <a:rPr lang="en-US" sz="1050" baseline="0" dirty="0" smtClean="0"/>
                        <a:t> New camera (</a:t>
                      </a:r>
                      <a:r>
                        <a:rPr lang="en-US" sz="1050" baseline="0" dirty="0" err="1" smtClean="0"/>
                        <a:t>multialkali</a:t>
                      </a:r>
                      <a:r>
                        <a:rPr lang="en-US" sz="1050" baseline="0" dirty="0" smtClean="0"/>
                        <a:t> photocathode), translation stage</a:t>
                      </a:r>
                      <a:endParaRPr lang="en-US" sz="1050" dirty="0" smtClean="0"/>
                    </a:p>
                  </a:txBody>
                  <a:tcPr/>
                </a:tc>
                <a:extLst>
                  <a:ext uri="{0D108BD9-81ED-4DB2-BD59-A6C34878D82A}">
                    <a16:rowId xmlns:a16="http://schemas.microsoft.com/office/drawing/2014/main" val="3962683289"/>
                  </a:ext>
                </a:extLst>
              </a:tr>
              <a:tr h="304095">
                <a:tc>
                  <a:txBody>
                    <a:bodyPr/>
                    <a:lstStyle/>
                    <a:p>
                      <a:r>
                        <a:rPr lang="en-US" sz="1200" dirty="0" smtClean="0"/>
                        <a:t>28/9</a:t>
                      </a:r>
                      <a:endParaRPr lang="en-GB" sz="1200" dirty="0"/>
                    </a:p>
                  </a:txBody>
                  <a:tcPr/>
                </a:tc>
                <a:tc>
                  <a:txBody>
                    <a:bodyPr/>
                    <a:lstStyle/>
                    <a:p>
                      <a:r>
                        <a:rPr lang="en-US" sz="1200" dirty="0" smtClean="0"/>
                        <a:t>7232</a:t>
                      </a:r>
                      <a:endParaRPr lang="en-GB" sz="1200" dirty="0"/>
                    </a:p>
                  </a:txBody>
                  <a:tcPr/>
                </a:tc>
                <a:tc>
                  <a:txBody>
                    <a:bodyPr/>
                    <a:lstStyle/>
                    <a:p>
                      <a:r>
                        <a:rPr lang="en-US" sz="1200" dirty="0" smtClean="0"/>
                        <a:t>2556</a:t>
                      </a:r>
                      <a:endParaRPr lang="en-GB" sz="1200" dirty="0"/>
                    </a:p>
                  </a:txBody>
                  <a:tcPr/>
                </a:tc>
                <a:tc>
                  <a:txBody>
                    <a:bodyPr/>
                    <a:lstStyle/>
                    <a:p>
                      <a:r>
                        <a:rPr lang="en-US" sz="1200" dirty="0" smtClean="0"/>
                        <a:t>Camera</a:t>
                      </a:r>
                      <a:endParaRPr lang="en-GB" sz="1200" dirty="0"/>
                    </a:p>
                  </a:txBody>
                  <a:tcPr/>
                </a:tc>
                <a:tc>
                  <a:txBody>
                    <a:bodyPr/>
                    <a:lstStyle/>
                    <a:p>
                      <a:r>
                        <a:rPr lang="en-US" sz="1000" dirty="0" smtClean="0"/>
                        <a:t>133 (585 nm), 200</a:t>
                      </a:r>
                      <a:r>
                        <a:rPr lang="en-US" sz="1000" baseline="0" dirty="0" smtClean="0"/>
                        <a:t> (BB)</a:t>
                      </a:r>
                      <a:endParaRPr lang="en-GB" sz="1000" dirty="0"/>
                    </a:p>
                  </a:txBody>
                  <a:tcPr/>
                </a:tc>
                <a:tc>
                  <a:txBody>
                    <a:bodyPr/>
                    <a:lstStyle/>
                    <a:p>
                      <a:r>
                        <a:rPr lang="en-US" sz="1050" dirty="0" smtClean="0"/>
                        <a:t>450 GeV data</a:t>
                      </a:r>
                    </a:p>
                  </a:txBody>
                  <a:tcPr/>
                </a:tc>
                <a:extLst>
                  <a:ext uri="{0D108BD9-81ED-4DB2-BD59-A6C34878D82A}">
                    <a16:rowId xmlns:a16="http://schemas.microsoft.com/office/drawing/2014/main" val="1478647137"/>
                  </a:ext>
                </a:extLst>
              </a:tr>
              <a:tr h="410786">
                <a:tc>
                  <a:txBody>
                    <a:bodyPr/>
                    <a:lstStyle/>
                    <a:p>
                      <a:r>
                        <a:rPr lang="en-US" sz="1200" dirty="0" smtClean="0"/>
                        <a:t>17/10</a:t>
                      </a:r>
                      <a:endParaRPr lang="en-GB" sz="1200" dirty="0"/>
                    </a:p>
                  </a:txBody>
                  <a:tcPr/>
                </a:tc>
                <a:tc>
                  <a:txBody>
                    <a:bodyPr/>
                    <a:lstStyle/>
                    <a:p>
                      <a:r>
                        <a:rPr lang="en-US" sz="1200" dirty="0" smtClean="0"/>
                        <a:t>7310</a:t>
                      </a:r>
                      <a:endParaRPr lang="en-GB" sz="1200" dirty="0"/>
                    </a:p>
                  </a:txBody>
                  <a:tcPr/>
                </a:tc>
                <a:tc>
                  <a:txBody>
                    <a:bodyPr/>
                    <a:lstStyle/>
                    <a:p>
                      <a:r>
                        <a:rPr lang="en-US" sz="1200" dirty="0" smtClean="0"/>
                        <a:t>2556</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420 (585 nm)</a:t>
                      </a:r>
                      <a:endParaRPr lang="en-GB" sz="1200" dirty="0"/>
                    </a:p>
                  </a:txBody>
                  <a:tcPr/>
                </a:tc>
                <a:tc>
                  <a:txBody>
                    <a:bodyPr/>
                    <a:lstStyle/>
                    <a:p>
                      <a:r>
                        <a:rPr lang="en-US" sz="1050" dirty="0" smtClean="0"/>
                        <a:t>450 GeV data. Also 6.5 </a:t>
                      </a:r>
                      <a:r>
                        <a:rPr lang="en-US" sz="1050" dirty="0" err="1" smtClean="0"/>
                        <a:t>TeV</a:t>
                      </a:r>
                      <a:r>
                        <a:rPr lang="en-US" sz="1050" dirty="0" smtClean="0"/>
                        <a:t> data with 340 nm filter (800 s </a:t>
                      </a:r>
                      <a:r>
                        <a:rPr lang="en-US" sz="1050" dirty="0" err="1" smtClean="0"/>
                        <a:t>int</a:t>
                      </a:r>
                      <a:r>
                        <a:rPr lang="en-US" sz="1050" dirty="0" smtClean="0"/>
                        <a:t> time)</a:t>
                      </a:r>
                    </a:p>
                  </a:txBody>
                  <a:tcPr/>
                </a:tc>
                <a:extLst>
                  <a:ext uri="{0D108BD9-81ED-4DB2-BD59-A6C34878D82A}">
                    <a16:rowId xmlns:a16="http://schemas.microsoft.com/office/drawing/2014/main" val="3582206333"/>
                  </a:ext>
                </a:extLst>
              </a:tr>
              <a:tr h="273857">
                <a:tc>
                  <a:txBody>
                    <a:bodyPr/>
                    <a:lstStyle/>
                    <a:p>
                      <a:r>
                        <a:rPr lang="en-US" sz="1200" dirty="0" smtClean="0"/>
                        <a:t>18/10</a:t>
                      </a:r>
                      <a:endParaRPr lang="en-GB" sz="1200" dirty="0"/>
                    </a:p>
                  </a:txBody>
                  <a:tcPr/>
                </a:tc>
                <a:tc>
                  <a:txBody>
                    <a:bodyPr/>
                    <a:lstStyle/>
                    <a:p>
                      <a:r>
                        <a:rPr lang="en-US" sz="1200" dirty="0" smtClean="0"/>
                        <a:t>7315</a:t>
                      </a:r>
                      <a:endParaRPr lang="en-GB" sz="1200" dirty="0"/>
                    </a:p>
                  </a:txBody>
                  <a:tcPr/>
                </a:tc>
                <a:tc>
                  <a:txBody>
                    <a:bodyPr/>
                    <a:lstStyle/>
                    <a:p>
                      <a:r>
                        <a:rPr lang="en-US" sz="1200" dirty="0" smtClean="0"/>
                        <a:t>2556</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600</a:t>
                      </a:r>
                      <a:endParaRPr lang="en-GB" sz="1200" dirty="0"/>
                    </a:p>
                  </a:txBody>
                  <a:tcPr/>
                </a:tc>
                <a:tc>
                  <a:txBody>
                    <a:bodyPr/>
                    <a:lstStyle/>
                    <a:p>
                      <a:r>
                        <a:rPr lang="en-US" sz="1050" dirty="0" smtClean="0"/>
                        <a:t>450 GeV data, 585 nm filter</a:t>
                      </a:r>
                    </a:p>
                  </a:txBody>
                  <a:tcPr/>
                </a:tc>
                <a:extLst>
                  <a:ext uri="{0D108BD9-81ED-4DB2-BD59-A6C34878D82A}">
                    <a16:rowId xmlns:a16="http://schemas.microsoft.com/office/drawing/2014/main" val="1169546498"/>
                  </a:ext>
                </a:extLst>
              </a:tr>
              <a:tr h="410786">
                <a:tc>
                  <a:txBody>
                    <a:bodyPr/>
                    <a:lstStyle/>
                    <a:p>
                      <a:r>
                        <a:rPr lang="en-US" sz="1200" dirty="0" smtClean="0"/>
                        <a:t>19/10</a:t>
                      </a:r>
                      <a:endParaRPr lang="en-GB" sz="1200" dirty="0"/>
                    </a:p>
                  </a:txBody>
                  <a:tcPr/>
                </a:tc>
                <a:tc>
                  <a:txBody>
                    <a:bodyPr/>
                    <a:lstStyle/>
                    <a:p>
                      <a:r>
                        <a:rPr lang="en-US" sz="1200" dirty="0" smtClean="0"/>
                        <a:t>7319</a:t>
                      </a:r>
                      <a:endParaRPr lang="en-GB" sz="1200" dirty="0"/>
                    </a:p>
                  </a:txBody>
                  <a:tcPr/>
                </a:tc>
                <a:tc>
                  <a:txBody>
                    <a:bodyPr/>
                    <a:lstStyle/>
                    <a:p>
                      <a:r>
                        <a:rPr lang="en-US" sz="1200" dirty="0" smtClean="0"/>
                        <a:t>2566</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a:t>
                      </a:r>
                      <a:endParaRPr lang="en-GB" sz="1200" dirty="0"/>
                    </a:p>
                  </a:txBody>
                  <a:tcPr/>
                </a:tc>
                <a:tc>
                  <a:txBody>
                    <a:bodyPr/>
                    <a:lstStyle/>
                    <a:p>
                      <a:r>
                        <a:rPr lang="en-US" sz="1050" dirty="0" smtClean="0"/>
                        <a:t>Gas pressure increased</a:t>
                      </a:r>
                      <a:r>
                        <a:rPr lang="en-US" sz="1050" baseline="0" dirty="0" smtClean="0"/>
                        <a:t> to 4x10</a:t>
                      </a:r>
                      <a:r>
                        <a:rPr lang="en-US" sz="1050" baseline="30000" dirty="0" smtClean="0"/>
                        <a:t>-7</a:t>
                      </a:r>
                      <a:r>
                        <a:rPr lang="en-US" sz="1050" baseline="0" dirty="0" smtClean="0"/>
                        <a:t> mbar, beam dump</a:t>
                      </a:r>
                      <a:endParaRPr lang="en-US" sz="1050" dirty="0" smtClean="0"/>
                    </a:p>
                  </a:txBody>
                  <a:tcPr/>
                </a:tc>
                <a:extLst>
                  <a:ext uri="{0D108BD9-81ED-4DB2-BD59-A6C34878D82A}">
                    <a16:rowId xmlns:a16="http://schemas.microsoft.com/office/drawing/2014/main" val="2548193780"/>
                  </a:ext>
                </a:extLst>
              </a:tr>
              <a:tr h="410786">
                <a:tc>
                  <a:txBody>
                    <a:bodyPr/>
                    <a:lstStyle/>
                    <a:p>
                      <a:r>
                        <a:rPr lang="en-US" sz="1200" dirty="0" smtClean="0"/>
                        <a:t>16/11</a:t>
                      </a:r>
                      <a:endParaRPr lang="en-GB" sz="1200" dirty="0"/>
                    </a:p>
                  </a:txBody>
                  <a:tcPr/>
                </a:tc>
                <a:tc>
                  <a:txBody>
                    <a:bodyPr/>
                    <a:lstStyle/>
                    <a:p>
                      <a:r>
                        <a:rPr lang="en-US" sz="1200" dirty="0" smtClean="0"/>
                        <a:t>7448</a:t>
                      </a:r>
                      <a:endParaRPr lang="en-GB" sz="1200" dirty="0"/>
                    </a:p>
                  </a:txBody>
                  <a:tcPr/>
                </a:tc>
                <a:tc>
                  <a:txBody>
                    <a:bodyPr/>
                    <a:lstStyle/>
                    <a:p>
                      <a:r>
                        <a:rPr lang="en-US" sz="1200" dirty="0" smtClean="0"/>
                        <a:t>648</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5</a:t>
                      </a:r>
                      <a:endParaRPr lang="en-GB" sz="1200" dirty="0"/>
                    </a:p>
                  </a:txBody>
                  <a:tcPr/>
                </a:tc>
                <a:tc>
                  <a:txBody>
                    <a:bodyPr/>
                    <a:lstStyle/>
                    <a:p>
                      <a:r>
                        <a:rPr lang="en-US" sz="1050" dirty="0" smtClean="0"/>
                        <a:t>Ion run. 6.3</a:t>
                      </a:r>
                      <a:r>
                        <a:rPr lang="en-US" sz="1050" baseline="0" dirty="0" smtClean="0"/>
                        <a:t> </a:t>
                      </a:r>
                      <a:r>
                        <a:rPr lang="en-US" sz="1050" baseline="0" dirty="0" err="1" smtClean="0"/>
                        <a:t>TeV</a:t>
                      </a:r>
                      <a:r>
                        <a:rPr lang="en-US" sz="1050" baseline="0" dirty="0" smtClean="0"/>
                        <a:t> data, 585 nm filter. BG data (no gas)</a:t>
                      </a:r>
                      <a:endParaRPr lang="en-US" sz="1050" dirty="0" smtClean="0"/>
                    </a:p>
                  </a:txBody>
                  <a:tcPr/>
                </a:tc>
                <a:extLst>
                  <a:ext uri="{0D108BD9-81ED-4DB2-BD59-A6C34878D82A}">
                    <a16:rowId xmlns:a16="http://schemas.microsoft.com/office/drawing/2014/main" val="851564277"/>
                  </a:ext>
                </a:extLst>
              </a:tr>
              <a:tr h="273857">
                <a:tc>
                  <a:txBody>
                    <a:bodyPr/>
                    <a:lstStyle/>
                    <a:p>
                      <a:r>
                        <a:rPr lang="en-US" sz="1200" dirty="0" smtClean="0"/>
                        <a:t>20/11</a:t>
                      </a:r>
                      <a:endParaRPr lang="en-GB" sz="1200" dirty="0"/>
                    </a:p>
                  </a:txBody>
                  <a:tcPr/>
                </a:tc>
                <a:tc>
                  <a:txBody>
                    <a:bodyPr/>
                    <a:lstStyle/>
                    <a:p>
                      <a:r>
                        <a:rPr lang="en-US" sz="1200" dirty="0" smtClean="0"/>
                        <a:t>7457</a:t>
                      </a:r>
                      <a:endParaRPr lang="en-GB" sz="1200" dirty="0"/>
                    </a:p>
                  </a:txBody>
                  <a:tcPr/>
                </a:tc>
                <a:tc>
                  <a:txBody>
                    <a:bodyPr/>
                    <a:lstStyle/>
                    <a:p>
                      <a:r>
                        <a:rPr lang="en-US" sz="1200" dirty="0" smtClean="0"/>
                        <a:t>648</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38</a:t>
                      </a:r>
                      <a:endParaRPr lang="en-GB" sz="1200" dirty="0"/>
                    </a:p>
                  </a:txBody>
                  <a:tcPr/>
                </a:tc>
                <a:tc>
                  <a:txBody>
                    <a:bodyPr/>
                    <a:lstStyle/>
                    <a:p>
                      <a:r>
                        <a:rPr lang="en-US" sz="1050" dirty="0" smtClean="0"/>
                        <a:t>Ion run. 6.3</a:t>
                      </a:r>
                      <a:r>
                        <a:rPr lang="en-US" sz="1050" baseline="0" dirty="0" smtClean="0"/>
                        <a:t> </a:t>
                      </a:r>
                      <a:r>
                        <a:rPr lang="en-US" sz="1050" baseline="0" dirty="0" err="1" smtClean="0"/>
                        <a:t>TeV</a:t>
                      </a:r>
                      <a:r>
                        <a:rPr lang="en-US" sz="1050" baseline="0" dirty="0" smtClean="0"/>
                        <a:t> data, 585 nm filter</a:t>
                      </a:r>
                    </a:p>
                  </a:txBody>
                  <a:tcPr/>
                </a:tc>
                <a:extLst>
                  <a:ext uri="{0D108BD9-81ED-4DB2-BD59-A6C34878D82A}">
                    <a16:rowId xmlns:a16="http://schemas.microsoft.com/office/drawing/2014/main" val="197568198"/>
                  </a:ext>
                </a:extLst>
              </a:tr>
              <a:tr h="273857">
                <a:tc>
                  <a:txBody>
                    <a:bodyPr/>
                    <a:lstStyle/>
                    <a:p>
                      <a:r>
                        <a:rPr lang="en-US" sz="1200" dirty="0" smtClean="0"/>
                        <a:t>26/11</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US" sz="1200" dirty="0" smtClean="0"/>
                        <a:t>Camera</a:t>
                      </a:r>
                      <a:endParaRPr lang="en-GB" sz="1200" dirty="0"/>
                    </a:p>
                  </a:txBody>
                  <a:tcPr/>
                </a:tc>
                <a:tc>
                  <a:txBody>
                    <a:bodyPr/>
                    <a:lstStyle/>
                    <a:p>
                      <a:endParaRPr lang="en-GB" sz="1200" dirty="0"/>
                    </a:p>
                  </a:txBody>
                  <a:tcPr/>
                </a:tc>
                <a:tc>
                  <a:txBody>
                    <a:bodyPr/>
                    <a:lstStyle/>
                    <a:p>
                      <a:endParaRPr lang="en-US" sz="1050" baseline="0" dirty="0" smtClean="0"/>
                    </a:p>
                  </a:txBody>
                  <a:tcPr/>
                </a:tc>
                <a:extLst>
                  <a:ext uri="{0D108BD9-81ED-4DB2-BD59-A6C34878D82A}">
                    <a16:rowId xmlns:a16="http://schemas.microsoft.com/office/drawing/2014/main" val="1477633460"/>
                  </a:ext>
                </a:extLst>
              </a:tr>
              <a:tr h="273857">
                <a:tc>
                  <a:txBody>
                    <a:bodyPr/>
                    <a:lstStyle/>
                    <a:p>
                      <a:r>
                        <a:rPr lang="en-US" sz="1200" dirty="0" smtClean="0"/>
                        <a:t>28/11</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US" sz="1200" dirty="0" smtClean="0"/>
                        <a:t>Camera</a:t>
                      </a:r>
                      <a:endParaRPr lang="en-GB" sz="1200" dirty="0"/>
                    </a:p>
                  </a:txBody>
                  <a:tcPr/>
                </a:tc>
                <a:tc>
                  <a:txBody>
                    <a:bodyPr/>
                    <a:lstStyle/>
                    <a:p>
                      <a:endParaRPr lang="en-GB" sz="1200" dirty="0"/>
                    </a:p>
                  </a:txBody>
                  <a:tcPr/>
                </a:tc>
                <a:tc>
                  <a:txBody>
                    <a:bodyPr/>
                    <a:lstStyle/>
                    <a:p>
                      <a:endParaRPr lang="en-US" sz="1050" baseline="0" dirty="0" smtClean="0"/>
                    </a:p>
                  </a:txBody>
                  <a:tcPr/>
                </a:tc>
                <a:extLst>
                  <a:ext uri="{0D108BD9-81ED-4DB2-BD59-A6C34878D82A}">
                    <a16:rowId xmlns:a16="http://schemas.microsoft.com/office/drawing/2014/main" val="2219087724"/>
                  </a:ext>
                </a:extLst>
              </a:tr>
              <a:tr h="273857">
                <a:tc>
                  <a:txBody>
                    <a:bodyPr/>
                    <a:lstStyle/>
                    <a:p>
                      <a:r>
                        <a:rPr lang="en-US" sz="1200" dirty="0" smtClean="0"/>
                        <a:t>1/12</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US" sz="1200" dirty="0" smtClean="0"/>
                        <a:t>Camera</a:t>
                      </a:r>
                      <a:endParaRPr lang="en-GB" sz="1200" dirty="0"/>
                    </a:p>
                  </a:txBody>
                  <a:tcPr/>
                </a:tc>
                <a:tc>
                  <a:txBody>
                    <a:bodyPr/>
                    <a:lstStyle/>
                    <a:p>
                      <a:endParaRPr lang="en-GB" sz="1200" dirty="0"/>
                    </a:p>
                  </a:txBody>
                  <a:tcPr/>
                </a:tc>
                <a:tc>
                  <a:txBody>
                    <a:bodyPr/>
                    <a:lstStyle/>
                    <a:p>
                      <a:r>
                        <a:rPr lang="en-US" sz="1050" baseline="0" dirty="0" smtClean="0"/>
                        <a:t>Ion run. Injection energy</a:t>
                      </a:r>
                    </a:p>
                  </a:txBody>
                  <a:tcPr/>
                </a:tc>
                <a:extLst>
                  <a:ext uri="{0D108BD9-81ED-4DB2-BD59-A6C34878D82A}">
                    <a16:rowId xmlns:a16="http://schemas.microsoft.com/office/drawing/2014/main" val="2878772661"/>
                  </a:ext>
                </a:extLst>
              </a:tr>
            </a:tbl>
          </a:graphicData>
        </a:graphic>
      </p:graphicFrame>
      <p:sp>
        <p:nvSpPr>
          <p:cNvPr id="4" name="Date Placeholder 3"/>
          <p:cNvSpPr>
            <a:spLocks noGrp="1"/>
          </p:cNvSpPr>
          <p:nvPr>
            <p:ph type="dt" sz="half" idx="2"/>
          </p:nvPr>
        </p:nvSpPr>
        <p:spPr/>
        <p:txBody>
          <a:bodyPr/>
          <a:lstStyle/>
          <a:p>
            <a:r>
              <a:rPr lang="en-US" dirty="0" smtClean="0"/>
              <a:t>27/11/2018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1997348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BIF tests</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64475590"/>
              </p:ext>
            </p:extLst>
          </p:nvPr>
        </p:nvGraphicFramePr>
        <p:xfrm>
          <a:off x="226159" y="1110726"/>
          <a:ext cx="8688941" cy="5302815"/>
        </p:xfrm>
        <a:graphic>
          <a:graphicData uri="http://schemas.openxmlformats.org/drawingml/2006/table">
            <a:tbl>
              <a:tblPr firstRow="1" bandRow="1">
                <a:tableStyleId>{5C22544A-7EE6-4342-B048-85BDC9FD1C3A}</a:tableStyleId>
              </a:tblPr>
              <a:tblGrid>
                <a:gridCol w="1021080">
                  <a:extLst>
                    <a:ext uri="{9D8B030D-6E8A-4147-A177-3AD203B41FA5}">
                      <a16:colId xmlns:a16="http://schemas.microsoft.com/office/drawing/2014/main" val="850150157"/>
                    </a:ext>
                  </a:extLst>
                </a:gridCol>
                <a:gridCol w="1020183">
                  <a:extLst>
                    <a:ext uri="{9D8B030D-6E8A-4147-A177-3AD203B41FA5}">
                      <a16:colId xmlns:a16="http://schemas.microsoft.com/office/drawing/2014/main" val="3999043882"/>
                    </a:ext>
                  </a:extLst>
                </a:gridCol>
                <a:gridCol w="770597">
                  <a:extLst>
                    <a:ext uri="{9D8B030D-6E8A-4147-A177-3AD203B41FA5}">
                      <a16:colId xmlns:a16="http://schemas.microsoft.com/office/drawing/2014/main" val="1197294060"/>
                    </a:ext>
                  </a:extLst>
                </a:gridCol>
                <a:gridCol w="953004">
                  <a:extLst>
                    <a:ext uri="{9D8B030D-6E8A-4147-A177-3AD203B41FA5}">
                      <a16:colId xmlns:a16="http://schemas.microsoft.com/office/drawing/2014/main" val="3354314282"/>
                    </a:ext>
                  </a:extLst>
                </a:gridCol>
                <a:gridCol w="1697846">
                  <a:extLst>
                    <a:ext uri="{9D8B030D-6E8A-4147-A177-3AD203B41FA5}">
                      <a16:colId xmlns:a16="http://schemas.microsoft.com/office/drawing/2014/main" val="2838699946"/>
                    </a:ext>
                  </a:extLst>
                </a:gridCol>
                <a:gridCol w="3226231">
                  <a:extLst>
                    <a:ext uri="{9D8B030D-6E8A-4147-A177-3AD203B41FA5}">
                      <a16:colId xmlns:a16="http://schemas.microsoft.com/office/drawing/2014/main" val="2919136538"/>
                    </a:ext>
                  </a:extLst>
                </a:gridCol>
              </a:tblGrid>
              <a:tr h="334714">
                <a:tc>
                  <a:txBody>
                    <a:bodyPr/>
                    <a:lstStyle/>
                    <a:p>
                      <a:r>
                        <a:rPr lang="en-US" sz="1600" dirty="0" smtClean="0"/>
                        <a:t>Date</a:t>
                      </a:r>
                      <a:endParaRPr lang="en-GB" sz="1600" dirty="0"/>
                    </a:p>
                  </a:txBody>
                  <a:tcPr/>
                </a:tc>
                <a:tc>
                  <a:txBody>
                    <a:bodyPr/>
                    <a:lstStyle/>
                    <a:p>
                      <a:r>
                        <a:rPr lang="en-US" sz="1600" dirty="0" smtClean="0"/>
                        <a:t>Fill # </a:t>
                      </a:r>
                      <a:endParaRPr lang="en-GB" sz="1600" dirty="0"/>
                    </a:p>
                  </a:txBody>
                  <a:tcPr/>
                </a:tc>
                <a:tc>
                  <a:txBody>
                    <a:bodyPr/>
                    <a:lstStyle/>
                    <a:p>
                      <a:r>
                        <a:rPr lang="en-US" sz="1600" dirty="0" smtClean="0"/>
                        <a:t>#b</a:t>
                      </a:r>
                      <a:endParaRPr lang="en-GB" sz="1600" dirty="0"/>
                    </a:p>
                  </a:txBody>
                  <a:tcPr/>
                </a:tc>
                <a:tc>
                  <a:txBody>
                    <a:bodyPr/>
                    <a:lstStyle/>
                    <a:p>
                      <a:r>
                        <a:rPr lang="en-US" sz="1600" dirty="0" smtClean="0"/>
                        <a:t>Device</a:t>
                      </a:r>
                      <a:endParaRPr lang="en-GB" sz="1600" dirty="0"/>
                    </a:p>
                  </a:txBody>
                  <a:tcPr/>
                </a:tc>
                <a:tc>
                  <a:txBody>
                    <a:bodyPr/>
                    <a:lstStyle/>
                    <a:p>
                      <a:r>
                        <a:rPr lang="en-US" sz="1600" dirty="0" smtClean="0"/>
                        <a:t>Int. time [s]</a:t>
                      </a:r>
                      <a:endParaRPr lang="en-GB" sz="1600" dirty="0"/>
                    </a:p>
                  </a:txBody>
                  <a:tcPr/>
                </a:tc>
                <a:tc>
                  <a:txBody>
                    <a:bodyPr/>
                    <a:lstStyle/>
                    <a:p>
                      <a:r>
                        <a:rPr lang="en-US" sz="1600" dirty="0" smtClean="0"/>
                        <a:t>comments</a:t>
                      </a:r>
                      <a:endParaRPr lang="en-GB" sz="1600" dirty="0"/>
                    </a:p>
                  </a:txBody>
                  <a:tcPr/>
                </a:tc>
                <a:extLst>
                  <a:ext uri="{0D108BD9-81ED-4DB2-BD59-A6C34878D82A}">
                    <a16:rowId xmlns:a16="http://schemas.microsoft.com/office/drawing/2014/main" val="3403217386"/>
                  </a:ext>
                </a:extLst>
              </a:tr>
              <a:tr h="273857">
                <a:tc>
                  <a:txBody>
                    <a:bodyPr/>
                    <a:lstStyle/>
                    <a:p>
                      <a:r>
                        <a:rPr lang="en-US" sz="1200" dirty="0" smtClean="0"/>
                        <a:t>25/4</a:t>
                      </a:r>
                      <a:endParaRPr lang="en-GB" sz="1200" dirty="0"/>
                    </a:p>
                  </a:txBody>
                  <a:tcPr/>
                </a:tc>
                <a:tc>
                  <a:txBody>
                    <a:bodyPr/>
                    <a:lstStyle/>
                    <a:p>
                      <a:r>
                        <a:rPr lang="en-US" sz="1200" dirty="0" smtClean="0"/>
                        <a:t>6612</a:t>
                      </a:r>
                      <a:endParaRPr lang="en-GB" sz="1200" dirty="0"/>
                    </a:p>
                  </a:txBody>
                  <a:tcPr/>
                </a:tc>
                <a:tc>
                  <a:txBody>
                    <a:bodyPr/>
                    <a:lstStyle/>
                    <a:p>
                      <a:r>
                        <a:rPr lang="en-US" sz="1200" dirty="0" smtClean="0"/>
                        <a:t>603</a:t>
                      </a:r>
                      <a:endParaRPr lang="en-GB" sz="1200" dirty="0"/>
                    </a:p>
                  </a:txBody>
                  <a:tcPr/>
                </a:tc>
                <a:tc>
                  <a:txBody>
                    <a:bodyPr/>
                    <a:lstStyle/>
                    <a:p>
                      <a:r>
                        <a:rPr lang="en-US" sz="1200" dirty="0" smtClean="0"/>
                        <a:t>PMT</a:t>
                      </a:r>
                      <a:endParaRPr lang="en-GB" sz="1200" dirty="0"/>
                    </a:p>
                  </a:txBody>
                  <a:tcPr/>
                </a:tc>
                <a:tc>
                  <a:txBody>
                    <a:bodyPr/>
                    <a:lstStyle/>
                    <a:p>
                      <a:r>
                        <a:rPr lang="en-US" sz="1200" dirty="0" smtClean="0"/>
                        <a:t>?</a:t>
                      </a:r>
                      <a:endParaRPr lang="en-GB" sz="1200" dirty="0"/>
                    </a:p>
                  </a:txBody>
                  <a:tcPr/>
                </a:tc>
                <a:tc>
                  <a:txBody>
                    <a:bodyPr/>
                    <a:lstStyle/>
                    <a:p>
                      <a:r>
                        <a:rPr lang="en-US" sz="1050" dirty="0" smtClean="0"/>
                        <a:t>First injection. Test</a:t>
                      </a:r>
                    </a:p>
                  </a:txBody>
                  <a:tcPr/>
                </a:tc>
                <a:extLst>
                  <a:ext uri="{0D108BD9-81ED-4DB2-BD59-A6C34878D82A}">
                    <a16:rowId xmlns:a16="http://schemas.microsoft.com/office/drawing/2014/main" val="45048293"/>
                  </a:ext>
                </a:extLst>
              </a:tr>
              <a:tr h="273857">
                <a:tc>
                  <a:txBody>
                    <a:bodyPr/>
                    <a:lstStyle/>
                    <a:p>
                      <a:r>
                        <a:rPr lang="en-US" sz="1200" dirty="0" smtClean="0"/>
                        <a:t>7/5</a:t>
                      </a:r>
                      <a:endParaRPr lang="en-GB" sz="1200" dirty="0"/>
                    </a:p>
                  </a:txBody>
                  <a:tcPr>
                    <a:lnB w="12700" cmpd="sng">
                      <a:noFill/>
                    </a:lnB>
                  </a:tcPr>
                </a:tc>
                <a:tc>
                  <a:txBody>
                    <a:bodyPr/>
                    <a:lstStyle/>
                    <a:p>
                      <a:r>
                        <a:rPr lang="en-US" sz="1200" dirty="0" smtClean="0"/>
                        <a:t>6650</a:t>
                      </a:r>
                      <a:endParaRPr lang="en-GB" sz="1200" dirty="0"/>
                    </a:p>
                  </a:txBody>
                  <a:tcPr>
                    <a:lnB w="12700" cmpd="sng">
                      <a:noFill/>
                    </a:lnB>
                  </a:tcPr>
                </a:tc>
                <a:tc>
                  <a:txBody>
                    <a:bodyPr/>
                    <a:lstStyle/>
                    <a:p>
                      <a:r>
                        <a:rPr lang="en-US" sz="1200" dirty="0" smtClean="0"/>
                        <a:t>2556</a:t>
                      </a:r>
                      <a:endParaRPr lang="en-GB" sz="1200" dirty="0"/>
                    </a:p>
                  </a:txBody>
                  <a:tcPr>
                    <a:lnB w="12700" cmpd="sng">
                      <a:noFill/>
                    </a:lnB>
                  </a:tcPr>
                </a:tc>
                <a:tc>
                  <a:txBody>
                    <a:bodyPr/>
                    <a:lstStyle/>
                    <a:p>
                      <a:r>
                        <a:rPr lang="en-US" sz="1200" dirty="0" smtClean="0"/>
                        <a:t>PMT</a:t>
                      </a:r>
                      <a:endParaRPr lang="en-GB" sz="1200" dirty="0"/>
                    </a:p>
                  </a:txBody>
                  <a:tcPr>
                    <a:lnB w="12700" cmpd="sng">
                      <a:noFill/>
                    </a:lnB>
                  </a:tcPr>
                </a:tc>
                <a:tc>
                  <a:txBody>
                    <a:bodyPr/>
                    <a:lstStyle/>
                    <a:p>
                      <a:r>
                        <a:rPr lang="en-US" sz="1200" dirty="0" smtClean="0"/>
                        <a:t>? </a:t>
                      </a:r>
                      <a:endParaRPr lang="en-GB" sz="1200" dirty="0"/>
                    </a:p>
                  </a:txBody>
                  <a:tcPr>
                    <a:lnB w="12700" cmpd="sng">
                      <a:noFill/>
                    </a:lnB>
                  </a:tcPr>
                </a:tc>
                <a:tc>
                  <a:txBody>
                    <a:bodyPr/>
                    <a:lstStyle/>
                    <a:p>
                      <a:r>
                        <a:rPr lang="en-US" sz="1050" dirty="0" smtClean="0"/>
                        <a:t>Again system test</a:t>
                      </a:r>
                    </a:p>
                  </a:txBody>
                  <a:tcPr>
                    <a:lnB w="12700" cmpd="sng">
                      <a:noFill/>
                    </a:lnB>
                  </a:tcPr>
                </a:tc>
                <a:extLst>
                  <a:ext uri="{0D108BD9-81ED-4DB2-BD59-A6C34878D82A}">
                    <a16:rowId xmlns:a16="http://schemas.microsoft.com/office/drawing/2014/main" val="3526722043"/>
                  </a:ext>
                </a:extLst>
              </a:tr>
              <a:tr h="273857">
                <a:tc>
                  <a:txBody>
                    <a:bodyPr/>
                    <a:lstStyle/>
                    <a:p>
                      <a:r>
                        <a:rPr lang="en-US" sz="1200" dirty="0" smtClean="0"/>
                        <a:t>16-17/5</a:t>
                      </a:r>
                      <a:endParaRPr lang="en-GB" sz="1200" dirty="0"/>
                    </a:p>
                  </a:txBody>
                  <a:tcPr>
                    <a:lnL w="12700" cmpd="sng">
                      <a:noFill/>
                    </a:lnL>
                    <a:lnR w="12700" cmpd="sng">
                      <a:noFill/>
                    </a:lnR>
                    <a:lnT w="12700" cmpd="sng">
                      <a:noFill/>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6693</a:t>
                      </a:r>
                      <a:endParaRPr lang="en-GB" sz="1200" dirty="0"/>
                    </a:p>
                  </a:txBody>
                  <a:tcPr>
                    <a:lnL w="12700" cmpd="sng">
                      <a:noFill/>
                    </a:lnL>
                    <a:lnR w="12700" cmpd="sng">
                      <a:noFill/>
                    </a:lnR>
                    <a:lnT w="12700" cmpd="sng">
                      <a:noFill/>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1887</a:t>
                      </a:r>
                      <a:endParaRPr lang="en-GB" sz="1200" dirty="0"/>
                    </a:p>
                  </a:txBody>
                  <a:tcPr>
                    <a:lnL w="12700" cmpd="sng">
                      <a:noFill/>
                    </a:lnL>
                    <a:lnR w="12700" cmpd="sng">
                      <a:noFill/>
                    </a:lnR>
                    <a:lnT w="12700" cmpd="sng">
                      <a:noFill/>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PMT</a:t>
                      </a:r>
                      <a:endParaRPr lang="en-GB" sz="1200" dirty="0"/>
                    </a:p>
                  </a:txBody>
                  <a:tcPr>
                    <a:lnL w="12700" cmpd="sng">
                      <a:noFill/>
                    </a:lnL>
                    <a:lnR w="12700" cmpd="sng">
                      <a:noFill/>
                    </a:lnR>
                    <a:lnT w="12700" cmpd="sng">
                      <a:noFill/>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360</a:t>
                      </a:r>
                      <a:endParaRPr lang="en-GB" sz="1200" dirty="0"/>
                    </a:p>
                  </a:txBody>
                  <a:tcPr>
                    <a:lnL w="12700" cmpd="sng">
                      <a:noFill/>
                    </a:lnL>
                    <a:lnR w="12700" cmpd="sng">
                      <a:noFill/>
                    </a:lnR>
                    <a:lnT w="12700" cmpd="sng">
                      <a:noFill/>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050" dirty="0" smtClean="0"/>
                        <a:t>6.5 </a:t>
                      </a:r>
                      <a:r>
                        <a:rPr lang="en-US" sz="1050" dirty="0" err="1" smtClean="0"/>
                        <a:t>TeV</a:t>
                      </a:r>
                      <a:r>
                        <a:rPr lang="en-US" sz="1050" dirty="0" smtClean="0"/>
                        <a:t> data plus BG data (no gas, block filter)</a:t>
                      </a:r>
                    </a:p>
                  </a:txBody>
                  <a:tcPr>
                    <a:lnL w="12700" cmpd="sng">
                      <a:noFill/>
                    </a:lnL>
                    <a:lnR w="12700" cmpd="sng">
                      <a:noFill/>
                    </a:lnR>
                    <a:lnT w="12700" cmpd="sng">
                      <a:noFill/>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7505742"/>
                  </a:ext>
                </a:extLst>
              </a:tr>
              <a:tr h="273857">
                <a:tc>
                  <a:txBody>
                    <a:bodyPr/>
                    <a:lstStyle/>
                    <a:p>
                      <a:r>
                        <a:rPr lang="en-US" sz="1200" dirty="0" smtClean="0"/>
                        <a:t>27/6</a:t>
                      </a:r>
                      <a:endParaRPr lang="en-GB" sz="1200" dirty="0"/>
                    </a:p>
                  </a:txBody>
                  <a:tcPr>
                    <a:lnT w="12700" cap="flat" cmpd="sng" algn="ctr">
                      <a:solidFill>
                        <a:srgbClr val="FF0000"/>
                      </a:solidFill>
                      <a:prstDash val="solid"/>
                      <a:round/>
                      <a:headEnd type="none" w="med" len="med"/>
                      <a:tailEnd type="none" w="med" len="med"/>
                    </a:lnT>
                  </a:tcPr>
                </a:tc>
                <a:tc>
                  <a:txBody>
                    <a:bodyPr/>
                    <a:lstStyle/>
                    <a:p>
                      <a:r>
                        <a:rPr lang="en-US" sz="1200" dirty="0" smtClean="0"/>
                        <a:t>6854</a:t>
                      </a:r>
                      <a:endParaRPr lang="en-GB" sz="1200" dirty="0"/>
                    </a:p>
                  </a:txBody>
                  <a:tcPr>
                    <a:lnT w="12700" cap="flat" cmpd="sng" algn="ctr">
                      <a:solidFill>
                        <a:srgbClr val="FF0000"/>
                      </a:solidFill>
                      <a:prstDash val="solid"/>
                      <a:round/>
                      <a:headEnd type="none" w="med" len="med"/>
                      <a:tailEnd type="none" w="med" len="med"/>
                    </a:lnT>
                  </a:tcPr>
                </a:tc>
                <a:tc>
                  <a:txBody>
                    <a:bodyPr/>
                    <a:lstStyle/>
                    <a:p>
                      <a:r>
                        <a:rPr lang="en-US" sz="1200" dirty="0" smtClean="0"/>
                        <a:t>1227</a:t>
                      </a:r>
                      <a:endParaRPr lang="en-GB" sz="1200" dirty="0"/>
                    </a:p>
                  </a:txBody>
                  <a:tcPr>
                    <a:lnT w="12700" cap="flat" cmpd="sng" algn="ctr">
                      <a:solidFill>
                        <a:srgbClr val="FF0000"/>
                      </a:solidFill>
                      <a:prstDash val="solid"/>
                      <a:round/>
                      <a:headEnd type="none" w="med" len="med"/>
                      <a:tailEnd type="none" w="med" len="med"/>
                    </a:lnT>
                  </a:tcPr>
                </a:tc>
                <a:tc>
                  <a:txBody>
                    <a:bodyPr/>
                    <a:lstStyle/>
                    <a:p>
                      <a:r>
                        <a:rPr lang="en-US" sz="1200" dirty="0" smtClean="0"/>
                        <a:t>Camera</a:t>
                      </a:r>
                      <a:endParaRPr lang="en-GB" sz="1200" dirty="0"/>
                    </a:p>
                  </a:txBody>
                  <a:tcPr>
                    <a:lnT w="12700" cap="flat" cmpd="sng" algn="ctr">
                      <a:solidFill>
                        <a:srgbClr val="FF0000"/>
                      </a:solidFill>
                      <a:prstDash val="solid"/>
                      <a:round/>
                      <a:headEnd type="none" w="med" len="med"/>
                      <a:tailEnd type="none" w="med" len="med"/>
                    </a:lnT>
                  </a:tcPr>
                </a:tc>
                <a:tc>
                  <a:txBody>
                    <a:bodyPr/>
                    <a:lstStyle/>
                    <a:p>
                      <a:r>
                        <a:rPr lang="en-US" sz="1200" dirty="0" smtClean="0"/>
                        <a:t>2.7</a:t>
                      </a:r>
                      <a:endParaRPr lang="en-GB" sz="1200" dirty="0"/>
                    </a:p>
                  </a:txBody>
                  <a:tcPr>
                    <a:lnT w="12700" cap="flat" cmpd="sng" algn="ctr">
                      <a:solidFill>
                        <a:srgbClr val="FF0000"/>
                      </a:solidFill>
                      <a:prstDash val="solid"/>
                      <a:round/>
                      <a:headEnd type="none" w="med" len="med"/>
                      <a:tailEnd type="none" w="med" len="med"/>
                    </a:lnT>
                  </a:tcPr>
                </a:tc>
                <a:tc>
                  <a:txBody>
                    <a:bodyPr/>
                    <a:lstStyle/>
                    <a:p>
                      <a:r>
                        <a:rPr lang="en-US" sz="1050" dirty="0" smtClean="0"/>
                        <a:t>First</a:t>
                      </a:r>
                      <a:r>
                        <a:rPr lang="en-US" sz="1050" baseline="0" dirty="0" smtClean="0"/>
                        <a:t> test with camera. </a:t>
                      </a:r>
                      <a:r>
                        <a:rPr lang="en-US" sz="1050" baseline="0" dirty="0" err="1" smtClean="0"/>
                        <a:t>GaAsP</a:t>
                      </a:r>
                      <a:r>
                        <a:rPr lang="en-US" sz="1050" baseline="0" dirty="0" smtClean="0"/>
                        <a:t> photocathode.</a:t>
                      </a:r>
                      <a:endParaRPr lang="en-US" sz="1050" dirty="0" smtClean="0"/>
                    </a:p>
                  </a:txBody>
                  <a:tcPr>
                    <a:lnT w="12700" cap="flat" cmpd="sng" algn="ctr">
                      <a:solidFill>
                        <a:srgbClr val="FF0000"/>
                      </a:solidFill>
                      <a:prstDash val="solid"/>
                      <a:round/>
                      <a:headEnd type="none" w="med" len="med"/>
                      <a:tailEnd type="none" w="med" len="med"/>
                    </a:lnT>
                  </a:tcPr>
                </a:tc>
                <a:extLst>
                  <a:ext uri="{0D108BD9-81ED-4DB2-BD59-A6C34878D82A}">
                    <a16:rowId xmlns:a16="http://schemas.microsoft.com/office/drawing/2014/main" val="3274132702"/>
                  </a:ext>
                </a:extLst>
              </a:tr>
              <a:tr h="273857">
                <a:tc>
                  <a:txBody>
                    <a:bodyPr/>
                    <a:lstStyle/>
                    <a:p>
                      <a:r>
                        <a:rPr lang="en-US" sz="1200" dirty="0" smtClean="0"/>
                        <a:t>6/7</a:t>
                      </a:r>
                      <a:endParaRPr lang="en-GB" sz="1200" dirty="0"/>
                    </a:p>
                  </a:txBody>
                  <a:tcPr/>
                </a:tc>
                <a:tc>
                  <a:txBody>
                    <a:bodyPr/>
                    <a:lstStyle/>
                    <a:p>
                      <a:r>
                        <a:rPr lang="en-US" sz="1200" dirty="0" smtClean="0"/>
                        <a:t>6891</a:t>
                      </a:r>
                      <a:endParaRPr lang="en-GB" sz="1200" dirty="0"/>
                    </a:p>
                  </a:txBody>
                  <a:tcPr/>
                </a:tc>
                <a:tc>
                  <a:txBody>
                    <a:bodyPr/>
                    <a:lstStyle/>
                    <a:p>
                      <a:r>
                        <a:rPr lang="en-US" sz="1200" dirty="0" smtClean="0"/>
                        <a:t>1452</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3</a:t>
                      </a:r>
                      <a:endParaRPr lang="en-GB" sz="1200" dirty="0"/>
                    </a:p>
                  </a:txBody>
                  <a:tcPr/>
                </a:tc>
                <a:tc>
                  <a:txBody>
                    <a:bodyPr/>
                    <a:lstStyle/>
                    <a:p>
                      <a:r>
                        <a:rPr lang="en-US" sz="1050" dirty="0" smtClean="0"/>
                        <a:t>6.5 </a:t>
                      </a:r>
                      <a:r>
                        <a:rPr lang="en-US" sz="1050" dirty="0" err="1" smtClean="0"/>
                        <a:t>TeV</a:t>
                      </a:r>
                      <a:r>
                        <a:rPr lang="en-US" sz="1050" dirty="0" smtClean="0"/>
                        <a:t>, BG data (no gas)</a:t>
                      </a:r>
                    </a:p>
                  </a:txBody>
                  <a:tcPr/>
                </a:tc>
                <a:extLst>
                  <a:ext uri="{0D108BD9-81ED-4DB2-BD59-A6C34878D82A}">
                    <a16:rowId xmlns:a16="http://schemas.microsoft.com/office/drawing/2014/main" val="2749304039"/>
                  </a:ext>
                </a:extLst>
              </a:tr>
              <a:tr h="273857">
                <a:tc>
                  <a:txBody>
                    <a:bodyPr/>
                    <a:lstStyle/>
                    <a:p>
                      <a:r>
                        <a:rPr lang="en-US" sz="1200" dirty="0" smtClean="0"/>
                        <a:t>10/7</a:t>
                      </a:r>
                      <a:endParaRPr lang="en-GB" sz="1200" dirty="0"/>
                    </a:p>
                  </a:txBody>
                  <a:tcPr>
                    <a:lnB w="12700" cap="flat" cmpd="sng" algn="ctr">
                      <a:solidFill>
                        <a:srgbClr val="FF0000"/>
                      </a:solidFill>
                      <a:prstDash val="solid"/>
                      <a:round/>
                      <a:headEnd type="none" w="med" len="med"/>
                      <a:tailEnd type="none" w="med" len="med"/>
                    </a:lnB>
                  </a:tcPr>
                </a:tc>
                <a:tc>
                  <a:txBody>
                    <a:bodyPr/>
                    <a:lstStyle/>
                    <a:p>
                      <a:r>
                        <a:rPr lang="en-US" sz="1200" dirty="0" smtClean="0"/>
                        <a:t>6909</a:t>
                      </a:r>
                      <a:endParaRPr lang="en-GB" sz="1200" dirty="0"/>
                    </a:p>
                  </a:txBody>
                  <a:tcPr>
                    <a:lnB w="12700" cap="flat" cmpd="sng" algn="ctr">
                      <a:solidFill>
                        <a:srgbClr val="FF0000"/>
                      </a:solidFill>
                      <a:prstDash val="solid"/>
                      <a:round/>
                      <a:headEnd type="none" w="med" len="med"/>
                      <a:tailEnd type="none" w="med" len="med"/>
                    </a:lnB>
                  </a:tcPr>
                </a:tc>
                <a:tc>
                  <a:txBody>
                    <a:bodyPr/>
                    <a:lstStyle/>
                    <a:p>
                      <a:r>
                        <a:rPr lang="en-US" sz="1200" dirty="0" smtClean="0"/>
                        <a:t>2556</a:t>
                      </a:r>
                      <a:endParaRPr lang="en-GB" sz="1200" dirty="0"/>
                    </a:p>
                  </a:txBody>
                  <a:tcPr>
                    <a:lnB w="12700" cap="flat" cmpd="sng" algn="ctr">
                      <a:solidFill>
                        <a:srgbClr val="FF0000"/>
                      </a:solidFill>
                      <a:prstDash val="solid"/>
                      <a:round/>
                      <a:headEnd type="none" w="med" len="med"/>
                      <a:tailEnd type="none" w="med" len="med"/>
                    </a:lnB>
                  </a:tcPr>
                </a:tc>
                <a:tc>
                  <a:txBody>
                    <a:bodyPr/>
                    <a:lstStyle/>
                    <a:p>
                      <a:r>
                        <a:rPr lang="en-US" sz="1200" dirty="0" smtClean="0"/>
                        <a:t>Camera</a:t>
                      </a:r>
                      <a:endParaRPr lang="en-GB" sz="1200" dirty="0"/>
                    </a:p>
                  </a:txBody>
                  <a:tcPr>
                    <a:lnB w="12700" cap="flat" cmpd="sng" algn="ctr">
                      <a:solidFill>
                        <a:srgbClr val="FF0000"/>
                      </a:solidFill>
                      <a:prstDash val="solid"/>
                      <a:round/>
                      <a:headEnd type="none" w="med" len="med"/>
                      <a:tailEnd type="none" w="med" len="med"/>
                    </a:lnB>
                  </a:tcPr>
                </a:tc>
                <a:tc>
                  <a:txBody>
                    <a:bodyPr/>
                    <a:lstStyle/>
                    <a:p>
                      <a:r>
                        <a:rPr lang="en-US" sz="1000" dirty="0" smtClean="0"/>
                        <a:t>9 (585nm), 3 (340 nm)</a:t>
                      </a:r>
                      <a:endParaRPr lang="en-GB" sz="1000" dirty="0"/>
                    </a:p>
                  </a:txBody>
                  <a:tcPr>
                    <a:lnB w="12700" cap="flat" cmpd="sng" algn="ctr">
                      <a:solidFill>
                        <a:srgbClr val="FF0000"/>
                      </a:solidFill>
                      <a:prstDash val="solid"/>
                      <a:round/>
                      <a:headEnd type="none" w="med" len="med"/>
                      <a:tailEnd type="none" w="med" len="med"/>
                    </a:lnB>
                  </a:tcPr>
                </a:tc>
                <a:tc>
                  <a:txBody>
                    <a:bodyPr/>
                    <a:lstStyle/>
                    <a:p>
                      <a:r>
                        <a:rPr lang="en-US" sz="1050" dirty="0" smtClean="0"/>
                        <a:t>6.5 </a:t>
                      </a:r>
                      <a:r>
                        <a:rPr lang="en-US" sz="1050" dirty="0" err="1" smtClean="0"/>
                        <a:t>TeV</a:t>
                      </a:r>
                      <a:r>
                        <a:rPr lang="en-US" sz="1050" dirty="0" smtClean="0"/>
                        <a:t> data, 585</a:t>
                      </a:r>
                      <a:r>
                        <a:rPr lang="en-US" sz="1050" baseline="0" dirty="0" smtClean="0"/>
                        <a:t> and 340 nm. </a:t>
                      </a:r>
                      <a:endParaRPr lang="en-US" sz="1050" dirty="0" smtClean="0"/>
                    </a:p>
                  </a:txBody>
                  <a:tcPr>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931347395"/>
                  </a:ext>
                </a:extLst>
              </a:tr>
              <a:tr h="410786">
                <a:tc>
                  <a:txBody>
                    <a:bodyPr/>
                    <a:lstStyle/>
                    <a:p>
                      <a:r>
                        <a:rPr lang="en-US" sz="1200" dirty="0" smtClean="0"/>
                        <a:t>27/9</a:t>
                      </a:r>
                      <a:endParaRPr lang="en-GB" sz="1200" dirty="0"/>
                    </a:p>
                  </a:txBody>
                  <a:tcPr>
                    <a:lnT w="12700" cap="flat" cmpd="sng" algn="ctr">
                      <a:solidFill>
                        <a:srgbClr val="FF0000"/>
                      </a:solidFill>
                      <a:prstDash val="solid"/>
                      <a:round/>
                      <a:headEnd type="none" w="med" len="med"/>
                      <a:tailEnd type="none" w="med" len="med"/>
                    </a:lnT>
                  </a:tcPr>
                </a:tc>
                <a:tc>
                  <a:txBody>
                    <a:bodyPr/>
                    <a:lstStyle/>
                    <a:p>
                      <a:endParaRPr lang="en-GB" sz="1200" dirty="0"/>
                    </a:p>
                  </a:txBody>
                  <a:tcPr>
                    <a:lnT w="12700" cap="flat" cmpd="sng" algn="ctr">
                      <a:solidFill>
                        <a:srgbClr val="FF0000"/>
                      </a:solidFill>
                      <a:prstDash val="solid"/>
                      <a:round/>
                      <a:headEnd type="none" w="med" len="med"/>
                      <a:tailEnd type="none" w="med" len="med"/>
                    </a:lnT>
                  </a:tcPr>
                </a:tc>
                <a:tc>
                  <a:txBody>
                    <a:bodyPr/>
                    <a:lstStyle/>
                    <a:p>
                      <a:endParaRPr lang="en-GB" sz="1200" dirty="0"/>
                    </a:p>
                  </a:txBody>
                  <a:tcPr>
                    <a:lnT w="12700" cap="flat" cmpd="sng" algn="ctr">
                      <a:solidFill>
                        <a:srgbClr val="FF0000"/>
                      </a:solidFill>
                      <a:prstDash val="solid"/>
                      <a:round/>
                      <a:headEnd type="none" w="med" len="med"/>
                      <a:tailEnd type="none" w="med" len="med"/>
                    </a:lnT>
                  </a:tcPr>
                </a:tc>
                <a:tc>
                  <a:txBody>
                    <a:bodyPr/>
                    <a:lstStyle/>
                    <a:p>
                      <a:r>
                        <a:rPr lang="en-US" sz="1200" dirty="0" smtClean="0"/>
                        <a:t>Camera</a:t>
                      </a:r>
                      <a:endParaRPr lang="en-GB" sz="1200" dirty="0"/>
                    </a:p>
                  </a:txBody>
                  <a:tcPr>
                    <a:lnT w="12700" cap="flat" cmpd="sng" algn="ctr">
                      <a:solidFill>
                        <a:srgbClr val="FF0000"/>
                      </a:solidFill>
                      <a:prstDash val="solid"/>
                      <a:round/>
                      <a:headEnd type="none" w="med" len="med"/>
                      <a:tailEnd type="none" w="med" len="med"/>
                    </a:lnT>
                  </a:tcPr>
                </a:tc>
                <a:tc>
                  <a:txBody>
                    <a:bodyPr/>
                    <a:lstStyle/>
                    <a:p>
                      <a:r>
                        <a:rPr lang="en-US" sz="1200" dirty="0" smtClean="0"/>
                        <a:t>-</a:t>
                      </a:r>
                      <a:endParaRPr lang="en-GB" sz="1200" dirty="0"/>
                    </a:p>
                  </a:txBody>
                  <a:tcPr>
                    <a:lnT w="12700" cap="flat" cmpd="sng" algn="ctr">
                      <a:solidFill>
                        <a:srgbClr val="FF0000"/>
                      </a:solidFill>
                      <a:prstDash val="solid"/>
                      <a:round/>
                      <a:headEnd type="none" w="med" len="med"/>
                      <a:tailEnd type="none" w="med" len="med"/>
                    </a:lnT>
                  </a:tcPr>
                </a:tc>
                <a:tc>
                  <a:txBody>
                    <a:bodyPr/>
                    <a:lstStyle/>
                    <a:p>
                      <a:r>
                        <a:rPr lang="en-US" sz="1050" dirty="0" smtClean="0"/>
                        <a:t>System test after TS2.</a:t>
                      </a:r>
                      <a:r>
                        <a:rPr lang="en-US" sz="1050" baseline="0" dirty="0" smtClean="0"/>
                        <a:t> New camera (</a:t>
                      </a:r>
                      <a:r>
                        <a:rPr lang="en-US" sz="1050" baseline="0" dirty="0" err="1" smtClean="0"/>
                        <a:t>multialkali</a:t>
                      </a:r>
                      <a:r>
                        <a:rPr lang="en-US" sz="1050" baseline="0" dirty="0" smtClean="0"/>
                        <a:t> photocathode), translation stage</a:t>
                      </a:r>
                      <a:endParaRPr lang="en-US" sz="1050" dirty="0" smtClean="0"/>
                    </a:p>
                  </a:txBody>
                  <a:tcPr>
                    <a:lnT w="12700" cap="flat" cmpd="sng" algn="ctr">
                      <a:solidFill>
                        <a:srgbClr val="FF0000"/>
                      </a:solidFill>
                      <a:prstDash val="solid"/>
                      <a:round/>
                      <a:headEnd type="none" w="med" len="med"/>
                      <a:tailEnd type="none" w="med" len="med"/>
                    </a:lnT>
                  </a:tcPr>
                </a:tc>
                <a:extLst>
                  <a:ext uri="{0D108BD9-81ED-4DB2-BD59-A6C34878D82A}">
                    <a16:rowId xmlns:a16="http://schemas.microsoft.com/office/drawing/2014/main" val="3962683289"/>
                  </a:ext>
                </a:extLst>
              </a:tr>
              <a:tr h="304095">
                <a:tc>
                  <a:txBody>
                    <a:bodyPr/>
                    <a:lstStyle/>
                    <a:p>
                      <a:r>
                        <a:rPr lang="en-US" sz="1200" dirty="0" smtClean="0"/>
                        <a:t>28/9</a:t>
                      </a:r>
                      <a:endParaRPr lang="en-GB" sz="1200" dirty="0"/>
                    </a:p>
                  </a:txBody>
                  <a:tcPr/>
                </a:tc>
                <a:tc>
                  <a:txBody>
                    <a:bodyPr/>
                    <a:lstStyle/>
                    <a:p>
                      <a:r>
                        <a:rPr lang="en-US" sz="1200" dirty="0" smtClean="0"/>
                        <a:t>7232</a:t>
                      </a:r>
                      <a:endParaRPr lang="en-GB" sz="1200" dirty="0"/>
                    </a:p>
                  </a:txBody>
                  <a:tcPr/>
                </a:tc>
                <a:tc>
                  <a:txBody>
                    <a:bodyPr/>
                    <a:lstStyle/>
                    <a:p>
                      <a:r>
                        <a:rPr lang="en-US" sz="1200" dirty="0" smtClean="0"/>
                        <a:t>2556</a:t>
                      </a:r>
                      <a:endParaRPr lang="en-GB" sz="1200" dirty="0"/>
                    </a:p>
                  </a:txBody>
                  <a:tcPr/>
                </a:tc>
                <a:tc>
                  <a:txBody>
                    <a:bodyPr/>
                    <a:lstStyle/>
                    <a:p>
                      <a:r>
                        <a:rPr lang="en-US" sz="1200" dirty="0" smtClean="0"/>
                        <a:t>Camera</a:t>
                      </a:r>
                      <a:endParaRPr lang="en-GB" sz="1200" dirty="0"/>
                    </a:p>
                  </a:txBody>
                  <a:tcPr/>
                </a:tc>
                <a:tc>
                  <a:txBody>
                    <a:bodyPr/>
                    <a:lstStyle/>
                    <a:p>
                      <a:r>
                        <a:rPr lang="en-US" sz="1000" dirty="0" smtClean="0"/>
                        <a:t>133 (585 nm), 200</a:t>
                      </a:r>
                      <a:r>
                        <a:rPr lang="en-US" sz="1000" baseline="0" dirty="0" smtClean="0"/>
                        <a:t> (BB)</a:t>
                      </a:r>
                      <a:endParaRPr lang="en-GB" sz="1000" dirty="0"/>
                    </a:p>
                  </a:txBody>
                  <a:tcPr/>
                </a:tc>
                <a:tc>
                  <a:txBody>
                    <a:bodyPr/>
                    <a:lstStyle/>
                    <a:p>
                      <a:r>
                        <a:rPr lang="en-US" sz="1050" dirty="0" smtClean="0"/>
                        <a:t>450 GeV data, 585 nm &amp;</a:t>
                      </a:r>
                      <a:r>
                        <a:rPr lang="en-US" sz="1050" baseline="0" dirty="0" smtClean="0"/>
                        <a:t> BB</a:t>
                      </a:r>
                      <a:endParaRPr lang="en-US" sz="1050" dirty="0" smtClean="0"/>
                    </a:p>
                  </a:txBody>
                  <a:tcPr/>
                </a:tc>
                <a:extLst>
                  <a:ext uri="{0D108BD9-81ED-4DB2-BD59-A6C34878D82A}">
                    <a16:rowId xmlns:a16="http://schemas.microsoft.com/office/drawing/2014/main" val="1478647137"/>
                  </a:ext>
                </a:extLst>
              </a:tr>
              <a:tr h="410786">
                <a:tc>
                  <a:txBody>
                    <a:bodyPr/>
                    <a:lstStyle/>
                    <a:p>
                      <a:r>
                        <a:rPr lang="en-US" sz="1200" dirty="0" smtClean="0"/>
                        <a:t>17/10</a:t>
                      </a:r>
                      <a:endParaRPr lang="en-GB" sz="1200" dirty="0"/>
                    </a:p>
                  </a:txBody>
                  <a:tcPr/>
                </a:tc>
                <a:tc>
                  <a:txBody>
                    <a:bodyPr/>
                    <a:lstStyle/>
                    <a:p>
                      <a:r>
                        <a:rPr lang="en-US" sz="1200" dirty="0" smtClean="0"/>
                        <a:t>7310</a:t>
                      </a:r>
                      <a:endParaRPr lang="en-GB" sz="1200" dirty="0"/>
                    </a:p>
                  </a:txBody>
                  <a:tcPr/>
                </a:tc>
                <a:tc>
                  <a:txBody>
                    <a:bodyPr/>
                    <a:lstStyle/>
                    <a:p>
                      <a:r>
                        <a:rPr lang="en-US" sz="1200" dirty="0" smtClean="0"/>
                        <a:t>2556</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420 (585 nm)</a:t>
                      </a:r>
                      <a:endParaRPr lang="en-GB" sz="1200" dirty="0"/>
                    </a:p>
                  </a:txBody>
                  <a:tcPr/>
                </a:tc>
                <a:tc>
                  <a:txBody>
                    <a:bodyPr/>
                    <a:lstStyle/>
                    <a:p>
                      <a:r>
                        <a:rPr lang="en-US" sz="1050" dirty="0" smtClean="0"/>
                        <a:t>450 GeV data. Also 6.5 </a:t>
                      </a:r>
                      <a:r>
                        <a:rPr lang="en-US" sz="1050" dirty="0" err="1" smtClean="0"/>
                        <a:t>TeV</a:t>
                      </a:r>
                      <a:r>
                        <a:rPr lang="en-US" sz="1050" dirty="0" smtClean="0"/>
                        <a:t> data with 340 nm filter (800 s </a:t>
                      </a:r>
                      <a:r>
                        <a:rPr lang="en-US" sz="1050" dirty="0" err="1" smtClean="0"/>
                        <a:t>int</a:t>
                      </a:r>
                      <a:r>
                        <a:rPr lang="en-US" sz="1050" dirty="0" smtClean="0"/>
                        <a:t> time)</a:t>
                      </a:r>
                    </a:p>
                  </a:txBody>
                  <a:tcPr/>
                </a:tc>
                <a:extLst>
                  <a:ext uri="{0D108BD9-81ED-4DB2-BD59-A6C34878D82A}">
                    <a16:rowId xmlns:a16="http://schemas.microsoft.com/office/drawing/2014/main" val="3582206333"/>
                  </a:ext>
                </a:extLst>
              </a:tr>
              <a:tr h="273857">
                <a:tc>
                  <a:txBody>
                    <a:bodyPr/>
                    <a:lstStyle/>
                    <a:p>
                      <a:r>
                        <a:rPr lang="en-US" sz="1200" dirty="0" smtClean="0"/>
                        <a:t>18/10</a:t>
                      </a:r>
                      <a:endParaRPr lang="en-GB" sz="1200" dirty="0"/>
                    </a:p>
                  </a:txBody>
                  <a:tcPr>
                    <a:solidFill>
                      <a:srgbClr val="92D050"/>
                    </a:solidFill>
                  </a:tcPr>
                </a:tc>
                <a:tc>
                  <a:txBody>
                    <a:bodyPr/>
                    <a:lstStyle/>
                    <a:p>
                      <a:r>
                        <a:rPr lang="en-US" sz="1200" dirty="0" smtClean="0"/>
                        <a:t>7315</a:t>
                      </a:r>
                      <a:endParaRPr lang="en-GB" sz="1200" dirty="0"/>
                    </a:p>
                  </a:txBody>
                  <a:tcPr>
                    <a:solidFill>
                      <a:srgbClr val="92D050"/>
                    </a:solidFill>
                  </a:tcPr>
                </a:tc>
                <a:tc>
                  <a:txBody>
                    <a:bodyPr/>
                    <a:lstStyle/>
                    <a:p>
                      <a:r>
                        <a:rPr lang="en-US" sz="1200" dirty="0" smtClean="0"/>
                        <a:t>2556</a:t>
                      </a:r>
                      <a:endParaRPr lang="en-GB" sz="1200" dirty="0"/>
                    </a:p>
                  </a:txBody>
                  <a:tcPr>
                    <a:solidFill>
                      <a:srgbClr val="92D050"/>
                    </a:solidFill>
                  </a:tcPr>
                </a:tc>
                <a:tc>
                  <a:txBody>
                    <a:bodyPr/>
                    <a:lstStyle/>
                    <a:p>
                      <a:r>
                        <a:rPr lang="en-US" sz="1200" dirty="0" smtClean="0"/>
                        <a:t>Camera</a:t>
                      </a:r>
                      <a:endParaRPr lang="en-GB" sz="1200" dirty="0"/>
                    </a:p>
                  </a:txBody>
                  <a:tcPr>
                    <a:solidFill>
                      <a:srgbClr val="92D050"/>
                    </a:solidFill>
                  </a:tcPr>
                </a:tc>
                <a:tc>
                  <a:txBody>
                    <a:bodyPr/>
                    <a:lstStyle/>
                    <a:p>
                      <a:r>
                        <a:rPr lang="en-US" sz="1200" dirty="0" smtClean="0"/>
                        <a:t>600</a:t>
                      </a:r>
                      <a:endParaRPr lang="en-GB" sz="1200" dirty="0"/>
                    </a:p>
                  </a:txBody>
                  <a:tcPr>
                    <a:solidFill>
                      <a:srgbClr val="92D050"/>
                    </a:solidFill>
                  </a:tcPr>
                </a:tc>
                <a:tc>
                  <a:txBody>
                    <a:bodyPr/>
                    <a:lstStyle/>
                    <a:p>
                      <a:r>
                        <a:rPr lang="en-US" sz="1050" dirty="0" smtClean="0"/>
                        <a:t>450 GeV data, 585 nm filter</a:t>
                      </a:r>
                    </a:p>
                  </a:txBody>
                  <a:tcPr>
                    <a:solidFill>
                      <a:srgbClr val="92D050"/>
                    </a:solidFill>
                  </a:tcPr>
                </a:tc>
                <a:extLst>
                  <a:ext uri="{0D108BD9-81ED-4DB2-BD59-A6C34878D82A}">
                    <a16:rowId xmlns:a16="http://schemas.microsoft.com/office/drawing/2014/main" val="1169546498"/>
                  </a:ext>
                </a:extLst>
              </a:tr>
              <a:tr h="410786">
                <a:tc>
                  <a:txBody>
                    <a:bodyPr/>
                    <a:lstStyle/>
                    <a:p>
                      <a:r>
                        <a:rPr lang="en-US" sz="1200" dirty="0" smtClean="0"/>
                        <a:t>19/10</a:t>
                      </a:r>
                      <a:endParaRPr lang="en-GB" sz="1200" dirty="0"/>
                    </a:p>
                  </a:txBody>
                  <a:tcPr>
                    <a:solidFill>
                      <a:srgbClr val="92D050"/>
                    </a:solidFill>
                  </a:tcPr>
                </a:tc>
                <a:tc>
                  <a:txBody>
                    <a:bodyPr/>
                    <a:lstStyle/>
                    <a:p>
                      <a:r>
                        <a:rPr lang="en-US" sz="1200" dirty="0" smtClean="0"/>
                        <a:t>7319</a:t>
                      </a:r>
                      <a:endParaRPr lang="en-GB" sz="1200" dirty="0"/>
                    </a:p>
                  </a:txBody>
                  <a:tcPr>
                    <a:solidFill>
                      <a:srgbClr val="92D050"/>
                    </a:solidFill>
                  </a:tcPr>
                </a:tc>
                <a:tc>
                  <a:txBody>
                    <a:bodyPr/>
                    <a:lstStyle/>
                    <a:p>
                      <a:r>
                        <a:rPr lang="en-US" sz="1200" dirty="0" smtClean="0"/>
                        <a:t>2566</a:t>
                      </a:r>
                      <a:endParaRPr lang="en-GB" sz="1200" dirty="0"/>
                    </a:p>
                  </a:txBody>
                  <a:tcPr>
                    <a:solidFill>
                      <a:srgbClr val="92D050"/>
                    </a:solidFill>
                  </a:tcPr>
                </a:tc>
                <a:tc>
                  <a:txBody>
                    <a:bodyPr/>
                    <a:lstStyle/>
                    <a:p>
                      <a:r>
                        <a:rPr lang="en-US" sz="1200" dirty="0" smtClean="0"/>
                        <a:t>Camera</a:t>
                      </a:r>
                      <a:endParaRPr lang="en-GB" sz="1200" dirty="0"/>
                    </a:p>
                  </a:txBody>
                  <a:tcPr>
                    <a:solidFill>
                      <a:srgbClr val="92D050"/>
                    </a:solidFill>
                  </a:tcPr>
                </a:tc>
                <a:tc>
                  <a:txBody>
                    <a:bodyPr/>
                    <a:lstStyle/>
                    <a:p>
                      <a:r>
                        <a:rPr lang="en-US" sz="1200" dirty="0" smtClean="0"/>
                        <a:t>-</a:t>
                      </a:r>
                      <a:endParaRPr lang="en-GB" sz="1200" dirty="0"/>
                    </a:p>
                  </a:txBody>
                  <a:tcPr>
                    <a:solidFill>
                      <a:srgbClr val="92D050"/>
                    </a:solidFill>
                  </a:tcPr>
                </a:tc>
                <a:tc>
                  <a:txBody>
                    <a:bodyPr/>
                    <a:lstStyle/>
                    <a:p>
                      <a:r>
                        <a:rPr lang="en-US" sz="1050" dirty="0" smtClean="0"/>
                        <a:t>Gas pressure increased</a:t>
                      </a:r>
                      <a:r>
                        <a:rPr lang="en-US" sz="1050" baseline="0" dirty="0" smtClean="0"/>
                        <a:t> to 4x10</a:t>
                      </a:r>
                      <a:r>
                        <a:rPr lang="en-US" sz="1050" baseline="30000" dirty="0" smtClean="0"/>
                        <a:t>-7</a:t>
                      </a:r>
                      <a:r>
                        <a:rPr lang="en-US" sz="1050" baseline="0" dirty="0" smtClean="0"/>
                        <a:t> mbar, beam dump</a:t>
                      </a:r>
                      <a:endParaRPr lang="en-US" sz="1050" dirty="0" smtClean="0"/>
                    </a:p>
                  </a:txBody>
                  <a:tcPr>
                    <a:solidFill>
                      <a:srgbClr val="92D050"/>
                    </a:solidFill>
                  </a:tcPr>
                </a:tc>
                <a:extLst>
                  <a:ext uri="{0D108BD9-81ED-4DB2-BD59-A6C34878D82A}">
                    <a16:rowId xmlns:a16="http://schemas.microsoft.com/office/drawing/2014/main" val="2548193780"/>
                  </a:ext>
                </a:extLst>
              </a:tr>
              <a:tr h="410786">
                <a:tc>
                  <a:txBody>
                    <a:bodyPr/>
                    <a:lstStyle/>
                    <a:p>
                      <a:r>
                        <a:rPr lang="en-US" sz="1200" dirty="0" smtClean="0"/>
                        <a:t>16/11</a:t>
                      </a:r>
                      <a:endParaRPr lang="en-GB" sz="1200" dirty="0"/>
                    </a:p>
                  </a:txBody>
                  <a:tcPr/>
                </a:tc>
                <a:tc>
                  <a:txBody>
                    <a:bodyPr/>
                    <a:lstStyle/>
                    <a:p>
                      <a:r>
                        <a:rPr lang="en-US" sz="1200" dirty="0" smtClean="0"/>
                        <a:t>7448</a:t>
                      </a:r>
                      <a:endParaRPr lang="en-GB" sz="1200" dirty="0"/>
                    </a:p>
                  </a:txBody>
                  <a:tcPr/>
                </a:tc>
                <a:tc>
                  <a:txBody>
                    <a:bodyPr/>
                    <a:lstStyle/>
                    <a:p>
                      <a:r>
                        <a:rPr lang="en-US" sz="1200" dirty="0" smtClean="0"/>
                        <a:t>648</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5</a:t>
                      </a:r>
                      <a:endParaRPr lang="en-GB" sz="1200" dirty="0"/>
                    </a:p>
                  </a:txBody>
                  <a:tcPr/>
                </a:tc>
                <a:tc>
                  <a:txBody>
                    <a:bodyPr/>
                    <a:lstStyle/>
                    <a:p>
                      <a:r>
                        <a:rPr lang="en-US" sz="1050" dirty="0" smtClean="0"/>
                        <a:t>Ion run. 6.3</a:t>
                      </a:r>
                      <a:r>
                        <a:rPr lang="en-US" sz="1050" baseline="0" dirty="0" smtClean="0"/>
                        <a:t> </a:t>
                      </a:r>
                      <a:r>
                        <a:rPr lang="en-US" sz="1050" baseline="0" dirty="0" err="1" smtClean="0"/>
                        <a:t>TeV</a:t>
                      </a:r>
                      <a:r>
                        <a:rPr lang="en-US" sz="1050" baseline="0" dirty="0" smtClean="0"/>
                        <a:t> data, 585 nm filter. BG data (no gas)</a:t>
                      </a:r>
                      <a:endParaRPr lang="en-US" sz="1050" dirty="0" smtClean="0"/>
                    </a:p>
                  </a:txBody>
                  <a:tcPr/>
                </a:tc>
                <a:extLst>
                  <a:ext uri="{0D108BD9-81ED-4DB2-BD59-A6C34878D82A}">
                    <a16:rowId xmlns:a16="http://schemas.microsoft.com/office/drawing/2014/main" val="851564277"/>
                  </a:ext>
                </a:extLst>
              </a:tr>
              <a:tr h="273857">
                <a:tc>
                  <a:txBody>
                    <a:bodyPr/>
                    <a:lstStyle/>
                    <a:p>
                      <a:r>
                        <a:rPr lang="en-US" sz="1200" dirty="0" smtClean="0"/>
                        <a:t>20/11</a:t>
                      </a:r>
                      <a:endParaRPr lang="en-GB" sz="1200" dirty="0"/>
                    </a:p>
                  </a:txBody>
                  <a:tcPr/>
                </a:tc>
                <a:tc>
                  <a:txBody>
                    <a:bodyPr/>
                    <a:lstStyle/>
                    <a:p>
                      <a:r>
                        <a:rPr lang="en-US" sz="1200" dirty="0" smtClean="0"/>
                        <a:t>7457</a:t>
                      </a:r>
                      <a:endParaRPr lang="en-GB" sz="1200" dirty="0"/>
                    </a:p>
                  </a:txBody>
                  <a:tcPr/>
                </a:tc>
                <a:tc>
                  <a:txBody>
                    <a:bodyPr/>
                    <a:lstStyle/>
                    <a:p>
                      <a:r>
                        <a:rPr lang="en-US" sz="1200" dirty="0" smtClean="0"/>
                        <a:t>648</a:t>
                      </a:r>
                      <a:endParaRPr lang="en-GB" sz="1200" dirty="0"/>
                    </a:p>
                  </a:txBody>
                  <a:tcPr/>
                </a:tc>
                <a:tc>
                  <a:txBody>
                    <a:bodyPr/>
                    <a:lstStyle/>
                    <a:p>
                      <a:r>
                        <a:rPr lang="en-US" sz="1200" dirty="0" smtClean="0"/>
                        <a:t>Camera</a:t>
                      </a:r>
                      <a:endParaRPr lang="en-GB" sz="1200" dirty="0"/>
                    </a:p>
                  </a:txBody>
                  <a:tcPr/>
                </a:tc>
                <a:tc>
                  <a:txBody>
                    <a:bodyPr/>
                    <a:lstStyle/>
                    <a:p>
                      <a:r>
                        <a:rPr lang="en-US" sz="1200" dirty="0" smtClean="0"/>
                        <a:t>38</a:t>
                      </a:r>
                      <a:endParaRPr lang="en-GB" sz="1200" dirty="0"/>
                    </a:p>
                  </a:txBody>
                  <a:tcPr/>
                </a:tc>
                <a:tc>
                  <a:txBody>
                    <a:bodyPr/>
                    <a:lstStyle/>
                    <a:p>
                      <a:r>
                        <a:rPr lang="en-US" sz="1050" dirty="0" smtClean="0"/>
                        <a:t>Ion run. 6.3</a:t>
                      </a:r>
                      <a:r>
                        <a:rPr lang="en-US" sz="1050" baseline="0" dirty="0" smtClean="0"/>
                        <a:t> </a:t>
                      </a:r>
                      <a:r>
                        <a:rPr lang="en-US" sz="1050" baseline="0" dirty="0" err="1" smtClean="0"/>
                        <a:t>TeV</a:t>
                      </a:r>
                      <a:r>
                        <a:rPr lang="en-US" sz="1050" baseline="0" dirty="0" smtClean="0"/>
                        <a:t> data, 585 nm filter</a:t>
                      </a:r>
                    </a:p>
                  </a:txBody>
                  <a:tcPr/>
                </a:tc>
                <a:extLst>
                  <a:ext uri="{0D108BD9-81ED-4DB2-BD59-A6C34878D82A}">
                    <a16:rowId xmlns:a16="http://schemas.microsoft.com/office/drawing/2014/main" val="197568198"/>
                  </a:ext>
                </a:extLst>
              </a:tr>
              <a:tr h="273857">
                <a:tc>
                  <a:txBody>
                    <a:bodyPr/>
                    <a:lstStyle/>
                    <a:p>
                      <a:r>
                        <a:rPr lang="en-US" sz="1200" dirty="0" smtClean="0"/>
                        <a:t>26/11</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US" sz="1200" dirty="0" smtClean="0"/>
                        <a:t>Camera</a:t>
                      </a:r>
                      <a:endParaRPr lang="en-GB" sz="1200" dirty="0"/>
                    </a:p>
                  </a:txBody>
                  <a:tcPr/>
                </a:tc>
                <a:tc>
                  <a:txBody>
                    <a:bodyPr/>
                    <a:lstStyle/>
                    <a:p>
                      <a:endParaRPr lang="en-GB" sz="1200" dirty="0"/>
                    </a:p>
                  </a:txBody>
                  <a:tcPr/>
                </a:tc>
                <a:tc>
                  <a:txBody>
                    <a:bodyPr/>
                    <a:lstStyle/>
                    <a:p>
                      <a:endParaRPr lang="en-US" sz="1050" baseline="0" dirty="0" smtClean="0"/>
                    </a:p>
                  </a:txBody>
                  <a:tcPr/>
                </a:tc>
                <a:extLst>
                  <a:ext uri="{0D108BD9-81ED-4DB2-BD59-A6C34878D82A}">
                    <a16:rowId xmlns:a16="http://schemas.microsoft.com/office/drawing/2014/main" val="1477633460"/>
                  </a:ext>
                </a:extLst>
              </a:tr>
              <a:tr h="273857">
                <a:tc>
                  <a:txBody>
                    <a:bodyPr/>
                    <a:lstStyle/>
                    <a:p>
                      <a:r>
                        <a:rPr lang="en-US" sz="1200" dirty="0" smtClean="0"/>
                        <a:t>28/11</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US" sz="1200" dirty="0" smtClean="0"/>
                        <a:t>Camera</a:t>
                      </a:r>
                      <a:endParaRPr lang="en-GB" sz="1200" dirty="0"/>
                    </a:p>
                  </a:txBody>
                  <a:tcPr/>
                </a:tc>
                <a:tc>
                  <a:txBody>
                    <a:bodyPr/>
                    <a:lstStyle/>
                    <a:p>
                      <a:endParaRPr lang="en-GB" sz="1200" dirty="0"/>
                    </a:p>
                  </a:txBody>
                  <a:tcPr/>
                </a:tc>
                <a:tc>
                  <a:txBody>
                    <a:bodyPr/>
                    <a:lstStyle/>
                    <a:p>
                      <a:endParaRPr lang="en-US" sz="1050" baseline="0" dirty="0" smtClean="0"/>
                    </a:p>
                  </a:txBody>
                  <a:tcPr/>
                </a:tc>
                <a:extLst>
                  <a:ext uri="{0D108BD9-81ED-4DB2-BD59-A6C34878D82A}">
                    <a16:rowId xmlns:a16="http://schemas.microsoft.com/office/drawing/2014/main" val="2219087724"/>
                  </a:ext>
                </a:extLst>
              </a:tr>
              <a:tr h="273857">
                <a:tc>
                  <a:txBody>
                    <a:bodyPr/>
                    <a:lstStyle/>
                    <a:p>
                      <a:r>
                        <a:rPr lang="en-US" sz="1200" dirty="0" smtClean="0"/>
                        <a:t>1/12</a:t>
                      </a:r>
                      <a:endParaRPr lang="en-GB" sz="1200" dirty="0"/>
                    </a:p>
                  </a:txBody>
                  <a:tcPr>
                    <a:solidFill>
                      <a:srgbClr val="92D050"/>
                    </a:solidFill>
                  </a:tcPr>
                </a:tc>
                <a:tc>
                  <a:txBody>
                    <a:bodyPr/>
                    <a:lstStyle/>
                    <a:p>
                      <a:endParaRPr lang="en-GB" sz="1200" dirty="0"/>
                    </a:p>
                  </a:txBody>
                  <a:tcPr>
                    <a:solidFill>
                      <a:srgbClr val="92D050"/>
                    </a:solidFill>
                  </a:tcPr>
                </a:tc>
                <a:tc>
                  <a:txBody>
                    <a:bodyPr/>
                    <a:lstStyle/>
                    <a:p>
                      <a:endParaRPr lang="en-GB" sz="1200" dirty="0"/>
                    </a:p>
                  </a:txBody>
                  <a:tcPr>
                    <a:solidFill>
                      <a:srgbClr val="92D050"/>
                    </a:solidFill>
                  </a:tcPr>
                </a:tc>
                <a:tc>
                  <a:txBody>
                    <a:bodyPr/>
                    <a:lstStyle/>
                    <a:p>
                      <a:r>
                        <a:rPr lang="en-US" sz="1200" dirty="0" smtClean="0"/>
                        <a:t>Camera</a:t>
                      </a:r>
                      <a:endParaRPr lang="en-GB" sz="1200" dirty="0"/>
                    </a:p>
                  </a:txBody>
                  <a:tcPr>
                    <a:solidFill>
                      <a:srgbClr val="92D050"/>
                    </a:solidFill>
                  </a:tcPr>
                </a:tc>
                <a:tc>
                  <a:txBody>
                    <a:bodyPr/>
                    <a:lstStyle/>
                    <a:p>
                      <a:endParaRPr lang="en-GB" sz="1200" dirty="0"/>
                    </a:p>
                  </a:txBody>
                  <a:tcPr>
                    <a:solidFill>
                      <a:srgbClr val="92D050"/>
                    </a:solidFill>
                  </a:tcPr>
                </a:tc>
                <a:tc>
                  <a:txBody>
                    <a:bodyPr/>
                    <a:lstStyle/>
                    <a:p>
                      <a:r>
                        <a:rPr lang="en-US" sz="1050" baseline="0" dirty="0" smtClean="0"/>
                        <a:t>Ion run. Injection energy</a:t>
                      </a:r>
                    </a:p>
                  </a:txBody>
                  <a:tcPr>
                    <a:solidFill>
                      <a:srgbClr val="92D050"/>
                    </a:solidFill>
                  </a:tcPr>
                </a:tc>
                <a:extLst>
                  <a:ext uri="{0D108BD9-81ED-4DB2-BD59-A6C34878D82A}">
                    <a16:rowId xmlns:a16="http://schemas.microsoft.com/office/drawing/2014/main" val="2878772661"/>
                  </a:ext>
                </a:extLst>
              </a:tr>
            </a:tbl>
          </a:graphicData>
        </a:graphic>
      </p:graphicFrame>
      <p:sp>
        <p:nvSpPr>
          <p:cNvPr id="4" name="Date Placeholder 3"/>
          <p:cNvSpPr>
            <a:spLocks noGrp="1"/>
          </p:cNvSpPr>
          <p:nvPr>
            <p:ph type="dt" sz="half" idx="2"/>
          </p:nvPr>
        </p:nvSpPr>
        <p:spPr/>
        <p:txBody>
          <a:bodyPr/>
          <a:lstStyle/>
          <a:p>
            <a:r>
              <a:rPr lang="en-US" dirty="0" smtClean="0"/>
              <a:t>27/11/2018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4081202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692" y="3435351"/>
            <a:ext cx="2880000" cy="2160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9142" y="3435351"/>
            <a:ext cx="2880000" cy="216000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9142" y="3435351"/>
            <a:ext cx="2880000" cy="2160000"/>
          </a:xfrm>
          <a:prstGeom prst="rect">
            <a:avLst/>
          </a:prstGeom>
        </p:spPr>
      </p:pic>
      <p:sp>
        <p:nvSpPr>
          <p:cNvPr id="2" name="Title 1"/>
          <p:cNvSpPr>
            <a:spLocks noGrp="1"/>
          </p:cNvSpPr>
          <p:nvPr>
            <p:ph type="title"/>
          </p:nvPr>
        </p:nvSpPr>
        <p:spPr/>
        <p:txBody>
          <a:bodyPr>
            <a:normAutofit/>
          </a:bodyPr>
          <a:lstStyle/>
          <a:p>
            <a:r>
              <a:rPr lang="en-US" dirty="0" smtClean="0"/>
              <a:t>Data from </a:t>
            </a:r>
            <a:r>
              <a:rPr lang="en-US" dirty="0" err="1" smtClean="0"/>
              <a:t>Pb</a:t>
            </a:r>
            <a:r>
              <a:rPr lang="en-US" dirty="0" smtClean="0"/>
              <a:t>+ at injection</a:t>
            </a:r>
            <a:endParaRPr lang="en-GB" dirty="0"/>
          </a:p>
        </p:txBody>
      </p:sp>
      <p:sp>
        <p:nvSpPr>
          <p:cNvPr id="3" name="Content Placeholder 2"/>
          <p:cNvSpPr>
            <a:spLocks noGrp="1"/>
          </p:cNvSpPr>
          <p:nvPr>
            <p:ph idx="1"/>
          </p:nvPr>
        </p:nvSpPr>
        <p:spPr>
          <a:xfrm>
            <a:off x="457200" y="1325606"/>
            <a:ext cx="8226854" cy="2489310"/>
          </a:xfrm>
        </p:spPr>
        <p:txBody>
          <a:bodyPr>
            <a:normAutofit/>
          </a:bodyPr>
          <a:lstStyle/>
          <a:p>
            <a:r>
              <a:rPr lang="en-US" sz="2400" dirty="0">
                <a:solidFill>
                  <a:schemeClr val="accent6">
                    <a:lumMod val="50000"/>
                  </a:schemeClr>
                </a:solidFill>
              </a:rPr>
              <a:t>Fill 7481, 28/11/2018. Acquired data at injection:</a:t>
            </a:r>
          </a:p>
          <a:p>
            <a:pPr lvl="1"/>
            <a:r>
              <a:rPr lang="en-US" sz="1800" dirty="0">
                <a:solidFill>
                  <a:schemeClr val="accent6">
                    <a:lumMod val="50000"/>
                  </a:schemeClr>
                </a:solidFill>
              </a:rPr>
              <a:t>with / without gas and block filter, beam on</a:t>
            </a:r>
          </a:p>
          <a:p>
            <a:pPr lvl="1"/>
            <a:r>
              <a:rPr lang="en-US" sz="1800" dirty="0">
                <a:solidFill>
                  <a:schemeClr val="accent6">
                    <a:lumMod val="50000"/>
                  </a:schemeClr>
                </a:solidFill>
              </a:rPr>
              <a:t>with / without gas and 585 nm filter, beam on</a:t>
            </a:r>
          </a:p>
          <a:p>
            <a:r>
              <a:rPr lang="en-US" sz="2400" dirty="0">
                <a:solidFill>
                  <a:schemeClr val="accent6">
                    <a:lumMod val="50000"/>
                  </a:schemeClr>
                </a:solidFill>
              </a:rPr>
              <a:t>Fill 7487, 30/11/2018. Acquired data at injection:</a:t>
            </a:r>
          </a:p>
          <a:p>
            <a:pPr lvl="1"/>
            <a:r>
              <a:rPr lang="en-US" sz="1800" dirty="0">
                <a:solidFill>
                  <a:schemeClr val="accent6">
                    <a:lumMod val="50000"/>
                  </a:schemeClr>
                </a:solidFill>
              </a:rPr>
              <a:t>With gas, no beam, 585 nm filter</a:t>
            </a:r>
          </a:p>
          <a:p>
            <a:pPr lvl="1"/>
            <a:r>
              <a:rPr lang="en-US" sz="1800" dirty="0">
                <a:solidFill>
                  <a:schemeClr val="accent6">
                    <a:lumMod val="50000"/>
                  </a:schemeClr>
                </a:solidFill>
              </a:rPr>
              <a:t>With gas, with beam, 585 nm filter</a:t>
            </a:r>
          </a:p>
          <a:p>
            <a:pPr lvl="1"/>
            <a:endParaRPr lang="en-GB" sz="1800" dirty="0">
              <a:solidFill>
                <a:schemeClr val="accent6">
                  <a:lumMod val="50000"/>
                </a:schemeClr>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9" name="TextBox 8"/>
          <p:cNvSpPr txBox="1"/>
          <p:nvPr/>
        </p:nvSpPr>
        <p:spPr>
          <a:xfrm>
            <a:off x="457204" y="5328338"/>
            <a:ext cx="2185085" cy="646331"/>
          </a:xfrm>
          <a:prstGeom prst="rect">
            <a:avLst/>
          </a:prstGeom>
          <a:noFill/>
        </p:spPr>
        <p:txBody>
          <a:bodyPr wrap="none" rtlCol="0">
            <a:spAutoFit/>
          </a:bodyPr>
          <a:lstStyle/>
          <a:p>
            <a:pPr algn="ctr"/>
            <a:r>
              <a:rPr lang="en-US" sz="1200" dirty="0">
                <a:latin typeface="Corbel" panose="020B0503020204020204" pitchFamily="34" charset="0"/>
              </a:rPr>
              <a:t>585 nm, gas </a:t>
            </a:r>
            <a:r>
              <a:rPr lang="en-US" sz="1200" b="1" dirty="0">
                <a:solidFill>
                  <a:srgbClr val="00B050"/>
                </a:solidFill>
                <a:latin typeface="Corbel" panose="020B0503020204020204" pitchFamily="34" charset="0"/>
              </a:rPr>
              <a:t>ON</a:t>
            </a:r>
            <a:r>
              <a:rPr lang="en-US" sz="1200" dirty="0">
                <a:latin typeface="Corbel" panose="020B0503020204020204" pitchFamily="34" charset="0"/>
              </a:rPr>
              <a:t>, beam </a:t>
            </a:r>
            <a:r>
              <a:rPr lang="en-US" sz="1200" b="1" dirty="0">
                <a:solidFill>
                  <a:srgbClr val="FF0000"/>
                </a:solidFill>
                <a:latin typeface="Corbel" panose="020B0503020204020204" pitchFamily="34" charset="0"/>
              </a:rPr>
              <a:t>OFF</a:t>
            </a:r>
          </a:p>
          <a:p>
            <a:pPr algn="ctr"/>
            <a:r>
              <a:rPr lang="en-US" sz="1200" dirty="0">
                <a:latin typeface="Corbel" panose="020B0503020204020204" pitchFamily="34" charset="0"/>
              </a:rPr>
              <a:t>“photon counting” over 577.6 s </a:t>
            </a:r>
          </a:p>
          <a:p>
            <a:pPr algn="ctr"/>
            <a:r>
              <a:rPr lang="en-US" sz="1200" dirty="0">
                <a:latin typeface="Corbel" panose="020B0503020204020204" pitchFamily="34" charset="0"/>
              </a:rPr>
              <a:t>(1440 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
        <p:nvSpPr>
          <p:cNvPr id="10" name="TextBox 9"/>
          <p:cNvSpPr txBox="1"/>
          <p:nvPr/>
        </p:nvSpPr>
        <p:spPr>
          <a:xfrm>
            <a:off x="6196430" y="5303622"/>
            <a:ext cx="2263633" cy="646331"/>
          </a:xfrm>
          <a:prstGeom prst="rect">
            <a:avLst/>
          </a:prstGeom>
          <a:noFill/>
        </p:spPr>
        <p:txBody>
          <a:bodyPr wrap="none" rtlCol="0">
            <a:spAutoFit/>
          </a:bodyPr>
          <a:lstStyle/>
          <a:p>
            <a:pPr algn="ctr"/>
            <a:r>
              <a:rPr lang="en-US" sz="1200" b="1" dirty="0">
                <a:latin typeface="Corbel" panose="020B0503020204020204" pitchFamily="34" charset="0"/>
              </a:rPr>
              <a:t>585 nm, gas </a:t>
            </a:r>
            <a:r>
              <a:rPr lang="en-US" sz="1200" b="1" dirty="0">
                <a:solidFill>
                  <a:srgbClr val="00B050"/>
                </a:solidFill>
                <a:latin typeface="Corbel" panose="020B0503020204020204" pitchFamily="34" charset="0"/>
              </a:rPr>
              <a:t>ON</a:t>
            </a:r>
            <a:r>
              <a:rPr lang="en-US" sz="1200" b="1" dirty="0">
                <a:latin typeface="Corbel" panose="020B0503020204020204" pitchFamily="34" charset="0"/>
              </a:rPr>
              <a:t>, beam </a:t>
            </a:r>
            <a:r>
              <a:rPr lang="en-US" sz="1200" b="1" dirty="0">
                <a:solidFill>
                  <a:srgbClr val="00B050"/>
                </a:solidFill>
                <a:latin typeface="Corbel" panose="020B0503020204020204" pitchFamily="34" charset="0"/>
              </a:rPr>
              <a:t>ON</a:t>
            </a:r>
          </a:p>
          <a:p>
            <a:pPr algn="ctr"/>
            <a:r>
              <a:rPr lang="en-US" sz="1200" dirty="0">
                <a:latin typeface="Corbel" panose="020B0503020204020204" pitchFamily="34" charset="0"/>
              </a:rPr>
              <a:t>“photon counting” over 1286.4 s </a:t>
            </a:r>
          </a:p>
          <a:p>
            <a:pPr algn="ctr"/>
            <a:r>
              <a:rPr lang="en-US" sz="1200" dirty="0">
                <a:latin typeface="Corbel" panose="020B0503020204020204" pitchFamily="34" charset="0"/>
              </a:rPr>
              <a:t>(3216 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
        <p:nvSpPr>
          <p:cNvPr id="12" name="TextBox 11"/>
          <p:cNvSpPr txBox="1"/>
          <p:nvPr/>
        </p:nvSpPr>
        <p:spPr>
          <a:xfrm>
            <a:off x="3429004" y="5303622"/>
            <a:ext cx="2185085" cy="646331"/>
          </a:xfrm>
          <a:prstGeom prst="rect">
            <a:avLst/>
          </a:prstGeom>
          <a:noFill/>
        </p:spPr>
        <p:txBody>
          <a:bodyPr wrap="none" rtlCol="0">
            <a:spAutoFit/>
          </a:bodyPr>
          <a:lstStyle/>
          <a:p>
            <a:pPr algn="ctr"/>
            <a:r>
              <a:rPr lang="en-US" sz="1200" dirty="0">
                <a:latin typeface="Corbel" panose="020B0503020204020204" pitchFamily="34" charset="0"/>
              </a:rPr>
              <a:t>585 nm, gas </a:t>
            </a:r>
            <a:r>
              <a:rPr lang="en-US" sz="1200" b="1" dirty="0">
                <a:solidFill>
                  <a:srgbClr val="FF0000"/>
                </a:solidFill>
                <a:latin typeface="Corbel" panose="020B0503020204020204" pitchFamily="34" charset="0"/>
              </a:rPr>
              <a:t>OFF</a:t>
            </a:r>
            <a:r>
              <a:rPr lang="en-US" sz="1200" dirty="0">
                <a:latin typeface="Corbel" panose="020B0503020204020204" pitchFamily="34" charset="0"/>
              </a:rPr>
              <a:t>, beam </a:t>
            </a:r>
            <a:r>
              <a:rPr lang="en-US" sz="1200" b="1" dirty="0">
                <a:solidFill>
                  <a:srgbClr val="00B050"/>
                </a:solidFill>
                <a:latin typeface="Corbel" panose="020B0503020204020204" pitchFamily="34" charset="0"/>
              </a:rPr>
              <a:t>ON</a:t>
            </a:r>
          </a:p>
          <a:p>
            <a:pPr algn="ctr"/>
            <a:r>
              <a:rPr lang="en-US" sz="1200" dirty="0">
                <a:latin typeface="Corbel" panose="020B0503020204020204" pitchFamily="34" charset="0"/>
              </a:rPr>
              <a:t>“photon counting” over 210.8 s </a:t>
            </a:r>
          </a:p>
          <a:p>
            <a:pPr algn="ctr"/>
            <a:r>
              <a:rPr lang="en-US" sz="1200" dirty="0">
                <a:latin typeface="Corbel" panose="020B0503020204020204" pitchFamily="34" charset="0"/>
              </a:rPr>
              <a:t>(527 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
        <p:nvSpPr>
          <p:cNvPr id="5" name="Rounded Rectangle 4"/>
          <p:cNvSpPr/>
          <p:nvPr/>
        </p:nvSpPr>
        <p:spPr>
          <a:xfrm>
            <a:off x="6858000" y="3714750"/>
            <a:ext cx="1708150" cy="349250"/>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5842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a:t>
            </a:r>
            <a:endParaRPr lang="en-GB" dirty="0"/>
          </a:p>
        </p:txBody>
      </p:sp>
      <p:sp>
        <p:nvSpPr>
          <p:cNvPr id="3" name="Content Placeholder 2"/>
          <p:cNvSpPr>
            <a:spLocks noGrp="1"/>
          </p:cNvSpPr>
          <p:nvPr>
            <p:ph idx="1"/>
          </p:nvPr>
        </p:nvSpPr>
        <p:spPr/>
        <p:txBody>
          <a:bodyPr/>
          <a:lstStyle/>
          <a:p>
            <a:pPr marL="36576" indent="0" algn="ctr">
              <a:buNone/>
            </a:pPr>
            <a:r>
              <a:rPr lang="en-US" sz="2000" dirty="0"/>
              <a:t>Horizontal position off by 5.5 mm. </a:t>
            </a: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9" name="Picture 8"/>
          <p:cNvPicPr>
            <a:picLocks noChangeAspect="1"/>
          </p:cNvPicPr>
          <p:nvPr/>
        </p:nvPicPr>
        <p:blipFill rotWithShape="1">
          <a:blip r:embed="rId2"/>
          <a:srcRect l="18874" t="21414" r="59251" b="33119"/>
          <a:stretch/>
        </p:blipFill>
        <p:spPr>
          <a:xfrm>
            <a:off x="1022350" y="3926740"/>
            <a:ext cx="2950902" cy="1971475"/>
          </a:xfrm>
          <a:prstGeom prst="rect">
            <a:avLst/>
          </a:prstGeom>
        </p:spPr>
      </p:pic>
      <p:pic>
        <p:nvPicPr>
          <p:cNvPr id="10" name="Picture 9"/>
          <p:cNvPicPr>
            <a:picLocks noChangeAspect="1"/>
          </p:cNvPicPr>
          <p:nvPr/>
        </p:nvPicPr>
        <p:blipFill rotWithShape="1">
          <a:blip r:embed="rId3"/>
          <a:srcRect l="18789" t="21580" r="59168" b="33376"/>
          <a:stretch/>
        </p:blipFill>
        <p:spPr>
          <a:xfrm>
            <a:off x="1022350" y="1988573"/>
            <a:ext cx="2950902" cy="1938167"/>
          </a:xfrm>
          <a:prstGeom prst="rect">
            <a:avLst/>
          </a:prstGeom>
        </p:spPr>
      </p:pic>
      <p:pic>
        <p:nvPicPr>
          <p:cNvPr id="7" name="Picture 6"/>
          <p:cNvPicPr>
            <a:picLocks noChangeAspect="1"/>
          </p:cNvPicPr>
          <p:nvPr/>
        </p:nvPicPr>
        <p:blipFill rotWithShape="1">
          <a:blip r:embed="rId4"/>
          <a:srcRect l="7923" t="19228" r="69865" b="33228"/>
          <a:stretch/>
        </p:blipFill>
        <p:spPr>
          <a:xfrm>
            <a:off x="5784850" y="2971135"/>
            <a:ext cx="2950902" cy="2030300"/>
          </a:xfrm>
          <a:prstGeom prst="rect">
            <a:avLst/>
          </a:prstGeom>
        </p:spPr>
      </p:pic>
      <p:cxnSp>
        <p:nvCxnSpPr>
          <p:cNvPr id="12" name="Straight Connector 11"/>
          <p:cNvCxnSpPr/>
          <p:nvPr/>
        </p:nvCxnSpPr>
        <p:spPr>
          <a:xfrm>
            <a:off x="4745184" y="3194050"/>
            <a:ext cx="2462644"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4745184" y="3600450"/>
            <a:ext cx="2462644"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4" name="Right Arrow 13"/>
          <p:cNvSpPr/>
          <p:nvPr/>
        </p:nvSpPr>
        <p:spPr>
          <a:xfrm>
            <a:off x="4088194" y="3441700"/>
            <a:ext cx="826706" cy="111125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4056445" y="3259003"/>
            <a:ext cx="1652206" cy="276999"/>
          </a:xfrm>
          <a:prstGeom prst="rect">
            <a:avLst/>
          </a:prstGeom>
          <a:solidFill>
            <a:schemeClr val="bg1"/>
          </a:solidFill>
        </p:spPr>
        <p:txBody>
          <a:bodyPr wrap="square" rtlCol="0">
            <a:spAutoFit/>
          </a:bodyPr>
          <a:lstStyle/>
          <a:p>
            <a:pPr algn="ctr"/>
            <a:r>
              <a:rPr lang="en-US" sz="1200" dirty="0">
                <a:latin typeface="Corbel" panose="020B0503020204020204" pitchFamily="34" charset="0"/>
              </a:rPr>
              <a:t>Vertical offset: 5.5 mm</a:t>
            </a:r>
            <a:endParaRPr lang="en-GB" sz="1200" dirty="0">
              <a:latin typeface="Corbel" panose="020B0503020204020204" pitchFamily="34" charset="0"/>
            </a:endParaRPr>
          </a:p>
        </p:txBody>
      </p:sp>
    </p:spTree>
    <p:extLst>
      <p:ext uri="{BB962C8B-B14F-4D97-AF65-F5344CB8AC3E}">
        <p14:creationId xmlns:p14="http://schemas.microsoft.com/office/powerpoint/2010/main" val="1145137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9" name="Picture 8"/>
          <p:cNvPicPr>
            <a:picLocks noChangeAspect="1"/>
          </p:cNvPicPr>
          <p:nvPr/>
        </p:nvPicPr>
        <p:blipFill rotWithShape="1">
          <a:blip r:embed="rId2" cstate="hqprint">
            <a:extLst>
              <a:ext uri="{28A0092B-C50C-407E-A947-70E740481C1C}">
                <a14:useLocalDpi xmlns:a14="http://schemas.microsoft.com/office/drawing/2010/main" val="0"/>
              </a:ext>
            </a:extLst>
          </a:blip>
          <a:srcRect l="12854" r="5298"/>
          <a:stretch/>
        </p:blipFill>
        <p:spPr>
          <a:xfrm rot="5400000">
            <a:off x="-45366" y="2045053"/>
            <a:ext cx="5014454" cy="3446206"/>
          </a:xfrm>
          <a:prstGeom prst="rect">
            <a:avLst/>
          </a:prstGeom>
        </p:spPr>
      </p:pic>
      <p:pic>
        <p:nvPicPr>
          <p:cNvPr id="7" name="Picture 6"/>
          <p:cNvPicPr>
            <a:picLocks noChangeAspect="1"/>
          </p:cNvPicPr>
          <p:nvPr/>
        </p:nvPicPr>
        <p:blipFill rotWithShape="1">
          <a:blip r:embed="rId3"/>
          <a:srcRect l="21224" t="30476" r="64541" b="16428"/>
          <a:stretch/>
        </p:blipFill>
        <p:spPr>
          <a:xfrm flipV="1">
            <a:off x="4936255" y="4"/>
            <a:ext cx="4207749" cy="5044773"/>
          </a:xfrm>
          <a:prstGeom prst="rect">
            <a:avLst/>
          </a:prstGeom>
        </p:spPr>
      </p:pic>
      <p:cxnSp>
        <p:nvCxnSpPr>
          <p:cNvPr id="8" name="Straight Connector 7"/>
          <p:cNvCxnSpPr/>
          <p:nvPr/>
        </p:nvCxnSpPr>
        <p:spPr>
          <a:xfrm flipV="1">
            <a:off x="7040125" y="314637"/>
            <a:ext cx="0" cy="559455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12" name="Group 11"/>
          <p:cNvGrpSpPr/>
          <p:nvPr/>
        </p:nvGrpSpPr>
        <p:grpSpPr>
          <a:xfrm>
            <a:off x="6713199" y="5044777"/>
            <a:ext cx="653852" cy="1345015"/>
            <a:chOff x="4036135" y="3344972"/>
            <a:chExt cx="653852" cy="1345015"/>
          </a:xfrm>
          <a:effectLst/>
        </p:grpSpPr>
        <p:sp>
          <p:nvSpPr>
            <p:cNvPr id="10" name="Rectangle 9"/>
            <p:cNvSpPr/>
            <p:nvPr/>
          </p:nvSpPr>
          <p:spPr>
            <a:xfrm>
              <a:off x="4036135" y="3576030"/>
              <a:ext cx="653852" cy="1113957"/>
            </a:xfrm>
            <a:prstGeom prst="rect">
              <a:avLst/>
            </a:prstGeom>
            <a:solidFill>
              <a:schemeClr val="bg2">
                <a:lumMod val="1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4160270" y="3344972"/>
              <a:ext cx="405582" cy="231058"/>
            </a:xfrm>
            <a:prstGeom prst="rect">
              <a:avLst/>
            </a:prstGeom>
            <a:solidFill>
              <a:schemeClr val="bg2">
                <a:lumMod val="1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TextBox 12"/>
          <p:cNvSpPr txBox="1"/>
          <p:nvPr/>
        </p:nvSpPr>
        <p:spPr>
          <a:xfrm>
            <a:off x="7530770" y="4845608"/>
            <a:ext cx="1095172" cy="646331"/>
          </a:xfrm>
          <a:prstGeom prst="rect">
            <a:avLst/>
          </a:prstGeom>
          <a:noFill/>
        </p:spPr>
        <p:txBody>
          <a:bodyPr wrap="none" rtlCol="0">
            <a:spAutoFit/>
          </a:bodyPr>
          <a:lstStyle/>
          <a:p>
            <a:r>
              <a:rPr lang="en-US" dirty="0"/>
              <a:t>35 mm</a:t>
            </a:r>
          </a:p>
          <a:p>
            <a:r>
              <a:rPr lang="en-US" dirty="0"/>
              <a:t>objective</a:t>
            </a:r>
            <a:endParaRPr lang="en-GB" dirty="0"/>
          </a:p>
        </p:txBody>
      </p:sp>
    </p:spTree>
    <p:extLst>
      <p:ext uri="{BB962C8B-B14F-4D97-AF65-F5344CB8AC3E}">
        <p14:creationId xmlns:p14="http://schemas.microsoft.com/office/powerpoint/2010/main" val="3492399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a:t>
            </a:r>
            <a:endParaRPr lang="en-GB" dirty="0"/>
          </a:p>
        </p:txBody>
      </p:sp>
      <p:sp>
        <p:nvSpPr>
          <p:cNvPr id="3" name="Content Placeholder 2"/>
          <p:cNvSpPr>
            <a:spLocks noGrp="1"/>
          </p:cNvSpPr>
          <p:nvPr>
            <p:ph idx="1"/>
          </p:nvPr>
        </p:nvSpPr>
        <p:spPr>
          <a:xfrm>
            <a:off x="1244600" y="4781554"/>
            <a:ext cx="6743700" cy="4405527"/>
          </a:xfrm>
        </p:spPr>
        <p:txBody>
          <a:bodyPr>
            <a:normAutofit/>
          </a:bodyPr>
          <a:lstStyle/>
          <a:p>
            <a:r>
              <a:rPr lang="en-US" sz="2000" dirty="0"/>
              <a:t>When compared to the </a:t>
            </a:r>
            <a:r>
              <a:rPr lang="en-US" sz="2000" dirty="0" err="1"/>
              <a:t>centre</a:t>
            </a:r>
            <a:r>
              <a:rPr lang="en-US" sz="2000" dirty="0"/>
              <a:t> of the viewport and beam screen, the beam appears to be approx. + 1.5 mm off </a:t>
            </a:r>
          </a:p>
          <a:p>
            <a:r>
              <a:rPr lang="en-US" sz="2000" dirty="0"/>
              <a:t>Closest BPM reads -0.5 mm </a:t>
            </a:r>
            <a:endParaRPr lang="en-GB" sz="2000"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7" name="Picture 6"/>
          <p:cNvPicPr>
            <a:picLocks noChangeAspect="1"/>
          </p:cNvPicPr>
          <p:nvPr/>
        </p:nvPicPr>
        <p:blipFill rotWithShape="1">
          <a:blip r:embed="rId2"/>
          <a:srcRect l="2858" t="10278" r="54285" b="12499"/>
          <a:stretch/>
        </p:blipFill>
        <p:spPr>
          <a:xfrm>
            <a:off x="1619254" y="1066800"/>
            <a:ext cx="6315281" cy="3657600"/>
          </a:xfrm>
          <a:prstGeom prst="rect">
            <a:avLst/>
          </a:prstGeom>
        </p:spPr>
      </p:pic>
      <p:sp>
        <p:nvSpPr>
          <p:cNvPr id="10" name="Up-Down Arrow 9"/>
          <p:cNvSpPr/>
          <p:nvPr/>
        </p:nvSpPr>
        <p:spPr>
          <a:xfrm>
            <a:off x="6591580" y="927611"/>
            <a:ext cx="897570" cy="3853943"/>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p>
        </p:txBody>
      </p:sp>
      <p:cxnSp>
        <p:nvCxnSpPr>
          <p:cNvPr id="9" name="Straight Connector 8"/>
          <p:cNvCxnSpPr/>
          <p:nvPr/>
        </p:nvCxnSpPr>
        <p:spPr>
          <a:xfrm rot="10800000">
            <a:off x="4074972" y="2519360"/>
            <a:ext cx="1555750" cy="12700"/>
          </a:xfrm>
          <a:prstGeom prst="line">
            <a:avLst/>
          </a:prstGeom>
          <a:ln w="76200">
            <a:solidFill>
              <a:srgbClr val="FF0000">
                <a:alpha val="50196"/>
              </a:srgbClr>
            </a:solidFill>
          </a:ln>
        </p:spPr>
        <p:style>
          <a:lnRef idx="2">
            <a:schemeClr val="accent1"/>
          </a:lnRef>
          <a:fillRef idx="0">
            <a:schemeClr val="accent1"/>
          </a:fillRef>
          <a:effectRef idx="1">
            <a:schemeClr val="accent1"/>
          </a:effectRef>
          <a:fontRef idx="minor">
            <a:schemeClr val="tx1"/>
          </a:fontRef>
        </p:style>
      </p:cxnSp>
      <p:sp>
        <p:nvSpPr>
          <p:cNvPr id="13" name="Right Arrow 12"/>
          <p:cNvSpPr/>
          <p:nvPr/>
        </p:nvSpPr>
        <p:spPr>
          <a:xfrm flipH="1">
            <a:off x="3354135" y="1275295"/>
            <a:ext cx="2193438" cy="80220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BEAM</a:t>
            </a:r>
            <a:endParaRPr lang="en-GB" b="1" dirty="0"/>
          </a:p>
        </p:txBody>
      </p:sp>
      <p:sp>
        <p:nvSpPr>
          <p:cNvPr id="11" name="TextBox 10"/>
          <p:cNvSpPr txBox="1"/>
          <p:nvPr/>
        </p:nvSpPr>
        <p:spPr>
          <a:xfrm rot="10800000">
            <a:off x="6871664" y="1106256"/>
            <a:ext cx="364202" cy="461665"/>
          </a:xfrm>
          <a:prstGeom prst="rect">
            <a:avLst/>
          </a:prstGeom>
          <a:noFill/>
        </p:spPr>
        <p:txBody>
          <a:bodyPr wrap="none" rtlCol="0">
            <a:spAutoFit/>
          </a:bodyPr>
          <a:lstStyle/>
          <a:p>
            <a:r>
              <a:rPr lang="en-US" sz="2400" dirty="0"/>
              <a:t>+</a:t>
            </a:r>
            <a:endParaRPr lang="en-GB" sz="2400" dirty="0"/>
          </a:p>
        </p:txBody>
      </p:sp>
      <p:sp>
        <p:nvSpPr>
          <p:cNvPr id="12" name="TextBox 11"/>
          <p:cNvSpPr txBox="1"/>
          <p:nvPr/>
        </p:nvSpPr>
        <p:spPr>
          <a:xfrm rot="10800000">
            <a:off x="6890900" y="4133705"/>
            <a:ext cx="287258" cy="461665"/>
          </a:xfrm>
          <a:prstGeom prst="rect">
            <a:avLst/>
          </a:prstGeom>
          <a:noFill/>
        </p:spPr>
        <p:txBody>
          <a:bodyPr wrap="none" rtlCol="0">
            <a:spAutoFit/>
          </a:bodyPr>
          <a:lstStyle/>
          <a:p>
            <a:r>
              <a:rPr lang="en-US" sz="2400" dirty="0"/>
              <a:t>-</a:t>
            </a:r>
            <a:endParaRPr lang="en-GB" sz="2400" dirty="0"/>
          </a:p>
        </p:txBody>
      </p:sp>
    </p:spTree>
    <p:extLst>
      <p:ext uri="{BB962C8B-B14F-4D97-AF65-F5344CB8AC3E}">
        <p14:creationId xmlns:p14="http://schemas.microsoft.com/office/powerpoint/2010/main" val="16616068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a:t>
            </a:r>
            <a:endParaRPr lang="en-GB" dirty="0"/>
          </a:p>
        </p:txBody>
      </p:sp>
      <p:sp>
        <p:nvSpPr>
          <p:cNvPr id="3" name="Content Placeholder 2"/>
          <p:cNvSpPr>
            <a:spLocks noGrp="1"/>
          </p:cNvSpPr>
          <p:nvPr>
            <p:ph idx="1"/>
          </p:nvPr>
        </p:nvSpPr>
        <p:spPr>
          <a:xfrm>
            <a:off x="1244600" y="4781554"/>
            <a:ext cx="6743700" cy="4405527"/>
          </a:xfrm>
        </p:spPr>
        <p:txBody>
          <a:bodyPr>
            <a:normAutofit/>
          </a:bodyPr>
          <a:lstStyle/>
          <a:p>
            <a:r>
              <a:rPr lang="en-US" sz="2000" dirty="0">
                <a:solidFill>
                  <a:schemeClr val="accent6">
                    <a:lumMod val="50000"/>
                  </a:schemeClr>
                </a:solidFill>
              </a:rPr>
              <a:t>When compared to the </a:t>
            </a:r>
            <a:r>
              <a:rPr lang="en-US" sz="2000" dirty="0" err="1">
                <a:solidFill>
                  <a:schemeClr val="accent6">
                    <a:lumMod val="50000"/>
                  </a:schemeClr>
                </a:solidFill>
              </a:rPr>
              <a:t>centre</a:t>
            </a:r>
            <a:r>
              <a:rPr lang="en-US" sz="2000" dirty="0">
                <a:solidFill>
                  <a:schemeClr val="accent6">
                    <a:lumMod val="50000"/>
                  </a:schemeClr>
                </a:solidFill>
              </a:rPr>
              <a:t> of the viewport and beam screen, the beam appears to be approx. + 1.5 mm off </a:t>
            </a:r>
          </a:p>
          <a:p>
            <a:r>
              <a:rPr lang="en-US" sz="2000" dirty="0">
                <a:solidFill>
                  <a:schemeClr val="accent6">
                    <a:lumMod val="50000"/>
                  </a:schemeClr>
                </a:solidFill>
              </a:rPr>
              <a:t>Closest BPM reads -0.5 mm </a:t>
            </a:r>
            <a:endParaRPr lang="en-GB" sz="2000" dirty="0">
              <a:solidFill>
                <a:schemeClr val="accent6">
                  <a:lumMod val="50000"/>
                </a:schemeClr>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7" name="Picture 6"/>
          <p:cNvPicPr>
            <a:picLocks noChangeAspect="1"/>
          </p:cNvPicPr>
          <p:nvPr/>
        </p:nvPicPr>
        <p:blipFill rotWithShape="1">
          <a:blip r:embed="rId2"/>
          <a:srcRect l="2858" t="10278" r="54285" b="12499"/>
          <a:stretch/>
        </p:blipFill>
        <p:spPr>
          <a:xfrm>
            <a:off x="1619254" y="1066800"/>
            <a:ext cx="6315281" cy="3657600"/>
          </a:xfrm>
          <a:prstGeom prst="rect">
            <a:avLst/>
          </a:prstGeom>
        </p:spPr>
      </p:pic>
      <p:sp>
        <p:nvSpPr>
          <p:cNvPr id="10" name="Up-Down Arrow 9"/>
          <p:cNvSpPr/>
          <p:nvPr/>
        </p:nvSpPr>
        <p:spPr>
          <a:xfrm>
            <a:off x="6591580" y="927611"/>
            <a:ext cx="897570" cy="3853943"/>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p>
        </p:txBody>
      </p:sp>
      <p:cxnSp>
        <p:nvCxnSpPr>
          <p:cNvPr id="9" name="Straight Connector 8"/>
          <p:cNvCxnSpPr/>
          <p:nvPr/>
        </p:nvCxnSpPr>
        <p:spPr>
          <a:xfrm rot="10800000">
            <a:off x="4074972" y="2519360"/>
            <a:ext cx="1555750" cy="12700"/>
          </a:xfrm>
          <a:prstGeom prst="line">
            <a:avLst/>
          </a:prstGeom>
          <a:ln w="76200">
            <a:solidFill>
              <a:srgbClr val="FF0000">
                <a:alpha val="50196"/>
              </a:srgbClr>
            </a:solidFill>
          </a:ln>
        </p:spPr>
        <p:style>
          <a:lnRef idx="2">
            <a:schemeClr val="accent1"/>
          </a:lnRef>
          <a:fillRef idx="0">
            <a:schemeClr val="accent1"/>
          </a:fillRef>
          <a:effectRef idx="1">
            <a:schemeClr val="accent1"/>
          </a:effectRef>
          <a:fontRef idx="minor">
            <a:schemeClr val="tx1"/>
          </a:fontRef>
        </p:style>
      </p:cxnSp>
      <p:sp>
        <p:nvSpPr>
          <p:cNvPr id="13" name="Right Arrow 12"/>
          <p:cNvSpPr/>
          <p:nvPr/>
        </p:nvSpPr>
        <p:spPr>
          <a:xfrm flipH="1">
            <a:off x="3354135" y="1275295"/>
            <a:ext cx="2193438" cy="80220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BEAM</a:t>
            </a:r>
            <a:endParaRPr lang="en-GB" b="1" dirty="0"/>
          </a:p>
        </p:txBody>
      </p:sp>
      <p:sp>
        <p:nvSpPr>
          <p:cNvPr id="11" name="TextBox 10"/>
          <p:cNvSpPr txBox="1"/>
          <p:nvPr/>
        </p:nvSpPr>
        <p:spPr>
          <a:xfrm rot="10800000">
            <a:off x="6871664" y="1106256"/>
            <a:ext cx="364202" cy="461665"/>
          </a:xfrm>
          <a:prstGeom prst="rect">
            <a:avLst/>
          </a:prstGeom>
          <a:noFill/>
        </p:spPr>
        <p:txBody>
          <a:bodyPr wrap="none" rtlCol="0">
            <a:spAutoFit/>
          </a:bodyPr>
          <a:lstStyle/>
          <a:p>
            <a:r>
              <a:rPr lang="en-US" sz="2400" dirty="0"/>
              <a:t>+</a:t>
            </a:r>
            <a:endParaRPr lang="en-GB" sz="2400" dirty="0"/>
          </a:p>
        </p:txBody>
      </p:sp>
      <p:sp>
        <p:nvSpPr>
          <p:cNvPr id="12" name="TextBox 11"/>
          <p:cNvSpPr txBox="1"/>
          <p:nvPr/>
        </p:nvSpPr>
        <p:spPr>
          <a:xfrm rot="10800000">
            <a:off x="6890900" y="4133705"/>
            <a:ext cx="287258" cy="461665"/>
          </a:xfrm>
          <a:prstGeom prst="rect">
            <a:avLst/>
          </a:prstGeom>
          <a:noFill/>
        </p:spPr>
        <p:txBody>
          <a:bodyPr wrap="none" rtlCol="0">
            <a:spAutoFit/>
          </a:bodyPr>
          <a:lstStyle/>
          <a:p>
            <a:r>
              <a:rPr lang="en-US" sz="2400" dirty="0"/>
              <a:t>-</a:t>
            </a:r>
            <a:endParaRPr lang="en-GB" sz="2400" dirty="0"/>
          </a:p>
        </p:txBody>
      </p:sp>
      <p:sp>
        <p:nvSpPr>
          <p:cNvPr id="8" name="Rectangle 7"/>
          <p:cNvSpPr/>
          <p:nvPr/>
        </p:nvSpPr>
        <p:spPr>
          <a:xfrm rot="166728">
            <a:off x="3490453" y="2395723"/>
            <a:ext cx="2418736" cy="182312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2636943" y="3761033"/>
            <a:ext cx="816249" cy="461665"/>
          </a:xfrm>
          <a:prstGeom prst="rect">
            <a:avLst/>
          </a:prstGeom>
          <a:noFill/>
        </p:spPr>
        <p:txBody>
          <a:bodyPr wrap="none" rtlCol="0">
            <a:spAutoFit/>
          </a:bodyPr>
          <a:lstStyle/>
          <a:p>
            <a:r>
              <a:rPr lang="en-US" sz="2400" b="1" dirty="0" smtClean="0">
                <a:solidFill>
                  <a:srgbClr val="FF0000"/>
                </a:solidFill>
              </a:rPr>
              <a:t>FOV</a:t>
            </a:r>
            <a:endParaRPr lang="en-GB" sz="2400" b="1" dirty="0">
              <a:solidFill>
                <a:srgbClr val="FF0000"/>
              </a:solidFill>
            </a:endParaRPr>
          </a:p>
        </p:txBody>
      </p:sp>
    </p:spTree>
    <p:extLst>
      <p:ext uri="{BB962C8B-B14F-4D97-AF65-F5344CB8AC3E}">
        <p14:creationId xmlns:p14="http://schemas.microsoft.com/office/powerpoint/2010/main" val="2448668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from Ions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7" name="Picture 6"/>
          <p:cNvPicPr>
            <a:picLocks noChangeAspect="1"/>
          </p:cNvPicPr>
          <p:nvPr/>
        </p:nvPicPr>
        <p:blipFill rotWithShape="1">
          <a:blip r:embed="rId2"/>
          <a:srcRect l="6383" t="28587" r="74657" b="29227"/>
          <a:stretch/>
        </p:blipFill>
        <p:spPr>
          <a:xfrm>
            <a:off x="4570630" y="1537260"/>
            <a:ext cx="4026993" cy="2520000"/>
          </a:xfrm>
          <a:prstGeom prst="rect">
            <a:avLst/>
          </a:prstGeom>
        </p:spPr>
      </p:pic>
      <p:pic>
        <p:nvPicPr>
          <p:cNvPr id="8" name="Picture 7"/>
          <p:cNvPicPr>
            <a:picLocks noChangeAspect="1"/>
          </p:cNvPicPr>
          <p:nvPr/>
        </p:nvPicPr>
        <p:blipFill rotWithShape="1">
          <a:blip r:embed="rId2"/>
          <a:srcRect l="25794" t="28587" r="55267" b="29227"/>
          <a:stretch/>
        </p:blipFill>
        <p:spPr>
          <a:xfrm>
            <a:off x="223302" y="1539382"/>
            <a:ext cx="4022304" cy="2520000"/>
          </a:xfrm>
          <a:prstGeom prst="rect">
            <a:avLst/>
          </a:prstGeom>
        </p:spPr>
      </p:pic>
      <p:sp>
        <p:nvSpPr>
          <p:cNvPr id="11" name="TextBox 10"/>
          <p:cNvSpPr txBox="1"/>
          <p:nvPr/>
        </p:nvSpPr>
        <p:spPr>
          <a:xfrm>
            <a:off x="1141913" y="4101663"/>
            <a:ext cx="2185085" cy="646331"/>
          </a:xfrm>
          <a:prstGeom prst="rect">
            <a:avLst/>
          </a:prstGeom>
          <a:noFill/>
        </p:spPr>
        <p:txBody>
          <a:bodyPr wrap="none" rtlCol="0">
            <a:spAutoFit/>
          </a:bodyPr>
          <a:lstStyle/>
          <a:p>
            <a:pPr algn="ctr"/>
            <a:r>
              <a:rPr lang="en-US" sz="1200" dirty="0">
                <a:latin typeface="Corbel" panose="020B0503020204020204" pitchFamily="34" charset="0"/>
              </a:rPr>
              <a:t>585 nm, gas </a:t>
            </a:r>
            <a:r>
              <a:rPr lang="en-US" sz="1200" b="1" dirty="0">
                <a:solidFill>
                  <a:srgbClr val="00B050"/>
                </a:solidFill>
                <a:latin typeface="Corbel" panose="020B0503020204020204" pitchFamily="34" charset="0"/>
              </a:rPr>
              <a:t>ON</a:t>
            </a:r>
            <a:r>
              <a:rPr lang="en-US" sz="1200" dirty="0">
                <a:latin typeface="Corbel" panose="020B0503020204020204" pitchFamily="34" charset="0"/>
              </a:rPr>
              <a:t>, beam </a:t>
            </a:r>
            <a:r>
              <a:rPr lang="en-US" sz="1200" b="1" dirty="0">
                <a:solidFill>
                  <a:srgbClr val="FF0000"/>
                </a:solidFill>
                <a:latin typeface="Corbel" panose="020B0503020204020204" pitchFamily="34" charset="0"/>
              </a:rPr>
              <a:t>OFF</a:t>
            </a:r>
          </a:p>
          <a:p>
            <a:pPr algn="ctr"/>
            <a:r>
              <a:rPr lang="en-US" sz="1200" dirty="0" smtClean="0">
                <a:latin typeface="Corbel" panose="020B0503020204020204" pitchFamily="34" charset="0"/>
              </a:rPr>
              <a:t>Integration over </a:t>
            </a:r>
            <a:r>
              <a:rPr lang="en-US" sz="1200" dirty="0">
                <a:latin typeface="Corbel" panose="020B0503020204020204" pitchFamily="34" charset="0"/>
              </a:rPr>
              <a:t>577.6 s </a:t>
            </a:r>
          </a:p>
          <a:p>
            <a:pPr algn="ctr"/>
            <a:r>
              <a:rPr lang="en-US" sz="1200" dirty="0">
                <a:latin typeface="Corbel" panose="020B0503020204020204" pitchFamily="34" charset="0"/>
              </a:rPr>
              <a:t>(1440 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
        <p:nvSpPr>
          <p:cNvPr id="12" name="TextBox 11"/>
          <p:cNvSpPr txBox="1"/>
          <p:nvPr/>
        </p:nvSpPr>
        <p:spPr>
          <a:xfrm>
            <a:off x="5550679" y="4104234"/>
            <a:ext cx="2159757" cy="646331"/>
          </a:xfrm>
          <a:prstGeom prst="rect">
            <a:avLst/>
          </a:prstGeom>
          <a:noFill/>
        </p:spPr>
        <p:txBody>
          <a:bodyPr wrap="none" rtlCol="0">
            <a:spAutoFit/>
          </a:bodyPr>
          <a:lstStyle/>
          <a:p>
            <a:pPr algn="ctr"/>
            <a:r>
              <a:rPr lang="en-US" sz="1200" b="1" dirty="0">
                <a:latin typeface="Corbel" panose="020B0503020204020204" pitchFamily="34" charset="0"/>
              </a:rPr>
              <a:t>585 nm, gas </a:t>
            </a:r>
            <a:r>
              <a:rPr lang="en-US" sz="1200" b="1" dirty="0">
                <a:solidFill>
                  <a:srgbClr val="00B050"/>
                </a:solidFill>
                <a:latin typeface="Corbel" panose="020B0503020204020204" pitchFamily="34" charset="0"/>
              </a:rPr>
              <a:t>ON</a:t>
            </a:r>
            <a:r>
              <a:rPr lang="en-US" sz="1200" b="1" dirty="0">
                <a:latin typeface="Corbel" panose="020B0503020204020204" pitchFamily="34" charset="0"/>
              </a:rPr>
              <a:t>, beam </a:t>
            </a:r>
            <a:r>
              <a:rPr lang="en-US" sz="1200" b="1" dirty="0">
                <a:solidFill>
                  <a:srgbClr val="00B050"/>
                </a:solidFill>
                <a:latin typeface="Corbel" panose="020B0503020204020204" pitchFamily="34" charset="0"/>
              </a:rPr>
              <a:t>ON</a:t>
            </a:r>
          </a:p>
          <a:p>
            <a:pPr algn="ctr"/>
            <a:r>
              <a:rPr lang="en-US" sz="1200" dirty="0" smtClean="0">
                <a:latin typeface="Corbel" panose="020B0503020204020204" pitchFamily="34" charset="0"/>
              </a:rPr>
              <a:t>Integration over </a:t>
            </a:r>
            <a:r>
              <a:rPr lang="en-US" sz="1200" dirty="0">
                <a:latin typeface="Corbel" panose="020B0503020204020204" pitchFamily="34" charset="0"/>
              </a:rPr>
              <a:t>1286.4 s </a:t>
            </a:r>
          </a:p>
          <a:p>
            <a:pPr algn="ctr"/>
            <a:r>
              <a:rPr lang="en-US" sz="1200" dirty="0">
                <a:latin typeface="Corbel" panose="020B0503020204020204" pitchFamily="34" charset="0"/>
              </a:rPr>
              <a:t>(3216 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Tree>
    <p:extLst>
      <p:ext uri="{BB962C8B-B14F-4D97-AF65-F5344CB8AC3E}">
        <p14:creationId xmlns:p14="http://schemas.microsoft.com/office/powerpoint/2010/main" val="3177950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from Ions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7" name="Picture 6"/>
          <p:cNvPicPr>
            <a:picLocks noChangeAspect="1"/>
          </p:cNvPicPr>
          <p:nvPr/>
        </p:nvPicPr>
        <p:blipFill rotWithShape="1">
          <a:blip r:embed="rId2"/>
          <a:srcRect l="6383" t="28587" r="74657" b="29227"/>
          <a:stretch/>
        </p:blipFill>
        <p:spPr>
          <a:xfrm>
            <a:off x="4570630" y="1537260"/>
            <a:ext cx="4026993" cy="2520000"/>
          </a:xfrm>
          <a:prstGeom prst="rect">
            <a:avLst/>
          </a:prstGeom>
        </p:spPr>
      </p:pic>
      <p:pic>
        <p:nvPicPr>
          <p:cNvPr id="8" name="Picture 7"/>
          <p:cNvPicPr>
            <a:picLocks noChangeAspect="1"/>
          </p:cNvPicPr>
          <p:nvPr/>
        </p:nvPicPr>
        <p:blipFill rotWithShape="1">
          <a:blip r:embed="rId2"/>
          <a:srcRect l="25794" t="28587" r="55267" b="29227"/>
          <a:stretch/>
        </p:blipFill>
        <p:spPr>
          <a:xfrm>
            <a:off x="223302" y="1539382"/>
            <a:ext cx="4022304" cy="2520000"/>
          </a:xfrm>
          <a:prstGeom prst="rect">
            <a:avLst/>
          </a:prstGeom>
        </p:spPr>
      </p:pic>
      <p:sp>
        <p:nvSpPr>
          <p:cNvPr id="11" name="TextBox 10"/>
          <p:cNvSpPr txBox="1"/>
          <p:nvPr/>
        </p:nvSpPr>
        <p:spPr>
          <a:xfrm>
            <a:off x="1141913" y="4101663"/>
            <a:ext cx="2185085" cy="646331"/>
          </a:xfrm>
          <a:prstGeom prst="rect">
            <a:avLst/>
          </a:prstGeom>
          <a:noFill/>
        </p:spPr>
        <p:txBody>
          <a:bodyPr wrap="none" rtlCol="0">
            <a:spAutoFit/>
          </a:bodyPr>
          <a:lstStyle/>
          <a:p>
            <a:pPr algn="ctr"/>
            <a:r>
              <a:rPr lang="en-US" sz="1200" dirty="0">
                <a:latin typeface="Corbel" panose="020B0503020204020204" pitchFamily="34" charset="0"/>
              </a:rPr>
              <a:t>585 nm, gas </a:t>
            </a:r>
            <a:r>
              <a:rPr lang="en-US" sz="1200" b="1" dirty="0">
                <a:solidFill>
                  <a:srgbClr val="00B050"/>
                </a:solidFill>
                <a:latin typeface="Corbel" panose="020B0503020204020204" pitchFamily="34" charset="0"/>
              </a:rPr>
              <a:t>ON</a:t>
            </a:r>
            <a:r>
              <a:rPr lang="en-US" sz="1200" dirty="0">
                <a:latin typeface="Corbel" panose="020B0503020204020204" pitchFamily="34" charset="0"/>
              </a:rPr>
              <a:t>, beam </a:t>
            </a:r>
            <a:r>
              <a:rPr lang="en-US" sz="1200" b="1" dirty="0">
                <a:solidFill>
                  <a:srgbClr val="FF0000"/>
                </a:solidFill>
                <a:latin typeface="Corbel" panose="020B0503020204020204" pitchFamily="34" charset="0"/>
              </a:rPr>
              <a:t>OFF</a:t>
            </a:r>
          </a:p>
          <a:p>
            <a:pPr algn="ctr"/>
            <a:r>
              <a:rPr lang="en-US" sz="1200" dirty="0" smtClean="0">
                <a:latin typeface="Corbel" panose="020B0503020204020204" pitchFamily="34" charset="0"/>
              </a:rPr>
              <a:t>Integration </a:t>
            </a:r>
            <a:r>
              <a:rPr lang="en-US" sz="1200" dirty="0">
                <a:latin typeface="Corbel" panose="020B0503020204020204" pitchFamily="34" charset="0"/>
              </a:rPr>
              <a:t>over 577.6 s </a:t>
            </a:r>
          </a:p>
          <a:p>
            <a:pPr algn="ctr"/>
            <a:r>
              <a:rPr lang="en-US" sz="1200" dirty="0">
                <a:latin typeface="Corbel" panose="020B0503020204020204" pitchFamily="34" charset="0"/>
              </a:rPr>
              <a:t>(1440 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
        <p:nvSpPr>
          <p:cNvPr id="12" name="TextBox 11"/>
          <p:cNvSpPr txBox="1"/>
          <p:nvPr/>
        </p:nvSpPr>
        <p:spPr>
          <a:xfrm>
            <a:off x="5550679" y="4104234"/>
            <a:ext cx="2159757" cy="646331"/>
          </a:xfrm>
          <a:prstGeom prst="rect">
            <a:avLst/>
          </a:prstGeom>
          <a:noFill/>
        </p:spPr>
        <p:txBody>
          <a:bodyPr wrap="none" rtlCol="0">
            <a:spAutoFit/>
          </a:bodyPr>
          <a:lstStyle/>
          <a:p>
            <a:pPr algn="ctr"/>
            <a:r>
              <a:rPr lang="en-US" sz="1200" b="1" dirty="0">
                <a:latin typeface="Corbel" panose="020B0503020204020204" pitchFamily="34" charset="0"/>
              </a:rPr>
              <a:t>585 nm, gas </a:t>
            </a:r>
            <a:r>
              <a:rPr lang="en-US" sz="1200" b="1" dirty="0">
                <a:solidFill>
                  <a:srgbClr val="00B050"/>
                </a:solidFill>
                <a:latin typeface="Corbel" panose="020B0503020204020204" pitchFamily="34" charset="0"/>
              </a:rPr>
              <a:t>ON</a:t>
            </a:r>
            <a:r>
              <a:rPr lang="en-US" sz="1200" b="1" dirty="0">
                <a:latin typeface="Corbel" panose="020B0503020204020204" pitchFamily="34" charset="0"/>
              </a:rPr>
              <a:t>, beam </a:t>
            </a:r>
            <a:r>
              <a:rPr lang="en-US" sz="1200" b="1" dirty="0">
                <a:solidFill>
                  <a:srgbClr val="00B050"/>
                </a:solidFill>
                <a:latin typeface="Corbel" panose="020B0503020204020204" pitchFamily="34" charset="0"/>
              </a:rPr>
              <a:t>ON</a:t>
            </a:r>
          </a:p>
          <a:p>
            <a:pPr algn="ctr"/>
            <a:r>
              <a:rPr lang="en-US" sz="1200" dirty="0" smtClean="0">
                <a:latin typeface="Corbel" panose="020B0503020204020204" pitchFamily="34" charset="0"/>
              </a:rPr>
              <a:t>Integration over </a:t>
            </a:r>
            <a:r>
              <a:rPr lang="en-US" sz="1200" dirty="0">
                <a:latin typeface="Corbel" panose="020B0503020204020204" pitchFamily="34" charset="0"/>
              </a:rPr>
              <a:t>1286.4 s </a:t>
            </a:r>
          </a:p>
          <a:p>
            <a:pPr algn="ctr"/>
            <a:r>
              <a:rPr lang="en-US" sz="1200" dirty="0">
                <a:latin typeface="Corbel" panose="020B0503020204020204" pitchFamily="34" charset="0"/>
              </a:rPr>
              <a:t>(3216 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
        <p:nvSpPr>
          <p:cNvPr id="3" name="Rectangle 2"/>
          <p:cNvSpPr/>
          <p:nvPr/>
        </p:nvSpPr>
        <p:spPr>
          <a:xfrm>
            <a:off x="2045038" y="1537260"/>
            <a:ext cx="630194" cy="2522122"/>
          </a:xfrm>
          <a:prstGeom prst="rect">
            <a:avLst/>
          </a:prstGeom>
          <a:no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6392557" y="1539382"/>
            <a:ext cx="630194" cy="2522122"/>
          </a:xfrm>
          <a:prstGeom prst="rect">
            <a:avLst/>
          </a:prstGeom>
          <a:no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3316589" y="4926795"/>
            <a:ext cx="2329485" cy="276999"/>
          </a:xfrm>
          <a:prstGeom prst="rect">
            <a:avLst/>
          </a:prstGeom>
          <a:noFill/>
        </p:spPr>
        <p:txBody>
          <a:bodyPr wrap="none" rtlCol="0">
            <a:spAutoFit/>
          </a:bodyPr>
          <a:lstStyle/>
          <a:p>
            <a:pPr algn="ctr"/>
            <a:r>
              <a:rPr lang="en-US" sz="1200" dirty="0">
                <a:latin typeface="Corbel" panose="020B0503020204020204" pitchFamily="34" charset="0"/>
              </a:rPr>
              <a:t>Compute vertical profile over ROI </a:t>
            </a:r>
            <a:endParaRPr lang="en-GB" sz="1200" dirty="0">
              <a:latin typeface="Corbel" panose="020B0503020204020204" pitchFamily="34" charset="0"/>
            </a:endParaRPr>
          </a:p>
        </p:txBody>
      </p:sp>
    </p:spTree>
    <p:extLst>
      <p:ext uri="{BB962C8B-B14F-4D97-AF65-F5344CB8AC3E}">
        <p14:creationId xmlns:p14="http://schemas.microsoft.com/office/powerpoint/2010/main" val="997471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from Ions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
        <p:nvSpPr>
          <p:cNvPr id="10" name="Content Placeholder 9"/>
          <p:cNvSpPr>
            <a:spLocks noGrp="1"/>
          </p:cNvSpPr>
          <p:nvPr>
            <p:ph idx="1"/>
          </p:nvPr>
        </p:nvSpPr>
        <p:spPr>
          <a:xfrm>
            <a:off x="457201" y="4656586"/>
            <a:ext cx="3692014" cy="1193608"/>
          </a:xfrm>
        </p:spPr>
        <p:txBody>
          <a:bodyPr>
            <a:normAutofit fontScale="70000" lnSpcReduction="20000"/>
          </a:bodyPr>
          <a:lstStyle/>
          <a:p>
            <a:pPr marL="36576" indent="0">
              <a:buNone/>
            </a:pPr>
            <a:r>
              <a:rPr lang="en-US" sz="2400" dirty="0">
                <a:solidFill>
                  <a:srgbClr val="000000"/>
                </a:solidFill>
              </a:rPr>
              <a:t>V Profiles from sum of</a:t>
            </a:r>
          </a:p>
          <a:p>
            <a:r>
              <a:rPr lang="en-US" sz="2400" dirty="0">
                <a:solidFill>
                  <a:srgbClr val="000000"/>
                </a:solidFill>
              </a:rPr>
              <a:t>3215 images (gas on)</a:t>
            </a:r>
            <a:r>
              <a:rPr lang="en-US" sz="2200" dirty="0">
                <a:solidFill>
                  <a:srgbClr val="000000"/>
                </a:solidFill>
              </a:rPr>
              <a:t>=&gt; 1285 s integration time</a:t>
            </a:r>
            <a:endParaRPr lang="en-US" sz="2400" dirty="0">
              <a:solidFill>
                <a:srgbClr val="000000"/>
              </a:solidFill>
            </a:endParaRPr>
          </a:p>
          <a:p>
            <a:r>
              <a:rPr lang="en-US" sz="2400" dirty="0">
                <a:solidFill>
                  <a:srgbClr val="000000"/>
                </a:solidFill>
              </a:rPr>
              <a:t>1443 images (gas off)=&gt; 577 s i.t.</a:t>
            </a:r>
          </a:p>
          <a:p>
            <a:pPr marL="36576" indent="0">
              <a:buNone/>
            </a:pPr>
            <a:endParaRPr lang="en-US" sz="2400" dirty="0">
              <a:solidFill>
                <a:srgbClr val="000000"/>
              </a:solidFill>
            </a:endParaRPr>
          </a:p>
          <a:p>
            <a:pPr marL="36576" indent="0">
              <a:buNone/>
            </a:pPr>
            <a:endParaRPr lang="en-GB" sz="2400" dirty="0">
              <a:solidFill>
                <a:srgbClr val="000000"/>
              </a:solidFill>
            </a:endParaRPr>
          </a:p>
        </p:txBody>
      </p:sp>
      <p:pic>
        <p:nvPicPr>
          <p:cNvPr id="11" name="Content Placeholder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56733"/>
            <a:ext cx="4320000" cy="3240000"/>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4000" y="1256733"/>
            <a:ext cx="4320000" cy="3240000"/>
          </a:xfrm>
          <a:prstGeom prst="rect">
            <a:avLst/>
          </a:prstGeom>
        </p:spPr>
      </p:pic>
      <p:sp>
        <p:nvSpPr>
          <p:cNvPr id="12" name="Right Arrow 11"/>
          <p:cNvSpPr/>
          <p:nvPr/>
        </p:nvSpPr>
        <p:spPr>
          <a:xfrm>
            <a:off x="4149215" y="2133599"/>
            <a:ext cx="766916" cy="15633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Content Placeholder 9"/>
          <p:cNvSpPr txBox="1">
            <a:spLocks/>
          </p:cNvSpPr>
          <p:nvPr/>
        </p:nvSpPr>
        <p:spPr>
          <a:xfrm>
            <a:off x="5407742" y="4656586"/>
            <a:ext cx="3377380" cy="1193608"/>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orbel" panose="020B0503020204020204" pitchFamily="34"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orbel" panose="020B0503020204020204" pitchFamily="34"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orbel" panose="020B0503020204020204" pitchFamily="34"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orbel" panose="020B0503020204020204" pitchFamily="34"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orbel" panose="020B0503020204020204" pitchFamily="34"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700" dirty="0">
                <a:solidFill>
                  <a:srgbClr val="000000"/>
                </a:solidFill>
              </a:rPr>
              <a:t>Difference corrected for different integration time, </a:t>
            </a:r>
            <a:r>
              <a:rPr lang="en-US" sz="1700" u="sng" dirty="0">
                <a:solidFill>
                  <a:srgbClr val="000000"/>
                </a:solidFill>
              </a:rPr>
              <a:t>no other adjustable parameter.</a:t>
            </a:r>
          </a:p>
          <a:p>
            <a:pPr marL="36576" indent="0">
              <a:buNone/>
            </a:pPr>
            <a:r>
              <a:rPr lang="en-US" sz="1700" u="sng" dirty="0">
                <a:solidFill>
                  <a:srgbClr val="000000"/>
                </a:solidFill>
              </a:rPr>
              <a:t>Sigma 2.2 mm</a:t>
            </a:r>
          </a:p>
          <a:p>
            <a:pPr marL="36576" indent="0">
              <a:buNone/>
            </a:pPr>
            <a:endParaRPr lang="en-US" sz="1700" dirty="0">
              <a:solidFill>
                <a:srgbClr val="000000"/>
              </a:solidFill>
            </a:endParaRPr>
          </a:p>
          <a:p>
            <a:pPr marL="36576" indent="0">
              <a:buNone/>
            </a:pPr>
            <a:endParaRPr lang="en-GB" sz="1700" dirty="0">
              <a:solidFill>
                <a:srgbClr val="000000"/>
              </a:solidFill>
            </a:endParaRPr>
          </a:p>
        </p:txBody>
      </p:sp>
    </p:spTree>
    <p:extLst>
      <p:ext uri="{BB962C8B-B14F-4D97-AF65-F5344CB8AC3E}">
        <p14:creationId xmlns:p14="http://schemas.microsoft.com/office/powerpoint/2010/main" val="3334238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rbel" panose="020B0503020204020204" pitchFamily="34" charset="0"/>
              </a:rPr>
              <a:t>Gas Jet Diagnostics for HL-LHC</a:t>
            </a:r>
            <a:endParaRPr lang="en-GB" dirty="0">
              <a:latin typeface="Corbel" panose="020B0503020204020204" pitchFamily="34" charset="0"/>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457201" y="3391126"/>
            <a:ext cx="7261122" cy="1397184"/>
          </a:xfrm>
        </p:spPr>
        <p:txBody>
          <a:bodyPr anchor="t">
            <a:normAutofit/>
          </a:bodyPr>
          <a:lstStyle/>
          <a:p>
            <a:r>
              <a:rPr lang="en-US" sz="2000" dirty="0">
                <a:latin typeface="Corbel" panose="020B0503020204020204" pitchFamily="34" charset="0"/>
              </a:rPr>
              <a:t>S. Mazzoni with contributions from the BGC team </a:t>
            </a:r>
          </a:p>
          <a:p>
            <a:r>
              <a:rPr lang="en-US" sz="1600" dirty="0">
                <a:latin typeface="Corbel" panose="020B0503020204020204" pitchFamily="34" charset="0"/>
              </a:rPr>
              <a:t>LHC Beam Size Measurement Review meeting, </a:t>
            </a:r>
          </a:p>
          <a:p>
            <a:r>
              <a:rPr lang="en-US" sz="1600" dirty="0">
                <a:latin typeface="Corbel" panose="020B0503020204020204" pitchFamily="34" charset="0"/>
              </a:rPr>
              <a:t>1-2 October 2019</a:t>
            </a:r>
          </a:p>
        </p:txBody>
      </p:sp>
    </p:spTree>
    <p:extLst>
      <p:ext uri="{BB962C8B-B14F-4D97-AF65-F5344CB8AC3E}">
        <p14:creationId xmlns:p14="http://schemas.microsoft.com/office/powerpoint/2010/main" val="42884869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Photon counting</a:t>
            </a:r>
            <a:endParaRPr lang="en-GB" dirty="0"/>
          </a:p>
        </p:txBody>
      </p:sp>
      <p:sp>
        <p:nvSpPr>
          <p:cNvPr id="3" name="Content Placeholder 2"/>
          <p:cNvSpPr>
            <a:spLocks noGrp="1"/>
          </p:cNvSpPr>
          <p:nvPr>
            <p:ph idx="1"/>
          </p:nvPr>
        </p:nvSpPr>
        <p:spPr>
          <a:xfrm>
            <a:off x="457201" y="3603073"/>
            <a:ext cx="8226854" cy="2628791"/>
          </a:xfrm>
        </p:spPr>
        <p:txBody>
          <a:bodyPr>
            <a:normAutofit fontScale="85000" lnSpcReduction="10000"/>
          </a:bodyPr>
          <a:lstStyle/>
          <a:p>
            <a:r>
              <a:rPr lang="en-US" sz="2000" dirty="0">
                <a:solidFill>
                  <a:schemeClr val="accent6">
                    <a:lumMod val="50000"/>
                  </a:schemeClr>
                </a:solidFill>
              </a:rPr>
              <a:t>Due to low light yield, counting individual photons is possible:</a:t>
            </a:r>
          </a:p>
          <a:p>
            <a:r>
              <a:rPr lang="en-US" sz="2000" dirty="0">
                <a:solidFill>
                  <a:schemeClr val="accent6">
                    <a:lumMod val="50000"/>
                  </a:schemeClr>
                </a:solidFill>
              </a:rPr>
              <a:t>CI algorithm</a:t>
            </a:r>
          </a:p>
          <a:p>
            <a:pPr lvl="1">
              <a:buFont typeface="+mj-lt"/>
              <a:buAutoNum type="arabicPeriod"/>
            </a:pPr>
            <a:r>
              <a:rPr lang="en-US" sz="1600" dirty="0">
                <a:solidFill>
                  <a:schemeClr val="accent6">
                    <a:lumMod val="50000"/>
                  </a:schemeClr>
                </a:solidFill>
              </a:rPr>
              <a:t>apply median filter</a:t>
            </a:r>
          </a:p>
          <a:p>
            <a:pPr lvl="1">
              <a:buFont typeface="+mj-lt"/>
              <a:buAutoNum type="arabicPeriod"/>
            </a:pPr>
            <a:r>
              <a:rPr lang="en-US" sz="1600" dirty="0">
                <a:solidFill>
                  <a:schemeClr val="accent6">
                    <a:lumMod val="50000"/>
                  </a:schemeClr>
                </a:solidFill>
              </a:rPr>
              <a:t>Run ‘Find maxima’ macro on </a:t>
            </a:r>
            <a:r>
              <a:rPr lang="en-US" sz="1600" dirty="0" err="1">
                <a:solidFill>
                  <a:schemeClr val="accent6">
                    <a:lumMod val="50000"/>
                  </a:schemeClr>
                </a:solidFill>
              </a:rPr>
              <a:t>ImageJ</a:t>
            </a:r>
            <a:r>
              <a:rPr lang="en-US" sz="1600" dirty="0">
                <a:solidFill>
                  <a:schemeClr val="accent6">
                    <a:lumMod val="50000"/>
                  </a:schemeClr>
                </a:solidFill>
              </a:rPr>
              <a:t>. Threshold adapted to image</a:t>
            </a:r>
          </a:p>
          <a:p>
            <a:r>
              <a:rPr lang="en-US" sz="2000" dirty="0">
                <a:solidFill>
                  <a:schemeClr val="accent6">
                    <a:lumMod val="50000"/>
                  </a:schemeClr>
                </a:solidFill>
              </a:rPr>
              <a:t>My algorithm:</a:t>
            </a:r>
          </a:p>
          <a:p>
            <a:pPr lvl="1">
              <a:buFont typeface="+mj-lt"/>
              <a:buAutoNum type="arabicPeriod"/>
            </a:pPr>
            <a:r>
              <a:rPr lang="en-US" sz="1600" dirty="0">
                <a:solidFill>
                  <a:schemeClr val="accent6">
                    <a:lumMod val="50000"/>
                  </a:schemeClr>
                </a:solidFill>
              </a:rPr>
              <a:t>Create binary map based on upper and lower threshold (= pixel =1 if its value is inside lower-upper threshold, =0 otherwise)</a:t>
            </a:r>
          </a:p>
          <a:p>
            <a:pPr lvl="1">
              <a:buFont typeface="+mj-lt"/>
              <a:buAutoNum type="arabicPeriod"/>
            </a:pPr>
            <a:r>
              <a:rPr lang="en-US" sz="1600" dirty="0">
                <a:solidFill>
                  <a:schemeClr val="accent6">
                    <a:lumMod val="50000"/>
                  </a:schemeClr>
                </a:solidFill>
              </a:rPr>
              <a:t>Apply </a:t>
            </a:r>
            <a:r>
              <a:rPr lang="en-US" sz="1600" dirty="0" err="1">
                <a:solidFill>
                  <a:schemeClr val="accent6">
                    <a:lumMod val="50000"/>
                  </a:schemeClr>
                </a:solidFill>
              </a:rPr>
              <a:t>scipy.ndimage.measurements</a:t>
            </a:r>
            <a:r>
              <a:rPr lang="en-US" sz="1600" dirty="0">
                <a:solidFill>
                  <a:schemeClr val="accent6">
                    <a:lumMod val="50000"/>
                  </a:schemeClr>
                </a:solidFill>
              </a:rPr>
              <a:t> routine to count objects</a:t>
            </a:r>
          </a:p>
          <a:p>
            <a:pPr lvl="1">
              <a:buFont typeface="+mj-lt"/>
              <a:buAutoNum type="arabicPeriod"/>
            </a:pPr>
            <a:r>
              <a:rPr lang="en-US" sz="1600" dirty="0">
                <a:solidFill>
                  <a:schemeClr val="accent6">
                    <a:lumMod val="50000"/>
                  </a:schemeClr>
                </a:solidFill>
              </a:rPr>
              <a:t>Discard objects smaller than </a:t>
            </a:r>
            <a:r>
              <a:rPr lang="en-US" sz="1600" dirty="0" smtClean="0">
                <a:solidFill>
                  <a:schemeClr val="accent6">
                    <a:lumMod val="50000"/>
                  </a:schemeClr>
                </a:solidFill>
              </a:rPr>
              <a:t>minimum </a:t>
            </a:r>
            <a:r>
              <a:rPr lang="en-US" sz="1600" dirty="0">
                <a:solidFill>
                  <a:schemeClr val="accent6">
                    <a:lumMod val="50000"/>
                  </a:schemeClr>
                </a:solidFill>
              </a:rPr>
              <a:t>size</a:t>
            </a:r>
          </a:p>
          <a:p>
            <a:r>
              <a:rPr lang="en-US" sz="2000" dirty="0">
                <a:solidFill>
                  <a:schemeClr val="accent6">
                    <a:lumMod val="50000"/>
                  </a:schemeClr>
                </a:solidFill>
              </a:rPr>
              <a:t>Both algorithms give comparable results, depend on (arbitrarily set) thresholds</a:t>
            </a:r>
          </a:p>
          <a:p>
            <a:endParaRPr lang="en-US" sz="2000" dirty="0">
              <a:solidFill>
                <a:schemeClr val="accent6">
                  <a:lumMod val="50000"/>
                </a:schemeClr>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7" name="Picture 6"/>
          <p:cNvPicPr>
            <a:picLocks noChangeAspect="1"/>
          </p:cNvPicPr>
          <p:nvPr/>
        </p:nvPicPr>
        <p:blipFill rotWithShape="1">
          <a:blip r:embed="rId2"/>
          <a:srcRect l="64116" t="24799" r="20755" b="27638"/>
          <a:stretch/>
        </p:blipFill>
        <p:spPr>
          <a:xfrm>
            <a:off x="5702643" y="669612"/>
            <a:ext cx="3131932" cy="2769005"/>
          </a:xfrm>
          <a:prstGeom prst="rect">
            <a:avLst/>
          </a:prstGeom>
        </p:spPr>
      </p:pic>
      <p:pic>
        <p:nvPicPr>
          <p:cNvPr id="8" name="Picture 7"/>
          <p:cNvPicPr>
            <a:picLocks noChangeAspect="1"/>
          </p:cNvPicPr>
          <p:nvPr/>
        </p:nvPicPr>
        <p:blipFill rotWithShape="1">
          <a:blip r:embed="rId3"/>
          <a:srcRect l="13504" t="33095" r="67478" b="24286"/>
          <a:stretch/>
        </p:blipFill>
        <p:spPr>
          <a:xfrm>
            <a:off x="457201" y="1123327"/>
            <a:ext cx="3594366" cy="2265463"/>
          </a:xfrm>
          <a:prstGeom prst="rect">
            <a:avLst/>
          </a:prstGeom>
        </p:spPr>
      </p:pic>
      <p:sp>
        <p:nvSpPr>
          <p:cNvPr id="9" name="Rectangle 8"/>
          <p:cNvSpPr/>
          <p:nvPr/>
        </p:nvSpPr>
        <p:spPr>
          <a:xfrm>
            <a:off x="2335427" y="1416806"/>
            <a:ext cx="429398" cy="442888"/>
          </a:xfrm>
          <a:prstGeom prst="rect">
            <a:avLst/>
          </a:prstGeom>
          <a:no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Connector 10"/>
          <p:cNvCxnSpPr/>
          <p:nvPr/>
        </p:nvCxnSpPr>
        <p:spPr>
          <a:xfrm flipV="1">
            <a:off x="2764825" y="858799"/>
            <a:ext cx="2937818" cy="558009"/>
          </a:xfrm>
          <a:prstGeom prst="line">
            <a:avLst/>
          </a:prstGeom>
          <a:ln>
            <a:solidFill>
              <a:srgbClr val="FFFF00"/>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764825" y="1854062"/>
            <a:ext cx="2937818" cy="1584555"/>
          </a:xfrm>
          <a:prstGeom prst="line">
            <a:avLst/>
          </a:prstGeom>
          <a:ln>
            <a:solidFill>
              <a:srgbClr val="FFFF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58500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Profile from ions (photon counting)</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14" name="Content Placeholder 13"/>
          <p:cNvSpPr>
            <a:spLocks noGrp="1"/>
          </p:cNvSpPr>
          <p:nvPr>
            <p:ph idx="1"/>
          </p:nvPr>
        </p:nvSpPr>
        <p:spPr>
          <a:xfrm>
            <a:off x="457201" y="4411624"/>
            <a:ext cx="8106697" cy="2075077"/>
          </a:xfrm>
        </p:spPr>
        <p:txBody>
          <a:bodyPr>
            <a:normAutofit/>
          </a:bodyPr>
          <a:lstStyle/>
          <a:p>
            <a:r>
              <a:rPr lang="en-US" sz="2000" dirty="0">
                <a:solidFill>
                  <a:schemeClr val="accent6">
                    <a:lumMod val="50000"/>
                  </a:schemeClr>
                </a:solidFill>
              </a:rPr>
              <a:t>Discrepancies arise when calculating profiles using photon counting: 2.4 mm sigma (vs. 2.2 mm) </a:t>
            </a:r>
          </a:p>
          <a:p>
            <a:r>
              <a:rPr lang="en-US" sz="2000" dirty="0">
                <a:solidFill>
                  <a:schemeClr val="accent6">
                    <a:lumMod val="50000"/>
                  </a:schemeClr>
                </a:solidFill>
              </a:rPr>
              <a:t>Edge effects are observed when counting</a:t>
            </a:r>
            <a:r>
              <a:rPr lang="en-GB" sz="2000" dirty="0">
                <a:solidFill>
                  <a:schemeClr val="accent6">
                    <a:lumMod val="50000"/>
                  </a:schemeClr>
                </a:solidFill>
              </a:rPr>
              <a:t>, however this does not explain discrepancy</a:t>
            </a:r>
            <a:endParaRPr lang="en-US" sz="2000" dirty="0">
              <a:solidFill>
                <a:schemeClr val="accent6">
                  <a:lumMod val="50000"/>
                </a:schemeClr>
              </a:solidFill>
            </a:endParaRPr>
          </a:p>
        </p:txBody>
      </p:sp>
      <p:pic>
        <p:nvPicPr>
          <p:cNvPr id="8" name="Picture 7"/>
          <p:cNvPicPr>
            <a:picLocks noChangeAspect="1"/>
          </p:cNvPicPr>
          <p:nvPr/>
        </p:nvPicPr>
        <p:blipFill rotWithShape="1">
          <a:blip r:embed="rId2"/>
          <a:srcRect l="16907" t="26048" r="67822" b="32803"/>
          <a:stretch/>
        </p:blipFill>
        <p:spPr>
          <a:xfrm>
            <a:off x="457203" y="1133117"/>
            <a:ext cx="3267183" cy="247607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0628" y="1075569"/>
            <a:ext cx="3454890" cy="2591168"/>
          </a:xfrm>
          <a:prstGeom prst="rect">
            <a:avLst/>
          </a:prstGeom>
        </p:spPr>
      </p:pic>
    </p:spTree>
    <p:extLst>
      <p:ext uri="{BB962C8B-B14F-4D97-AF65-F5344CB8AC3E}">
        <p14:creationId xmlns:p14="http://schemas.microsoft.com/office/powerpoint/2010/main" val="3341592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Estimation of expected profile</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mc:AlternateContent xmlns:mc="http://schemas.openxmlformats.org/markup-compatibility/2006" xmlns:a14="http://schemas.microsoft.com/office/drawing/2010/main">
        <mc:Choice Requires="a14">
          <p:sp>
            <p:nvSpPr>
              <p:cNvPr id="14" name="Content Placeholder 13"/>
              <p:cNvSpPr>
                <a:spLocks noGrp="1"/>
              </p:cNvSpPr>
              <p:nvPr>
                <p:ph idx="1"/>
              </p:nvPr>
            </p:nvSpPr>
            <p:spPr>
              <a:xfrm>
                <a:off x="510434" y="3840444"/>
                <a:ext cx="8226854" cy="2171121"/>
              </a:xfrm>
            </p:spPr>
            <p:txBody>
              <a:bodyPr>
                <a:noAutofit/>
              </a:bodyPr>
              <a:lstStyle/>
              <a:p>
                <a:r>
                  <a:rPr lang="en-US" sz="2000" dirty="0" smtClean="0">
                    <a:solidFill>
                      <a:schemeClr val="accent6">
                        <a:lumMod val="50000"/>
                      </a:schemeClr>
                    </a:solidFill>
                  </a:rPr>
                  <a:t>Fill 7487. No profile data available at injection energy. BSRT measures 2.5 um H emittance at flat top (red curve)</a:t>
                </a:r>
                <a:endParaRPr lang="en-US" sz="2000" dirty="0">
                  <a:solidFill>
                    <a:schemeClr val="accent6">
                      <a:lumMod val="50000"/>
                    </a:schemeClr>
                  </a:solidFill>
                </a:endParaRPr>
              </a:p>
              <a:p>
                <a:r>
                  <a:rPr lang="en-US" sz="2000" b="1" dirty="0">
                    <a:solidFill>
                      <a:schemeClr val="accent6">
                        <a:lumMod val="50000"/>
                      </a:schemeClr>
                    </a:solidFill>
                  </a:rPr>
                  <a:t>Upper limit </a:t>
                </a:r>
                <a:r>
                  <a:rPr lang="en-US" sz="2000" dirty="0">
                    <a:solidFill>
                      <a:schemeClr val="accent6">
                        <a:lumMod val="50000"/>
                      </a:schemeClr>
                    </a:solidFill>
                  </a:rPr>
                  <a:t>estimation for beam size at injection:</a:t>
                </a:r>
                <a:endParaRPr lang="en-GB" sz="1200" dirty="0">
                  <a:solidFill>
                    <a:schemeClr val="accent6">
                      <a:lumMod val="50000"/>
                    </a:schemeClr>
                  </a:solidFill>
                </a:endParaRPr>
              </a:p>
              <a:p>
                <a:pPr marL="448056" lvl="1" indent="0" algn="ctr">
                  <a:buNone/>
                </a:pPr>
                <a14:m>
                  <m:oMath xmlns:m="http://schemas.openxmlformats.org/officeDocument/2006/math">
                    <m:sSub>
                      <m:sSubPr>
                        <m:ctrlPr>
                          <a:rPr lang="en-US" sz="1600" i="1">
                            <a:solidFill>
                              <a:schemeClr val="accent6">
                                <a:lumMod val="50000"/>
                              </a:schemeClr>
                            </a:solidFill>
                            <a:latin typeface="Cambria Math" panose="02040503050406030204" pitchFamily="18" charset="0"/>
                          </a:rPr>
                        </m:ctrlPr>
                      </m:sSubPr>
                      <m:e>
                        <m:r>
                          <a:rPr lang="en-US" sz="1600" i="1">
                            <a:solidFill>
                              <a:schemeClr val="accent6">
                                <a:lumMod val="50000"/>
                              </a:schemeClr>
                            </a:solidFill>
                            <a:latin typeface="Cambria Math" panose="02040503050406030204" pitchFamily="18" charset="0"/>
                            <a:ea typeface="Cambria Math" panose="02040503050406030204" pitchFamily="18" charset="0"/>
                          </a:rPr>
                          <m:t>𝜎</m:t>
                        </m:r>
                      </m:e>
                      <m:sub>
                        <m:r>
                          <a:rPr lang="en-US" sz="1600" i="1">
                            <a:solidFill>
                              <a:schemeClr val="accent6">
                                <a:lumMod val="50000"/>
                              </a:schemeClr>
                            </a:solidFill>
                            <a:latin typeface="Cambria Math" panose="02040503050406030204" pitchFamily="18" charset="0"/>
                          </a:rPr>
                          <m:t>𝐵𝐼𝐹</m:t>
                        </m:r>
                        <m:r>
                          <a:rPr lang="en-US" sz="1600" i="1">
                            <a:solidFill>
                              <a:schemeClr val="accent6">
                                <a:lumMod val="50000"/>
                              </a:schemeClr>
                            </a:solidFill>
                            <a:latin typeface="Cambria Math" panose="02040503050406030204" pitchFamily="18" charset="0"/>
                          </a:rPr>
                          <m:t>_</m:t>
                        </m:r>
                        <m:r>
                          <a:rPr lang="en-US" sz="1600" i="1">
                            <a:solidFill>
                              <a:schemeClr val="accent6">
                                <a:lumMod val="50000"/>
                              </a:schemeClr>
                            </a:solidFill>
                            <a:latin typeface="Cambria Math" panose="02040503050406030204" pitchFamily="18" charset="0"/>
                          </a:rPr>
                          <m:t>𝐼𝑁𝐽</m:t>
                        </m:r>
                      </m:sub>
                    </m:sSub>
                    <m:r>
                      <a:rPr lang="en-US" sz="1600" i="1">
                        <a:solidFill>
                          <a:schemeClr val="accent6">
                            <a:lumMod val="50000"/>
                          </a:schemeClr>
                        </a:solidFill>
                        <a:latin typeface="Cambria Math" panose="02040503050406030204" pitchFamily="18" charset="0"/>
                        <a:ea typeface="Cambria Math" panose="02040503050406030204" pitchFamily="18" charset="0"/>
                      </a:rPr>
                      <m:t>≤</m:t>
                    </m:r>
                    <m:rad>
                      <m:radPr>
                        <m:degHide m:val="on"/>
                        <m:ctrlPr>
                          <a:rPr lang="en-US" sz="1600" i="1">
                            <a:solidFill>
                              <a:schemeClr val="accent6">
                                <a:lumMod val="50000"/>
                              </a:schemeClr>
                            </a:solidFill>
                            <a:latin typeface="Cambria Math" panose="02040503050406030204" pitchFamily="18" charset="0"/>
                          </a:rPr>
                        </m:ctrlPr>
                      </m:radPr>
                      <m:deg/>
                      <m:e>
                        <m:f>
                          <m:fPr>
                            <m:ctrlPr>
                              <a:rPr lang="en-US" sz="1600" i="1">
                                <a:solidFill>
                                  <a:schemeClr val="accent6">
                                    <a:lumMod val="50000"/>
                                  </a:schemeClr>
                                </a:solidFill>
                                <a:latin typeface="Cambria Math" panose="02040503050406030204" pitchFamily="18" charset="0"/>
                              </a:rPr>
                            </m:ctrlPr>
                          </m:fPr>
                          <m:num>
                            <m:r>
                              <a:rPr lang="en-US" sz="1600" i="1">
                                <a:solidFill>
                                  <a:schemeClr val="accent6">
                                    <a:lumMod val="50000"/>
                                  </a:schemeClr>
                                </a:solidFill>
                                <a:latin typeface="Cambria Math" panose="02040503050406030204" pitchFamily="18" charset="0"/>
                                <a:ea typeface="Cambria Math" panose="02040503050406030204" pitchFamily="18" charset="0"/>
                              </a:rPr>
                              <m:t>𝛽</m:t>
                            </m:r>
                            <m:sSup>
                              <m:sSupPr>
                                <m:ctrlPr>
                                  <a:rPr lang="en-US" sz="1600" i="1">
                                    <a:solidFill>
                                      <a:schemeClr val="accent6">
                                        <a:lumMod val="50000"/>
                                      </a:schemeClr>
                                    </a:solidFill>
                                    <a:latin typeface="Cambria Math" panose="02040503050406030204" pitchFamily="18" charset="0"/>
                                    <a:ea typeface="Cambria Math" panose="02040503050406030204" pitchFamily="18" charset="0"/>
                                  </a:rPr>
                                </m:ctrlPr>
                              </m:sSupPr>
                              <m:e>
                                <m:r>
                                  <a:rPr lang="en-US" sz="1600" i="1">
                                    <a:solidFill>
                                      <a:schemeClr val="accent6">
                                        <a:lumMod val="50000"/>
                                      </a:schemeClr>
                                    </a:solidFill>
                                    <a:latin typeface="Cambria Math" panose="02040503050406030204" pitchFamily="18" charset="0"/>
                                    <a:ea typeface="Cambria Math" panose="02040503050406030204" pitchFamily="18" charset="0"/>
                                  </a:rPr>
                                  <m:t>𝜀</m:t>
                                </m:r>
                              </m:e>
                              <m:sup>
                                <m:r>
                                  <a:rPr lang="en-US" sz="1600" i="1">
                                    <a:solidFill>
                                      <a:schemeClr val="accent6">
                                        <a:lumMod val="50000"/>
                                      </a:schemeClr>
                                    </a:solidFill>
                                    <a:latin typeface="Cambria Math" panose="02040503050406030204" pitchFamily="18" charset="0"/>
                                    <a:ea typeface="Cambria Math" panose="02040503050406030204" pitchFamily="18" charset="0"/>
                                  </a:rPr>
                                  <m:t>∗</m:t>
                                </m:r>
                              </m:sup>
                            </m:sSup>
                          </m:num>
                          <m:den>
                            <m:sSub>
                              <m:sSubPr>
                                <m:ctrlPr>
                                  <a:rPr lang="en-US" sz="1600" i="1">
                                    <a:solidFill>
                                      <a:schemeClr val="accent6">
                                        <a:lumMod val="50000"/>
                                      </a:schemeClr>
                                    </a:solidFill>
                                    <a:latin typeface="Cambria Math" panose="02040503050406030204" pitchFamily="18" charset="0"/>
                                  </a:rPr>
                                </m:ctrlPr>
                              </m:sSubPr>
                              <m:e>
                                <m:r>
                                  <a:rPr lang="en-US" sz="1600" i="1">
                                    <a:solidFill>
                                      <a:schemeClr val="accent6">
                                        <a:lumMod val="50000"/>
                                      </a:schemeClr>
                                    </a:solidFill>
                                    <a:latin typeface="Cambria Math" panose="02040503050406030204" pitchFamily="18" charset="0"/>
                                    <a:ea typeface="Cambria Math" panose="02040503050406030204" pitchFamily="18" charset="0"/>
                                  </a:rPr>
                                  <m:t>𝛾</m:t>
                                </m:r>
                              </m:e>
                              <m:sub>
                                <m:r>
                                  <a:rPr lang="en-US" sz="1600" i="1">
                                    <a:solidFill>
                                      <a:schemeClr val="accent6">
                                        <a:lumMod val="50000"/>
                                      </a:schemeClr>
                                    </a:solidFill>
                                    <a:latin typeface="Cambria Math" panose="02040503050406030204" pitchFamily="18" charset="0"/>
                                    <a:ea typeface="Cambria Math" panose="02040503050406030204" pitchFamily="18" charset="0"/>
                                  </a:rPr>
                                  <m:t>𝐼𝑁𝐽</m:t>
                                </m:r>
                              </m:sub>
                            </m:sSub>
                          </m:den>
                        </m:f>
                      </m:e>
                    </m:rad>
                    <m:r>
                      <a:rPr lang="en-US" sz="1600" i="1">
                        <a:solidFill>
                          <a:schemeClr val="accent6">
                            <a:lumMod val="50000"/>
                          </a:schemeClr>
                        </a:solidFill>
                        <a:latin typeface="Cambria Math" panose="02040503050406030204" pitchFamily="18" charset="0"/>
                        <a:ea typeface="Cambria Math" panose="02040503050406030204" pitchFamily="18" charset="0"/>
                      </a:rPr>
                      <m:t>≅</m:t>
                    </m:r>
                  </m:oMath>
                </a14:m>
                <a:r>
                  <a:rPr lang="en-US" sz="1600" dirty="0">
                    <a:solidFill>
                      <a:schemeClr val="accent6">
                        <a:lumMod val="50000"/>
                      </a:schemeClr>
                    </a:solidFill>
                  </a:rPr>
                  <a:t> </a:t>
                </a:r>
                <a:r>
                  <a:rPr lang="en-US" sz="1800" b="1" dirty="0">
                    <a:solidFill>
                      <a:schemeClr val="accent6">
                        <a:lumMod val="50000"/>
                      </a:schemeClr>
                    </a:solidFill>
                  </a:rPr>
                  <a:t>2.1 mm</a:t>
                </a:r>
              </a:p>
              <a:p>
                <a:r>
                  <a:rPr lang="en-US" sz="2000" dirty="0">
                    <a:solidFill>
                      <a:schemeClr val="accent6">
                        <a:lumMod val="50000"/>
                      </a:schemeClr>
                    </a:solidFill>
                  </a:rPr>
                  <a:t>Observed values (2.2-2.4 um) </a:t>
                </a:r>
                <a:r>
                  <a:rPr lang="en-US" sz="2000" i="1" dirty="0">
                    <a:solidFill>
                      <a:schemeClr val="accent6">
                        <a:lumMod val="50000"/>
                      </a:schemeClr>
                    </a:solidFill>
                  </a:rPr>
                  <a:t>compatible </a:t>
                </a:r>
                <a:r>
                  <a:rPr lang="en-US" sz="2000" dirty="0">
                    <a:solidFill>
                      <a:schemeClr val="accent6">
                        <a:lumMod val="50000"/>
                      </a:schemeClr>
                    </a:solidFill>
                  </a:rPr>
                  <a:t>with LHC beam </a:t>
                </a:r>
              </a:p>
            </p:txBody>
          </p:sp>
        </mc:Choice>
        <mc:Fallback xmlns="">
          <p:sp>
            <p:nvSpPr>
              <p:cNvPr id="14" name="Content Placeholder 13"/>
              <p:cNvSpPr>
                <a:spLocks noGrp="1" noRot="1" noChangeAspect="1" noMove="1" noResize="1" noEditPoints="1" noAdjustHandles="1" noChangeArrowheads="1" noChangeShapeType="1" noTextEdit="1"/>
              </p:cNvSpPr>
              <p:nvPr>
                <p:ph idx="1"/>
              </p:nvPr>
            </p:nvSpPr>
            <p:spPr>
              <a:xfrm>
                <a:off x="510434" y="3840444"/>
                <a:ext cx="8226854" cy="2171121"/>
              </a:xfrm>
              <a:blipFill>
                <a:blip r:embed="rId2"/>
                <a:stretch>
                  <a:fillRect t="-1685"/>
                </a:stretch>
              </a:blipFill>
            </p:spPr>
            <p:txBody>
              <a:bodyPr/>
              <a:lstStyle/>
              <a:p>
                <a:r>
                  <a:rPr lang="en-GB">
                    <a:noFill/>
                  </a:rPr>
                  <a:t> </a:t>
                </a:r>
              </a:p>
            </p:txBody>
          </p:sp>
        </mc:Fallback>
      </mc:AlternateContent>
      <p:pic>
        <p:nvPicPr>
          <p:cNvPr id="3" name="Picture 2"/>
          <p:cNvPicPr>
            <a:picLocks noChangeAspect="1"/>
          </p:cNvPicPr>
          <p:nvPr/>
        </p:nvPicPr>
        <p:blipFill rotWithShape="1">
          <a:blip r:embed="rId3"/>
          <a:srcRect l="848" t="13095" r="50000" b="13333"/>
          <a:stretch/>
        </p:blipFill>
        <p:spPr>
          <a:xfrm>
            <a:off x="1896234" y="1273606"/>
            <a:ext cx="5348788" cy="2251738"/>
          </a:xfrm>
          <a:prstGeom prst="rect">
            <a:avLst/>
          </a:prstGeom>
        </p:spPr>
      </p:pic>
    </p:spTree>
    <p:extLst>
      <p:ext uri="{BB962C8B-B14F-4D97-AF65-F5344CB8AC3E}">
        <p14:creationId xmlns:p14="http://schemas.microsoft.com/office/powerpoint/2010/main" val="41468349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Photon Counting</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7" name="Picture 6"/>
          <p:cNvPicPr>
            <a:picLocks noChangeAspect="1"/>
          </p:cNvPicPr>
          <p:nvPr/>
        </p:nvPicPr>
        <p:blipFill rotWithShape="1">
          <a:blip r:embed="rId2"/>
          <a:srcRect l="24822" t="39621" r="63965" b="40424"/>
          <a:stretch/>
        </p:blipFill>
        <p:spPr>
          <a:xfrm>
            <a:off x="1792503" y="1236145"/>
            <a:ext cx="4838055" cy="2421457"/>
          </a:xfrm>
          <a:prstGeom prst="rect">
            <a:avLst/>
          </a:prstGeom>
        </p:spPr>
      </p:pic>
      <p:sp>
        <p:nvSpPr>
          <p:cNvPr id="8" name="Content Placeholder 13"/>
          <p:cNvSpPr txBox="1">
            <a:spLocks/>
          </p:cNvSpPr>
          <p:nvPr/>
        </p:nvSpPr>
        <p:spPr>
          <a:xfrm>
            <a:off x="457201" y="3942735"/>
            <a:ext cx="8106697" cy="205029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orbel" panose="020B0503020204020204" pitchFamily="34"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orbel" panose="020B0503020204020204" pitchFamily="34"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orbel" panose="020B0503020204020204" pitchFamily="34"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orbel" panose="020B0503020204020204" pitchFamily="34"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orbel" panose="020B0503020204020204" pitchFamily="34"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000" dirty="0">
                <a:solidFill>
                  <a:schemeClr val="accent6">
                    <a:lumMod val="50000"/>
                  </a:schemeClr>
                </a:solidFill>
              </a:rPr>
              <a:t>Photon count is approx. </a:t>
            </a:r>
            <a:r>
              <a:rPr lang="en-US" sz="2000" i="1" dirty="0">
                <a:solidFill>
                  <a:schemeClr val="accent6">
                    <a:lumMod val="50000"/>
                  </a:schemeClr>
                </a:solidFill>
              </a:rPr>
              <a:t>5 times higher </a:t>
            </a:r>
            <a:r>
              <a:rPr lang="en-US" sz="2000" dirty="0">
                <a:solidFill>
                  <a:schemeClr val="accent6">
                    <a:lumMod val="50000"/>
                  </a:schemeClr>
                </a:solidFill>
              </a:rPr>
              <a:t>when compared with expected from extrapolation for protons (and scaled for Z^2)</a:t>
            </a:r>
          </a:p>
          <a:p>
            <a:r>
              <a:rPr lang="en-US" sz="2000" dirty="0">
                <a:solidFill>
                  <a:schemeClr val="accent6">
                    <a:lumMod val="50000"/>
                  </a:schemeClr>
                </a:solidFill>
              </a:rPr>
              <a:t>Very </a:t>
            </a:r>
            <a:r>
              <a:rPr lang="en-US" sz="2000" dirty="0" smtClean="0">
                <a:solidFill>
                  <a:schemeClr val="accent6">
                    <a:lumMod val="50000"/>
                  </a:schemeClr>
                </a:solidFill>
              </a:rPr>
              <a:t>difficult measurement (absolute). Camera is not calibrated as photon counting instrument. </a:t>
            </a:r>
          </a:p>
          <a:p>
            <a:r>
              <a:rPr lang="en-US" sz="2000" dirty="0" smtClean="0">
                <a:solidFill>
                  <a:schemeClr val="accent6">
                    <a:lumMod val="50000"/>
                  </a:schemeClr>
                </a:solidFill>
              </a:rPr>
              <a:t>Tests at CI with other camera: approx. 1.6 lower counts </a:t>
            </a:r>
            <a:r>
              <a:rPr lang="en-US" sz="2000" dirty="0" err="1" smtClean="0">
                <a:solidFill>
                  <a:schemeClr val="accent6">
                    <a:lumMod val="50000"/>
                  </a:schemeClr>
                </a:solidFill>
              </a:rPr>
              <a:t>wrt</a:t>
            </a:r>
            <a:r>
              <a:rPr lang="en-US" sz="2000" dirty="0" smtClean="0">
                <a:solidFill>
                  <a:schemeClr val="accent6">
                    <a:lumMod val="50000"/>
                  </a:schemeClr>
                </a:solidFill>
              </a:rPr>
              <a:t> </a:t>
            </a:r>
            <a:r>
              <a:rPr lang="en-US" sz="2000" dirty="0" err="1" smtClean="0">
                <a:solidFill>
                  <a:schemeClr val="accent6">
                    <a:lumMod val="50000"/>
                  </a:schemeClr>
                </a:solidFill>
              </a:rPr>
              <a:t>Proxitronic</a:t>
            </a:r>
            <a:r>
              <a:rPr lang="en-US" sz="2000" dirty="0" smtClean="0">
                <a:solidFill>
                  <a:schemeClr val="accent6">
                    <a:lumMod val="50000"/>
                  </a:schemeClr>
                </a:solidFill>
              </a:rPr>
              <a:t> setup at CI</a:t>
            </a:r>
            <a:endParaRPr lang="en-US" sz="2000" dirty="0">
              <a:solidFill>
                <a:schemeClr val="accent6">
                  <a:lumMod val="50000"/>
                </a:schemeClr>
              </a:solidFill>
            </a:endParaRPr>
          </a:p>
        </p:txBody>
      </p:sp>
    </p:spTree>
    <p:extLst>
      <p:ext uri="{BB962C8B-B14F-4D97-AF65-F5344CB8AC3E}">
        <p14:creationId xmlns:p14="http://schemas.microsoft.com/office/powerpoint/2010/main" val="3450313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from protons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7" name="Picture 6"/>
          <p:cNvPicPr>
            <a:picLocks noChangeAspect="1"/>
          </p:cNvPicPr>
          <p:nvPr/>
        </p:nvPicPr>
        <p:blipFill rotWithShape="1">
          <a:blip r:embed="rId2"/>
          <a:srcRect l="2333" t="29172" r="59829" b="28101"/>
          <a:stretch/>
        </p:blipFill>
        <p:spPr>
          <a:xfrm>
            <a:off x="4757511" y="1724828"/>
            <a:ext cx="3746090" cy="2379406"/>
          </a:xfrm>
          <a:prstGeom prst="rect">
            <a:avLst/>
          </a:prstGeom>
        </p:spPr>
      </p:pic>
      <p:sp>
        <p:nvSpPr>
          <p:cNvPr id="8" name="TextBox 7"/>
          <p:cNvSpPr txBox="1"/>
          <p:nvPr/>
        </p:nvSpPr>
        <p:spPr>
          <a:xfrm>
            <a:off x="1158585" y="4101663"/>
            <a:ext cx="2151743" cy="646331"/>
          </a:xfrm>
          <a:prstGeom prst="rect">
            <a:avLst/>
          </a:prstGeom>
          <a:noFill/>
        </p:spPr>
        <p:txBody>
          <a:bodyPr wrap="none" rtlCol="0">
            <a:spAutoFit/>
          </a:bodyPr>
          <a:lstStyle/>
          <a:p>
            <a:pPr algn="ctr"/>
            <a:r>
              <a:rPr lang="en-US" sz="1200" dirty="0">
                <a:latin typeface="Corbel" panose="020B0503020204020204" pitchFamily="34" charset="0"/>
              </a:rPr>
              <a:t>585 nm, gas </a:t>
            </a:r>
            <a:r>
              <a:rPr lang="en-US" sz="1200" b="1" dirty="0" smtClean="0">
                <a:solidFill>
                  <a:srgbClr val="FF0000"/>
                </a:solidFill>
                <a:latin typeface="Corbel" panose="020B0503020204020204" pitchFamily="34" charset="0"/>
              </a:rPr>
              <a:t>OFF</a:t>
            </a:r>
            <a:r>
              <a:rPr lang="en-US" sz="1200" dirty="0" smtClean="0">
                <a:latin typeface="Corbel" panose="020B0503020204020204" pitchFamily="34" charset="0"/>
              </a:rPr>
              <a:t>, </a:t>
            </a:r>
            <a:r>
              <a:rPr lang="en-US" sz="1200" dirty="0">
                <a:latin typeface="Corbel" panose="020B0503020204020204" pitchFamily="34" charset="0"/>
              </a:rPr>
              <a:t>beam </a:t>
            </a:r>
            <a:r>
              <a:rPr lang="en-US" sz="1200" b="1" dirty="0" smtClean="0">
                <a:solidFill>
                  <a:srgbClr val="00B050"/>
                </a:solidFill>
                <a:latin typeface="Corbel" panose="020B0503020204020204" pitchFamily="34" charset="0"/>
              </a:rPr>
              <a:t>ON</a:t>
            </a:r>
            <a:endParaRPr lang="en-US" sz="1200" b="1" dirty="0">
              <a:solidFill>
                <a:srgbClr val="00B050"/>
              </a:solidFill>
              <a:latin typeface="Corbel" panose="020B0503020204020204" pitchFamily="34" charset="0"/>
            </a:endParaRPr>
          </a:p>
          <a:p>
            <a:pPr algn="ctr"/>
            <a:r>
              <a:rPr lang="en-US" sz="1200" dirty="0" smtClean="0">
                <a:latin typeface="Corbel" panose="020B0503020204020204" pitchFamily="34" charset="0"/>
              </a:rPr>
              <a:t>Integration over 486 s </a:t>
            </a:r>
            <a:endParaRPr lang="en-US" sz="1200" dirty="0">
              <a:latin typeface="Corbel" panose="020B0503020204020204" pitchFamily="34" charset="0"/>
            </a:endParaRPr>
          </a:p>
          <a:p>
            <a:pPr algn="ctr"/>
            <a:r>
              <a:rPr lang="en-US" sz="1200" dirty="0" smtClean="0">
                <a:latin typeface="Corbel" panose="020B0503020204020204" pitchFamily="34" charset="0"/>
              </a:rPr>
              <a:t>(1215 </a:t>
            </a:r>
            <a:r>
              <a:rPr lang="en-US" sz="1200" dirty="0">
                <a:latin typeface="Corbel" panose="020B0503020204020204" pitchFamily="34" charset="0"/>
              </a:rPr>
              <a:t>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
        <p:nvSpPr>
          <p:cNvPr id="9" name="TextBox 8"/>
          <p:cNvSpPr txBox="1"/>
          <p:nvPr/>
        </p:nvSpPr>
        <p:spPr>
          <a:xfrm>
            <a:off x="5589151" y="4104234"/>
            <a:ext cx="2082814" cy="646331"/>
          </a:xfrm>
          <a:prstGeom prst="rect">
            <a:avLst/>
          </a:prstGeom>
          <a:noFill/>
        </p:spPr>
        <p:txBody>
          <a:bodyPr wrap="none" rtlCol="0">
            <a:spAutoFit/>
          </a:bodyPr>
          <a:lstStyle/>
          <a:p>
            <a:pPr algn="ctr"/>
            <a:r>
              <a:rPr lang="en-US" sz="1200" b="1" dirty="0">
                <a:latin typeface="Corbel" panose="020B0503020204020204" pitchFamily="34" charset="0"/>
              </a:rPr>
              <a:t>585 nm, gas </a:t>
            </a:r>
            <a:r>
              <a:rPr lang="en-US" sz="1200" b="1" dirty="0">
                <a:solidFill>
                  <a:srgbClr val="00B050"/>
                </a:solidFill>
                <a:latin typeface="Corbel" panose="020B0503020204020204" pitchFamily="34" charset="0"/>
              </a:rPr>
              <a:t>ON</a:t>
            </a:r>
            <a:r>
              <a:rPr lang="en-US" sz="1200" b="1" dirty="0">
                <a:latin typeface="Corbel" panose="020B0503020204020204" pitchFamily="34" charset="0"/>
              </a:rPr>
              <a:t>, beam </a:t>
            </a:r>
            <a:r>
              <a:rPr lang="en-US" sz="1200" b="1" dirty="0">
                <a:solidFill>
                  <a:srgbClr val="00B050"/>
                </a:solidFill>
                <a:latin typeface="Corbel" panose="020B0503020204020204" pitchFamily="34" charset="0"/>
              </a:rPr>
              <a:t>ON</a:t>
            </a:r>
          </a:p>
          <a:p>
            <a:pPr algn="ctr"/>
            <a:r>
              <a:rPr lang="en-US" sz="1200" dirty="0" smtClean="0">
                <a:latin typeface="Corbel" panose="020B0503020204020204" pitchFamily="34" charset="0"/>
              </a:rPr>
              <a:t>Integration over 205 </a:t>
            </a:r>
            <a:r>
              <a:rPr lang="en-US" sz="1200" dirty="0">
                <a:latin typeface="Corbel" panose="020B0503020204020204" pitchFamily="34" charset="0"/>
              </a:rPr>
              <a:t>s </a:t>
            </a:r>
          </a:p>
          <a:p>
            <a:pPr algn="ctr"/>
            <a:r>
              <a:rPr lang="en-US" sz="1200" dirty="0" smtClean="0">
                <a:latin typeface="Corbel" panose="020B0503020204020204" pitchFamily="34" charset="0"/>
              </a:rPr>
              <a:t>(512 </a:t>
            </a:r>
            <a:r>
              <a:rPr lang="en-US" sz="1200" dirty="0">
                <a:latin typeface="Corbel" panose="020B0503020204020204" pitchFamily="34" charset="0"/>
              </a:rPr>
              <a:t>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pic>
        <p:nvPicPr>
          <p:cNvPr id="11" name="Picture 10"/>
          <p:cNvPicPr>
            <a:picLocks noChangeAspect="1"/>
          </p:cNvPicPr>
          <p:nvPr/>
        </p:nvPicPr>
        <p:blipFill rotWithShape="1">
          <a:blip r:embed="rId2"/>
          <a:srcRect l="41810" t="29172" r="20103" b="28101"/>
          <a:stretch/>
        </p:blipFill>
        <p:spPr>
          <a:xfrm>
            <a:off x="349119" y="1724828"/>
            <a:ext cx="3770671" cy="2379406"/>
          </a:xfrm>
          <a:prstGeom prst="rect">
            <a:avLst/>
          </a:prstGeom>
        </p:spPr>
      </p:pic>
    </p:spTree>
    <p:extLst>
      <p:ext uri="{BB962C8B-B14F-4D97-AF65-F5344CB8AC3E}">
        <p14:creationId xmlns:p14="http://schemas.microsoft.com/office/powerpoint/2010/main" val="1799090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Protons</a:t>
            </a:r>
            <a:endParaRPr lang="en-GB" dirty="0"/>
          </a:p>
        </p:txBody>
      </p:sp>
      <p:sp>
        <p:nvSpPr>
          <p:cNvPr id="3" name="Content Placeholder 2"/>
          <p:cNvSpPr>
            <a:spLocks noGrp="1"/>
          </p:cNvSpPr>
          <p:nvPr>
            <p:ph idx="1"/>
          </p:nvPr>
        </p:nvSpPr>
        <p:spPr>
          <a:xfrm>
            <a:off x="398251" y="4158032"/>
            <a:ext cx="8226854" cy="1794655"/>
          </a:xfrm>
        </p:spPr>
        <p:txBody>
          <a:bodyPr>
            <a:normAutofit/>
          </a:bodyPr>
          <a:lstStyle/>
          <a:p>
            <a:r>
              <a:rPr lang="en-US" sz="2000" dirty="0">
                <a:solidFill>
                  <a:schemeClr val="accent6">
                    <a:lumMod val="50000"/>
                  </a:schemeClr>
                </a:solidFill>
              </a:rPr>
              <a:t>Same procedure for protons. Subtracted signal is corrected for different </a:t>
            </a:r>
            <a:r>
              <a:rPr lang="en-US" sz="2000" dirty="0" err="1">
                <a:solidFill>
                  <a:schemeClr val="accent6">
                    <a:lumMod val="50000"/>
                  </a:schemeClr>
                </a:solidFill>
              </a:rPr>
              <a:t>exp</a:t>
            </a:r>
            <a:r>
              <a:rPr lang="en-US" sz="2000" dirty="0">
                <a:solidFill>
                  <a:schemeClr val="accent6">
                    <a:lumMod val="50000"/>
                  </a:schemeClr>
                </a:solidFill>
              </a:rPr>
              <a:t> </a:t>
            </a:r>
            <a:r>
              <a:rPr lang="en-US" sz="2000" dirty="0" smtClean="0">
                <a:solidFill>
                  <a:schemeClr val="accent6">
                    <a:lumMod val="50000"/>
                  </a:schemeClr>
                </a:solidFill>
              </a:rPr>
              <a:t>time. </a:t>
            </a:r>
            <a:r>
              <a:rPr lang="en-US" sz="2000" dirty="0" err="1" smtClean="0">
                <a:solidFill>
                  <a:schemeClr val="accent6">
                    <a:lumMod val="50000"/>
                  </a:schemeClr>
                </a:solidFill>
              </a:rPr>
              <a:t>Int</a:t>
            </a:r>
            <a:r>
              <a:rPr lang="en-US" sz="2000" dirty="0" smtClean="0">
                <a:solidFill>
                  <a:schemeClr val="accent6">
                    <a:lumMod val="50000"/>
                  </a:schemeClr>
                </a:solidFill>
              </a:rPr>
              <a:t> time shorter than </a:t>
            </a:r>
            <a:r>
              <a:rPr lang="en-US" sz="2000" dirty="0" err="1" smtClean="0">
                <a:solidFill>
                  <a:schemeClr val="accent6">
                    <a:lumMod val="50000"/>
                  </a:schemeClr>
                </a:solidFill>
              </a:rPr>
              <a:t>Pb</a:t>
            </a:r>
            <a:r>
              <a:rPr lang="en-US" sz="2000" dirty="0" smtClean="0">
                <a:solidFill>
                  <a:schemeClr val="accent6">
                    <a:lumMod val="50000"/>
                  </a:schemeClr>
                </a:solidFill>
              </a:rPr>
              <a:t> run (here 200 s approx. for both gas on/off)</a:t>
            </a:r>
          </a:p>
          <a:p>
            <a:r>
              <a:rPr lang="en-US" sz="2000" dirty="0" smtClean="0">
                <a:solidFill>
                  <a:schemeClr val="accent6">
                    <a:lumMod val="50000"/>
                  </a:schemeClr>
                </a:solidFill>
              </a:rPr>
              <a:t>Dip at 300 pix defect of photocathode</a:t>
            </a:r>
            <a:endParaRPr lang="en-US" sz="2000" dirty="0">
              <a:solidFill>
                <a:schemeClr val="accent6">
                  <a:lumMod val="50000"/>
                </a:schemeClr>
              </a:solidFill>
            </a:endParaRPr>
          </a:p>
          <a:p>
            <a:r>
              <a:rPr lang="en-US" sz="2000" dirty="0" smtClean="0">
                <a:solidFill>
                  <a:schemeClr val="accent6">
                    <a:lumMod val="50000"/>
                  </a:schemeClr>
                </a:solidFill>
              </a:rPr>
              <a:t>Background subtraction very poor: not understood!</a:t>
            </a:r>
            <a:endParaRPr lang="en-US" sz="2000" dirty="0">
              <a:solidFill>
                <a:schemeClr val="accent6">
                  <a:lumMod val="50000"/>
                </a:schemeClr>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grpSp>
        <p:nvGrpSpPr>
          <p:cNvPr id="8" name="Group 7"/>
          <p:cNvGrpSpPr/>
          <p:nvPr/>
        </p:nvGrpSpPr>
        <p:grpSpPr>
          <a:xfrm>
            <a:off x="244980" y="1199458"/>
            <a:ext cx="8654040" cy="2808136"/>
            <a:chOff x="362142" y="1180295"/>
            <a:chExt cx="8654040" cy="2808136"/>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142" y="1206615"/>
              <a:ext cx="3673995" cy="2755496"/>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1998" y="1180295"/>
              <a:ext cx="3744184" cy="2808136"/>
            </a:xfrm>
            <a:prstGeom prst="rect">
              <a:avLst/>
            </a:prstGeom>
          </p:spPr>
        </p:pic>
        <p:sp>
          <p:nvSpPr>
            <p:cNvPr id="11" name="Right Arrow 10"/>
            <p:cNvSpPr/>
            <p:nvPr/>
          </p:nvSpPr>
          <p:spPr>
            <a:xfrm>
              <a:off x="3985474" y="1779641"/>
              <a:ext cx="1337187" cy="141584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2760910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from protons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7" name="Picture 6"/>
          <p:cNvPicPr>
            <a:picLocks noChangeAspect="1"/>
          </p:cNvPicPr>
          <p:nvPr/>
        </p:nvPicPr>
        <p:blipFill rotWithShape="1">
          <a:blip r:embed="rId2"/>
          <a:srcRect l="2333" t="29172" r="59829" b="28101"/>
          <a:stretch/>
        </p:blipFill>
        <p:spPr>
          <a:xfrm>
            <a:off x="4757511" y="1724828"/>
            <a:ext cx="3746090" cy="2379406"/>
          </a:xfrm>
          <a:prstGeom prst="rect">
            <a:avLst/>
          </a:prstGeom>
        </p:spPr>
      </p:pic>
      <p:sp>
        <p:nvSpPr>
          <p:cNvPr id="8" name="TextBox 7"/>
          <p:cNvSpPr txBox="1"/>
          <p:nvPr/>
        </p:nvSpPr>
        <p:spPr>
          <a:xfrm>
            <a:off x="1158585" y="4101663"/>
            <a:ext cx="2151743" cy="646331"/>
          </a:xfrm>
          <a:prstGeom prst="rect">
            <a:avLst/>
          </a:prstGeom>
          <a:noFill/>
        </p:spPr>
        <p:txBody>
          <a:bodyPr wrap="none" rtlCol="0">
            <a:spAutoFit/>
          </a:bodyPr>
          <a:lstStyle/>
          <a:p>
            <a:pPr algn="ctr"/>
            <a:r>
              <a:rPr lang="en-US" sz="1200" dirty="0">
                <a:latin typeface="Corbel" panose="020B0503020204020204" pitchFamily="34" charset="0"/>
              </a:rPr>
              <a:t>585 nm, gas </a:t>
            </a:r>
            <a:r>
              <a:rPr lang="en-US" sz="1200" b="1" dirty="0" smtClean="0">
                <a:solidFill>
                  <a:srgbClr val="FF0000"/>
                </a:solidFill>
                <a:latin typeface="Corbel" panose="020B0503020204020204" pitchFamily="34" charset="0"/>
              </a:rPr>
              <a:t>OFF</a:t>
            </a:r>
            <a:r>
              <a:rPr lang="en-US" sz="1200" dirty="0" smtClean="0">
                <a:latin typeface="Corbel" panose="020B0503020204020204" pitchFamily="34" charset="0"/>
              </a:rPr>
              <a:t>, </a:t>
            </a:r>
            <a:r>
              <a:rPr lang="en-US" sz="1200" dirty="0">
                <a:latin typeface="Corbel" panose="020B0503020204020204" pitchFamily="34" charset="0"/>
              </a:rPr>
              <a:t>beam </a:t>
            </a:r>
            <a:r>
              <a:rPr lang="en-US" sz="1200" b="1" dirty="0" smtClean="0">
                <a:solidFill>
                  <a:srgbClr val="00B050"/>
                </a:solidFill>
                <a:latin typeface="Corbel" panose="020B0503020204020204" pitchFamily="34" charset="0"/>
              </a:rPr>
              <a:t>ON</a:t>
            </a:r>
            <a:endParaRPr lang="en-US" sz="1200" b="1" dirty="0">
              <a:solidFill>
                <a:srgbClr val="00B050"/>
              </a:solidFill>
              <a:latin typeface="Corbel" panose="020B0503020204020204" pitchFamily="34" charset="0"/>
            </a:endParaRPr>
          </a:p>
          <a:p>
            <a:pPr algn="ctr"/>
            <a:r>
              <a:rPr lang="en-US" sz="1200" dirty="0" smtClean="0">
                <a:latin typeface="Corbel" panose="020B0503020204020204" pitchFamily="34" charset="0"/>
              </a:rPr>
              <a:t>Integration over 486 s </a:t>
            </a:r>
            <a:endParaRPr lang="en-US" sz="1200" dirty="0">
              <a:latin typeface="Corbel" panose="020B0503020204020204" pitchFamily="34" charset="0"/>
            </a:endParaRPr>
          </a:p>
          <a:p>
            <a:pPr algn="ctr"/>
            <a:r>
              <a:rPr lang="en-US" sz="1200" dirty="0" smtClean="0">
                <a:latin typeface="Corbel" panose="020B0503020204020204" pitchFamily="34" charset="0"/>
              </a:rPr>
              <a:t>(1215 </a:t>
            </a:r>
            <a:r>
              <a:rPr lang="en-US" sz="1200" dirty="0">
                <a:latin typeface="Corbel" panose="020B0503020204020204" pitchFamily="34" charset="0"/>
              </a:rPr>
              <a:t>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
        <p:nvSpPr>
          <p:cNvPr id="9" name="TextBox 8"/>
          <p:cNvSpPr txBox="1"/>
          <p:nvPr/>
        </p:nvSpPr>
        <p:spPr>
          <a:xfrm>
            <a:off x="5589151" y="4104234"/>
            <a:ext cx="2082814" cy="646331"/>
          </a:xfrm>
          <a:prstGeom prst="rect">
            <a:avLst/>
          </a:prstGeom>
          <a:noFill/>
        </p:spPr>
        <p:txBody>
          <a:bodyPr wrap="none" rtlCol="0">
            <a:spAutoFit/>
          </a:bodyPr>
          <a:lstStyle/>
          <a:p>
            <a:pPr algn="ctr"/>
            <a:r>
              <a:rPr lang="en-US" sz="1200" b="1" dirty="0">
                <a:latin typeface="Corbel" panose="020B0503020204020204" pitchFamily="34" charset="0"/>
              </a:rPr>
              <a:t>585 nm, gas </a:t>
            </a:r>
            <a:r>
              <a:rPr lang="en-US" sz="1200" b="1" dirty="0">
                <a:solidFill>
                  <a:srgbClr val="00B050"/>
                </a:solidFill>
                <a:latin typeface="Corbel" panose="020B0503020204020204" pitchFamily="34" charset="0"/>
              </a:rPr>
              <a:t>ON</a:t>
            </a:r>
            <a:r>
              <a:rPr lang="en-US" sz="1200" b="1" dirty="0">
                <a:latin typeface="Corbel" panose="020B0503020204020204" pitchFamily="34" charset="0"/>
              </a:rPr>
              <a:t>, beam </a:t>
            </a:r>
            <a:r>
              <a:rPr lang="en-US" sz="1200" b="1" dirty="0">
                <a:solidFill>
                  <a:srgbClr val="00B050"/>
                </a:solidFill>
                <a:latin typeface="Corbel" panose="020B0503020204020204" pitchFamily="34" charset="0"/>
              </a:rPr>
              <a:t>ON</a:t>
            </a:r>
          </a:p>
          <a:p>
            <a:pPr algn="ctr"/>
            <a:r>
              <a:rPr lang="en-US" sz="1200" dirty="0" smtClean="0">
                <a:latin typeface="Corbel" panose="020B0503020204020204" pitchFamily="34" charset="0"/>
              </a:rPr>
              <a:t>Integration over 205 </a:t>
            </a:r>
            <a:r>
              <a:rPr lang="en-US" sz="1200" dirty="0">
                <a:latin typeface="Corbel" panose="020B0503020204020204" pitchFamily="34" charset="0"/>
              </a:rPr>
              <a:t>s </a:t>
            </a:r>
          </a:p>
          <a:p>
            <a:pPr algn="ctr"/>
            <a:r>
              <a:rPr lang="en-US" sz="1200" dirty="0" smtClean="0">
                <a:latin typeface="Corbel" panose="020B0503020204020204" pitchFamily="34" charset="0"/>
              </a:rPr>
              <a:t>(512 </a:t>
            </a:r>
            <a:r>
              <a:rPr lang="en-US" sz="1200" dirty="0">
                <a:latin typeface="Corbel" panose="020B0503020204020204" pitchFamily="34" charset="0"/>
              </a:rPr>
              <a:t>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pic>
        <p:nvPicPr>
          <p:cNvPr id="11" name="Picture 10"/>
          <p:cNvPicPr>
            <a:picLocks noChangeAspect="1"/>
          </p:cNvPicPr>
          <p:nvPr/>
        </p:nvPicPr>
        <p:blipFill rotWithShape="1">
          <a:blip r:embed="rId2"/>
          <a:srcRect l="41810" t="29172" r="20103" b="28101"/>
          <a:stretch/>
        </p:blipFill>
        <p:spPr>
          <a:xfrm>
            <a:off x="349119" y="1724828"/>
            <a:ext cx="3770671" cy="2379406"/>
          </a:xfrm>
          <a:prstGeom prst="rect">
            <a:avLst/>
          </a:prstGeom>
        </p:spPr>
      </p:pic>
      <p:sp>
        <p:nvSpPr>
          <p:cNvPr id="3" name="Oval 2"/>
          <p:cNvSpPr/>
          <p:nvPr/>
        </p:nvSpPr>
        <p:spPr>
          <a:xfrm>
            <a:off x="1622323" y="1173939"/>
            <a:ext cx="2104103" cy="2149364"/>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5974253" y="1151976"/>
            <a:ext cx="2104103" cy="2149364"/>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44420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Protons vs ions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sp>
        <p:nvSpPr>
          <p:cNvPr id="8" name="Content Placeholder 2"/>
          <p:cNvSpPr txBox="1">
            <a:spLocks/>
          </p:cNvSpPr>
          <p:nvPr/>
        </p:nvSpPr>
        <p:spPr>
          <a:xfrm>
            <a:off x="464442" y="4170522"/>
            <a:ext cx="8226854" cy="1794655"/>
          </a:xfrm>
          <a:prstGeom prst="rect">
            <a:avLst/>
          </a:prstGeom>
        </p:spPr>
        <p:txBody>
          <a:bodyPr vert="horz">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orbel" panose="020B0503020204020204" pitchFamily="34"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orbel" panose="020B0503020204020204" pitchFamily="34"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orbel" panose="020B0503020204020204" pitchFamily="34"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orbel" panose="020B0503020204020204" pitchFamily="34"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orbel" panose="020B0503020204020204" pitchFamily="34"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000" dirty="0" smtClean="0">
                <a:solidFill>
                  <a:schemeClr val="accent6">
                    <a:lumMod val="50000"/>
                  </a:schemeClr>
                </a:solidFill>
              </a:rPr>
              <a:t>Protons vs </a:t>
            </a:r>
            <a:r>
              <a:rPr lang="en-US" sz="2000" dirty="0" err="1" smtClean="0">
                <a:solidFill>
                  <a:schemeClr val="accent6">
                    <a:lumMod val="50000"/>
                  </a:schemeClr>
                </a:solidFill>
              </a:rPr>
              <a:t>Pb</a:t>
            </a:r>
            <a:r>
              <a:rPr lang="en-US" sz="2000" dirty="0" smtClean="0">
                <a:solidFill>
                  <a:schemeClr val="accent6">
                    <a:lumMod val="50000"/>
                  </a:schemeClr>
                </a:solidFill>
              </a:rPr>
              <a:t> ions profiles normalized for peak intensity</a:t>
            </a:r>
          </a:p>
          <a:p>
            <a:r>
              <a:rPr lang="en-US" sz="2000" dirty="0" smtClean="0">
                <a:solidFill>
                  <a:schemeClr val="accent6">
                    <a:lumMod val="50000"/>
                  </a:schemeClr>
                </a:solidFill>
              </a:rPr>
              <a:t>Ion cross section per particle Z2 (82</a:t>
            </a:r>
            <a:r>
              <a:rPr lang="en-US" sz="2000" baseline="30000" dirty="0" smtClean="0">
                <a:solidFill>
                  <a:schemeClr val="accent6">
                    <a:lumMod val="50000"/>
                  </a:schemeClr>
                </a:solidFill>
              </a:rPr>
              <a:t>2</a:t>
            </a:r>
            <a:r>
              <a:rPr lang="en-US" sz="2000" dirty="0" smtClean="0">
                <a:solidFill>
                  <a:schemeClr val="accent6">
                    <a:lumMod val="50000"/>
                  </a:schemeClr>
                </a:solidFill>
              </a:rPr>
              <a:t> = 6742) times  the one for p.</a:t>
            </a:r>
          </a:p>
          <a:p>
            <a:r>
              <a:rPr lang="en-US" sz="2000" dirty="0" smtClean="0">
                <a:solidFill>
                  <a:schemeClr val="accent6">
                    <a:lumMod val="50000"/>
                  </a:schemeClr>
                </a:solidFill>
              </a:rPr>
              <a:t>Considering higher intensity of p beam (2.5E+14 vs 0.7E+11): overall expected light yield for ions is </a:t>
            </a:r>
            <a:r>
              <a:rPr lang="en-US" sz="2000" b="1" dirty="0" smtClean="0">
                <a:solidFill>
                  <a:schemeClr val="accent6">
                    <a:lumMod val="50000"/>
                  </a:schemeClr>
                </a:solidFill>
              </a:rPr>
              <a:t>x2</a:t>
            </a:r>
            <a:r>
              <a:rPr lang="en-US" sz="2000" dirty="0" smtClean="0">
                <a:solidFill>
                  <a:schemeClr val="accent6">
                    <a:lumMod val="50000"/>
                  </a:schemeClr>
                </a:solidFill>
              </a:rPr>
              <a:t> times protons</a:t>
            </a:r>
          </a:p>
          <a:p>
            <a:r>
              <a:rPr lang="en-US" sz="2000" dirty="0" smtClean="0">
                <a:solidFill>
                  <a:schemeClr val="accent6">
                    <a:lumMod val="50000"/>
                  </a:schemeClr>
                </a:solidFill>
              </a:rPr>
              <a:t>However: losses signal is proportional to intensity =&gt; </a:t>
            </a:r>
            <a:r>
              <a:rPr lang="en-US" sz="2000" b="1" dirty="0" smtClean="0">
                <a:solidFill>
                  <a:schemeClr val="accent6">
                    <a:lumMod val="50000"/>
                  </a:schemeClr>
                </a:solidFill>
              </a:rPr>
              <a:t>x 10</a:t>
            </a:r>
            <a:r>
              <a:rPr lang="en-US" sz="2000" b="1" baseline="30000" dirty="0" smtClean="0">
                <a:solidFill>
                  <a:schemeClr val="accent6">
                    <a:lumMod val="50000"/>
                  </a:schemeClr>
                </a:solidFill>
              </a:rPr>
              <a:t>-3</a:t>
            </a:r>
            <a:r>
              <a:rPr lang="en-US" sz="2000" b="1" dirty="0" smtClean="0">
                <a:solidFill>
                  <a:schemeClr val="accent6">
                    <a:lumMod val="50000"/>
                  </a:schemeClr>
                </a:solidFill>
              </a:rPr>
              <a:t> S/N </a:t>
            </a:r>
            <a:r>
              <a:rPr lang="en-US" sz="2000" b="1" dirty="0" err="1" smtClean="0">
                <a:solidFill>
                  <a:schemeClr val="accent6">
                    <a:lumMod val="50000"/>
                  </a:schemeClr>
                </a:solidFill>
              </a:rPr>
              <a:t>wrt</a:t>
            </a:r>
            <a:r>
              <a:rPr lang="en-US" sz="2000" b="1" dirty="0" smtClean="0">
                <a:solidFill>
                  <a:schemeClr val="accent6">
                    <a:lumMod val="50000"/>
                  </a:schemeClr>
                </a:solidFill>
              </a:rPr>
              <a:t> </a:t>
            </a:r>
            <a:r>
              <a:rPr lang="en-US" sz="2000" b="1" dirty="0" err="1" smtClean="0">
                <a:solidFill>
                  <a:schemeClr val="accent6">
                    <a:lumMod val="50000"/>
                  </a:schemeClr>
                </a:solidFill>
              </a:rPr>
              <a:t>Pb</a:t>
            </a:r>
            <a:r>
              <a:rPr lang="en-US" sz="2000" b="1" dirty="0" smtClean="0">
                <a:solidFill>
                  <a:schemeClr val="accent6">
                    <a:lumMod val="50000"/>
                  </a:schemeClr>
                </a:solidFill>
              </a:rPr>
              <a:t>+</a:t>
            </a:r>
            <a:endParaRPr lang="en-US" sz="2000" b="1" dirty="0">
              <a:solidFill>
                <a:schemeClr val="accent6">
                  <a:lumMod val="50000"/>
                </a:schemeClr>
              </a:solidFill>
            </a:endParaRPr>
          </a:p>
          <a:p>
            <a:endParaRPr lang="en-US" sz="2000" b="1" dirty="0">
              <a:solidFill>
                <a:schemeClr val="accent6">
                  <a:lumMod val="50000"/>
                </a:schemeClr>
              </a:solidFill>
            </a:endParaRP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17869" y="930522"/>
            <a:ext cx="4320000" cy="3240000"/>
          </a:xfrm>
        </p:spPr>
      </p:pic>
    </p:spTree>
    <p:extLst>
      <p:ext uri="{BB962C8B-B14F-4D97-AF65-F5344CB8AC3E}">
        <p14:creationId xmlns:p14="http://schemas.microsoft.com/office/powerpoint/2010/main" val="28974208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Protons vs ions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17869" y="930522"/>
            <a:ext cx="4320000" cy="3240000"/>
          </a:xfrm>
        </p:spPr>
      </p:pic>
      <p:sp>
        <p:nvSpPr>
          <p:cNvPr id="11" name="Rounded Rectangle 10"/>
          <p:cNvSpPr/>
          <p:nvPr/>
        </p:nvSpPr>
        <p:spPr>
          <a:xfrm>
            <a:off x="2749379" y="1062728"/>
            <a:ext cx="1081216" cy="2613409"/>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Content Placeholder 2"/>
          <p:cNvSpPr txBox="1">
            <a:spLocks/>
          </p:cNvSpPr>
          <p:nvPr/>
        </p:nvSpPr>
        <p:spPr>
          <a:xfrm>
            <a:off x="464442" y="4170522"/>
            <a:ext cx="8226854" cy="1794655"/>
          </a:xfrm>
          <a:prstGeom prst="rect">
            <a:avLst/>
          </a:prstGeom>
        </p:spPr>
        <p:txBody>
          <a:bodyPr vert="horz">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orbel" panose="020B0503020204020204" pitchFamily="34"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orbel" panose="020B0503020204020204" pitchFamily="34"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orbel" panose="020B0503020204020204" pitchFamily="34"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orbel" panose="020B0503020204020204" pitchFamily="34"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orbel" panose="020B0503020204020204" pitchFamily="34"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000" dirty="0" smtClean="0">
                <a:solidFill>
                  <a:schemeClr val="accent6">
                    <a:lumMod val="50000"/>
                  </a:schemeClr>
                </a:solidFill>
              </a:rPr>
              <a:t>Protons vs </a:t>
            </a:r>
            <a:r>
              <a:rPr lang="en-US" sz="2000" dirty="0" err="1" smtClean="0">
                <a:solidFill>
                  <a:schemeClr val="accent6">
                    <a:lumMod val="50000"/>
                  </a:schemeClr>
                </a:solidFill>
              </a:rPr>
              <a:t>Pb</a:t>
            </a:r>
            <a:r>
              <a:rPr lang="en-US" sz="2000" dirty="0" smtClean="0">
                <a:solidFill>
                  <a:schemeClr val="accent6">
                    <a:lumMod val="50000"/>
                  </a:schemeClr>
                </a:solidFill>
              </a:rPr>
              <a:t> ions profiles normalized for peak intensity</a:t>
            </a:r>
          </a:p>
          <a:p>
            <a:r>
              <a:rPr lang="en-US" sz="2000" dirty="0" smtClean="0">
                <a:solidFill>
                  <a:schemeClr val="accent6">
                    <a:lumMod val="50000"/>
                  </a:schemeClr>
                </a:solidFill>
              </a:rPr>
              <a:t>Ion cross section per particle Z2 (82</a:t>
            </a:r>
            <a:r>
              <a:rPr lang="en-US" sz="2000" baseline="30000" dirty="0" smtClean="0">
                <a:solidFill>
                  <a:schemeClr val="accent6">
                    <a:lumMod val="50000"/>
                  </a:schemeClr>
                </a:solidFill>
              </a:rPr>
              <a:t>2</a:t>
            </a:r>
            <a:r>
              <a:rPr lang="en-US" sz="2000" dirty="0" smtClean="0">
                <a:solidFill>
                  <a:schemeClr val="accent6">
                    <a:lumMod val="50000"/>
                  </a:schemeClr>
                </a:solidFill>
              </a:rPr>
              <a:t> = 6742) times  the one for p.</a:t>
            </a:r>
          </a:p>
          <a:p>
            <a:r>
              <a:rPr lang="en-US" sz="2000" dirty="0" smtClean="0">
                <a:solidFill>
                  <a:schemeClr val="accent6">
                    <a:lumMod val="50000"/>
                  </a:schemeClr>
                </a:solidFill>
              </a:rPr>
              <a:t>Considering higher intensity of p beam (2.5E+14 vs 0.7E+11): overall expected light yield for ions is </a:t>
            </a:r>
            <a:r>
              <a:rPr lang="en-US" sz="2000" b="1" dirty="0" smtClean="0">
                <a:solidFill>
                  <a:schemeClr val="accent6">
                    <a:lumMod val="50000"/>
                  </a:schemeClr>
                </a:solidFill>
              </a:rPr>
              <a:t>x2</a:t>
            </a:r>
            <a:r>
              <a:rPr lang="en-US" sz="2000" dirty="0" smtClean="0">
                <a:solidFill>
                  <a:schemeClr val="accent6">
                    <a:lumMod val="50000"/>
                  </a:schemeClr>
                </a:solidFill>
              </a:rPr>
              <a:t> times protons</a:t>
            </a:r>
          </a:p>
          <a:p>
            <a:r>
              <a:rPr lang="en-US" sz="2000" dirty="0" smtClean="0">
                <a:solidFill>
                  <a:schemeClr val="accent6">
                    <a:lumMod val="50000"/>
                  </a:schemeClr>
                </a:solidFill>
              </a:rPr>
              <a:t>However: losses signal is proportional to intensity =&gt; </a:t>
            </a:r>
            <a:r>
              <a:rPr lang="en-US" sz="2000" b="1" dirty="0" smtClean="0">
                <a:solidFill>
                  <a:schemeClr val="accent6">
                    <a:lumMod val="50000"/>
                  </a:schemeClr>
                </a:solidFill>
              </a:rPr>
              <a:t>x 10</a:t>
            </a:r>
            <a:r>
              <a:rPr lang="en-US" sz="2000" b="1" baseline="30000" dirty="0" smtClean="0">
                <a:solidFill>
                  <a:schemeClr val="accent6">
                    <a:lumMod val="50000"/>
                  </a:schemeClr>
                </a:solidFill>
              </a:rPr>
              <a:t>-3</a:t>
            </a:r>
            <a:r>
              <a:rPr lang="en-US" sz="2000" b="1" dirty="0" smtClean="0">
                <a:solidFill>
                  <a:schemeClr val="accent6">
                    <a:lumMod val="50000"/>
                  </a:schemeClr>
                </a:solidFill>
              </a:rPr>
              <a:t> S/N </a:t>
            </a:r>
            <a:r>
              <a:rPr lang="en-US" sz="2000" b="1" dirty="0" err="1" smtClean="0">
                <a:solidFill>
                  <a:schemeClr val="accent6">
                    <a:lumMod val="50000"/>
                  </a:schemeClr>
                </a:solidFill>
              </a:rPr>
              <a:t>wrt</a:t>
            </a:r>
            <a:r>
              <a:rPr lang="en-US" sz="2000" b="1" dirty="0" smtClean="0">
                <a:solidFill>
                  <a:schemeClr val="accent6">
                    <a:lumMod val="50000"/>
                  </a:schemeClr>
                </a:solidFill>
              </a:rPr>
              <a:t> </a:t>
            </a:r>
            <a:r>
              <a:rPr lang="en-US" sz="2000" b="1" dirty="0" err="1" smtClean="0">
                <a:solidFill>
                  <a:schemeClr val="accent6">
                    <a:lumMod val="50000"/>
                  </a:schemeClr>
                </a:solidFill>
              </a:rPr>
              <a:t>Pb</a:t>
            </a:r>
            <a:r>
              <a:rPr lang="en-US" sz="2000" b="1" dirty="0" smtClean="0">
                <a:solidFill>
                  <a:schemeClr val="accent6">
                    <a:lumMod val="50000"/>
                  </a:schemeClr>
                </a:solidFill>
              </a:rPr>
              <a:t>+</a:t>
            </a:r>
            <a:endParaRPr lang="en-US" sz="2000" b="1" dirty="0">
              <a:solidFill>
                <a:schemeClr val="accent6">
                  <a:lumMod val="50000"/>
                </a:schemeClr>
              </a:solidFill>
            </a:endParaRPr>
          </a:p>
          <a:p>
            <a:endParaRPr lang="en-US" sz="2000" b="1" dirty="0">
              <a:solidFill>
                <a:schemeClr val="accent6">
                  <a:lumMod val="50000"/>
                </a:schemeClr>
              </a:solidFill>
            </a:endParaRPr>
          </a:p>
        </p:txBody>
      </p:sp>
    </p:spTree>
    <p:extLst>
      <p:ext uri="{BB962C8B-B14F-4D97-AF65-F5344CB8AC3E}">
        <p14:creationId xmlns:p14="http://schemas.microsoft.com/office/powerpoint/2010/main" val="27951442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Protons vs ions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2986" y="1003468"/>
            <a:ext cx="4320001" cy="3240000"/>
          </a:xfrm>
          <a:prstGeom prst="rect">
            <a:avLst/>
          </a:prstGeom>
        </p:spPr>
      </p:pic>
      <p:sp>
        <p:nvSpPr>
          <p:cNvPr id="9" name="Content Placeholder 2"/>
          <p:cNvSpPr txBox="1">
            <a:spLocks/>
          </p:cNvSpPr>
          <p:nvPr/>
        </p:nvSpPr>
        <p:spPr>
          <a:xfrm>
            <a:off x="464442" y="4170522"/>
            <a:ext cx="8226854" cy="1794655"/>
          </a:xfrm>
          <a:prstGeom prst="rect">
            <a:avLst/>
          </a:prstGeom>
        </p:spPr>
        <p:txBody>
          <a:bodyPr vert="horz">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orbel" panose="020B0503020204020204" pitchFamily="34"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orbel" panose="020B0503020204020204" pitchFamily="34"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orbel" panose="020B0503020204020204" pitchFamily="34"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orbel" panose="020B0503020204020204" pitchFamily="34"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orbel" panose="020B0503020204020204" pitchFamily="34"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000" dirty="0" smtClean="0">
                <a:solidFill>
                  <a:schemeClr val="accent6">
                    <a:lumMod val="50000"/>
                  </a:schemeClr>
                </a:solidFill>
              </a:rPr>
              <a:t>Protons vs </a:t>
            </a:r>
            <a:r>
              <a:rPr lang="en-US" sz="2000" dirty="0" err="1" smtClean="0">
                <a:solidFill>
                  <a:schemeClr val="accent6">
                    <a:lumMod val="50000"/>
                  </a:schemeClr>
                </a:solidFill>
              </a:rPr>
              <a:t>Pb</a:t>
            </a:r>
            <a:r>
              <a:rPr lang="en-US" sz="2000" dirty="0" smtClean="0">
                <a:solidFill>
                  <a:schemeClr val="accent6">
                    <a:lumMod val="50000"/>
                  </a:schemeClr>
                </a:solidFill>
              </a:rPr>
              <a:t> ions profiles normalized for peak intensity</a:t>
            </a:r>
          </a:p>
          <a:p>
            <a:r>
              <a:rPr lang="en-US" sz="2000" dirty="0" smtClean="0">
                <a:solidFill>
                  <a:schemeClr val="accent6">
                    <a:lumMod val="50000"/>
                  </a:schemeClr>
                </a:solidFill>
              </a:rPr>
              <a:t>Ion cross section per particle Z2 (82</a:t>
            </a:r>
            <a:r>
              <a:rPr lang="en-US" sz="2000" baseline="30000" dirty="0" smtClean="0">
                <a:solidFill>
                  <a:schemeClr val="accent6">
                    <a:lumMod val="50000"/>
                  </a:schemeClr>
                </a:solidFill>
              </a:rPr>
              <a:t>2</a:t>
            </a:r>
            <a:r>
              <a:rPr lang="en-US" sz="2000" dirty="0" smtClean="0">
                <a:solidFill>
                  <a:schemeClr val="accent6">
                    <a:lumMod val="50000"/>
                  </a:schemeClr>
                </a:solidFill>
              </a:rPr>
              <a:t> = 6742) times  the one for p.</a:t>
            </a:r>
          </a:p>
          <a:p>
            <a:r>
              <a:rPr lang="en-US" sz="2000" dirty="0" smtClean="0">
                <a:solidFill>
                  <a:schemeClr val="accent6">
                    <a:lumMod val="50000"/>
                  </a:schemeClr>
                </a:solidFill>
              </a:rPr>
              <a:t>Considering higher intensity of p beam (2.5E+14 vs 0.7E+11): overall expected light yield for ions is </a:t>
            </a:r>
            <a:r>
              <a:rPr lang="en-US" sz="2000" b="1" dirty="0" smtClean="0">
                <a:solidFill>
                  <a:schemeClr val="accent6">
                    <a:lumMod val="50000"/>
                  </a:schemeClr>
                </a:solidFill>
              </a:rPr>
              <a:t>x2</a:t>
            </a:r>
            <a:r>
              <a:rPr lang="en-US" sz="2000" dirty="0" smtClean="0">
                <a:solidFill>
                  <a:schemeClr val="accent6">
                    <a:lumMod val="50000"/>
                  </a:schemeClr>
                </a:solidFill>
              </a:rPr>
              <a:t> times protons</a:t>
            </a:r>
          </a:p>
          <a:p>
            <a:r>
              <a:rPr lang="en-US" sz="2000" dirty="0" smtClean="0">
                <a:solidFill>
                  <a:schemeClr val="accent6">
                    <a:lumMod val="50000"/>
                  </a:schemeClr>
                </a:solidFill>
              </a:rPr>
              <a:t>However: losses signal is proportional to intensity =&gt; </a:t>
            </a:r>
            <a:r>
              <a:rPr lang="en-US" sz="2000" b="1" dirty="0" smtClean="0">
                <a:solidFill>
                  <a:schemeClr val="accent6">
                    <a:lumMod val="50000"/>
                  </a:schemeClr>
                </a:solidFill>
              </a:rPr>
              <a:t>x 10</a:t>
            </a:r>
            <a:r>
              <a:rPr lang="en-US" sz="2000" b="1" baseline="30000" dirty="0" smtClean="0">
                <a:solidFill>
                  <a:schemeClr val="accent6">
                    <a:lumMod val="50000"/>
                  </a:schemeClr>
                </a:solidFill>
              </a:rPr>
              <a:t>-3</a:t>
            </a:r>
            <a:r>
              <a:rPr lang="en-US" sz="2000" b="1" dirty="0" smtClean="0">
                <a:solidFill>
                  <a:schemeClr val="accent6">
                    <a:lumMod val="50000"/>
                  </a:schemeClr>
                </a:solidFill>
              </a:rPr>
              <a:t> S/N </a:t>
            </a:r>
            <a:r>
              <a:rPr lang="en-US" sz="2000" b="1" dirty="0" err="1" smtClean="0">
                <a:solidFill>
                  <a:schemeClr val="accent6">
                    <a:lumMod val="50000"/>
                  </a:schemeClr>
                </a:solidFill>
              </a:rPr>
              <a:t>wrt</a:t>
            </a:r>
            <a:r>
              <a:rPr lang="en-US" sz="2000" b="1" dirty="0" smtClean="0">
                <a:solidFill>
                  <a:schemeClr val="accent6">
                    <a:lumMod val="50000"/>
                  </a:schemeClr>
                </a:solidFill>
              </a:rPr>
              <a:t> </a:t>
            </a:r>
            <a:r>
              <a:rPr lang="en-US" sz="2000" b="1" dirty="0" err="1" smtClean="0">
                <a:solidFill>
                  <a:schemeClr val="accent6">
                    <a:lumMod val="50000"/>
                  </a:schemeClr>
                </a:solidFill>
              </a:rPr>
              <a:t>Pb</a:t>
            </a:r>
            <a:r>
              <a:rPr lang="en-US" sz="2000" b="1" dirty="0" smtClean="0">
                <a:solidFill>
                  <a:schemeClr val="accent6">
                    <a:lumMod val="50000"/>
                  </a:schemeClr>
                </a:solidFill>
              </a:rPr>
              <a:t>+</a:t>
            </a:r>
            <a:endParaRPr lang="en-US" sz="2000" b="1" dirty="0">
              <a:solidFill>
                <a:schemeClr val="accent6">
                  <a:lumMod val="50000"/>
                </a:schemeClr>
              </a:solidFill>
            </a:endParaRPr>
          </a:p>
          <a:p>
            <a:endParaRPr lang="en-US" sz="2000" b="1" dirty="0">
              <a:solidFill>
                <a:schemeClr val="accent6">
                  <a:lumMod val="50000"/>
                </a:schemeClr>
              </a:solidFill>
            </a:endParaRPr>
          </a:p>
        </p:txBody>
      </p:sp>
    </p:spTree>
    <p:extLst>
      <p:ext uri="{BB962C8B-B14F-4D97-AF65-F5344CB8AC3E}">
        <p14:creationId xmlns:p14="http://schemas.microsoft.com/office/powerpoint/2010/main" val="2127210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p:txBody>
          <a:bodyPr/>
          <a:lstStyle/>
          <a:p>
            <a:r>
              <a:rPr lang="en-US" dirty="0" smtClean="0">
                <a:solidFill>
                  <a:schemeClr val="accent6">
                    <a:lumMod val="50000"/>
                  </a:schemeClr>
                </a:solidFill>
                <a:latin typeface="Corbel" panose="020B0503020204020204" pitchFamily="34" charset="0"/>
              </a:rPr>
              <a:t>Beam Gas Curtain project</a:t>
            </a:r>
          </a:p>
          <a:p>
            <a:r>
              <a:rPr lang="en-US" dirty="0" smtClean="0">
                <a:solidFill>
                  <a:schemeClr val="accent6">
                    <a:lumMod val="50000"/>
                  </a:schemeClr>
                </a:solidFill>
                <a:latin typeface="Corbel" panose="020B0503020204020204" pitchFamily="34" charset="0"/>
              </a:rPr>
              <a:t>Summary of 2018 LHC measurements</a:t>
            </a:r>
          </a:p>
          <a:p>
            <a:pPr lvl="1"/>
            <a:r>
              <a:rPr lang="en-US" dirty="0" smtClean="0">
                <a:solidFill>
                  <a:schemeClr val="accent6">
                    <a:lumMod val="50000"/>
                  </a:schemeClr>
                </a:solidFill>
              </a:rPr>
              <a:t>Results for </a:t>
            </a:r>
            <a:r>
              <a:rPr lang="en-US" dirty="0" err="1" smtClean="0">
                <a:solidFill>
                  <a:schemeClr val="accent6">
                    <a:lumMod val="50000"/>
                  </a:schemeClr>
                </a:solidFill>
              </a:rPr>
              <a:t>Pb</a:t>
            </a:r>
            <a:r>
              <a:rPr lang="en-US" dirty="0" smtClean="0">
                <a:solidFill>
                  <a:schemeClr val="accent6">
                    <a:lumMod val="50000"/>
                  </a:schemeClr>
                </a:solidFill>
              </a:rPr>
              <a:t>+ ions at injection</a:t>
            </a:r>
          </a:p>
          <a:p>
            <a:pPr lvl="1"/>
            <a:r>
              <a:rPr lang="en-US" dirty="0" smtClean="0">
                <a:solidFill>
                  <a:schemeClr val="accent6">
                    <a:lumMod val="50000"/>
                  </a:schemeClr>
                </a:solidFill>
              </a:rPr>
              <a:t>Data for protons at injection</a:t>
            </a:r>
            <a:endParaRPr lang="en-US" dirty="0" smtClean="0">
              <a:solidFill>
                <a:schemeClr val="accent6">
                  <a:lumMod val="50000"/>
                </a:schemeClr>
              </a:solidFill>
              <a:latin typeface="Corbel" panose="020B0503020204020204" pitchFamily="34" charset="0"/>
            </a:endParaRPr>
          </a:p>
          <a:p>
            <a:r>
              <a:rPr lang="en-US" dirty="0" smtClean="0">
                <a:solidFill>
                  <a:schemeClr val="accent6">
                    <a:lumMod val="50000"/>
                  </a:schemeClr>
                </a:solidFill>
                <a:latin typeface="Corbel" panose="020B0503020204020204" pitchFamily="34" charset="0"/>
              </a:rPr>
              <a:t>Potential utilization as beam profile measurement technique</a:t>
            </a:r>
            <a:endParaRPr lang="en-GB" dirty="0">
              <a:solidFill>
                <a:schemeClr val="accent6">
                  <a:lumMod val="50000"/>
                </a:schemeClr>
              </a:solidFill>
              <a:latin typeface="Corbel" panose="020B0503020204020204" pitchFamily="34" charset="0"/>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4619415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considerations</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88491" y="1325608"/>
                <a:ext cx="7266038" cy="4922792"/>
              </a:xfrm>
            </p:spPr>
            <p:txBody>
              <a:bodyPr>
                <a:normAutofit lnSpcReduction="10000"/>
              </a:bodyPr>
              <a:lstStyle/>
              <a:p>
                <a:r>
                  <a:rPr lang="en-US" sz="2400" dirty="0" smtClean="0">
                    <a:solidFill>
                      <a:schemeClr val="accent6">
                        <a:lumMod val="50000"/>
                      </a:schemeClr>
                    </a:solidFill>
                  </a:rPr>
                  <a:t>Improvement of S/N is </a:t>
                </a:r>
                <a:r>
                  <a:rPr lang="en-US" sz="2400" i="1" dirty="0">
                    <a:solidFill>
                      <a:schemeClr val="accent6">
                        <a:lumMod val="50000"/>
                      </a:schemeClr>
                    </a:solidFill>
                  </a:rPr>
                  <a:t>imperative:</a:t>
                </a:r>
              </a:p>
              <a:p>
                <a:pPr lvl="1"/>
                <a:r>
                  <a:rPr lang="en-US" sz="2000" b="1" dirty="0">
                    <a:solidFill>
                      <a:schemeClr val="accent6">
                        <a:lumMod val="50000"/>
                      </a:schemeClr>
                    </a:solidFill>
                  </a:rPr>
                  <a:t>Losses</a:t>
                </a:r>
                <a:r>
                  <a:rPr lang="en-US" sz="2000" dirty="0">
                    <a:solidFill>
                      <a:schemeClr val="accent6">
                        <a:lumMod val="50000"/>
                      </a:schemeClr>
                    </a:solidFill>
                  </a:rPr>
                  <a:t>: </a:t>
                </a:r>
              </a:p>
              <a:p>
                <a:pPr lvl="2"/>
                <a:r>
                  <a:rPr lang="en-US" sz="1800" dirty="0">
                    <a:solidFill>
                      <a:schemeClr val="accent6">
                        <a:lumMod val="50000"/>
                      </a:schemeClr>
                    </a:solidFill>
                  </a:rPr>
                  <a:t>gas jet / curtain vs. 10+ m gas volume </a:t>
                </a:r>
                <a:r>
                  <a:rPr lang="en-GB" sz="1800" dirty="0">
                    <a:solidFill>
                      <a:schemeClr val="accent6">
                        <a:lumMod val="50000"/>
                      </a:schemeClr>
                    </a:solidFill>
                  </a:rPr>
                  <a:t>(based on BGV data)</a:t>
                </a:r>
              </a:p>
              <a:p>
                <a:pPr lvl="2"/>
                <a:r>
                  <a:rPr lang="en-GB" sz="1800" dirty="0">
                    <a:solidFill>
                      <a:schemeClr val="accent6">
                        <a:lumMod val="50000"/>
                      </a:schemeClr>
                    </a:solidFill>
                  </a:rPr>
                  <a:t>Long optical line if needed </a:t>
                </a:r>
              </a:p>
              <a:p>
                <a:pPr lvl="1"/>
                <a:r>
                  <a:rPr lang="en-US" sz="2000" b="1" dirty="0">
                    <a:solidFill>
                      <a:schemeClr val="accent6">
                        <a:lumMod val="50000"/>
                      </a:schemeClr>
                    </a:solidFill>
                  </a:rPr>
                  <a:t>SR</a:t>
                </a:r>
                <a:r>
                  <a:rPr lang="en-US" sz="2000" dirty="0">
                    <a:solidFill>
                      <a:schemeClr val="accent6">
                        <a:lumMod val="50000"/>
                      </a:schemeClr>
                    </a:solidFill>
                  </a:rPr>
                  <a:t> </a:t>
                </a:r>
                <a:r>
                  <a:rPr lang="en-US" sz="2000" b="1" dirty="0">
                    <a:solidFill>
                      <a:schemeClr val="accent6">
                        <a:lumMod val="50000"/>
                      </a:schemeClr>
                    </a:solidFill>
                  </a:rPr>
                  <a:t>&amp; reflected light: </a:t>
                </a:r>
              </a:p>
              <a:p>
                <a:pPr lvl="2"/>
                <a:r>
                  <a:rPr lang="en-US" sz="1800" dirty="0">
                    <a:solidFill>
                      <a:schemeClr val="accent6">
                        <a:lumMod val="50000"/>
                      </a:schemeClr>
                    </a:solidFill>
                  </a:rPr>
                  <a:t>NEG on Cu (R = 44.3%) vs.  </a:t>
                </a:r>
                <a:r>
                  <a:rPr lang="en-US" sz="1800" dirty="0" err="1">
                    <a:solidFill>
                      <a:schemeClr val="accent6">
                        <a:lumMod val="50000"/>
                      </a:schemeClr>
                    </a:solidFill>
                  </a:rPr>
                  <a:t>Polyteknik</a:t>
                </a:r>
                <a:r>
                  <a:rPr lang="en-US" sz="1800" dirty="0">
                    <a:solidFill>
                      <a:schemeClr val="accent6">
                        <a:lumMod val="50000"/>
                      </a:schemeClr>
                    </a:solidFill>
                  </a:rPr>
                  <a:t> black coating (R = 0.12 % @ 585 nm) =&gt; </a:t>
                </a:r>
                <a14:m>
                  <m:oMath xmlns:m="http://schemas.openxmlformats.org/officeDocument/2006/math">
                    <m:r>
                      <a:rPr lang="en-US" sz="1800" i="1">
                        <a:solidFill>
                          <a:schemeClr val="accent6">
                            <a:lumMod val="50000"/>
                          </a:schemeClr>
                        </a:solidFill>
                        <a:latin typeface="Cambria Math" panose="02040503050406030204" pitchFamily="18" charset="0"/>
                        <a:ea typeface="Cambria Math" panose="02040503050406030204" pitchFamily="18" charset="0"/>
                      </a:rPr>
                      <m:t>∼</m:t>
                    </m:r>
                    <m:sSup>
                      <m:sSupPr>
                        <m:ctrlPr>
                          <a:rPr lang="en-US" sz="1800" i="1">
                            <a:solidFill>
                              <a:schemeClr val="accent6">
                                <a:lumMod val="50000"/>
                              </a:schemeClr>
                            </a:solidFill>
                            <a:latin typeface="Cambria Math" panose="02040503050406030204" pitchFamily="18" charset="0"/>
                            <a:ea typeface="Cambria Math" panose="02040503050406030204" pitchFamily="18" charset="0"/>
                          </a:rPr>
                        </m:ctrlPr>
                      </m:sSupPr>
                      <m:e>
                        <m:r>
                          <a:rPr lang="en-US" sz="1800" i="1">
                            <a:solidFill>
                              <a:schemeClr val="accent6">
                                <a:lumMod val="50000"/>
                              </a:schemeClr>
                            </a:solidFill>
                            <a:latin typeface="Cambria Math" panose="02040503050406030204" pitchFamily="18" charset="0"/>
                            <a:ea typeface="Cambria Math" panose="02040503050406030204" pitchFamily="18" charset="0"/>
                          </a:rPr>
                          <m:t>3×10</m:t>
                        </m:r>
                      </m:e>
                      <m:sup>
                        <m:r>
                          <a:rPr lang="en-US" sz="1800" i="1">
                            <a:solidFill>
                              <a:schemeClr val="accent6">
                                <a:lumMod val="50000"/>
                              </a:schemeClr>
                            </a:solidFill>
                            <a:latin typeface="Cambria Math" panose="02040503050406030204" pitchFamily="18" charset="0"/>
                            <a:ea typeface="Cambria Math" panose="02040503050406030204" pitchFamily="18" charset="0"/>
                          </a:rPr>
                          <m:t>2</m:t>
                        </m:r>
                      </m:sup>
                    </m:sSup>
                  </m:oMath>
                </a14:m>
                <a:r>
                  <a:rPr lang="en-GB" sz="1800" dirty="0">
                    <a:solidFill>
                      <a:schemeClr val="accent6">
                        <a:lumMod val="50000"/>
                      </a:schemeClr>
                    </a:solidFill>
                  </a:rPr>
                  <a:t> reduction</a:t>
                </a:r>
              </a:p>
              <a:p>
                <a:pPr lvl="2"/>
                <a:r>
                  <a:rPr lang="en-US" sz="1800" dirty="0" err="1">
                    <a:solidFill>
                      <a:schemeClr val="accent6">
                        <a:lumMod val="50000"/>
                      </a:schemeClr>
                    </a:solidFill>
                  </a:rPr>
                  <a:t>BandPass</a:t>
                </a:r>
                <a:r>
                  <a:rPr lang="en-US" sz="1800" dirty="0">
                    <a:solidFill>
                      <a:schemeClr val="accent6">
                        <a:lumMod val="50000"/>
                      </a:schemeClr>
                    </a:solidFill>
                  </a:rPr>
                  <a:t> filter is 585 +/- 40 nm (FWHM). Use a BP filter with a few nm BW =&gt; </a:t>
                </a:r>
                <a14:m>
                  <m:oMath xmlns:m="http://schemas.openxmlformats.org/officeDocument/2006/math">
                    <m:r>
                      <a:rPr lang="en-US" sz="1800" i="1">
                        <a:solidFill>
                          <a:schemeClr val="accent6">
                            <a:lumMod val="50000"/>
                          </a:schemeClr>
                        </a:solidFill>
                        <a:latin typeface="Cambria Math" panose="02040503050406030204" pitchFamily="18" charset="0"/>
                        <a:ea typeface="Cambria Math" panose="02040503050406030204" pitchFamily="18" charset="0"/>
                      </a:rPr>
                      <m:t>∼10</m:t>
                    </m:r>
                  </m:oMath>
                </a14:m>
                <a:r>
                  <a:rPr lang="en-GB" sz="1800" dirty="0">
                    <a:solidFill>
                      <a:schemeClr val="accent6">
                        <a:lumMod val="50000"/>
                      </a:schemeClr>
                    </a:solidFill>
                  </a:rPr>
                  <a:t> </a:t>
                </a:r>
                <a:r>
                  <a:rPr lang="en-GB" sz="1800" dirty="0" smtClean="0">
                    <a:solidFill>
                      <a:schemeClr val="accent6">
                        <a:lumMod val="50000"/>
                      </a:schemeClr>
                    </a:solidFill>
                  </a:rPr>
                  <a:t>reduction</a:t>
                </a:r>
              </a:p>
              <a:p>
                <a:pPr lvl="1"/>
                <a:r>
                  <a:rPr lang="en-US" sz="2000" b="1" dirty="0" smtClean="0">
                    <a:solidFill>
                      <a:schemeClr val="accent6">
                        <a:lumMod val="50000"/>
                      </a:schemeClr>
                    </a:solidFill>
                  </a:rPr>
                  <a:t>Gas pressure:</a:t>
                </a:r>
              </a:p>
              <a:p>
                <a:pPr lvl="2"/>
                <a:r>
                  <a:rPr lang="en-US" sz="1800" dirty="0" smtClean="0">
                    <a:solidFill>
                      <a:schemeClr val="accent6">
                        <a:lumMod val="50000"/>
                      </a:schemeClr>
                    </a:solidFill>
                  </a:rPr>
                  <a:t>Gas curtain might reach 10</a:t>
                </a:r>
                <a:r>
                  <a:rPr lang="en-US" sz="1800" baseline="30000" dirty="0" smtClean="0">
                    <a:solidFill>
                      <a:schemeClr val="accent6">
                        <a:lumMod val="50000"/>
                      </a:schemeClr>
                    </a:solidFill>
                  </a:rPr>
                  <a:t>-6</a:t>
                </a:r>
                <a:r>
                  <a:rPr lang="en-US" sz="1800" dirty="0" smtClean="0">
                    <a:solidFill>
                      <a:schemeClr val="accent6">
                        <a:lumMod val="50000"/>
                      </a:schemeClr>
                    </a:solidFill>
                  </a:rPr>
                  <a:t> mbar, LHC tests at 5x10</a:t>
                </a:r>
                <a:r>
                  <a:rPr lang="en-US" sz="1800" baseline="30000" dirty="0" smtClean="0">
                    <a:solidFill>
                      <a:schemeClr val="accent6">
                        <a:lumMod val="50000"/>
                      </a:schemeClr>
                    </a:solidFill>
                  </a:rPr>
                  <a:t>-8</a:t>
                </a:r>
                <a:r>
                  <a:rPr lang="en-US" sz="1800" dirty="0" smtClean="0">
                    <a:solidFill>
                      <a:schemeClr val="accent6">
                        <a:lumMod val="50000"/>
                      </a:schemeClr>
                    </a:solidFill>
                  </a:rPr>
                  <a:t> mbar</a:t>
                </a:r>
                <a:endParaRPr lang="en-GB" sz="1800" dirty="0">
                  <a:solidFill>
                    <a:schemeClr val="accent6">
                      <a:lumMod val="50000"/>
                    </a:schemeClr>
                  </a:solidFill>
                </a:endParaRPr>
              </a:p>
              <a:p>
                <a:r>
                  <a:rPr lang="en-US" sz="2400" dirty="0">
                    <a:solidFill>
                      <a:schemeClr val="accent6">
                        <a:lumMod val="50000"/>
                      </a:schemeClr>
                    </a:solidFill>
                  </a:rPr>
                  <a:t>Nitrogen should be tested:</a:t>
                </a:r>
              </a:p>
              <a:p>
                <a:pPr lvl="1"/>
                <a:r>
                  <a:rPr lang="en-US" sz="1800" dirty="0">
                    <a:solidFill>
                      <a:schemeClr val="accent6">
                        <a:lumMod val="50000"/>
                      </a:schemeClr>
                    </a:solidFill>
                  </a:rPr>
                  <a:t>Ionic transition and longer emission time (</a:t>
                </a:r>
                <a14:m>
                  <m:oMath xmlns:m="http://schemas.openxmlformats.org/officeDocument/2006/math">
                    <m:r>
                      <a:rPr lang="en-US" sz="1800" i="1">
                        <a:solidFill>
                          <a:schemeClr val="accent6">
                            <a:lumMod val="50000"/>
                          </a:schemeClr>
                        </a:solidFill>
                        <a:latin typeface="Cambria Math" panose="02040503050406030204" pitchFamily="18" charset="0"/>
                        <a:ea typeface="Cambria Math" panose="02040503050406030204" pitchFamily="18" charset="0"/>
                      </a:rPr>
                      <m:t>𝜏</m:t>
                    </m:r>
                    <m:r>
                      <a:rPr lang="en-US" sz="1800" i="1">
                        <a:solidFill>
                          <a:schemeClr val="accent6">
                            <a:lumMod val="50000"/>
                          </a:schemeClr>
                        </a:solidFill>
                        <a:latin typeface="Cambria Math" panose="02040503050406030204" pitchFamily="18" charset="0"/>
                        <a:ea typeface="Cambria Math" panose="02040503050406030204" pitchFamily="18" charset="0"/>
                      </a:rPr>
                      <m:t>≅70</m:t>
                    </m:r>
                  </m:oMath>
                </a14:m>
                <a:r>
                  <a:rPr lang="en-US" sz="1800" dirty="0">
                    <a:solidFill>
                      <a:schemeClr val="accent6">
                        <a:lumMod val="50000"/>
                      </a:schemeClr>
                    </a:solidFill>
                  </a:rPr>
                  <a:t> ns) =&gt; some distortion of profile </a:t>
                </a:r>
                <a:r>
                  <a:rPr lang="en-US" sz="1800" dirty="0" smtClean="0">
                    <a:solidFill>
                      <a:schemeClr val="accent6">
                        <a:lumMod val="50000"/>
                      </a:schemeClr>
                    </a:solidFill>
                  </a:rPr>
                  <a:t>will occur</a:t>
                </a:r>
                <a:endParaRPr lang="en-US" sz="1800" dirty="0">
                  <a:solidFill>
                    <a:schemeClr val="accent6">
                      <a:lumMod val="50000"/>
                    </a:schemeClr>
                  </a:solidFill>
                </a:endParaRPr>
              </a:p>
              <a:p>
                <a:pPr lvl="1"/>
                <a:r>
                  <a:rPr lang="en-US" sz="1800" dirty="0">
                    <a:solidFill>
                      <a:schemeClr val="accent6">
                        <a:lumMod val="50000"/>
                      </a:schemeClr>
                    </a:solidFill>
                  </a:rPr>
                  <a:t>Larger light yield (x5 </a:t>
                </a:r>
                <a:r>
                  <a:rPr lang="en-US" sz="1800" dirty="0" err="1">
                    <a:solidFill>
                      <a:schemeClr val="accent6">
                        <a:lumMod val="50000"/>
                      </a:schemeClr>
                    </a:solidFill>
                  </a:rPr>
                  <a:t>wrt</a:t>
                </a:r>
                <a:r>
                  <a:rPr lang="en-US" sz="1800" dirty="0">
                    <a:solidFill>
                      <a:schemeClr val="accent6">
                        <a:lumMod val="50000"/>
                      </a:schemeClr>
                    </a:solidFill>
                  </a:rPr>
                  <a:t> Ne) at  391.4 nm </a:t>
                </a:r>
                <a:endParaRPr lang="en-GB" sz="1800" dirty="0">
                  <a:solidFill>
                    <a:schemeClr val="accent6">
                      <a:lumMod val="50000"/>
                    </a:schemeClr>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88491" y="1325608"/>
                <a:ext cx="7266038" cy="4922792"/>
              </a:xfrm>
              <a:blipFill>
                <a:blip r:embed="rId2"/>
                <a:stretch>
                  <a:fillRect l="-168" t="-1733" r="-168"/>
                </a:stretch>
              </a:blipFill>
            </p:spPr>
            <p:txBody>
              <a:bodyPr/>
              <a:lstStyle/>
              <a:p>
                <a:r>
                  <a:rPr lang="en-GB">
                    <a:noFill/>
                  </a:rPr>
                  <a:t> </a:t>
                </a:r>
              </a:p>
            </p:txBody>
          </p:sp>
        </mc:Fallback>
      </mc:AlternateContent>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grpSp>
        <p:nvGrpSpPr>
          <p:cNvPr id="8" name="Group 7"/>
          <p:cNvGrpSpPr/>
          <p:nvPr/>
        </p:nvGrpSpPr>
        <p:grpSpPr>
          <a:xfrm>
            <a:off x="7486371" y="3041650"/>
            <a:ext cx="1657629" cy="1162050"/>
            <a:chOff x="7029172" y="3041650"/>
            <a:chExt cx="1657629" cy="1162050"/>
          </a:xfrm>
        </p:grpSpPr>
        <p:sp>
          <p:nvSpPr>
            <p:cNvPr id="9" name="Right Brace 8"/>
            <p:cNvSpPr/>
            <p:nvPr/>
          </p:nvSpPr>
          <p:spPr>
            <a:xfrm>
              <a:off x="7504266" y="3041650"/>
              <a:ext cx="444500" cy="116205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mc:AlternateContent xmlns:mc="http://schemas.openxmlformats.org/markup-compatibility/2006">
          <mc:Choice xmlns:a14="http://schemas.microsoft.com/office/drawing/2010/main" Requires="a14">
            <p:sp>
              <p:nvSpPr>
                <p:cNvPr id="10" name="Rectangle 9"/>
                <p:cNvSpPr/>
                <p:nvPr/>
              </p:nvSpPr>
              <p:spPr>
                <a:xfrm>
                  <a:off x="7029172" y="3438008"/>
                  <a:ext cx="1657629" cy="369332"/>
                </a:xfrm>
                <a:prstGeom prst="rect">
                  <a:avLst/>
                </a:prstGeom>
              </p:spPr>
              <p:txBody>
                <a:bodyPr wrap="square">
                  <a:spAutoFit/>
                </a:bodyPr>
                <a:lstStyle/>
                <a:p>
                  <a:pPr lvl="2" algn="r"/>
                  <a14:m>
                    <m:oMathPara xmlns:m="http://schemas.openxmlformats.org/officeDocument/2006/math">
                      <m:oMathParaPr>
                        <m:jc m:val="right"/>
                      </m:oMathParaPr>
                      <m:oMath xmlns:m="http://schemas.openxmlformats.org/officeDocument/2006/math">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3</m:t>
                            </m:r>
                          </m:sup>
                        </m:sSup>
                      </m:oMath>
                    </m:oMathPara>
                  </a14:m>
                  <a:endParaRPr lang="en-GB" dirty="0">
                    <a:latin typeface="Corbel" panose="020B0503020204020204" pitchFamily="34" charset="0"/>
                  </a:endParaRPr>
                </a:p>
              </p:txBody>
            </p:sp>
          </mc:Choice>
          <mc:Fallback>
            <p:sp>
              <p:nvSpPr>
                <p:cNvPr id="10" name="Rectangle 9"/>
                <p:cNvSpPr>
                  <a:spLocks noRot="1" noChangeAspect="1" noMove="1" noResize="1" noEditPoints="1" noAdjustHandles="1" noChangeArrowheads="1" noChangeShapeType="1" noTextEdit="1"/>
                </p:cNvSpPr>
                <p:nvPr/>
              </p:nvSpPr>
              <p:spPr>
                <a:xfrm>
                  <a:off x="7029172" y="3438008"/>
                  <a:ext cx="1657629" cy="369332"/>
                </a:xfrm>
                <a:prstGeom prst="rect">
                  <a:avLst/>
                </a:prstGeom>
                <a:blipFill>
                  <a:blip r:embed="rId3"/>
                  <a:stretch>
                    <a:fillRect/>
                  </a:stretch>
                </a:blipFill>
              </p:spPr>
              <p:txBody>
                <a:bodyPr/>
                <a:lstStyle/>
                <a:p>
                  <a:r>
                    <a:rPr lang="en-GB">
                      <a:noFill/>
                    </a:rPr>
                    <a:t> </a:t>
                  </a:r>
                </a:p>
              </p:txBody>
            </p:sp>
          </mc:Fallback>
        </mc:AlternateContent>
      </p:grpSp>
      <mc:AlternateContent xmlns:mc="http://schemas.openxmlformats.org/markup-compatibility/2006">
        <mc:Choice xmlns:a14="http://schemas.microsoft.com/office/drawing/2010/main" Requires="a14">
          <p:sp>
            <p:nvSpPr>
              <p:cNvPr id="12" name="Rectangle 11"/>
              <p:cNvSpPr/>
              <p:nvPr/>
            </p:nvSpPr>
            <p:spPr>
              <a:xfrm>
                <a:off x="5754496" y="4419896"/>
                <a:ext cx="3389504" cy="369332"/>
              </a:xfrm>
              <a:prstGeom prst="rect">
                <a:avLst/>
              </a:prstGeom>
            </p:spPr>
            <p:txBody>
              <a:bodyPr wrap="square">
                <a:spAutoFit/>
              </a:bodyPr>
              <a:lstStyle/>
              <a:p>
                <a:pPr lvl="2" algn="r"/>
                <a:r>
                  <a:rPr lang="en-US" dirty="0" smtClean="0">
                    <a:ea typeface="Cambria Math" panose="02040503050406030204" pitchFamily="18" charset="0"/>
                  </a:rPr>
                  <a:t>=&gt;</a:t>
                </a:r>
                <a14:m>
                  <m:oMath xmlns:m="http://schemas.openxmlformats.org/officeDocument/2006/math">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r>
                          <a:rPr lang="en-US" i="1">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2</m:t>
                        </m:r>
                      </m:sup>
                    </m:sSup>
                  </m:oMath>
                </a14:m>
                <a:endParaRPr lang="en-GB" dirty="0">
                  <a:latin typeface="Corbel" panose="020B0503020204020204" pitchFamily="34" charset="0"/>
                </a:endParaRPr>
              </a:p>
            </p:txBody>
          </p:sp>
        </mc:Choice>
        <mc:Fallback>
          <p:sp>
            <p:nvSpPr>
              <p:cNvPr id="12" name="Rectangle 11"/>
              <p:cNvSpPr>
                <a:spLocks noRot="1" noChangeAspect="1" noMove="1" noResize="1" noEditPoints="1" noAdjustHandles="1" noChangeArrowheads="1" noChangeShapeType="1" noTextEdit="1"/>
              </p:cNvSpPr>
              <p:nvPr/>
            </p:nvSpPr>
            <p:spPr>
              <a:xfrm>
                <a:off x="5754496" y="4419896"/>
                <a:ext cx="3389504" cy="369332"/>
              </a:xfrm>
              <a:prstGeom prst="rect">
                <a:avLst/>
              </a:prstGeom>
              <a:blipFill>
                <a:blip r:embed="rId4"/>
                <a:stretch>
                  <a:fillRect t="-9836" b="-2295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Rectangle 10"/>
              <p:cNvSpPr/>
              <p:nvPr/>
            </p:nvSpPr>
            <p:spPr>
              <a:xfrm>
                <a:off x="5754496" y="2086790"/>
                <a:ext cx="3389504" cy="369332"/>
              </a:xfrm>
              <a:prstGeom prst="rect">
                <a:avLst/>
              </a:prstGeom>
            </p:spPr>
            <p:txBody>
              <a:bodyPr wrap="square">
                <a:spAutoFit/>
              </a:bodyPr>
              <a:lstStyle/>
              <a:p>
                <a:pPr lvl="2" algn="r"/>
                <a:r>
                  <a:rPr lang="en-US" dirty="0">
                    <a:ea typeface="Cambria Math" panose="02040503050406030204" pitchFamily="18" charset="0"/>
                  </a:rPr>
                  <a:t>=&gt;</a:t>
                </a:r>
                <a14:m>
                  <m:oMath xmlns:m="http://schemas.openxmlformats.org/officeDocument/2006/math">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3</m:t>
                        </m:r>
                      </m:sup>
                    </m:sSup>
                  </m:oMath>
                </a14:m>
                <a:endParaRPr lang="en-GB" dirty="0">
                  <a:latin typeface="Corbel" panose="020B0503020204020204" pitchFamily="34" charset="0"/>
                </a:endParaRPr>
              </a:p>
            </p:txBody>
          </p:sp>
        </mc:Choice>
        <mc:Fallback>
          <p:sp>
            <p:nvSpPr>
              <p:cNvPr id="11" name="Rectangle 10"/>
              <p:cNvSpPr>
                <a:spLocks noRot="1" noChangeAspect="1" noMove="1" noResize="1" noEditPoints="1" noAdjustHandles="1" noChangeArrowheads="1" noChangeShapeType="1" noTextEdit="1"/>
              </p:cNvSpPr>
              <p:nvPr/>
            </p:nvSpPr>
            <p:spPr>
              <a:xfrm>
                <a:off x="5754496" y="2086790"/>
                <a:ext cx="3389504" cy="369332"/>
              </a:xfrm>
              <a:prstGeom prst="rect">
                <a:avLst/>
              </a:prstGeom>
              <a:blipFill>
                <a:blip r:embed="rId5"/>
                <a:stretch>
                  <a:fillRect t="-9836" b="-22951"/>
                </a:stretch>
              </a:blipFill>
            </p:spPr>
            <p:txBody>
              <a:bodyPr/>
              <a:lstStyle/>
              <a:p>
                <a:r>
                  <a:rPr lang="en-GB">
                    <a:noFill/>
                  </a:rPr>
                  <a:t> </a:t>
                </a:r>
              </a:p>
            </p:txBody>
          </p:sp>
        </mc:Fallback>
      </mc:AlternateContent>
    </p:spTree>
    <p:extLst>
      <p:ext uri="{BB962C8B-B14F-4D97-AF65-F5344CB8AC3E}">
        <p14:creationId xmlns:p14="http://schemas.microsoft.com/office/powerpoint/2010/main" val="805608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considerations</a:t>
            </a:r>
            <a:endParaRPr lang="en-GB" dirty="0"/>
          </a:p>
        </p:txBody>
      </p:sp>
      <p:sp>
        <p:nvSpPr>
          <p:cNvPr id="3" name="Content Placeholder 2"/>
          <p:cNvSpPr>
            <a:spLocks noGrp="1"/>
          </p:cNvSpPr>
          <p:nvPr>
            <p:ph idx="1"/>
          </p:nvPr>
        </p:nvSpPr>
        <p:spPr/>
        <p:txBody>
          <a:bodyPr>
            <a:normAutofit/>
          </a:bodyPr>
          <a:lstStyle/>
          <a:p>
            <a:r>
              <a:rPr lang="en-US" sz="2400" dirty="0" smtClean="0">
                <a:solidFill>
                  <a:schemeClr val="accent6">
                    <a:lumMod val="50000"/>
                  </a:schemeClr>
                </a:solidFill>
              </a:rPr>
              <a:t>Fluorescence:</a:t>
            </a:r>
          </a:p>
          <a:p>
            <a:pPr lvl="1"/>
            <a:r>
              <a:rPr lang="en-US" sz="2000" dirty="0" smtClean="0">
                <a:solidFill>
                  <a:schemeClr val="accent6">
                    <a:lumMod val="50000"/>
                  </a:schemeClr>
                </a:solidFill>
              </a:rPr>
              <a:t>PROS. Very simple source: incoherent, isotropic, monochromatic. Detection is simple: imaging </a:t>
            </a:r>
          </a:p>
          <a:p>
            <a:pPr lvl="1"/>
            <a:r>
              <a:rPr lang="en-US" sz="2000" dirty="0" smtClean="0">
                <a:solidFill>
                  <a:schemeClr val="accent6">
                    <a:lumMod val="50000"/>
                  </a:schemeClr>
                </a:solidFill>
              </a:rPr>
              <a:t>CONS. Low light yield, noise sources (SR, losses). </a:t>
            </a:r>
          </a:p>
          <a:p>
            <a:r>
              <a:rPr lang="en-US" sz="2400" dirty="0" smtClean="0">
                <a:solidFill>
                  <a:schemeClr val="accent6">
                    <a:lumMod val="50000"/>
                  </a:schemeClr>
                </a:solidFill>
              </a:rPr>
              <a:t>Potential for a precise average beam size measurement technique for protons, ions at injection. Ramp &amp; high energy require better S/N. </a:t>
            </a:r>
            <a:endParaRPr lang="en-US" sz="2400" dirty="0">
              <a:solidFill>
                <a:schemeClr val="accent6">
                  <a:lumMod val="50000"/>
                </a:schemeClr>
              </a:solidFill>
            </a:endParaRPr>
          </a:p>
          <a:p>
            <a:r>
              <a:rPr lang="en-US" sz="2400" dirty="0">
                <a:solidFill>
                  <a:schemeClr val="accent6">
                    <a:lumMod val="50000"/>
                  </a:schemeClr>
                </a:solidFill>
              </a:rPr>
              <a:t>Test during LHC Run 3 will clarify actual performance of BIF + </a:t>
            </a:r>
            <a:r>
              <a:rPr lang="en-US" sz="2400" dirty="0" smtClean="0">
                <a:solidFill>
                  <a:schemeClr val="accent6">
                    <a:lumMod val="50000"/>
                  </a:schemeClr>
                </a:solidFill>
              </a:rPr>
              <a:t>BGC:</a:t>
            </a:r>
          </a:p>
          <a:p>
            <a:pPr lvl="1"/>
            <a:r>
              <a:rPr lang="en-US" sz="2000" dirty="0" smtClean="0">
                <a:solidFill>
                  <a:schemeClr val="accent6">
                    <a:lumMod val="50000"/>
                  </a:schemeClr>
                </a:solidFill>
              </a:rPr>
              <a:t>Actual S/N improvement</a:t>
            </a:r>
          </a:p>
          <a:p>
            <a:pPr lvl="1"/>
            <a:r>
              <a:rPr lang="en-US" sz="2000" dirty="0" smtClean="0">
                <a:solidFill>
                  <a:schemeClr val="accent6">
                    <a:lumMod val="50000"/>
                  </a:schemeClr>
                </a:solidFill>
              </a:rPr>
              <a:t>Choice of gas (profile distortion with N?)</a:t>
            </a:r>
          </a:p>
          <a:p>
            <a:pPr lvl="1"/>
            <a:r>
              <a:rPr lang="en-US" sz="2000" dirty="0" smtClean="0">
                <a:solidFill>
                  <a:schemeClr val="accent6">
                    <a:lumMod val="50000"/>
                  </a:schemeClr>
                </a:solidFill>
              </a:rPr>
              <a:t>Actual gas curtain properties (pressure, shape,…)</a:t>
            </a:r>
            <a:endParaRPr lang="en-US" sz="2000" dirty="0">
              <a:solidFill>
                <a:schemeClr val="accent6">
                  <a:lumMod val="50000"/>
                </a:schemeClr>
              </a:solidFill>
            </a:endParaRPr>
          </a:p>
          <a:p>
            <a:endParaRPr lang="en-GB" sz="2400" dirty="0">
              <a:solidFill>
                <a:schemeClr val="accent6">
                  <a:lumMod val="50000"/>
                </a:schemeClr>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26251675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74558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10/1/2019</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33</a:t>
            </a:fld>
            <a:endParaRPr lang="en-US" dirty="0"/>
          </a:p>
        </p:txBody>
      </p:sp>
      <p:sp>
        <p:nvSpPr>
          <p:cNvPr id="5" name="TextBox 4"/>
          <p:cNvSpPr txBox="1"/>
          <p:nvPr/>
        </p:nvSpPr>
        <p:spPr>
          <a:xfrm>
            <a:off x="3643701" y="3244334"/>
            <a:ext cx="1856598" cy="369332"/>
          </a:xfrm>
          <a:prstGeom prst="rect">
            <a:avLst/>
          </a:prstGeom>
          <a:noFill/>
        </p:spPr>
        <p:txBody>
          <a:bodyPr wrap="none" rtlCol="0">
            <a:spAutoFit/>
          </a:bodyPr>
          <a:lstStyle/>
          <a:p>
            <a:r>
              <a:rPr lang="en-US" dirty="0" smtClean="0">
                <a:latin typeface="Corbel" panose="020B0503020204020204" pitchFamily="34" charset="0"/>
              </a:rPr>
              <a:t>Some extra slides</a:t>
            </a:r>
            <a:endParaRPr lang="en-GB" dirty="0">
              <a:latin typeface="Corbel" panose="020B0503020204020204" pitchFamily="34" charset="0"/>
            </a:endParaRPr>
          </a:p>
        </p:txBody>
      </p:sp>
    </p:spTree>
    <p:extLst>
      <p:ext uri="{BB962C8B-B14F-4D97-AF65-F5344CB8AC3E}">
        <p14:creationId xmlns:p14="http://schemas.microsoft.com/office/powerpoint/2010/main" val="8230691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7A816-5ED0-4FE8-9AC9-76DAFA9AE74D}"/>
              </a:ext>
            </a:extLst>
          </p:cNvPr>
          <p:cNvSpPr>
            <a:spLocks noGrp="1"/>
          </p:cNvSpPr>
          <p:nvPr>
            <p:ph type="title"/>
          </p:nvPr>
        </p:nvSpPr>
        <p:spPr/>
        <p:txBody>
          <a:bodyPr>
            <a:normAutofit fontScale="90000"/>
          </a:bodyPr>
          <a:lstStyle/>
          <a:p>
            <a:r>
              <a:rPr lang="en-GB" dirty="0"/>
              <a:t>Experimental conditions for both measurements</a:t>
            </a:r>
          </a:p>
        </p:txBody>
      </p:sp>
      <p:sp>
        <p:nvSpPr>
          <p:cNvPr id="3" name="Content Placeholder 2">
            <a:extLst>
              <a:ext uri="{FF2B5EF4-FFF2-40B4-BE49-F238E27FC236}">
                <a16:creationId xmlns:a16="http://schemas.microsoft.com/office/drawing/2014/main" id="{BC972241-CEE6-40DD-8119-F8B55633C8C9}"/>
              </a:ext>
            </a:extLst>
          </p:cNvPr>
          <p:cNvSpPr>
            <a:spLocks noGrp="1"/>
          </p:cNvSpPr>
          <p:nvPr>
            <p:ph idx="1"/>
          </p:nvPr>
        </p:nvSpPr>
        <p:spPr/>
        <p:txBody>
          <a:bodyPr/>
          <a:lstStyle/>
          <a:p>
            <a:r>
              <a:rPr lang="en-GB" dirty="0"/>
              <a:t>Current of the electron gun  = 0.65mA</a:t>
            </a:r>
          </a:p>
          <a:p>
            <a:r>
              <a:rPr lang="en-GB" dirty="0"/>
              <a:t>Energy of the electron gun  = 5KeV</a:t>
            </a:r>
          </a:p>
          <a:p>
            <a:r>
              <a:rPr lang="en-GB" dirty="0"/>
              <a:t>Exposure time per image = 1s</a:t>
            </a:r>
          </a:p>
          <a:p>
            <a:r>
              <a:rPr lang="en-GB" dirty="0"/>
              <a:t>Total integration time for the measurements  = 100 seconds (100 images)</a:t>
            </a:r>
          </a:p>
          <a:p>
            <a:r>
              <a:rPr lang="en-GB" dirty="0"/>
              <a:t>Inlet gas and pressure  = Nitrogen at 5bar </a:t>
            </a:r>
          </a:p>
          <a:p>
            <a:r>
              <a:rPr lang="en-GB" dirty="0"/>
              <a:t>Nozzle type  = 30micron nozzle designed </a:t>
            </a:r>
            <a:r>
              <a:rPr lang="en-GB"/>
              <a:t>and manufactured at CERN</a:t>
            </a:r>
            <a:endParaRPr lang="en-GB" dirty="0"/>
          </a:p>
          <a:p>
            <a:endParaRPr lang="en-GB" dirty="0"/>
          </a:p>
        </p:txBody>
      </p:sp>
    </p:spTree>
    <p:extLst>
      <p:ext uri="{BB962C8B-B14F-4D97-AF65-F5344CB8AC3E}">
        <p14:creationId xmlns:p14="http://schemas.microsoft.com/office/powerpoint/2010/main" val="22713028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7AA7E-8DBB-4007-9272-F7C6F00CD777}"/>
              </a:ext>
            </a:extLst>
          </p:cNvPr>
          <p:cNvSpPr>
            <a:spLocks noGrp="1"/>
          </p:cNvSpPr>
          <p:nvPr>
            <p:ph type="title"/>
          </p:nvPr>
        </p:nvSpPr>
        <p:spPr/>
        <p:txBody>
          <a:bodyPr/>
          <a:lstStyle/>
          <a:p>
            <a:endParaRPr lang="en-GB"/>
          </a:p>
        </p:txBody>
      </p:sp>
      <p:pic>
        <p:nvPicPr>
          <p:cNvPr id="5" name="Content Placeholder 4" descr="A close up of a map&#10;&#10;Description automatically generated">
            <a:extLst>
              <a:ext uri="{FF2B5EF4-FFF2-40B4-BE49-F238E27FC236}">
                <a16:creationId xmlns:a16="http://schemas.microsoft.com/office/drawing/2014/main" id="{DBF19E71-8EFE-4934-9B8A-A7E7D7616B7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2359" y="1600200"/>
            <a:ext cx="6499282" cy="4525963"/>
          </a:xfrm>
        </p:spPr>
      </p:pic>
    </p:spTree>
    <p:extLst>
      <p:ext uri="{BB962C8B-B14F-4D97-AF65-F5344CB8AC3E}">
        <p14:creationId xmlns:p14="http://schemas.microsoft.com/office/powerpoint/2010/main" val="27560452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2"/>
          <a:srcRect l="8646" t="17778" r="62344" b="41296"/>
          <a:stretch/>
        </p:blipFill>
        <p:spPr>
          <a:xfrm>
            <a:off x="4550475" y="903079"/>
            <a:ext cx="4537920" cy="1800504"/>
          </a:xfrm>
          <a:prstGeom prst="rect">
            <a:avLst/>
          </a:prstGeom>
        </p:spPr>
      </p:pic>
      <p:sp>
        <p:nvSpPr>
          <p:cNvPr id="2" name="Title 1"/>
          <p:cNvSpPr>
            <a:spLocks noGrp="1"/>
          </p:cNvSpPr>
          <p:nvPr>
            <p:ph type="title"/>
          </p:nvPr>
        </p:nvSpPr>
        <p:spPr/>
        <p:txBody>
          <a:bodyPr>
            <a:normAutofit/>
          </a:bodyPr>
          <a:lstStyle/>
          <a:p>
            <a:r>
              <a:rPr lang="en-US" dirty="0" smtClean="0"/>
              <a:t>Injection vs Flat top</a:t>
            </a:r>
            <a:endParaRPr lang="en-GB" dirty="0"/>
          </a:p>
        </p:txBody>
      </p:sp>
      <p:sp>
        <p:nvSpPr>
          <p:cNvPr id="3" name="Content Placeholder 2"/>
          <p:cNvSpPr>
            <a:spLocks noGrp="1"/>
          </p:cNvSpPr>
          <p:nvPr>
            <p:ph idx="1"/>
          </p:nvPr>
        </p:nvSpPr>
        <p:spPr>
          <a:xfrm>
            <a:off x="457201" y="1325609"/>
            <a:ext cx="3997410" cy="2301100"/>
          </a:xfrm>
        </p:spPr>
        <p:txBody>
          <a:bodyPr>
            <a:normAutofit/>
          </a:bodyPr>
          <a:lstStyle/>
          <a:p>
            <a:r>
              <a:rPr lang="en-US" sz="1800" dirty="0" err="1"/>
              <a:t>Inj</a:t>
            </a:r>
            <a:r>
              <a:rPr lang="en-US" sz="1800" dirty="0"/>
              <a:t>: 500 x 400 </a:t>
            </a:r>
            <a:r>
              <a:rPr lang="en-US" sz="1800" dirty="0" err="1"/>
              <a:t>ms</a:t>
            </a:r>
            <a:r>
              <a:rPr lang="en-US" sz="1800" dirty="0"/>
              <a:t> images, gain 360,  fill 7315 (18/10)</a:t>
            </a:r>
          </a:p>
          <a:p>
            <a:r>
              <a:rPr lang="en-US" sz="1800" dirty="0"/>
              <a:t>Flat Top: 691 x 1 </a:t>
            </a:r>
            <a:r>
              <a:rPr lang="en-US" sz="1800" dirty="0" err="1"/>
              <a:t>ms</a:t>
            </a:r>
            <a:r>
              <a:rPr lang="en-US" sz="1800" dirty="0"/>
              <a:t> images, gain 0 fill 7315 (18/10)</a:t>
            </a:r>
          </a:p>
          <a:p>
            <a:r>
              <a:rPr lang="en-US" sz="1800" dirty="0"/>
              <a:t>Lab test: gain 360 = x65.8 factor</a:t>
            </a:r>
          </a:p>
          <a:p>
            <a:r>
              <a:rPr lang="en-US" sz="1800" dirty="0"/>
              <a:t>SR: compare reflected light</a:t>
            </a:r>
          </a:p>
          <a:p>
            <a:r>
              <a:rPr lang="en-US" sz="1800" dirty="0"/>
              <a:t>LOSSES: compare background</a:t>
            </a: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sp>
        <p:nvSpPr>
          <p:cNvPr id="8" name="TextBox 7"/>
          <p:cNvSpPr txBox="1"/>
          <p:nvPr/>
        </p:nvSpPr>
        <p:spPr>
          <a:xfrm>
            <a:off x="6351374" y="741469"/>
            <a:ext cx="1133644" cy="646331"/>
          </a:xfrm>
          <a:prstGeom prst="rect">
            <a:avLst/>
          </a:prstGeom>
          <a:solidFill>
            <a:schemeClr val="bg1"/>
          </a:solidFill>
        </p:spPr>
        <p:txBody>
          <a:bodyPr wrap="none" rtlCol="0">
            <a:spAutoFit/>
          </a:bodyPr>
          <a:lstStyle/>
          <a:p>
            <a:r>
              <a:rPr lang="en-US" dirty="0"/>
              <a:t>1: flat top</a:t>
            </a:r>
          </a:p>
          <a:p>
            <a:r>
              <a:rPr lang="en-US" dirty="0"/>
              <a:t>2: </a:t>
            </a:r>
            <a:r>
              <a:rPr lang="en-US" dirty="0" err="1"/>
              <a:t>inj</a:t>
            </a:r>
            <a:endParaRPr lang="en-GB" dirty="0"/>
          </a:p>
        </p:txBody>
      </p:sp>
      <mc:AlternateContent xmlns:mc="http://schemas.openxmlformats.org/markup-compatibility/2006" xmlns:a14="http://schemas.microsoft.com/office/drawing/2010/main">
        <mc:Choice Requires="a14">
          <p:sp>
            <p:nvSpPr>
              <p:cNvPr id="10" name="TextBox 9"/>
              <p:cNvSpPr txBox="1"/>
              <p:nvPr/>
            </p:nvSpPr>
            <p:spPr>
              <a:xfrm>
                <a:off x="957650" y="5481382"/>
                <a:ext cx="8007178" cy="464038"/>
              </a:xfrm>
              <a:prstGeom prst="rect">
                <a:avLst/>
              </a:prstGeom>
              <a:noFill/>
            </p:spPr>
            <p:txBody>
              <a:bodyPr wrap="square" lIns="0" tIns="0" rIns="0" bIns="0" rtlCol="0">
                <a:spAutoFit/>
              </a:bodyPr>
              <a:lstStyle/>
              <a:p>
                <a14:m>
                  <m:oMath xmlns:m="http://schemas.openxmlformats.org/officeDocument/2006/math">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US" i="1">
                                <a:latin typeface="Cambria Math" panose="02040503050406030204" pitchFamily="18" charset="0"/>
                              </a:rPr>
                              <m:t>𝐿𝑌</m:t>
                            </m:r>
                          </m:e>
                          <m:sub>
                            <m:r>
                              <a:rPr lang="en-US" i="1">
                                <a:latin typeface="Cambria Math" panose="02040503050406030204" pitchFamily="18" charset="0"/>
                              </a:rPr>
                              <m:t>𝐹𝑇</m:t>
                            </m:r>
                            <m:r>
                              <a:rPr lang="en-US" i="1">
                                <a:latin typeface="Cambria Math" panose="02040503050406030204" pitchFamily="18" charset="0"/>
                              </a:rPr>
                              <m:t>_</m:t>
                            </m:r>
                            <m:r>
                              <a:rPr lang="en-US" i="1">
                                <a:latin typeface="Cambria Math" panose="02040503050406030204" pitchFamily="18" charset="0"/>
                              </a:rPr>
                              <m:t>𝑆𝑅</m:t>
                            </m:r>
                          </m:sub>
                        </m:sSub>
                      </m:num>
                      <m:den>
                        <m:sSub>
                          <m:sSubPr>
                            <m:ctrlPr>
                              <a:rPr lang="en-GB" i="1">
                                <a:latin typeface="Cambria Math" panose="02040503050406030204" pitchFamily="18" charset="0"/>
                              </a:rPr>
                            </m:ctrlPr>
                          </m:sSubPr>
                          <m:e>
                            <m:r>
                              <a:rPr lang="en-US" i="1">
                                <a:latin typeface="Cambria Math" panose="02040503050406030204" pitchFamily="18" charset="0"/>
                              </a:rPr>
                              <m:t>𝐿𝑌</m:t>
                            </m:r>
                          </m:e>
                          <m:sub>
                            <m:r>
                              <a:rPr lang="en-US" i="1">
                                <a:latin typeface="Cambria Math" panose="02040503050406030204" pitchFamily="18" charset="0"/>
                              </a:rPr>
                              <m:t>𝐼𝑁𝐽</m:t>
                            </m:r>
                            <m:r>
                              <a:rPr lang="en-US" i="1">
                                <a:latin typeface="Cambria Math" panose="02040503050406030204" pitchFamily="18" charset="0"/>
                              </a:rPr>
                              <m:t>_</m:t>
                            </m:r>
                            <m:r>
                              <a:rPr lang="en-US" i="1">
                                <a:latin typeface="Cambria Math" panose="02040503050406030204" pitchFamily="18" charset="0"/>
                              </a:rPr>
                              <m:t>𝑆𝑅</m:t>
                            </m:r>
                          </m:sub>
                        </m:sSub>
                      </m:den>
                    </m:f>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(885837−258210)</m:t>
                        </m:r>
                      </m:num>
                      <m:den>
                        <m:r>
                          <a:rPr lang="en-US" i="1">
                            <a:latin typeface="Cambria Math" panose="02040503050406030204" pitchFamily="18" charset="0"/>
                          </a:rPr>
                          <m:t>(8245077−6776122)</m:t>
                        </m:r>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500×400</m:t>
                        </m:r>
                      </m:num>
                      <m:den>
                        <m:r>
                          <a:rPr lang="en-US" i="1">
                            <a:latin typeface="Cambria Math" panose="02040503050406030204" pitchFamily="18" charset="0"/>
                            <a:ea typeface="Cambria Math" panose="02040503050406030204" pitchFamily="18" charset="0"/>
                          </a:rPr>
                          <m:t>691</m:t>
                        </m:r>
                      </m:den>
                    </m:f>
                  </m:oMath>
                </a14:m>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×65.8=0.82×289×65.8=8.1</m:t>
                    </m:r>
                    <m:r>
                      <a:rPr lang="en-US" i="1">
                        <a:latin typeface="Cambria Math" panose="02040503050406030204" pitchFamily="18" charset="0"/>
                        <a:ea typeface="Cambria Math" panose="02040503050406030204" pitchFamily="18" charset="0"/>
                      </a:rPr>
                      <m:t>𝐸</m:t>
                    </m:r>
                    <m:r>
                      <a:rPr lang="en-US" i="1">
                        <a:latin typeface="Cambria Math" panose="02040503050406030204" pitchFamily="18" charset="0"/>
                        <a:ea typeface="Cambria Math" panose="02040503050406030204" pitchFamily="18" charset="0"/>
                      </a:rPr>
                      <m:t>+03</m:t>
                    </m:r>
                  </m:oMath>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957650" y="5481382"/>
                <a:ext cx="8007178" cy="464038"/>
              </a:xfrm>
              <a:prstGeom prst="rect">
                <a:avLst/>
              </a:prstGeom>
              <a:blipFill>
                <a:blip r:embed="rId3"/>
                <a:stretch>
                  <a:fillRect l="-685" t="-2632" b="-131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124467" y="4902104"/>
                <a:ext cx="7125387" cy="455638"/>
              </a:xfrm>
              <a:prstGeom prst="rect">
                <a:avLst/>
              </a:prstGeom>
              <a:noFill/>
            </p:spPr>
            <p:txBody>
              <a:bodyPr wrap="square" lIns="0" tIns="0" rIns="0" bIns="0" rtlCol="0">
                <a:spAutoFit/>
              </a:bodyPr>
              <a:lstStyle/>
              <a:p>
                <a14:m>
                  <m:oMath xmlns:m="http://schemas.openxmlformats.org/officeDocument/2006/math">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US" i="1">
                                <a:latin typeface="Cambria Math" panose="02040503050406030204" pitchFamily="18" charset="0"/>
                              </a:rPr>
                              <m:t>𝐿𝑌</m:t>
                            </m:r>
                          </m:e>
                          <m:sub>
                            <m:r>
                              <a:rPr lang="en-US" i="1">
                                <a:latin typeface="Cambria Math" panose="02040503050406030204" pitchFamily="18" charset="0"/>
                              </a:rPr>
                              <m:t>𝐹𝑇</m:t>
                            </m:r>
                            <m:r>
                              <a:rPr lang="en-US" i="1">
                                <a:latin typeface="Cambria Math" panose="02040503050406030204" pitchFamily="18" charset="0"/>
                              </a:rPr>
                              <m:t>_</m:t>
                            </m:r>
                            <m:r>
                              <a:rPr lang="en-US" i="1">
                                <a:latin typeface="Cambria Math" panose="02040503050406030204" pitchFamily="18" charset="0"/>
                              </a:rPr>
                              <m:t>𝐿𝑂𝑆𝑆</m:t>
                            </m:r>
                          </m:sub>
                        </m:sSub>
                      </m:num>
                      <m:den>
                        <m:sSub>
                          <m:sSubPr>
                            <m:ctrlPr>
                              <a:rPr lang="en-GB" i="1">
                                <a:latin typeface="Cambria Math" panose="02040503050406030204" pitchFamily="18" charset="0"/>
                              </a:rPr>
                            </m:ctrlPr>
                          </m:sSubPr>
                          <m:e>
                            <m:r>
                              <a:rPr lang="en-US" i="1">
                                <a:latin typeface="Cambria Math" panose="02040503050406030204" pitchFamily="18" charset="0"/>
                              </a:rPr>
                              <m:t>𝐿𝑌</m:t>
                            </m:r>
                          </m:e>
                          <m:sub>
                            <m:r>
                              <a:rPr lang="en-US" i="1">
                                <a:latin typeface="Cambria Math" panose="02040503050406030204" pitchFamily="18" charset="0"/>
                              </a:rPr>
                              <m:t>𝐼𝑁𝐽</m:t>
                            </m:r>
                            <m:r>
                              <a:rPr lang="en-US" i="1">
                                <a:latin typeface="Cambria Math" panose="02040503050406030204" pitchFamily="18" charset="0"/>
                              </a:rPr>
                              <m:t>_</m:t>
                            </m:r>
                            <m:r>
                              <a:rPr lang="en-US" i="1">
                                <a:latin typeface="Cambria Math" panose="02040503050406030204" pitchFamily="18" charset="0"/>
                              </a:rPr>
                              <m:t>𝐿𝑂𝑆𝑆</m:t>
                            </m:r>
                          </m:sub>
                        </m:sSub>
                      </m:den>
                    </m:f>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258210</m:t>
                        </m:r>
                      </m:num>
                      <m:den>
                        <m:r>
                          <a:rPr lang="en-US" i="1">
                            <a:latin typeface="Cambria Math" panose="02040503050406030204" pitchFamily="18" charset="0"/>
                          </a:rPr>
                          <m:t>6776122</m:t>
                        </m:r>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500×400</m:t>
                        </m:r>
                      </m:num>
                      <m:den>
                        <m:r>
                          <a:rPr lang="en-US" i="1">
                            <a:latin typeface="Cambria Math" panose="02040503050406030204" pitchFamily="18" charset="0"/>
                            <a:ea typeface="Cambria Math" panose="02040503050406030204" pitchFamily="18" charset="0"/>
                          </a:rPr>
                          <m:t>691</m:t>
                        </m:r>
                      </m:den>
                    </m:f>
                  </m:oMath>
                </a14:m>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×65.8=0.04×289×65.8=7.6</m:t>
                    </m:r>
                    <m:r>
                      <a:rPr lang="en-US" i="1">
                        <a:latin typeface="Cambria Math" panose="02040503050406030204" pitchFamily="18" charset="0"/>
                        <a:ea typeface="Cambria Math" panose="02040503050406030204" pitchFamily="18" charset="0"/>
                      </a:rPr>
                      <m:t>𝐸</m:t>
                    </m:r>
                    <m:r>
                      <a:rPr lang="en-US" i="1">
                        <a:latin typeface="Cambria Math" panose="02040503050406030204" pitchFamily="18" charset="0"/>
                        <a:ea typeface="Cambria Math" panose="02040503050406030204" pitchFamily="18" charset="0"/>
                      </a:rPr>
                      <m:t>+02</m:t>
                    </m:r>
                  </m:oMath>
                </a14:m>
                <a:endParaRPr lang="en-US" dirty="0">
                  <a:ea typeface="Cambria Math" panose="02040503050406030204" pitchFamily="18"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124467" y="4902104"/>
                <a:ext cx="7125387" cy="455638"/>
              </a:xfrm>
              <a:prstGeom prst="rect">
                <a:avLst/>
              </a:prstGeom>
              <a:blipFill>
                <a:blip r:embed="rId4"/>
                <a:stretch>
                  <a:fillRect l="-770" t="-1333" b="-12000"/>
                </a:stretch>
              </a:blipFill>
            </p:spPr>
            <p:txBody>
              <a:bodyPr/>
              <a:lstStyle/>
              <a:p>
                <a:r>
                  <a:rPr lang="en-GB">
                    <a:noFill/>
                  </a:rPr>
                  <a:t> </a:t>
                </a:r>
              </a:p>
            </p:txBody>
          </p:sp>
        </mc:Fallback>
      </mc:AlternateContent>
      <p:pic>
        <p:nvPicPr>
          <p:cNvPr id="12" name="Picture 11"/>
          <p:cNvPicPr>
            <a:picLocks noChangeAspect="1"/>
          </p:cNvPicPr>
          <p:nvPr/>
        </p:nvPicPr>
        <p:blipFill rotWithShape="1">
          <a:blip r:embed="rId5"/>
          <a:srcRect l="8848" t="17807" r="62287" b="49417"/>
          <a:stretch/>
        </p:blipFill>
        <p:spPr>
          <a:xfrm>
            <a:off x="4550475" y="2449334"/>
            <a:ext cx="4537920" cy="1449225"/>
          </a:xfrm>
          <a:prstGeom prst="rect">
            <a:avLst/>
          </a:prstGeom>
        </p:spPr>
      </p:pic>
      <p:pic>
        <p:nvPicPr>
          <p:cNvPr id="14" name="Picture 13"/>
          <p:cNvPicPr>
            <a:picLocks noChangeAspect="1"/>
          </p:cNvPicPr>
          <p:nvPr/>
        </p:nvPicPr>
        <p:blipFill rotWithShape="1">
          <a:blip r:embed="rId6"/>
          <a:srcRect l="18125" t="40555" r="70937" b="37778"/>
          <a:stretch/>
        </p:blipFill>
        <p:spPr>
          <a:xfrm>
            <a:off x="6089708" y="2188443"/>
            <a:ext cx="1704231" cy="949500"/>
          </a:xfrm>
          <a:prstGeom prst="rect">
            <a:avLst/>
          </a:prstGeom>
        </p:spPr>
      </p:pic>
    </p:spTree>
    <p:extLst>
      <p:ext uri="{BB962C8B-B14F-4D97-AF65-F5344CB8AC3E}">
        <p14:creationId xmlns:p14="http://schemas.microsoft.com/office/powerpoint/2010/main" val="41999908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Scripts summary</a:t>
            </a:r>
            <a:endParaRPr lang="en-GB" dirty="0"/>
          </a:p>
        </p:txBody>
      </p:sp>
      <p:sp>
        <p:nvSpPr>
          <p:cNvPr id="3" name="Content Placeholder 2"/>
          <p:cNvSpPr>
            <a:spLocks noGrp="1"/>
          </p:cNvSpPr>
          <p:nvPr>
            <p:ph idx="1"/>
          </p:nvPr>
        </p:nvSpPr>
        <p:spPr/>
        <p:txBody>
          <a:bodyPr>
            <a:normAutofit/>
          </a:bodyPr>
          <a:lstStyle/>
          <a:p>
            <a:r>
              <a:rPr lang="en-US" sz="1800" dirty="0"/>
              <a:t>My scripts:</a:t>
            </a:r>
          </a:p>
          <a:p>
            <a:pPr marL="790956" lvl="1" indent="-342900">
              <a:buFont typeface="+mj-lt"/>
              <a:buAutoNum type="arabicPeriod"/>
            </a:pPr>
            <a:r>
              <a:rPr lang="en-US" sz="1600" dirty="0">
                <a:solidFill>
                  <a:srgbClr val="FF0000"/>
                </a:solidFill>
              </a:rPr>
              <a:t>BIF.LHC.image.analysis.threshold.png</a:t>
            </a:r>
            <a:r>
              <a:rPr lang="en-US" sz="1600" dirty="0"/>
              <a:t>. Counts photons from LHC or CI images according to two parameters: threshold and minimum size of clusters. Results are saved in folder ‘results_&lt;min size&gt;_&lt;threshold&gt;’ as:</a:t>
            </a:r>
          </a:p>
          <a:p>
            <a:pPr marL="1364742" lvl="4" indent="-171450"/>
            <a:r>
              <a:rPr lang="en-US" sz="1000" dirty="0"/>
              <a:t>Individual photon maps (txt files)</a:t>
            </a:r>
          </a:p>
          <a:p>
            <a:pPr marL="1364742" lvl="4" indent="-171450"/>
            <a:r>
              <a:rPr lang="en-US" sz="1000" dirty="0"/>
              <a:t>In folder ‘Results’: AnalysisSummary.txt, PhotonCountMap.txt, PhotonMap.txt</a:t>
            </a:r>
          </a:p>
          <a:p>
            <a:pPr marL="790575" lvl="1" indent="-339725">
              <a:buFont typeface="+mj-lt"/>
              <a:buAutoNum type="arabicPeriod"/>
            </a:pPr>
            <a:r>
              <a:rPr lang="en-US" sz="1600" dirty="0"/>
              <a:t>When photon maps are produced by </a:t>
            </a:r>
            <a:r>
              <a:rPr lang="en-US" sz="1600" dirty="0" err="1"/>
              <a:t>Serban’s</a:t>
            </a:r>
            <a:r>
              <a:rPr lang="en-US" sz="1600" dirty="0"/>
              <a:t> </a:t>
            </a:r>
            <a:r>
              <a:rPr lang="en-US" sz="1600" dirty="0" err="1"/>
              <a:t>ImageJ</a:t>
            </a:r>
            <a:r>
              <a:rPr lang="en-US" sz="1600" dirty="0"/>
              <a:t> script, I use </a:t>
            </a:r>
            <a:r>
              <a:rPr lang="en-US" sz="1600" dirty="0" err="1">
                <a:solidFill>
                  <a:srgbClr val="FF0000"/>
                </a:solidFill>
              </a:rPr>
              <a:t>BIF.LHC.image.analysis.Cockroft.macro</a:t>
            </a:r>
            <a:r>
              <a:rPr lang="en-US" sz="1600" dirty="0">
                <a:solidFill>
                  <a:srgbClr val="0055A0"/>
                </a:solidFill>
              </a:rPr>
              <a:t> to produce a ‘Results’ folder that contains AnalysisSummary.txt (for LHC images), PhotonCountMap.txt, PhotonMap.txt</a:t>
            </a:r>
          </a:p>
          <a:p>
            <a:pPr marL="790575" lvl="1" indent="-339725">
              <a:buFont typeface="+mj-lt"/>
              <a:buAutoNum type="arabicPeriod"/>
            </a:pPr>
            <a:r>
              <a:rPr lang="en-US" sz="1600" dirty="0" err="1">
                <a:solidFill>
                  <a:srgbClr val="FF0000"/>
                </a:solidFill>
              </a:rPr>
              <a:t>BIF.get.subtracted.photon.map</a:t>
            </a:r>
            <a:r>
              <a:rPr lang="en-US" sz="1600" dirty="0">
                <a:solidFill>
                  <a:srgbClr val="0055A0"/>
                </a:solidFill>
              </a:rPr>
              <a:t> calculates the correct subtracted photon map (</a:t>
            </a:r>
            <a:r>
              <a:rPr lang="en-US" sz="1600" dirty="0" err="1">
                <a:solidFill>
                  <a:srgbClr val="0055A0"/>
                </a:solidFill>
              </a:rPr>
              <a:t>es</a:t>
            </a:r>
            <a:r>
              <a:rPr lang="en-US" sz="1600" dirty="0">
                <a:solidFill>
                  <a:srgbClr val="0055A0"/>
                </a:solidFill>
              </a:rPr>
              <a:t>: photon map with gas and beam minus photon map with beam no gas) taking into account number of images that might be different between the two datasets. For LHC data sets takes into account different beam intensities.</a:t>
            </a:r>
          </a:p>
          <a:p>
            <a:pPr marL="790575" lvl="1" indent="-339725">
              <a:buFont typeface="+mj-lt"/>
              <a:buAutoNum type="arabicPeriod"/>
            </a:pPr>
            <a:r>
              <a:rPr lang="en-US" sz="1600" dirty="0">
                <a:solidFill>
                  <a:srgbClr val="FF0000"/>
                </a:solidFill>
              </a:rPr>
              <a:t>BIF.analysis.subtracted.photon.map.py</a:t>
            </a:r>
            <a:r>
              <a:rPr lang="en-US" sz="1600" dirty="0">
                <a:solidFill>
                  <a:srgbClr val="0055A0"/>
                </a:solidFill>
              </a:rPr>
              <a:t> is the macro that counts photons and fits profile with Gaussian</a:t>
            </a:r>
          </a:p>
          <a:p>
            <a:pPr marL="790575" lvl="1" indent="-339725">
              <a:buFont typeface="+mj-lt"/>
              <a:buAutoNum type="arabicPeriod"/>
            </a:pPr>
            <a:endParaRPr lang="en-US" sz="1600" dirty="0">
              <a:solidFill>
                <a:srgbClr val="0055A0"/>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24237753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10/1/2019</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38</a:t>
            </a:fld>
            <a:endParaRPr lang="en-US" dirty="0"/>
          </a:p>
        </p:txBody>
      </p:sp>
      <p:pic>
        <p:nvPicPr>
          <p:cNvPr id="6" name="Picture 5"/>
          <p:cNvPicPr>
            <a:picLocks noChangeAspect="1"/>
          </p:cNvPicPr>
          <p:nvPr/>
        </p:nvPicPr>
        <p:blipFill rotWithShape="1">
          <a:blip r:embed="rId2"/>
          <a:srcRect l="62708" t="21296" r="13959" b="21667"/>
          <a:stretch/>
        </p:blipFill>
        <p:spPr>
          <a:xfrm>
            <a:off x="308842" y="438150"/>
            <a:ext cx="6797964" cy="4673600"/>
          </a:xfrm>
          <a:prstGeom prst="rect">
            <a:avLst/>
          </a:prstGeom>
        </p:spPr>
      </p:pic>
      <p:sp>
        <p:nvSpPr>
          <p:cNvPr id="7" name="TextBox 6"/>
          <p:cNvSpPr txBox="1"/>
          <p:nvPr/>
        </p:nvSpPr>
        <p:spPr>
          <a:xfrm>
            <a:off x="165104" y="5111754"/>
            <a:ext cx="8839199" cy="430887"/>
          </a:xfrm>
          <a:prstGeom prst="rect">
            <a:avLst/>
          </a:prstGeom>
          <a:noFill/>
        </p:spPr>
        <p:txBody>
          <a:bodyPr wrap="square" rtlCol="0">
            <a:spAutoFit/>
          </a:bodyPr>
          <a:lstStyle/>
          <a:p>
            <a:r>
              <a:rPr lang="en-US" sz="1100" dirty="0"/>
              <a:t>With </a:t>
            </a:r>
            <a:r>
              <a:rPr lang="en-US" sz="1100" dirty="0" err="1"/>
              <a:t>ImageJ</a:t>
            </a:r>
            <a:r>
              <a:rPr lang="en-US" sz="1100" dirty="0"/>
              <a:t> procedure: 2x median filter (1 pix), find maxima with noise tolerance at 5 pixels. This is according to the parameters set by CI team when performing the tests at CI.   </a:t>
            </a:r>
            <a:endParaRPr lang="en-GB" sz="1100" dirty="0"/>
          </a:p>
        </p:txBody>
      </p:sp>
    </p:spTree>
    <p:extLst>
      <p:ext uri="{BB962C8B-B14F-4D97-AF65-F5344CB8AC3E}">
        <p14:creationId xmlns:p14="http://schemas.microsoft.com/office/powerpoint/2010/main" val="42160933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10/1/2019</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39</a:t>
            </a:fld>
            <a:endParaRPr lang="en-US" dirty="0"/>
          </a:p>
        </p:txBody>
      </p:sp>
      <p:pic>
        <p:nvPicPr>
          <p:cNvPr id="5" name="Picture 4"/>
          <p:cNvPicPr>
            <a:picLocks noChangeAspect="1"/>
          </p:cNvPicPr>
          <p:nvPr/>
        </p:nvPicPr>
        <p:blipFill rotWithShape="1">
          <a:blip r:embed="rId2"/>
          <a:srcRect l="5000" t="9445" r="56667" b="23148"/>
          <a:stretch/>
        </p:blipFill>
        <p:spPr>
          <a:xfrm>
            <a:off x="738993" y="336550"/>
            <a:ext cx="7395587" cy="3657600"/>
          </a:xfrm>
          <a:prstGeom prst="rect">
            <a:avLst/>
          </a:prstGeom>
        </p:spPr>
      </p:pic>
      <p:sp>
        <p:nvSpPr>
          <p:cNvPr id="6" name="TextBox 5"/>
          <p:cNvSpPr txBox="1"/>
          <p:nvPr/>
        </p:nvSpPr>
        <p:spPr>
          <a:xfrm>
            <a:off x="165104" y="5111754"/>
            <a:ext cx="8839199" cy="430887"/>
          </a:xfrm>
          <a:prstGeom prst="rect">
            <a:avLst/>
          </a:prstGeom>
          <a:noFill/>
        </p:spPr>
        <p:txBody>
          <a:bodyPr wrap="square" rtlCol="0">
            <a:spAutoFit/>
          </a:bodyPr>
          <a:lstStyle/>
          <a:p>
            <a:r>
              <a:rPr lang="en-US" sz="1100" dirty="0">
                <a:latin typeface="Corbel" panose="020B0503020204020204" pitchFamily="34" charset="0"/>
              </a:rPr>
              <a:t>With </a:t>
            </a:r>
            <a:r>
              <a:rPr lang="en-US" sz="1100" dirty="0" err="1">
                <a:latin typeface="Corbel" panose="020B0503020204020204" pitchFamily="34" charset="0"/>
              </a:rPr>
              <a:t>ImageJ</a:t>
            </a:r>
            <a:r>
              <a:rPr lang="en-US" sz="1100" dirty="0">
                <a:latin typeface="Corbel" panose="020B0503020204020204" pitchFamily="34" charset="0"/>
              </a:rPr>
              <a:t> procedure: 2x median filter (1 pix), find maxima with noise tolerance at 5 pixels. This is according to the parameters set by CI team when performing the tests at CI.   This corresponds to my python script with 50 levels threshold and 3 pix minimum size limit. </a:t>
            </a:r>
            <a:endParaRPr lang="en-GB" sz="1100" dirty="0">
              <a:latin typeface="Corbel" panose="020B0503020204020204" pitchFamily="34" charset="0"/>
            </a:endParaRPr>
          </a:p>
        </p:txBody>
      </p:sp>
    </p:spTree>
    <p:extLst>
      <p:ext uri="{BB962C8B-B14F-4D97-AF65-F5344CB8AC3E}">
        <p14:creationId xmlns:p14="http://schemas.microsoft.com/office/powerpoint/2010/main" val="3862521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b="1488"/>
          <a:stretch/>
        </p:blipFill>
        <p:spPr>
          <a:xfrm>
            <a:off x="6235868" y="1077345"/>
            <a:ext cx="2908132" cy="5042157"/>
          </a:xfrm>
          <a:prstGeom prst="rect">
            <a:avLst/>
          </a:prstGeom>
        </p:spPr>
      </p:pic>
      <p:sp>
        <p:nvSpPr>
          <p:cNvPr id="2" name="Title 1"/>
          <p:cNvSpPr>
            <a:spLocks noGrp="1"/>
          </p:cNvSpPr>
          <p:nvPr>
            <p:ph type="title"/>
          </p:nvPr>
        </p:nvSpPr>
        <p:spPr/>
        <p:txBody>
          <a:bodyPr/>
          <a:lstStyle/>
          <a:p>
            <a:r>
              <a:rPr lang="en-US" dirty="0" smtClean="0"/>
              <a:t>The Beam Gas Curtain in HL-LHC</a:t>
            </a:r>
            <a:endParaRPr lang="en-GB" dirty="0"/>
          </a:p>
        </p:txBody>
      </p:sp>
      <p:sp>
        <p:nvSpPr>
          <p:cNvPr id="3" name="Content Placeholder 2"/>
          <p:cNvSpPr>
            <a:spLocks noGrp="1"/>
          </p:cNvSpPr>
          <p:nvPr>
            <p:ph idx="1"/>
          </p:nvPr>
        </p:nvSpPr>
        <p:spPr>
          <a:xfrm>
            <a:off x="457203" y="1173937"/>
            <a:ext cx="6041920" cy="5354682"/>
          </a:xfrm>
        </p:spPr>
        <p:txBody>
          <a:bodyPr>
            <a:normAutofit/>
          </a:bodyPr>
          <a:lstStyle/>
          <a:p>
            <a:r>
              <a:rPr lang="en-US" sz="2200" dirty="0" smtClean="0">
                <a:solidFill>
                  <a:schemeClr val="accent6">
                    <a:lumMod val="50000"/>
                  </a:schemeClr>
                </a:solidFill>
              </a:rPr>
              <a:t>BGC: baseline </a:t>
            </a:r>
            <a:r>
              <a:rPr lang="en-US" sz="2200" dirty="0">
                <a:solidFill>
                  <a:schemeClr val="accent6">
                    <a:lumMod val="50000"/>
                  </a:schemeClr>
                </a:solidFill>
              </a:rPr>
              <a:t>instrument for on-line monitoring of the overlap between proton and electron beams in the hollow e-lens </a:t>
            </a:r>
            <a:endParaRPr lang="en-US" sz="2200" dirty="0" smtClean="0">
              <a:solidFill>
                <a:schemeClr val="accent6">
                  <a:lumMod val="50000"/>
                </a:schemeClr>
              </a:solidFill>
            </a:endParaRPr>
          </a:p>
          <a:p>
            <a:r>
              <a:rPr lang="en-US" sz="2200" dirty="0">
                <a:solidFill>
                  <a:schemeClr val="accent6">
                    <a:lumMod val="50000"/>
                  </a:schemeClr>
                </a:solidFill>
              </a:rPr>
              <a:t>B</a:t>
            </a:r>
            <a:r>
              <a:rPr lang="en-US" sz="2200" dirty="0" smtClean="0">
                <a:solidFill>
                  <a:schemeClr val="accent6">
                    <a:lumMod val="50000"/>
                  </a:schemeClr>
                </a:solidFill>
              </a:rPr>
              <a:t>GC is </a:t>
            </a:r>
            <a:r>
              <a:rPr lang="en-US" sz="2200" dirty="0">
                <a:solidFill>
                  <a:schemeClr val="accent6">
                    <a:lumMod val="50000"/>
                  </a:schemeClr>
                </a:solidFill>
              </a:rPr>
              <a:t>principally funded by HL-LHC </a:t>
            </a:r>
            <a:r>
              <a:rPr lang="en-US" sz="2200" dirty="0" smtClean="0">
                <a:solidFill>
                  <a:schemeClr val="accent6">
                    <a:lumMod val="50000"/>
                  </a:schemeClr>
                </a:solidFill>
              </a:rPr>
              <a:t>in collaboration with Cockcroft Institute and GSI experts</a:t>
            </a:r>
            <a:endParaRPr lang="en-US" sz="2200" dirty="0">
              <a:solidFill>
                <a:schemeClr val="accent6">
                  <a:lumMod val="50000"/>
                </a:schemeClr>
              </a:solidFill>
            </a:endParaRPr>
          </a:p>
          <a:p>
            <a:r>
              <a:rPr lang="en-US" sz="2200" dirty="0">
                <a:solidFill>
                  <a:schemeClr val="accent6">
                    <a:lumMod val="50000"/>
                  </a:schemeClr>
                </a:solidFill>
              </a:rPr>
              <a:t>Prototypes extensively tested with electron gun </a:t>
            </a:r>
            <a:r>
              <a:rPr lang="en-US" sz="2200" dirty="0" smtClean="0">
                <a:solidFill>
                  <a:schemeClr val="accent6">
                    <a:lumMod val="50000"/>
                  </a:schemeClr>
                </a:solidFill>
              </a:rPr>
              <a:t>sources at </a:t>
            </a:r>
            <a:r>
              <a:rPr lang="en-US" sz="2200" dirty="0" err="1" smtClean="0">
                <a:solidFill>
                  <a:schemeClr val="accent6">
                    <a:lumMod val="50000"/>
                  </a:schemeClr>
                </a:solidFill>
              </a:rPr>
              <a:t>Cockroft</a:t>
            </a:r>
            <a:r>
              <a:rPr lang="en-US" sz="2200" dirty="0" smtClean="0">
                <a:solidFill>
                  <a:schemeClr val="accent6">
                    <a:lumMod val="50000"/>
                  </a:schemeClr>
                </a:solidFill>
              </a:rPr>
              <a:t>. LHC tests for:</a:t>
            </a:r>
            <a:endParaRPr lang="en-US" sz="2200" dirty="0">
              <a:solidFill>
                <a:schemeClr val="accent6">
                  <a:lumMod val="50000"/>
                </a:schemeClr>
              </a:solidFill>
            </a:endParaRPr>
          </a:p>
          <a:p>
            <a:pPr lvl="1"/>
            <a:r>
              <a:rPr lang="en-US" sz="2000" dirty="0">
                <a:solidFill>
                  <a:schemeClr val="accent6">
                    <a:lumMod val="50000"/>
                  </a:schemeClr>
                </a:solidFill>
              </a:rPr>
              <a:t>Operating scenarios in the LHC synchrotron light background</a:t>
            </a:r>
          </a:p>
          <a:p>
            <a:pPr lvl="1"/>
            <a:r>
              <a:rPr lang="en-US" sz="2000" dirty="0">
                <a:solidFill>
                  <a:schemeClr val="accent6">
                    <a:lumMod val="50000"/>
                  </a:schemeClr>
                </a:solidFill>
              </a:rPr>
              <a:t>Hadron shower noise </a:t>
            </a:r>
            <a:r>
              <a:rPr lang="en-US" sz="2000" dirty="0" smtClean="0">
                <a:solidFill>
                  <a:schemeClr val="accent6">
                    <a:lumMod val="50000"/>
                  </a:schemeClr>
                </a:solidFill>
              </a:rPr>
              <a:t>background</a:t>
            </a:r>
          </a:p>
          <a:p>
            <a:pPr lvl="1"/>
            <a:r>
              <a:rPr lang="en-US" sz="2000" dirty="0" smtClean="0">
                <a:solidFill>
                  <a:schemeClr val="accent6">
                    <a:lumMod val="50000"/>
                  </a:schemeClr>
                </a:solidFill>
              </a:rPr>
              <a:t>Operations </a:t>
            </a:r>
            <a:r>
              <a:rPr lang="en-US" sz="2000" dirty="0">
                <a:solidFill>
                  <a:schemeClr val="accent6">
                    <a:lumMod val="50000"/>
                  </a:schemeClr>
                </a:solidFill>
              </a:rPr>
              <a:t>with VSC in the baked LHC vacuum </a:t>
            </a:r>
            <a:r>
              <a:rPr lang="en-US" sz="2000" dirty="0" smtClean="0">
                <a:solidFill>
                  <a:schemeClr val="accent6">
                    <a:lumMod val="50000"/>
                  </a:schemeClr>
                </a:solidFill>
              </a:rPr>
              <a:t>environment</a:t>
            </a:r>
            <a:endParaRPr lang="en-US" sz="2000" dirty="0">
              <a:solidFill>
                <a:schemeClr val="accent6">
                  <a:lumMod val="50000"/>
                </a:schemeClr>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0330589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10/1/2019</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40</a:t>
            </a:fld>
            <a:endParaRPr lang="en-US" dirty="0"/>
          </a:p>
        </p:txBody>
      </p:sp>
      <p:sp>
        <p:nvSpPr>
          <p:cNvPr id="6" name="TextBox 5"/>
          <p:cNvSpPr txBox="1"/>
          <p:nvPr/>
        </p:nvSpPr>
        <p:spPr>
          <a:xfrm>
            <a:off x="495301" y="5372103"/>
            <a:ext cx="8527206" cy="646331"/>
          </a:xfrm>
          <a:prstGeom prst="rect">
            <a:avLst/>
          </a:prstGeom>
          <a:noFill/>
        </p:spPr>
        <p:txBody>
          <a:bodyPr wrap="square" rtlCol="0">
            <a:spAutoFit/>
          </a:bodyPr>
          <a:lstStyle/>
          <a:p>
            <a:r>
              <a:rPr lang="en-US" dirty="0"/>
              <a:t>With same parameters (50 levels threshold, 3 pix min size) I get a x1.6 the expected number of photons with  the cross section estimated by GSI. </a:t>
            </a:r>
            <a:endParaRPr lang="en-GB" dirty="0"/>
          </a:p>
        </p:txBody>
      </p:sp>
      <p:pic>
        <p:nvPicPr>
          <p:cNvPr id="7" name="Picture 6"/>
          <p:cNvPicPr>
            <a:picLocks noChangeAspect="1"/>
          </p:cNvPicPr>
          <p:nvPr/>
        </p:nvPicPr>
        <p:blipFill rotWithShape="1">
          <a:blip r:embed="rId2"/>
          <a:srcRect l="15240" t="19017" r="65481" b="32094"/>
          <a:stretch/>
        </p:blipFill>
        <p:spPr>
          <a:xfrm>
            <a:off x="1008185" y="298721"/>
            <a:ext cx="6846278" cy="4882883"/>
          </a:xfrm>
          <a:prstGeom prst="rect">
            <a:avLst/>
          </a:prstGeom>
        </p:spPr>
      </p:pic>
      <p:sp>
        <p:nvSpPr>
          <p:cNvPr id="8" name="Rounded Rectangle 7"/>
          <p:cNvSpPr/>
          <p:nvPr/>
        </p:nvSpPr>
        <p:spPr>
          <a:xfrm>
            <a:off x="1117600" y="3219450"/>
            <a:ext cx="3746500" cy="774700"/>
          </a:xfrm>
          <a:prstGeom prst="round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902409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10/1/2019</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41</a:t>
            </a:fld>
            <a:endParaRPr lang="en-US" dirty="0"/>
          </a:p>
        </p:txBody>
      </p:sp>
      <p:pic>
        <p:nvPicPr>
          <p:cNvPr id="5" name="Picture 4"/>
          <p:cNvPicPr>
            <a:picLocks noChangeAspect="1"/>
          </p:cNvPicPr>
          <p:nvPr/>
        </p:nvPicPr>
        <p:blipFill rotWithShape="1">
          <a:blip r:embed="rId2"/>
          <a:srcRect t="555" r="50416"/>
          <a:stretch/>
        </p:blipFill>
        <p:spPr>
          <a:xfrm>
            <a:off x="547256" y="173104"/>
            <a:ext cx="7010400" cy="3954396"/>
          </a:xfrm>
          <a:prstGeom prst="rect">
            <a:avLst/>
          </a:prstGeom>
        </p:spPr>
      </p:pic>
      <p:sp>
        <p:nvSpPr>
          <p:cNvPr id="6" name="TextBox 5"/>
          <p:cNvSpPr txBox="1"/>
          <p:nvPr/>
        </p:nvSpPr>
        <p:spPr>
          <a:xfrm>
            <a:off x="547256" y="4305300"/>
            <a:ext cx="8147050" cy="1600438"/>
          </a:xfrm>
          <a:prstGeom prst="rect">
            <a:avLst/>
          </a:prstGeom>
          <a:noFill/>
        </p:spPr>
        <p:txBody>
          <a:bodyPr wrap="square" rtlCol="0">
            <a:spAutoFit/>
          </a:bodyPr>
          <a:lstStyle/>
          <a:p>
            <a:r>
              <a:rPr lang="en-US" sz="1400" dirty="0">
                <a:latin typeface="Corbel" panose="020B0503020204020204" pitchFamily="34" charset="0"/>
              </a:rPr>
              <a:t>Comparison of mine vs CI routine for photon counting on area </a:t>
            </a:r>
            <a:r>
              <a:rPr lang="en-GB" sz="1400" dirty="0" err="1">
                <a:latin typeface="Corbel" panose="020B0503020204020204" pitchFamily="34" charset="0"/>
              </a:rPr>
              <a:t>xCropOrigin</a:t>
            </a:r>
            <a:r>
              <a:rPr lang="en-GB" sz="1400" dirty="0">
                <a:latin typeface="Corbel" panose="020B0503020204020204" pitchFamily="34" charset="0"/>
              </a:rPr>
              <a:t> = 450</a:t>
            </a:r>
          </a:p>
          <a:p>
            <a:r>
              <a:rPr lang="en-GB" sz="1400" dirty="0" err="1">
                <a:latin typeface="Corbel" panose="020B0503020204020204" pitchFamily="34" charset="0"/>
              </a:rPr>
              <a:t>xCropSize</a:t>
            </a:r>
            <a:r>
              <a:rPr lang="en-GB" sz="1400" dirty="0">
                <a:latin typeface="Corbel" panose="020B0503020204020204" pitchFamily="34" charset="0"/>
              </a:rPr>
              <a:t> = 96 </a:t>
            </a:r>
            <a:r>
              <a:rPr lang="en-GB" sz="1400" dirty="0" err="1">
                <a:latin typeface="Corbel" panose="020B0503020204020204" pitchFamily="34" charset="0"/>
              </a:rPr>
              <a:t>yCropOrigin</a:t>
            </a:r>
            <a:r>
              <a:rPr lang="en-GB" sz="1400" dirty="0">
                <a:latin typeface="Corbel" panose="020B0503020204020204" pitchFamily="34" charset="0"/>
              </a:rPr>
              <a:t> = 53 </a:t>
            </a:r>
            <a:r>
              <a:rPr lang="en-GB" sz="1400" dirty="0" err="1">
                <a:latin typeface="Corbel" panose="020B0503020204020204" pitchFamily="34" charset="0"/>
              </a:rPr>
              <a:t>yCropSize</a:t>
            </a:r>
            <a:r>
              <a:rPr lang="en-GB" sz="1400" dirty="0">
                <a:latin typeface="Corbel" panose="020B0503020204020204" pitchFamily="34" charset="0"/>
              </a:rPr>
              <a:t> = 80 of last image of 12.01 ion run with gas &amp; beam:</a:t>
            </a:r>
          </a:p>
          <a:p>
            <a:endParaRPr lang="en-US" sz="1400" dirty="0">
              <a:latin typeface="Corbel" panose="020B0503020204020204" pitchFamily="34" charset="0"/>
            </a:endParaRPr>
          </a:p>
          <a:p>
            <a:pPr marL="285750" indent="-285750">
              <a:buFontTx/>
              <a:buChar char="-"/>
            </a:pPr>
            <a:r>
              <a:rPr lang="en-US" sz="1400" dirty="0">
                <a:latin typeface="Corbel" panose="020B0503020204020204" pitchFamily="34" charset="0"/>
              </a:rPr>
              <a:t>Mine with 50 min threshold, 3 min size: 62 objects</a:t>
            </a:r>
          </a:p>
          <a:p>
            <a:pPr marL="285750" indent="-285750">
              <a:buFontTx/>
              <a:buChar char="-"/>
            </a:pPr>
            <a:r>
              <a:rPr lang="en-US" sz="1400" dirty="0">
                <a:latin typeface="Corbel" panose="020B0503020204020204" pitchFamily="34" charset="0"/>
              </a:rPr>
              <a:t>CI with 1500: 69</a:t>
            </a:r>
          </a:p>
          <a:p>
            <a:pPr marL="285750" indent="-285750">
              <a:buFontTx/>
              <a:buChar char="-"/>
            </a:pPr>
            <a:r>
              <a:rPr lang="en-US" sz="1400" dirty="0">
                <a:latin typeface="Corbel" panose="020B0503020204020204" pitchFamily="34" charset="0"/>
              </a:rPr>
              <a:t>Ci with 5000: 41</a:t>
            </a:r>
          </a:p>
          <a:p>
            <a:pPr marL="285750" indent="-285750">
              <a:buFontTx/>
              <a:buChar char="-"/>
            </a:pPr>
            <a:r>
              <a:rPr lang="en-US" sz="1400" dirty="0">
                <a:latin typeface="Corbel" panose="020B0503020204020204" pitchFamily="34" charset="0"/>
              </a:rPr>
              <a:t>CI with 10000: 21</a:t>
            </a:r>
            <a:endParaRPr lang="en-GB" sz="1400" dirty="0">
              <a:latin typeface="Corbel" panose="020B0503020204020204" pitchFamily="34" charset="0"/>
            </a:endParaRPr>
          </a:p>
        </p:txBody>
      </p:sp>
    </p:spTree>
    <p:extLst>
      <p:ext uri="{BB962C8B-B14F-4D97-AF65-F5344CB8AC3E}">
        <p14:creationId xmlns:p14="http://schemas.microsoft.com/office/powerpoint/2010/main" val="25393700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10/1/2019</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42</a:t>
            </a:fld>
            <a:endParaRPr lang="en-US" dirty="0"/>
          </a:p>
        </p:txBody>
      </p:sp>
      <p:sp>
        <p:nvSpPr>
          <p:cNvPr id="6" name="TextBox 5"/>
          <p:cNvSpPr txBox="1"/>
          <p:nvPr/>
        </p:nvSpPr>
        <p:spPr>
          <a:xfrm>
            <a:off x="547256" y="3689354"/>
            <a:ext cx="8147050" cy="2031325"/>
          </a:xfrm>
          <a:prstGeom prst="rect">
            <a:avLst/>
          </a:prstGeom>
          <a:noFill/>
        </p:spPr>
        <p:txBody>
          <a:bodyPr wrap="square" rtlCol="0">
            <a:spAutoFit/>
          </a:bodyPr>
          <a:lstStyle/>
          <a:p>
            <a:r>
              <a:rPr lang="en-US" sz="1400" dirty="0">
                <a:latin typeface="Corbel" panose="020B0503020204020204" pitchFamily="34" charset="0"/>
              </a:rPr>
              <a:t>Comparison of mine vs CI routine for photon counting on area </a:t>
            </a:r>
            <a:r>
              <a:rPr lang="en-GB" sz="1400" dirty="0" err="1">
                <a:latin typeface="Corbel" panose="020B0503020204020204" pitchFamily="34" charset="0"/>
              </a:rPr>
              <a:t>xCropOrigin</a:t>
            </a:r>
            <a:r>
              <a:rPr lang="en-GB" sz="1400" dirty="0">
                <a:latin typeface="Corbel" panose="020B0503020204020204" pitchFamily="34" charset="0"/>
              </a:rPr>
              <a:t> = 450</a:t>
            </a:r>
          </a:p>
          <a:p>
            <a:r>
              <a:rPr lang="en-GB" sz="1400" dirty="0" err="1">
                <a:latin typeface="Corbel" panose="020B0503020204020204" pitchFamily="34" charset="0"/>
              </a:rPr>
              <a:t>xCropSize</a:t>
            </a:r>
            <a:r>
              <a:rPr lang="en-GB" sz="1400" dirty="0">
                <a:latin typeface="Corbel" panose="020B0503020204020204" pitchFamily="34" charset="0"/>
              </a:rPr>
              <a:t> = 96 </a:t>
            </a:r>
            <a:r>
              <a:rPr lang="en-GB" sz="1400" dirty="0" err="1">
                <a:latin typeface="Corbel" panose="020B0503020204020204" pitchFamily="34" charset="0"/>
              </a:rPr>
              <a:t>yCropOrigin</a:t>
            </a:r>
            <a:r>
              <a:rPr lang="en-GB" sz="1400" dirty="0">
                <a:latin typeface="Corbel" panose="020B0503020204020204" pitchFamily="34" charset="0"/>
              </a:rPr>
              <a:t> = 0 </a:t>
            </a:r>
            <a:r>
              <a:rPr lang="en-GB" sz="1400" dirty="0" err="1">
                <a:latin typeface="Corbel" panose="020B0503020204020204" pitchFamily="34" charset="0"/>
              </a:rPr>
              <a:t>yCropSize</a:t>
            </a:r>
            <a:r>
              <a:rPr lang="en-GB" sz="1400" dirty="0">
                <a:latin typeface="Corbel" panose="020B0503020204020204" pitchFamily="34" charset="0"/>
              </a:rPr>
              <a:t> = 80 of last image of 12.01 ion run with gas &amp; beam:</a:t>
            </a:r>
          </a:p>
          <a:p>
            <a:endParaRPr lang="en-US" sz="1400" dirty="0">
              <a:latin typeface="Corbel" panose="020B0503020204020204" pitchFamily="34" charset="0"/>
            </a:endParaRPr>
          </a:p>
          <a:p>
            <a:pPr marL="285750" indent="-285750">
              <a:buFontTx/>
              <a:buChar char="-"/>
            </a:pPr>
            <a:r>
              <a:rPr lang="en-US" sz="1400" dirty="0">
                <a:latin typeface="Corbel" panose="020B0503020204020204" pitchFamily="34" charset="0"/>
              </a:rPr>
              <a:t>Mine with 50 min threshold, 3 min size: 90 objects</a:t>
            </a:r>
          </a:p>
          <a:p>
            <a:pPr marL="285750" indent="-285750">
              <a:buFontTx/>
              <a:buChar char="-"/>
            </a:pPr>
            <a:r>
              <a:rPr lang="en-US" sz="1400" dirty="0">
                <a:latin typeface="Corbel" panose="020B0503020204020204" pitchFamily="34" charset="0"/>
              </a:rPr>
              <a:t>CI with 1500: 78</a:t>
            </a:r>
          </a:p>
          <a:p>
            <a:pPr marL="285750" indent="-285750">
              <a:buFontTx/>
              <a:buChar char="-"/>
            </a:pPr>
            <a:r>
              <a:rPr lang="en-US" sz="1400" dirty="0">
                <a:latin typeface="Corbel" panose="020B0503020204020204" pitchFamily="34" charset="0"/>
              </a:rPr>
              <a:t>Ci with 5000: 45</a:t>
            </a:r>
          </a:p>
          <a:p>
            <a:pPr marL="285750" indent="-285750">
              <a:buFontTx/>
              <a:buChar char="-"/>
            </a:pPr>
            <a:r>
              <a:rPr lang="en-US" sz="1400" dirty="0">
                <a:latin typeface="Corbel" panose="020B0503020204020204" pitchFamily="34" charset="0"/>
              </a:rPr>
              <a:t>CI with 10000: 30</a:t>
            </a:r>
          </a:p>
          <a:p>
            <a:pPr marL="285750" indent="-285750">
              <a:buFontTx/>
              <a:buChar char="-"/>
            </a:pPr>
            <a:endParaRPr lang="en-US" sz="1400" dirty="0">
              <a:latin typeface="Corbel" panose="020B0503020204020204" pitchFamily="34" charset="0"/>
            </a:endParaRPr>
          </a:p>
          <a:p>
            <a:r>
              <a:rPr lang="en-US" sz="1400" dirty="0">
                <a:latin typeface="Corbel" panose="020B0503020204020204" pitchFamily="34" charset="0"/>
              </a:rPr>
              <a:t>=&gt; When signal is higher looks like my routine sees more counts</a:t>
            </a:r>
            <a:endParaRPr lang="en-GB" sz="1400" dirty="0">
              <a:latin typeface="Corbel" panose="020B0503020204020204" pitchFamily="34" charset="0"/>
            </a:endParaRPr>
          </a:p>
        </p:txBody>
      </p:sp>
      <p:pic>
        <p:nvPicPr>
          <p:cNvPr id="7" name="Picture 6"/>
          <p:cNvPicPr>
            <a:picLocks noChangeAspect="1"/>
          </p:cNvPicPr>
          <p:nvPr/>
        </p:nvPicPr>
        <p:blipFill rotWithShape="1">
          <a:blip r:embed="rId2"/>
          <a:srcRect t="5476" r="50134"/>
          <a:stretch/>
        </p:blipFill>
        <p:spPr>
          <a:xfrm>
            <a:off x="1103086" y="95250"/>
            <a:ext cx="6431894" cy="3429000"/>
          </a:xfrm>
          <a:prstGeom prst="rect">
            <a:avLst/>
          </a:prstGeom>
        </p:spPr>
      </p:pic>
    </p:spTree>
    <p:extLst>
      <p:ext uri="{BB962C8B-B14F-4D97-AF65-F5344CB8AC3E}">
        <p14:creationId xmlns:p14="http://schemas.microsoft.com/office/powerpoint/2010/main" val="18903349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10/1/2019</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43</a:t>
            </a:fld>
            <a:endParaRPr lang="en-US" dirty="0"/>
          </a:p>
        </p:txBody>
      </p:sp>
      <p:sp>
        <p:nvSpPr>
          <p:cNvPr id="6" name="TextBox 5"/>
          <p:cNvSpPr txBox="1"/>
          <p:nvPr/>
        </p:nvSpPr>
        <p:spPr>
          <a:xfrm>
            <a:off x="547256" y="3689354"/>
            <a:ext cx="8147050" cy="2031325"/>
          </a:xfrm>
          <a:prstGeom prst="rect">
            <a:avLst/>
          </a:prstGeom>
          <a:noFill/>
        </p:spPr>
        <p:txBody>
          <a:bodyPr wrap="square" rtlCol="0">
            <a:spAutoFit/>
          </a:bodyPr>
          <a:lstStyle/>
          <a:p>
            <a:r>
              <a:rPr lang="en-US" sz="1400" dirty="0">
                <a:latin typeface="Corbel" panose="020B0503020204020204" pitchFamily="34" charset="0"/>
              </a:rPr>
              <a:t>Comparison of mine vs CI routine for photon counting on area </a:t>
            </a:r>
            <a:r>
              <a:rPr lang="en-GB" sz="1400" dirty="0" err="1">
                <a:latin typeface="Corbel" panose="020B0503020204020204" pitchFamily="34" charset="0"/>
              </a:rPr>
              <a:t>xCropOrigin</a:t>
            </a:r>
            <a:r>
              <a:rPr lang="en-GB" sz="1400" dirty="0">
                <a:latin typeface="Corbel" panose="020B0503020204020204" pitchFamily="34" charset="0"/>
              </a:rPr>
              <a:t> = 60</a:t>
            </a:r>
          </a:p>
          <a:p>
            <a:r>
              <a:rPr lang="en-GB" sz="1400" dirty="0" err="1">
                <a:latin typeface="Corbel" panose="020B0503020204020204" pitchFamily="34" charset="0"/>
              </a:rPr>
              <a:t>xCropSize</a:t>
            </a:r>
            <a:r>
              <a:rPr lang="en-GB" sz="1400" dirty="0">
                <a:latin typeface="Corbel" panose="020B0503020204020204" pitchFamily="34" charset="0"/>
              </a:rPr>
              <a:t> = 240 </a:t>
            </a:r>
            <a:r>
              <a:rPr lang="en-GB" sz="1400" dirty="0" err="1">
                <a:latin typeface="Corbel" panose="020B0503020204020204" pitchFamily="34" charset="0"/>
              </a:rPr>
              <a:t>yCropOrigin</a:t>
            </a:r>
            <a:r>
              <a:rPr lang="en-GB" sz="1400" dirty="0">
                <a:latin typeface="Corbel" panose="020B0503020204020204" pitchFamily="34" charset="0"/>
              </a:rPr>
              <a:t> = 30 </a:t>
            </a:r>
            <a:r>
              <a:rPr lang="en-GB" sz="1400" dirty="0" err="1">
                <a:latin typeface="Corbel" panose="020B0503020204020204" pitchFamily="34" charset="0"/>
              </a:rPr>
              <a:t>yCropSize</a:t>
            </a:r>
            <a:r>
              <a:rPr lang="en-GB" sz="1400" dirty="0">
                <a:latin typeface="Corbel" panose="020B0503020204020204" pitchFamily="34" charset="0"/>
              </a:rPr>
              <a:t> = 150 of last image of 12.01 ion run with gas &amp; beam:</a:t>
            </a:r>
          </a:p>
          <a:p>
            <a:endParaRPr lang="en-US" sz="1400" dirty="0">
              <a:latin typeface="Corbel" panose="020B0503020204020204" pitchFamily="34" charset="0"/>
            </a:endParaRPr>
          </a:p>
          <a:p>
            <a:pPr marL="285750" indent="-285750">
              <a:buFontTx/>
              <a:buChar char="-"/>
            </a:pPr>
            <a:r>
              <a:rPr lang="en-US" sz="1400" dirty="0">
                <a:latin typeface="Corbel" panose="020B0503020204020204" pitchFamily="34" charset="0"/>
              </a:rPr>
              <a:t>Mine with 50 min threshold, 3 min size: 95 objects</a:t>
            </a:r>
          </a:p>
          <a:p>
            <a:pPr marL="285750" indent="-285750">
              <a:buFontTx/>
              <a:buChar char="-"/>
            </a:pPr>
            <a:r>
              <a:rPr lang="en-US" sz="1400" dirty="0">
                <a:latin typeface="Corbel" panose="020B0503020204020204" pitchFamily="34" charset="0"/>
              </a:rPr>
              <a:t>CI with 1500: 127</a:t>
            </a:r>
          </a:p>
          <a:p>
            <a:pPr marL="285750" indent="-285750">
              <a:buFontTx/>
              <a:buChar char="-"/>
            </a:pPr>
            <a:r>
              <a:rPr lang="en-US" sz="1400" dirty="0">
                <a:latin typeface="Corbel" panose="020B0503020204020204" pitchFamily="34" charset="0"/>
              </a:rPr>
              <a:t>Ci with 5000: 65</a:t>
            </a:r>
          </a:p>
          <a:p>
            <a:pPr marL="285750" indent="-285750">
              <a:buFontTx/>
              <a:buChar char="-"/>
            </a:pPr>
            <a:r>
              <a:rPr lang="en-US" sz="1400" dirty="0">
                <a:latin typeface="Corbel" panose="020B0503020204020204" pitchFamily="34" charset="0"/>
              </a:rPr>
              <a:t>CI with 10000: 24</a:t>
            </a:r>
          </a:p>
          <a:p>
            <a:pPr marL="285750" indent="-285750">
              <a:buFontTx/>
              <a:buChar char="-"/>
            </a:pPr>
            <a:endParaRPr lang="en-US" sz="1400" dirty="0">
              <a:latin typeface="Corbel" panose="020B0503020204020204" pitchFamily="34" charset="0"/>
            </a:endParaRPr>
          </a:p>
          <a:p>
            <a:r>
              <a:rPr lang="en-US" sz="1400" dirty="0">
                <a:latin typeface="Corbel" panose="020B0503020204020204" pitchFamily="34" charset="0"/>
              </a:rPr>
              <a:t>=&gt;BG: the background is much more enhanced by the CI routine </a:t>
            </a:r>
            <a:endParaRPr lang="en-GB" sz="1400" dirty="0">
              <a:latin typeface="Corbel" panose="020B0503020204020204" pitchFamily="34" charset="0"/>
            </a:endParaRPr>
          </a:p>
        </p:txBody>
      </p:sp>
      <p:pic>
        <p:nvPicPr>
          <p:cNvPr id="5" name="Picture 4"/>
          <p:cNvPicPr>
            <a:picLocks noChangeAspect="1"/>
          </p:cNvPicPr>
          <p:nvPr/>
        </p:nvPicPr>
        <p:blipFill rotWithShape="1">
          <a:blip r:embed="rId2"/>
          <a:srcRect t="6819" r="52301"/>
          <a:stretch/>
        </p:blipFill>
        <p:spPr>
          <a:xfrm>
            <a:off x="1525160" y="232488"/>
            <a:ext cx="5748481" cy="3158412"/>
          </a:xfrm>
          <a:prstGeom prst="rect">
            <a:avLst/>
          </a:prstGeom>
        </p:spPr>
      </p:pic>
    </p:spTree>
    <p:extLst>
      <p:ext uri="{BB962C8B-B14F-4D97-AF65-F5344CB8AC3E}">
        <p14:creationId xmlns:p14="http://schemas.microsoft.com/office/powerpoint/2010/main" val="20066171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10/1/2019</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44</a:t>
            </a:fld>
            <a:endParaRPr lang="en-US" dirty="0"/>
          </a:p>
        </p:txBody>
      </p:sp>
      <p:sp>
        <p:nvSpPr>
          <p:cNvPr id="6" name="TextBox 5"/>
          <p:cNvSpPr txBox="1"/>
          <p:nvPr/>
        </p:nvSpPr>
        <p:spPr>
          <a:xfrm>
            <a:off x="547256" y="3689350"/>
            <a:ext cx="8147050" cy="1600438"/>
          </a:xfrm>
          <a:prstGeom prst="rect">
            <a:avLst/>
          </a:prstGeom>
          <a:noFill/>
        </p:spPr>
        <p:txBody>
          <a:bodyPr wrap="square" rtlCol="0">
            <a:spAutoFit/>
          </a:bodyPr>
          <a:lstStyle/>
          <a:p>
            <a:r>
              <a:rPr lang="en-US" sz="1400" dirty="0">
                <a:latin typeface="Corbel" panose="020B0503020204020204" pitchFamily="34" charset="0"/>
              </a:rPr>
              <a:t>The profile depends quite heavily on the S/N. Different threshold levels give a different s/n. The cleanest way to calculate the profile for the </a:t>
            </a:r>
            <a:r>
              <a:rPr lang="en-US" sz="1400" dirty="0" err="1">
                <a:latin typeface="Corbel" panose="020B0503020204020204" pitchFamily="34" charset="0"/>
              </a:rPr>
              <a:t>Pb</a:t>
            </a:r>
            <a:r>
              <a:rPr lang="en-US" sz="1400" dirty="0">
                <a:latin typeface="Corbel" panose="020B0503020204020204" pitchFamily="34" charset="0"/>
              </a:rPr>
              <a:t> run is just to calculate it from the subtracted image calculated with </a:t>
            </a:r>
            <a:r>
              <a:rPr lang="en-US" sz="1400" dirty="0" err="1">
                <a:latin typeface="Corbel" panose="020B0503020204020204" pitchFamily="34" charset="0"/>
              </a:rPr>
              <a:t>ImageJ</a:t>
            </a:r>
            <a:r>
              <a:rPr lang="en-US" sz="1400" dirty="0">
                <a:latin typeface="Corbel" panose="020B0503020204020204" pitchFamily="34" charset="0"/>
              </a:rPr>
              <a:t>:</a:t>
            </a:r>
          </a:p>
          <a:p>
            <a:r>
              <a:rPr lang="en-US" sz="1400" dirty="0">
                <a:latin typeface="Corbel" panose="020B0503020204020204" pitchFamily="34" charset="0"/>
              </a:rPr>
              <a:t>-sum of last 1000 images with beam &amp; gas</a:t>
            </a:r>
          </a:p>
          <a:p>
            <a:r>
              <a:rPr lang="en-US" sz="1400" dirty="0">
                <a:latin typeface="Corbel" panose="020B0503020204020204" pitchFamily="34" charset="0"/>
              </a:rPr>
              <a:t>-sum of 1000 images without beam</a:t>
            </a:r>
          </a:p>
          <a:p>
            <a:r>
              <a:rPr lang="en-US" sz="1400" dirty="0">
                <a:latin typeface="Corbel" panose="020B0503020204020204" pitchFamily="34" charset="0"/>
              </a:rPr>
              <a:t>-subtraction of the two resulting images with no adjustable coefficient (this because the BG signal does not depend on the beam)</a:t>
            </a:r>
          </a:p>
          <a:p>
            <a:r>
              <a:rPr lang="en-US" sz="1400" dirty="0">
                <a:latin typeface="Corbel" panose="020B0503020204020204" pitchFamily="34" charset="0"/>
              </a:rPr>
              <a:t>- Gaussian fit on the results, see above</a:t>
            </a:r>
            <a:endParaRPr lang="en-GB" sz="1400" dirty="0">
              <a:latin typeface="Corbel" panose="020B0503020204020204" pitchFamily="34" charset="0"/>
            </a:endParaRPr>
          </a:p>
        </p:txBody>
      </p:sp>
      <p:pic>
        <p:nvPicPr>
          <p:cNvPr id="7" name="Picture 6"/>
          <p:cNvPicPr>
            <a:picLocks noChangeAspect="1"/>
          </p:cNvPicPr>
          <p:nvPr/>
        </p:nvPicPr>
        <p:blipFill rotWithShape="1">
          <a:blip r:embed="rId2"/>
          <a:srcRect l="16652" t="20237" r="65268" b="30239"/>
          <a:stretch/>
        </p:blipFill>
        <p:spPr>
          <a:xfrm>
            <a:off x="430239" y="159717"/>
            <a:ext cx="3984171" cy="3069288"/>
          </a:xfrm>
          <a:prstGeom prst="rect">
            <a:avLst/>
          </a:prstGeom>
        </p:spPr>
      </p:pic>
      <p:pic>
        <p:nvPicPr>
          <p:cNvPr id="8" name="Picture 7"/>
          <p:cNvPicPr>
            <a:picLocks noChangeAspect="1"/>
          </p:cNvPicPr>
          <p:nvPr/>
        </p:nvPicPr>
        <p:blipFill rotWithShape="1">
          <a:blip r:embed="rId3"/>
          <a:srcRect l="17708" t="21296" r="66042" b="26111"/>
          <a:stretch/>
        </p:blipFill>
        <p:spPr>
          <a:xfrm>
            <a:off x="4574233" y="159720"/>
            <a:ext cx="3814121" cy="3069827"/>
          </a:xfrm>
          <a:prstGeom prst="rect">
            <a:avLst/>
          </a:prstGeom>
        </p:spPr>
      </p:pic>
    </p:spTree>
    <p:extLst>
      <p:ext uri="{BB962C8B-B14F-4D97-AF65-F5344CB8AC3E}">
        <p14:creationId xmlns:p14="http://schemas.microsoft.com/office/powerpoint/2010/main" val="19569375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BIF SW</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45</a:t>
            </a:fld>
            <a:endParaRPr lang="en-US" dirty="0"/>
          </a:p>
        </p:txBody>
      </p:sp>
      <p:sp>
        <p:nvSpPr>
          <p:cNvPr id="8" name="TextBox 7"/>
          <p:cNvSpPr txBox="1"/>
          <p:nvPr/>
        </p:nvSpPr>
        <p:spPr>
          <a:xfrm>
            <a:off x="115287" y="1886800"/>
            <a:ext cx="1454244" cy="369332"/>
          </a:xfrm>
          <a:prstGeom prst="rect">
            <a:avLst/>
          </a:prstGeom>
          <a:noFill/>
          <a:ln>
            <a:solidFill>
              <a:schemeClr val="tx1">
                <a:lumMod val="50000"/>
              </a:schemeClr>
            </a:solidFill>
          </a:ln>
        </p:spPr>
        <p:txBody>
          <a:bodyPr wrap="none" rtlCol="0">
            <a:spAutoFit/>
          </a:bodyPr>
          <a:lstStyle/>
          <a:p>
            <a:r>
              <a:rPr lang="en-US" dirty="0"/>
              <a:t>LHC images</a:t>
            </a:r>
            <a:endParaRPr lang="en-GB" dirty="0"/>
          </a:p>
        </p:txBody>
      </p:sp>
      <p:sp>
        <p:nvSpPr>
          <p:cNvPr id="10" name="TextBox 9"/>
          <p:cNvSpPr txBox="1"/>
          <p:nvPr/>
        </p:nvSpPr>
        <p:spPr>
          <a:xfrm>
            <a:off x="288411" y="2398226"/>
            <a:ext cx="1223412" cy="369332"/>
          </a:xfrm>
          <a:prstGeom prst="rect">
            <a:avLst/>
          </a:prstGeom>
          <a:noFill/>
          <a:ln>
            <a:solidFill>
              <a:schemeClr val="tx1">
                <a:lumMod val="50000"/>
              </a:schemeClr>
            </a:solidFill>
          </a:ln>
        </p:spPr>
        <p:txBody>
          <a:bodyPr wrap="none" rtlCol="0">
            <a:spAutoFit/>
          </a:bodyPr>
          <a:lstStyle/>
          <a:p>
            <a:r>
              <a:rPr lang="en-US" dirty="0"/>
              <a:t>CI images</a:t>
            </a:r>
            <a:endParaRPr lang="en-GB" dirty="0"/>
          </a:p>
        </p:txBody>
      </p:sp>
      <p:sp>
        <p:nvSpPr>
          <p:cNvPr id="12" name="Right Arrow 11"/>
          <p:cNvSpPr/>
          <p:nvPr/>
        </p:nvSpPr>
        <p:spPr>
          <a:xfrm rot="1819233">
            <a:off x="1627242" y="2422289"/>
            <a:ext cx="1847335" cy="809368"/>
          </a:xfrm>
          <a:prstGeom prst="rightArrow">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chemeClr val="bg2">
                    <a:lumMod val="10000"/>
                  </a:schemeClr>
                </a:solidFill>
              </a:rPr>
              <a:t>BIF.image.analysis.threshold.py</a:t>
            </a:r>
            <a:endParaRPr lang="en-GB" sz="700" dirty="0">
              <a:solidFill>
                <a:schemeClr val="bg2">
                  <a:lumMod val="10000"/>
                </a:schemeClr>
              </a:solidFill>
            </a:endParaRPr>
          </a:p>
        </p:txBody>
      </p:sp>
      <p:sp>
        <p:nvSpPr>
          <p:cNvPr id="14" name="TextBox 13"/>
          <p:cNvSpPr txBox="1"/>
          <p:nvPr/>
        </p:nvSpPr>
        <p:spPr>
          <a:xfrm>
            <a:off x="3552529" y="3499431"/>
            <a:ext cx="1544012" cy="369332"/>
          </a:xfrm>
          <a:prstGeom prst="rect">
            <a:avLst/>
          </a:prstGeom>
          <a:noFill/>
          <a:ln>
            <a:solidFill>
              <a:schemeClr val="tx1">
                <a:lumMod val="50000"/>
              </a:schemeClr>
            </a:solidFill>
          </a:ln>
        </p:spPr>
        <p:txBody>
          <a:bodyPr wrap="none" rtlCol="0">
            <a:spAutoFit/>
          </a:bodyPr>
          <a:lstStyle/>
          <a:p>
            <a:r>
              <a:rPr lang="en-US" dirty="0"/>
              <a:t>Photon maps</a:t>
            </a:r>
            <a:endParaRPr lang="en-GB" dirty="0"/>
          </a:p>
        </p:txBody>
      </p:sp>
      <p:sp>
        <p:nvSpPr>
          <p:cNvPr id="15" name="TextBox 14"/>
          <p:cNvSpPr txBox="1"/>
          <p:nvPr/>
        </p:nvSpPr>
        <p:spPr>
          <a:xfrm>
            <a:off x="3638850" y="3977544"/>
            <a:ext cx="1255961" cy="707886"/>
          </a:xfrm>
          <a:prstGeom prst="rect">
            <a:avLst/>
          </a:prstGeom>
          <a:noFill/>
        </p:spPr>
        <p:txBody>
          <a:bodyPr wrap="square" rtlCol="0">
            <a:spAutoFit/>
          </a:bodyPr>
          <a:lstStyle/>
          <a:p>
            <a:r>
              <a:rPr lang="en-US" sz="1000" dirty="0"/>
              <a:t>Photon map per image.</a:t>
            </a:r>
          </a:p>
          <a:p>
            <a:r>
              <a:rPr lang="en-US" sz="1000" dirty="0"/>
              <a:t>Whole image, no more BG area. </a:t>
            </a:r>
            <a:endParaRPr lang="en-GB" sz="1000" dirty="0"/>
          </a:p>
        </p:txBody>
      </p:sp>
      <p:sp>
        <p:nvSpPr>
          <p:cNvPr id="16" name="TextBox 15"/>
          <p:cNvSpPr txBox="1"/>
          <p:nvPr/>
        </p:nvSpPr>
        <p:spPr>
          <a:xfrm>
            <a:off x="2524064" y="2068657"/>
            <a:ext cx="1255961" cy="600164"/>
          </a:xfrm>
          <a:prstGeom prst="rect">
            <a:avLst/>
          </a:prstGeom>
          <a:noFill/>
        </p:spPr>
        <p:txBody>
          <a:bodyPr wrap="square" rtlCol="0">
            <a:spAutoFit/>
          </a:bodyPr>
          <a:lstStyle/>
          <a:p>
            <a:r>
              <a:rPr lang="en-US" sz="1100" dirty="0"/>
              <a:t>Based on threshold and min size </a:t>
            </a:r>
            <a:endParaRPr lang="en-GB" sz="1100" dirty="0"/>
          </a:p>
        </p:txBody>
      </p:sp>
      <p:sp>
        <p:nvSpPr>
          <p:cNvPr id="17" name="TextBox 16"/>
          <p:cNvSpPr txBox="1"/>
          <p:nvPr/>
        </p:nvSpPr>
        <p:spPr>
          <a:xfrm>
            <a:off x="132331" y="4689724"/>
            <a:ext cx="1454244" cy="369332"/>
          </a:xfrm>
          <a:prstGeom prst="rect">
            <a:avLst/>
          </a:prstGeom>
          <a:noFill/>
          <a:ln>
            <a:solidFill>
              <a:schemeClr val="tx1">
                <a:lumMod val="50000"/>
              </a:schemeClr>
            </a:solidFill>
          </a:ln>
        </p:spPr>
        <p:txBody>
          <a:bodyPr wrap="none" rtlCol="0">
            <a:spAutoFit/>
          </a:bodyPr>
          <a:lstStyle/>
          <a:p>
            <a:r>
              <a:rPr lang="en-US" dirty="0"/>
              <a:t>LHC images</a:t>
            </a:r>
            <a:endParaRPr lang="en-GB" dirty="0"/>
          </a:p>
        </p:txBody>
      </p:sp>
      <p:sp>
        <p:nvSpPr>
          <p:cNvPr id="18" name="TextBox 17"/>
          <p:cNvSpPr txBox="1"/>
          <p:nvPr/>
        </p:nvSpPr>
        <p:spPr>
          <a:xfrm>
            <a:off x="305455" y="5201150"/>
            <a:ext cx="1223412" cy="369332"/>
          </a:xfrm>
          <a:prstGeom prst="rect">
            <a:avLst/>
          </a:prstGeom>
          <a:noFill/>
          <a:ln>
            <a:solidFill>
              <a:schemeClr val="tx1">
                <a:lumMod val="50000"/>
              </a:schemeClr>
            </a:solidFill>
          </a:ln>
        </p:spPr>
        <p:txBody>
          <a:bodyPr wrap="none" rtlCol="0">
            <a:spAutoFit/>
          </a:bodyPr>
          <a:lstStyle/>
          <a:p>
            <a:r>
              <a:rPr lang="en-US" dirty="0"/>
              <a:t>CI images</a:t>
            </a:r>
            <a:endParaRPr lang="en-GB" dirty="0"/>
          </a:p>
        </p:txBody>
      </p:sp>
      <p:sp>
        <p:nvSpPr>
          <p:cNvPr id="19" name="Right Arrow 18"/>
          <p:cNvSpPr/>
          <p:nvPr/>
        </p:nvSpPr>
        <p:spPr>
          <a:xfrm rot="19723336">
            <a:off x="1727807" y="4087013"/>
            <a:ext cx="1847335" cy="809368"/>
          </a:xfrm>
          <a:prstGeom prst="rightArrow">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err="1">
                <a:solidFill>
                  <a:schemeClr val="bg2">
                    <a:lumMod val="10000"/>
                  </a:schemeClr>
                </a:solidFill>
              </a:rPr>
              <a:t>ImageJ</a:t>
            </a:r>
            <a:r>
              <a:rPr lang="en-US" sz="700" dirty="0">
                <a:solidFill>
                  <a:schemeClr val="bg2">
                    <a:lumMod val="10000"/>
                  </a:schemeClr>
                </a:solidFill>
              </a:rPr>
              <a:t> macro (</a:t>
            </a:r>
            <a:r>
              <a:rPr lang="en-US" sz="700" dirty="0" err="1">
                <a:solidFill>
                  <a:schemeClr val="bg2">
                    <a:lumMod val="10000"/>
                  </a:schemeClr>
                </a:solidFill>
              </a:rPr>
              <a:t>Serban</a:t>
            </a:r>
            <a:r>
              <a:rPr lang="en-US" sz="700" dirty="0">
                <a:solidFill>
                  <a:schemeClr val="bg2">
                    <a:lumMod val="10000"/>
                  </a:schemeClr>
                </a:solidFill>
              </a:rPr>
              <a:t>)</a:t>
            </a:r>
            <a:endParaRPr lang="en-GB" sz="700" dirty="0">
              <a:solidFill>
                <a:schemeClr val="bg2">
                  <a:lumMod val="10000"/>
                </a:schemeClr>
              </a:solidFill>
            </a:endParaRPr>
          </a:p>
        </p:txBody>
      </p:sp>
      <p:sp>
        <p:nvSpPr>
          <p:cNvPr id="20" name="TextBox 19"/>
          <p:cNvSpPr txBox="1"/>
          <p:nvPr/>
        </p:nvSpPr>
        <p:spPr>
          <a:xfrm>
            <a:off x="2395043" y="4939507"/>
            <a:ext cx="1255961" cy="430887"/>
          </a:xfrm>
          <a:prstGeom prst="rect">
            <a:avLst/>
          </a:prstGeom>
          <a:noFill/>
        </p:spPr>
        <p:txBody>
          <a:bodyPr wrap="square" rtlCol="0">
            <a:spAutoFit/>
          </a:bodyPr>
          <a:lstStyle/>
          <a:p>
            <a:r>
              <a:rPr lang="en-US" sz="1100" dirty="0"/>
              <a:t>Based on threshold</a:t>
            </a:r>
            <a:endParaRPr lang="en-GB" sz="1100" dirty="0"/>
          </a:p>
        </p:txBody>
      </p:sp>
      <p:sp>
        <p:nvSpPr>
          <p:cNvPr id="21" name="Right Arrow 20"/>
          <p:cNvSpPr/>
          <p:nvPr/>
        </p:nvSpPr>
        <p:spPr>
          <a:xfrm>
            <a:off x="5102939" y="3278299"/>
            <a:ext cx="1847335" cy="809368"/>
          </a:xfrm>
          <a:prstGeom prst="rightArrow">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chemeClr val="bg2">
                    <a:lumMod val="10000"/>
                  </a:schemeClr>
                </a:solidFill>
              </a:rPr>
              <a:t>BIF.get.subtracted.photon.map.py</a:t>
            </a:r>
            <a:endParaRPr lang="en-GB" sz="700" dirty="0">
              <a:solidFill>
                <a:schemeClr val="bg2">
                  <a:lumMod val="10000"/>
                </a:schemeClr>
              </a:solidFill>
            </a:endParaRPr>
          </a:p>
        </p:txBody>
      </p:sp>
      <p:sp>
        <p:nvSpPr>
          <p:cNvPr id="22" name="TextBox 21"/>
          <p:cNvSpPr txBox="1"/>
          <p:nvPr/>
        </p:nvSpPr>
        <p:spPr>
          <a:xfrm>
            <a:off x="5010615" y="4060814"/>
            <a:ext cx="1802116" cy="1323439"/>
          </a:xfrm>
          <a:prstGeom prst="rect">
            <a:avLst/>
          </a:prstGeom>
          <a:noFill/>
        </p:spPr>
        <p:txBody>
          <a:bodyPr wrap="square" rtlCol="0">
            <a:spAutoFit/>
          </a:bodyPr>
          <a:lstStyle/>
          <a:p>
            <a:r>
              <a:rPr lang="en-US" sz="1000" dirty="0"/>
              <a:t>Produces a ‘Results’ folder with</a:t>
            </a:r>
          </a:p>
          <a:p>
            <a:pPr marL="171450" indent="-171450">
              <a:buFontTx/>
              <a:buChar char="-"/>
            </a:pPr>
            <a:r>
              <a:rPr lang="en-US" sz="1000" dirty="0"/>
              <a:t>AnalysisSummary.txt</a:t>
            </a:r>
          </a:p>
          <a:p>
            <a:pPr marL="171450" indent="-171450">
              <a:buFontTx/>
              <a:buChar char="-"/>
            </a:pPr>
            <a:r>
              <a:rPr lang="en-US" sz="1000" dirty="0"/>
              <a:t>PhotonCountMap.txt</a:t>
            </a:r>
          </a:p>
          <a:p>
            <a:pPr marL="171450" indent="-171450">
              <a:buFontTx/>
              <a:buChar char="-"/>
            </a:pPr>
            <a:r>
              <a:rPr lang="en-US" sz="1000" dirty="0"/>
              <a:t>PhotonCountMap.png</a:t>
            </a:r>
          </a:p>
          <a:p>
            <a:pPr marL="171450" indent="-171450">
              <a:buFontTx/>
              <a:buChar char="-"/>
            </a:pPr>
            <a:endParaRPr lang="en-US" sz="1000" dirty="0"/>
          </a:p>
          <a:p>
            <a:r>
              <a:rPr lang="en-US" sz="1000" dirty="0"/>
              <a:t>A BG data set is needed (</a:t>
            </a:r>
            <a:r>
              <a:rPr lang="en-US" sz="1000" dirty="0" err="1"/>
              <a:t>es</a:t>
            </a:r>
            <a:r>
              <a:rPr lang="en-US" sz="1000" dirty="0"/>
              <a:t>. No beam or no gas)</a:t>
            </a:r>
            <a:endParaRPr lang="en-GB" sz="1000" dirty="0"/>
          </a:p>
        </p:txBody>
      </p:sp>
      <p:sp>
        <p:nvSpPr>
          <p:cNvPr id="23" name="TextBox 22"/>
          <p:cNvSpPr txBox="1"/>
          <p:nvPr/>
        </p:nvSpPr>
        <p:spPr>
          <a:xfrm>
            <a:off x="6934965" y="3360935"/>
            <a:ext cx="1428596" cy="646331"/>
          </a:xfrm>
          <a:prstGeom prst="rect">
            <a:avLst/>
          </a:prstGeom>
          <a:noFill/>
          <a:ln>
            <a:solidFill>
              <a:schemeClr val="tx1">
                <a:lumMod val="50000"/>
              </a:schemeClr>
            </a:solidFill>
          </a:ln>
        </p:spPr>
        <p:txBody>
          <a:bodyPr wrap="square" rtlCol="0">
            <a:spAutoFit/>
          </a:bodyPr>
          <a:lstStyle/>
          <a:p>
            <a:r>
              <a:rPr lang="en-US" dirty="0"/>
              <a:t>Subtracted Photon map</a:t>
            </a:r>
            <a:endParaRPr lang="en-GB" dirty="0"/>
          </a:p>
        </p:txBody>
      </p:sp>
      <p:sp>
        <p:nvSpPr>
          <p:cNvPr id="24" name="TextBox 23"/>
          <p:cNvSpPr txBox="1"/>
          <p:nvPr/>
        </p:nvSpPr>
        <p:spPr>
          <a:xfrm>
            <a:off x="6722076" y="4060485"/>
            <a:ext cx="2286000" cy="553998"/>
          </a:xfrm>
          <a:prstGeom prst="rect">
            <a:avLst/>
          </a:prstGeom>
          <a:noFill/>
        </p:spPr>
        <p:txBody>
          <a:bodyPr wrap="square" rtlCol="0">
            <a:spAutoFit/>
          </a:bodyPr>
          <a:lstStyle/>
          <a:p>
            <a:r>
              <a:rPr lang="en-US" sz="1000" dirty="0"/>
              <a:t>Final product </a:t>
            </a:r>
            <a:r>
              <a:rPr lang="en-US" sz="1000" dirty="0" err="1"/>
              <a:t>analysed</a:t>
            </a:r>
            <a:r>
              <a:rPr lang="en-US" sz="1000" dirty="0"/>
              <a:t> with</a:t>
            </a:r>
          </a:p>
          <a:p>
            <a:endParaRPr lang="en-US" sz="1000" dirty="0"/>
          </a:p>
          <a:p>
            <a:r>
              <a:rPr lang="en-US" sz="1000" dirty="0" err="1"/>
              <a:t>BIF.analysis.subtracted.photon.map</a:t>
            </a:r>
            <a:endParaRPr lang="en-GB" sz="1000" dirty="0"/>
          </a:p>
        </p:txBody>
      </p:sp>
      <p:sp>
        <p:nvSpPr>
          <p:cNvPr id="25" name="TextBox 24"/>
          <p:cNvSpPr txBox="1"/>
          <p:nvPr/>
        </p:nvSpPr>
        <p:spPr>
          <a:xfrm>
            <a:off x="4065374" y="778476"/>
            <a:ext cx="3849130" cy="600164"/>
          </a:xfrm>
          <a:prstGeom prst="rect">
            <a:avLst/>
          </a:prstGeom>
          <a:noFill/>
        </p:spPr>
        <p:txBody>
          <a:bodyPr wrap="square" rtlCol="0">
            <a:spAutoFit/>
          </a:bodyPr>
          <a:lstStyle/>
          <a:p>
            <a:r>
              <a:rPr lang="en-US" sz="1100" dirty="0"/>
              <a:t>BIF.image.analysis.threshold.py with 50 threshold, 3 min size is equivalent to the  </a:t>
            </a:r>
            <a:r>
              <a:rPr lang="en-US" sz="1100" dirty="0" err="1"/>
              <a:t>ImageJ</a:t>
            </a:r>
            <a:r>
              <a:rPr lang="en-US" sz="1100" dirty="0"/>
              <a:t> routing with 1500 threshold</a:t>
            </a:r>
            <a:endParaRPr lang="en-GB" sz="1100" dirty="0"/>
          </a:p>
        </p:txBody>
      </p:sp>
    </p:spTree>
    <p:extLst>
      <p:ext uri="{BB962C8B-B14F-4D97-AF65-F5344CB8AC3E}">
        <p14:creationId xmlns:p14="http://schemas.microsoft.com/office/powerpoint/2010/main" val="7588315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 gas interaction</a:t>
            </a:r>
            <a:endParaRPr lang="en-GB" dirty="0"/>
          </a:p>
        </p:txBody>
      </p:sp>
      <p:sp>
        <p:nvSpPr>
          <p:cNvPr id="3" name="Content Placeholder 2"/>
          <p:cNvSpPr>
            <a:spLocks noGrp="1"/>
          </p:cNvSpPr>
          <p:nvPr>
            <p:ph idx="1"/>
          </p:nvPr>
        </p:nvSpPr>
        <p:spPr>
          <a:xfrm>
            <a:off x="457199" y="1325606"/>
            <a:ext cx="8106697" cy="4667421"/>
          </a:xfrm>
        </p:spPr>
        <p:txBody>
          <a:bodyPr>
            <a:normAutofit/>
          </a:bodyPr>
          <a:lstStyle/>
          <a:p>
            <a:r>
              <a:rPr lang="en-US" sz="2000" dirty="0" smtClean="0"/>
              <a:t>Cross section for p-Ne inelastic scattering: </a:t>
            </a:r>
          </a:p>
          <a:p>
            <a:pPr lvl="1"/>
            <a:r>
              <a:rPr lang="en-US" sz="1600" dirty="0" smtClean="0"/>
              <a:t>245 </a:t>
            </a:r>
            <a:r>
              <a:rPr lang="en-US" sz="1600" dirty="0" err="1" smtClean="0"/>
              <a:t>mb</a:t>
            </a:r>
            <a:r>
              <a:rPr lang="en-US" sz="1600" dirty="0" smtClean="0"/>
              <a:t> = 2.45 x 10</a:t>
            </a:r>
            <a:r>
              <a:rPr lang="en-US" sz="1600" baseline="30000" dirty="0" smtClean="0"/>
              <a:t>-25</a:t>
            </a:r>
            <a:r>
              <a:rPr lang="en-US" sz="1600" dirty="0" smtClean="0"/>
              <a:t> cm</a:t>
            </a:r>
            <a:r>
              <a:rPr lang="en-US" sz="1600" baseline="30000" dirty="0" smtClean="0"/>
              <a:t>2</a:t>
            </a:r>
            <a:r>
              <a:rPr lang="en-US" sz="1600" dirty="0" smtClean="0"/>
              <a:t> @ 450 GeV</a:t>
            </a:r>
          </a:p>
          <a:p>
            <a:pPr lvl="1"/>
            <a:r>
              <a:rPr lang="en-US" sz="1600" dirty="0" smtClean="0"/>
              <a:t>297 </a:t>
            </a:r>
            <a:r>
              <a:rPr lang="en-US" sz="1600" dirty="0" err="1" smtClean="0"/>
              <a:t>mb</a:t>
            </a:r>
            <a:r>
              <a:rPr lang="en-US" sz="1600" dirty="0" smtClean="0"/>
              <a:t> = 2.97 x 10</a:t>
            </a:r>
            <a:r>
              <a:rPr lang="en-US" sz="1600" baseline="30000" dirty="0" smtClean="0"/>
              <a:t>-25</a:t>
            </a:r>
            <a:r>
              <a:rPr lang="en-US" sz="1600" dirty="0" smtClean="0"/>
              <a:t> cm</a:t>
            </a:r>
            <a:r>
              <a:rPr lang="en-US" sz="1600" baseline="30000" dirty="0" smtClean="0"/>
              <a:t>2</a:t>
            </a:r>
            <a:r>
              <a:rPr lang="en-US" sz="1600" dirty="0" smtClean="0"/>
              <a:t>  @ 7 </a:t>
            </a:r>
            <a:r>
              <a:rPr lang="en-US" sz="1600" dirty="0" err="1" smtClean="0"/>
              <a:t>TeV</a:t>
            </a:r>
            <a:r>
              <a:rPr lang="en-US" sz="1600" dirty="0" smtClean="0"/>
              <a:t> (= 0.5% of the 585.4 nm fluorescence one)</a:t>
            </a:r>
          </a:p>
          <a:p>
            <a:r>
              <a:rPr lang="en-US" sz="2000" dirty="0" smtClean="0"/>
              <a:t>.DAT files with 3.6 x 10</a:t>
            </a:r>
            <a:r>
              <a:rPr lang="en-US" sz="2000" baseline="30000" dirty="0" smtClean="0"/>
              <a:t>6</a:t>
            </a:r>
            <a:r>
              <a:rPr lang="en-US" sz="2000" dirty="0" smtClean="0"/>
              <a:t> vertices</a:t>
            </a:r>
          </a:p>
        </p:txBody>
      </p:sp>
      <p:sp>
        <p:nvSpPr>
          <p:cNvPr id="4" name="Date Placeholder 3"/>
          <p:cNvSpPr>
            <a:spLocks noGrp="1"/>
          </p:cNvSpPr>
          <p:nvPr>
            <p:ph type="dt" sz="half" idx="2"/>
          </p:nvPr>
        </p:nvSpPr>
        <p:spPr/>
        <p:txBody>
          <a:bodyPr/>
          <a:lstStyle/>
          <a:p>
            <a:r>
              <a:rPr lang="en-US" smtClean="0"/>
              <a:t>27/11/2018</a:t>
            </a:r>
            <a:endParaRPr lang="en-US" dirty="0"/>
          </a:p>
        </p:txBody>
      </p:sp>
      <p:sp>
        <p:nvSpPr>
          <p:cNvPr id="5" name="Footer Placeholder 4"/>
          <p:cNvSpPr>
            <a:spLocks noGrp="1"/>
          </p:cNvSpPr>
          <p:nvPr>
            <p:ph type="ftr" sz="quarter" idx="3"/>
          </p:nvPr>
        </p:nvSpPr>
        <p:spPr/>
        <p:txBody>
          <a:bodyPr/>
          <a:lstStyle/>
          <a:p>
            <a:r>
              <a:rPr lang="en-US" smtClean="0"/>
              <a:t>BGC Collaboration meeting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46</a:t>
            </a:fld>
            <a:endParaRPr lang="en-US" dirty="0"/>
          </a:p>
        </p:txBody>
      </p:sp>
      <p:pic>
        <p:nvPicPr>
          <p:cNvPr id="8" name="Picture 7"/>
          <p:cNvPicPr>
            <a:picLocks noChangeAspect="1"/>
          </p:cNvPicPr>
          <p:nvPr/>
        </p:nvPicPr>
        <p:blipFill rotWithShape="1">
          <a:blip r:embed="rId2"/>
          <a:srcRect l="10131" t="15526" r="54357" b="3023"/>
          <a:stretch/>
        </p:blipFill>
        <p:spPr>
          <a:xfrm>
            <a:off x="3044307" y="2886333"/>
            <a:ext cx="2932479" cy="2161900"/>
          </a:xfrm>
          <a:prstGeom prst="rect">
            <a:avLst/>
          </a:prstGeom>
        </p:spPr>
      </p:pic>
      <p:sp>
        <p:nvSpPr>
          <p:cNvPr id="11" name="TextBox 10"/>
          <p:cNvSpPr txBox="1"/>
          <p:nvPr/>
        </p:nvSpPr>
        <p:spPr>
          <a:xfrm>
            <a:off x="2245054" y="5232908"/>
            <a:ext cx="4651145" cy="369332"/>
          </a:xfrm>
          <a:prstGeom prst="rect">
            <a:avLst/>
          </a:prstGeom>
          <a:noFill/>
        </p:spPr>
        <p:txBody>
          <a:bodyPr wrap="none" rtlCol="0">
            <a:spAutoFit/>
          </a:bodyPr>
          <a:lstStyle/>
          <a:p>
            <a:pPr algn="ctr"/>
            <a:r>
              <a:rPr lang="en-US" dirty="0" smtClean="0">
                <a:latin typeface="Calibri" panose="020F0502020204030204" pitchFamily="34" charset="0"/>
                <a:cs typeface="Calibri" panose="020F0502020204030204" pitchFamily="34" charset="0"/>
              </a:rPr>
              <a:t>Thanks to BGV team: </a:t>
            </a:r>
            <a:r>
              <a:rPr lang="en-US" dirty="0" err="1" smtClean="0">
                <a:latin typeface="Calibri" panose="020F0502020204030204" pitchFamily="34" charset="0"/>
                <a:cs typeface="Calibri" panose="020F0502020204030204" pitchFamily="34" charset="0"/>
              </a:rPr>
              <a:t>Benedikt</a:t>
            </a:r>
            <a:r>
              <a:rPr lang="en-US" dirty="0" smtClean="0">
                <a:latin typeface="Calibri" panose="020F0502020204030204" pitchFamily="34" charset="0"/>
                <a:cs typeface="Calibri" panose="020F0502020204030204" pitchFamily="34" charset="0"/>
              </a:rPr>
              <a:t>, Robert, Sotiris! </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61569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 gas interaction</a:t>
            </a:r>
            <a:endParaRPr lang="en-GB" dirty="0"/>
          </a:p>
        </p:txBody>
      </p:sp>
      <p:sp>
        <p:nvSpPr>
          <p:cNvPr id="3" name="Content Placeholder 2"/>
          <p:cNvSpPr>
            <a:spLocks noGrp="1"/>
          </p:cNvSpPr>
          <p:nvPr>
            <p:ph idx="1"/>
          </p:nvPr>
        </p:nvSpPr>
        <p:spPr>
          <a:xfrm>
            <a:off x="457200" y="1325606"/>
            <a:ext cx="8155858" cy="2233671"/>
          </a:xfrm>
        </p:spPr>
        <p:txBody>
          <a:bodyPr>
            <a:normAutofit/>
          </a:bodyPr>
          <a:lstStyle/>
          <a:p>
            <a:r>
              <a:rPr lang="en-US" sz="2000" dirty="0" smtClean="0"/>
              <a:t>Monte </a:t>
            </a:r>
            <a:r>
              <a:rPr lang="en-US" sz="2000" dirty="0" err="1" smtClean="0"/>
              <a:t>carlo</a:t>
            </a:r>
            <a:r>
              <a:rPr lang="en-US" sz="2000" dirty="0" smtClean="0"/>
              <a:t> simulation with BGV vertex data (3.6x10</a:t>
            </a:r>
            <a:r>
              <a:rPr lang="en-US" sz="2000" baseline="30000" dirty="0" smtClean="0"/>
              <a:t>6</a:t>
            </a:r>
            <a:r>
              <a:rPr lang="en-US" sz="2000" dirty="0" smtClean="0"/>
              <a:t> events):</a:t>
            </a:r>
          </a:p>
          <a:p>
            <a:pPr lvl="1"/>
            <a:r>
              <a:rPr lang="en-US" sz="1600" dirty="0" smtClean="0"/>
              <a:t>Vertices randomly distributed in 22000 mm long, 80 mm </a:t>
            </a:r>
            <a:r>
              <a:rPr lang="en-US" sz="1600" dirty="0" err="1" smtClean="0"/>
              <a:t>dia</a:t>
            </a:r>
            <a:r>
              <a:rPr lang="en-US" sz="1600" dirty="0" smtClean="0"/>
              <a:t> tube</a:t>
            </a:r>
          </a:p>
          <a:p>
            <a:pPr lvl="1"/>
            <a:r>
              <a:rPr lang="en-US" sz="1600" dirty="0" smtClean="0"/>
              <a:t>Sensor is a cube of 25mm side at z= 18000 mm, r = 600 mm</a:t>
            </a:r>
          </a:p>
          <a:p>
            <a:pPr lvl="1"/>
            <a:r>
              <a:rPr lang="en-US" sz="1600" dirty="0" smtClean="0"/>
              <a:t>Counting vertices that cross the volume area:</a:t>
            </a:r>
          </a:p>
          <a:p>
            <a:r>
              <a:rPr lang="en-US" sz="2000" dirty="0" smtClean="0"/>
              <a:t>Present case: 1.4x10</a:t>
            </a:r>
            <a:r>
              <a:rPr lang="en-US" sz="2000" baseline="30000" dirty="0" smtClean="0"/>
              <a:t>-5</a:t>
            </a:r>
            <a:r>
              <a:rPr lang="en-US" sz="2000" dirty="0" smtClean="0"/>
              <a:t> hit probability</a:t>
            </a:r>
          </a:p>
          <a:p>
            <a:r>
              <a:rPr lang="en-US" sz="2000" dirty="0" smtClean="0"/>
              <a:t>BGC case (18000&lt;z&lt;18001): 5.3x10</a:t>
            </a:r>
            <a:r>
              <a:rPr lang="en-US" sz="2000" baseline="30000" dirty="0" smtClean="0"/>
              <a:t>-6 </a:t>
            </a:r>
            <a:r>
              <a:rPr lang="en-US" sz="2000" dirty="0" smtClean="0"/>
              <a:t>hit probability </a:t>
            </a:r>
          </a:p>
          <a:p>
            <a:endParaRPr lang="en-US" sz="2000" baseline="30000" dirty="0"/>
          </a:p>
        </p:txBody>
      </p:sp>
      <p:sp>
        <p:nvSpPr>
          <p:cNvPr id="4" name="Date Placeholder 3"/>
          <p:cNvSpPr>
            <a:spLocks noGrp="1"/>
          </p:cNvSpPr>
          <p:nvPr>
            <p:ph type="dt" sz="half" idx="2"/>
          </p:nvPr>
        </p:nvSpPr>
        <p:spPr/>
        <p:txBody>
          <a:bodyPr/>
          <a:lstStyle/>
          <a:p>
            <a:r>
              <a:rPr lang="en-US" smtClean="0"/>
              <a:t>27/11/2018</a:t>
            </a:r>
            <a:endParaRPr lang="en-US" dirty="0"/>
          </a:p>
        </p:txBody>
      </p:sp>
      <p:sp>
        <p:nvSpPr>
          <p:cNvPr id="5" name="Footer Placeholder 4"/>
          <p:cNvSpPr>
            <a:spLocks noGrp="1"/>
          </p:cNvSpPr>
          <p:nvPr>
            <p:ph type="ftr" sz="quarter" idx="3"/>
          </p:nvPr>
        </p:nvSpPr>
        <p:spPr/>
        <p:txBody>
          <a:bodyPr/>
          <a:lstStyle/>
          <a:p>
            <a:r>
              <a:rPr lang="en-US" smtClean="0"/>
              <a:t>BGC Collaboration meeting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47</a:t>
            </a:fld>
            <a:endParaRPr lang="en-US" dirty="0"/>
          </a:p>
        </p:txBody>
      </p:sp>
      <p:pic>
        <p:nvPicPr>
          <p:cNvPr id="7" name="Picture 6"/>
          <p:cNvPicPr>
            <a:picLocks noChangeAspect="1"/>
          </p:cNvPicPr>
          <p:nvPr/>
        </p:nvPicPr>
        <p:blipFill rotWithShape="1">
          <a:blip r:embed="rId2"/>
          <a:srcRect l="29771" t="23968" r="31329" b="21760"/>
          <a:stretch/>
        </p:blipFill>
        <p:spPr>
          <a:xfrm>
            <a:off x="796898" y="3278683"/>
            <a:ext cx="3588868" cy="2816441"/>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5463" y="3264215"/>
            <a:ext cx="3774545" cy="2830909"/>
          </a:xfrm>
          <a:prstGeom prst="rect">
            <a:avLst/>
          </a:prstGeom>
        </p:spPr>
      </p:pic>
      <p:sp>
        <p:nvSpPr>
          <p:cNvPr id="11" name="Right Brace 10"/>
          <p:cNvSpPr/>
          <p:nvPr/>
        </p:nvSpPr>
        <p:spPr>
          <a:xfrm>
            <a:off x="6448905" y="2635044"/>
            <a:ext cx="327660" cy="719367"/>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9" name="TextBox 8"/>
          <p:cNvSpPr txBox="1"/>
          <p:nvPr/>
        </p:nvSpPr>
        <p:spPr>
          <a:xfrm>
            <a:off x="6817722" y="2810061"/>
            <a:ext cx="2180405" cy="369332"/>
          </a:xfrm>
          <a:prstGeom prst="rect">
            <a:avLst/>
          </a:prstGeom>
          <a:noFill/>
        </p:spPr>
        <p:txBody>
          <a:bodyPr wrap="none" rtlCol="0">
            <a:spAutoFit/>
          </a:bodyPr>
          <a:lstStyle/>
          <a:p>
            <a:r>
              <a:rPr lang="en-US" dirty="0" smtClean="0">
                <a:latin typeface="Calibri" panose="020F0502020204030204" pitchFamily="34" charset="0"/>
                <a:cs typeface="Calibri" panose="020F0502020204030204" pitchFamily="34" charset="0"/>
              </a:rPr>
              <a:t>0.4 times per particle</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969639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 gas interaction</a:t>
            </a:r>
            <a:endParaRPr lang="en-GB" dirty="0"/>
          </a:p>
        </p:txBody>
      </p:sp>
      <p:sp>
        <p:nvSpPr>
          <p:cNvPr id="3" name="Content Placeholder 2"/>
          <p:cNvSpPr>
            <a:spLocks noGrp="1"/>
          </p:cNvSpPr>
          <p:nvPr>
            <p:ph idx="1"/>
          </p:nvPr>
        </p:nvSpPr>
        <p:spPr>
          <a:xfrm>
            <a:off x="457200" y="1325606"/>
            <a:ext cx="8155858" cy="2233671"/>
          </a:xfrm>
        </p:spPr>
        <p:txBody>
          <a:bodyPr>
            <a:normAutofit/>
          </a:bodyPr>
          <a:lstStyle/>
          <a:p>
            <a:r>
              <a:rPr lang="en-US" sz="2000" dirty="0" smtClean="0"/>
              <a:t>Estimation of total number of gas particles for BGC vs present case ongoing</a:t>
            </a:r>
          </a:p>
          <a:p>
            <a:r>
              <a:rPr lang="en-US" sz="2000" dirty="0" smtClean="0"/>
              <a:t>ROUGH ESTIMATE:</a:t>
            </a:r>
          </a:p>
          <a:p>
            <a:pPr lvl="1"/>
            <a:r>
              <a:rPr lang="en-US" sz="1600" dirty="0" smtClean="0"/>
              <a:t>Present 10</a:t>
            </a:r>
            <a:r>
              <a:rPr lang="en-US" sz="1600" baseline="30000" dirty="0" smtClean="0"/>
              <a:t>-8</a:t>
            </a:r>
            <a:r>
              <a:rPr lang="en-US" sz="1600" dirty="0" smtClean="0"/>
              <a:t> mbar over 10000 mm</a:t>
            </a:r>
          </a:p>
          <a:p>
            <a:pPr lvl="1"/>
            <a:r>
              <a:rPr lang="en-US" sz="1600" dirty="0" smtClean="0"/>
              <a:t>BGC: 10</a:t>
            </a:r>
            <a:r>
              <a:rPr lang="en-US" sz="1600" baseline="30000" dirty="0" smtClean="0"/>
              <a:t>-6</a:t>
            </a:r>
            <a:r>
              <a:rPr lang="en-US" sz="1600" dirty="0" smtClean="0"/>
              <a:t> mbar over 1 mm</a:t>
            </a:r>
          </a:p>
          <a:p>
            <a:endParaRPr lang="en-US" sz="2000" baseline="30000" dirty="0"/>
          </a:p>
        </p:txBody>
      </p:sp>
      <p:sp>
        <p:nvSpPr>
          <p:cNvPr id="4" name="Date Placeholder 3"/>
          <p:cNvSpPr>
            <a:spLocks noGrp="1"/>
          </p:cNvSpPr>
          <p:nvPr>
            <p:ph type="dt" sz="half" idx="2"/>
          </p:nvPr>
        </p:nvSpPr>
        <p:spPr/>
        <p:txBody>
          <a:bodyPr/>
          <a:lstStyle/>
          <a:p>
            <a:r>
              <a:rPr lang="en-US" smtClean="0"/>
              <a:t>27/11/2018</a:t>
            </a:r>
            <a:endParaRPr lang="en-US" dirty="0"/>
          </a:p>
        </p:txBody>
      </p:sp>
      <p:sp>
        <p:nvSpPr>
          <p:cNvPr id="5" name="Footer Placeholder 4"/>
          <p:cNvSpPr>
            <a:spLocks noGrp="1"/>
          </p:cNvSpPr>
          <p:nvPr>
            <p:ph type="ftr" sz="quarter" idx="3"/>
          </p:nvPr>
        </p:nvSpPr>
        <p:spPr/>
        <p:txBody>
          <a:bodyPr/>
          <a:lstStyle/>
          <a:p>
            <a:r>
              <a:rPr lang="en-US" smtClean="0"/>
              <a:t>BGC Collaboration meeting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48</a:t>
            </a:fld>
            <a:endParaRPr lang="en-US" dirty="0"/>
          </a:p>
        </p:txBody>
      </p:sp>
      <p:pic>
        <p:nvPicPr>
          <p:cNvPr id="7" name="Picture 6"/>
          <p:cNvPicPr>
            <a:picLocks noChangeAspect="1"/>
          </p:cNvPicPr>
          <p:nvPr/>
        </p:nvPicPr>
        <p:blipFill rotWithShape="1">
          <a:blip r:embed="rId2"/>
          <a:srcRect l="29771" t="23968" r="31329" b="21760"/>
          <a:stretch/>
        </p:blipFill>
        <p:spPr>
          <a:xfrm>
            <a:off x="796898" y="3278683"/>
            <a:ext cx="3588868" cy="2816441"/>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5463" y="3264215"/>
            <a:ext cx="3774545" cy="2830909"/>
          </a:xfrm>
          <a:prstGeom prst="rect">
            <a:avLst/>
          </a:prstGeom>
        </p:spPr>
      </p:pic>
      <p:sp>
        <p:nvSpPr>
          <p:cNvPr id="12" name="Right Brace 11"/>
          <p:cNvSpPr/>
          <p:nvPr/>
        </p:nvSpPr>
        <p:spPr>
          <a:xfrm>
            <a:off x="4406797" y="2277595"/>
            <a:ext cx="327660" cy="719367"/>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3" name="TextBox 12"/>
          <p:cNvSpPr txBox="1"/>
          <p:nvPr/>
        </p:nvSpPr>
        <p:spPr>
          <a:xfrm>
            <a:off x="4902044" y="2454845"/>
            <a:ext cx="3524201" cy="369332"/>
          </a:xfrm>
          <a:prstGeom prst="rect">
            <a:avLst/>
          </a:prstGeom>
          <a:noFill/>
        </p:spPr>
        <p:txBody>
          <a:bodyPr wrap="square" rtlCol="0">
            <a:spAutoFit/>
          </a:bodyPr>
          <a:lstStyle/>
          <a:p>
            <a:r>
              <a:rPr lang="en-US" dirty="0" smtClean="0">
                <a:latin typeface="Calibri" panose="020F0502020204030204" pitchFamily="34" charset="0"/>
                <a:cs typeface="Calibri" panose="020F0502020204030204" pitchFamily="34" charset="0"/>
              </a:rPr>
              <a:t>10</a:t>
            </a:r>
            <a:r>
              <a:rPr lang="en-US" baseline="30000" dirty="0" smtClean="0">
                <a:latin typeface="Calibri" panose="020F0502020204030204" pitchFamily="34" charset="0"/>
                <a:cs typeface="Calibri" panose="020F0502020204030204" pitchFamily="34" charset="0"/>
              </a:rPr>
              <a:t>-2 </a:t>
            </a:r>
            <a:r>
              <a:rPr lang="en-US" dirty="0" smtClean="0">
                <a:latin typeface="Calibri" panose="020F0502020204030204" pitchFamily="34" charset="0"/>
                <a:cs typeface="Calibri" panose="020F0502020204030204" pitchFamily="34" charset="0"/>
              </a:rPr>
              <a:t>times BGV vs preset case</a:t>
            </a:r>
            <a:endParaRPr lang="en-GB" baseline="30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976779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 gas interaction</a:t>
            </a:r>
            <a:endParaRPr lang="en-GB" dirty="0"/>
          </a:p>
        </p:txBody>
      </p:sp>
      <p:sp>
        <p:nvSpPr>
          <p:cNvPr id="3" name="Content Placeholder 2"/>
          <p:cNvSpPr>
            <a:spLocks noGrp="1"/>
          </p:cNvSpPr>
          <p:nvPr>
            <p:ph idx="1"/>
          </p:nvPr>
        </p:nvSpPr>
        <p:spPr>
          <a:xfrm>
            <a:off x="457200" y="1325606"/>
            <a:ext cx="8155858" cy="2233671"/>
          </a:xfrm>
        </p:spPr>
        <p:txBody>
          <a:bodyPr>
            <a:normAutofit/>
          </a:bodyPr>
          <a:lstStyle/>
          <a:p>
            <a:r>
              <a:rPr lang="en-US" sz="2000" dirty="0" smtClean="0"/>
              <a:t>Total number of detected losses BGC vs present case: </a:t>
            </a:r>
            <a:endParaRPr lang="en-US" sz="1600" dirty="0" smtClean="0"/>
          </a:p>
          <a:p>
            <a:endParaRPr lang="en-US" sz="2000" baseline="30000" dirty="0"/>
          </a:p>
        </p:txBody>
      </p:sp>
      <p:sp>
        <p:nvSpPr>
          <p:cNvPr id="4" name="Date Placeholder 3"/>
          <p:cNvSpPr>
            <a:spLocks noGrp="1"/>
          </p:cNvSpPr>
          <p:nvPr>
            <p:ph type="dt" sz="half" idx="2"/>
          </p:nvPr>
        </p:nvSpPr>
        <p:spPr/>
        <p:txBody>
          <a:bodyPr/>
          <a:lstStyle/>
          <a:p>
            <a:r>
              <a:rPr lang="en-US" smtClean="0"/>
              <a:t>27/11/2018</a:t>
            </a:r>
            <a:endParaRPr lang="en-US" dirty="0"/>
          </a:p>
        </p:txBody>
      </p:sp>
      <p:sp>
        <p:nvSpPr>
          <p:cNvPr id="5" name="Footer Placeholder 4"/>
          <p:cNvSpPr>
            <a:spLocks noGrp="1"/>
          </p:cNvSpPr>
          <p:nvPr>
            <p:ph type="ftr" sz="quarter" idx="3"/>
          </p:nvPr>
        </p:nvSpPr>
        <p:spPr/>
        <p:txBody>
          <a:bodyPr/>
          <a:lstStyle/>
          <a:p>
            <a:r>
              <a:rPr lang="en-US" smtClean="0"/>
              <a:t>BGC Collaboration meeting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49</a:t>
            </a:fld>
            <a:endParaRPr lang="en-US" dirty="0"/>
          </a:p>
        </p:txBody>
      </p:sp>
      <p:pic>
        <p:nvPicPr>
          <p:cNvPr id="7" name="Picture 6"/>
          <p:cNvPicPr>
            <a:picLocks noChangeAspect="1"/>
          </p:cNvPicPr>
          <p:nvPr/>
        </p:nvPicPr>
        <p:blipFill rotWithShape="1">
          <a:blip r:embed="rId2"/>
          <a:srcRect l="29771" t="23968" r="31329" b="21760"/>
          <a:stretch/>
        </p:blipFill>
        <p:spPr>
          <a:xfrm>
            <a:off x="796898" y="3278683"/>
            <a:ext cx="3588868" cy="2816441"/>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5463" y="3264215"/>
            <a:ext cx="3774545" cy="2830909"/>
          </a:xfrm>
          <a:prstGeom prst="rect">
            <a:avLst/>
          </a:prstGeom>
        </p:spPr>
      </p:pic>
      <p:sp>
        <p:nvSpPr>
          <p:cNvPr id="13" name="TextBox 12"/>
          <p:cNvSpPr txBox="1"/>
          <p:nvPr/>
        </p:nvSpPr>
        <p:spPr>
          <a:xfrm>
            <a:off x="1180725" y="1989787"/>
            <a:ext cx="6779803" cy="923330"/>
          </a:xfrm>
          <a:prstGeom prst="rect">
            <a:avLst/>
          </a:prstGeom>
          <a:noFill/>
        </p:spPr>
        <p:txBody>
          <a:bodyPr wrap="square" rtlCol="0">
            <a:spAutoFit/>
          </a:bodyPr>
          <a:lstStyle/>
          <a:p>
            <a:pPr algn="ctr"/>
            <a:r>
              <a:rPr lang="en-US" dirty="0" smtClean="0">
                <a:latin typeface="Calibri" panose="020F0502020204030204" pitchFamily="34" charset="0"/>
                <a:cs typeface="Calibri" panose="020F0502020204030204" pitchFamily="34" charset="0"/>
              </a:rPr>
              <a:t>0.4 per particle x 10</a:t>
            </a:r>
            <a:r>
              <a:rPr lang="en-US" baseline="30000" dirty="0" smtClean="0">
                <a:latin typeface="Calibri" panose="020F0502020204030204" pitchFamily="34" charset="0"/>
                <a:cs typeface="Calibri" panose="020F0502020204030204" pitchFamily="34" charset="0"/>
              </a:rPr>
              <a:t>-2 </a:t>
            </a:r>
            <a:r>
              <a:rPr lang="en-US" dirty="0" smtClean="0">
                <a:latin typeface="Calibri" panose="020F0502020204030204" pitchFamily="34" charset="0"/>
                <a:cs typeface="Calibri" panose="020F0502020204030204" pitchFamily="34" charset="0"/>
              </a:rPr>
              <a:t>particles = 4x10</a:t>
            </a:r>
            <a:r>
              <a:rPr lang="en-US" baseline="30000" dirty="0" smtClean="0">
                <a:latin typeface="Calibri" panose="020F0502020204030204" pitchFamily="34" charset="0"/>
                <a:cs typeface="Calibri" panose="020F0502020204030204" pitchFamily="34" charset="0"/>
              </a:rPr>
              <a:t>-3</a:t>
            </a:r>
            <a:r>
              <a:rPr lang="en-US" dirty="0" smtClean="0">
                <a:latin typeface="Calibri" panose="020F0502020204030204" pitchFamily="34" charset="0"/>
                <a:cs typeface="Calibri" panose="020F0502020204030204" pitchFamily="34" charset="0"/>
              </a:rPr>
              <a:t> losses</a:t>
            </a:r>
          </a:p>
          <a:p>
            <a:pPr algn="ctr"/>
            <a:endParaRPr lang="en-US" b="1" dirty="0">
              <a:latin typeface="Calibri" panose="020F0502020204030204" pitchFamily="34" charset="0"/>
              <a:cs typeface="Calibri" panose="020F0502020204030204" pitchFamily="34" charset="0"/>
            </a:endParaRPr>
          </a:p>
          <a:p>
            <a:pPr algn="ctr"/>
            <a:r>
              <a:rPr lang="en-US" b="1" dirty="0" smtClean="0">
                <a:latin typeface="Calibri" panose="020F0502020204030204" pitchFamily="34" charset="0"/>
                <a:cs typeface="Calibri" panose="020F0502020204030204" pitchFamily="34" charset="0"/>
              </a:rPr>
              <a:t>ROUGH ESTIMATE: order of 10-3 detected losses BGC vs present case </a:t>
            </a:r>
            <a:endParaRPr lang="en-GB" b="1" baseline="30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49936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b="1488"/>
          <a:stretch/>
        </p:blipFill>
        <p:spPr>
          <a:xfrm>
            <a:off x="6235868" y="1077345"/>
            <a:ext cx="2908132" cy="5042157"/>
          </a:xfrm>
          <a:prstGeom prst="rect">
            <a:avLst/>
          </a:prstGeom>
        </p:spPr>
      </p:pic>
      <p:sp>
        <p:nvSpPr>
          <p:cNvPr id="2" name="Title 1"/>
          <p:cNvSpPr>
            <a:spLocks noGrp="1"/>
          </p:cNvSpPr>
          <p:nvPr>
            <p:ph type="title"/>
          </p:nvPr>
        </p:nvSpPr>
        <p:spPr/>
        <p:txBody>
          <a:bodyPr/>
          <a:lstStyle/>
          <a:p>
            <a:r>
              <a:rPr lang="en-US" dirty="0" smtClean="0"/>
              <a:t>The Beam Gas Curtain in HL-LHC</a:t>
            </a:r>
            <a:endParaRPr lang="en-GB" dirty="0"/>
          </a:p>
        </p:txBody>
      </p:sp>
      <p:sp>
        <p:nvSpPr>
          <p:cNvPr id="3" name="Content Placeholder 2"/>
          <p:cNvSpPr>
            <a:spLocks noGrp="1"/>
          </p:cNvSpPr>
          <p:nvPr>
            <p:ph idx="1"/>
          </p:nvPr>
        </p:nvSpPr>
        <p:spPr>
          <a:xfrm>
            <a:off x="457203" y="1173937"/>
            <a:ext cx="5933767" cy="4819092"/>
          </a:xfrm>
        </p:spPr>
        <p:txBody>
          <a:bodyPr>
            <a:normAutofit/>
          </a:bodyPr>
          <a:lstStyle/>
          <a:p>
            <a:r>
              <a:rPr lang="en-US" sz="2200" dirty="0">
                <a:solidFill>
                  <a:schemeClr val="accent6">
                    <a:lumMod val="50000"/>
                  </a:schemeClr>
                </a:solidFill>
              </a:rPr>
              <a:t>If this instrument is to be operational post- LS3, then some preliminary steps need to be taken in LS2 to allow for prototype testing during Run 3</a:t>
            </a:r>
          </a:p>
          <a:p>
            <a:pPr lvl="1"/>
            <a:r>
              <a:rPr lang="en-US" sz="2000" dirty="0">
                <a:solidFill>
                  <a:schemeClr val="accent6">
                    <a:lumMod val="50000"/>
                  </a:schemeClr>
                </a:solidFill>
              </a:rPr>
              <a:t>This instrument includes a new vacuum sector and significant cabling</a:t>
            </a:r>
            <a:r>
              <a:rPr lang="en-US" sz="2000" dirty="0" smtClean="0">
                <a:solidFill>
                  <a:schemeClr val="accent6">
                    <a:lumMod val="50000"/>
                  </a:schemeClr>
                </a:solidFill>
              </a:rPr>
              <a:t>,</a:t>
            </a:r>
            <a:r>
              <a:rPr lang="en-US" sz="2000" dirty="0">
                <a:solidFill>
                  <a:schemeClr val="accent6">
                    <a:lumMod val="50000"/>
                  </a:schemeClr>
                </a:solidFill>
              </a:rPr>
              <a:t> </a:t>
            </a:r>
            <a:r>
              <a:rPr lang="en-US" sz="2000" dirty="0" smtClean="0">
                <a:solidFill>
                  <a:schemeClr val="accent6">
                    <a:lumMod val="50000"/>
                  </a:schemeClr>
                </a:solidFill>
              </a:rPr>
              <a:t>long shutdown needed</a:t>
            </a:r>
            <a:endParaRPr lang="en-US" sz="2000" dirty="0">
              <a:solidFill>
                <a:schemeClr val="accent6">
                  <a:lumMod val="50000"/>
                </a:schemeClr>
              </a:solidFill>
            </a:endParaRPr>
          </a:p>
          <a:p>
            <a:r>
              <a:rPr lang="en-US" sz="2200" dirty="0">
                <a:solidFill>
                  <a:schemeClr val="accent6">
                    <a:lumMod val="50000"/>
                  </a:schemeClr>
                </a:solidFill>
              </a:rPr>
              <a:t>BGC prototype </a:t>
            </a:r>
            <a:r>
              <a:rPr lang="en-US" sz="2200" dirty="0" smtClean="0">
                <a:solidFill>
                  <a:schemeClr val="accent6">
                    <a:lumMod val="50000"/>
                  </a:schemeClr>
                </a:solidFill>
              </a:rPr>
              <a:t>installation </a:t>
            </a:r>
            <a:r>
              <a:rPr lang="en-US" sz="2200" dirty="0">
                <a:solidFill>
                  <a:schemeClr val="accent6">
                    <a:lumMod val="50000"/>
                  </a:schemeClr>
                </a:solidFill>
              </a:rPr>
              <a:t>for HL-LHC is now a stand-alone task (13.2) in HL-LHC WP13</a:t>
            </a:r>
          </a:p>
          <a:p>
            <a:pPr lvl="1"/>
            <a:r>
              <a:rPr lang="en-US" sz="2000" dirty="0">
                <a:solidFill>
                  <a:schemeClr val="accent6">
                    <a:lumMod val="50000"/>
                  </a:schemeClr>
                </a:solidFill>
              </a:rPr>
              <a:t>The instrument is a deliverable from the Cockcroft </a:t>
            </a:r>
            <a:r>
              <a:rPr lang="en-US" sz="2000" dirty="0" smtClean="0">
                <a:solidFill>
                  <a:schemeClr val="accent6">
                    <a:lumMod val="50000"/>
                  </a:schemeClr>
                </a:solidFill>
              </a:rPr>
              <a:t>Institute</a:t>
            </a:r>
          </a:p>
          <a:p>
            <a:endParaRPr lang="en-US" sz="2400" dirty="0">
              <a:solidFill>
                <a:schemeClr val="accent6">
                  <a:lumMod val="50000"/>
                </a:schemeClr>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34609727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a:t>
            </a:r>
            <a:endParaRPr lang="en-GB" dirty="0"/>
          </a:p>
        </p:txBody>
      </p:sp>
      <p:sp>
        <p:nvSpPr>
          <p:cNvPr id="3" name="Content Placeholder 2"/>
          <p:cNvSpPr>
            <a:spLocks noGrp="1"/>
          </p:cNvSpPr>
          <p:nvPr>
            <p:ph idx="1"/>
          </p:nvPr>
        </p:nvSpPr>
        <p:spPr/>
        <p:txBody>
          <a:bodyPr/>
          <a:lstStyle/>
          <a:p>
            <a:r>
              <a:rPr lang="en-US" dirty="0" smtClean="0"/>
              <a:t>Beta functions</a:t>
            </a:r>
          </a:p>
          <a:p>
            <a:pPr lvl="1"/>
            <a:r>
              <a:rPr lang="en-US" dirty="0" smtClean="0"/>
              <a:t>Ions:</a:t>
            </a:r>
          </a:p>
          <a:p>
            <a:pPr lvl="2"/>
            <a:r>
              <a:rPr lang="en-US" dirty="0"/>
              <a:t>BGIH.5L4.B1: </a:t>
            </a:r>
            <a:r>
              <a:rPr lang="en-US" dirty="0" smtClean="0"/>
              <a:t>314 H, 242 V</a:t>
            </a:r>
          </a:p>
          <a:p>
            <a:pPr lvl="2"/>
            <a:r>
              <a:rPr lang="en-GB" dirty="0" smtClean="0"/>
              <a:t>MU.A5R4.B1 (BSRT): 203 H, 317 V</a:t>
            </a:r>
          </a:p>
          <a:p>
            <a:pPr lvl="1"/>
            <a:r>
              <a:rPr lang="en-US" dirty="0" smtClean="0"/>
              <a:t>Protons</a:t>
            </a:r>
          </a:p>
          <a:p>
            <a:pPr lvl="2"/>
            <a:r>
              <a:rPr lang="en-US" dirty="0" smtClean="0"/>
              <a:t>MGMWH.C5L4.B1: 323.7 H, 213.3 V (this should be the location)</a:t>
            </a:r>
          </a:p>
          <a:p>
            <a:pPr lvl="2"/>
            <a:r>
              <a:rPr lang="en-GB" dirty="0"/>
              <a:t>MU.A5R4.B1 (BSRT): </a:t>
            </a:r>
            <a:r>
              <a:rPr lang="en-GB" dirty="0" smtClean="0"/>
              <a:t>205.1 </a:t>
            </a:r>
            <a:r>
              <a:rPr lang="en-GB" dirty="0"/>
              <a:t>H, </a:t>
            </a:r>
            <a:r>
              <a:rPr lang="en-GB" dirty="0" smtClean="0"/>
              <a:t>287 V</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50</a:t>
            </a:fld>
            <a:endParaRPr lang="en-US" dirty="0"/>
          </a:p>
        </p:txBody>
      </p:sp>
    </p:spTree>
    <p:extLst>
      <p:ext uri="{BB962C8B-B14F-4D97-AF65-F5344CB8AC3E}">
        <p14:creationId xmlns:p14="http://schemas.microsoft.com/office/powerpoint/2010/main" val="2395159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BIF/BGC in the LHC</a:t>
            </a:r>
            <a:endParaRPr lang="en-GB" dirty="0"/>
          </a:p>
        </p:txBody>
      </p:sp>
      <p:sp>
        <p:nvSpPr>
          <p:cNvPr id="3" name="Content Placeholder 2"/>
          <p:cNvSpPr>
            <a:spLocks noGrp="1"/>
          </p:cNvSpPr>
          <p:nvPr>
            <p:ph idx="1"/>
          </p:nvPr>
        </p:nvSpPr>
        <p:spPr/>
        <p:txBody>
          <a:bodyPr/>
          <a:lstStyle/>
          <a:p>
            <a:r>
              <a:rPr lang="en-US" sz="2400" b="1" dirty="0">
                <a:solidFill>
                  <a:schemeClr val="accent6">
                    <a:lumMod val="50000"/>
                  </a:schemeClr>
                </a:solidFill>
              </a:rPr>
              <a:t>2018: </a:t>
            </a:r>
            <a:r>
              <a:rPr lang="en-US" sz="2400" dirty="0">
                <a:solidFill>
                  <a:schemeClr val="accent6">
                    <a:lumMod val="50000"/>
                  </a:schemeClr>
                </a:solidFill>
              </a:rPr>
              <a:t>BIF tests in LHC using Neon with ex BGI injection system (-&gt; no gas jet/curtain)</a:t>
            </a:r>
          </a:p>
          <a:p>
            <a:r>
              <a:rPr lang="fr-CH" sz="2400" b="1" dirty="0" err="1">
                <a:solidFill>
                  <a:schemeClr val="accent6">
                    <a:lumMod val="50000"/>
                  </a:schemeClr>
                </a:solidFill>
              </a:rPr>
              <a:t>Feb</a:t>
            </a:r>
            <a:r>
              <a:rPr lang="fr-CH" sz="2400" b="1" dirty="0">
                <a:solidFill>
                  <a:schemeClr val="accent6">
                    <a:lumMod val="50000"/>
                  </a:schemeClr>
                </a:solidFill>
              </a:rPr>
              <a:t>-May 2020</a:t>
            </a:r>
            <a:r>
              <a:rPr lang="fr-CH" sz="2400" dirty="0">
                <a:solidFill>
                  <a:schemeClr val="accent6">
                    <a:lumMod val="50000"/>
                  </a:schemeClr>
                </a:solidFill>
              </a:rPr>
              <a:t>:  LHC Vacuum </a:t>
            </a:r>
            <a:r>
              <a:rPr lang="fr-CH" sz="2400" dirty="0" err="1">
                <a:solidFill>
                  <a:schemeClr val="accent6">
                    <a:lumMod val="50000"/>
                  </a:schemeClr>
                </a:solidFill>
              </a:rPr>
              <a:t>chamber</a:t>
            </a:r>
            <a:r>
              <a:rPr lang="fr-CH" sz="2400" dirty="0">
                <a:solidFill>
                  <a:schemeClr val="accent6">
                    <a:lumMod val="50000"/>
                  </a:schemeClr>
                </a:solidFill>
              </a:rPr>
              <a:t> </a:t>
            </a:r>
            <a:r>
              <a:rPr lang="fr-CH" sz="2400" dirty="0" err="1">
                <a:solidFill>
                  <a:schemeClr val="accent6">
                    <a:lumMod val="50000"/>
                  </a:schemeClr>
                </a:solidFill>
              </a:rPr>
              <a:t>with</a:t>
            </a:r>
            <a:r>
              <a:rPr lang="fr-CH" sz="2400" dirty="0">
                <a:solidFill>
                  <a:schemeClr val="accent6">
                    <a:lumMod val="50000"/>
                  </a:schemeClr>
                </a:solidFill>
              </a:rPr>
              <a:t> all-</a:t>
            </a:r>
            <a:r>
              <a:rPr lang="fr-CH" sz="2400" dirty="0" err="1">
                <a:solidFill>
                  <a:schemeClr val="accent6">
                    <a:lumMod val="50000"/>
                  </a:schemeClr>
                </a:solidFill>
              </a:rPr>
              <a:t>metal</a:t>
            </a:r>
            <a:r>
              <a:rPr lang="fr-CH" sz="2400" dirty="0">
                <a:solidFill>
                  <a:schemeClr val="accent6">
                    <a:lumMod val="50000"/>
                  </a:schemeClr>
                </a:solidFill>
              </a:rPr>
              <a:t> </a:t>
            </a:r>
            <a:r>
              <a:rPr lang="fr-CH" sz="2400" dirty="0" err="1">
                <a:solidFill>
                  <a:schemeClr val="accent6">
                    <a:lumMod val="50000"/>
                  </a:schemeClr>
                </a:solidFill>
              </a:rPr>
              <a:t>gate</a:t>
            </a:r>
            <a:r>
              <a:rPr lang="fr-CH" sz="2400" dirty="0">
                <a:solidFill>
                  <a:schemeClr val="accent6">
                    <a:lumMod val="50000"/>
                  </a:schemeClr>
                </a:solidFill>
              </a:rPr>
              <a:t> valves – no injection. Under manufacture</a:t>
            </a:r>
          </a:p>
          <a:p>
            <a:r>
              <a:rPr lang="fr-CH" sz="2400" b="1" dirty="0" err="1">
                <a:solidFill>
                  <a:schemeClr val="accent6">
                    <a:lumMod val="50000"/>
                  </a:schemeClr>
                </a:solidFill>
              </a:rPr>
              <a:t>Before</a:t>
            </a:r>
            <a:r>
              <a:rPr lang="fr-CH" sz="2400" b="1" dirty="0">
                <a:solidFill>
                  <a:schemeClr val="accent6">
                    <a:lumMod val="50000"/>
                  </a:schemeClr>
                </a:solidFill>
              </a:rPr>
              <a:t> end LS2</a:t>
            </a:r>
            <a:r>
              <a:rPr lang="fr-CH" sz="2400" dirty="0">
                <a:solidFill>
                  <a:schemeClr val="accent6">
                    <a:lumMod val="50000"/>
                  </a:schemeClr>
                </a:solidFill>
              </a:rPr>
              <a:t>: LHC Vacuum </a:t>
            </a:r>
            <a:r>
              <a:rPr lang="fr-CH" sz="2400" dirty="0" err="1">
                <a:solidFill>
                  <a:schemeClr val="accent6">
                    <a:lumMod val="50000"/>
                  </a:schemeClr>
                </a:solidFill>
              </a:rPr>
              <a:t>chamber</a:t>
            </a:r>
            <a:r>
              <a:rPr lang="fr-CH" sz="2400" dirty="0">
                <a:solidFill>
                  <a:schemeClr val="accent6">
                    <a:lumMod val="50000"/>
                  </a:schemeClr>
                </a:solidFill>
              </a:rPr>
              <a:t> </a:t>
            </a:r>
            <a:r>
              <a:rPr lang="fr-CH" sz="2400" dirty="0" err="1">
                <a:solidFill>
                  <a:schemeClr val="accent6">
                    <a:lumMod val="50000"/>
                  </a:schemeClr>
                </a:solidFill>
              </a:rPr>
              <a:t>with</a:t>
            </a:r>
            <a:r>
              <a:rPr lang="fr-CH" sz="2400" dirty="0">
                <a:solidFill>
                  <a:schemeClr val="accent6">
                    <a:lumMod val="50000"/>
                  </a:schemeClr>
                </a:solidFill>
              </a:rPr>
              <a:t> </a:t>
            </a:r>
            <a:r>
              <a:rPr lang="fr-CH" sz="2400" dirty="0" err="1">
                <a:solidFill>
                  <a:schemeClr val="accent6">
                    <a:lumMod val="50000"/>
                  </a:schemeClr>
                </a:solidFill>
              </a:rPr>
              <a:t>undirected</a:t>
            </a:r>
            <a:r>
              <a:rPr lang="fr-CH" sz="2400" dirty="0">
                <a:solidFill>
                  <a:schemeClr val="accent6">
                    <a:lumMod val="50000"/>
                  </a:schemeClr>
                </a:solidFill>
              </a:rPr>
              <a:t> </a:t>
            </a:r>
            <a:r>
              <a:rPr lang="fr-CH" sz="2400" dirty="0" err="1">
                <a:solidFill>
                  <a:schemeClr val="accent6">
                    <a:lumMod val="50000"/>
                  </a:schemeClr>
                </a:solidFill>
              </a:rPr>
              <a:t>gas</a:t>
            </a:r>
            <a:r>
              <a:rPr lang="fr-CH" sz="2400" dirty="0">
                <a:solidFill>
                  <a:schemeClr val="accent6">
                    <a:lumMod val="50000"/>
                  </a:schemeClr>
                </a:solidFill>
              </a:rPr>
              <a:t> injection to a pressure </a:t>
            </a:r>
            <a:r>
              <a:rPr lang="fr-CH" sz="2400" dirty="0" err="1">
                <a:solidFill>
                  <a:schemeClr val="accent6">
                    <a:lumMod val="50000"/>
                  </a:schemeClr>
                </a:solidFill>
              </a:rPr>
              <a:t>below</a:t>
            </a:r>
            <a:r>
              <a:rPr lang="fr-CH" sz="2400" dirty="0">
                <a:solidFill>
                  <a:schemeClr val="accent6">
                    <a:lumMod val="50000"/>
                  </a:schemeClr>
                </a:solidFill>
              </a:rPr>
              <a:t> 1x10</a:t>
            </a:r>
            <a:r>
              <a:rPr lang="fr-CH" sz="2400" baseline="30000" dirty="0">
                <a:solidFill>
                  <a:schemeClr val="accent6">
                    <a:lumMod val="50000"/>
                  </a:schemeClr>
                </a:solidFill>
              </a:rPr>
              <a:t>-7</a:t>
            </a:r>
            <a:r>
              <a:rPr lang="fr-CH" sz="2400" dirty="0">
                <a:solidFill>
                  <a:schemeClr val="accent6">
                    <a:lumMod val="50000"/>
                  </a:schemeClr>
                </a:solidFill>
              </a:rPr>
              <a:t> mbar (recycle LHC BGI/fluorescence test injection, </a:t>
            </a:r>
            <a:r>
              <a:rPr lang="fr-CH" sz="2400" dirty="0" err="1">
                <a:solidFill>
                  <a:schemeClr val="accent6">
                    <a:lumMod val="50000"/>
                  </a:schemeClr>
                </a:solidFill>
              </a:rPr>
              <a:t>same</a:t>
            </a:r>
            <a:r>
              <a:rPr lang="fr-CH" sz="2400" dirty="0">
                <a:solidFill>
                  <a:schemeClr val="accent6">
                    <a:lumMod val="50000"/>
                  </a:schemeClr>
                </a:solidFill>
              </a:rPr>
              <a:t> as BGV), ECR </a:t>
            </a:r>
            <a:r>
              <a:rPr lang="fr-CH" sz="2400" dirty="0" err="1">
                <a:solidFill>
                  <a:schemeClr val="accent6">
                    <a:lumMod val="50000"/>
                  </a:schemeClr>
                </a:solidFill>
              </a:rPr>
              <a:t>under</a:t>
            </a:r>
            <a:r>
              <a:rPr lang="fr-CH" sz="2400" dirty="0">
                <a:solidFill>
                  <a:schemeClr val="accent6">
                    <a:lumMod val="50000"/>
                  </a:schemeClr>
                </a:solidFill>
              </a:rPr>
              <a:t> </a:t>
            </a:r>
            <a:r>
              <a:rPr lang="fr-CH" sz="2400" dirty="0" err="1">
                <a:solidFill>
                  <a:schemeClr val="accent6">
                    <a:lumMod val="50000"/>
                  </a:schemeClr>
                </a:solidFill>
              </a:rPr>
              <a:t>preparation</a:t>
            </a:r>
            <a:endParaRPr lang="fr-CH" sz="2400" dirty="0">
              <a:solidFill>
                <a:schemeClr val="accent6">
                  <a:lumMod val="50000"/>
                </a:schemeClr>
              </a:solidFill>
            </a:endParaRPr>
          </a:p>
          <a:p>
            <a:r>
              <a:rPr lang="fr-CH" sz="2400" b="1" dirty="0">
                <a:solidFill>
                  <a:schemeClr val="accent6">
                    <a:lumMod val="50000"/>
                  </a:schemeClr>
                </a:solidFill>
              </a:rPr>
              <a:t>20XX</a:t>
            </a:r>
            <a:r>
              <a:rPr lang="fr-CH" sz="2400" dirty="0">
                <a:solidFill>
                  <a:schemeClr val="accent6">
                    <a:lumMod val="50000"/>
                  </a:schemeClr>
                </a:solidFill>
              </a:rPr>
              <a:t>: </a:t>
            </a:r>
            <a:r>
              <a:rPr lang="fr-CH" sz="2400" dirty="0" err="1">
                <a:solidFill>
                  <a:schemeClr val="accent6">
                    <a:lumMod val="50000"/>
                  </a:schemeClr>
                </a:solidFill>
              </a:rPr>
              <a:t>Fully</a:t>
            </a:r>
            <a:r>
              <a:rPr lang="fr-CH" sz="2400" dirty="0">
                <a:solidFill>
                  <a:schemeClr val="accent6">
                    <a:lumMod val="50000"/>
                  </a:schemeClr>
                </a:solidFill>
              </a:rPr>
              <a:t> operating </a:t>
            </a:r>
            <a:r>
              <a:rPr lang="fr-CH" sz="2400" dirty="0" smtClean="0">
                <a:solidFill>
                  <a:schemeClr val="accent6">
                    <a:lumMod val="50000"/>
                  </a:schemeClr>
                </a:solidFill>
              </a:rPr>
              <a:t>BGC. </a:t>
            </a:r>
            <a:r>
              <a:rPr lang="fr-CH" sz="2400" dirty="0">
                <a:solidFill>
                  <a:schemeClr val="accent6">
                    <a:lumMod val="50000"/>
                  </a:schemeClr>
                </a:solidFill>
              </a:rPr>
              <a:t>To </a:t>
            </a:r>
            <a:r>
              <a:rPr lang="fr-CH" sz="2400" dirty="0" err="1">
                <a:solidFill>
                  <a:schemeClr val="accent6">
                    <a:lumMod val="50000"/>
                  </a:schemeClr>
                </a:solidFill>
              </a:rPr>
              <a:t>be</a:t>
            </a:r>
            <a:r>
              <a:rPr lang="fr-CH" sz="2400" dirty="0">
                <a:solidFill>
                  <a:schemeClr val="accent6">
                    <a:lumMod val="50000"/>
                  </a:schemeClr>
                </a:solidFill>
              </a:rPr>
              <a:t> </a:t>
            </a:r>
            <a:r>
              <a:rPr lang="fr-CH" sz="2400" dirty="0" err="1" smtClean="0">
                <a:solidFill>
                  <a:schemeClr val="accent6">
                    <a:lumMod val="50000"/>
                  </a:schemeClr>
                </a:solidFill>
              </a:rPr>
              <a:t>developed</a:t>
            </a:r>
            <a:r>
              <a:rPr lang="fr-CH" sz="2400" dirty="0">
                <a:solidFill>
                  <a:schemeClr val="accent6">
                    <a:lumMod val="50000"/>
                  </a:schemeClr>
                </a:solidFill>
              </a:rPr>
              <a:t>: Vacuum </a:t>
            </a:r>
            <a:r>
              <a:rPr lang="fr-CH" sz="2400" dirty="0" err="1">
                <a:solidFill>
                  <a:schemeClr val="accent6">
                    <a:lumMod val="50000"/>
                  </a:schemeClr>
                </a:solidFill>
              </a:rPr>
              <a:t>controls</a:t>
            </a:r>
            <a:r>
              <a:rPr lang="fr-CH" sz="2400" dirty="0">
                <a:solidFill>
                  <a:schemeClr val="accent6">
                    <a:lumMod val="50000"/>
                  </a:schemeClr>
                </a:solidFill>
              </a:rPr>
              <a:t> system, full test to </a:t>
            </a:r>
            <a:r>
              <a:rPr lang="fr-CH" sz="2400" dirty="0" err="1">
                <a:solidFill>
                  <a:schemeClr val="accent6">
                    <a:lumMod val="50000"/>
                  </a:schemeClr>
                </a:solidFill>
              </a:rPr>
              <a:t>prove</a:t>
            </a:r>
            <a:r>
              <a:rPr lang="fr-CH" sz="2400" dirty="0">
                <a:solidFill>
                  <a:schemeClr val="accent6">
                    <a:lumMod val="50000"/>
                  </a:schemeClr>
                </a:solidFill>
              </a:rPr>
              <a:t> LHC </a:t>
            </a:r>
            <a:r>
              <a:rPr lang="fr-CH" sz="2400" dirty="0" err="1">
                <a:solidFill>
                  <a:schemeClr val="accent6">
                    <a:lumMod val="50000"/>
                  </a:schemeClr>
                </a:solidFill>
              </a:rPr>
              <a:t>beam</a:t>
            </a:r>
            <a:r>
              <a:rPr lang="fr-CH" sz="2400" dirty="0">
                <a:solidFill>
                  <a:schemeClr val="accent6">
                    <a:lumMod val="50000"/>
                  </a:schemeClr>
                </a:solidFill>
              </a:rPr>
              <a:t> vacuum compatibility.</a:t>
            </a:r>
          </a:p>
          <a:p>
            <a:endParaRPr lang="fr-CH" sz="2400" dirty="0">
              <a:solidFill>
                <a:schemeClr val="accent6">
                  <a:lumMod val="50000"/>
                </a:schemeClr>
              </a:solidFill>
            </a:endParaRPr>
          </a:p>
          <a:p>
            <a:endParaRPr lang="en-GB" sz="2400" dirty="0">
              <a:solidFill>
                <a:schemeClr val="accent6">
                  <a:lumMod val="50000"/>
                </a:schemeClr>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311050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BIF/BGC in the LHC</a:t>
            </a:r>
            <a:endParaRPr lang="en-GB" dirty="0"/>
          </a:p>
        </p:txBody>
      </p:sp>
      <p:sp>
        <p:nvSpPr>
          <p:cNvPr id="3" name="Content Placeholder 2"/>
          <p:cNvSpPr>
            <a:spLocks noGrp="1"/>
          </p:cNvSpPr>
          <p:nvPr>
            <p:ph idx="1"/>
          </p:nvPr>
        </p:nvSpPr>
        <p:spPr/>
        <p:txBody>
          <a:bodyPr/>
          <a:lstStyle/>
          <a:p>
            <a:r>
              <a:rPr lang="en-US" sz="2400" b="1" dirty="0">
                <a:solidFill>
                  <a:schemeClr val="accent6">
                    <a:lumMod val="50000"/>
                  </a:schemeClr>
                </a:solidFill>
              </a:rPr>
              <a:t>2018: </a:t>
            </a:r>
            <a:r>
              <a:rPr lang="en-US" sz="2400" dirty="0">
                <a:solidFill>
                  <a:schemeClr val="accent6">
                    <a:lumMod val="50000"/>
                  </a:schemeClr>
                </a:solidFill>
              </a:rPr>
              <a:t>BIF tests in LHC using Neon with ex BGI injection system (-&gt; no gas jet/curtain)</a:t>
            </a:r>
          </a:p>
          <a:p>
            <a:r>
              <a:rPr lang="fr-CH" sz="2400" b="1" dirty="0" err="1">
                <a:solidFill>
                  <a:schemeClr val="accent6">
                    <a:lumMod val="50000"/>
                  </a:schemeClr>
                </a:solidFill>
              </a:rPr>
              <a:t>Feb</a:t>
            </a:r>
            <a:r>
              <a:rPr lang="fr-CH" sz="2400" b="1" dirty="0">
                <a:solidFill>
                  <a:schemeClr val="accent6">
                    <a:lumMod val="50000"/>
                  </a:schemeClr>
                </a:solidFill>
              </a:rPr>
              <a:t>-May 2020</a:t>
            </a:r>
            <a:r>
              <a:rPr lang="fr-CH" sz="2400" dirty="0">
                <a:solidFill>
                  <a:schemeClr val="accent6">
                    <a:lumMod val="50000"/>
                  </a:schemeClr>
                </a:solidFill>
              </a:rPr>
              <a:t>:  LHC Vacuum </a:t>
            </a:r>
            <a:r>
              <a:rPr lang="fr-CH" sz="2400" dirty="0" err="1">
                <a:solidFill>
                  <a:schemeClr val="accent6">
                    <a:lumMod val="50000"/>
                  </a:schemeClr>
                </a:solidFill>
              </a:rPr>
              <a:t>chamber</a:t>
            </a:r>
            <a:r>
              <a:rPr lang="fr-CH" sz="2400" dirty="0">
                <a:solidFill>
                  <a:schemeClr val="accent6">
                    <a:lumMod val="50000"/>
                  </a:schemeClr>
                </a:solidFill>
              </a:rPr>
              <a:t> </a:t>
            </a:r>
            <a:r>
              <a:rPr lang="fr-CH" sz="2400" dirty="0" err="1">
                <a:solidFill>
                  <a:schemeClr val="accent6">
                    <a:lumMod val="50000"/>
                  </a:schemeClr>
                </a:solidFill>
              </a:rPr>
              <a:t>with</a:t>
            </a:r>
            <a:r>
              <a:rPr lang="fr-CH" sz="2400" dirty="0">
                <a:solidFill>
                  <a:schemeClr val="accent6">
                    <a:lumMod val="50000"/>
                  </a:schemeClr>
                </a:solidFill>
              </a:rPr>
              <a:t> all-</a:t>
            </a:r>
            <a:r>
              <a:rPr lang="fr-CH" sz="2400" dirty="0" err="1">
                <a:solidFill>
                  <a:schemeClr val="accent6">
                    <a:lumMod val="50000"/>
                  </a:schemeClr>
                </a:solidFill>
              </a:rPr>
              <a:t>metal</a:t>
            </a:r>
            <a:r>
              <a:rPr lang="fr-CH" sz="2400" dirty="0">
                <a:solidFill>
                  <a:schemeClr val="accent6">
                    <a:lumMod val="50000"/>
                  </a:schemeClr>
                </a:solidFill>
              </a:rPr>
              <a:t> </a:t>
            </a:r>
            <a:r>
              <a:rPr lang="fr-CH" sz="2400" dirty="0" err="1">
                <a:solidFill>
                  <a:schemeClr val="accent6">
                    <a:lumMod val="50000"/>
                  </a:schemeClr>
                </a:solidFill>
              </a:rPr>
              <a:t>gate</a:t>
            </a:r>
            <a:r>
              <a:rPr lang="fr-CH" sz="2400" dirty="0">
                <a:solidFill>
                  <a:schemeClr val="accent6">
                    <a:lumMod val="50000"/>
                  </a:schemeClr>
                </a:solidFill>
              </a:rPr>
              <a:t> valves – no injection. Under manufacture</a:t>
            </a:r>
          </a:p>
          <a:p>
            <a:r>
              <a:rPr lang="fr-CH" sz="2400" b="1" dirty="0" err="1">
                <a:solidFill>
                  <a:schemeClr val="accent6">
                    <a:lumMod val="50000"/>
                  </a:schemeClr>
                </a:solidFill>
              </a:rPr>
              <a:t>Before</a:t>
            </a:r>
            <a:r>
              <a:rPr lang="fr-CH" sz="2400" b="1" dirty="0">
                <a:solidFill>
                  <a:schemeClr val="accent6">
                    <a:lumMod val="50000"/>
                  </a:schemeClr>
                </a:solidFill>
              </a:rPr>
              <a:t> end LS2</a:t>
            </a:r>
            <a:r>
              <a:rPr lang="fr-CH" sz="2400" dirty="0">
                <a:solidFill>
                  <a:schemeClr val="accent6">
                    <a:lumMod val="50000"/>
                  </a:schemeClr>
                </a:solidFill>
              </a:rPr>
              <a:t>: LHC Vacuum </a:t>
            </a:r>
            <a:r>
              <a:rPr lang="fr-CH" sz="2400" dirty="0" err="1">
                <a:solidFill>
                  <a:schemeClr val="accent6">
                    <a:lumMod val="50000"/>
                  </a:schemeClr>
                </a:solidFill>
              </a:rPr>
              <a:t>chamber</a:t>
            </a:r>
            <a:r>
              <a:rPr lang="fr-CH" sz="2400" dirty="0">
                <a:solidFill>
                  <a:schemeClr val="accent6">
                    <a:lumMod val="50000"/>
                  </a:schemeClr>
                </a:solidFill>
              </a:rPr>
              <a:t> </a:t>
            </a:r>
            <a:r>
              <a:rPr lang="fr-CH" sz="2400" dirty="0" err="1">
                <a:solidFill>
                  <a:schemeClr val="accent6">
                    <a:lumMod val="50000"/>
                  </a:schemeClr>
                </a:solidFill>
              </a:rPr>
              <a:t>with</a:t>
            </a:r>
            <a:r>
              <a:rPr lang="fr-CH" sz="2400" dirty="0">
                <a:solidFill>
                  <a:schemeClr val="accent6">
                    <a:lumMod val="50000"/>
                  </a:schemeClr>
                </a:solidFill>
              </a:rPr>
              <a:t> </a:t>
            </a:r>
            <a:r>
              <a:rPr lang="fr-CH" sz="2400" dirty="0" err="1">
                <a:solidFill>
                  <a:schemeClr val="accent6">
                    <a:lumMod val="50000"/>
                  </a:schemeClr>
                </a:solidFill>
              </a:rPr>
              <a:t>undirected</a:t>
            </a:r>
            <a:r>
              <a:rPr lang="fr-CH" sz="2400" dirty="0">
                <a:solidFill>
                  <a:schemeClr val="accent6">
                    <a:lumMod val="50000"/>
                  </a:schemeClr>
                </a:solidFill>
              </a:rPr>
              <a:t> </a:t>
            </a:r>
            <a:r>
              <a:rPr lang="fr-CH" sz="2400" dirty="0" err="1">
                <a:solidFill>
                  <a:schemeClr val="accent6">
                    <a:lumMod val="50000"/>
                  </a:schemeClr>
                </a:solidFill>
              </a:rPr>
              <a:t>gas</a:t>
            </a:r>
            <a:r>
              <a:rPr lang="fr-CH" sz="2400" dirty="0">
                <a:solidFill>
                  <a:schemeClr val="accent6">
                    <a:lumMod val="50000"/>
                  </a:schemeClr>
                </a:solidFill>
              </a:rPr>
              <a:t> injection to a pressure </a:t>
            </a:r>
            <a:r>
              <a:rPr lang="fr-CH" sz="2400" dirty="0" err="1">
                <a:solidFill>
                  <a:schemeClr val="accent6">
                    <a:lumMod val="50000"/>
                  </a:schemeClr>
                </a:solidFill>
              </a:rPr>
              <a:t>below</a:t>
            </a:r>
            <a:r>
              <a:rPr lang="fr-CH" sz="2400" dirty="0">
                <a:solidFill>
                  <a:schemeClr val="accent6">
                    <a:lumMod val="50000"/>
                  </a:schemeClr>
                </a:solidFill>
              </a:rPr>
              <a:t> 1x10</a:t>
            </a:r>
            <a:r>
              <a:rPr lang="fr-CH" sz="2400" baseline="30000" dirty="0">
                <a:solidFill>
                  <a:schemeClr val="accent6">
                    <a:lumMod val="50000"/>
                  </a:schemeClr>
                </a:solidFill>
              </a:rPr>
              <a:t>-7</a:t>
            </a:r>
            <a:r>
              <a:rPr lang="fr-CH" sz="2400" dirty="0">
                <a:solidFill>
                  <a:schemeClr val="accent6">
                    <a:lumMod val="50000"/>
                  </a:schemeClr>
                </a:solidFill>
              </a:rPr>
              <a:t> mbar (recycle LHC BGI/fluorescence test injection, </a:t>
            </a:r>
            <a:r>
              <a:rPr lang="fr-CH" sz="2400" dirty="0" err="1">
                <a:solidFill>
                  <a:schemeClr val="accent6">
                    <a:lumMod val="50000"/>
                  </a:schemeClr>
                </a:solidFill>
              </a:rPr>
              <a:t>same</a:t>
            </a:r>
            <a:r>
              <a:rPr lang="fr-CH" sz="2400" dirty="0">
                <a:solidFill>
                  <a:schemeClr val="accent6">
                    <a:lumMod val="50000"/>
                  </a:schemeClr>
                </a:solidFill>
              </a:rPr>
              <a:t> as BGV), ECR </a:t>
            </a:r>
            <a:r>
              <a:rPr lang="fr-CH" sz="2400" dirty="0" err="1">
                <a:solidFill>
                  <a:schemeClr val="accent6">
                    <a:lumMod val="50000"/>
                  </a:schemeClr>
                </a:solidFill>
              </a:rPr>
              <a:t>under</a:t>
            </a:r>
            <a:r>
              <a:rPr lang="fr-CH" sz="2400" dirty="0">
                <a:solidFill>
                  <a:schemeClr val="accent6">
                    <a:lumMod val="50000"/>
                  </a:schemeClr>
                </a:solidFill>
              </a:rPr>
              <a:t> </a:t>
            </a:r>
            <a:r>
              <a:rPr lang="fr-CH" sz="2400" dirty="0" err="1">
                <a:solidFill>
                  <a:schemeClr val="accent6">
                    <a:lumMod val="50000"/>
                  </a:schemeClr>
                </a:solidFill>
              </a:rPr>
              <a:t>preparation</a:t>
            </a:r>
            <a:endParaRPr lang="fr-CH" sz="2400" dirty="0">
              <a:solidFill>
                <a:schemeClr val="accent6">
                  <a:lumMod val="50000"/>
                </a:schemeClr>
              </a:solidFill>
            </a:endParaRPr>
          </a:p>
          <a:p>
            <a:r>
              <a:rPr lang="fr-CH" sz="2400" b="1" dirty="0">
                <a:solidFill>
                  <a:schemeClr val="accent6">
                    <a:lumMod val="50000"/>
                  </a:schemeClr>
                </a:solidFill>
              </a:rPr>
              <a:t>20XX</a:t>
            </a:r>
            <a:r>
              <a:rPr lang="fr-CH" sz="2400" dirty="0">
                <a:solidFill>
                  <a:schemeClr val="accent6">
                    <a:lumMod val="50000"/>
                  </a:schemeClr>
                </a:solidFill>
              </a:rPr>
              <a:t>: </a:t>
            </a:r>
            <a:r>
              <a:rPr lang="fr-CH" sz="2400" dirty="0" err="1">
                <a:solidFill>
                  <a:schemeClr val="accent6">
                    <a:lumMod val="50000"/>
                  </a:schemeClr>
                </a:solidFill>
              </a:rPr>
              <a:t>Fully</a:t>
            </a:r>
            <a:r>
              <a:rPr lang="fr-CH" sz="2400" dirty="0">
                <a:solidFill>
                  <a:schemeClr val="accent6">
                    <a:lumMod val="50000"/>
                  </a:schemeClr>
                </a:solidFill>
              </a:rPr>
              <a:t> operating </a:t>
            </a:r>
            <a:r>
              <a:rPr lang="fr-CH" sz="2400" dirty="0" smtClean="0">
                <a:solidFill>
                  <a:schemeClr val="accent6">
                    <a:lumMod val="50000"/>
                  </a:schemeClr>
                </a:solidFill>
              </a:rPr>
              <a:t>BGC. </a:t>
            </a:r>
            <a:r>
              <a:rPr lang="fr-CH" sz="2400" dirty="0">
                <a:solidFill>
                  <a:schemeClr val="accent6">
                    <a:lumMod val="50000"/>
                  </a:schemeClr>
                </a:solidFill>
              </a:rPr>
              <a:t>To </a:t>
            </a:r>
            <a:r>
              <a:rPr lang="fr-CH" sz="2400" dirty="0" err="1">
                <a:solidFill>
                  <a:schemeClr val="accent6">
                    <a:lumMod val="50000"/>
                  </a:schemeClr>
                </a:solidFill>
              </a:rPr>
              <a:t>be</a:t>
            </a:r>
            <a:r>
              <a:rPr lang="fr-CH" sz="2400" dirty="0">
                <a:solidFill>
                  <a:schemeClr val="accent6">
                    <a:lumMod val="50000"/>
                  </a:schemeClr>
                </a:solidFill>
              </a:rPr>
              <a:t> </a:t>
            </a:r>
            <a:r>
              <a:rPr lang="fr-CH" sz="2400" dirty="0" err="1" smtClean="0">
                <a:solidFill>
                  <a:schemeClr val="accent6">
                    <a:lumMod val="50000"/>
                  </a:schemeClr>
                </a:solidFill>
              </a:rPr>
              <a:t>developed</a:t>
            </a:r>
            <a:r>
              <a:rPr lang="fr-CH" sz="2400" dirty="0">
                <a:solidFill>
                  <a:schemeClr val="accent6">
                    <a:lumMod val="50000"/>
                  </a:schemeClr>
                </a:solidFill>
              </a:rPr>
              <a:t>: Vacuum </a:t>
            </a:r>
            <a:r>
              <a:rPr lang="fr-CH" sz="2400" dirty="0" err="1">
                <a:solidFill>
                  <a:schemeClr val="accent6">
                    <a:lumMod val="50000"/>
                  </a:schemeClr>
                </a:solidFill>
              </a:rPr>
              <a:t>controls</a:t>
            </a:r>
            <a:r>
              <a:rPr lang="fr-CH" sz="2400" dirty="0">
                <a:solidFill>
                  <a:schemeClr val="accent6">
                    <a:lumMod val="50000"/>
                  </a:schemeClr>
                </a:solidFill>
              </a:rPr>
              <a:t> system, full test to </a:t>
            </a:r>
            <a:r>
              <a:rPr lang="fr-CH" sz="2400" dirty="0" err="1">
                <a:solidFill>
                  <a:schemeClr val="accent6">
                    <a:lumMod val="50000"/>
                  </a:schemeClr>
                </a:solidFill>
              </a:rPr>
              <a:t>prove</a:t>
            </a:r>
            <a:r>
              <a:rPr lang="fr-CH" sz="2400" dirty="0">
                <a:solidFill>
                  <a:schemeClr val="accent6">
                    <a:lumMod val="50000"/>
                  </a:schemeClr>
                </a:solidFill>
              </a:rPr>
              <a:t> LHC </a:t>
            </a:r>
            <a:r>
              <a:rPr lang="fr-CH" sz="2400" dirty="0" err="1">
                <a:solidFill>
                  <a:schemeClr val="accent6">
                    <a:lumMod val="50000"/>
                  </a:schemeClr>
                </a:solidFill>
              </a:rPr>
              <a:t>beam</a:t>
            </a:r>
            <a:r>
              <a:rPr lang="fr-CH" sz="2400" dirty="0">
                <a:solidFill>
                  <a:schemeClr val="accent6">
                    <a:lumMod val="50000"/>
                  </a:schemeClr>
                </a:solidFill>
              </a:rPr>
              <a:t> vacuum compatibility.</a:t>
            </a:r>
          </a:p>
          <a:p>
            <a:endParaRPr lang="fr-CH" sz="2400" dirty="0">
              <a:solidFill>
                <a:schemeClr val="accent6">
                  <a:lumMod val="50000"/>
                </a:schemeClr>
              </a:solidFill>
            </a:endParaRPr>
          </a:p>
          <a:p>
            <a:endParaRPr lang="en-GB" sz="2400" dirty="0">
              <a:solidFill>
                <a:schemeClr val="accent6">
                  <a:lumMod val="50000"/>
                </a:schemeClr>
              </a:solidFill>
            </a:endParaRPr>
          </a:p>
        </p:txBody>
      </p:sp>
      <p:sp>
        <p:nvSpPr>
          <p:cNvPr id="4" name="Date Placeholder 3"/>
          <p:cNvSpPr>
            <a:spLocks noGrp="1"/>
          </p:cNvSpPr>
          <p:nvPr>
            <p:ph type="dt" sz="half" idx="2"/>
          </p:nvPr>
        </p:nvSpPr>
        <p:spPr/>
        <p:txBody>
          <a:bodyPr/>
          <a:lstStyle/>
          <a:p>
            <a:fld id="{B4BFD808-6B56-4447-9401-2398D08EE3C0}" type="datetime1">
              <a:rPr lang="en-US" smtClean="0"/>
              <a:pPr/>
              <a:t>10/1/2019</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7" name="Rounded Rectangle 6"/>
          <p:cNvSpPr/>
          <p:nvPr/>
        </p:nvSpPr>
        <p:spPr>
          <a:xfrm>
            <a:off x="324465" y="1305944"/>
            <a:ext cx="8554064" cy="886650"/>
          </a:xfrm>
          <a:prstGeom prst="round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527511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Fluorescence data (Ne)</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10" name="Content Placeholder 2"/>
          <p:cNvSpPr>
            <a:spLocks noGrp="1"/>
          </p:cNvSpPr>
          <p:nvPr>
            <p:ph idx="1"/>
          </p:nvPr>
        </p:nvSpPr>
        <p:spPr>
          <a:xfrm>
            <a:off x="457200" y="1109710"/>
            <a:ext cx="5530850" cy="4667421"/>
          </a:xfrm>
        </p:spPr>
        <p:txBody>
          <a:bodyPr>
            <a:normAutofit/>
          </a:bodyPr>
          <a:lstStyle/>
          <a:p>
            <a:r>
              <a:rPr lang="en-US" sz="2000" dirty="0">
                <a:solidFill>
                  <a:schemeClr val="accent6">
                    <a:lumMod val="50000"/>
                  </a:schemeClr>
                </a:solidFill>
              </a:rPr>
              <a:t>Data for Ne is scarce. Emission occurs between 300-400 nm (Ne</a:t>
            </a:r>
            <a:r>
              <a:rPr lang="en-US" sz="2000" baseline="30000" dirty="0">
                <a:solidFill>
                  <a:schemeClr val="accent6">
                    <a:lumMod val="50000"/>
                  </a:schemeClr>
                </a:solidFill>
              </a:rPr>
              <a:t>+</a:t>
            </a:r>
            <a:r>
              <a:rPr lang="en-US" sz="2000" dirty="0">
                <a:solidFill>
                  <a:schemeClr val="accent6">
                    <a:lumMod val="50000"/>
                  </a:schemeClr>
                </a:solidFill>
              </a:rPr>
              <a:t>) and 580-700 nm (neutral).</a:t>
            </a:r>
          </a:p>
          <a:p>
            <a:r>
              <a:rPr lang="en-US" sz="2000" dirty="0">
                <a:solidFill>
                  <a:schemeClr val="accent6">
                    <a:lumMod val="50000"/>
                  </a:schemeClr>
                </a:solidFill>
              </a:rPr>
              <a:t>Strongest (neutral) line </a:t>
            </a:r>
            <a:r>
              <a:rPr lang="en-US" sz="2000" u="sng" dirty="0">
                <a:solidFill>
                  <a:schemeClr val="accent6">
                    <a:lumMod val="50000"/>
                  </a:schemeClr>
                </a:solidFill>
              </a:rPr>
              <a:t>585.4 nm. </a:t>
            </a:r>
            <a:r>
              <a:rPr lang="en-US" sz="2000" dirty="0">
                <a:solidFill>
                  <a:schemeClr val="accent6">
                    <a:lumMod val="50000"/>
                  </a:schemeClr>
                </a:solidFill>
              </a:rPr>
              <a:t>Fluorescence by direct excitation (negligible cascading, no optical excitation), cross section based on 2p</a:t>
            </a:r>
            <a:r>
              <a:rPr lang="en-US" sz="2000" baseline="-25000" dirty="0">
                <a:solidFill>
                  <a:schemeClr val="accent6">
                    <a:lumMod val="50000"/>
                  </a:schemeClr>
                </a:solidFill>
              </a:rPr>
              <a:t>1</a:t>
            </a:r>
            <a:r>
              <a:rPr lang="en-US" sz="2000" dirty="0">
                <a:solidFill>
                  <a:schemeClr val="accent6">
                    <a:lumMod val="50000"/>
                  </a:schemeClr>
                </a:solidFill>
              </a:rPr>
              <a:t> level excitation (</a:t>
            </a:r>
            <a:r>
              <a:rPr lang="en-US" sz="1600" dirty="0">
                <a:solidFill>
                  <a:schemeClr val="accent6">
                    <a:lumMod val="50000"/>
                  </a:schemeClr>
                </a:solidFill>
              </a:rPr>
              <a:t>Bretagne et al, J. Phys. D 1986, </a:t>
            </a:r>
            <a:r>
              <a:rPr lang="en-US" sz="1600" dirty="0" err="1">
                <a:solidFill>
                  <a:schemeClr val="accent6">
                    <a:lumMod val="50000"/>
                  </a:schemeClr>
                </a:solidFill>
              </a:rPr>
              <a:t>Puech</a:t>
            </a:r>
            <a:r>
              <a:rPr lang="en-US" sz="1600" dirty="0">
                <a:solidFill>
                  <a:schemeClr val="accent6">
                    <a:lumMod val="50000"/>
                  </a:schemeClr>
                </a:solidFill>
              </a:rPr>
              <a:t> &amp; </a:t>
            </a:r>
            <a:r>
              <a:rPr lang="en-US" sz="1600" dirty="0" err="1">
                <a:solidFill>
                  <a:schemeClr val="accent6">
                    <a:lumMod val="50000"/>
                  </a:schemeClr>
                </a:solidFill>
              </a:rPr>
              <a:t>Mizzi</a:t>
            </a:r>
            <a:r>
              <a:rPr lang="en-US" sz="1600" dirty="0">
                <a:solidFill>
                  <a:schemeClr val="accent6">
                    <a:lumMod val="50000"/>
                  </a:schemeClr>
                </a:solidFill>
              </a:rPr>
              <a:t>, J. Phys. D 1991</a:t>
            </a:r>
            <a:r>
              <a:rPr lang="en-US" sz="2000" dirty="0">
                <a:solidFill>
                  <a:schemeClr val="accent6">
                    <a:lumMod val="50000"/>
                  </a:schemeClr>
                </a:solidFill>
              </a:rPr>
              <a:t>).</a:t>
            </a:r>
          </a:p>
          <a:p>
            <a:r>
              <a:rPr lang="en-US" sz="2000" dirty="0">
                <a:solidFill>
                  <a:schemeClr val="accent6">
                    <a:lumMod val="50000"/>
                  </a:schemeClr>
                </a:solidFill>
              </a:rPr>
              <a:t>Short life time: approx. 10 ns</a:t>
            </a:r>
          </a:p>
          <a:p>
            <a:r>
              <a:rPr lang="en-US" sz="2000" dirty="0">
                <a:solidFill>
                  <a:schemeClr val="accent6">
                    <a:lumMod val="50000"/>
                  </a:schemeClr>
                </a:solidFill>
              </a:rPr>
              <a:t>Data for electron impact up to 1 </a:t>
            </a:r>
            <a:r>
              <a:rPr lang="en-US" sz="2000" dirty="0" err="1">
                <a:solidFill>
                  <a:schemeClr val="accent6">
                    <a:lumMod val="50000"/>
                  </a:schemeClr>
                </a:solidFill>
              </a:rPr>
              <a:t>keV</a:t>
            </a:r>
            <a:r>
              <a:rPr lang="en-US" sz="2000" dirty="0">
                <a:solidFill>
                  <a:schemeClr val="accent6">
                    <a:lumMod val="50000"/>
                  </a:schemeClr>
                </a:solidFill>
              </a:rPr>
              <a:t> &amp; protons up to 1 MeV. Extrapolated for 7 </a:t>
            </a:r>
            <a:r>
              <a:rPr lang="en-US" sz="2000" dirty="0" err="1">
                <a:solidFill>
                  <a:schemeClr val="accent6">
                    <a:lumMod val="50000"/>
                  </a:schemeClr>
                </a:solidFill>
              </a:rPr>
              <a:t>TeV</a:t>
            </a:r>
            <a:r>
              <a:rPr lang="en-US" sz="2000" dirty="0">
                <a:solidFill>
                  <a:schemeClr val="accent6">
                    <a:lumMod val="50000"/>
                  </a:schemeClr>
                </a:solidFill>
              </a:rPr>
              <a:t> protons</a:t>
            </a:r>
          </a:p>
          <a:p>
            <a:endParaRPr lang="en-GB" sz="2000" dirty="0">
              <a:solidFill>
                <a:schemeClr val="accent6">
                  <a:lumMod val="50000"/>
                </a:schemeClr>
              </a:solidFill>
            </a:endParaRPr>
          </a:p>
        </p:txBody>
      </p:sp>
      <mc:AlternateContent xmlns:mc="http://schemas.openxmlformats.org/markup-compatibility/2006" xmlns:a14="http://schemas.microsoft.com/office/drawing/2010/main">
        <mc:Choice Requires="a14">
          <p:sp>
            <p:nvSpPr>
              <p:cNvPr id="12" name="TextBox 11"/>
              <p:cNvSpPr txBox="1"/>
              <p:nvPr/>
            </p:nvSpPr>
            <p:spPr>
              <a:xfrm>
                <a:off x="6220505" y="4429063"/>
                <a:ext cx="2855975" cy="1633524"/>
              </a:xfrm>
              <a:prstGeom prst="rect">
                <a:avLst/>
              </a:prstGeom>
              <a:noFill/>
            </p:spPr>
            <p:txBody>
              <a:bodyPr wrap="none" lIns="0" tIns="0" rIns="0" bIns="0" rtlCol="0">
                <a:spAutoFit/>
              </a:bodyPr>
              <a:lstStyle/>
              <a:p>
                <a14:m>
                  <m:oMath xmlns:m="http://schemas.openxmlformats.org/officeDocument/2006/math">
                    <m:sSub>
                      <m:sSubPr>
                        <m:ctrlPr>
                          <a:rPr lang="en-GB"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𝑝h</m:t>
                        </m:r>
                      </m:sub>
                    </m:sSub>
                    <m:r>
                      <a:rPr lang="en-US" sz="2000">
                        <a:latin typeface="Cambria Math" panose="02040503050406030204" pitchFamily="18" charset="0"/>
                      </a:rPr>
                      <m:t> </m:t>
                    </m:r>
                  </m:oMath>
                </a14:m>
                <a:r>
                  <a:rPr lang="en-US" sz="1200" dirty="0">
                    <a:latin typeface="Calibri" panose="020F0502020204030204" pitchFamily="34" charset="0"/>
                    <a:ea typeface="Cambria Math" panose="02040503050406030204" pitchFamily="18" charset="0"/>
                  </a:rPr>
                  <a:t>	photons per unit length &amp; time</a:t>
                </a:r>
                <a:endParaRPr lang="en-US" sz="2400" dirty="0">
                  <a:latin typeface="Calibri" panose="020F0502020204030204" pitchFamily="34" charset="0"/>
                  <a:ea typeface="Cambria Math" panose="02040503050406030204" pitchFamily="18" charset="0"/>
                </a:endParaRPr>
              </a:p>
              <a:p>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𝑝</m:t>
                        </m:r>
                      </m:sub>
                    </m:sSub>
                  </m:oMath>
                </a14:m>
                <a:r>
                  <a:rPr lang="en-GB" sz="1200" dirty="0">
                    <a:latin typeface="Calibri" panose="020F0502020204030204" pitchFamily="34" charset="0"/>
                  </a:rPr>
                  <a:t>	10</a:t>
                </a:r>
                <a:r>
                  <a:rPr lang="en-GB" sz="1200" baseline="30000" dirty="0">
                    <a:latin typeface="Calibri" panose="020F0502020204030204" pitchFamily="34" charset="0"/>
                  </a:rPr>
                  <a:t>11 </a:t>
                </a:r>
                <a:r>
                  <a:rPr lang="en-GB" sz="1200" dirty="0">
                    <a:latin typeface="Calibri" panose="020F0502020204030204" pitchFamily="34" charset="0"/>
                  </a:rPr>
                  <a:t>x 11400 (1 s </a:t>
                </a:r>
                <a:r>
                  <a:rPr lang="en-GB" sz="1200" dirty="0" err="1">
                    <a:latin typeface="Calibri" panose="020F0502020204030204" pitchFamily="34" charset="0"/>
                  </a:rPr>
                  <a:t>int</a:t>
                </a:r>
                <a:r>
                  <a:rPr lang="en-GB" sz="1200" dirty="0">
                    <a:latin typeface="Calibri" panose="020F0502020204030204" pitchFamily="34" charset="0"/>
                  </a:rPr>
                  <a:t> time)</a:t>
                </a:r>
                <a:endParaRPr lang="en-GB" sz="2400" baseline="30000" dirty="0">
                  <a:latin typeface="Calibri" panose="020F0502020204030204" pitchFamily="34" charset="0"/>
                </a:endParaRPr>
              </a:p>
              <a:p>
                <a14:m>
                  <m:oMath xmlns:m="http://schemas.openxmlformats.org/officeDocument/2006/math">
                    <m:r>
                      <a:rPr lang="en-US" sz="2000" i="1">
                        <a:latin typeface="Cambria Math" panose="02040503050406030204" pitchFamily="18" charset="0"/>
                        <a:ea typeface="Cambria Math" panose="02040503050406030204" pitchFamily="18" charset="0"/>
                      </a:rPr>
                      <m:t>𝜎</m:t>
                    </m:r>
                  </m:oMath>
                </a14:m>
                <a:r>
                  <a:rPr lang="en-GB" sz="2000" dirty="0">
                    <a:latin typeface="Calibri" panose="020F0502020204030204" pitchFamily="34" charset="0"/>
                  </a:rPr>
                  <a:t> </a:t>
                </a:r>
                <a:r>
                  <a:rPr lang="en-GB" sz="2400" dirty="0">
                    <a:latin typeface="Calibri" panose="020F0502020204030204" pitchFamily="34" charset="0"/>
                  </a:rPr>
                  <a:t>	</a:t>
                </a:r>
                <a:r>
                  <a:rPr lang="en-GB" sz="1200" b="1" dirty="0">
                    <a:latin typeface="Calibri" panose="020F0502020204030204" pitchFamily="34" charset="0"/>
                  </a:rPr>
                  <a:t>4.7 x 10</a:t>
                </a:r>
                <a:r>
                  <a:rPr lang="en-GB" sz="1200" b="1" baseline="30000" dirty="0">
                    <a:latin typeface="Calibri" panose="020F0502020204030204" pitchFamily="34" charset="0"/>
                  </a:rPr>
                  <a:t>-22</a:t>
                </a:r>
                <a:r>
                  <a:rPr lang="en-GB" sz="1200" b="1" dirty="0">
                    <a:latin typeface="Calibri" panose="020F0502020204030204" pitchFamily="34" charset="0"/>
                  </a:rPr>
                  <a:t> cm</a:t>
                </a:r>
                <a:r>
                  <a:rPr lang="en-GB" sz="1200" b="1" baseline="30000" dirty="0">
                    <a:latin typeface="Calibri" panose="020F0502020204030204" pitchFamily="34" charset="0"/>
                  </a:rPr>
                  <a:t>2</a:t>
                </a:r>
                <a:endParaRPr lang="en-GB" sz="1200" b="1" dirty="0">
                  <a:latin typeface="Calibri" panose="020F0502020204030204" pitchFamily="34" charset="0"/>
                </a:endParaRPr>
              </a:p>
              <a:p>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𝜌</m:t>
                        </m:r>
                      </m:e>
                      <m:sub>
                        <m:r>
                          <a:rPr lang="en-US" sz="2000" i="1">
                            <a:latin typeface="Cambria Math" panose="02040503050406030204" pitchFamily="18" charset="0"/>
                            <a:ea typeface="Cambria Math" panose="02040503050406030204" pitchFamily="18" charset="0"/>
                          </a:rPr>
                          <m:t>𝑁𝑒</m:t>
                        </m:r>
                      </m:sub>
                    </m:sSub>
                  </m:oMath>
                </a14:m>
                <a:r>
                  <a:rPr lang="en-GB" sz="1200" dirty="0">
                    <a:latin typeface="Calibri" panose="020F0502020204030204" pitchFamily="34" charset="0"/>
                  </a:rPr>
                  <a:t> 	7.8 x 10</a:t>
                </a:r>
                <a:r>
                  <a:rPr lang="en-GB" sz="1200" baseline="30000" dirty="0">
                    <a:latin typeface="Calibri" panose="020F0502020204030204" pitchFamily="34" charset="0"/>
                  </a:rPr>
                  <a:t>8</a:t>
                </a:r>
                <a:r>
                  <a:rPr lang="en-GB" sz="1200" dirty="0">
                    <a:latin typeface="Calibri" panose="020F0502020204030204" pitchFamily="34" charset="0"/>
                  </a:rPr>
                  <a:t> cm</a:t>
                </a:r>
                <a:r>
                  <a:rPr lang="en-GB" sz="1200" baseline="30000" dirty="0">
                    <a:latin typeface="Calibri" panose="020F0502020204030204" pitchFamily="34" charset="0"/>
                  </a:rPr>
                  <a:t>-3</a:t>
                </a:r>
                <a:r>
                  <a:rPr lang="en-GB" sz="1200" dirty="0">
                    <a:latin typeface="Calibri" panose="020F0502020204030204" pitchFamily="34" charset="0"/>
                  </a:rPr>
                  <a:t> @ 3x10</a:t>
                </a:r>
                <a:r>
                  <a:rPr lang="en-GB" sz="1200" baseline="30000" dirty="0">
                    <a:latin typeface="Calibri" panose="020F0502020204030204" pitchFamily="34" charset="0"/>
                  </a:rPr>
                  <a:t>-8</a:t>
                </a:r>
                <a:r>
                  <a:rPr lang="en-GB" sz="1200" dirty="0">
                    <a:latin typeface="Calibri" panose="020F0502020204030204" pitchFamily="34" charset="0"/>
                  </a:rPr>
                  <a:t> mbar</a:t>
                </a:r>
                <a:endParaRPr lang="en-GB" sz="2400" dirty="0">
                  <a:latin typeface="Calibri" panose="020F0502020204030204" pitchFamily="34" charset="0"/>
                </a:endParaRPr>
              </a:p>
              <a:p>
                <a14:m>
                  <m:oMath xmlns:m="http://schemas.openxmlformats.org/officeDocument/2006/math">
                    <m:r>
                      <m:rPr>
                        <m:sty m:val="p"/>
                      </m:rPr>
                      <a:rPr lang="el-GR" sz="2000" i="1">
                        <a:latin typeface="Cambria Math" panose="02040503050406030204" pitchFamily="18" charset="0"/>
                        <a:ea typeface="Cambria Math" panose="02040503050406030204" pitchFamily="18" charset="0"/>
                      </a:rPr>
                      <m:t>Ω</m:t>
                    </m:r>
                  </m:oMath>
                </a14:m>
                <a:r>
                  <a:rPr lang="en-GB" sz="1200" dirty="0">
                    <a:latin typeface="Calibri" panose="020F0502020204030204" pitchFamily="34" charset="0"/>
                  </a:rPr>
                  <a:t> 	7 x 10</a:t>
                </a:r>
                <a:r>
                  <a:rPr lang="en-GB" sz="1200" baseline="30000" dirty="0">
                    <a:latin typeface="Calibri" panose="020F0502020204030204" pitchFamily="34" charset="0"/>
                  </a:rPr>
                  <a:t>-3 </a:t>
                </a:r>
                <a:r>
                  <a:rPr lang="en-GB" sz="1200" dirty="0" err="1">
                    <a:latin typeface="Calibri" panose="020F0502020204030204" pitchFamily="34" charset="0"/>
                  </a:rPr>
                  <a:t>Sr</a:t>
                </a:r>
                <a:r>
                  <a:rPr lang="en-GB" sz="1200" dirty="0">
                    <a:latin typeface="Calibri" panose="020F0502020204030204" pitchFamily="34" charset="0"/>
                  </a:rPr>
                  <a:t> (camera)</a:t>
                </a:r>
                <a:endParaRPr lang="en-GB" sz="2400" dirty="0">
                  <a:latin typeface="Calibri" panose="020F050202020403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220505" y="4429063"/>
                <a:ext cx="2855975" cy="1633524"/>
              </a:xfrm>
              <a:prstGeom prst="rect">
                <a:avLst/>
              </a:prstGeom>
              <a:blipFill>
                <a:blip r:embed="rId2"/>
                <a:stretch>
                  <a:fillRect l="-3198" r="-2132" b="-3731"/>
                </a:stretch>
              </a:blipFill>
            </p:spPr>
            <p:txBody>
              <a:bodyPr/>
              <a:lstStyle/>
              <a:p>
                <a:r>
                  <a:rPr lang="en-GB">
                    <a:noFill/>
                  </a:rPr>
                  <a:t> </a:t>
                </a:r>
              </a:p>
            </p:txBody>
          </p:sp>
        </mc:Fallback>
      </mc:AlternateContent>
      <p:sp>
        <p:nvSpPr>
          <p:cNvPr id="3" name="Rectangle 2"/>
          <p:cNvSpPr/>
          <p:nvPr/>
        </p:nvSpPr>
        <p:spPr>
          <a:xfrm>
            <a:off x="1512817" y="5536298"/>
            <a:ext cx="3419616" cy="461665"/>
          </a:xfrm>
          <a:prstGeom prst="rect">
            <a:avLst/>
          </a:prstGeom>
        </p:spPr>
        <p:txBody>
          <a:bodyPr wrap="square">
            <a:spAutoFit/>
          </a:bodyPr>
          <a:lstStyle/>
          <a:p>
            <a:pPr algn="ctr"/>
            <a:r>
              <a:rPr lang="en-US" sz="2400" b="1" dirty="0" smtClean="0">
                <a:solidFill>
                  <a:schemeClr val="accent6">
                    <a:lumMod val="50000"/>
                  </a:schemeClr>
                </a:solidFill>
                <a:latin typeface="Corbel" panose="020B0503020204020204" pitchFamily="34" charset="0"/>
              </a:rPr>
              <a:t>Low light yield!</a:t>
            </a:r>
            <a:endParaRPr lang="en-US" sz="2400" b="1" dirty="0">
              <a:solidFill>
                <a:schemeClr val="accent6">
                  <a:lumMod val="50000"/>
                </a:schemeClr>
              </a:solidFill>
              <a:latin typeface="Corbel" panose="020B0503020204020204" pitchFamily="34" charset="0"/>
            </a:endParaRPr>
          </a:p>
        </p:txBody>
      </p:sp>
      <p:pic>
        <p:nvPicPr>
          <p:cNvPr id="8" name="Picture 7"/>
          <p:cNvPicPr>
            <a:picLocks noChangeAspect="1"/>
          </p:cNvPicPr>
          <p:nvPr/>
        </p:nvPicPr>
        <p:blipFill rotWithShape="1">
          <a:blip r:embed="rId3"/>
          <a:srcRect l="21579" t="8158" r="58572" b="6228"/>
          <a:stretch/>
        </p:blipFill>
        <p:spPr>
          <a:xfrm>
            <a:off x="6153047" y="0"/>
            <a:ext cx="2990954" cy="4146550"/>
          </a:xfrm>
          <a:prstGeom prst="rect">
            <a:avLst/>
          </a:prstGeom>
        </p:spPr>
      </p:pic>
      <p:sp>
        <p:nvSpPr>
          <p:cNvPr id="15" name="Rounded Rectangle 14"/>
          <p:cNvSpPr/>
          <p:nvPr/>
        </p:nvSpPr>
        <p:spPr>
          <a:xfrm flipH="1">
            <a:off x="6425308" y="2222500"/>
            <a:ext cx="2515493" cy="609600"/>
          </a:xfrm>
          <a:prstGeom prst="round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p:cNvSpPr/>
          <p:nvPr/>
        </p:nvSpPr>
        <p:spPr>
          <a:xfrm>
            <a:off x="7048726" y="5137154"/>
            <a:ext cx="1123950" cy="371183"/>
          </a:xfrm>
          <a:prstGeom prst="rect">
            <a:avLst/>
          </a:prstGeom>
          <a:noFill/>
          <a:ln w="28575">
            <a:solidFill>
              <a:srgbClr val="0C377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7" name="TextBox 16"/>
              <p:cNvSpPr txBox="1"/>
              <p:nvPr/>
            </p:nvSpPr>
            <p:spPr>
              <a:xfrm>
                <a:off x="753364" y="5050192"/>
                <a:ext cx="4938531" cy="534185"/>
              </a:xfrm>
              <a:prstGeom prst="rect">
                <a:avLst/>
              </a:prstGeom>
              <a:noFill/>
            </p:spPr>
            <p:txBody>
              <a:bodyPr wrap="none" lIns="0" tIns="0" rIns="0" bIns="0" rtlCol="0">
                <a:spAutoFit/>
              </a:bodyPr>
              <a:lstStyle/>
              <a:p>
                <a14:m>
                  <m:oMath xmlns:m="http://schemas.openxmlformats.org/officeDocument/2006/math">
                    <m:sSub>
                      <m:sSubPr>
                        <m:ctrlPr>
                          <a:rPr lang="en-GB" sz="2400" i="1" smtClean="0">
                            <a:solidFill>
                              <a:schemeClr val="accent6">
                                <a:lumMod val="50000"/>
                              </a:schemeClr>
                            </a:solidFill>
                            <a:latin typeface="Cambria Math" panose="02040503050406030204" pitchFamily="18" charset="0"/>
                          </a:rPr>
                        </m:ctrlPr>
                      </m:sSubPr>
                      <m:e>
                        <m:r>
                          <a:rPr lang="en-US" sz="2400" i="1">
                            <a:solidFill>
                              <a:schemeClr val="accent6">
                                <a:lumMod val="50000"/>
                              </a:schemeClr>
                            </a:solidFill>
                            <a:latin typeface="Cambria Math" panose="02040503050406030204" pitchFamily="18" charset="0"/>
                          </a:rPr>
                          <m:t>𝑁</m:t>
                        </m:r>
                      </m:e>
                      <m:sub>
                        <m:r>
                          <a:rPr lang="en-US" sz="2400" i="1">
                            <a:solidFill>
                              <a:schemeClr val="accent6">
                                <a:lumMod val="50000"/>
                              </a:schemeClr>
                            </a:solidFill>
                            <a:latin typeface="Cambria Math" panose="02040503050406030204" pitchFamily="18" charset="0"/>
                          </a:rPr>
                          <m:t>𝑝h</m:t>
                        </m:r>
                      </m:sub>
                    </m:sSub>
                    <m:r>
                      <a:rPr lang="en-US" sz="2400" i="1">
                        <a:solidFill>
                          <a:schemeClr val="accent6">
                            <a:lumMod val="50000"/>
                          </a:schemeClr>
                        </a:solidFill>
                        <a:latin typeface="Cambria Math" panose="02040503050406030204" pitchFamily="18" charset="0"/>
                      </a:rPr>
                      <m:t>= </m:t>
                    </m:r>
                    <m:sSub>
                      <m:sSubPr>
                        <m:ctrlPr>
                          <a:rPr lang="en-US" sz="2400" i="1">
                            <a:solidFill>
                              <a:schemeClr val="accent6">
                                <a:lumMod val="50000"/>
                              </a:schemeClr>
                            </a:solidFill>
                            <a:latin typeface="Cambria Math" panose="02040503050406030204" pitchFamily="18" charset="0"/>
                          </a:rPr>
                        </m:ctrlPr>
                      </m:sSubPr>
                      <m:e>
                        <m:r>
                          <a:rPr lang="en-US" sz="2400" i="1">
                            <a:solidFill>
                              <a:schemeClr val="accent6">
                                <a:lumMod val="50000"/>
                              </a:schemeClr>
                            </a:solidFill>
                            <a:latin typeface="Cambria Math" panose="02040503050406030204" pitchFamily="18" charset="0"/>
                          </a:rPr>
                          <m:t>𝑁</m:t>
                        </m:r>
                      </m:e>
                      <m:sub>
                        <m:r>
                          <a:rPr lang="en-US" sz="2400" i="1">
                            <a:solidFill>
                              <a:schemeClr val="accent6">
                                <a:lumMod val="50000"/>
                              </a:schemeClr>
                            </a:solidFill>
                            <a:latin typeface="Cambria Math" panose="02040503050406030204" pitchFamily="18" charset="0"/>
                          </a:rPr>
                          <m:t>𝑝</m:t>
                        </m:r>
                      </m:sub>
                    </m:sSub>
                    <m:r>
                      <a:rPr lang="en-US" sz="2400" i="1">
                        <a:solidFill>
                          <a:schemeClr val="accent6">
                            <a:lumMod val="50000"/>
                          </a:schemeClr>
                        </a:solidFill>
                        <a:latin typeface="Cambria Math" panose="02040503050406030204" pitchFamily="18" charset="0"/>
                        <a:ea typeface="Cambria Math" panose="02040503050406030204" pitchFamily="18" charset="0"/>
                      </a:rPr>
                      <m:t>𝜎</m:t>
                    </m:r>
                    <m:sSub>
                      <m:sSubPr>
                        <m:ctrlPr>
                          <a:rPr lang="en-US" sz="2400" i="1">
                            <a:solidFill>
                              <a:schemeClr val="accent6">
                                <a:lumMod val="50000"/>
                              </a:schemeClr>
                            </a:solidFill>
                            <a:latin typeface="Cambria Math" panose="02040503050406030204" pitchFamily="18" charset="0"/>
                            <a:ea typeface="Cambria Math" panose="02040503050406030204" pitchFamily="18" charset="0"/>
                          </a:rPr>
                        </m:ctrlPr>
                      </m:sSubPr>
                      <m:e>
                        <m:r>
                          <a:rPr lang="en-US" sz="2400" i="1">
                            <a:solidFill>
                              <a:schemeClr val="accent6">
                                <a:lumMod val="50000"/>
                              </a:schemeClr>
                            </a:solidFill>
                            <a:latin typeface="Cambria Math" panose="02040503050406030204" pitchFamily="18" charset="0"/>
                            <a:ea typeface="Cambria Math" panose="02040503050406030204" pitchFamily="18" charset="0"/>
                          </a:rPr>
                          <m:t>𝜌</m:t>
                        </m:r>
                      </m:e>
                      <m:sub>
                        <m:r>
                          <a:rPr lang="en-US" sz="2400" i="1">
                            <a:solidFill>
                              <a:schemeClr val="accent6">
                                <a:lumMod val="50000"/>
                              </a:schemeClr>
                            </a:solidFill>
                            <a:latin typeface="Cambria Math" panose="02040503050406030204" pitchFamily="18" charset="0"/>
                            <a:ea typeface="Cambria Math" panose="02040503050406030204" pitchFamily="18" charset="0"/>
                          </a:rPr>
                          <m:t>𝑁𝑒</m:t>
                        </m:r>
                      </m:sub>
                    </m:sSub>
                    <m:f>
                      <m:fPr>
                        <m:ctrlPr>
                          <a:rPr lang="en-US" sz="2400" i="1">
                            <a:solidFill>
                              <a:schemeClr val="accent6">
                                <a:lumMod val="50000"/>
                              </a:schemeClr>
                            </a:solidFill>
                            <a:latin typeface="Cambria Math" panose="02040503050406030204" pitchFamily="18" charset="0"/>
                            <a:ea typeface="Cambria Math" panose="02040503050406030204" pitchFamily="18" charset="0"/>
                          </a:rPr>
                        </m:ctrlPr>
                      </m:fPr>
                      <m:num>
                        <m:r>
                          <m:rPr>
                            <m:sty m:val="p"/>
                          </m:rPr>
                          <a:rPr lang="el-GR" sz="2400" i="1">
                            <a:solidFill>
                              <a:schemeClr val="accent6">
                                <a:lumMod val="50000"/>
                              </a:schemeClr>
                            </a:solidFill>
                            <a:latin typeface="Cambria Math" panose="02040503050406030204" pitchFamily="18" charset="0"/>
                            <a:ea typeface="Cambria Math" panose="02040503050406030204" pitchFamily="18" charset="0"/>
                          </a:rPr>
                          <m:t>Ω</m:t>
                        </m:r>
                      </m:num>
                      <m:den>
                        <m:r>
                          <a:rPr lang="en-US" sz="2400" i="1">
                            <a:solidFill>
                              <a:schemeClr val="accent6">
                                <a:lumMod val="50000"/>
                              </a:schemeClr>
                            </a:solidFill>
                            <a:latin typeface="Cambria Math" panose="02040503050406030204" pitchFamily="18" charset="0"/>
                            <a:ea typeface="Cambria Math" panose="02040503050406030204" pitchFamily="18" charset="0"/>
                          </a:rPr>
                          <m:t>4</m:t>
                        </m:r>
                        <m:r>
                          <a:rPr lang="en-US" sz="2400" i="1">
                            <a:solidFill>
                              <a:schemeClr val="accent6">
                                <a:lumMod val="50000"/>
                              </a:schemeClr>
                            </a:solidFill>
                            <a:latin typeface="Cambria Math" panose="02040503050406030204" pitchFamily="18" charset="0"/>
                            <a:ea typeface="Cambria Math" panose="02040503050406030204" pitchFamily="18" charset="0"/>
                          </a:rPr>
                          <m:t>𝜋</m:t>
                        </m:r>
                      </m:den>
                    </m:f>
                  </m:oMath>
                </a14:m>
                <a:r>
                  <a:rPr lang="en-GB" sz="2400" dirty="0">
                    <a:solidFill>
                      <a:schemeClr val="accent6">
                        <a:lumMod val="50000"/>
                      </a:schemeClr>
                    </a:solidFill>
                  </a:rPr>
                  <a:t> </a:t>
                </a:r>
                <a:r>
                  <a:rPr lang="en-GB" sz="2400" dirty="0">
                    <a:solidFill>
                      <a:schemeClr val="accent6">
                        <a:lumMod val="50000"/>
                      </a:schemeClr>
                    </a:solidFill>
                    <a:latin typeface="Calibri" panose="020F0502020204030204" pitchFamily="34" charset="0"/>
                  </a:rPr>
                  <a:t>= 0.2 </a:t>
                </a:r>
                <a:r>
                  <a:rPr lang="en-GB" sz="2400" dirty="0" err="1">
                    <a:solidFill>
                      <a:schemeClr val="accent6">
                        <a:lumMod val="50000"/>
                      </a:schemeClr>
                    </a:solidFill>
                    <a:latin typeface="Calibri" panose="020F0502020204030204" pitchFamily="34" charset="0"/>
                  </a:rPr>
                  <a:t>ph</a:t>
                </a:r>
                <a:r>
                  <a:rPr lang="en-GB" sz="2400" dirty="0">
                    <a:solidFill>
                      <a:schemeClr val="accent6">
                        <a:lumMod val="50000"/>
                      </a:schemeClr>
                    </a:solidFill>
                    <a:latin typeface="Calibri" panose="020F0502020204030204" pitchFamily="34" charset="0"/>
                  </a:rPr>
                  <a:t>/bunch s cm</a:t>
                </a:r>
                <a:endParaRPr lang="en-GB" sz="2400" dirty="0">
                  <a:solidFill>
                    <a:schemeClr val="accent6">
                      <a:lumMod val="50000"/>
                    </a:schemeClr>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753364" y="5050192"/>
                <a:ext cx="4938531" cy="534185"/>
              </a:xfrm>
              <a:prstGeom prst="rect">
                <a:avLst/>
              </a:prstGeom>
              <a:blipFill>
                <a:blip r:embed="rId4"/>
                <a:stretch>
                  <a:fillRect t="-1136" r="-2716" b="-19318"/>
                </a:stretch>
              </a:blipFill>
            </p:spPr>
            <p:txBody>
              <a:bodyPr/>
              <a:lstStyle/>
              <a:p>
                <a:r>
                  <a:rPr lang="en-GB">
                    <a:noFill/>
                  </a:rPr>
                  <a:t> </a:t>
                </a:r>
              </a:p>
            </p:txBody>
          </p:sp>
        </mc:Fallback>
      </mc:AlternateContent>
      <p:sp>
        <p:nvSpPr>
          <p:cNvPr id="18" name="Rectangle 17"/>
          <p:cNvSpPr/>
          <p:nvPr/>
        </p:nvSpPr>
        <p:spPr>
          <a:xfrm>
            <a:off x="7216630" y="4009440"/>
            <a:ext cx="1813070" cy="261610"/>
          </a:xfrm>
          <a:prstGeom prst="rect">
            <a:avLst/>
          </a:prstGeom>
          <a:noFill/>
        </p:spPr>
        <p:txBody>
          <a:bodyPr wrap="square">
            <a:spAutoFit/>
          </a:bodyPr>
          <a:lstStyle/>
          <a:p>
            <a:r>
              <a:rPr lang="en-US" sz="1100" dirty="0">
                <a:latin typeface="Calibri" panose="020F0502020204030204" pitchFamily="34" charset="0"/>
              </a:rPr>
              <a:t>F. Becker (GSI), PhD thesis</a:t>
            </a:r>
          </a:p>
        </p:txBody>
      </p:sp>
      <p:sp>
        <p:nvSpPr>
          <p:cNvPr id="14" name="Date Placeholder 3"/>
          <p:cNvSpPr>
            <a:spLocks noGrp="1"/>
          </p:cNvSpPr>
          <p:nvPr>
            <p:ph type="dt" sz="half" idx="2"/>
          </p:nvPr>
        </p:nvSpPr>
        <p:spPr>
          <a:xfrm>
            <a:off x="2969335" y="6362381"/>
            <a:ext cx="2133600" cy="365125"/>
          </a:xfrm>
        </p:spPr>
        <p:txBody>
          <a:bodyPr/>
          <a:lstStyle/>
          <a:p>
            <a:r>
              <a:rPr lang="en-US" dirty="0" smtClean="0"/>
              <a:t>27/11/2018</a:t>
            </a:r>
            <a:endParaRPr lang="en-US" dirty="0"/>
          </a:p>
        </p:txBody>
      </p:sp>
    </p:spTree>
    <p:extLst>
      <p:ext uri="{BB962C8B-B14F-4D97-AF65-F5344CB8AC3E}">
        <p14:creationId xmlns:p14="http://schemas.microsoft.com/office/powerpoint/2010/main" val="40021389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BIF test</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3" name="Picture 2"/>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68249" y="1726085"/>
            <a:ext cx="7407502" cy="4166719"/>
          </a:xfrm>
          <a:prstGeom prst="rect">
            <a:avLst/>
          </a:prstGeom>
        </p:spPr>
      </p:pic>
      <p:sp>
        <p:nvSpPr>
          <p:cNvPr id="9" name="TextBox 8"/>
          <p:cNvSpPr txBox="1"/>
          <p:nvPr/>
        </p:nvSpPr>
        <p:spPr>
          <a:xfrm>
            <a:off x="6353179" y="127000"/>
            <a:ext cx="2736849" cy="181588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buFont typeface="Arial" panose="020B0604020202020204" pitchFamily="34" charset="0"/>
              <a:buChar char="•"/>
            </a:pPr>
            <a:r>
              <a:rPr lang="en-US" sz="1400" dirty="0">
                <a:latin typeface="Calibri" panose="020F0502020204030204" pitchFamily="34" charset="0"/>
              </a:rPr>
              <a:t>MCP-PMT photon counting</a:t>
            </a:r>
          </a:p>
          <a:p>
            <a:pPr marL="285750" indent="-285750">
              <a:buFont typeface="Arial" panose="020B0604020202020204" pitchFamily="34" charset="0"/>
              <a:buChar char="•"/>
            </a:pPr>
            <a:r>
              <a:rPr lang="en-US" sz="1400" dirty="0">
                <a:latin typeface="Calibri" panose="020F0502020204030204" pitchFamily="34" charset="0"/>
              </a:rPr>
              <a:t>Time resolved measurement, 50 </a:t>
            </a:r>
            <a:r>
              <a:rPr lang="en-US" sz="1400" dirty="0" err="1">
                <a:latin typeface="Calibri" panose="020F0502020204030204" pitchFamily="34" charset="0"/>
              </a:rPr>
              <a:t>ps</a:t>
            </a:r>
            <a:r>
              <a:rPr lang="en-US" sz="1400" dirty="0">
                <a:latin typeface="Calibri" panose="020F0502020204030204" pitchFamily="34" charset="0"/>
              </a:rPr>
              <a:t> resolution over full LHC turn</a:t>
            </a:r>
          </a:p>
          <a:p>
            <a:pPr marL="285750" indent="-285750">
              <a:buFont typeface="Arial" panose="020B0604020202020204" pitchFamily="34" charset="0"/>
              <a:buChar char="•"/>
            </a:pPr>
            <a:r>
              <a:rPr lang="en-US" sz="1400" dirty="0">
                <a:latin typeface="Calibri" panose="020F0502020204030204" pitchFamily="34" charset="0"/>
              </a:rPr>
              <a:t>Goal: measurement of cross section and (exponential) time constant of fluorescence</a:t>
            </a:r>
          </a:p>
          <a:p>
            <a:pPr marL="285750" indent="-285750">
              <a:buFont typeface="Arial" panose="020B0604020202020204" pitchFamily="34" charset="0"/>
              <a:buChar char="•"/>
            </a:pPr>
            <a:r>
              <a:rPr lang="en-US" sz="1400" dirty="0">
                <a:latin typeface="Calibri" panose="020F0502020204030204" pitchFamily="34" charset="0"/>
              </a:rPr>
              <a:t>Installed YETS 17-18</a:t>
            </a:r>
            <a:endParaRPr lang="en-GB" sz="1400" dirty="0">
              <a:latin typeface="Calibri" panose="020F0502020204030204" pitchFamily="34" charset="0"/>
            </a:endParaRPr>
          </a:p>
        </p:txBody>
      </p:sp>
      <p:sp>
        <p:nvSpPr>
          <p:cNvPr id="10" name="TextBox 9"/>
          <p:cNvSpPr txBox="1"/>
          <p:nvPr/>
        </p:nvSpPr>
        <p:spPr>
          <a:xfrm>
            <a:off x="115891" y="1034941"/>
            <a:ext cx="2435225" cy="181588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buFont typeface="Arial" panose="020B0604020202020204" pitchFamily="34" charset="0"/>
              <a:buChar char="•"/>
            </a:pPr>
            <a:r>
              <a:rPr lang="en-US" sz="1400" dirty="0">
                <a:latin typeface="Calibri" panose="020F0502020204030204" pitchFamily="34" charset="0"/>
              </a:rPr>
              <a:t>Intensified camera</a:t>
            </a:r>
          </a:p>
          <a:p>
            <a:pPr marL="285750" indent="-285750">
              <a:buFont typeface="Arial" panose="020B0604020202020204" pitchFamily="34" charset="0"/>
              <a:buChar char="•"/>
            </a:pPr>
            <a:r>
              <a:rPr lang="en-US" sz="1400" dirty="0">
                <a:latin typeface="Calibri" panose="020F0502020204030204" pitchFamily="34" charset="0"/>
              </a:rPr>
              <a:t>Image of horizontal beam profile (integrated over vertical plane)</a:t>
            </a:r>
          </a:p>
          <a:p>
            <a:pPr marL="285750" indent="-285750">
              <a:buFont typeface="Arial" panose="020B0604020202020204" pitchFamily="34" charset="0"/>
              <a:buChar char="•"/>
            </a:pPr>
            <a:r>
              <a:rPr lang="en-US" sz="1400" dirty="0">
                <a:latin typeface="Calibri" panose="020F0502020204030204" pitchFamily="34" charset="0"/>
              </a:rPr>
              <a:t>20um resolution (15 pix per sigma at 6.5 </a:t>
            </a:r>
            <a:r>
              <a:rPr lang="en-US" sz="1400" dirty="0" err="1">
                <a:latin typeface="Calibri" panose="020F0502020204030204" pitchFamily="34" charset="0"/>
              </a:rPr>
              <a:t>TeV</a:t>
            </a:r>
            <a:r>
              <a:rPr lang="en-US" sz="1400" dirty="0">
                <a:latin typeface="Calibri" panose="020F0502020204030204" pitchFamily="34" charset="0"/>
              </a:rPr>
              <a:t>)</a:t>
            </a:r>
          </a:p>
          <a:p>
            <a:pPr marL="285750" indent="-285750">
              <a:buFont typeface="Arial" panose="020B0604020202020204" pitchFamily="34" charset="0"/>
              <a:buChar char="•"/>
            </a:pPr>
            <a:r>
              <a:rPr lang="en-US" sz="1400" dirty="0">
                <a:latin typeface="Calibri" panose="020F0502020204030204" pitchFamily="34" charset="0"/>
              </a:rPr>
              <a:t>Goal: beam profile</a:t>
            </a:r>
          </a:p>
          <a:p>
            <a:pPr marL="285750" indent="-285750">
              <a:buFont typeface="Arial" panose="020B0604020202020204" pitchFamily="34" charset="0"/>
              <a:buChar char="•"/>
            </a:pPr>
            <a:r>
              <a:rPr lang="en-US" sz="1400" dirty="0">
                <a:latin typeface="Calibri" panose="020F0502020204030204" pitchFamily="34" charset="0"/>
              </a:rPr>
              <a:t>Installed TS2</a:t>
            </a:r>
            <a:endParaRPr lang="en-GB" sz="1400" dirty="0">
              <a:latin typeface="Calibri" panose="020F0502020204030204" pitchFamily="34" charset="0"/>
            </a:endParaRPr>
          </a:p>
        </p:txBody>
      </p:sp>
      <p:sp>
        <p:nvSpPr>
          <p:cNvPr id="13" name="Rounded Rectangle 12"/>
          <p:cNvSpPr/>
          <p:nvPr/>
        </p:nvSpPr>
        <p:spPr>
          <a:xfrm>
            <a:off x="5581650" y="2444750"/>
            <a:ext cx="1543050" cy="2965450"/>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ounded Rectangle 13"/>
          <p:cNvSpPr/>
          <p:nvPr/>
        </p:nvSpPr>
        <p:spPr>
          <a:xfrm>
            <a:off x="1779587" y="3022600"/>
            <a:ext cx="1543050" cy="2965450"/>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6" name="Straight Connector 15"/>
          <p:cNvCxnSpPr>
            <a:stCxn id="13" idx="0"/>
            <a:endCxn id="9" idx="2"/>
          </p:cNvCxnSpPr>
          <p:nvPr/>
        </p:nvCxnSpPr>
        <p:spPr>
          <a:xfrm flipV="1">
            <a:off x="6353179" y="1942882"/>
            <a:ext cx="1368425" cy="501868"/>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10" idx="2"/>
          </p:cNvCxnSpPr>
          <p:nvPr/>
        </p:nvCxnSpPr>
        <p:spPr>
          <a:xfrm>
            <a:off x="1333500" y="2850827"/>
            <a:ext cx="1162050" cy="171777"/>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5" name="Date Placeholder 3"/>
          <p:cNvSpPr>
            <a:spLocks noGrp="1"/>
          </p:cNvSpPr>
          <p:nvPr>
            <p:ph type="dt" sz="half" idx="2"/>
          </p:nvPr>
        </p:nvSpPr>
        <p:spPr>
          <a:xfrm>
            <a:off x="2969335" y="6362381"/>
            <a:ext cx="2133600" cy="365125"/>
          </a:xfrm>
        </p:spPr>
        <p:txBody>
          <a:bodyPr/>
          <a:lstStyle/>
          <a:p>
            <a:r>
              <a:rPr lang="en-US" dirty="0" smtClean="0"/>
              <a:t>27/11/2018</a:t>
            </a:r>
            <a:endParaRPr lang="en-US" dirty="0"/>
          </a:p>
        </p:txBody>
      </p:sp>
    </p:spTree>
    <p:extLst>
      <p:ext uri="{BB962C8B-B14F-4D97-AF65-F5344CB8AC3E}">
        <p14:creationId xmlns:p14="http://schemas.microsoft.com/office/powerpoint/2010/main" val="2372964600"/>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47160</TotalTime>
  <Words>3270</Words>
  <Application>Microsoft Office PowerPoint</Application>
  <PresentationFormat>On-screen Show (4:3)</PresentationFormat>
  <Paragraphs>595</Paragraphs>
  <Slides>50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Calibri</vt:lpstr>
      <vt:lpstr>Cambria Math</vt:lpstr>
      <vt:lpstr>Corbel</vt:lpstr>
      <vt:lpstr>Optima</vt:lpstr>
      <vt:lpstr>CERNCorporate4-3</vt:lpstr>
      <vt:lpstr>PowerPoint Presentation</vt:lpstr>
      <vt:lpstr>Gas Jet Diagnostics for HL-LHC</vt:lpstr>
      <vt:lpstr>Outline</vt:lpstr>
      <vt:lpstr>The Beam Gas Curtain in HL-LHC</vt:lpstr>
      <vt:lpstr>The Beam Gas Curtain in HL-LHC</vt:lpstr>
      <vt:lpstr>BIF/BGC in the LHC</vt:lpstr>
      <vt:lpstr>BIF/BGC in the LHC</vt:lpstr>
      <vt:lpstr>Fluorescence data (Ne)</vt:lpstr>
      <vt:lpstr>LHC BIF test</vt:lpstr>
      <vt:lpstr>LHC BIF tests</vt:lpstr>
      <vt:lpstr>LHC BIF tests</vt:lpstr>
      <vt:lpstr>Data from Pb+ at injection</vt:lpstr>
      <vt:lpstr>Position</vt:lpstr>
      <vt:lpstr>Position</vt:lpstr>
      <vt:lpstr>Position</vt:lpstr>
      <vt:lpstr>Position</vt:lpstr>
      <vt:lpstr>Profile from Ions</vt:lpstr>
      <vt:lpstr>Profile from Ions</vt:lpstr>
      <vt:lpstr>Profile from Ions</vt:lpstr>
      <vt:lpstr>Photon counting</vt:lpstr>
      <vt:lpstr>Profile from ions (photon counting)</vt:lpstr>
      <vt:lpstr>Estimation of expected profile</vt:lpstr>
      <vt:lpstr>Photon Counting</vt:lpstr>
      <vt:lpstr>Profile from protons</vt:lpstr>
      <vt:lpstr>Protons</vt:lpstr>
      <vt:lpstr>Profile from protons</vt:lpstr>
      <vt:lpstr>Protons vs ions</vt:lpstr>
      <vt:lpstr>Protons vs ions</vt:lpstr>
      <vt:lpstr>Protons vs ions</vt:lpstr>
      <vt:lpstr>Final considerations</vt:lpstr>
      <vt:lpstr>Final considerations</vt:lpstr>
      <vt:lpstr>PowerPoint Presentation</vt:lpstr>
      <vt:lpstr>PowerPoint Presentation</vt:lpstr>
      <vt:lpstr>Experimental conditions for both measurements</vt:lpstr>
      <vt:lpstr>PowerPoint Presentation</vt:lpstr>
      <vt:lpstr>Injection vs Flat top</vt:lpstr>
      <vt:lpstr>Scripts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BIF SW</vt:lpstr>
      <vt:lpstr>Beam – gas interaction</vt:lpstr>
      <vt:lpstr>Beam – gas interaction</vt:lpstr>
      <vt:lpstr>Beam – gas interaction</vt:lpstr>
      <vt:lpstr>Beam – gas interaction</vt:lpstr>
      <vt:lpstr>notes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Stefano Mazzoni</cp:lastModifiedBy>
  <cp:revision>338</cp:revision>
  <dcterms:created xsi:type="dcterms:W3CDTF">2012-11-30T11:04:26Z</dcterms:created>
  <dcterms:modified xsi:type="dcterms:W3CDTF">2019-10-01T09:25:00Z</dcterms:modified>
</cp:coreProperties>
</file>