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0" r:id="rId11"/>
    <p:sldId id="273" r:id="rId12"/>
    <p:sldId id="274" r:id="rId13"/>
    <p:sldId id="272" r:id="rId14"/>
    <p:sldId id="263" r:id="rId15"/>
    <p:sldId id="259" r:id="rId16"/>
    <p:sldId id="258" r:id="rId17"/>
    <p:sldId id="2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39" autoAdjust="0"/>
    <p:restoredTop sz="94660"/>
  </p:normalViewPr>
  <p:slideViewPr>
    <p:cSldViewPr>
      <p:cViewPr varScale="1">
        <p:scale>
          <a:sx n="109" d="100"/>
          <a:sy n="109" d="100"/>
        </p:scale>
        <p:origin x="2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F2828-8B02-4E0D-9FD0-B7ED745635A3}" type="datetimeFigureOut">
              <a:rPr lang="en-US" smtClean="0"/>
              <a:t>7/24/2019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F71F8-9A6C-44E8-AA58-302F2B21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6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F71F8-9A6C-44E8-AA58-302F2B215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5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Tension</a:t>
            </a:r>
            <a:r>
              <a:rPr lang="en-US" baseline="0" dirty="0" smtClean="0"/>
              <a:t> 6.6 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F71F8-9A6C-44E8-AA58-302F2B2151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0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60714_001-2-Edit_bluepp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" t="21978" r="42" b="20335"/>
          <a:stretch/>
        </p:blipFill>
        <p:spPr>
          <a:xfrm>
            <a:off x="-60000" y="-171400"/>
            <a:ext cx="12276000" cy="7056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  <p:pic>
        <p:nvPicPr>
          <p:cNvPr id="7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53136"/>
            <a:ext cx="8534400" cy="985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895296" y="2099704"/>
            <a:ext cx="10382304" cy="2193392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2162664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11" descr="RGB_White-Seal_White-Mark_SC_Horizontal–400dpi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9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3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00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8000"/>
            <a:ext cx="10972800" cy="464137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3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93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5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01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7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8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680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2000" y="6448251"/>
            <a:ext cx="532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482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9" descr="RGB_White-Seal_White-Mark_SC_Horizontal–400dpi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75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pong@lbl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EDIPO Re-building Cable Trial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8384" y="4653136"/>
            <a:ext cx="4555232" cy="1224136"/>
          </a:xfrm>
          <a:solidFill>
            <a:srgbClr val="EAEAEA">
              <a:alpha val="23137"/>
            </a:srgbClr>
          </a:solidFill>
        </p:spPr>
        <p:txBody>
          <a:bodyPr>
            <a:normAutofit/>
          </a:bodyPr>
          <a:lstStyle/>
          <a:p>
            <a:r>
              <a:rPr lang="en-GB" dirty="0" smtClean="0"/>
              <a:t>Ian Pong (</a:t>
            </a:r>
            <a:r>
              <a:rPr lang="en-GB" dirty="0" smtClean="0">
                <a:hlinkClick r:id="rId3"/>
              </a:rPr>
              <a:t>ipong@lbl.gov</a:t>
            </a:r>
            <a:r>
              <a:rPr lang="en-GB" dirty="0" smtClean="0"/>
              <a:t>)</a:t>
            </a:r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of July, 2019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4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Startup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Pinch </a:t>
            </a:r>
            <a:r>
              <a:rPr lang="en-US" dirty="0"/>
              <a:t>point </a:t>
            </a:r>
            <a:r>
              <a:rPr lang="en-US" dirty="0" smtClean="0"/>
              <a:t>check inconclusive</a:t>
            </a:r>
          </a:p>
          <a:p>
            <a:r>
              <a:rPr lang="en-US" dirty="0" smtClean="0"/>
              <a:t>Following Turkshead position adjustments, crossovers continued mostly at edges.  Evidences point to vertical and horizontal pinch point misalignment at target thickness (1.9 mm)</a:t>
            </a:r>
            <a:endParaRPr lang="en-US" dirty="0"/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smtClean="0"/>
              <a:t>Pinch </a:t>
            </a:r>
            <a:r>
              <a:rPr lang="en-US" dirty="0"/>
              <a:t>point </a:t>
            </a:r>
            <a:r>
              <a:rPr lang="en-US" dirty="0" smtClean="0"/>
              <a:t>check was removing edge crossovers before seizing </a:t>
            </a:r>
            <a:r>
              <a:rPr lang="en-US" dirty="0"/>
              <a:t>up </a:t>
            </a:r>
            <a:r>
              <a:rPr lang="en-US" dirty="0" smtClean="0"/>
              <a:t>and displacing the mandrel</a:t>
            </a:r>
          </a:p>
          <a:p>
            <a:r>
              <a:rPr lang="en-US" dirty="0" smtClean="0"/>
              <a:t>Inspection speculation: vertical pinching only</a:t>
            </a:r>
          </a:p>
          <a:p>
            <a:r>
              <a:rPr lang="en-US" dirty="0" smtClean="0"/>
              <a:t>Mandrel re-measurement suggested thicker and narrower tip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18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Startup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Mandrel ground back and </a:t>
            </a:r>
            <a:r>
              <a:rPr lang="en-US" dirty="0" err="1" smtClean="0"/>
              <a:t>repolished</a:t>
            </a:r>
            <a:endParaRPr lang="en-US" dirty="0" smtClean="0"/>
          </a:p>
          <a:p>
            <a:r>
              <a:rPr lang="en-US" dirty="0" smtClean="0"/>
              <a:t>Slightly shorter, tip slightly thinner </a:t>
            </a:r>
            <a:r>
              <a:rPr lang="en-US" dirty="0" smtClean="0"/>
              <a:t>and </a:t>
            </a:r>
            <a:r>
              <a:rPr lang="en-US" dirty="0" smtClean="0"/>
              <a:t>very slightly wider</a:t>
            </a:r>
          </a:p>
          <a:p>
            <a:r>
              <a:rPr lang="en-US" dirty="0" smtClean="0"/>
              <a:t>Last 1+ sample collapsed and lost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Pinch point check: a short section showed good cable before defects developed again and cannot be recovered – “sweet spot” window very narrow</a:t>
            </a:r>
          </a:p>
          <a:p>
            <a:r>
              <a:rPr lang="en-US" dirty="0" smtClean="0"/>
              <a:t>Strand jerking observed on back of mandrel – believed to be a cause of top broad face irregularities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64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</a:t>
            </a:r>
            <a:r>
              <a:rPr lang="en-US" dirty="0" smtClean="0"/>
              <a:t>QC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Residual twist:</a:t>
            </a:r>
          </a:p>
          <a:p>
            <a:pPr lvl="1"/>
            <a:r>
              <a:rPr lang="en-US" dirty="0" smtClean="0"/>
              <a:t>180°/m at 12.2 kg</a:t>
            </a:r>
          </a:p>
          <a:p>
            <a:pPr lvl="1"/>
            <a:r>
              <a:rPr lang="en-US" dirty="0" smtClean="0"/>
              <a:t>210°/m at 24 kg</a:t>
            </a:r>
          </a:p>
          <a:p>
            <a:r>
              <a:rPr lang="en-US" dirty="0" smtClean="0"/>
              <a:t>Mechanical stability:</a:t>
            </a:r>
          </a:p>
          <a:p>
            <a:pPr lvl="1"/>
            <a:r>
              <a:rPr lang="en-US" dirty="0" smtClean="0"/>
              <a:t>Appeared to be pretty stable on hard way bend</a:t>
            </a:r>
          </a:p>
          <a:p>
            <a:r>
              <a:rPr lang="en-US" dirty="0" smtClean="0"/>
              <a:t>Facet assessment:</a:t>
            </a:r>
            <a:endParaRPr lang="en-US" dirty="0"/>
          </a:p>
          <a:p>
            <a:pPr lvl="1"/>
            <a:r>
              <a:rPr lang="en-US" dirty="0" smtClean="0"/>
              <a:t>Edge facet can be reasonable, but cannot yet be controlled</a:t>
            </a:r>
          </a:p>
          <a:p>
            <a:pPr lvl="1"/>
            <a:r>
              <a:rPr lang="en-US" dirty="0" smtClean="0"/>
              <a:t>Broad face facet still some irregularities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52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smtClean="0"/>
              <a:t>BOST strands from startup cable for metallography</a:t>
            </a:r>
          </a:p>
          <a:p>
            <a:r>
              <a:rPr lang="en-US" dirty="0" smtClean="0"/>
              <a:t>Rolling BOST </a:t>
            </a:r>
            <a:r>
              <a:rPr lang="en-US" dirty="0" smtClean="0"/>
              <a:t>virgin strands </a:t>
            </a:r>
            <a:r>
              <a:rPr lang="en-US" dirty="0" smtClean="0"/>
              <a:t>for RRR measurements</a:t>
            </a:r>
          </a:p>
          <a:p>
            <a:r>
              <a:rPr lang="en-US" dirty="0" smtClean="0"/>
              <a:t>10-stack measurements</a:t>
            </a:r>
            <a:endParaRPr lang="en-US" dirty="0" smtClean="0"/>
          </a:p>
          <a:p>
            <a:r>
              <a:rPr lang="en-US" dirty="0" smtClean="0"/>
              <a:t>Two pieces of </a:t>
            </a:r>
            <a:r>
              <a:rPr lang="en-US" dirty="0" smtClean="0"/>
              <a:t>~10-15 </a:t>
            </a:r>
            <a:r>
              <a:rPr lang="en-US" dirty="0" smtClean="0"/>
              <a:t>m cable in </a:t>
            </a:r>
            <a:r>
              <a:rPr lang="en-US" dirty="0" smtClean="0"/>
              <a:t>August?</a:t>
            </a:r>
            <a:endParaRPr lang="en-US" dirty="0" smtClean="0"/>
          </a:p>
          <a:p>
            <a:pPr lvl="1"/>
            <a:r>
              <a:rPr lang="en-US" dirty="0" smtClean="0"/>
              <a:t>Thickness</a:t>
            </a:r>
            <a:r>
              <a:rPr lang="en-US" dirty="0" smtClean="0"/>
              <a:t>?  (Nea</a:t>
            </a:r>
            <a:r>
              <a:rPr lang="en-US" dirty="0" smtClean="0"/>
              <a:t>r limit)</a:t>
            </a:r>
            <a:endParaRPr lang="en-US" dirty="0" smtClean="0"/>
          </a:p>
          <a:p>
            <a:pPr lvl="1"/>
            <a:r>
              <a:rPr lang="en-US" dirty="0" smtClean="0"/>
              <a:t>Twist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Acceptable with crossover?  If not, it will require mandrel re-work.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584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7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“Tuning”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cables with slightly different </a:t>
            </a:r>
            <a:r>
              <a:rPr lang="en-US" i="1" dirty="0" smtClean="0"/>
              <a:t>target</a:t>
            </a:r>
            <a:r>
              <a:rPr lang="en-US" dirty="0" smtClean="0"/>
              <a:t> thickness, e.g. +0.01 mm, nominal, -0.01 mm</a:t>
            </a:r>
          </a:p>
          <a:p>
            <a:r>
              <a:rPr lang="en-US" dirty="0" smtClean="0"/>
              <a:t>Based on facet size / metallography, adjust twist pitch if necessary to accommodate the width compaction</a:t>
            </a:r>
          </a:p>
          <a:p>
            <a:r>
              <a:rPr lang="en-US" dirty="0" smtClean="0"/>
              <a:t>Based on residual twist, adjust planetary ratio or add static twist (not preferred) if necessary</a:t>
            </a:r>
          </a:p>
          <a:p>
            <a:r>
              <a:rPr lang="en-US" dirty="0" smtClean="0"/>
              <a:t>In severe cases, modify to a two-pass process with intermediate annealing (HT </a:t>
            </a:r>
            <a:r>
              <a:rPr lang="en-US" dirty="0" err="1" smtClean="0"/>
              <a:t>tbd</a:t>
            </a:r>
            <a:r>
              <a:rPr lang="en-US" dirty="0" smtClean="0"/>
              <a:t>, cable dimension needs revision, extra rollers likely needed)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2019 06 06 - EDIPO Re-building Cable Trial Plan, Pong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42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2019 06 06 - EDIPO Re-building Cable Trial Plan, Pong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endParaRPr lang="en-GB" dirty="0"/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392" y="1340768"/>
            <a:ext cx="7931216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9497568" y="4221088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497568" y="4509120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09827" y="5867660"/>
            <a:ext cx="237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D M Araujo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14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Cable dimensions</a:t>
            </a:r>
          </a:p>
          <a:p>
            <a:pPr lvl="1"/>
            <a:r>
              <a:rPr lang="en-US" dirty="0" smtClean="0"/>
              <a:t>Cable expansion assumption: Thickness ~3%, width ~1%</a:t>
            </a:r>
          </a:p>
          <a:p>
            <a:pPr lvl="1"/>
            <a:r>
              <a:rPr lang="en-US" dirty="0" smtClean="0"/>
              <a:t>Width spring back ~50 µm</a:t>
            </a:r>
          </a:p>
          <a:p>
            <a:pPr lvl="1"/>
            <a:r>
              <a:rPr lang="en-US" dirty="0" smtClean="0"/>
              <a:t>Target unreacted</a:t>
            </a:r>
          </a:p>
          <a:p>
            <a:pPr lvl="2"/>
            <a:r>
              <a:rPr lang="en-US" dirty="0" smtClean="0"/>
              <a:t>Thickness: 1.9 mm ± 1%</a:t>
            </a:r>
          </a:p>
          <a:p>
            <a:pPr lvl="2"/>
            <a:r>
              <a:rPr lang="en-US" dirty="0" smtClean="0"/>
              <a:t>Width: 25.7(5) mm</a:t>
            </a:r>
            <a:br>
              <a:rPr lang="en-US" dirty="0" smtClean="0"/>
            </a:br>
            <a:r>
              <a:rPr lang="en-US" dirty="0" smtClean="0"/>
              <a:t>closest rollers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856" y="2584007"/>
            <a:ext cx="7315200" cy="34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3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Wires</a:t>
            </a:r>
          </a:p>
          <a:p>
            <a:r>
              <a:rPr lang="en-US" dirty="0" smtClean="0"/>
              <a:t>Cable Startup</a:t>
            </a:r>
          </a:p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6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- WST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06115" y="1700736"/>
            <a:ext cx="5301208" cy="3975906"/>
          </a:xfrm>
          <a:prstGeom prst="rect">
            <a:avLst/>
          </a:prstGeom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162460"/>
              </p:ext>
            </p:extLst>
          </p:nvPr>
        </p:nvGraphicFramePr>
        <p:xfrm>
          <a:off x="447979" y="1582580"/>
          <a:ext cx="7272808" cy="456565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140909">
                  <a:extLst>
                    <a:ext uri="{9D8B030D-6E8A-4147-A177-3AD203B41FA5}">
                      <a16:colId xmlns:a16="http://schemas.microsoft.com/office/drawing/2014/main" val="601687831"/>
                    </a:ext>
                  </a:extLst>
                </a:gridCol>
                <a:gridCol w="2165187">
                  <a:extLst>
                    <a:ext uri="{9D8B030D-6E8A-4147-A177-3AD203B41FA5}">
                      <a16:colId xmlns:a16="http://schemas.microsoft.com/office/drawing/2014/main" val="632310532"/>
                    </a:ext>
                  </a:extLst>
                </a:gridCol>
                <a:gridCol w="1966712">
                  <a:extLst>
                    <a:ext uri="{9D8B030D-6E8A-4147-A177-3AD203B41FA5}">
                      <a16:colId xmlns:a16="http://schemas.microsoft.com/office/drawing/2014/main" val="666539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dirty="0">
                          <a:effectLst/>
                        </a:rPr>
                        <a:t>Wire ID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WST length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LBNL length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2698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WW11S14025A01U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338 m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412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701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solidFill>
                            <a:srgbClr val="FF0000"/>
                          </a:solidFill>
                          <a:effectLst/>
                        </a:rPr>
                        <a:t>WW11S14023A01U</a:t>
                      </a:r>
                      <a:endParaRPr lang="en-US" sz="2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</a:rPr>
                        <a:t>135 m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</a:rPr>
                        <a:t>422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56414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solidFill>
                            <a:srgbClr val="FF0000"/>
                          </a:solidFill>
                          <a:effectLst/>
                        </a:rPr>
                        <a:t>WW11S14023B01U</a:t>
                      </a:r>
                      <a:endParaRPr lang="en-US" sz="2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</a:rPr>
                        <a:t>404 m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  <a:effectLst/>
                        </a:rPr>
                        <a:t>139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8147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WW11S14023C01U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320 m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335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56266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WW11S14028A01U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566 m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571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06776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WW11S14028B01U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190 m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202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6788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WW11S14028C01U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190 m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204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3506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WW11S14028D01U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100 m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109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3188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b="0" dirty="0">
                          <a:effectLst/>
                        </a:rPr>
                        <a:t>WW11S14028E01U</a:t>
                      </a:r>
                      <a:endParaRPr lang="en-US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260 m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273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9611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803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- BOST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00" y="1119850"/>
            <a:ext cx="6858000" cy="5143499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9376" y="1501144"/>
            <a:ext cx="4608512" cy="4525963"/>
          </a:xfrm>
        </p:spPr>
        <p:txBody>
          <a:bodyPr/>
          <a:lstStyle/>
          <a:p>
            <a:r>
              <a:rPr lang="en-US" dirty="0" smtClean="0"/>
              <a:t>HiLumi spec RRP®</a:t>
            </a:r>
          </a:p>
          <a:p>
            <a:r>
              <a:rPr lang="en-US" dirty="0" smtClean="0"/>
              <a:t>108/127, </a:t>
            </a:r>
            <a:r>
              <a:rPr lang="en-US" dirty="0" err="1" smtClean="0"/>
              <a:t>Ti</a:t>
            </a:r>
            <a:r>
              <a:rPr lang="en-US" dirty="0" smtClean="0"/>
              <a:t>-doped</a:t>
            </a:r>
          </a:p>
          <a:p>
            <a:r>
              <a:rPr lang="en-US" dirty="0" smtClean="0"/>
              <a:t>1.1 mm diameter</a:t>
            </a:r>
          </a:p>
          <a:p>
            <a:r>
              <a:rPr lang="en-US" dirty="0" smtClean="0"/>
              <a:t>Spliced 3 pieces (7 m each) to WST wire spools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614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</a:t>
            </a:r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WST</a:t>
            </a:r>
          </a:p>
          <a:p>
            <a:pPr lvl="1"/>
            <a:r>
              <a:rPr lang="en-US" dirty="0" smtClean="0"/>
              <a:t>ITER style, single barrier</a:t>
            </a:r>
          </a:p>
          <a:p>
            <a:pPr lvl="1"/>
            <a:r>
              <a:rPr lang="en-US" dirty="0" smtClean="0"/>
              <a:t>Sufficiently robust mechanical properties at 1.1 mm</a:t>
            </a:r>
          </a:p>
          <a:p>
            <a:pPr lvl="1"/>
            <a:r>
              <a:rPr lang="en-US" dirty="0" smtClean="0"/>
              <a:t>Joints were made by self-twisting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BOST</a:t>
            </a:r>
          </a:p>
          <a:p>
            <a:pPr lvl="1"/>
            <a:r>
              <a:rPr lang="en-US" dirty="0" smtClean="0"/>
              <a:t>RRP®, distributed barrier</a:t>
            </a:r>
          </a:p>
          <a:p>
            <a:pPr lvl="1"/>
            <a:r>
              <a:rPr lang="en-US" dirty="0" smtClean="0"/>
              <a:t>Feels softer than WST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03512" y="5373216"/>
            <a:ext cx="87849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Overall, cable is very stiff – we could not cut it using hand tool cutter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08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Cabling Machine Setup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0" t="28657" r="17640" b="21419"/>
          <a:stretch/>
        </p:blipFill>
        <p:spPr>
          <a:xfrm rot="10800000">
            <a:off x="191344" y="1843881"/>
            <a:ext cx="5773783" cy="4041648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843881"/>
            <a:ext cx="5384800" cy="40386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070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Cabling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Mandrel</a:t>
            </a:r>
          </a:p>
          <a:p>
            <a:pPr lvl="1"/>
            <a:r>
              <a:rPr lang="en-US" dirty="0" smtClean="0"/>
              <a:t>NED 2 (2019 06 18)</a:t>
            </a:r>
          </a:p>
          <a:p>
            <a:pPr lvl="2"/>
            <a:r>
              <a:rPr lang="en-US" dirty="0" smtClean="0"/>
              <a:t>Tip Width: 25.24 mm</a:t>
            </a:r>
          </a:p>
          <a:p>
            <a:pPr lvl="2"/>
            <a:r>
              <a:rPr lang="en-US" dirty="0" smtClean="0"/>
              <a:t>Tip Thickness: 0.63 mm / 0.55 mm</a:t>
            </a:r>
          </a:p>
          <a:p>
            <a:pPr lvl="1"/>
            <a:r>
              <a:rPr lang="en-US" dirty="0" smtClean="0"/>
              <a:t>NED 2 (2019 07 18)</a:t>
            </a:r>
          </a:p>
          <a:p>
            <a:pPr lvl="2"/>
            <a:r>
              <a:rPr lang="en-US" dirty="0" smtClean="0"/>
              <a:t>Tip Width: 24.38 mm / 24.1 mm</a:t>
            </a:r>
          </a:p>
          <a:p>
            <a:pPr lvl="2"/>
            <a:r>
              <a:rPr lang="en-US" dirty="0" smtClean="0"/>
              <a:t>Tip Thickness: 0.85 mm / 0.9 mm</a:t>
            </a:r>
          </a:p>
          <a:p>
            <a:pPr lvl="1"/>
            <a:r>
              <a:rPr lang="en-US" dirty="0" smtClean="0"/>
              <a:t>NED 2 (2019 07 </a:t>
            </a:r>
            <a:r>
              <a:rPr lang="en-US" dirty="0" smtClean="0"/>
              <a:t>25)</a:t>
            </a:r>
            <a:endParaRPr lang="en-US" dirty="0" smtClean="0"/>
          </a:p>
          <a:p>
            <a:pPr lvl="2"/>
            <a:r>
              <a:rPr lang="en-US" dirty="0" smtClean="0"/>
              <a:t>Width: </a:t>
            </a:r>
            <a:r>
              <a:rPr lang="en-US" dirty="0" smtClean="0"/>
              <a:t>24.7 / 24.2 </a:t>
            </a:r>
            <a:r>
              <a:rPr lang="en-US" dirty="0" smtClean="0"/>
              <a:t>mm</a:t>
            </a:r>
          </a:p>
          <a:p>
            <a:pPr lvl="2"/>
            <a:r>
              <a:rPr lang="en-US" dirty="0" smtClean="0"/>
              <a:t>Tip Thickness: </a:t>
            </a:r>
            <a:r>
              <a:rPr lang="en-US" dirty="0" smtClean="0"/>
              <a:t>0.7 </a:t>
            </a:r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Rollers</a:t>
            </a:r>
          </a:p>
          <a:p>
            <a:pPr lvl="1"/>
            <a:r>
              <a:rPr lang="en-US" dirty="0" smtClean="0"/>
              <a:t>Top: P75 (2019 05 31),</a:t>
            </a:r>
            <a:br>
              <a:rPr lang="en-US" dirty="0" smtClean="0"/>
            </a:br>
            <a:r>
              <a:rPr lang="en-US" dirty="0" smtClean="0"/>
              <a:t>Bottom</a:t>
            </a:r>
            <a:r>
              <a:rPr lang="en-US" dirty="0"/>
              <a:t>: P76 (2019 05 31)</a:t>
            </a:r>
            <a:endParaRPr lang="en-US" dirty="0" smtClean="0"/>
          </a:p>
          <a:p>
            <a:pPr lvl="2"/>
            <a:r>
              <a:rPr lang="en-US" dirty="0" smtClean="0"/>
              <a:t>Width: 25.71 mm</a:t>
            </a:r>
          </a:p>
          <a:p>
            <a:pPr lvl="2"/>
            <a:r>
              <a:rPr lang="en-US" dirty="0" smtClean="0"/>
              <a:t>Angle: 0°</a:t>
            </a:r>
          </a:p>
          <a:p>
            <a:pPr lvl="2"/>
            <a:r>
              <a:rPr lang="en-US" dirty="0" smtClean="0"/>
              <a:t>Diameter: 149.5 </a:t>
            </a:r>
            <a:r>
              <a:rPr lang="en-US" dirty="0" smtClean="0"/>
              <a:t>mm</a:t>
            </a:r>
          </a:p>
          <a:p>
            <a:pPr lvl="1"/>
            <a:r>
              <a:rPr lang="en-US" dirty="0" smtClean="0"/>
              <a:t>Horizontal: H-Major A (2017 08 18), H-minor B (2017 08 18)</a:t>
            </a:r>
          </a:p>
          <a:p>
            <a:pPr lvl="2"/>
            <a:r>
              <a:rPr lang="en-US" dirty="0" smtClean="0"/>
              <a:t>Width: 15.9 mm</a:t>
            </a:r>
          </a:p>
          <a:p>
            <a:pPr lvl="2"/>
            <a:r>
              <a:rPr lang="en-US" dirty="0" smtClean="0"/>
              <a:t>Angle: 0°</a:t>
            </a:r>
          </a:p>
          <a:p>
            <a:pPr lvl="2"/>
            <a:r>
              <a:rPr lang="en-US" dirty="0" smtClean="0"/>
              <a:t>Diameter: 135.9 mm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64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</a:t>
            </a:r>
            <a:r>
              <a:rPr lang="en-US" dirty="0" smtClean="0"/>
              <a:t>Startup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pieces </a:t>
            </a:r>
            <a:r>
              <a:rPr lang="en-US" dirty="0" smtClean="0"/>
              <a:t>total of </a:t>
            </a:r>
            <a:r>
              <a:rPr lang="en-US" dirty="0" smtClean="0"/>
              <a:t>~12 </a:t>
            </a:r>
            <a:r>
              <a:rPr lang="en-US" dirty="0" smtClean="0"/>
              <a:t>m of cable with intermittent defects</a:t>
            </a:r>
          </a:p>
          <a:p>
            <a:r>
              <a:rPr lang="en-US" dirty="0" smtClean="0"/>
              <a:t>Initial suspicion is related to mismatched physical properties, as most crossovers occurred at edges at or right after BOST strands; (but then considered unlikely…, see next slide) </a:t>
            </a:r>
          </a:p>
          <a:p>
            <a:r>
              <a:rPr lang="en-US" dirty="0" smtClean="0"/>
              <a:t>Rubbing sound suggested some friction between components</a:t>
            </a:r>
          </a:p>
          <a:p>
            <a:r>
              <a:rPr lang="en-US" dirty="0" smtClean="0"/>
              <a:t>Broad face </a:t>
            </a:r>
            <a:r>
              <a:rPr lang="en-US" dirty="0" smtClean="0"/>
              <a:t>suggested </a:t>
            </a:r>
            <a:r>
              <a:rPr lang="en-US" dirty="0" smtClean="0"/>
              <a:t>insufficient </a:t>
            </a:r>
            <a:r>
              <a:rPr lang="en-US" dirty="0" smtClean="0"/>
              <a:t>initial vertical </a:t>
            </a:r>
            <a:r>
              <a:rPr lang="en-US" dirty="0" smtClean="0"/>
              <a:t>compaction</a:t>
            </a:r>
          </a:p>
          <a:p>
            <a:r>
              <a:rPr lang="en-US" dirty="0" smtClean="0"/>
              <a:t>Hand micrometer measurement suggested that the wires were pushing open the vertical rollers more than expected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150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Startup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Adjustments suggested the vertical aperture was &gt;0.006” off</a:t>
            </a:r>
          </a:p>
          <a:p>
            <a:r>
              <a:rPr lang="en-US" dirty="0" smtClean="0"/>
              <a:t>After adjustment, broad </a:t>
            </a:r>
            <a:r>
              <a:rPr lang="en-US" dirty="0"/>
              <a:t>face </a:t>
            </a:r>
            <a:r>
              <a:rPr lang="en-US" dirty="0" smtClean="0"/>
              <a:t>facets suggested that the insufficient compaction has been corrected, which is confirmed </a:t>
            </a:r>
            <a:r>
              <a:rPr lang="en-US" dirty="0"/>
              <a:t>by hand micrometer measurement</a:t>
            </a:r>
          </a:p>
          <a:p>
            <a:r>
              <a:rPr lang="en-US" dirty="0"/>
              <a:t>Edge deformation suggested </a:t>
            </a:r>
            <a:r>
              <a:rPr lang="en-US" dirty="0" smtClean="0"/>
              <a:t>sufficient to excessive </a:t>
            </a:r>
            <a:r>
              <a:rPr lang="en-US" dirty="0" smtClean="0"/>
              <a:t>compaction</a:t>
            </a:r>
          </a:p>
          <a:p>
            <a:r>
              <a:rPr lang="en-US" dirty="0" smtClean="0"/>
              <a:t>Pinch point calculation suggested that the adjusted thickness shifts the vertical pinch point back by a few wire diameters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07 25 - EDIPO Re-building Cable Trial 1,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708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3009</TotalTime>
  <Words>917</Words>
  <Application>Microsoft Office PowerPoint</Application>
  <PresentationFormat>Widescreen</PresentationFormat>
  <Paragraphs>165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MS PGothic</vt:lpstr>
      <vt:lpstr>Arial</vt:lpstr>
      <vt:lpstr>Calibri</vt:lpstr>
      <vt:lpstr>Times New Roman</vt:lpstr>
      <vt:lpstr>Office Theme</vt:lpstr>
      <vt:lpstr>EDIPO Re-building Cable Trial 1</vt:lpstr>
      <vt:lpstr>Outline</vt:lpstr>
      <vt:lpstr>Wire - WST</vt:lpstr>
      <vt:lpstr>Wire - BOST</vt:lpstr>
      <vt:lpstr>Mechanical behaviour</vt:lpstr>
      <vt:lpstr>Cabling Machine Setup</vt:lpstr>
      <vt:lpstr>Cabling Hardware</vt:lpstr>
      <vt:lpstr>Cable Startup</vt:lpstr>
      <vt:lpstr>Cable Startup</vt:lpstr>
      <vt:lpstr>Cable Startup</vt:lpstr>
      <vt:lpstr>Cable Startup</vt:lpstr>
      <vt:lpstr>Cable QC</vt:lpstr>
      <vt:lpstr>Next Step</vt:lpstr>
      <vt:lpstr>Extra Slides</vt:lpstr>
      <vt:lpstr>Design “Tuning” Plan</vt:lpstr>
      <vt:lpstr>Cable Parameters</vt:lpstr>
      <vt:lpstr>Cable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LBNL LARP Effort – Ian Pong</dc:title>
  <dc:creator>Ian Pong</dc:creator>
  <cp:lastModifiedBy>Ian Pong</cp:lastModifiedBy>
  <cp:revision>91</cp:revision>
  <dcterms:created xsi:type="dcterms:W3CDTF">2013-02-14T18:56:39Z</dcterms:created>
  <dcterms:modified xsi:type="dcterms:W3CDTF">2019-07-25T01:06:51Z</dcterms:modified>
</cp:coreProperties>
</file>