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0"/>
  </p:notesMasterIdLst>
  <p:handoutMasterIdLst>
    <p:handoutMasterId r:id="rId101"/>
  </p:handoutMasterIdLst>
  <p:sldIdLst>
    <p:sldId id="257" r:id="rId2"/>
    <p:sldId id="1145" r:id="rId3"/>
    <p:sldId id="754" r:id="rId4"/>
    <p:sldId id="290" r:id="rId5"/>
    <p:sldId id="825" r:id="rId6"/>
    <p:sldId id="1146" r:id="rId7"/>
    <p:sldId id="1081" r:id="rId8"/>
    <p:sldId id="1082" r:id="rId9"/>
    <p:sldId id="1083" r:id="rId10"/>
    <p:sldId id="1084" r:id="rId11"/>
    <p:sldId id="1085" r:id="rId12"/>
    <p:sldId id="1086" r:id="rId13"/>
    <p:sldId id="1142" r:id="rId14"/>
    <p:sldId id="1147" r:id="rId15"/>
    <p:sldId id="1089" r:id="rId16"/>
    <p:sldId id="1090" r:id="rId17"/>
    <p:sldId id="1087" r:id="rId18"/>
    <p:sldId id="1138" r:id="rId19"/>
    <p:sldId id="1096" r:id="rId20"/>
    <p:sldId id="1143" r:id="rId21"/>
    <p:sldId id="1092" r:id="rId22"/>
    <p:sldId id="1016" r:id="rId23"/>
    <p:sldId id="828" r:id="rId24"/>
    <p:sldId id="1013" r:id="rId25"/>
    <p:sldId id="506" r:id="rId26"/>
    <p:sldId id="1017" r:id="rId27"/>
    <p:sldId id="1144" r:id="rId28"/>
    <p:sldId id="438" r:id="rId29"/>
    <p:sldId id="439" r:id="rId30"/>
    <p:sldId id="441" r:id="rId31"/>
    <p:sldId id="551" r:id="rId32"/>
    <p:sldId id="940" r:id="rId33"/>
    <p:sldId id="548" r:id="rId34"/>
    <p:sldId id="1091" r:id="rId35"/>
    <p:sldId id="1127" r:id="rId36"/>
    <p:sldId id="1128" r:id="rId37"/>
    <p:sldId id="1129" r:id="rId38"/>
    <p:sldId id="1130" r:id="rId39"/>
    <p:sldId id="1134" r:id="rId40"/>
    <p:sldId id="1135" r:id="rId41"/>
    <p:sldId id="1137" r:id="rId42"/>
    <p:sldId id="1148" r:id="rId43"/>
    <p:sldId id="1139" r:id="rId44"/>
    <p:sldId id="830" r:id="rId45"/>
    <p:sldId id="831" r:id="rId46"/>
    <p:sldId id="329" r:id="rId47"/>
    <p:sldId id="840" r:id="rId48"/>
    <p:sldId id="842" r:id="rId49"/>
    <p:sldId id="324" r:id="rId50"/>
    <p:sldId id="338" r:id="rId51"/>
    <p:sldId id="834" r:id="rId52"/>
    <p:sldId id="339" r:id="rId53"/>
    <p:sldId id="341" r:id="rId54"/>
    <p:sldId id="848" r:id="rId55"/>
    <p:sldId id="835" r:id="rId56"/>
    <p:sldId id="836" r:id="rId57"/>
    <p:sldId id="837" r:id="rId58"/>
    <p:sldId id="839" r:id="rId59"/>
    <p:sldId id="942" r:id="rId60"/>
    <p:sldId id="1021" r:id="rId61"/>
    <p:sldId id="416" r:id="rId62"/>
    <p:sldId id="1095" r:id="rId63"/>
    <p:sldId id="1093" r:id="rId64"/>
    <p:sldId id="455" r:id="rId65"/>
    <p:sldId id="1094" r:id="rId66"/>
    <p:sldId id="457" r:id="rId67"/>
    <p:sldId id="1101" r:id="rId68"/>
    <p:sldId id="1102" r:id="rId69"/>
    <p:sldId id="1103" r:id="rId70"/>
    <p:sldId id="1105" r:id="rId71"/>
    <p:sldId id="1106" r:id="rId72"/>
    <p:sldId id="458" r:id="rId73"/>
    <p:sldId id="459" r:id="rId74"/>
    <p:sldId id="460" r:id="rId75"/>
    <p:sldId id="461" r:id="rId76"/>
    <p:sldId id="462" r:id="rId77"/>
    <p:sldId id="463" r:id="rId78"/>
    <p:sldId id="464" r:id="rId79"/>
    <p:sldId id="1097" r:id="rId80"/>
    <p:sldId id="465" r:id="rId81"/>
    <p:sldId id="1140" r:id="rId82"/>
    <p:sldId id="466" r:id="rId83"/>
    <p:sldId id="552" r:id="rId84"/>
    <p:sldId id="1109" r:id="rId85"/>
    <p:sldId id="1125" r:id="rId86"/>
    <p:sldId id="1098" r:id="rId87"/>
    <p:sldId id="467" r:id="rId88"/>
    <p:sldId id="491" r:id="rId89"/>
    <p:sldId id="1100" r:id="rId90"/>
    <p:sldId id="1107" r:id="rId91"/>
    <p:sldId id="1108" r:id="rId92"/>
    <p:sldId id="1119" r:id="rId93"/>
    <p:sldId id="1124" r:id="rId94"/>
    <p:sldId id="1123" r:id="rId95"/>
    <p:sldId id="1121" r:id="rId96"/>
    <p:sldId id="362" r:id="rId97"/>
    <p:sldId id="829" r:id="rId98"/>
    <p:sldId id="1141" r:id="rId99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95" autoAdjust="0"/>
    <p:restoredTop sz="92754" autoAdjust="0"/>
  </p:normalViewPr>
  <p:slideViewPr>
    <p:cSldViewPr>
      <p:cViewPr varScale="1">
        <p:scale>
          <a:sx n="151" d="100"/>
          <a:sy n="151" d="100"/>
        </p:scale>
        <p:origin x="478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586"/>
    </p:cViewPr>
  </p:sorterViewPr>
  <p:notesViewPr>
    <p:cSldViewPr>
      <p:cViewPr varScale="1">
        <p:scale>
          <a:sx n="130" d="100"/>
          <a:sy n="130" d="100"/>
        </p:scale>
        <p:origin x="4866" y="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2"/>
          <c:order val="0"/>
          <c:marker>
            <c:symbol val="none"/>
          </c:marker>
          <c:xVal>
            <c:numRef>
              <c:f>'Ark1'!$A$1:$A$101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xVal>
          <c:yVal>
            <c:numRef>
              <c:f>'Ark1'!$E$1:$E$101</c:f>
              <c:numCache>
                <c:formatCode>General</c:formatCode>
                <c:ptCount val="101"/>
                <c:pt idx="0">
                  <c:v>217</c:v>
                </c:pt>
                <c:pt idx="1">
                  <c:v>217</c:v>
                </c:pt>
                <c:pt idx="2">
                  <c:v>217</c:v>
                </c:pt>
                <c:pt idx="3">
                  <c:v>217</c:v>
                </c:pt>
                <c:pt idx="4">
                  <c:v>217</c:v>
                </c:pt>
                <c:pt idx="5">
                  <c:v>217</c:v>
                </c:pt>
                <c:pt idx="6">
                  <c:v>217</c:v>
                </c:pt>
                <c:pt idx="7">
                  <c:v>217</c:v>
                </c:pt>
                <c:pt idx="8">
                  <c:v>217</c:v>
                </c:pt>
                <c:pt idx="9">
                  <c:v>217</c:v>
                </c:pt>
                <c:pt idx="10">
                  <c:v>217</c:v>
                </c:pt>
                <c:pt idx="11">
                  <c:v>217</c:v>
                </c:pt>
                <c:pt idx="12">
                  <c:v>217</c:v>
                </c:pt>
                <c:pt idx="13">
                  <c:v>217</c:v>
                </c:pt>
                <c:pt idx="14">
                  <c:v>217</c:v>
                </c:pt>
                <c:pt idx="15">
                  <c:v>217</c:v>
                </c:pt>
                <c:pt idx="16">
                  <c:v>217</c:v>
                </c:pt>
                <c:pt idx="17">
                  <c:v>217</c:v>
                </c:pt>
                <c:pt idx="18">
                  <c:v>217</c:v>
                </c:pt>
                <c:pt idx="19">
                  <c:v>217</c:v>
                </c:pt>
                <c:pt idx="20">
                  <c:v>217</c:v>
                </c:pt>
                <c:pt idx="21">
                  <c:v>217</c:v>
                </c:pt>
                <c:pt idx="22">
                  <c:v>217</c:v>
                </c:pt>
                <c:pt idx="23">
                  <c:v>217</c:v>
                </c:pt>
                <c:pt idx="24">
                  <c:v>217</c:v>
                </c:pt>
                <c:pt idx="25">
                  <c:v>242</c:v>
                </c:pt>
                <c:pt idx="26">
                  <c:v>242</c:v>
                </c:pt>
                <c:pt idx="27">
                  <c:v>242</c:v>
                </c:pt>
                <c:pt idx="28">
                  <c:v>242</c:v>
                </c:pt>
                <c:pt idx="29">
                  <c:v>242</c:v>
                </c:pt>
                <c:pt idx="30">
                  <c:v>242</c:v>
                </c:pt>
                <c:pt idx="31">
                  <c:v>242</c:v>
                </c:pt>
                <c:pt idx="32">
                  <c:v>242</c:v>
                </c:pt>
                <c:pt idx="33">
                  <c:v>242</c:v>
                </c:pt>
                <c:pt idx="34">
                  <c:v>242</c:v>
                </c:pt>
                <c:pt idx="35">
                  <c:v>242</c:v>
                </c:pt>
                <c:pt idx="36">
                  <c:v>242</c:v>
                </c:pt>
                <c:pt idx="37">
                  <c:v>242</c:v>
                </c:pt>
                <c:pt idx="38">
                  <c:v>242</c:v>
                </c:pt>
                <c:pt idx="39">
                  <c:v>242</c:v>
                </c:pt>
                <c:pt idx="40">
                  <c:v>242</c:v>
                </c:pt>
                <c:pt idx="41">
                  <c:v>242</c:v>
                </c:pt>
                <c:pt idx="42">
                  <c:v>242</c:v>
                </c:pt>
                <c:pt idx="43">
                  <c:v>242</c:v>
                </c:pt>
                <c:pt idx="44">
                  <c:v>242</c:v>
                </c:pt>
                <c:pt idx="45">
                  <c:v>242</c:v>
                </c:pt>
                <c:pt idx="46">
                  <c:v>242</c:v>
                </c:pt>
                <c:pt idx="47">
                  <c:v>242</c:v>
                </c:pt>
                <c:pt idx="48">
                  <c:v>242</c:v>
                </c:pt>
                <c:pt idx="49">
                  <c:v>242</c:v>
                </c:pt>
                <c:pt idx="50">
                  <c:v>127</c:v>
                </c:pt>
                <c:pt idx="51">
                  <c:v>127</c:v>
                </c:pt>
                <c:pt idx="52">
                  <c:v>127</c:v>
                </c:pt>
                <c:pt idx="53">
                  <c:v>127</c:v>
                </c:pt>
                <c:pt idx="54">
                  <c:v>127</c:v>
                </c:pt>
                <c:pt idx="55">
                  <c:v>127</c:v>
                </c:pt>
                <c:pt idx="56">
                  <c:v>127</c:v>
                </c:pt>
                <c:pt idx="57">
                  <c:v>127</c:v>
                </c:pt>
                <c:pt idx="58">
                  <c:v>127</c:v>
                </c:pt>
                <c:pt idx="59">
                  <c:v>127</c:v>
                </c:pt>
                <c:pt idx="60">
                  <c:v>127</c:v>
                </c:pt>
                <c:pt idx="61">
                  <c:v>127</c:v>
                </c:pt>
                <c:pt idx="62">
                  <c:v>127</c:v>
                </c:pt>
                <c:pt idx="63">
                  <c:v>127</c:v>
                </c:pt>
                <c:pt idx="64">
                  <c:v>127</c:v>
                </c:pt>
                <c:pt idx="65">
                  <c:v>127</c:v>
                </c:pt>
                <c:pt idx="66">
                  <c:v>127</c:v>
                </c:pt>
                <c:pt idx="67">
                  <c:v>127</c:v>
                </c:pt>
                <c:pt idx="68">
                  <c:v>127</c:v>
                </c:pt>
                <c:pt idx="69">
                  <c:v>127</c:v>
                </c:pt>
                <c:pt idx="70">
                  <c:v>127</c:v>
                </c:pt>
                <c:pt idx="71">
                  <c:v>127</c:v>
                </c:pt>
                <c:pt idx="72">
                  <c:v>127</c:v>
                </c:pt>
                <c:pt idx="73">
                  <c:v>127</c:v>
                </c:pt>
                <c:pt idx="74">
                  <c:v>127</c:v>
                </c:pt>
                <c:pt idx="75">
                  <c:v>127</c:v>
                </c:pt>
                <c:pt idx="76">
                  <c:v>166</c:v>
                </c:pt>
                <c:pt idx="77">
                  <c:v>166</c:v>
                </c:pt>
                <c:pt idx="78">
                  <c:v>166</c:v>
                </c:pt>
                <c:pt idx="79">
                  <c:v>166</c:v>
                </c:pt>
                <c:pt idx="80">
                  <c:v>166</c:v>
                </c:pt>
                <c:pt idx="81">
                  <c:v>166</c:v>
                </c:pt>
                <c:pt idx="82">
                  <c:v>166</c:v>
                </c:pt>
                <c:pt idx="83">
                  <c:v>166</c:v>
                </c:pt>
                <c:pt idx="84">
                  <c:v>166</c:v>
                </c:pt>
                <c:pt idx="85">
                  <c:v>166</c:v>
                </c:pt>
                <c:pt idx="86">
                  <c:v>166</c:v>
                </c:pt>
                <c:pt idx="87">
                  <c:v>166</c:v>
                </c:pt>
                <c:pt idx="88">
                  <c:v>166</c:v>
                </c:pt>
                <c:pt idx="89">
                  <c:v>166</c:v>
                </c:pt>
                <c:pt idx="90">
                  <c:v>166</c:v>
                </c:pt>
                <c:pt idx="91">
                  <c:v>166</c:v>
                </c:pt>
                <c:pt idx="92">
                  <c:v>166</c:v>
                </c:pt>
                <c:pt idx="93">
                  <c:v>166</c:v>
                </c:pt>
                <c:pt idx="94">
                  <c:v>166</c:v>
                </c:pt>
                <c:pt idx="95">
                  <c:v>166</c:v>
                </c:pt>
                <c:pt idx="96">
                  <c:v>166</c:v>
                </c:pt>
                <c:pt idx="97">
                  <c:v>166</c:v>
                </c:pt>
                <c:pt idx="98">
                  <c:v>166</c:v>
                </c:pt>
                <c:pt idx="99">
                  <c:v>166</c:v>
                </c:pt>
                <c:pt idx="100">
                  <c:v>166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A5A-4C02-86C4-FADF22EE99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2392040"/>
        <c:axId val="323029128"/>
      </c:scatterChart>
      <c:valAx>
        <c:axId val="322392040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extTo"/>
        <c:crossAx val="323029128"/>
        <c:crosses val="autoZero"/>
        <c:crossBetween val="midCat"/>
      </c:valAx>
      <c:valAx>
        <c:axId val="323029128"/>
        <c:scaling>
          <c:orientation val="minMax"/>
          <c:max val="260"/>
          <c:min val="100"/>
        </c:scaling>
        <c:delete val="1"/>
        <c:axPos val="l"/>
        <c:numFmt formatCode="General" sourceLinked="1"/>
        <c:majorTickMark val="out"/>
        <c:minorTickMark val="none"/>
        <c:tickLblPos val="nextTo"/>
        <c:crossAx val="3223920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1111301077107195E-2"/>
          <c:y val="9.7222222222222224E-2"/>
          <c:w val="0.93888888888888888"/>
          <c:h val="0.89814814814814814"/>
        </c:manualLayout>
      </c:layout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'Ark1'!$A$1:$A$101</c:f>
              <c:numCache>
                <c:formatCode>General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xVal>
          <c:yVal>
            <c:numRef>
              <c:f>'Ark1'!$B$1:$B$101</c:f>
              <c:numCache>
                <c:formatCode>General</c:formatCode>
                <c:ptCount val="101"/>
                <c:pt idx="0">
                  <c:v>217</c:v>
                </c:pt>
                <c:pt idx="1">
                  <c:v>217</c:v>
                </c:pt>
                <c:pt idx="2">
                  <c:v>217</c:v>
                </c:pt>
                <c:pt idx="3">
                  <c:v>217</c:v>
                </c:pt>
                <c:pt idx="4">
                  <c:v>217</c:v>
                </c:pt>
                <c:pt idx="5">
                  <c:v>217</c:v>
                </c:pt>
                <c:pt idx="6">
                  <c:v>217</c:v>
                </c:pt>
                <c:pt idx="7">
                  <c:v>217</c:v>
                </c:pt>
                <c:pt idx="8">
                  <c:v>217</c:v>
                </c:pt>
                <c:pt idx="9">
                  <c:v>217</c:v>
                </c:pt>
                <c:pt idx="10">
                  <c:v>217</c:v>
                </c:pt>
                <c:pt idx="11">
                  <c:v>217</c:v>
                </c:pt>
                <c:pt idx="12">
                  <c:v>217</c:v>
                </c:pt>
                <c:pt idx="13">
                  <c:v>217</c:v>
                </c:pt>
                <c:pt idx="14">
                  <c:v>217</c:v>
                </c:pt>
                <c:pt idx="15">
                  <c:v>217</c:v>
                </c:pt>
                <c:pt idx="16">
                  <c:v>217</c:v>
                </c:pt>
                <c:pt idx="17">
                  <c:v>217</c:v>
                </c:pt>
                <c:pt idx="18">
                  <c:v>217</c:v>
                </c:pt>
                <c:pt idx="19">
                  <c:v>217</c:v>
                </c:pt>
                <c:pt idx="20">
                  <c:v>217</c:v>
                </c:pt>
                <c:pt idx="21">
                  <c:v>217</c:v>
                </c:pt>
                <c:pt idx="22">
                  <c:v>217</c:v>
                </c:pt>
                <c:pt idx="23">
                  <c:v>217</c:v>
                </c:pt>
                <c:pt idx="24">
                  <c:v>217</c:v>
                </c:pt>
                <c:pt idx="25">
                  <c:v>217</c:v>
                </c:pt>
                <c:pt idx="26">
                  <c:v>217</c:v>
                </c:pt>
                <c:pt idx="27">
                  <c:v>217</c:v>
                </c:pt>
                <c:pt idx="28">
                  <c:v>217</c:v>
                </c:pt>
                <c:pt idx="29">
                  <c:v>217</c:v>
                </c:pt>
                <c:pt idx="30">
                  <c:v>217</c:v>
                </c:pt>
                <c:pt idx="31">
                  <c:v>217</c:v>
                </c:pt>
                <c:pt idx="32">
                  <c:v>217</c:v>
                </c:pt>
                <c:pt idx="33">
                  <c:v>217</c:v>
                </c:pt>
                <c:pt idx="34">
                  <c:v>217</c:v>
                </c:pt>
                <c:pt idx="35">
                  <c:v>217</c:v>
                </c:pt>
                <c:pt idx="36">
                  <c:v>217</c:v>
                </c:pt>
                <c:pt idx="37">
                  <c:v>217</c:v>
                </c:pt>
                <c:pt idx="38">
                  <c:v>217</c:v>
                </c:pt>
                <c:pt idx="39">
                  <c:v>217</c:v>
                </c:pt>
                <c:pt idx="40">
                  <c:v>217</c:v>
                </c:pt>
                <c:pt idx="41">
                  <c:v>217</c:v>
                </c:pt>
                <c:pt idx="42">
                  <c:v>217</c:v>
                </c:pt>
                <c:pt idx="43">
                  <c:v>217</c:v>
                </c:pt>
                <c:pt idx="44">
                  <c:v>217</c:v>
                </c:pt>
                <c:pt idx="45">
                  <c:v>217</c:v>
                </c:pt>
                <c:pt idx="46">
                  <c:v>217</c:v>
                </c:pt>
                <c:pt idx="47">
                  <c:v>217</c:v>
                </c:pt>
                <c:pt idx="48">
                  <c:v>217</c:v>
                </c:pt>
                <c:pt idx="49">
                  <c:v>217</c:v>
                </c:pt>
                <c:pt idx="50">
                  <c:v>217</c:v>
                </c:pt>
                <c:pt idx="51">
                  <c:v>217</c:v>
                </c:pt>
                <c:pt idx="52">
                  <c:v>217</c:v>
                </c:pt>
                <c:pt idx="53">
                  <c:v>217</c:v>
                </c:pt>
                <c:pt idx="54">
                  <c:v>217</c:v>
                </c:pt>
                <c:pt idx="55">
                  <c:v>166</c:v>
                </c:pt>
                <c:pt idx="56">
                  <c:v>166</c:v>
                </c:pt>
                <c:pt idx="57">
                  <c:v>166</c:v>
                </c:pt>
                <c:pt idx="58">
                  <c:v>166</c:v>
                </c:pt>
                <c:pt idx="59">
                  <c:v>166</c:v>
                </c:pt>
                <c:pt idx="60">
                  <c:v>166</c:v>
                </c:pt>
                <c:pt idx="61">
                  <c:v>166</c:v>
                </c:pt>
                <c:pt idx="62">
                  <c:v>166</c:v>
                </c:pt>
                <c:pt idx="63">
                  <c:v>166</c:v>
                </c:pt>
                <c:pt idx="64">
                  <c:v>166</c:v>
                </c:pt>
                <c:pt idx="65">
                  <c:v>166</c:v>
                </c:pt>
                <c:pt idx="66">
                  <c:v>166</c:v>
                </c:pt>
                <c:pt idx="67">
                  <c:v>166</c:v>
                </c:pt>
                <c:pt idx="68">
                  <c:v>166</c:v>
                </c:pt>
                <c:pt idx="69">
                  <c:v>166</c:v>
                </c:pt>
                <c:pt idx="70">
                  <c:v>166</c:v>
                </c:pt>
                <c:pt idx="71">
                  <c:v>166</c:v>
                </c:pt>
                <c:pt idx="72">
                  <c:v>166</c:v>
                </c:pt>
                <c:pt idx="73">
                  <c:v>166</c:v>
                </c:pt>
                <c:pt idx="74">
                  <c:v>166</c:v>
                </c:pt>
                <c:pt idx="75">
                  <c:v>166</c:v>
                </c:pt>
                <c:pt idx="76">
                  <c:v>166</c:v>
                </c:pt>
                <c:pt idx="77">
                  <c:v>166</c:v>
                </c:pt>
                <c:pt idx="78">
                  <c:v>166</c:v>
                </c:pt>
                <c:pt idx="79">
                  <c:v>166</c:v>
                </c:pt>
                <c:pt idx="80">
                  <c:v>166</c:v>
                </c:pt>
                <c:pt idx="81">
                  <c:v>166</c:v>
                </c:pt>
                <c:pt idx="82">
                  <c:v>166</c:v>
                </c:pt>
                <c:pt idx="83">
                  <c:v>166</c:v>
                </c:pt>
                <c:pt idx="84">
                  <c:v>166</c:v>
                </c:pt>
                <c:pt idx="85">
                  <c:v>166</c:v>
                </c:pt>
                <c:pt idx="86">
                  <c:v>166</c:v>
                </c:pt>
                <c:pt idx="87">
                  <c:v>166</c:v>
                </c:pt>
                <c:pt idx="88">
                  <c:v>166</c:v>
                </c:pt>
                <c:pt idx="89">
                  <c:v>166</c:v>
                </c:pt>
                <c:pt idx="90">
                  <c:v>166</c:v>
                </c:pt>
                <c:pt idx="91">
                  <c:v>166</c:v>
                </c:pt>
                <c:pt idx="92">
                  <c:v>166</c:v>
                </c:pt>
                <c:pt idx="93">
                  <c:v>166</c:v>
                </c:pt>
                <c:pt idx="94">
                  <c:v>166</c:v>
                </c:pt>
                <c:pt idx="95">
                  <c:v>166</c:v>
                </c:pt>
                <c:pt idx="96">
                  <c:v>166</c:v>
                </c:pt>
                <c:pt idx="97">
                  <c:v>166</c:v>
                </c:pt>
                <c:pt idx="98">
                  <c:v>166</c:v>
                </c:pt>
                <c:pt idx="99">
                  <c:v>166</c:v>
                </c:pt>
                <c:pt idx="100">
                  <c:v>166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74D-4426-B185-3A49361B07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613376"/>
        <c:axId val="324207824"/>
      </c:scatterChart>
      <c:valAx>
        <c:axId val="323613376"/>
        <c:scaling>
          <c:orientation val="minMax"/>
          <c:max val="100"/>
        </c:scaling>
        <c:delete val="1"/>
        <c:axPos val="b"/>
        <c:numFmt formatCode="General" sourceLinked="1"/>
        <c:majorTickMark val="out"/>
        <c:minorTickMark val="none"/>
        <c:tickLblPos val="nextTo"/>
        <c:crossAx val="324207824"/>
        <c:crosses val="autoZero"/>
        <c:crossBetween val="midCat"/>
      </c:valAx>
      <c:valAx>
        <c:axId val="324207824"/>
        <c:scaling>
          <c:orientation val="minMax"/>
          <c:max val="260"/>
          <c:min val="100"/>
        </c:scaling>
        <c:delete val="1"/>
        <c:axPos val="l"/>
        <c:numFmt formatCode="General" sourceLinked="1"/>
        <c:majorTickMark val="out"/>
        <c:minorTickMark val="none"/>
        <c:tickLblPos val="nextTo"/>
        <c:crossAx val="32361337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84A45-BF02-4B24-8757-5F9A112862AF}" type="datetimeFigureOut">
              <a:rPr lang="nb-NO" smtClean="0"/>
              <a:t>23.09.2019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F68F8-8B90-43D1-B288-9E3DFBF6BA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314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1FD62-0CFD-48FA-A44E-1C48D10364B2}" type="datetimeFigureOut">
              <a:rPr lang="nb-NO" smtClean="0"/>
              <a:t>23.09.2019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A5CB01-679E-4523-98EF-C076D6A9003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779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aseline="0"/>
              <a:t>Add </a:t>
            </a:r>
            <a:r>
              <a:rPr lang="nb-NO" baseline="0" err="1"/>
              <a:t>some</a:t>
            </a:r>
            <a:r>
              <a:rPr lang="nb-NO" baseline="0"/>
              <a:t> </a:t>
            </a:r>
            <a:r>
              <a:rPr lang="nb-NO" baseline="0" err="1"/>
              <a:t>details</a:t>
            </a:r>
            <a:r>
              <a:rPr lang="nb-NO" baseline="0"/>
              <a:t> and </a:t>
            </a:r>
            <a:r>
              <a:rPr lang="nb-NO" baseline="0" err="1"/>
              <a:t>mathematics</a:t>
            </a:r>
            <a:r>
              <a:rPr lang="nb-NO" baseline="0"/>
              <a:t> </a:t>
            </a:r>
            <a:r>
              <a:rPr lang="nb-NO" baseline="0" err="1"/>
              <a:t>on</a:t>
            </a:r>
            <a:r>
              <a:rPr lang="nb-NO" baseline="0"/>
              <a:t> </a:t>
            </a:r>
            <a:r>
              <a:rPr lang="nb-NO" baseline="0" err="1"/>
              <a:t>how</a:t>
            </a:r>
            <a:r>
              <a:rPr lang="nb-NO" baseline="0"/>
              <a:t> </a:t>
            </a:r>
            <a:r>
              <a:rPr lang="nb-NO" baseline="0" err="1"/>
              <a:t>X-ray</a:t>
            </a:r>
            <a:r>
              <a:rPr lang="nb-NO" baseline="0"/>
              <a:t> systems </a:t>
            </a:r>
            <a:r>
              <a:rPr lang="nb-NO" baseline="0" err="1"/>
              <a:t>work</a:t>
            </a:r>
            <a:endParaRPr lang="nb-NO" baseline="0"/>
          </a:p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0803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13099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err="1"/>
              <a:t>Integrate</a:t>
            </a:r>
            <a:r>
              <a:rPr lang="nb-NO"/>
              <a:t> </a:t>
            </a:r>
            <a:r>
              <a:rPr lang="nb-NO" err="1"/>
              <a:t>the</a:t>
            </a:r>
            <a:r>
              <a:rPr lang="nb-NO"/>
              <a:t> </a:t>
            </a:r>
            <a:r>
              <a:rPr lang="nb-NO" err="1"/>
              <a:t>electron</a:t>
            </a:r>
            <a:r>
              <a:rPr lang="nb-NO"/>
              <a:t> </a:t>
            </a:r>
            <a:r>
              <a:rPr lang="nb-NO" err="1"/>
              <a:t>energy</a:t>
            </a:r>
            <a:r>
              <a:rPr lang="nb-NO"/>
              <a:t> from </a:t>
            </a:r>
            <a:r>
              <a:rPr lang="nb-NO" err="1"/>
              <a:t>incoming</a:t>
            </a:r>
            <a:r>
              <a:rPr lang="nb-NO" baseline="0"/>
              <a:t> </a:t>
            </a:r>
            <a:r>
              <a:rPr lang="nb-NO" baseline="0" err="1"/>
              <a:t>energy</a:t>
            </a:r>
            <a:r>
              <a:rPr lang="nb-NO" baseline="0"/>
              <a:t> E0 to </a:t>
            </a:r>
            <a:r>
              <a:rPr lang="nb-NO" baseline="0" err="1"/>
              <a:t>the</a:t>
            </a:r>
            <a:r>
              <a:rPr lang="nb-NO" baseline="0"/>
              <a:t> min </a:t>
            </a:r>
            <a:r>
              <a:rPr lang="nb-NO" baseline="0" err="1"/>
              <a:t>electron</a:t>
            </a:r>
            <a:r>
              <a:rPr lang="nb-NO" baseline="0"/>
              <a:t> </a:t>
            </a:r>
            <a:r>
              <a:rPr lang="nb-NO" baseline="0" err="1"/>
              <a:t>energy</a:t>
            </a:r>
            <a:r>
              <a:rPr lang="nb-NO" baseline="0"/>
              <a:t> to </a:t>
            </a:r>
            <a:r>
              <a:rPr lang="nb-NO" baseline="0" err="1"/>
              <a:t>create</a:t>
            </a:r>
            <a:r>
              <a:rPr lang="nb-NO" baseline="0"/>
              <a:t> </a:t>
            </a:r>
            <a:r>
              <a:rPr lang="nb-NO" baseline="0" err="1"/>
              <a:t>photon</a:t>
            </a:r>
            <a:r>
              <a:rPr lang="nb-NO" baseline="0"/>
              <a:t> </a:t>
            </a:r>
            <a:r>
              <a:rPr lang="nb-NO" baseline="0" err="1"/>
              <a:t>of</a:t>
            </a:r>
            <a:r>
              <a:rPr lang="nb-NO" baseline="0"/>
              <a:t> </a:t>
            </a:r>
            <a:r>
              <a:rPr lang="nb-NO" baseline="0" err="1"/>
              <a:t>energy</a:t>
            </a:r>
            <a:r>
              <a:rPr lang="nb-NO" baseline="0"/>
              <a:t> E</a:t>
            </a:r>
            <a:r>
              <a:rPr lang="el-GR" baseline="0"/>
              <a:t>γ</a:t>
            </a:r>
            <a:r>
              <a:rPr lang="nb-NO" baseline="0"/>
              <a:t>.</a:t>
            </a:r>
          </a:p>
          <a:p>
            <a:r>
              <a:rPr lang="nb-NO" baseline="0"/>
              <a:t>The stopping </a:t>
            </a:r>
            <a:r>
              <a:rPr lang="nb-NO" baseline="0" err="1"/>
              <a:t>power</a:t>
            </a:r>
            <a:r>
              <a:rPr lang="nb-NO" baseline="0"/>
              <a:t> for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electron</a:t>
            </a:r>
            <a:r>
              <a:rPr lang="nb-NO" baseline="0"/>
              <a:t> </a:t>
            </a:r>
            <a:r>
              <a:rPr lang="nb-NO" baseline="0" err="1"/>
              <a:t>decreases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ENERGY and INTENSITY</a:t>
            </a:r>
          </a:p>
          <a:p>
            <a:r>
              <a:rPr lang="nb-NO" baseline="0" err="1"/>
              <a:t>the</a:t>
            </a:r>
            <a:r>
              <a:rPr lang="nb-NO" baseline="0"/>
              <a:t> stopping </a:t>
            </a:r>
            <a:r>
              <a:rPr lang="nb-NO" baseline="0" err="1"/>
              <a:t>power</a:t>
            </a:r>
            <a:r>
              <a:rPr lang="nb-NO" baseline="0"/>
              <a:t> for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photons</a:t>
            </a:r>
            <a:r>
              <a:rPr lang="nb-NO" baseline="0"/>
              <a:t> </a:t>
            </a:r>
            <a:r>
              <a:rPr lang="nb-NO" baseline="0" err="1"/>
              <a:t>decreases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INTENSITY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303460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2774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Video:</a:t>
            </a:r>
            <a:r>
              <a:rPr lang="nb-NO" baseline="0"/>
              <a:t> 2 </a:t>
            </a:r>
            <a:r>
              <a:rPr lang="nb-NO" baseline="0" err="1"/>
              <a:t>Hz</a:t>
            </a:r>
            <a:r>
              <a:rPr lang="nb-NO" baseline="0"/>
              <a:t> (0.5 sec/</a:t>
            </a:r>
            <a:r>
              <a:rPr lang="nb-NO" baseline="0" err="1"/>
              <a:t>rotation</a:t>
            </a:r>
            <a:r>
              <a:rPr lang="nb-NO" baseline="0"/>
              <a:t>)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37669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Note:</a:t>
            </a:r>
            <a:r>
              <a:rPr lang="nb-NO" baseline="0"/>
              <a:t> No over-/underlying </a:t>
            </a:r>
            <a:r>
              <a:rPr lang="nb-NO" baseline="0" err="1"/>
              <a:t>rib</a:t>
            </a:r>
            <a:r>
              <a:rPr lang="nb-NO" baseline="0"/>
              <a:t> bones, </a:t>
            </a:r>
            <a:r>
              <a:rPr lang="nb-NO" baseline="0" err="1"/>
              <a:t>better</a:t>
            </a:r>
            <a:r>
              <a:rPr lang="nb-NO" baseline="0"/>
              <a:t> contrast </a:t>
            </a:r>
            <a:r>
              <a:rPr lang="nb-NO" baseline="0" err="1"/>
              <a:t>of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lung</a:t>
            </a:r>
            <a:r>
              <a:rPr lang="nb-NO" baseline="0"/>
              <a:t> </a:t>
            </a:r>
            <a:r>
              <a:rPr lang="nb-NO" baseline="0" err="1"/>
              <a:t>anatomy</a:t>
            </a:r>
            <a:r>
              <a:rPr lang="nb-NO" baseline="0"/>
              <a:t> and </a:t>
            </a:r>
            <a:r>
              <a:rPr lang="nb-NO" baseline="0" err="1"/>
              <a:t>heart</a:t>
            </a:r>
            <a:r>
              <a:rPr lang="nb-NO" baseline="0"/>
              <a:t>, </a:t>
            </a:r>
            <a:r>
              <a:rPr lang="nb-NO" baseline="0" err="1"/>
              <a:t>can</a:t>
            </a:r>
            <a:r>
              <a:rPr lang="nb-NO" baseline="0"/>
              <a:t> </a:t>
            </a:r>
            <a:r>
              <a:rPr lang="nb-NO" baseline="0" err="1"/>
              <a:t>choose</a:t>
            </a:r>
            <a:r>
              <a:rPr lang="nb-NO" baseline="0"/>
              <a:t> </a:t>
            </a:r>
            <a:r>
              <a:rPr lang="nb-NO" baseline="0" err="1"/>
              <a:t>projection</a:t>
            </a:r>
            <a:r>
              <a:rPr lang="nb-NO" baseline="0"/>
              <a:t> plane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945483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3415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066800" y="665163"/>
            <a:ext cx="4432300" cy="332581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Plassholder for notater 2"/>
          <p:cNvSpPr txBox="1">
            <a:spLocks noGrp="1"/>
          </p:cNvSpPr>
          <p:nvPr>
            <p:ph type="body" sz="quarter" idx="1"/>
          </p:nvPr>
        </p:nvSpPr>
        <p:spPr>
          <a:xfrm>
            <a:off x="656662" y="4212700"/>
            <a:ext cx="5253301" cy="3991678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78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err="1"/>
              <a:t>Axial</a:t>
            </a:r>
            <a:r>
              <a:rPr lang="nb-NO" baseline="0"/>
              <a:t> images, </a:t>
            </a:r>
            <a:r>
              <a:rPr lang="nb-NO" baseline="0" err="1"/>
              <a:t>seen</a:t>
            </a:r>
            <a:r>
              <a:rPr lang="nb-NO" baseline="0"/>
              <a:t> from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="1" baseline="0" err="1"/>
              <a:t>bottom</a:t>
            </a:r>
            <a:endParaRPr lang="nb-NO" b="1" baseline="0"/>
          </a:p>
          <a:p>
            <a:r>
              <a:rPr lang="nb-NO" b="0" baseline="0" err="1"/>
              <a:t>Lung</a:t>
            </a:r>
            <a:r>
              <a:rPr lang="nb-NO" b="0" baseline="0"/>
              <a:t>: </a:t>
            </a:r>
            <a:r>
              <a:rPr lang="nb-NO" b="0" baseline="0" err="1"/>
              <a:t>Bronchial</a:t>
            </a:r>
            <a:r>
              <a:rPr lang="nb-NO" b="0" baseline="0"/>
              <a:t> tubes (for air) and </a:t>
            </a:r>
            <a:r>
              <a:rPr lang="nb-NO" b="0" baseline="0" err="1"/>
              <a:t>blood</a:t>
            </a:r>
            <a:r>
              <a:rPr lang="nb-NO" b="0" baseline="0"/>
              <a:t> </a:t>
            </a:r>
            <a:r>
              <a:rPr lang="nb-NO" b="0" baseline="0" err="1"/>
              <a:t>vessels</a:t>
            </a:r>
            <a:endParaRPr lang="nb-NO" b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Note:</a:t>
            </a:r>
            <a:r>
              <a:rPr lang="nb-NO" baseline="0"/>
              <a:t> No over-/underlying </a:t>
            </a:r>
            <a:r>
              <a:rPr lang="nb-NO" baseline="0" err="1"/>
              <a:t>rib</a:t>
            </a:r>
            <a:r>
              <a:rPr lang="nb-NO" baseline="0"/>
              <a:t> bones, </a:t>
            </a:r>
            <a:r>
              <a:rPr lang="nb-NO" baseline="0" err="1"/>
              <a:t>better</a:t>
            </a:r>
            <a:r>
              <a:rPr lang="nb-NO" baseline="0"/>
              <a:t> contrast </a:t>
            </a:r>
            <a:r>
              <a:rPr lang="nb-NO" baseline="0" err="1"/>
              <a:t>of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lung</a:t>
            </a:r>
            <a:r>
              <a:rPr lang="nb-NO" baseline="0"/>
              <a:t> </a:t>
            </a:r>
            <a:r>
              <a:rPr lang="nb-NO" baseline="0" err="1"/>
              <a:t>anatomy</a:t>
            </a:r>
            <a:r>
              <a:rPr lang="nb-NO" baseline="0"/>
              <a:t> and </a:t>
            </a:r>
            <a:r>
              <a:rPr lang="nb-NO" baseline="0" err="1"/>
              <a:t>heart</a:t>
            </a:r>
            <a:r>
              <a:rPr lang="nb-NO" baseline="0"/>
              <a:t>, </a:t>
            </a:r>
            <a:r>
              <a:rPr lang="nb-NO" baseline="0" err="1"/>
              <a:t>can</a:t>
            </a:r>
            <a:r>
              <a:rPr lang="nb-NO" baseline="0"/>
              <a:t> </a:t>
            </a:r>
            <a:r>
              <a:rPr lang="nb-NO" baseline="0" err="1"/>
              <a:t>choose</a:t>
            </a:r>
            <a:r>
              <a:rPr lang="nb-NO" baseline="0"/>
              <a:t> </a:t>
            </a:r>
            <a:r>
              <a:rPr lang="nb-NO" baseline="0" err="1"/>
              <a:t>projection</a:t>
            </a:r>
            <a:r>
              <a:rPr lang="nb-NO" baseline="0"/>
              <a:t> plane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426065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err="1"/>
              <a:t>Axial</a:t>
            </a:r>
            <a:r>
              <a:rPr lang="nb-NO" baseline="0"/>
              <a:t> images, </a:t>
            </a:r>
            <a:r>
              <a:rPr lang="nb-NO" baseline="0" err="1"/>
              <a:t>seen</a:t>
            </a:r>
            <a:r>
              <a:rPr lang="nb-NO" baseline="0"/>
              <a:t> from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="1" baseline="0" err="1"/>
              <a:t>bottom</a:t>
            </a:r>
            <a:endParaRPr lang="nb-NO" b="1" baseline="0"/>
          </a:p>
          <a:p>
            <a:r>
              <a:rPr lang="nb-NO" b="0" baseline="0" err="1"/>
              <a:t>Lung</a:t>
            </a:r>
            <a:r>
              <a:rPr lang="nb-NO" b="0" baseline="0"/>
              <a:t>: </a:t>
            </a:r>
            <a:r>
              <a:rPr lang="nb-NO" b="0" baseline="0" err="1"/>
              <a:t>Bronchial</a:t>
            </a:r>
            <a:r>
              <a:rPr lang="nb-NO" b="0" baseline="0"/>
              <a:t> tubes (for air) and </a:t>
            </a:r>
            <a:r>
              <a:rPr lang="nb-NO" b="0" baseline="0" err="1"/>
              <a:t>blood</a:t>
            </a:r>
            <a:r>
              <a:rPr lang="nb-NO" b="0" baseline="0"/>
              <a:t> </a:t>
            </a:r>
            <a:r>
              <a:rPr lang="nb-NO" b="0" baseline="0" err="1"/>
              <a:t>vessels</a:t>
            </a:r>
            <a:endParaRPr lang="nb-NO" b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$</a:t>
            </a:r>
            <a:r>
              <a:rPr lang="nb-NO" baseline="0"/>
              <a:t> QA: </a:t>
            </a:r>
            <a:r>
              <a:rPr lang="nb-NO" baseline="0" err="1"/>
              <a:t>check</a:t>
            </a:r>
            <a:r>
              <a:rPr lang="nb-NO" baseline="0"/>
              <a:t> </a:t>
            </a:r>
            <a:r>
              <a:rPr lang="nb-NO" baseline="0" err="1"/>
              <a:t>radiation</a:t>
            </a:r>
            <a:r>
              <a:rPr lang="nb-NO" baseline="0"/>
              <a:t> output, </a:t>
            </a:r>
            <a:r>
              <a:rPr lang="nb-NO" baseline="0" err="1"/>
              <a:t>radiation</a:t>
            </a:r>
            <a:r>
              <a:rPr lang="nb-NO" baseline="0"/>
              <a:t> to </a:t>
            </a:r>
            <a:r>
              <a:rPr lang="nb-NO" baseline="0" err="1"/>
              <a:t>adjacent</a:t>
            </a:r>
            <a:r>
              <a:rPr lang="nb-NO" baseline="0"/>
              <a:t> </a:t>
            </a:r>
            <a:r>
              <a:rPr lang="nb-NO" baseline="0" err="1"/>
              <a:t>rooms</a:t>
            </a:r>
            <a:r>
              <a:rPr lang="nb-NO" baseline="0"/>
              <a:t>, dose meter </a:t>
            </a:r>
            <a:r>
              <a:rPr lang="nb-NO" baseline="0" err="1"/>
              <a:t>calibration</a:t>
            </a:r>
            <a:endParaRPr lang="nb-NO" baseline="0"/>
          </a:p>
          <a:p>
            <a:r>
              <a:rPr lang="nb-NO" baseline="0"/>
              <a:t>$ </a:t>
            </a:r>
            <a:r>
              <a:rPr lang="nb-NO" baseline="0" err="1"/>
              <a:t>optimization</a:t>
            </a:r>
            <a:r>
              <a:rPr lang="nb-NO" baseline="0"/>
              <a:t>: </a:t>
            </a:r>
            <a:r>
              <a:rPr lang="nb-NO" baseline="0" err="1"/>
              <a:t>Doctor</a:t>
            </a:r>
            <a:r>
              <a:rPr lang="nb-NO" baseline="0"/>
              <a:t> </a:t>
            </a:r>
            <a:r>
              <a:rPr lang="nb-NO" baseline="0" err="1"/>
              <a:t>complains</a:t>
            </a:r>
            <a:r>
              <a:rPr lang="nb-NO" baseline="0"/>
              <a:t> </a:t>
            </a:r>
            <a:r>
              <a:rPr lang="nb-NO" baseline="0" err="1"/>
              <a:t>about</a:t>
            </a:r>
            <a:r>
              <a:rPr lang="nb-NO" baseline="0"/>
              <a:t> IQ / I </a:t>
            </a:r>
            <a:r>
              <a:rPr lang="nb-NO" baseline="0" err="1"/>
              <a:t>check</a:t>
            </a:r>
            <a:r>
              <a:rPr lang="nb-NO" baseline="0"/>
              <a:t> dose </a:t>
            </a:r>
            <a:r>
              <a:rPr lang="nb-NO" baseline="0" err="1"/>
              <a:t>readings</a:t>
            </a:r>
            <a:r>
              <a:rPr lang="nb-NO" baseline="0"/>
              <a:t> </a:t>
            </a:r>
            <a:r>
              <a:rPr lang="nb-NO" baseline="0" err="1"/>
              <a:t>and’m</a:t>
            </a:r>
            <a:r>
              <a:rPr lang="nb-NO" baseline="0"/>
              <a:t> </a:t>
            </a:r>
            <a:r>
              <a:rPr lang="nb-NO" baseline="0" err="1"/>
              <a:t>unhappy</a:t>
            </a:r>
            <a:r>
              <a:rPr lang="nb-NO" baseline="0"/>
              <a:t> </a:t>
            </a:r>
            <a:r>
              <a:rPr lang="nb-NO" baseline="0" err="1"/>
              <a:t>about</a:t>
            </a:r>
            <a:r>
              <a:rPr lang="nb-NO" baseline="0"/>
              <a:t> a </a:t>
            </a:r>
            <a:r>
              <a:rPr lang="nb-NO" baseline="0" err="1"/>
              <a:t>specific</a:t>
            </a:r>
            <a:r>
              <a:rPr lang="nb-NO" baseline="0"/>
              <a:t> lab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3010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Her satser Toshiba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25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Her satser Toshiba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26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28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46228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29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510017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44293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Små mengder: Mellom</a:t>
            </a:r>
            <a:r>
              <a:rPr lang="nb-NO" baseline="0"/>
              <a:t> 1:10^8 og 1:10^4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72589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137542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217715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804980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7564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Intro: Intro to CT, </a:t>
            </a:r>
            <a:r>
              <a:rPr lang="nb-NO" err="1"/>
              <a:t>includes</a:t>
            </a:r>
            <a:r>
              <a:rPr lang="nb-NO" baseline="0"/>
              <a:t> x-</a:t>
            </a:r>
            <a:r>
              <a:rPr lang="nb-NO" baseline="0" err="1"/>
              <a:t>rays</a:t>
            </a:r>
            <a:r>
              <a:rPr lang="nb-NO" baseline="0"/>
              <a:t>, </a:t>
            </a:r>
            <a:r>
              <a:rPr lang="nb-NO" baseline="0" err="1"/>
              <a:t>geometry</a:t>
            </a:r>
            <a:r>
              <a:rPr lang="nb-NO" baseline="0"/>
              <a:t> and a </a:t>
            </a:r>
            <a:r>
              <a:rPr lang="nb-NO" baseline="0" err="1"/>
              <a:t>few</a:t>
            </a:r>
            <a:r>
              <a:rPr lang="nb-NO" baseline="0"/>
              <a:t> </a:t>
            </a:r>
            <a:r>
              <a:rPr lang="nb-NO" baseline="0" err="1"/>
              <a:t>examples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802296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186921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593500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214313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69439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336709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73141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033345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Her</a:t>
            </a:r>
            <a:r>
              <a:rPr lang="nb-NO" baseline="0" dirty="0"/>
              <a:t> må jeg skrive mer om </a:t>
            </a:r>
            <a:r>
              <a:rPr lang="nb-NO" baseline="0" dirty="0" err="1"/>
              <a:t>Sn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30638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Her</a:t>
            </a:r>
            <a:r>
              <a:rPr lang="nb-NO" baseline="0"/>
              <a:t> må jeg skrive mer om </a:t>
            </a:r>
            <a:r>
              <a:rPr lang="nb-NO" baseline="0" err="1"/>
              <a:t>Sn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244198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9671114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2346761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7011351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2650106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8463944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965237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755414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74678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6590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Index:</a:t>
            </a:r>
            <a:r>
              <a:rPr lang="nb-NO" baseline="0"/>
              <a:t> </a:t>
            </a:r>
            <a:r>
              <a:rPr lang="nb-NO" baseline="0" err="1"/>
              <a:t>differently</a:t>
            </a:r>
            <a:r>
              <a:rPr lang="nb-NO" baseline="0"/>
              <a:t> </a:t>
            </a:r>
            <a:r>
              <a:rPr lang="nb-NO" baseline="0" err="1"/>
              <a:t>attenuating</a:t>
            </a:r>
            <a:r>
              <a:rPr lang="nb-NO" baseline="0"/>
              <a:t> organs or </a:t>
            </a:r>
            <a:r>
              <a:rPr lang="nb-NO" baseline="0" err="1"/>
              <a:t>tissue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58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447050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60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333415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Bør</a:t>
            </a:r>
            <a:r>
              <a:rPr lang="nb-NO" baseline="0"/>
              <a:t> har kommet hit til pausen!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61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62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6806280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This is</a:t>
            </a:r>
            <a:r>
              <a:rPr lang="nb-NO" baseline="0"/>
              <a:t> the true value of µ(x,y)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63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129589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64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65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4235019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66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68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011925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69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6926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6108008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72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73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74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75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76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77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78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80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* Depending</a:t>
            </a:r>
            <a:r>
              <a:rPr lang="nb-NO" baseline="0"/>
              <a:t> on your frame of reference, some gives focus point &lt;-&gt; isocenter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81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5984719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82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6616844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83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1942592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Two</a:t>
            </a:r>
            <a:r>
              <a:rPr lang="nb-NO" baseline="0"/>
              <a:t> more Tuy conditions: X-ray tube cannot enter patient; Must follow a sensible path around the patient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86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9585351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/>
              <a:t>OVERVIEW,</a:t>
            </a:r>
            <a:r>
              <a:rPr lang="nb-NO" baseline="0"/>
              <a:t> not </a:t>
            </a:r>
            <a:r>
              <a:rPr lang="nb-NO" baseline="0" err="1"/>
              <a:t>explain</a:t>
            </a:r>
            <a:r>
              <a:rPr lang="nb-NO" baseline="0"/>
              <a:t> </a:t>
            </a:r>
            <a:r>
              <a:rPr lang="nb-NO" baseline="0" err="1"/>
              <a:t>the</a:t>
            </a:r>
            <a:r>
              <a:rPr lang="nb-NO" baseline="0"/>
              <a:t> </a:t>
            </a:r>
            <a:r>
              <a:rPr lang="nb-NO" baseline="0" err="1"/>
              <a:t>concepts</a:t>
            </a:r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87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88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89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13512515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92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2597250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94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73870418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95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8350712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96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97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16573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31793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47995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FB388-42AA-4DF2-851A-CCA4A06B24AA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390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420.png"/><Relationship Id="rId4" Type="http://schemas.openxmlformats.org/officeDocument/2006/relationships/image" Target="../media/image4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qioptiq.com/x-ray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16.jpeg"/><Relationship Id="rId4" Type="http://schemas.openxmlformats.org/officeDocument/2006/relationships/image" Target="../media/image23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1.wdp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anz.medical.canon/products/computed-tomography/aquilion_lightning_80_technology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www.itnonline.com/content/detection-technology-introduces-shelf-tileable-ct-detector-module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5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adiologycafe.com/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209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4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gi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7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gi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0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2.jpeg"/><Relationship Id="rId7" Type="http://schemas.openxmlformats.org/officeDocument/2006/relationships/image" Target="../media/image57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2.jpe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../media/image94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0.png"/><Relationship Id="rId3" Type="http://schemas.openxmlformats.org/officeDocument/2006/relationships/image" Target="../media/image2.jpe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2.jpe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231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2.jpe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85.png"/><Relationship Id="rId9" Type="http://schemas.openxmlformats.org/officeDocument/2006/relationships/image" Target="../media/image720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2.jpe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11" Type="http://schemas.openxmlformats.org/officeDocument/2006/relationships/image" Target="../media/image109.png"/><Relationship Id="rId5" Type="http://schemas.openxmlformats.org/officeDocument/2006/relationships/image" Target="../media/image103.png"/><Relationship Id="rId10" Type="http://schemas.openxmlformats.org/officeDocument/2006/relationships/image" Target="../media/image108.png"/><Relationship Id="rId4" Type="http://schemas.openxmlformats.org/officeDocument/2006/relationships/image" Target="../media/image102.png"/><Relationship Id="rId9" Type="http://schemas.openxmlformats.org/officeDocument/2006/relationships/image" Target="../media/image107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gif"/><Relationship Id="rId2" Type="http://schemas.openxmlformats.org/officeDocument/2006/relationships/image" Target="../media/image8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0.png"/><Relationship Id="rId3" Type="http://schemas.openxmlformats.org/officeDocument/2006/relationships/image" Target="../media/image840.png"/><Relationship Id="rId7" Type="http://schemas.openxmlformats.org/officeDocument/2006/relationships/image" Target="../media/image880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0.png"/><Relationship Id="rId5" Type="http://schemas.openxmlformats.org/officeDocument/2006/relationships/image" Target="../media/image860.png"/><Relationship Id="rId4" Type="http://schemas.openxmlformats.org/officeDocument/2006/relationships/image" Target="../media/image113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gif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microsoft.com/office/2007/relationships/hdphoto" Target="../media/hdphoto5.wdp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microsoft.com/office/2007/relationships/hdphoto" Target="../media/hdphoto4.wdp"/><Relationship Id="rId4" Type="http://schemas.openxmlformats.org/officeDocument/2006/relationships/image" Target="../media/image117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0.png"/><Relationship Id="rId4" Type="http://schemas.openxmlformats.org/officeDocument/2006/relationships/image" Target="../media/image119.png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0.png"/><Relationship Id="rId3" Type="http://schemas.openxmlformats.org/officeDocument/2006/relationships/image" Target="../media/image120.png"/><Relationship Id="rId7" Type="http://schemas.openxmlformats.org/officeDocument/2006/relationships/image" Target="../media/image990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0.png"/><Relationship Id="rId5" Type="http://schemas.openxmlformats.org/officeDocument/2006/relationships/image" Target="../media/image970.png"/><Relationship Id="rId4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0.png"/><Relationship Id="rId5" Type="http://schemas.openxmlformats.org/officeDocument/2006/relationships/image" Target="../media/image370.png"/><Relationship Id="rId4" Type="http://schemas.openxmlformats.org/officeDocument/2006/relationships/image" Target="../media/image2.jpe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0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0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27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jpeg"/><Relationship Id="rId5" Type="http://schemas.openxmlformats.org/officeDocument/2006/relationships/image" Target="../media/image125.jpeg"/><Relationship Id="rId4" Type="http://schemas.openxmlformats.org/officeDocument/2006/relationships/image" Target="../media/image124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b_bakgrun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bhauk_alt_handlar_n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255588"/>
            <a:ext cx="387826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064896" cy="3730426"/>
          </a:xfrm>
        </p:spPr>
        <p:txBody>
          <a:bodyPr>
            <a:normAutofit/>
          </a:bodyPr>
          <a:lstStyle/>
          <a:p>
            <a:r>
              <a:rPr lang="nb-NO" b="1" err="1"/>
              <a:t>Computed</a:t>
            </a:r>
            <a:r>
              <a:rPr lang="nb-NO" b="1"/>
              <a:t> </a:t>
            </a:r>
            <a:r>
              <a:rPr lang="nb-NO" b="1" err="1"/>
              <a:t>Tomography</a:t>
            </a:r>
            <a:br>
              <a:rPr lang="nb-NO" b="1"/>
            </a:br>
            <a:r>
              <a:rPr lang="nb-NO"/>
              <a:t>Technology + </a:t>
            </a:r>
            <a:r>
              <a:rPr lang="nb-NO" err="1"/>
              <a:t>reconstruction</a:t>
            </a:r>
            <a:br>
              <a:rPr lang="nb-NO"/>
            </a:br>
            <a:br>
              <a:rPr lang="nb-NO"/>
            </a:br>
            <a:r>
              <a:rPr lang="nb-NO"/>
              <a:t>Helge Pettersen</a:t>
            </a:r>
            <a:br>
              <a:rPr lang="nb-NO"/>
            </a:br>
            <a:r>
              <a:rPr lang="nb-NO"/>
              <a:t>Haukeland </a:t>
            </a:r>
            <a:r>
              <a:rPr lang="nb-NO" err="1"/>
              <a:t>University</a:t>
            </a:r>
            <a:r>
              <a:rPr lang="nb-NO"/>
              <a:t> Hospital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49442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e 12"/>
          <p:cNvGrpSpPr/>
          <p:nvPr/>
        </p:nvGrpSpPr>
        <p:grpSpPr>
          <a:xfrm>
            <a:off x="899592" y="375281"/>
            <a:ext cx="5184576" cy="5868679"/>
            <a:chOff x="2915816" y="1628800"/>
            <a:chExt cx="3816424" cy="4320000"/>
          </a:xfrm>
        </p:grpSpPr>
        <p:pic>
          <p:nvPicPr>
            <p:cNvPr id="10" name="Bilde 9" descr="S:\rttn\2013.01 Undervisning på HiB\2012.01.21 Røntgenapparatet\XR tube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19" t="-1125" r="30530" b="1137"/>
            <a:stretch/>
          </p:blipFill>
          <p:spPr bwMode="auto">
            <a:xfrm>
              <a:off x="2915816" y="1628800"/>
              <a:ext cx="2592000" cy="4320000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21540000"/>
              </a:camera>
              <a:lightRig rig="threePt" dir="t"/>
            </a:scene3d>
          </p:spPr>
        </p:pic>
        <p:sp>
          <p:nvSpPr>
            <p:cNvPr id="12" name="Rektangel 11"/>
            <p:cNvSpPr/>
            <p:nvPr/>
          </p:nvSpPr>
          <p:spPr>
            <a:xfrm>
              <a:off x="3635896" y="2132856"/>
              <a:ext cx="3096344" cy="15121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/>
              <a:t>Anodes and </a:t>
            </a:r>
            <a:r>
              <a:rPr lang="nb-NO" err="1"/>
              <a:t>cathodes</a:t>
            </a:r>
            <a:endParaRPr lang="nb-NO"/>
          </a:p>
        </p:txBody>
      </p:sp>
      <p:sp>
        <p:nvSpPr>
          <p:cNvPr id="15" name="TekstSylinder 14"/>
          <p:cNvSpPr txBox="1"/>
          <p:nvPr/>
        </p:nvSpPr>
        <p:spPr>
          <a:xfrm>
            <a:off x="5436096" y="392376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+70 kV</a:t>
            </a:r>
          </a:p>
        </p:txBody>
      </p:sp>
      <p:cxnSp>
        <p:nvCxnSpPr>
          <p:cNvPr id="19" name="Vinkel 18"/>
          <p:cNvCxnSpPr/>
          <p:nvPr/>
        </p:nvCxnSpPr>
        <p:spPr>
          <a:xfrm rot="10800000" flipV="1">
            <a:off x="2824716" y="4293095"/>
            <a:ext cx="2520283" cy="438733"/>
          </a:xfrm>
          <a:prstGeom prst="bentConnector3">
            <a:avLst>
              <a:gd name="adj1" fmla="val 27805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Vinkel 20"/>
          <p:cNvCxnSpPr/>
          <p:nvPr/>
        </p:nvCxnSpPr>
        <p:spPr>
          <a:xfrm rot="10800000">
            <a:off x="4420800" y="3561648"/>
            <a:ext cx="924196" cy="587432"/>
          </a:xfrm>
          <a:prstGeom prst="bentConnector3">
            <a:avLst>
              <a:gd name="adj1" fmla="val 75608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55" name="Gruppe 54"/>
          <p:cNvGrpSpPr/>
          <p:nvPr/>
        </p:nvGrpSpPr>
        <p:grpSpPr>
          <a:xfrm>
            <a:off x="1659303" y="4942019"/>
            <a:ext cx="690153" cy="154281"/>
            <a:chOff x="2051720" y="4653136"/>
            <a:chExt cx="420941" cy="576064"/>
          </a:xfrm>
        </p:grpSpPr>
        <p:sp>
          <p:nvSpPr>
            <p:cNvPr id="24" name="Ellipse 23"/>
            <p:cNvSpPr/>
            <p:nvPr/>
          </p:nvSpPr>
          <p:spPr>
            <a:xfrm>
              <a:off x="2267744" y="479715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5" name="Ellipse 24"/>
            <p:cNvSpPr/>
            <p:nvPr/>
          </p:nvSpPr>
          <p:spPr>
            <a:xfrm>
              <a:off x="2339752" y="501317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6" name="Ellipse 25"/>
            <p:cNvSpPr/>
            <p:nvPr/>
          </p:nvSpPr>
          <p:spPr>
            <a:xfrm>
              <a:off x="2195736" y="494955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7" name="Ellipse 26"/>
            <p:cNvSpPr/>
            <p:nvPr/>
          </p:nvSpPr>
          <p:spPr>
            <a:xfrm>
              <a:off x="2267744" y="515719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8" name="Ellipse 27"/>
            <p:cNvSpPr/>
            <p:nvPr/>
          </p:nvSpPr>
          <p:spPr>
            <a:xfrm>
              <a:off x="2123728" y="515719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9" name="Ellipse 28"/>
            <p:cNvSpPr/>
            <p:nvPr/>
          </p:nvSpPr>
          <p:spPr>
            <a:xfrm>
              <a:off x="2123728" y="479715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0" name="Ellipse 29"/>
            <p:cNvSpPr/>
            <p:nvPr/>
          </p:nvSpPr>
          <p:spPr>
            <a:xfrm>
              <a:off x="2195736" y="5085184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1" name="Ellipse 30"/>
            <p:cNvSpPr/>
            <p:nvPr/>
          </p:nvSpPr>
          <p:spPr>
            <a:xfrm>
              <a:off x="2267744" y="4869160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2" name="Ellipse 31"/>
            <p:cNvSpPr/>
            <p:nvPr/>
          </p:nvSpPr>
          <p:spPr>
            <a:xfrm>
              <a:off x="2123728" y="501317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3" name="Ellipse 32"/>
            <p:cNvSpPr/>
            <p:nvPr/>
          </p:nvSpPr>
          <p:spPr>
            <a:xfrm>
              <a:off x="2195736" y="479715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4" name="Ellipse 33"/>
            <p:cNvSpPr/>
            <p:nvPr/>
          </p:nvSpPr>
          <p:spPr>
            <a:xfrm>
              <a:off x="2267744" y="465313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5" name="Ellipse 34"/>
            <p:cNvSpPr/>
            <p:nvPr/>
          </p:nvSpPr>
          <p:spPr>
            <a:xfrm>
              <a:off x="2051720" y="4725144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6" name="Ellipse 35"/>
            <p:cNvSpPr/>
            <p:nvPr/>
          </p:nvSpPr>
          <p:spPr>
            <a:xfrm>
              <a:off x="2195736" y="501317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7" name="Ellipse 36"/>
            <p:cNvSpPr/>
            <p:nvPr/>
          </p:nvSpPr>
          <p:spPr>
            <a:xfrm>
              <a:off x="2267744" y="501317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8" name="Ellipse 37"/>
            <p:cNvSpPr/>
            <p:nvPr/>
          </p:nvSpPr>
          <p:spPr>
            <a:xfrm>
              <a:off x="2339752" y="5085184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9" name="Ellipse 38"/>
            <p:cNvSpPr/>
            <p:nvPr/>
          </p:nvSpPr>
          <p:spPr>
            <a:xfrm>
              <a:off x="2193450" y="4869160"/>
              <a:ext cx="50291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0" name="Ellipse 39"/>
            <p:cNvSpPr/>
            <p:nvPr/>
          </p:nvSpPr>
          <p:spPr>
            <a:xfrm>
              <a:off x="2343719" y="5013176"/>
              <a:ext cx="37785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1" name="Ellipse 40"/>
            <p:cNvSpPr/>
            <p:nvPr/>
          </p:nvSpPr>
          <p:spPr>
            <a:xfrm>
              <a:off x="2123728" y="480553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2" name="Ellipse 41"/>
            <p:cNvSpPr/>
            <p:nvPr/>
          </p:nvSpPr>
          <p:spPr>
            <a:xfrm rot="18900000">
              <a:off x="2206843" y="4941168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3" name="Ellipse 42"/>
            <p:cNvSpPr/>
            <p:nvPr/>
          </p:nvSpPr>
          <p:spPr>
            <a:xfrm rot="18900000">
              <a:off x="2206843" y="5133088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4" name="Ellipse 43"/>
            <p:cNvSpPr/>
            <p:nvPr/>
          </p:nvSpPr>
          <p:spPr>
            <a:xfrm rot="18900000">
              <a:off x="2134835" y="4893264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5" name="Ellipse 44"/>
            <p:cNvSpPr/>
            <p:nvPr/>
          </p:nvSpPr>
          <p:spPr>
            <a:xfrm rot="18900000">
              <a:off x="2374659" y="4749248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6" name="Ellipse 45"/>
            <p:cNvSpPr/>
            <p:nvPr/>
          </p:nvSpPr>
          <p:spPr>
            <a:xfrm rot="18900000">
              <a:off x="2302651" y="4917064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7" name="Ellipse 46"/>
            <p:cNvSpPr/>
            <p:nvPr/>
          </p:nvSpPr>
          <p:spPr>
            <a:xfrm rot="18900000">
              <a:off x="2359243" y="5093568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kstSylinder 55"/>
              <p:cNvSpPr txBox="1"/>
              <p:nvPr/>
            </p:nvSpPr>
            <p:spPr>
              <a:xfrm>
                <a:off x="2621969" y="2492896"/>
                <a:ext cx="11432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nb-NO" b="0" i="1" smtClean="0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nb-NO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nb-NO"/>
                  <a:t> beam</a:t>
                </a:r>
              </a:p>
            </p:txBody>
          </p:sp>
        </mc:Choice>
        <mc:Fallback xmlns="">
          <p:sp>
            <p:nvSpPr>
              <p:cNvPr id="56" name="TekstSylinder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1969" y="2492896"/>
                <a:ext cx="1143229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Rett pil 57"/>
          <p:cNvCxnSpPr/>
          <p:nvPr/>
        </p:nvCxnSpPr>
        <p:spPr>
          <a:xfrm flipH="1">
            <a:off x="2268719" y="2924944"/>
            <a:ext cx="719105" cy="16201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8" name="TekstSylinder 47"/>
          <p:cNvSpPr txBox="1"/>
          <p:nvPr/>
        </p:nvSpPr>
        <p:spPr>
          <a:xfrm>
            <a:off x="5436096" y="414908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 -70 kV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kstSylinder 10"/>
              <p:cNvSpPr txBox="1"/>
              <p:nvPr/>
            </p:nvSpPr>
            <p:spPr>
              <a:xfrm>
                <a:off x="5043319" y="4609670"/>
                <a:ext cx="365382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/>
                  <a:t>Potential </a:t>
                </a:r>
                <a:r>
                  <a:rPr lang="nb-NO" err="1"/>
                  <a:t>between</a:t>
                </a:r>
                <a:r>
                  <a:rPr lang="nb-NO"/>
                  <a:t> </a:t>
                </a:r>
                <a:r>
                  <a:rPr lang="nb-NO" err="1"/>
                  <a:t>cathode</a:t>
                </a:r>
                <a:r>
                  <a:rPr lang="nb-NO"/>
                  <a:t> and anode </a:t>
                </a:r>
                <a:r>
                  <a:rPr lang="nb-NO" err="1"/>
                  <a:t>accelerates</a:t>
                </a:r>
                <a:r>
                  <a:rPr lang="nb-NO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nb-NO" b="0" i="1" smtClean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nb-NO"/>
                  <a:t> to 70—140 </a:t>
                </a:r>
                <a:r>
                  <a:rPr lang="nb-NO" err="1"/>
                  <a:t>keV</a:t>
                </a:r>
                <a:endParaRPr lang="nb-NO"/>
              </a:p>
              <a:p>
                <a:endParaRPr lang="nb-NO"/>
              </a:p>
              <a:p>
                <a:r>
                  <a:rPr lang="nb-NO"/>
                  <a:t>Anode is </a:t>
                </a:r>
                <a:r>
                  <a:rPr lang="nb-NO" err="1"/>
                  <a:t>struck</a:t>
                </a:r>
                <a:r>
                  <a:rPr lang="nb-NO"/>
                  <a:t> by «</a:t>
                </a:r>
                <a:r>
                  <a:rPr lang="nb-NO" err="1"/>
                  <a:t>high</a:t>
                </a:r>
                <a:r>
                  <a:rPr lang="nb-NO"/>
                  <a:t> </a:t>
                </a:r>
                <a:r>
                  <a:rPr lang="nb-NO" err="1"/>
                  <a:t>energy</a:t>
                </a:r>
                <a:r>
                  <a:rPr lang="nb-NO"/>
                  <a:t>» </a:t>
                </a:r>
                <a:r>
                  <a:rPr lang="nb-NO" err="1"/>
                  <a:t>electrons</a:t>
                </a:r>
                <a:endParaRPr lang="nb-NO"/>
              </a:p>
            </p:txBody>
          </p:sp>
        </mc:Choice>
        <mc:Fallback xmlns="">
          <p:sp>
            <p:nvSpPr>
              <p:cNvPr id="11" name="TekstSylinder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319" y="4609670"/>
                <a:ext cx="3653825" cy="1477328"/>
              </a:xfrm>
              <a:prstGeom prst="rect">
                <a:avLst/>
              </a:prstGeom>
              <a:blipFill>
                <a:blip r:embed="rId6"/>
                <a:stretch>
                  <a:fillRect l="-1333" t="-2058" r="-1333" b="-535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1179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e 12"/>
          <p:cNvGrpSpPr/>
          <p:nvPr/>
        </p:nvGrpSpPr>
        <p:grpSpPr>
          <a:xfrm>
            <a:off x="899592" y="375281"/>
            <a:ext cx="5184576" cy="5868679"/>
            <a:chOff x="2915816" y="1628800"/>
            <a:chExt cx="3816424" cy="4320000"/>
          </a:xfrm>
        </p:grpSpPr>
        <p:pic>
          <p:nvPicPr>
            <p:cNvPr id="10" name="Bilde 9" descr="S:\rttn\2013.01 Undervisning på HiB\2012.01.21 Røntgenapparatet\XR tube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19" t="-1125" r="30530" b="1137"/>
            <a:stretch/>
          </p:blipFill>
          <p:spPr bwMode="auto">
            <a:xfrm>
              <a:off x="2915816" y="1628800"/>
              <a:ext cx="2592000" cy="4320000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21540000"/>
              </a:camera>
              <a:lightRig rig="threePt" dir="t"/>
            </a:scene3d>
          </p:spPr>
        </p:pic>
        <p:sp>
          <p:nvSpPr>
            <p:cNvPr id="12" name="Rektangel 11"/>
            <p:cNvSpPr/>
            <p:nvPr/>
          </p:nvSpPr>
          <p:spPr>
            <a:xfrm>
              <a:off x="3635896" y="2132856"/>
              <a:ext cx="3096344" cy="15121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/>
              <a:t>Anodes and </a:t>
            </a:r>
            <a:r>
              <a:rPr lang="nb-NO" err="1"/>
              <a:t>cathodes</a:t>
            </a:r>
            <a:endParaRPr lang="nb-NO"/>
          </a:p>
        </p:txBody>
      </p:sp>
      <p:sp>
        <p:nvSpPr>
          <p:cNvPr id="56" name="TekstSylinder 55"/>
          <p:cNvSpPr txBox="1"/>
          <p:nvPr/>
        </p:nvSpPr>
        <p:spPr>
          <a:xfrm>
            <a:off x="2686793" y="2568852"/>
            <a:ext cx="2166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err="1"/>
              <a:t>Photon</a:t>
            </a:r>
            <a:r>
              <a:rPr lang="nb-NO"/>
              <a:t> beam</a:t>
            </a:r>
          </a:p>
        </p:txBody>
      </p:sp>
      <p:cxnSp>
        <p:nvCxnSpPr>
          <p:cNvPr id="58" name="Rett pil 57"/>
          <p:cNvCxnSpPr/>
          <p:nvPr/>
        </p:nvCxnSpPr>
        <p:spPr>
          <a:xfrm flipH="1">
            <a:off x="1837319" y="2924944"/>
            <a:ext cx="1150506" cy="2304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kstSylinder 10"/>
          <p:cNvSpPr txBox="1"/>
          <p:nvPr/>
        </p:nvSpPr>
        <p:spPr>
          <a:xfrm>
            <a:off x="5043014" y="4070475"/>
            <a:ext cx="33952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err="1"/>
              <a:t>X-ray</a:t>
            </a:r>
            <a:r>
              <a:rPr lang="nb-NO"/>
              <a:t> beam is </a:t>
            </a:r>
            <a:r>
              <a:rPr lang="nb-NO" err="1"/>
              <a:t>created</a:t>
            </a:r>
            <a:r>
              <a:rPr lang="nb-NO"/>
              <a:t> by </a:t>
            </a:r>
            <a:r>
              <a:rPr lang="nb-NO" err="1"/>
              <a:t>interactions</a:t>
            </a:r>
            <a:r>
              <a:rPr lang="nb-NO"/>
              <a:t> </a:t>
            </a:r>
            <a:r>
              <a:rPr lang="nb-NO" err="1"/>
              <a:t>between</a:t>
            </a:r>
            <a:r>
              <a:rPr lang="nb-NO"/>
              <a:t> </a:t>
            </a:r>
            <a:r>
              <a:rPr lang="nb-NO" err="1"/>
              <a:t>electrons</a:t>
            </a:r>
            <a:r>
              <a:rPr lang="nb-NO"/>
              <a:t> in anode and anode material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err="1"/>
              <a:t>Bremsstrahlung</a:t>
            </a:r>
            <a:endParaRPr lang="nb-NO"/>
          </a:p>
          <a:p>
            <a:pPr marL="285750" indent="-285750">
              <a:buFont typeface="Arial" pitchFamily="34" charset="0"/>
              <a:buChar char="•"/>
            </a:pPr>
            <a:r>
              <a:rPr lang="nb-NO" err="1"/>
              <a:t>Characteristic</a:t>
            </a:r>
            <a:r>
              <a:rPr lang="nb-NO"/>
              <a:t> </a:t>
            </a:r>
            <a:r>
              <a:rPr lang="nb-NO" err="1"/>
              <a:t>radiation</a:t>
            </a:r>
            <a:r>
              <a:rPr lang="nb-NO"/>
              <a:t> by </a:t>
            </a:r>
            <a:r>
              <a:rPr lang="nb-NO" err="1"/>
              <a:t>electron</a:t>
            </a:r>
            <a:r>
              <a:rPr lang="nb-NO"/>
              <a:t> </a:t>
            </a:r>
            <a:r>
              <a:rPr lang="nb-NO" err="1"/>
              <a:t>energies</a:t>
            </a:r>
            <a:r>
              <a:rPr lang="nb-NO"/>
              <a:t> </a:t>
            </a:r>
            <a:r>
              <a:rPr lang="nb-NO" err="1"/>
              <a:t>near</a:t>
            </a:r>
            <a:r>
              <a:rPr lang="nb-NO"/>
              <a:t> </a:t>
            </a:r>
            <a:r>
              <a:rPr lang="nb-NO" err="1"/>
              <a:t>the</a:t>
            </a:r>
            <a:r>
              <a:rPr lang="nb-NO"/>
              <a:t> K </a:t>
            </a:r>
            <a:r>
              <a:rPr lang="nb-NO" err="1"/>
              <a:t>edge</a:t>
            </a:r>
            <a:endParaRPr lang="nb-NO"/>
          </a:p>
          <a:p>
            <a:pPr marL="285750" indent="-285750">
              <a:buFont typeface="Arial" pitchFamily="34" charset="0"/>
              <a:buChar char="•"/>
            </a:pPr>
            <a:endParaRPr lang="nb-NO"/>
          </a:p>
          <a:p>
            <a:r>
              <a:rPr lang="nb-NO"/>
              <a:t>In </a:t>
            </a:r>
            <a:r>
              <a:rPr lang="nb-NO" err="1"/>
              <a:t>addition</a:t>
            </a:r>
            <a:r>
              <a:rPr lang="nb-NO"/>
              <a:t>, </a:t>
            </a:r>
            <a:r>
              <a:rPr lang="nb-NO" err="1"/>
              <a:t>heating</a:t>
            </a:r>
            <a:r>
              <a:rPr lang="nb-NO"/>
              <a:t> by </a:t>
            </a:r>
            <a:r>
              <a:rPr lang="nb-NO" err="1"/>
              <a:t>ionizations</a:t>
            </a:r>
            <a:endParaRPr lang="nb-NO"/>
          </a:p>
        </p:txBody>
      </p:sp>
      <p:grpSp>
        <p:nvGrpSpPr>
          <p:cNvPr id="63" name="Gruppe 62"/>
          <p:cNvGrpSpPr/>
          <p:nvPr/>
        </p:nvGrpSpPr>
        <p:grpSpPr>
          <a:xfrm>
            <a:off x="1391736" y="4941168"/>
            <a:ext cx="180020" cy="1330387"/>
            <a:chOff x="1235808" y="5445224"/>
            <a:chExt cx="239848" cy="932519"/>
          </a:xfrm>
        </p:grpSpPr>
        <p:cxnSp>
          <p:nvCxnSpPr>
            <p:cNvPr id="3" name="Rett pil 2"/>
            <p:cNvCxnSpPr/>
            <p:nvPr/>
          </p:nvCxnSpPr>
          <p:spPr>
            <a:xfrm flipH="1">
              <a:off x="1235808" y="6008411"/>
              <a:ext cx="72008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Rett linje 8"/>
            <p:cNvCxnSpPr/>
            <p:nvPr/>
          </p:nvCxnSpPr>
          <p:spPr>
            <a:xfrm flipV="1">
              <a:off x="1307816" y="5959736"/>
              <a:ext cx="112193" cy="48675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9" name="Rett linje 48"/>
            <p:cNvCxnSpPr/>
            <p:nvPr/>
          </p:nvCxnSpPr>
          <p:spPr>
            <a:xfrm flipH="1" flipV="1">
              <a:off x="1271812" y="5807977"/>
              <a:ext cx="144016" cy="13622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Rett linje 49"/>
            <p:cNvCxnSpPr/>
            <p:nvPr/>
          </p:nvCxnSpPr>
          <p:spPr>
            <a:xfrm flipH="1">
              <a:off x="1271813" y="5733256"/>
              <a:ext cx="148196" cy="74721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2" name="Rett linje 61"/>
            <p:cNvCxnSpPr/>
            <p:nvPr/>
          </p:nvCxnSpPr>
          <p:spPr>
            <a:xfrm flipV="1">
              <a:off x="1415828" y="5445224"/>
              <a:ext cx="59828" cy="28803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64" name="Gruppe 63"/>
          <p:cNvGrpSpPr/>
          <p:nvPr/>
        </p:nvGrpSpPr>
        <p:grpSpPr>
          <a:xfrm flipH="1">
            <a:off x="1571756" y="4797152"/>
            <a:ext cx="416856" cy="1509799"/>
            <a:chOff x="1235808" y="5445224"/>
            <a:chExt cx="239848" cy="932519"/>
          </a:xfrm>
        </p:grpSpPr>
        <p:cxnSp>
          <p:nvCxnSpPr>
            <p:cNvPr id="65" name="Rett pil 64"/>
            <p:cNvCxnSpPr/>
            <p:nvPr/>
          </p:nvCxnSpPr>
          <p:spPr>
            <a:xfrm flipH="1">
              <a:off x="1235808" y="6008411"/>
              <a:ext cx="72008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6" name="Rett linje 65"/>
            <p:cNvCxnSpPr/>
            <p:nvPr/>
          </p:nvCxnSpPr>
          <p:spPr>
            <a:xfrm flipV="1">
              <a:off x="1307816" y="5959736"/>
              <a:ext cx="112193" cy="48675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7" name="Rett linje 66"/>
            <p:cNvCxnSpPr/>
            <p:nvPr/>
          </p:nvCxnSpPr>
          <p:spPr>
            <a:xfrm flipH="1" flipV="1">
              <a:off x="1271812" y="5807977"/>
              <a:ext cx="144016" cy="13622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8" name="Rett linje 67"/>
            <p:cNvCxnSpPr/>
            <p:nvPr/>
          </p:nvCxnSpPr>
          <p:spPr>
            <a:xfrm flipH="1">
              <a:off x="1271813" y="5733256"/>
              <a:ext cx="148196" cy="74721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9" name="Rett linje 68"/>
            <p:cNvCxnSpPr/>
            <p:nvPr/>
          </p:nvCxnSpPr>
          <p:spPr>
            <a:xfrm flipV="1">
              <a:off x="1415828" y="5445224"/>
              <a:ext cx="59828" cy="28803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70" name="Gruppe 69"/>
          <p:cNvGrpSpPr/>
          <p:nvPr/>
        </p:nvGrpSpPr>
        <p:grpSpPr>
          <a:xfrm>
            <a:off x="1482634" y="4797152"/>
            <a:ext cx="179230" cy="1626803"/>
            <a:chOff x="1235808" y="5445224"/>
            <a:chExt cx="239848" cy="932519"/>
          </a:xfrm>
        </p:grpSpPr>
        <p:cxnSp>
          <p:nvCxnSpPr>
            <p:cNvPr id="71" name="Rett pil 70"/>
            <p:cNvCxnSpPr/>
            <p:nvPr/>
          </p:nvCxnSpPr>
          <p:spPr>
            <a:xfrm flipH="1">
              <a:off x="1235808" y="6008411"/>
              <a:ext cx="72008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2" name="Rett linje 71"/>
            <p:cNvCxnSpPr/>
            <p:nvPr/>
          </p:nvCxnSpPr>
          <p:spPr>
            <a:xfrm flipV="1">
              <a:off x="1307816" y="5959736"/>
              <a:ext cx="112193" cy="48675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3" name="Rett linje 72"/>
            <p:cNvCxnSpPr/>
            <p:nvPr/>
          </p:nvCxnSpPr>
          <p:spPr>
            <a:xfrm flipH="1" flipV="1">
              <a:off x="1271812" y="5807977"/>
              <a:ext cx="144016" cy="13622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4" name="Rett linje 73"/>
            <p:cNvCxnSpPr/>
            <p:nvPr/>
          </p:nvCxnSpPr>
          <p:spPr>
            <a:xfrm flipH="1">
              <a:off x="1271813" y="5733256"/>
              <a:ext cx="148196" cy="74721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5" name="Rett linje 74"/>
            <p:cNvCxnSpPr/>
            <p:nvPr/>
          </p:nvCxnSpPr>
          <p:spPr>
            <a:xfrm flipV="1">
              <a:off x="1415828" y="5445224"/>
              <a:ext cx="59828" cy="28803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76" name="Gruppe 75"/>
          <p:cNvGrpSpPr/>
          <p:nvPr/>
        </p:nvGrpSpPr>
        <p:grpSpPr>
          <a:xfrm flipH="1">
            <a:off x="1571756" y="4941168"/>
            <a:ext cx="696962" cy="1181117"/>
            <a:chOff x="1235808" y="5445224"/>
            <a:chExt cx="239848" cy="932519"/>
          </a:xfrm>
        </p:grpSpPr>
        <p:cxnSp>
          <p:nvCxnSpPr>
            <p:cNvPr id="77" name="Rett pil 76"/>
            <p:cNvCxnSpPr/>
            <p:nvPr/>
          </p:nvCxnSpPr>
          <p:spPr>
            <a:xfrm flipH="1">
              <a:off x="1235808" y="6008411"/>
              <a:ext cx="72008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8" name="Rett linje 77"/>
            <p:cNvCxnSpPr/>
            <p:nvPr/>
          </p:nvCxnSpPr>
          <p:spPr>
            <a:xfrm flipV="1">
              <a:off x="1307816" y="5959736"/>
              <a:ext cx="112193" cy="48675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9" name="Rett linje 78"/>
            <p:cNvCxnSpPr/>
            <p:nvPr/>
          </p:nvCxnSpPr>
          <p:spPr>
            <a:xfrm flipH="1" flipV="1">
              <a:off x="1271812" y="5807977"/>
              <a:ext cx="144016" cy="13622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0" name="Rett linje 79"/>
            <p:cNvCxnSpPr/>
            <p:nvPr/>
          </p:nvCxnSpPr>
          <p:spPr>
            <a:xfrm flipH="1">
              <a:off x="1271813" y="5733256"/>
              <a:ext cx="148196" cy="74721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1" name="Rett linje 80"/>
            <p:cNvCxnSpPr/>
            <p:nvPr/>
          </p:nvCxnSpPr>
          <p:spPr>
            <a:xfrm flipV="1">
              <a:off x="1415828" y="5445224"/>
              <a:ext cx="59828" cy="28803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82" name="Gruppe 81"/>
          <p:cNvGrpSpPr/>
          <p:nvPr/>
        </p:nvGrpSpPr>
        <p:grpSpPr>
          <a:xfrm>
            <a:off x="1187624" y="4869160"/>
            <a:ext cx="384132" cy="1554795"/>
            <a:chOff x="1235808" y="5445224"/>
            <a:chExt cx="239848" cy="932519"/>
          </a:xfrm>
        </p:grpSpPr>
        <p:cxnSp>
          <p:nvCxnSpPr>
            <p:cNvPr id="83" name="Rett pil 82"/>
            <p:cNvCxnSpPr/>
            <p:nvPr/>
          </p:nvCxnSpPr>
          <p:spPr>
            <a:xfrm flipH="1">
              <a:off x="1235808" y="6008411"/>
              <a:ext cx="72008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4" name="Rett linje 83"/>
            <p:cNvCxnSpPr/>
            <p:nvPr/>
          </p:nvCxnSpPr>
          <p:spPr>
            <a:xfrm flipV="1">
              <a:off x="1307816" y="5959736"/>
              <a:ext cx="112193" cy="48675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5" name="Rett linje 84"/>
            <p:cNvCxnSpPr/>
            <p:nvPr/>
          </p:nvCxnSpPr>
          <p:spPr>
            <a:xfrm flipH="1" flipV="1">
              <a:off x="1271812" y="5807977"/>
              <a:ext cx="144016" cy="13622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6" name="Rett linje 85"/>
            <p:cNvCxnSpPr/>
            <p:nvPr/>
          </p:nvCxnSpPr>
          <p:spPr>
            <a:xfrm flipH="1">
              <a:off x="1271813" y="5733256"/>
              <a:ext cx="148196" cy="74721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7" name="Rett linje 86"/>
            <p:cNvCxnSpPr/>
            <p:nvPr/>
          </p:nvCxnSpPr>
          <p:spPr>
            <a:xfrm flipV="1">
              <a:off x="1415828" y="5445224"/>
              <a:ext cx="59828" cy="288032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11</a:t>
            </a:fld>
            <a:endParaRPr lang="nb-NO"/>
          </a:p>
        </p:txBody>
      </p:sp>
      <p:sp>
        <p:nvSpPr>
          <p:cNvPr id="42" name="TekstSylinder 41">
            <a:extLst>
              <a:ext uri="{FF2B5EF4-FFF2-40B4-BE49-F238E27FC236}">
                <a16:creationId xmlns:a16="http://schemas.microsoft.com/office/drawing/2014/main" id="{E2A25EF7-8B7F-4B25-84A8-7513B5CDE083}"/>
              </a:ext>
            </a:extLst>
          </p:cNvPr>
          <p:cNvSpPr txBox="1"/>
          <p:nvPr/>
        </p:nvSpPr>
        <p:spPr>
          <a:xfrm>
            <a:off x="2030037" y="2244013"/>
            <a:ext cx="2166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X-ray focus</a:t>
            </a:r>
          </a:p>
        </p:txBody>
      </p:sp>
      <p:cxnSp>
        <p:nvCxnSpPr>
          <p:cNvPr id="43" name="Rett pil 57">
            <a:extLst>
              <a:ext uri="{FF2B5EF4-FFF2-40B4-BE49-F238E27FC236}">
                <a16:creationId xmlns:a16="http://schemas.microsoft.com/office/drawing/2014/main" id="{65E7E906-3457-432B-B353-612ACC601112}"/>
              </a:ext>
            </a:extLst>
          </p:cNvPr>
          <p:cNvCxnSpPr>
            <a:cxnSpLocks/>
          </p:cNvCxnSpPr>
          <p:nvPr/>
        </p:nvCxnSpPr>
        <p:spPr>
          <a:xfrm flipH="1">
            <a:off x="1588798" y="2659618"/>
            <a:ext cx="881971" cy="22710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990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179511" y="476672"/>
            <a:ext cx="8785101" cy="1143000"/>
          </a:xfrm>
        </p:spPr>
        <p:txBody>
          <a:bodyPr>
            <a:normAutofit fontScale="90000"/>
          </a:bodyPr>
          <a:lstStyle/>
          <a:p>
            <a:r>
              <a:rPr lang="nb-NO"/>
              <a:t>Energy </a:t>
            </a:r>
            <a:r>
              <a:rPr lang="nb-NO" err="1"/>
              <a:t>spectrum</a:t>
            </a:r>
            <a:r>
              <a:rPr lang="nb-NO"/>
              <a:t> (Birch &amp; Marshall, 1979)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Sylinder 1"/>
              <p:cNvSpPr txBox="1"/>
              <p:nvPr/>
            </p:nvSpPr>
            <p:spPr>
              <a:xfrm>
                <a:off x="539552" y="1412776"/>
                <a:ext cx="7992888" cy="1797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sz="2400"/>
                  <a:t>Electron beam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nb-NO" sz="2400"/>
                  <a:t>) is </a:t>
                </a:r>
                <a:r>
                  <a:rPr lang="nb-NO" sz="2400" err="1"/>
                  <a:t>gradually</a:t>
                </a:r>
                <a:r>
                  <a:rPr lang="nb-NO" sz="2400"/>
                  <a:t> </a:t>
                </a:r>
                <a:r>
                  <a:rPr lang="nb-NO" sz="2400" err="1"/>
                  <a:t>stopped</a:t>
                </a:r>
                <a:r>
                  <a:rPr lang="nb-NO" sz="2400"/>
                  <a:t> in anode, </a:t>
                </a:r>
                <a:r>
                  <a:rPr lang="nb-NO" sz="2400" err="1"/>
                  <a:t>sends</a:t>
                </a:r>
                <a:r>
                  <a:rPr lang="nb-NO" sz="2400"/>
                  <a:t> </a:t>
                </a:r>
                <a:r>
                  <a:rPr lang="nb-NO" sz="2400" err="1"/>
                  <a:t>out</a:t>
                </a:r>
                <a:r>
                  <a:rPr lang="nb-NO" sz="2400"/>
                  <a:t> </a:t>
                </a:r>
                <a:r>
                  <a:rPr lang="nb-NO" sz="2400" err="1"/>
                  <a:t>photons</a:t>
                </a:r>
                <a:r>
                  <a:rPr lang="nb-NO" sz="2400"/>
                  <a:t> </a:t>
                </a:r>
                <a:r>
                  <a:rPr lang="nb-NO" sz="2400" err="1"/>
                  <a:t>with</a:t>
                </a:r>
                <a:r>
                  <a:rPr lang="nb-NO" sz="2400"/>
                  <a:t> </a:t>
                </a:r>
                <a:r>
                  <a:rPr lang="nb-NO" sz="2400" err="1"/>
                  <a:t>energy</a:t>
                </a:r>
                <a:r>
                  <a:rPr lang="nb-NO" sz="240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nb-NO" sz="2400"/>
                  <a:t> and </a:t>
                </a:r>
                <a:r>
                  <a:rPr lang="nb-NO" sz="2400" err="1"/>
                  <a:t>spectrum</a:t>
                </a:r>
                <a:r>
                  <a:rPr lang="nb-NO" sz="240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endParaRPr lang="nb-NO" sz="24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24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nb-NO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nb-NO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b-NO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2400" b="0" i="1" smtClean="0">
                              <a:latin typeface="Cambria Math"/>
                            </a:rPr>
                            <m:t>𝜌</m:t>
                          </m:r>
                          <m:sSub>
                            <m:sSubPr>
                              <m:ctrlPr>
                                <a:rPr lang="nb-NO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24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nb-NO" sz="2400" b="0" i="1" smtClean="0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nb-NO" sz="2400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  <m:nary>
                        <m:naryPr>
                          <m:ctrlPr>
                            <a:rPr lang="nb-NO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nb-NO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24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nb-NO" sz="2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nb-NO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24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nb-NO" sz="2400" b="0" i="1" smtClean="0">
                                  <a:latin typeface="Cambria Math"/>
                                </a:rPr>
                                <m:t>𝛾</m:t>
                              </m:r>
                            </m:sub>
                          </m:sSub>
                        </m:sup>
                        <m:e>
                          <m:r>
                            <a:rPr lang="nb-NO" sz="2400" b="0" i="1" smtClean="0">
                              <a:latin typeface="Cambria Math"/>
                            </a:rPr>
                            <m:t>𝑄</m:t>
                          </m:r>
                          <m:r>
                            <a:rPr lang="nb-NO" sz="2400" b="0" i="1" smtClean="0"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nb-NO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nb-NO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nb-NO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sty m:val="p"/>
                                        </m:rPr>
                                        <a:rPr lang="nb-NO" sz="2400" b="0" i="0" smtClean="0">
                                          <a:latin typeface="Cambria Math"/>
                                        </a:rPr>
                                        <m:t>d</m:t>
                                      </m:r>
                                      <m:r>
                                        <a:rPr lang="nb-NO" sz="2400" b="0" i="1" smtClean="0">
                                          <a:latin typeface="Cambria Math"/>
                                        </a:rPr>
                                        <m:t>𝐸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nb-NO" sz="2400" b="0" i="0" smtClean="0">
                                          <a:latin typeface="Cambria Math"/>
                                        </a:rPr>
                                        <m:t>d</m:t>
                                      </m:r>
                                      <m:r>
                                        <a:rPr lang="nb-NO" sz="24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nb-NO" sz="2400" b="0" i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sSup>
                            <m:sSupPr>
                              <m:ctrlPr>
                                <a:rPr lang="nb-NO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24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nb-NO" sz="24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nb-NO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2400" b="0" i="1" smtClean="0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nb-NO" sz="2400" b="0" i="1" smtClean="0">
                                      <a:latin typeface="Cambria Math"/>
                                    </a:rPr>
                                    <m:t>𝛾</m:t>
                                  </m:r>
                                </m:sub>
                              </m:sSub>
                              <m:r>
                                <a:rPr lang="nb-NO" sz="2400" b="0" i="1" smtClean="0">
                                  <a:latin typeface="Cambria Math"/>
                                </a:rPr>
                                <m:t>𝑦</m:t>
                              </m:r>
                            </m:sup>
                          </m:sSup>
                          <m:d>
                            <m:dPr>
                              <m:ctrlPr>
                                <a:rPr lang="nb-NO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2400" b="0" i="1" smtClean="0">
                                  <a:latin typeface="Cambria Math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nb-NO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nb-NO" sz="2400" b="0" i="1" smtClean="0">
                                      <a:latin typeface="Cambria Math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nb-NO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2400" b="0" i="1" smtClean="0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nb-NO" sz="2400" b="0" i="1" smtClean="0">
                                          <a:latin typeface="Cambria Math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nb-NO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nb-NO" sz="2400" b="0" i="1" smtClean="0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nb-NO" sz="2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m:rPr>
                              <m:sty m:val="p"/>
                            </m:rPr>
                            <a:rPr lang="nb-NO" sz="2400" b="0" i="0" smtClean="0">
                              <a:latin typeface="Cambria Math"/>
                            </a:rPr>
                            <m:t>d</m:t>
                          </m:r>
                          <m:r>
                            <a:rPr lang="nb-NO" sz="2400" b="0" i="1" smtClean="0">
                              <a:latin typeface="Cambria Math"/>
                            </a:rPr>
                            <m:t>𝐸</m:t>
                          </m:r>
                        </m:e>
                      </m:nary>
                    </m:oMath>
                  </m:oMathPara>
                </a14:m>
                <a:endParaRPr lang="nb-NO" sz="2400"/>
              </a:p>
            </p:txBody>
          </p:sp>
        </mc:Choice>
        <mc:Fallback xmlns="">
          <p:sp>
            <p:nvSpPr>
              <p:cNvPr id="2" name="TekstSylin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412776"/>
                <a:ext cx="7992888" cy="1797030"/>
              </a:xfrm>
              <a:prstGeom prst="rect">
                <a:avLst/>
              </a:prstGeom>
              <a:blipFill rotWithShape="1">
                <a:blip r:embed="rId4"/>
                <a:stretch>
                  <a:fillRect l="-1220" t="-2712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Rett pil 6"/>
          <p:cNvCxnSpPr/>
          <p:nvPr/>
        </p:nvCxnSpPr>
        <p:spPr>
          <a:xfrm flipV="1">
            <a:off x="1825543" y="2996952"/>
            <a:ext cx="370193" cy="695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kstSylinder 14"/>
              <p:cNvSpPr txBox="1"/>
              <p:nvPr/>
            </p:nvSpPr>
            <p:spPr>
              <a:xfrm>
                <a:off x="0" y="3700429"/>
                <a:ext cx="284431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b="1"/>
                  <a:t>Material </a:t>
                </a:r>
                <a:r>
                  <a:rPr lang="nb-NO" b="1" err="1"/>
                  <a:t>constants</a:t>
                </a:r>
                <a:endParaRPr lang="nb-NO" b="1"/>
              </a:p>
              <a:p>
                <a14:m>
                  <m:oMath xmlns:m="http://schemas.openxmlformats.org/officeDocument/2006/math">
                    <m:r>
                      <a:rPr lang="nb-NO" b="0" i="1" smtClean="0">
                        <a:latin typeface="Cambria Math"/>
                      </a:rPr>
                      <m:t>𝜌</m:t>
                    </m:r>
                  </m:oMath>
                </a14:m>
                <a:r>
                  <a:rPr lang="nb-NO"/>
                  <a:t> is </a:t>
                </a:r>
                <a:r>
                  <a:rPr lang="nb-NO" err="1"/>
                  <a:t>the</a:t>
                </a:r>
                <a:r>
                  <a:rPr lang="nb-NO"/>
                  <a:t> </a:t>
                </a:r>
                <a:r>
                  <a:rPr lang="nb-NO" err="1"/>
                  <a:t>density</a:t>
                </a:r>
                <a:endParaRPr lang="nb-NO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nb-NO" b="0" i="1" smtClean="0">
                            <a:latin typeface="Cambria Math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nb-NO"/>
                  <a:t> is </a:t>
                </a:r>
                <a:r>
                  <a:rPr lang="nb-NO" err="1"/>
                  <a:t>Avogadro’s</a:t>
                </a:r>
                <a:r>
                  <a:rPr lang="nb-NO"/>
                  <a:t> </a:t>
                </a:r>
                <a:r>
                  <a:rPr lang="nb-NO" err="1"/>
                  <a:t>number</a:t>
                </a:r>
                <a:endParaRPr lang="nb-NO"/>
              </a:p>
              <a:p>
                <a14:m>
                  <m:oMath xmlns:m="http://schemas.openxmlformats.org/officeDocument/2006/math">
                    <m:r>
                      <a:rPr lang="nb-NO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nb-NO"/>
                  <a:t> is </a:t>
                </a:r>
                <a:r>
                  <a:rPr lang="nb-NO" err="1"/>
                  <a:t>the</a:t>
                </a:r>
                <a:r>
                  <a:rPr lang="nb-NO"/>
                  <a:t> </a:t>
                </a:r>
                <a:r>
                  <a:rPr lang="nb-NO" err="1"/>
                  <a:t>atomic</a:t>
                </a:r>
                <a:r>
                  <a:rPr lang="nb-NO"/>
                  <a:t> </a:t>
                </a:r>
                <a:r>
                  <a:rPr lang="nb-NO" err="1"/>
                  <a:t>number</a:t>
                </a:r>
                <a:endParaRPr lang="nb-NO"/>
              </a:p>
              <a:p>
                <a:endParaRPr lang="nb-NO"/>
              </a:p>
            </p:txBody>
          </p:sp>
        </mc:Choice>
        <mc:Fallback xmlns="">
          <p:sp>
            <p:nvSpPr>
              <p:cNvPr id="15" name="TekstSylinder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00429"/>
                <a:ext cx="2844316" cy="1477328"/>
              </a:xfrm>
              <a:prstGeom prst="rect">
                <a:avLst/>
              </a:prstGeom>
              <a:blipFill rotWithShape="1">
                <a:blip r:embed="rId5"/>
                <a:stretch>
                  <a:fillRect l="-1713" t="-206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Rett pil 46"/>
          <p:cNvCxnSpPr/>
          <p:nvPr/>
        </p:nvCxnSpPr>
        <p:spPr>
          <a:xfrm flipV="1">
            <a:off x="3220984" y="2996954"/>
            <a:ext cx="89145" cy="20350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TekstSylinder 50"/>
          <p:cNvSpPr txBox="1"/>
          <p:nvPr/>
        </p:nvSpPr>
        <p:spPr>
          <a:xfrm>
            <a:off x="2618782" y="5169400"/>
            <a:ext cx="28173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err="1"/>
              <a:t>Normalization</a:t>
            </a:r>
            <a:endParaRPr lang="nb-NO" b="1"/>
          </a:p>
          <a:p>
            <a:r>
              <a:rPr lang="nb-NO" err="1"/>
              <a:t>X-ray</a:t>
            </a:r>
            <a:r>
              <a:rPr lang="nb-NO"/>
              <a:t> </a:t>
            </a:r>
            <a:r>
              <a:rPr lang="nb-NO" err="1"/>
              <a:t>intensity</a:t>
            </a:r>
            <a:endParaRPr lang="nb-NO"/>
          </a:p>
          <a:p>
            <a:pPr marL="285750" indent="-285750">
              <a:buFont typeface="Arial" pitchFamily="34" charset="0"/>
              <a:buChar char="•"/>
            </a:pPr>
            <a:r>
              <a:rPr lang="nb-NO"/>
              <a:t>per unit </a:t>
            </a:r>
            <a:r>
              <a:rPr lang="nb-NO" err="1"/>
              <a:t>energy</a:t>
            </a:r>
            <a:r>
              <a:rPr lang="nb-NO"/>
              <a:t> </a:t>
            </a:r>
            <a:r>
              <a:rPr lang="nb-NO" err="1"/>
              <a:t>interval</a:t>
            </a:r>
            <a:r>
              <a:rPr lang="nb-NO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/>
              <a:t>per </a:t>
            </a:r>
            <a:r>
              <a:rPr lang="nb-NO" err="1"/>
              <a:t>incident</a:t>
            </a:r>
            <a:r>
              <a:rPr lang="nb-NO"/>
              <a:t> </a:t>
            </a:r>
            <a:r>
              <a:rPr lang="nb-NO" err="1"/>
              <a:t>electron</a:t>
            </a:r>
            <a:r>
              <a:rPr lang="nb-NO"/>
              <a:t> </a:t>
            </a:r>
            <a:r>
              <a:rPr lang="nb-NO" err="1"/>
              <a:t>flux</a:t>
            </a:r>
            <a:endParaRPr lang="nb-NO"/>
          </a:p>
          <a:p>
            <a:pPr marL="285750" indent="-285750">
              <a:buFont typeface="Arial" pitchFamily="34" charset="0"/>
              <a:buChar char="•"/>
            </a:pPr>
            <a:r>
              <a:rPr lang="nb-NO"/>
              <a:t>per atom</a:t>
            </a:r>
          </a:p>
        </p:txBody>
      </p:sp>
      <p:cxnSp>
        <p:nvCxnSpPr>
          <p:cNvPr id="53" name="Rett pil 52"/>
          <p:cNvCxnSpPr/>
          <p:nvPr/>
        </p:nvCxnSpPr>
        <p:spPr>
          <a:xfrm flipH="1" flipV="1">
            <a:off x="4067944" y="3199763"/>
            <a:ext cx="72007" cy="8303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7" name="TekstSylinder 56"/>
          <p:cNvSpPr txBox="1"/>
          <p:nvPr/>
        </p:nvSpPr>
        <p:spPr>
          <a:xfrm>
            <a:off x="3385651" y="4083206"/>
            <a:ext cx="25382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/>
              <a:t>Material stopping </a:t>
            </a:r>
            <a:r>
              <a:rPr lang="nb-NO" b="1" err="1"/>
              <a:t>power</a:t>
            </a:r>
            <a:r>
              <a:rPr lang="nb-NO" b="1"/>
              <a:t> for </a:t>
            </a:r>
            <a:r>
              <a:rPr lang="nb-NO" b="1" err="1"/>
              <a:t>incoming</a:t>
            </a:r>
            <a:r>
              <a:rPr lang="nb-NO" b="1"/>
              <a:t> </a:t>
            </a:r>
            <a:r>
              <a:rPr lang="nb-NO" b="1" err="1"/>
              <a:t>electron</a:t>
            </a:r>
            <a:endParaRPr lang="nb-NO" b="1"/>
          </a:p>
          <a:p>
            <a:r>
              <a:rPr lang="nb-NO"/>
              <a:t>Bethe </a:t>
            </a:r>
            <a:r>
              <a:rPr lang="nb-NO" err="1"/>
              <a:t>equation</a:t>
            </a:r>
            <a:endParaRPr lang="nb-NO"/>
          </a:p>
        </p:txBody>
      </p:sp>
      <p:cxnSp>
        <p:nvCxnSpPr>
          <p:cNvPr id="59" name="Rett pil 58"/>
          <p:cNvCxnSpPr/>
          <p:nvPr/>
        </p:nvCxnSpPr>
        <p:spPr>
          <a:xfrm flipH="1" flipV="1">
            <a:off x="5220072" y="2996952"/>
            <a:ext cx="1008112" cy="1872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kstSylinder 60"/>
              <p:cNvSpPr txBox="1"/>
              <p:nvPr/>
            </p:nvSpPr>
            <p:spPr>
              <a:xfrm>
                <a:off x="5436096" y="4971772"/>
                <a:ext cx="3384376" cy="1871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b="1"/>
                  <a:t>Attenuation for </a:t>
                </a:r>
                <a:r>
                  <a:rPr lang="nb-NO" b="1" err="1"/>
                  <a:t>outgoing</a:t>
                </a:r>
                <a:r>
                  <a:rPr lang="nb-NO" b="1"/>
                  <a:t> </a:t>
                </a:r>
                <a:r>
                  <a:rPr lang="nb-NO" b="1" err="1"/>
                  <a:t>photon</a:t>
                </a:r>
                <a:endParaRPr lang="nb-NO" b="1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nb-NO" b="0" i="1" smtClean="0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nb-NO"/>
                  <a:t> is </a:t>
                </a:r>
                <a:r>
                  <a:rPr lang="nb-NO" err="1"/>
                  <a:t>the</a:t>
                </a:r>
                <a:r>
                  <a:rPr lang="nb-NO"/>
                  <a:t> </a:t>
                </a:r>
                <a:r>
                  <a:rPr lang="nb-NO" err="1"/>
                  <a:t>attenuation</a:t>
                </a:r>
                <a:r>
                  <a:rPr lang="nb-NO"/>
                  <a:t> </a:t>
                </a:r>
                <a:r>
                  <a:rPr lang="nb-NO" err="1"/>
                  <a:t>coefficient</a:t>
                </a:r>
                <a:endParaRPr lang="nb-NO"/>
              </a:p>
              <a:p>
                <a14:m>
                  <m:oMath xmlns:m="http://schemas.openxmlformats.org/officeDocument/2006/math">
                    <m:r>
                      <a:rPr lang="nb-NO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nb-NO"/>
                  <a:t> is </a:t>
                </a:r>
                <a:r>
                  <a:rPr lang="nb-NO" err="1"/>
                  <a:t>the</a:t>
                </a:r>
                <a:r>
                  <a:rPr lang="nb-NO"/>
                  <a:t> </a:t>
                </a:r>
                <a:r>
                  <a:rPr lang="nb-NO" err="1"/>
                  <a:t>distance</a:t>
                </a:r>
                <a:r>
                  <a:rPr lang="nb-NO"/>
                  <a:t> from </a:t>
                </a:r>
                <a:r>
                  <a:rPr lang="el-GR"/>
                  <a:t>γ </a:t>
                </a:r>
                <a:r>
                  <a:rPr lang="nb-NO" err="1"/>
                  <a:t>production</a:t>
                </a:r>
                <a:r>
                  <a:rPr lang="nb-NO"/>
                  <a:t> to anode exit:</a:t>
                </a:r>
                <a:br>
                  <a:rPr lang="nb-NO"/>
                </a:br>
                <a:r>
                  <a:rPr lang="nb-NO"/>
                  <a:t>    </a:t>
                </a:r>
                <a14:m>
                  <m:oMath xmlns:m="http://schemas.openxmlformats.org/officeDocument/2006/math">
                    <m:r>
                      <a:rPr lang="nb-NO" sz="1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nb-NO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b-NO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nb-NO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nb-NO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nb-NO" sz="1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nb-NO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nb-NO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nb-NO" sz="1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nb-NO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b-NO" sz="14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nb-NO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  <m:func>
                      <m:funcPr>
                        <m:ctrlPr>
                          <a:rPr lang="nb-NO" sz="1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nb-NO" sz="1400" b="0" i="0" smtClean="0">
                            <a:latin typeface="Cambria Math" panose="02040503050406030204" pitchFamily="18" charset="0"/>
                          </a:rPr>
                          <m:t>cot</m:t>
                        </m:r>
                      </m:fName>
                      <m:e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nb-NO"/>
                  <a:t>,     </a:t>
                </a:r>
                <a14:m>
                  <m:oMath xmlns:m="http://schemas.openxmlformats.org/officeDocument/2006/math">
                    <m:r>
                      <a:rPr lang="nb-NO" sz="140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nb-NO" sz="1400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b-NO" sz="1400"/>
                  <a:t> anode angle</a:t>
                </a:r>
                <a:endParaRPr lang="nb-NO"/>
              </a:p>
              <a:p>
                <a:endParaRPr lang="nb-NO"/>
              </a:p>
            </p:txBody>
          </p:sp>
        </mc:Choice>
        <mc:Fallback xmlns="">
          <p:sp>
            <p:nvSpPr>
              <p:cNvPr id="61" name="TekstSylinder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4971772"/>
                <a:ext cx="3384376" cy="1871987"/>
              </a:xfrm>
              <a:prstGeom prst="rect">
                <a:avLst/>
              </a:prstGeom>
              <a:blipFill>
                <a:blip r:embed="rId6"/>
                <a:stretch>
                  <a:fillRect l="-1622" t="-195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Rett pil 87"/>
          <p:cNvCxnSpPr/>
          <p:nvPr/>
        </p:nvCxnSpPr>
        <p:spPr>
          <a:xfrm flipH="1" flipV="1">
            <a:off x="6380584" y="3199763"/>
            <a:ext cx="351656" cy="415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9" name="TekstSylinder 88"/>
          <p:cNvSpPr txBox="1"/>
          <p:nvPr/>
        </p:nvSpPr>
        <p:spPr>
          <a:xfrm>
            <a:off x="6041896" y="3673439"/>
            <a:ext cx="2922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err="1"/>
              <a:t>Relativistic</a:t>
            </a:r>
            <a:r>
              <a:rPr lang="nb-NO" b="1"/>
              <a:t> </a:t>
            </a:r>
            <a:r>
              <a:rPr lang="nb-NO" b="1" err="1"/>
              <a:t>corrections</a:t>
            </a:r>
            <a:endParaRPr lang="nb-NO"/>
          </a:p>
          <a:p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kstSylinder 89"/>
              <p:cNvSpPr txBox="1"/>
              <p:nvPr/>
            </p:nvSpPr>
            <p:spPr>
              <a:xfrm>
                <a:off x="1" y="5373217"/>
                <a:ext cx="2618782" cy="1499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b="1"/>
                  <a:t>Integration</a:t>
                </a:r>
              </a:p>
              <a:p>
                <a:r>
                  <a:rPr lang="nb-NO" b="1"/>
                  <a:t>From</a:t>
                </a:r>
                <a:r>
                  <a:rPr lang="nb-NO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nb-NO" b="0" i="1" smtClean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nb-NO"/>
                  <a:t> beam </a:t>
                </a:r>
                <a:r>
                  <a:rPr lang="nb-NO" err="1"/>
                  <a:t>energy</a:t>
                </a:r>
                <a:r>
                  <a:rPr lang="nb-NO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nb-NO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nb-NO"/>
              </a:p>
              <a:p>
                <a:endParaRPr lang="nb-NO"/>
              </a:p>
              <a:p>
                <a:r>
                  <a:rPr lang="nb-NO" b="1"/>
                  <a:t>To</a:t>
                </a:r>
                <a:r>
                  <a:rPr lang="nb-NO"/>
                  <a:t> minimum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nb-NO" b="0" i="1" smtClean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nb-NO"/>
                  <a:t> </a:t>
                </a:r>
                <a:r>
                  <a:rPr lang="nb-NO" err="1"/>
                  <a:t>energy</a:t>
                </a:r>
                <a:r>
                  <a:rPr lang="nb-NO"/>
                  <a:t> to </a:t>
                </a:r>
                <a:r>
                  <a:rPr lang="nb-NO" err="1"/>
                  <a:t>create</a:t>
                </a:r>
                <a:r>
                  <a:rPr lang="nb-NO"/>
                  <a:t> </a:t>
                </a:r>
                <a:r>
                  <a:rPr lang="nb-NO" err="1"/>
                  <a:t>photon</a:t>
                </a:r>
                <a:r>
                  <a:rPr lang="nb-NO"/>
                  <a:t> </a:t>
                </a:r>
                <a:r>
                  <a:rPr lang="nb-NO" err="1"/>
                  <a:t>with</a:t>
                </a:r>
                <a:r>
                  <a:rPr lang="nb-NO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nb-NO" b="0" i="1" smtClean="0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endParaRPr lang="nb-NO"/>
              </a:p>
            </p:txBody>
          </p:sp>
        </mc:Choice>
        <mc:Fallback xmlns="">
          <p:sp>
            <p:nvSpPr>
              <p:cNvPr id="90" name="TekstSylinder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5373217"/>
                <a:ext cx="2618782" cy="1499513"/>
              </a:xfrm>
              <a:prstGeom prst="rect">
                <a:avLst/>
              </a:prstGeom>
              <a:blipFill rotWithShape="1">
                <a:blip r:embed="rId7"/>
                <a:stretch>
                  <a:fillRect l="-1860" t="-2033" r="-2558" b="-4472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1" name="Rett pil 90"/>
          <p:cNvCxnSpPr/>
          <p:nvPr/>
        </p:nvCxnSpPr>
        <p:spPr>
          <a:xfrm flipV="1">
            <a:off x="2195736" y="3344513"/>
            <a:ext cx="648580" cy="22447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94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1" grpId="0"/>
      <p:bldP spid="57" grpId="0"/>
      <p:bldP spid="61" grpId="0"/>
      <p:bldP spid="89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13</a:t>
            </a:fld>
            <a:endParaRPr lang="nb-NO"/>
          </a:p>
        </p:txBody>
      </p:sp>
      <p:pic>
        <p:nvPicPr>
          <p:cNvPr id="2050" name="Picture 2" descr="https://www.researchgate.net/profile/Martin_Caon/publication/13757729/figure/fig3/AS:606786709106689@1521680633639/The-constant-potential-x-ray-spectra-at-50-80-and-100-kV-constant-potential-The-photo_W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697054" cy="532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6105924"/>
            <a:ext cx="3237756" cy="651195"/>
          </a:xfrm>
          <a:prstGeom prst="rect">
            <a:avLst/>
          </a:prstGeom>
        </p:spPr>
      </p:pic>
      <p:grpSp>
        <p:nvGrpSpPr>
          <p:cNvPr id="38" name="Gruppe 37">
            <a:extLst>
              <a:ext uri="{FF2B5EF4-FFF2-40B4-BE49-F238E27FC236}">
                <a16:creationId xmlns:a16="http://schemas.microsoft.com/office/drawing/2014/main" id="{0700C54B-F88C-47F2-BF72-264744E0DC7B}"/>
              </a:ext>
            </a:extLst>
          </p:cNvPr>
          <p:cNvGrpSpPr/>
          <p:nvPr/>
        </p:nvGrpSpPr>
        <p:grpSpPr>
          <a:xfrm>
            <a:off x="1606550" y="1117600"/>
            <a:ext cx="2533402" cy="2959472"/>
            <a:chOff x="1606550" y="1117600"/>
            <a:chExt cx="2533402" cy="2959472"/>
          </a:xfrm>
        </p:grpSpPr>
        <p:cxnSp>
          <p:nvCxnSpPr>
            <p:cNvPr id="9" name="Rett linje 8"/>
            <p:cNvCxnSpPr/>
            <p:nvPr/>
          </p:nvCxnSpPr>
          <p:spPr>
            <a:xfrm flipH="1" flipV="1">
              <a:off x="2915816" y="3501008"/>
              <a:ext cx="1224136" cy="576064"/>
            </a:xfrm>
            <a:prstGeom prst="line">
              <a:avLst/>
            </a:prstGeom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Rett linje 11"/>
            <p:cNvCxnSpPr/>
            <p:nvPr/>
          </p:nvCxnSpPr>
          <p:spPr>
            <a:xfrm flipH="1" flipV="1">
              <a:off x="2123728" y="2636912"/>
              <a:ext cx="797818" cy="864096"/>
            </a:xfrm>
            <a:prstGeom prst="line">
              <a:avLst/>
            </a:prstGeom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Rett linje 13"/>
            <p:cNvCxnSpPr/>
            <p:nvPr/>
          </p:nvCxnSpPr>
          <p:spPr>
            <a:xfrm flipH="1" flipV="1">
              <a:off x="1606550" y="1117600"/>
              <a:ext cx="531416" cy="1546154"/>
            </a:xfrm>
            <a:prstGeom prst="line">
              <a:avLst/>
            </a:prstGeom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7" name="TekstSylinder 16"/>
            <p:cNvSpPr txBox="1"/>
            <p:nvPr/>
          </p:nvSpPr>
          <p:spPr>
            <a:xfrm>
              <a:off x="1763688" y="1268760"/>
              <a:ext cx="2074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>
                  <a:solidFill>
                    <a:srgbClr val="C00000"/>
                  </a:solidFill>
                </a:rPr>
                <a:t>Unfiltered spectrum</a:t>
              </a:r>
            </a:p>
          </p:txBody>
        </p:sp>
      </p:grpSp>
      <p:grpSp>
        <p:nvGrpSpPr>
          <p:cNvPr id="34" name="Gruppe 33">
            <a:extLst>
              <a:ext uri="{FF2B5EF4-FFF2-40B4-BE49-F238E27FC236}">
                <a16:creationId xmlns:a16="http://schemas.microsoft.com/office/drawing/2014/main" id="{030C44DC-74A3-430B-A9E1-DE2B43392C58}"/>
              </a:ext>
            </a:extLst>
          </p:cNvPr>
          <p:cNvGrpSpPr/>
          <p:nvPr/>
        </p:nvGrpSpPr>
        <p:grpSpPr>
          <a:xfrm>
            <a:off x="4860032" y="404664"/>
            <a:ext cx="3965665" cy="3240360"/>
            <a:chOff x="4860032" y="404664"/>
            <a:chExt cx="3965665" cy="3240360"/>
          </a:xfrm>
        </p:grpSpPr>
        <p:sp>
          <p:nvSpPr>
            <p:cNvPr id="18" name="TekstSylinder 17"/>
            <p:cNvSpPr txBox="1"/>
            <p:nvPr/>
          </p:nvSpPr>
          <p:spPr>
            <a:xfrm>
              <a:off x="6660232" y="404664"/>
              <a:ext cx="21654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>
                  <a:solidFill>
                    <a:srgbClr val="0070C0"/>
                  </a:solidFill>
                </a:rPr>
                <a:t>Characteristic K-edge</a:t>
              </a:r>
              <a:br>
                <a:rPr lang="nb-NO">
                  <a:solidFill>
                    <a:srgbClr val="0070C0"/>
                  </a:solidFill>
                </a:rPr>
              </a:br>
              <a:r>
                <a:rPr lang="nb-NO">
                  <a:solidFill>
                    <a:srgbClr val="0070C0"/>
                  </a:solidFill>
                </a:rPr>
                <a:t>radiation</a:t>
              </a:r>
            </a:p>
          </p:txBody>
        </p:sp>
        <p:cxnSp>
          <p:nvCxnSpPr>
            <p:cNvPr id="20" name="Rett pilkobling 19"/>
            <p:cNvCxnSpPr/>
            <p:nvPr/>
          </p:nvCxnSpPr>
          <p:spPr>
            <a:xfrm flipH="1">
              <a:off x="4860032" y="1052736"/>
              <a:ext cx="1800200" cy="1008112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tt pilkobling 21"/>
            <p:cNvCxnSpPr/>
            <p:nvPr/>
          </p:nvCxnSpPr>
          <p:spPr>
            <a:xfrm flipH="1">
              <a:off x="5220072" y="2254250"/>
              <a:ext cx="755278" cy="1390774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Rett pilkobling 27"/>
            <p:cNvCxnSpPr/>
            <p:nvPr/>
          </p:nvCxnSpPr>
          <p:spPr>
            <a:xfrm flipH="1">
              <a:off x="6229350" y="1050995"/>
              <a:ext cx="428600" cy="771455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pe 34">
            <a:extLst>
              <a:ext uri="{FF2B5EF4-FFF2-40B4-BE49-F238E27FC236}">
                <a16:creationId xmlns:a16="http://schemas.microsoft.com/office/drawing/2014/main" id="{E4F35412-922C-424F-A4C9-84B514048855}"/>
              </a:ext>
            </a:extLst>
          </p:cNvPr>
          <p:cNvGrpSpPr/>
          <p:nvPr/>
        </p:nvGrpSpPr>
        <p:grpSpPr>
          <a:xfrm>
            <a:off x="2178050" y="3860800"/>
            <a:ext cx="3721100" cy="1289050"/>
            <a:chOff x="2178050" y="3860800"/>
            <a:chExt cx="3721100" cy="1289050"/>
          </a:xfrm>
        </p:grpSpPr>
        <p:sp>
          <p:nvSpPr>
            <p:cNvPr id="30" name="TekstSylinder 29"/>
            <p:cNvSpPr txBox="1"/>
            <p:nvPr/>
          </p:nvSpPr>
          <p:spPr>
            <a:xfrm>
              <a:off x="2800767" y="4365104"/>
              <a:ext cx="1653914" cy="646331"/>
            </a:xfrm>
            <a:prstGeom prst="rect">
              <a:avLst/>
            </a:prstGeom>
            <a:solidFill>
              <a:schemeClr val="bg1">
                <a:alpha val="81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b-NO">
                  <a:solidFill>
                    <a:srgbClr val="00B050"/>
                  </a:solidFill>
                </a:rPr>
                <a:t>Bremsstrahlung</a:t>
              </a:r>
              <a:br>
                <a:rPr lang="nb-NO">
                  <a:solidFill>
                    <a:srgbClr val="00B050"/>
                  </a:solidFill>
                </a:rPr>
              </a:br>
              <a:r>
                <a:rPr lang="nb-NO">
                  <a:solidFill>
                    <a:srgbClr val="00B050"/>
                  </a:solidFill>
                </a:rPr>
                <a:t>radiation</a:t>
              </a:r>
            </a:p>
          </p:txBody>
        </p:sp>
        <p:sp>
          <p:nvSpPr>
            <p:cNvPr id="2051" name="Frihåndsform 2050"/>
            <p:cNvSpPr/>
            <p:nvPr/>
          </p:nvSpPr>
          <p:spPr>
            <a:xfrm>
              <a:off x="2178050" y="3860800"/>
              <a:ext cx="3721100" cy="1289050"/>
            </a:xfrm>
            <a:custGeom>
              <a:avLst/>
              <a:gdLst>
                <a:gd name="connsiteX0" fmla="*/ 0 w 3721100"/>
                <a:gd name="connsiteY0" fmla="*/ 1212850 h 1289050"/>
                <a:gd name="connsiteX1" fmla="*/ 0 w 3721100"/>
                <a:gd name="connsiteY1" fmla="*/ 1212850 h 1289050"/>
                <a:gd name="connsiteX2" fmla="*/ 57150 w 3721100"/>
                <a:gd name="connsiteY2" fmla="*/ 1206500 h 1289050"/>
                <a:gd name="connsiteX3" fmla="*/ 88900 w 3721100"/>
                <a:gd name="connsiteY3" fmla="*/ 1187450 h 1289050"/>
                <a:gd name="connsiteX4" fmla="*/ 114300 w 3721100"/>
                <a:gd name="connsiteY4" fmla="*/ 1181100 h 1289050"/>
                <a:gd name="connsiteX5" fmla="*/ 146050 w 3721100"/>
                <a:gd name="connsiteY5" fmla="*/ 1162050 h 1289050"/>
                <a:gd name="connsiteX6" fmla="*/ 171450 w 3721100"/>
                <a:gd name="connsiteY6" fmla="*/ 1155700 h 1289050"/>
                <a:gd name="connsiteX7" fmla="*/ 203200 w 3721100"/>
                <a:gd name="connsiteY7" fmla="*/ 1143000 h 1289050"/>
                <a:gd name="connsiteX8" fmla="*/ 222250 w 3721100"/>
                <a:gd name="connsiteY8" fmla="*/ 1123950 h 1289050"/>
                <a:gd name="connsiteX9" fmla="*/ 241300 w 3721100"/>
                <a:gd name="connsiteY9" fmla="*/ 1111250 h 1289050"/>
                <a:gd name="connsiteX10" fmla="*/ 260350 w 3721100"/>
                <a:gd name="connsiteY10" fmla="*/ 1085850 h 1289050"/>
                <a:gd name="connsiteX11" fmla="*/ 298450 w 3721100"/>
                <a:gd name="connsiteY11" fmla="*/ 1060450 h 1289050"/>
                <a:gd name="connsiteX12" fmla="*/ 317500 w 3721100"/>
                <a:gd name="connsiteY12" fmla="*/ 996950 h 1289050"/>
                <a:gd name="connsiteX13" fmla="*/ 330200 w 3721100"/>
                <a:gd name="connsiteY13" fmla="*/ 876300 h 1289050"/>
                <a:gd name="connsiteX14" fmla="*/ 355600 w 3721100"/>
                <a:gd name="connsiteY14" fmla="*/ 819150 h 1289050"/>
                <a:gd name="connsiteX15" fmla="*/ 374650 w 3721100"/>
                <a:gd name="connsiteY15" fmla="*/ 806450 h 1289050"/>
                <a:gd name="connsiteX16" fmla="*/ 381000 w 3721100"/>
                <a:gd name="connsiteY16" fmla="*/ 781050 h 1289050"/>
                <a:gd name="connsiteX17" fmla="*/ 406400 w 3721100"/>
                <a:gd name="connsiteY17" fmla="*/ 730250 h 1289050"/>
                <a:gd name="connsiteX18" fmla="*/ 438150 w 3721100"/>
                <a:gd name="connsiteY18" fmla="*/ 692150 h 1289050"/>
                <a:gd name="connsiteX19" fmla="*/ 444500 w 3721100"/>
                <a:gd name="connsiteY19" fmla="*/ 673100 h 1289050"/>
                <a:gd name="connsiteX20" fmla="*/ 476250 w 3721100"/>
                <a:gd name="connsiteY20" fmla="*/ 635000 h 1289050"/>
                <a:gd name="connsiteX21" fmla="*/ 501650 w 3721100"/>
                <a:gd name="connsiteY21" fmla="*/ 590550 h 1289050"/>
                <a:gd name="connsiteX22" fmla="*/ 520700 w 3721100"/>
                <a:gd name="connsiteY22" fmla="*/ 552450 h 1289050"/>
                <a:gd name="connsiteX23" fmla="*/ 552450 w 3721100"/>
                <a:gd name="connsiteY23" fmla="*/ 495300 h 1289050"/>
                <a:gd name="connsiteX24" fmla="*/ 571500 w 3721100"/>
                <a:gd name="connsiteY24" fmla="*/ 476250 h 1289050"/>
                <a:gd name="connsiteX25" fmla="*/ 584200 w 3721100"/>
                <a:gd name="connsiteY25" fmla="*/ 457200 h 1289050"/>
                <a:gd name="connsiteX26" fmla="*/ 628650 w 3721100"/>
                <a:gd name="connsiteY26" fmla="*/ 431800 h 1289050"/>
                <a:gd name="connsiteX27" fmla="*/ 660400 w 3721100"/>
                <a:gd name="connsiteY27" fmla="*/ 400050 h 1289050"/>
                <a:gd name="connsiteX28" fmla="*/ 698500 w 3721100"/>
                <a:gd name="connsiteY28" fmla="*/ 361950 h 1289050"/>
                <a:gd name="connsiteX29" fmla="*/ 717550 w 3721100"/>
                <a:gd name="connsiteY29" fmla="*/ 342900 h 1289050"/>
                <a:gd name="connsiteX30" fmla="*/ 742950 w 3721100"/>
                <a:gd name="connsiteY30" fmla="*/ 304800 h 1289050"/>
                <a:gd name="connsiteX31" fmla="*/ 749300 w 3721100"/>
                <a:gd name="connsiteY31" fmla="*/ 285750 h 1289050"/>
                <a:gd name="connsiteX32" fmla="*/ 800100 w 3721100"/>
                <a:gd name="connsiteY32" fmla="*/ 247650 h 1289050"/>
                <a:gd name="connsiteX33" fmla="*/ 825500 w 3721100"/>
                <a:gd name="connsiteY33" fmla="*/ 215900 h 1289050"/>
                <a:gd name="connsiteX34" fmla="*/ 838200 w 3721100"/>
                <a:gd name="connsiteY34" fmla="*/ 190500 h 1289050"/>
                <a:gd name="connsiteX35" fmla="*/ 850900 w 3721100"/>
                <a:gd name="connsiteY35" fmla="*/ 171450 h 1289050"/>
                <a:gd name="connsiteX36" fmla="*/ 857250 w 3721100"/>
                <a:gd name="connsiteY36" fmla="*/ 152400 h 1289050"/>
                <a:gd name="connsiteX37" fmla="*/ 869950 w 3721100"/>
                <a:gd name="connsiteY37" fmla="*/ 127000 h 1289050"/>
                <a:gd name="connsiteX38" fmla="*/ 882650 w 3721100"/>
                <a:gd name="connsiteY38" fmla="*/ 107950 h 1289050"/>
                <a:gd name="connsiteX39" fmla="*/ 889000 w 3721100"/>
                <a:gd name="connsiteY39" fmla="*/ 88900 h 1289050"/>
                <a:gd name="connsiteX40" fmla="*/ 939800 w 3721100"/>
                <a:gd name="connsiteY40" fmla="*/ 31750 h 1289050"/>
                <a:gd name="connsiteX41" fmla="*/ 1003300 w 3721100"/>
                <a:gd name="connsiteY41" fmla="*/ 6350 h 1289050"/>
                <a:gd name="connsiteX42" fmla="*/ 1022350 w 3721100"/>
                <a:gd name="connsiteY42" fmla="*/ 0 h 1289050"/>
                <a:gd name="connsiteX43" fmla="*/ 1371600 w 3721100"/>
                <a:gd name="connsiteY43" fmla="*/ 6350 h 1289050"/>
                <a:gd name="connsiteX44" fmla="*/ 1397000 w 3721100"/>
                <a:gd name="connsiteY44" fmla="*/ 12700 h 1289050"/>
                <a:gd name="connsiteX45" fmla="*/ 1441450 w 3721100"/>
                <a:gd name="connsiteY45" fmla="*/ 25400 h 1289050"/>
                <a:gd name="connsiteX46" fmla="*/ 1492250 w 3721100"/>
                <a:gd name="connsiteY46" fmla="*/ 57150 h 1289050"/>
                <a:gd name="connsiteX47" fmla="*/ 1530350 w 3721100"/>
                <a:gd name="connsiteY47" fmla="*/ 69850 h 1289050"/>
                <a:gd name="connsiteX48" fmla="*/ 1555750 w 3721100"/>
                <a:gd name="connsiteY48" fmla="*/ 76200 h 1289050"/>
                <a:gd name="connsiteX49" fmla="*/ 1593850 w 3721100"/>
                <a:gd name="connsiteY49" fmla="*/ 88900 h 1289050"/>
                <a:gd name="connsiteX50" fmla="*/ 1625600 w 3721100"/>
                <a:gd name="connsiteY50" fmla="*/ 107950 h 1289050"/>
                <a:gd name="connsiteX51" fmla="*/ 1670050 w 3721100"/>
                <a:gd name="connsiteY51" fmla="*/ 120650 h 1289050"/>
                <a:gd name="connsiteX52" fmla="*/ 1689100 w 3721100"/>
                <a:gd name="connsiteY52" fmla="*/ 133350 h 1289050"/>
                <a:gd name="connsiteX53" fmla="*/ 1727200 w 3721100"/>
                <a:gd name="connsiteY53" fmla="*/ 146050 h 1289050"/>
                <a:gd name="connsiteX54" fmla="*/ 1771650 w 3721100"/>
                <a:gd name="connsiteY54" fmla="*/ 165100 h 1289050"/>
                <a:gd name="connsiteX55" fmla="*/ 1797050 w 3721100"/>
                <a:gd name="connsiteY55" fmla="*/ 177800 h 1289050"/>
                <a:gd name="connsiteX56" fmla="*/ 1854200 w 3721100"/>
                <a:gd name="connsiteY56" fmla="*/ 190500 h 1289050"/>
                <a:gd name="connsiteX57" fmla="*/ 1892300 w 3721100"/>
                <a:gd name="connsiteY57" fmla="*/ 203200 h 1289050"/>
                <a:gd name="connsiteX58" fmla="*/ 1911350 w 3721100"/>
                <a:gd name="connsiteY58" fmla="*/ 209550 h 1289050"/>
                <a:gd name="connsiteX59" fmla="*/ 1968500 w 3721100"/>
                <a:gd name="connsiteY59" fmla="*/ 241300 h 1289050"/>
                <a:gd name="connsiteX60" fmla="*/ 2006600 w 3721100"/>
                <a:gd name="connsiteY60" fmla="*/ 247650 h 1289050"/>
                <a:gd name="connsiteX61" fmla="*/ 2051050 w 3721100"/>
                <a:gd name="connsiteY61" fmla="*/ 273050 h 1289050"/>
                <a:gd name="connsiteX62" fmla="*/ 2089150 w 3721100"/>
                <a:gd name="connsiteY62" fmla="*/ 285750 h 1289050"/>
                <a:gd name="connsiteX63" fmla="*/ 2146300 w 3721100"/>
                <a:gd name="connsiteY63" fmla="*/ 311150 h 1289050"/>
                <a:gd name="connsiteX64" fmla="*/ 2171700 w 3721100"/>
                <a:gd name="connsiteY64" fmla="*/ 317500 h 1289050"/>
                <a:gd name="connsiteX65" fmla="*/ 2209800 w 3721100"/>
                <a:gd name="connsiteY65" fmla="*/ 330200 h 1289050"/>
                <a:gd name="connsiteX66" fmla="*/ 2254250 w 3721100"/>
                <a:gd name="connsiteY66" fmla="*/ 355600 h 1289050"/>
                <a:gd name="connsiteX67" fmla="*/ 2273300 w 3721100"/>
                <a:gd name="connsiteY67" fmla="*/ 368300 h 1289050"/>
                <a:gd name="connsiteX68" fmla="*/ 2324100 w 3721100"/>
                <a:gd name="connsiteY68" fmla="*/ 393700 h 1289050"/>
                <a:gd name="connsiteX69" fmla="*/ 2349500 w 3721100"/>
                <a:gd name="connsiteY69" fmla="*/ 412750 h 1289050"/>
                <a:gd name="connsiteX70" fmla="*/ 2362200 w 3721100"/>
                <a:gd name="connsiteY70" fmla="*/ 431800 h 1289050"/>
                <a:gd name="connsiteX71" fmla="*/ 2387600 w 3721100"/>
                <a:gd name="connsiteY71" fmla="*/ 438150 h 1289050"/>
                <a:gd name="connsiteX72" fmla="*/ 2425700 w 3721100"/>
                <a:gd name="connsiteY72" fmla="*/ 463550 h 1289050"/>
                <a:gd name="connsiteX73" fmla="*/ 2444750 w 3721100"/>
                <a:gd name="connsiteY73" fmla="*/ 482600 h 1289050"/>
                <a:gd name="connsiteX74" fmla="*/ 2463800 w 3721100"/>
                <a:gd name="connsiteY74" fmla="*/ 488950 h 1289050"/>
                <a:gd name="connsiteX75" fmla="*/ 2482850 w 3721100"/>
                <a:gd name="connsiteY75" fmla="*/ 501650 h 1289050"/>
                <a:gd name="connsiteX76" fmla="*/ 2533650 w 3721100"/>
                <a:gd name="connsiteY76" fmla="*/ 527050 h 1289050"/>
                <a:gd name="connsiteX77" fmla="*/ 2552700 w 3721100"/>
                <a:gd name="connsiteY77" fmla="*/ 539750 h 1289050"/>
                <a:gd name="connsiteX78" fmla="*/ 2578100 w 3721100"/>
                <a:gd name="connsiteY78" fmla="*/ 558800 h 1289050"/>
                <a:gd name="connsiteX79" fmla="*/ 2597150 w 3721100"/>
                <a:gd name="connsiteY79" fmla="*/ 565150 h 1289050"/>
                <a:gd name="connsiteX80" fmla="*/ 2647950 w 3721100"/>
                <a:gd name="connsiteY80" fmla="*/ 596900 h 1289050"/>
                <a:gd name="connsiteX81" fmla="*/ 2686050 w 3721100"/>
                <a:gd name="connsiteY81" fmla="*/ 622300 h 1289050"/>
                <a:gd name="connsiteX82" fmla="*/ 2705100 w 3721100"/>
                <a:gd name="connsiteY82" fmla="*/ 635000 h 1289050"/>
                <a:gd name="connsiteX83" fmla="*/ 2724150 w 3721100"/>
                <a:gd name="connsiteY83" fmla="*/ 647700 h 1289050"/>
                <a:gd name="connsiteX84" fmla="*/ 2743200 w 3721100"/>
                <a:gd name="connsiteY84" fmla="*/ 666750 h 1289050"/>
                <a:gd name="connsiteX85" fmla="*/ 2768600 w 3721100"/>
                <a:gd name="connsiteY85" fmla="*/ 673100 h 1289050"/>
                <a:gd name="connsiteX86" fmla="*/ 2800350 w 3721100"/>
                <a:gd name="connsiteY86" fmla="*/ 704850 h 1289050"/>
                <a:gd name="connsiteX87" fmla="*/ 2819400 w 3721100"/>
                <a:gd name="connsiteY87" fmla="*/ 723900 h 1289050"/>
                <a:gd name="connsiteX88" fmla="*/ 2838450 w 3721100"/>
                <a:gd name="connsiteY88" fmla="*/ 730250 h 1289050"/>
                <a:gd name="connsiteX89" fmla="*/ 2882900 w 3721100"/>
                <a:gd name="connsiteY89" fmla="*/ 762000 h 1289050"/>
                <a:gd name="connsiteX90" fmla="*/ 2901950 w 3721100"/>
                <a:gd name="connsiteY90" fmla="*/ 768350 h 1289050"/>
                <a:gd name="connsiteX91" fmla="*/ 2940050 w 3721100"/>
                <a:gd name="connsiteY91" fmla="*/ 800100 h 1289050"/>
                <a:gd name="connsiteX92" fmla="*/ 2971800 w 3721100"/>
                <a:gd name="connsiteY92" fmla="*/ 819150 h 1289050"/>
                <a:gd name="connsiteX93" fmla="*/ 2997200 w 3721100"/>
                <a:gd name="connsiteY93" fmla="*/ 838200 h 1289050"/>
                <a:gd name="connsiteX94" fmla="*/ 3041650 w 3721100"/>
                <a:gd name="connsiteY94" fmla="*/ 850900 h 1289050"/>
                <a:gd name="connsiteX95" fmla="*/ 3073400 w 3721100"/>
                <a:gd name="connsiteY95" fmla="*/ 869950 h 1289050"/>
                <a:gd name="connsiteX96" fmla="*/ 3098800 w 3721100"/>
                <a:gd name="connsiteY96" fmla="*/ 882650 h 1289050"/>
                <a:gd name="connsiteX97" fmla="*/ 3117850 w 3721100"/>
                <a:gd name="connsiteY97" fmla="*/ 895350 h 1289050"/>
                <a:gd name="connsiteX98" fmla="*/ 3136900 w 3721100"/>
                <a:gd name="connsiteY98" fmla="*/ 901700 h 1289050"/>
                <a:gd name="connsiteX99" fmla="*/ 3181350 w 3721100"/>
                <a:gd name="connsiteY99" fmla="*/ 933450 h 1289050"/>
                <a:gd name="connsiteX100" fmla="*/ 3232150 w 3721100"/>
                <a:gd name="connsiteY100" fmla="*/ 952500 h 1289050"/>
                <a:gd name="connsiteX101" fmla="*/ 3251200 w 3721100"/>
                <a:gd name="connsiteY101" fmla="*/ 965200 h 1289050"/>
                <a:gd name="connsiteX102" fmla="*/ 3295650 w 3721100"/>
                <a:gd name="connsiteY102" fmla="*/ 984250 h 1289050"/>
                <a:gd name="connsiteX103" fmla="*/ 3314700 w 3721100"/>
                <a:gd name="connsiteY103" fmla="*/ 996950 h 1289050"/>
                <a:gd name="connsiteX104" fmla="*/ 3340100 w 3721100"/>
                <a:gd name="connsiteY104" fmla="*/ 1016000 h 1289050"/>
                <a:gd name="connsiteX105" fmla="*/ 3384550 w 3721100"/>
                <a:gd name="connsiteY105" fmla="*/ 1028700 h 1289050"/>
                <a:gd name="connsiteX106" fmla="*/ 3416300 w 3721100"/>
                <a:gd name="connsiteY106" fmla="*/ 1047750 h 1289050"/>
                <a:gd name="connsiteX107" fmla="*/ 3473450 w 3721100"/>
                <a:gd name="connsiteY107" fmla="*/ 1085850 h 1289050"/>
                <a:gd name="connsiteX108" fmla="*/ 3492500 w 3721100"/>
                <a:gd name="connsiteY108" fmla="*/ 1098550 h 1289050"/>
                <a:gd name="connsiteX109" fmla="*/ 3511550 w 3721100"/>
                <a:gd name="connsiteY109" fmla="*/ 1111250 h 1289050"/>
                <a:gd name="connsiteX110" fmla="*/ 3530600 w 3721100"/>
                <a:gd name="connsiteY110" fmla="*/ 1117600 h 1289050"/>
                <a:gd name="connsiteX111" fmla="*/ 3568700 w 3721100"/>
                <a:gd name="connsiteY111" fmla="*/ 1149350 h 1289050"/>
                <a:gd name="connsiteX112" fmla="*/ 3625850 w 3721100"/>
                <a:gd name="connsiteY112" fmla="*/ 1193800 h 1289050"/>
                <a:gd name="connsiteX113" fmla="*/ 3651250 w 3721100"/>
                <a:gd name="connsiteY113" fmla="*/ 1212850 h 1289050"/>
                <a:gd name="connsiteX114" fmla="*/ 3670300 w 3721100"/>
                <a:gd name="connsiteY114" fmla="*/ 1225550 h 1289050"/>
                <a:gd name="connsiteX115" fmla="*/ 3721100 w 3721100"/>
                <a:gd name="connsiteY115" fmla="*/ 1263650 h 1289050"/>
                <a:gd name="connsiteX116" fmla="*/ 3530600 w 3721100"/>
                <a:gd name="connsiteY116" fmla="*/ 1276350 h 1289050"/>
                <a:gd name="connsiteX117" fmla="*/ 3244850 w 3721100"/>
                <a:gd name="connsiteY117" fmla="*/ 1289050 h 1289050"/>
                <a:gd name="connsiteX118" fmla="*/ 3016250 w 3721100"/>
                <a:gd name="connsiteY118" fmla="*/ 1282700 h 1289050"/>
                <a:gd name="connsiteX119" fmla="*/ 2978150 w 3721100"/>
                <a:gd name="connsiteY119" fmla="*/ 1276350 h 1289050"/>
                <a:gd name="connsiteX120" fmla="*/ 2781300 w 3721100"/>
                <a:gd name="connsiteY120" fmla="*/ 1257300 h 1289050"/>
                <a:gd name="connsiteX121" fmla="*/ 1892300 w 3721100"/>
                <a:gd name="connsiteY121" fmla="*/ 1238250 h 1289050"/>
                <a:gd name="connsiteX122" fmla="*/ 1416050 w 3721100"/>
                <a:gd name="connsiteY122" fmla="*/ 1244600 h 1289050"/>
                <a:gd name="connsiteX123" fmla="*/ 1193800 w 3721100"/>
                <a:gd name="connsiteY123" fmla="*/ 1250950 h 1289050"/>
                <a:gd name="connsiteX124" fmla="*/ 279400 w 3721100"/>
                <a:gd name="connsiteY124" fmla="*/ 1244600 h 1289050"/>
                <a:gd name="connsiteX125" fmla="*/ 254000 w 3721100"/>
                <a:gd name="connsiteY125" fmla="*/ 1238250 h 1289050"/>
                <a:gd name="connsiteX126" fmla="*/ 234950 w 3721100"/>
                <a:gd name="connsiteY126" fmla="*/ 1231900 h 1289050"/>
                <a:gd name="connsiteX127" fmla="*/ 0 w 3721100"/>
                <a:gd name="connsiteY127" fmla="*/ 1212850 h 128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721100" h="1289050">
                  <a:moveTo>
                    <a:pt x="0" y="1212850"/>
                  </a:moveTo>
                  <a:lnTo>
                    <a:pt x="0" y="1212850"/>
                  </a:lnTo>
                  <a:cubicBezTo>
                    <a:pt x="19050" y="1210733"/>
                    <a:pt x="38720" y="1211766"/>
                    <a:pt x="57150" y="1206500"/>
                  </a:cubicBezTo>
                  <a:cubicBezTo>
                    <a:pt x="69017" y="1203109"/>
                    <a:pt x="77622" y="1192463"/>
                    <a:pt x="88900" y="1187450"/>
                  </a:cubicBezTo>
                  <a:cubicBezTo>
                    <a:pt x="96875" y="1183906"/>
                    <a:pt x="105833" y="1183217"/>
                    <a:pt x="114300" y="1181100"/>
                  </a:cubicBezTo>
                  <a:cubicBezTo>
                    <a:pt x="124883" y="1174750"/>
                    <a:pt x="134772" y="1167063"/>
                    <a:pt x="146050" y="1162050"/>
                  </a:cubicBezTo>
                  <a:cubicBezTo>
                    <a:pt x="154025" y="1158506"/>
                    <a:pt x="163171" y="1158460"/>
                    <a:pt x="171450" y="1155700"/>
                  </a:cubicBezTo>
                  <a:cubicBezTo>
                    <a:pt x="182264" y="1152095"/>
                    <a:pt x="192617" y="1147233"/>
                    <a:pt x="203200" y="1143000"/>
                  </a:cubicBezTo>
                  <a:cubicBezTo>
                    <a:pt x="209550" y="1136650"/>
                    <a:pt x="215351" y="1129699"/>
                    <a:pt x="222250" y="1123950"/>
                  </a:cubicBezTo>
                  <a:cubicBezTo>
                    <a:pt x="228113" y="1119064"/>
                    <a:pt x="235904" y="1116646"/>
                    <a:pt x="241300" y="1111250"/>
                  </a:cubicBezTo>
                  <a:cubicBezTo>
                    <a:pt x="248784" y="1103766"/>
                    <a:pt x="252440" y="1092881"/>
                    <a:pt x="260350" y="1085850"/>
                  </a:cubicBezTo>
                  <a:cubicBezTo>
                    <a:pt x="271758" y="1075709"/>
                    <a:pt x="298450" y="1060450"/>
                    <a:pt x="298450" y="1060450"/>
                  </a:cubicBezTo>
                  <a:cubicBezTo>
                    <a:pt x="313910" y="1014071"/>
                    <a:pt x="307903" y="1035337"/>
                    <a:pt x="317500" y="996950"/>
                  </a:cubicBezTo>
                  <a:cubicBezTo>
                    <a:pt x="320294" y="957831"/>
                    <a:pt x="319595" y="915186"/>
                    <a:pt x="330200" y="876300"/>
                  </a:cubicBezTo>
                  <a:cubicBezTo>
                    <a:pt x="334916" y="859009"/>
                    <a:pt x="341402" y="833348"/>
                    <a:pt x="355600" y="819150"/>
                  </a:cubicBezTo>
                  <a:cubicBezTo>
                    <a:pt x="360996" y="813754"/>
                    <a:pt x="368300" y="810683"/>
                    <a:pt x="374650" y="806450"/>
                  </a:cubicBezTo>
                  <a:cubicBezTo>
                    <a:pt x="376767" y="797983"/>
                    <a:pt x="378240" y="789329"/>
                    <a:pt x="381000" y="781050"/>
                  </a:cubicBezTo>
                  <a:cubicBezTo>
                    <a:pt x="387484" y="761598"/>
                    <a:pt x="393437" y="745806"/>
                    <a:pt x="406400" y="730250"/>
                  </a:cubicBezTo>
                  <a:cubicBezTo>
                    <a:pt x="423955" y="709184"/>
                    <a:pt x="426326" y="715799"/>
                    <a:pt x="438150" y="692150"/>
                  </a:cubicBezTo>
                  <a:cubicBezTo>
                    <a:pt x="441143" y="686163"/>
                    <a:pt x="440787" y="678669"/>
                    <a:pt x="444500" y="673100"/>
                  </a:cubicBezTo>
                  <a:cubicBezTo>
                    <a:pt x="472587" y="630969"/>
                    <a:pt x="455475" y="676551"/>
                    <a:pt x="476250" y="635000"/>
                  </a:cubicBezTo>
                  <a:cubicBezTo>
                    <a:pt x="500492" y="586516"/>
                    <a:pt x="455586" y="651969"/>
                    <a:pt x="501650" y="590550"/>
                  </a:cubicBezTo>
                  <a:cubicBezTo>
                    <a:pt x="517611" y="542667"/>
                    <a:pt x="496081" y="601689"/>
                    <a:pt x="520700" y="552450"/>
                  </a:cubicBezTo>
                  <a:cubicBezTo>
                    <a:pt x="536670" y="520510"/>
                    <a:pt x="512407" y="535343"/>
                    <a:pt x="552450" y="495300"/>
                  </a:cubicBezTo>
                  <a:cubicBezTo>
                    <a:pt x="558800" y="488950"/>
                    <a:pt x="565751" y="483149"/>
                    <a:pt x="571500" y="476250"/>
                  </a:cubicBezTo>
                  <a:cubicBezTo>
                    <a:pt x="576386" y="470387"/>
                    <a:pt x="578804" y="462596"/>
                    <a:pt x="584200" y="457200"/>
                  </a:cubicBezTo>
                  <a:cubicBezTo>
                    <a:pt x="593175" y="448225"/>
                    <a:pt x="618689" y="436780"/>
                    <a:pt x="628650" y="431800"/>
                  </a:cubicBezTo>
                  <a:cubicBezTo>
                    <a:pt x="654820" y="392545"/>
                    <a:pt x="625764" y="430838"/>
                    <a:pt x="660400" y="400050"/>
                  </a:cubicBezTo>
                  <a:cubicBezTo>
                    <a:pt x="673824" y="388118"/>
                    <a:pt x="685800" y="374650"/>
                    <a:pt x="698500" y="361950"/>
                  </a:cubicBezTo>
                  <a:lnTo>
                    <a:pt x="717550" y="342900"/>
                  </a:lnTo>
                  <a:cubicBezTo>
                    <a:pt x="732649" y="297604"/>
                    <a:pt x="711239" y="352366"/>
                    <a:pt x="742950" y="304800"/>
                  </a:cubicBezTo>
                  <a:cubicBezTo>
                    <a:pt x="746663" y="299231"/>
                    <a:pt x="744567" y="290483"/>
                    <a:pt x="749300" y="285750"/>
                  </a:cubicBezTo>
                  <a:cubicBezTo>
                    <a:pt x="764267" y="270783"/>
                    <a:pt x="800100" y="247650"/>
                    <a:pt x="800100" y="247650"/>
                  </a:cubicBezTo>
                  <a:cubicBezTo>
                    <a:pt x="815261" y="202166"/>
                    <a:pt x="793586" y="254197"/>
                    <a:pt x="825500" y="215900"/>
                  </a:cubicBezTo>
                  <a:cubicBezTo>
                    <a:pt x="831560" y="208628"/>
                    <a:pt x="833504" y="198719"/>
                    <a:pt x="838200" y="190500"/>
                  </a:cubicBezTo>
                  <a:cubicBezTo>
                    <a:pt x="841986" y="183874"/>
                    <a:pt x="847487" y="178276"/>
                    <a:pt x="850900" y="171450"/>
                  </a:cubicBezTo>
                  <a:cubicBezTo>
                    <a:pt x="853893" y="165463"/>
                    <a:pt x="854613" y="158552"/>
                    <a:pt x="857250" y="152400"/>
                  </a:cubicBezTo>
                  <a:cubicBezTo>
                    <a:pt x="860979" y="143699"/>
                    <a:pt x="865254" y="135219"/>
                    <a:pt x="869950" y="127000"/>
                  </a:cubicBezTo>
                  <a:cubicBezTo>
                    <a:pt x="873736" y="120374"/>
                    <a:pt x="879237" y="114776"/>
                    <a:pt x="882650" y="107950"/>
                  </a:cubicBezTo>
                  <a:cubicBezTo>
                    <a:pt x="885643" y="101963"/>
                    <a:pt x="886007" y="94887"/>
                    <a:pt x="889000" y="88900"/>
                  </a:cubicBezTo>
                  <a:cubicBezTo>
                    <a:pt x="897948" y="71005"/>
                    <a:pt x="928580" y="37360"/>
                    <a:pt x="939800" y="31750"/>
                  </a:cubicBezTo>
                  <a:cubicBezTo>
                    <a:pt x="977174" y="13063"/>
                    <a:pt x="956220" y="22043"/>
                    <a:pt x="1003300" y="6350"/>
                  </a:cubicBezTo>
                  <a:lnTo>
                    <a:pt x="1022350" y="0"/>
                  </a:lnTo>
                  <a:lnTo>
                    <a:pt x="1371600" y="6350"/>
                  </a:lnTo>
                  <a:cubicBezTo>
                    <a:pt x="1380322" y="6646"/>
                    <a:pt x="1388609" y="10302"/>
                    <a:pt x="1397000" y="12700"/>
                  </a:cubicBezTo>
                  <a:cubicBezTo>
                    <a:pt x="1460769" y="30920"/>
                    <a:pt x="1362045" y="5549"/>
                    <a:pt x="1441450" y="25400"/>
                  </a:cubicBezTo>
                  <a:cubicBezTo>
                    <a:pt x="1458383" y="35983"/>
                    <a:pt x="1473306" y="50835"/>
                    <a:pt x="1492250" y="57150"/>
                  </a:cubicBezTo>
                  <a:cubicBezTo>
                    <a:pt x="1504950" y="61383"/>
                    <a:pt x="1517363" y="66603"/>
                    <a:pt x="1530350" y="69850"/>
                  </a:cubicBezTo>
                  <a:cubicBezTo>
                    <a:pt x="1538817" y="71967"/>
                    <a:pt x="1547391" y="73692"/>
                    <a:pt x="1555750" y="76200"/>
                  </a:cubicBezTo>
                  <a:cubicBezTo>
                    <a:pt x="1568572" y="80047"/>
                    <a:pt x="1582371" y="82012"/>
                    <a:pt x="1593850" y="88900"/>
                  </a:cubicBezTo>
                  <a:cubicBezTo>
                    <a:pt x="1604433" y="95250"/>
                    <a:pt x="1614561" y="102430"/>
                    <a:pt x="1625600" y="107950"/>
                  </a:cubicBezTo>
                  <a:cubicBezTo>
                    <a:pt x="1634710" y="112505"/>
                    <a:pt x="1661912" y="118615"/>
                    <a:pt x="1670050" y="120650"/>
                  </a:cubicBezTo>
                  <a:cubicBezTo>
                    <a:pt x="1676400" y="124883"/>
                    <a:pt x="1682126" y="130250"/>
                    <a:pt x="1689100" y="133350"/>
                  </a:cubicBezTo>
                  <a:cubicBezTo>
                    <a:pt x="1701333" y="138787"/>
                    <a:pt x="1716061" y="138624"/>
                    <a:pt x="1727200" y="146050"/>
                  </a:cubicBezTo>
                  <a:cubicBezTo>
                    <a:pt x="1765806" y="171787"/>
                    <a:pt x="1724787" y="147526"/>
                    <a:pt x="1771650" y="165100"/>
                  </a:cubicBezTo>
                  <a:cubicBezTo>
                    <a:pt x="1780513" y="168424"/>
                    <a:pt x="1788187" y="174476"/>
                    <a:pt x="1797050" y="177800"/>
                  </a:cubicBezTo>
                  <a:cubicBezTo>
                    <a:pt x="1812256" y="183502"/>
                    <a:pt x="1839448" y="186477"/>
                    <a:pt x="1854200" y="190500"/>
                  </a:cubicBezTo>
                  <a:cubicBezTo>
                    <a:pt x="1867115" y="194022"/>
                    <a:pt x="1879600" y="198967"/>
                    <a:pt x="1892300" y="203200"/>
                  </a:cubicBezTo>
                  <a:cubicBezTo>
                    <a:pt x="1898650" y="205317"/>
                    <a:pt x="1905781" y="205837"/>
                    <a:pt x="1911350" y="209550"/>
                  </a:cubicBezTo>
                  <a:cubicBezTo>
                    <a:pt x="1930141" y="222077"/>
                    <a:pt x="1946037" y="233812"/>
                    <a:pt x="1968500" y="241300"/>
                  </a:cubicBezTo>
                  <a:cubicBezTo>
                    <a:pt x="1980714" y="245371"/>
                    <a:pt x="1993900" y="245533"/>
                    <a:pt x="2006600" y="247650"/>
                  </a:cubicBezTo>
                  <a:cubicBezTo>
                    <a:pt x="2023783" y="259105"/>
                    <a:pt x="2030909" y="264993"/>
                    <a:pt x="2051050" y="273050"/>
                  </a:cubicBezTo>
                  <a:cubicBezTo>
                    <a:pt x="2063479" y="278022"/>
                    <a:pt x="2077176" y="279763"/>
                    <a:pt x="2089150" y="285750"/>
                  </a:cubicBezTo>
                  <a:cubicBezTo>
                    <a:pt x="2117907" y="300128"/>
                    <a:pt x="2121006" y="303923"/>
                    <a:pt x="2146300" y="311150"/>
                  </a:cubicBezTo>
                  <a:cubicBezTo>
                    <a:pt x="2154691" y="313548"/>
                    <a:pt x="2163341" y="314992"/>
                    <a:pt x="2171700" y="317500"/>
                  </a:cubicBezTo>
                  <a:cubicBezTo>
                    <a:pt x="2184522" y="321347"/>
                    <a:pt x="2209800" y="330200"/>
                    <a:pt x="2209800" y="330200"/>
                  </a:cubicBezTo>
                  <a:cubicBezTo>
                    <a:pt x="2271219" y="376264"/>
                    <a:pt x="2205766" y="331358"/>
                    <a:pt x="2254250" y="355600"/>
                  </a:cubicBezTo>
                  <a:cubicBezTo>
                    <a:pt x="2261076" y="359013"/>
                    <a:pt x="2266600" y="364646"/>
                    <a:pt x="2273300" y="368300"/>
                  </a:cubicBezTo>
                  <a:cubicBezTo>
                    <a:pt x="2289920" y="377366"/>
                    <a:pt x="2308954" y="382341"/>
                    <a:pt x="2324100" y="393700"/>
                  </a:cubicBezTo>
                  <a:cubicBezTo>
                    <a:pt x="2332567" y="400050"/>
                    <a:pt x="2342016" y="405266"/>
                    <a:pt x="2349500" y="412750"/>
                  </a:cubicBezTo>
                  <a:cubicBezTo>
                    <a:pt x="2354896" y="418146"/>
                    <a:pt x="2355850" y="427567"/>
                    <a:pt x="2362200" y="431800"/>
                  </a:cubicBezTo>
                  <a:cubicBezTo>
                    <a:pt x="2369462" y="436641"/>
                    <a:pt x="2379133" y="436033"/>
                    <a:pt x="2387600" y="438150"/>
                  </a:cubicBezTo>
                  <a:cubicBezTo>
                    <a:pt x="2448371" y="498921"/>
                    <a:pt x="2370561" y="426791"/>
                    <a:pt x="2425700" y="463550"/>
                  </a:cubicBezTo>
                  <a:cubicBezTo>
                    <a:pt x="2433172" y="468531"/>
                    <a:pt x="2437278" y="477619"/>
                    <a:pt x="2444750" y="482600"/>
                  </a:cubicBezTo>
                  <a:cubicBezTo>
                    <a:pt x="2450319" y="486313"/>
                    <a:pt x="2457813" y="485957"/>
                    <a:pt x="2463800" y="488950"/>
                  </a:cubicBezTo>
                  <a:cubicBezTo>
                    <a:pt x="2470626" y="492363"/>
                    <a:pt x="2476150" y="497996"/>
                    <a:pt x="2482850" y="501650"/>
                  </a:cubicBezTo>
                  <a:cubicBezTo>
                    <a:pt x="2499470" y="510716"/>
                    <a:pt x="2517898" y="516548"/>
                    <a:pt x="2533650" y="527050"/>
                  </a:cubicBezTo>
                  <a:cubicBezTo>
                    <a:pt x="2540000" y="531283"/>
                    <a:pt x="2546490" y="535314"/>
                    <a:pt x="2552700" y="539750"/>
                  </a:cubicBezTo>
                  <a:cubicBezTo>
                    <a:pt x="2561312" y="545901"/>
                    <a:pt x="2568911" y="553549"/>
                    <a:pt x="2578100" y="558800"/>
                  </a:cubicBezTo>
                  <a:cubicBezTo>
                    <a:pt x="2583912" y="562121"/>
                    <a:pt x="2590800" y="563033"/>
                    <a:pt x="2597150" y="565150"/>
                  </a:cubicBezTo>
                  <a:cubicBezTo>
                    <a:pt x="2634367" y="602367"/>
                    <a:pt x="2595034" y="568037"/>
                    <a:pt x="2647950" y="596900"/>
                  </a:cubicBezTo>
                  <a:cubicBezTo>
                    <a:pt x="2661350" y="604209"/>
                    <a:pt x="2673350" y="613833"/>
                    <a:pt x="2686050" y="622300"/>
                  </a:cubicBezTo>
                  <a:lnTo>
                    <a:pt x="2705100" y="635000"/>
                  </a:lnTo>
                  <a:cubicBezTo>
                    <a:pt x="2711450" y="639233"/>
                    <a:pt x="2718754" y="642304"/>
                    <a:pt x="2724150" y="647700"/>
                  </a:cubicBezTo>
                  <a:cubicBezTo>
                    <a:pt x="2730500" y="654050"/>
                    <a:pt x="2735403" y="662295"/>
                    <a:pt x="2743200" y="666750"/>
                  </a:cubicBezTo>
                  <a:cubicBezTo>
                    <a:pt x="2750777" y="671080"/>
                    <a:pt x="2760133" y="670983"/>
                    <a:pt x="2768600" y="673100"/>
                  </a:cubicBezTo>
                  <a:cubicBezTo>
                    <a:pt x="2791883" y="708025"/>
                    <a:pt x="2768600" y="678392"/>
                    <a:pt x="2800350" y="704850"/>
                  </a:cubicBezTo>
                  <a:cubicBezTo>
                    <a:pt x="2807249" y="710599"/>
                    <a:pt x="2811928" y="718919"/>
                    <a:pt x="2819400" y="723900"/>
                  </a:cubicBezTo>
                  <a:cubicBezTo>
                    <a:pt x="2824969" y="727613"/>
                    <a:pt x="2832463" y="727257"/>
                    <a:pt x="2838450" y="730250"/>
                  </a:cubicBezTo>
                  <a:cubicBezTo>
                    <a:pt x="2858106" y="740078"/>
                    <a:pt x="2862766" y="750495"/>
                    <a:pt x="2882900" y="762000"/>
                  </a:cubicBezTo>
                  <a:cubicBezTo>
                    <a:pt x="2888712" y="765321"/>
                    <a:pt x="2895963" y="765357"/>
                    <a:pt x="2901950" y="768350"/>
                  </a:cubicBezTo>
                  <a:cubicBezTo>
                    <a:pt x="2931566" y="783158"/>
                    <a:pt x="2911963" y="779034"/>
                    <a:pt x="2940050" y="800100"/>
                  </a:cubicBezTo>
                  <a:cubicBezTo>
                    <a:pt x="2949924" y="807505"/>
                    <a:pt x="2961531" y="812304"/>
                    <a:pt x="2971800" y="819150"/>
                  </a:cubicBezTo>
                  <a:cubicBezTo>
                    <a:pt x="2980606" y="825021"/>
                    <a:pt x="2987565" y="833821"/>
                    <a:pt x="2997200" y="838200"/>
                  </a:cubicBezTo>
                  <a:cubicBezTo>
                    <a:pt x="3011228" y="844577"/>
                    <a:pt x="3026833" y="846667"/>
                    <a:pt x="3041650" y="850900"/>
                  </a:cubicBezTo>
                  <a:cubicBezTo>
                    <a:pt x="3052233" y="857250"/>
                    <a:pt x="3062611" y="863956"/>
                    <a:pt x="3073400" y="869950"/>
                  </a:cubicBezTo>
                  <a:cubicBezTo>
                    <a:pt x="3081675" y="874547"/>
                    <a:pt x="3090581" y="877954"/>
                    <a:pt x="3098800" y="882650"/>
                  </a:cubicBezTo>
                  <a:cubicBezTo>
                    <a:pt x="3105426" y="886436"/>
                    <a:pt x="3111024" y="891937"/>
                    <a:pt x="3117850" y="895350"/>
                  </a:cubicBezTo>
                  <a:cubicBezTo>
                    <a:pt x="3123837" y="898343"/>
                    <a:pt x="3130913" y="898707"/>
                    <a:pt x="3136900" y="901700"/>
                  </a:cubicBezTo>
                  <a:cubicBezTo>
                    <a:pt x="3150334" y="908417"/>
                    <a:pt x="3169845" y="926259"/>
                    <a:pt x="3181350" y="933450"/>
                  </a:cubicBezTo>
                  <a:cubicBezTo>
                    <a:pt x="3203487" y="947286"/>
                    <a:pt x="3207771" y="946405"/>
                    <a:pt x="3232150" y="952500"/>
                  </a:cubicBezTo>
                  <a:cubicBezTo>
                    <a:pt x="3238500" y="956733"/>
                    <a:pt x="3244374" y="961787"/>
                    <a:pt x="3251200" y="965200"/>
                  </a:cubicBezTo>
                  <a:cubicBezTo>
                    <a:pt x="3322440" y="1000820"/>
                    <a:pt x="3203155" y="931396"/>
                    <a:pt x="3295650" y="984250"/>
                  </a:cubicBezTo>
                  <a:cubicBezTo>
                    <a:pt x="3302276" y="988036"/>
                    <a:pt x="3308490" y="992514"/>
                    <a:pt x="3314700" y="996950"/>
                  </a:cubicBezTo>
                  <a:cubicBezTo>
                    <a:pt x="3323312" y="1003101"/>
                    <a:pt x="3330465" y="1011621"/>
                    <a:pt x="3340100" y="1016000"/>
                  </a:cubicBezTo>
                  <a:cubicBezTo>
                    <a:pt x="3354128" y="1022377"/>
                    <a:pt x="3369733" y="1024467"/>
                    <a:pt x="3384550" y="1028700"/>
                  </a:cubicBezTo>
                  <a:cubicBezTo>
                    <a:pt x="3395133" y="1035050"/>
                    <a:pt x="3405887" y="1041124"/>
                    <a:pt x="3416300" y="1047750"/>
                  </a:cubicBezTo>
                  <a:cubicBezTo>
                    <a:pt x="3435616" y="1060042"/>
                    <a:pt x="3454400" y="1073150"/>
                    <a:pt x="3473450" y="1085850"/>
                  </a:cubicBezTo>
                  <a:lnTo>
                    <a:pt x="3492500" y="1098550"/>
                  </a:lnTo>
                  <a:cubicBezTo>
                    <a:pt x="3498850" y="1102783"/>
                    <a:pt x="3504310" y="1108837"/>
                    <a:pt x="3511550" y="1111250"/>
                  </a:cubicBezTo>
                  <a:lnTo>
                    <a:pt x="3530600" y="1117600"/>
                  </a:lnTo>
                  <a:cubicBezTo>
                    <a:pt x="3565449" y="1152449"/>
                    <a:pt x="3533337" y="1122828"/>
                    <a:pt x="3568700" y="1149350"/>
                  </a:cubicBezTo>
                  <a:cubicBezTo>
                    <a:pt x="3588007" y="1163830"/>
                    <a:pt x="3606721" y="1179085"/>
                    <a:pt x="3625850" y="1193800"/>
                  </a:cubicBezTo>
                  <a:cubicBezTo>
                    <a:pt x="3634239" y="1200253"/>
                    <a:pt x="3642444" y="1206979"/>
                    <a:pt x="3651250" y="1212850"/>
                  </a:cubicBezTo>
                  <a:cubicBezTo>
                    <a:pt x="3657600" y="1217083"/>
                    <a:pt x="3664128" y="1221061"/>
                    <a:pt x="3670300" y="1225550"/>
                  </a:cubicBezTo>
                  <a:cubicBezTo>
                    <a:pt x="3687418" y="1238000"/>
                    <a:pt x="3721100" y="1263650"/>
                    <a:pt x="3721100" y="1263650"/>
                  </a:cubicBezTo>
                  <a:cubicBezTo>
                    <a:pt x="3641768" y="1283483"/>
                    <a:pt x="3707594" y="1268871"/>
                    <a:pt x="3530600" y="1276350"/>
                  </a:cubicBezTo>
                  <a:lnTo>
                    <a:pt x="3244850" y="1289050"/>
                  </a:lnTo>
                  <a:lnTo>
                    <a:pt x="3016250" y="1282700"/>
                  </a:lnTo>
                  <a:cubicBezTo>
                    <a:pt x="3003389" y="1282088"/>
                    <a:pt x="2990926" y="1277947"/>
                    <a:pt x="2978150" y="1276350"/>
                  </a:cubicBezTo>
                  <a:cubicBezTo>
                    <a:pt x="2877365" y="1263752"/>
                    <a:pt x="2872595" y="1264323"/>
                    <a:pt x="2781300" y="1257300"/>
                  </a:cubicBezTo>
                  <a:cubicBezTo>
                    <a:pt x="2491962" y="1199432"/>
                    <a:pt x="2162591" y="1240362"/>
                    <a:pt x="1892300" y="1238250"/>
                  </a:cubicBezTo>
                  <a:lnTo>
                    <a:pt x="1416050" y="1244600"/>
                  </a:lnTo>
                  <a:cubicBezTo>
                    <a:pt x="1341949" y="1245947"/>
                    <a:pt x="1267914" y="1250950"/>
                    <a:pt x="1193800" y="1250950"/>
                  </a:cubicBezTo>
                  <a:lnTo>
                    <a:pt x="279400" y="1244600"/>
                  </a:lnTo>
                  <a:cubicBezTo>
                    <a:pt x="270933" y="1242483"/>
                    <a:pt x="262391" y="1240648"/>
                    <a:pt x="254000" y="1238250"/>
                  </a:cubicBezTo>
                  <a:cubicBezTo>
                    <a:pt x="247564" y="1236411"/>
                    <a:pt x="241641" y="1232067"/>
                    <a:pt x="234950" y="1231900"/>
                  </a:cubicBezTo>
                  <a:cubicBezTo>
                    <a:pt x="156658" y="1229943"/>
                    <a:pt x="39158" y="1216025"/>
                    <a:pt x="0" y="1212850"/>
                  </a:cubicBezTo>
                  <a:close/>
                </a:path>
              </a:pathLst>
            </a:custGeom>
            <a:solidFill>
              <a:srgbClr val="92D050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37" name="Gruppe 36">
            <a:extLst>
              <a:ext uri="{FF2B5EF4-FFF2-40B4-BE49-F238E27FC236}">
                <a16:creationId xmlns:a16="http://schemas.microsoft.com/office/drawing/2014/main" id="{84447AF2-398E-4F9C-929F-5BFECF093A8C}"/>
              </a:ext>
            </a:extLst>
          </p:cNvPr>
          <p:cNvGrpSpPr/>
          <p:nvPr/>
        </p:nvGrpSpPr>
        <p:grpSpPr>
          <a:xfrm>
            <a:off x="4298951" y="3807361"/>
            <a:ext cx="3480204" cy="1272639"/>
            <a:chOff x="4298951" y="3807361"/>
            <a:chExt cx="3480204" cy="1272639"/>
          </a:xfrm>
        </p:grpSpPr>
        <p:sp>
          <p:nvSpPr>
            <p:cNvPr id="2" name="TekstSylinder 1">
              <a:extLst>
                <a:ext uri="{FF2B5EF4-FFF2-40B4-BE49-F238E27FC236}">
                  <a16:creationId xmlns:a16="http://schemas.microsoft.com/office/drawing/2014/main" id="{7E90D792-F0C6-4285-96DB-DA101DE214A5}"/>
                </a:ext>
              </a:extLst>
            </p:cNvPr>
            <p:cNvSpPr txBox="1"/>
            <p:nvPr/>
          </p:nvSpPr>
          <p:spPr>
            <a:xfrm>
              <a:off x="6864755" y="3807361"/>
              <a:ext cx="914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/>
                <a:t>kVp: kV peak</a:t>
              </a:r>
            </a:p>
          </p:txBody>
        </p:sp>
        <p:cxnSp>
          <p:nvCxnSpPr>
            <p:cNvPr id="10" name="Rett pilkobling 9">
              <a:extLst>
                <a:ext uri="{FF2B5EF4-FFF2-40B4-BE49-F238E27FC236}">
                  <a16:creationId xmlns:a16="http://schemas.microsoft.com/office/drawing/2014/main" id="{685C2F81-84C8-4269-8598-58BC9953F498}"/>
                </a:ext>
              </a:extLst>
            </p:cNvPr>
            <p:cNvCxnSpPr>
              <a:cxnSpLocks/>
              <a:stCxn id="2" idx="2"/>
            </p:cNvCxnSpPr>
            <p:nvPr/>
          </p:nvCxnSpPr>
          <p:spPr>
            <a:xfrm flipH="1">
              <a:off x="6991351" y="4453692"/>
              <a:ext cx="330604" cy="6009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tt pilkobling 20">
              <a:extLst>
                <a:ext uri="{FF2B5EF4-FFF2-40B4-BE49-F238E27FC236}">
                  <a16:creationId xmlns:a16="http://schemas.microsoft.com/office/drawing/2014/main" id="{C3F7822A-9C78-411B-9722-8E8737921801}"/>
                </a:ext>
              </a:extLst>
            </p:cNvPr>
            <p:cNvCxnSpPr>
              <a:cxnSpLocks/>
              <a:stCxn id="2" idx="2"/>
            </p:cNvCxnSpPr>
            <p:nvPr/>
          </p:nvCxnSpPr>
          <p:spPr>
            <a:xfrm flipH="1">
              <a:off x="5943601" y="4453692"/>
              <a:ext cx="1378354" cy="6199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tt pilkobling 23">
              <a:extLst>
                <a:ext uri="{FF2B5EF4-FFF2-40B4-BE49-F238E27FC236}">
                  <a16:creationId xmlns:a16="http://schemas.microsoft.com/office/drawing/2014/main" id="{D187C22A-2A61-4FFE-B26A-E61DD7848982}"/>
                </a:ext>
              </a:extLst>
            </p:cNvPr>
            <p:cNvCxnSpPr>
              <a:cxnSpLocks/>
              <a:stCxn id="2" idx="2"/>
            </p:cNvCxnSpPr>
            <p:nvPr/>
          </p:nvCxnSpPr>
          <p:spPr>
            <a:xfrm flipH="1">
              <a:off x="4298951" y="4453692"/>
              <a:ext cx="3023004" cy="6263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598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3DA509A-C162-4173-931E-7BF540EA5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45C2588-840B-4FAE-AD54-E8838613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212BDF95-35B2-4F82-AB0C-18818796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0D9DEFC-4095-46E3-AFFA-05B854A5F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14</a:t>
            </a:fld>
            <a:endParaRPr lang="nb-NO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A7F2115-5791-49E0-9B3F-5A62085E640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30" y="893445"/>
            <a:ext cx="3549777" cy="507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tandard and Custom Optical Solutions for X-Ray Imaging">
            <a:extLst>
              <a:ext uri="{FF2B5EF4-FFF2-40B4-BE49-F238E27FC236}">
                <a16:creationId xmlns:a16="http://schemas.microsoft.com/office/drawing/2014/main" id="{328CDE38-9F15-49B4-ABC5-381393A5AA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6"/>
          <a:stretch/>
        </p:blipFill>
        <p:spPr bwMode="auto">
          <a:xfrm>
            <a:off x="4788024" y="2632866"/>
            <a:ext cx="3687844" cy="219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6458015-F6DC-443E-8344-6A6695344E7D}"/>
              </a:ext>
            </a:extLst>
          </p:cNvPr>
          <p:cNvSpPr/>
          <p:nvPr/>
        </p:nvSpPr>
        <p:spPr>
          <a:xfrm>
            <a:off x="6422101" y="4825526"/>
            <a:ext cx="20537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>
                <a:hlinkClick r:id="rId4"/>
              </a:rPr>
              <a:t>http://www.qioptiq.com/x-ray.html</a:t>
            </a:r>
            <a:endParaRPr lang="nb-NO" sz="1000"/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062B64B8-F531-4DC4-A7A8-B48768F6299E}"/>
              </a:ext>
            </a:extLst>
          </p:cNvPr>
          <p:cNvSpPr txBox="1"/>
          <p:nvPr/>
        </p:nvSpPr>
        <p:spPr>
          <a:xfrm>
            <a:off x="443757" y="5922091"/>
            <a:ext cx="4057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/>
              <a:t>Hand Mit Ringen; W Röntgen 1896</a:t>
            </a:r>
          </a:p>
        </p:txBody>
      </p:sp>
    </p:spTree>
    <p:extLst>
      <p:ext uri="{BB962C8B-B14F-4D97-AF65-F5344CB8AC3E}">
        <p14:creationId xmlns:p14="http://schemas.microsoft.com/office/powerpoint/2010/main" val="867508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S:\rttn\2013 PHYS212\Siemens def a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22616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Sylinder 7"/>
          <p:cNvSpPr txBox="1"/>
          <p:nvPr/>
        </p:nvSpPr>
        <p:spPr>
          <a:xfrm>
            <a:off x="6553200" y="613100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Siemens Definition AS</a:t>
            </a:r>
          </a:p>
          <a:p>
            <a:r>
              <a:rPr lang="nb-NO"/>
              <a:t>From siemens.com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2" name="Rektangel 1"/>
          <p:cNvSpPr/>
          <p:nvPr/>
        </p:nvSpPr>
        <p:spPr>
          <a:xfrm>
            <a:off x="2590800" y="681977"/>
            <a:ext cx="4090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3200"/>
              <a:t>Computed Tomography</a:t>
            </a:r>
          </a:p>
        </p:txBody>
      </p:sp>
      <p:sp>
        <p:nvSpPr>
          <p:cNvPr id="5" name="Rektangel 4"/>
          <p:cNvSpPr/>
          <p:nvPr/>
        </p:nvSpPr>
        <p:spPr>
          <a:xfrm>
            <a:off x="1403648" y="5446965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b="1"/>
              <a:t>X-ray tube and detector system rotates about the patient</a:t>
            </a:r>
          </a:p>
          <a:p>
            <a:r>
              <a:rPr lang="nb-NO" b="1"/>
              <a:t>Makes cross-sectional images</a:t>
            </a:r>
          </a:p>
        </p:txBody>
      </p:sp>
      <p:grpSp>
        <p:nvGrpSpPr>
          <p:cNvPr id="23" name="Gruppe 22"/>
          <p:cNvGrpSpPr/>
          <p:nvPr/>
        </p:nvGrpSpPr>
        <p:grpSpPr>
          <a:xfrm>
            <a:off x="4186250" y="2327315"/>
            <a:ext cx="1800200" cy="2232248"/>
            <a:chOff x="4186250" y="2327315"/>
            <a:chExt cx="1800200" cy="2232248"/>
          </a:xfrm>
        </p:grpSpPr>
        <p:sp>
          <p:nvSpPr>
            <p:cNvPr id="7" name="Ellipse 6"/>
            <p:cNvSpPr/>
            <p:nvPr/>
          </p:nvSpPr>
          <p:spPr>
            <a:xfrm>
              <a:off x="4186250" y="2327315"/>
              <a:ext cx="1800200" cy="223224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cxnSp>
          <p:nvCxnSpPr>
            <p:cNvPr id="11" name="Rett pilkobling 10"/>
            <p:cNvCxnSpPr/>
            <p:nvPr/>
          </p:nvCxnSpPr>
          <p:spPr>
            <a:xfrm>
              <a:off x="4186250" y="3328207"/>
              <a:ext cx="0" cy="230463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Rett pilkobling 12"/>
            <p:cNvCxnSpPr/>
            <p:nvPr/>
          </p:nvCxnSpPr>
          <p:spPr>
            <a:xfrm>
              <a:off x="4946650" y="4552950"/>
              <a:ext cx="154000" cy="6613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Rett pilkobling 15"/>
            <p:cNvCxnSpPr>
              <a:endCxn id="7" idx="6"/>
            </p:cNvCxnSpPr>
            <p:nvPr/>
          </p:nvCxnSpPr>
          <p:spPr>
            <a:xfrm flipV="1">
              <a:off x="5981700" y="3443439"/>
              <a:ext cx="4750" cy="226861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Rett pilkobling 18"/>
            <p:cNvCxnSpPr/>
            <p:nvPr/>
          </p:nvCxnSpPr>
          <p:spPr>
            <a:xfrm flipH="1" flipV="1">
              <a:off x="5289550" y="2349500"/>
              <a:ext cx="203200" cy="107950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9928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 err="1"/>
              <a:t>Introduction</a:t>
            </a:r>
            <a:endParaRPr lang="nb-NO"/>
          </a:p>
        </p:txBody>
      </p:sp>
      <p:pic>
        <p:nvPicPr>
          <p:cNvPr id="1026" name="Picture 2" descr="S:\rttn\2013 PHYS212\CT scanner from imgu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9296"/>
            <a:ext cx="6840760" cy="59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Sylinder 2"/>
          <p:cNvSpPr txBox="1"/>
          <p:nvPr/>
        </p:nvSpPr>
        <p:spPr>
          <a:xfrm rot="19901750">
            <a:off x="4140480" y="3810798"/>
            <a:ext cx="151216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sz="2400" err="1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Detectors</a:t>
            </a:r>
            <a:endParaRPr lang="nb-NO" sz="240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</p:txBody>
      </p:sp>
      <p:sp>
        <p:nvSpPr>
          <p:cNvPr id="7" name="TekstSylinder 6"/>
          <p:cNvSpPr txBox="1"/>
          <p:nvPr/>
        </p:nvSpPr>
        <p:spPr>
          <a:xfrm rot="19901750">
            <a:off x="2430815" y="925441"/>
            <a:ext cx="151216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sz="2400" err="1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X-ray</a:t>
            </a:r>
            <a:r>
              <a:rPr lang="nb-NO" sz="240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tube</a:t>
            </a:r>
          </a:p>
        </p:txBody>
      </p:sp>
      <p:sp>
        <p:nvSpPr>
          <p:cNvPr id="8" name="TekstSylinder 7"/>
          <p:cNvSpPr txBox="1"/>
          <p:nvPr/>
        </p:nvSpPr>
        <p:spPr>
          <a:xfrm rot="19901750">
            <a:off x="3387561" y="2162939"/>
            <a:ext cx="179953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sz="2400" err="1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Filtration</a:t>
            </a:r>
            <a:endParaRPr lang="nb-NO" sz="240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  <a:p>
            <a:r>
              <a:rPr lang="nb-NO" sz="2400" err="1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Collimation</a:t>
            </a:r>
            <a:endParaRPr lang="nb-NO" sz="240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  <a:p>
            <a:r>
              <a:rPr lang="nb-NO" sz="240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Dose-meter</a:t>
            </a:r>
          </a:p>
        </p:txBody>
      </p:sp>
      <p:grpSp>
        <p:nvGrpSpPr>
          <p:cNvPr id="9" name="Gruppe 8"/>
          <p:cNvGrpSpPr/>
          <p:nvPr/>
        </p:nvGrpSpPr>
        <p:grpSpPr>
          <a:xfrm>
            <a:off x="2800609" y="1834014"/>
            <a:ext cx="3528392" cy="3395186"/>
            <a:chOff x="2800609" y="1834014"/>
            <a:chExt cx="3528392" cy="3395186"/>
          </a:xfrm>
        </p:grpSpPr>
        <p:sp>
          <p:nvSpPr>
            <p:cNvPr id="6" name="Ellipse 5"/>
            <p:cNvSpPr/>
            <p:nvPr/>
          </p:nvSpPr>
          <p:spPr>
            <a:xfrm>
              <a:off x="2800609" y="1834014"/>
              <a:ext cx="3528392" cy="339518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grpSp>
          <p:nvGrpSpPr>
            <p:cNvPr id="2" name="Gruppe 1"/>
            <p:cNvGrpSpPr/>
            <p:nvPr/>
          </p:nvGrpSpPr>
          <p:grpSpPr>
            <a:xfrm>
              <a:off x="2800609" y="1834014"/>
              <a:ext cx="3528391" cy="3363229"/>
              <a:chOff x="2800609" y="1834014"/>
              <a:chExt cx="3528391" cy="3363229"/>
            </a:xfrm>
          </p:grpSpPr>
          <p:cxnSp>
            <p:nvCxnSpPr>
              <p:cNvPr id="10" name="Rett pil 9"/>
              <p:cNvCxnSpPr/>
              <p:nvPr/>
            </p:nvCxnSpPr>
            <p:spPr>
              <a:xfrm flipH="1" flipV="1">
                <a:off x="2800609" y="3861048"/>
                <a:ext cx="115207" cy="288032"/>
              </a:xfrm>
              <a:prstGeom prst="straightConnector1">
                <a:avLst/>
              </a:prstGeom>
              <a:ln w="603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Rett pil 11"/>
              <p:cNvCxnSpPr>
                <a:stCxn id="6" idx="0"/>
              </p:cNvCxnSpPr>
              <p:nvPr/>
            </p:nvCxnSpPr>
            <p:spPr>
              <a:xfrm>
                <a:off x="4564805" y="1834014"/>
                <a:ext cx="331759" cy="0"/>
              </a:xfrm>
              <a:prstGeom prst="straightConnector1">
                <a:avLst/>
              </a:prstGeom>
              <a:ln w="603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Rett pil 14"/>
              <p:cNvCxnSpPr/>
              <p:nvPr/>
            </p:nvCxnSpPr>
            <p:spPr>
              <a:xfrm>
                <a:off x="6163121" y="2924944"/>
                <a:ext cx="165879" cy="493969"/>
              </a:xfrm>
              <a:prstGeom prst="straightConnector1">
                <a:avLst/>
              </a:prstGeom>
              <a:ln w="603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Rett pil 17"/>
              <p:cNvCxnSpPr/>
              <p:nvPr/>
            </p:nvCxnSpPr>
            <p:spPr>
              <a:xfrm flipH="1" flipV="1">
                <a:off x="3707904" y="5013176"/>
                <a:ext cx="413521" cy="184067"/>
              </a:xfrm>
              <a:prstGeom prst="straightConnector1">
                <a:avLst/>
              </a:prstGeom>
              <a:ln w="603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Rett pil 19"/>
              <p:cNvCxnSpPr/>
              <p:nvPr/>
            </p:nvCxnSpPr>
            <p:spPr>
              <a:xfrm flipH="1">
                <a:off x="5364088" y="4869160"/>
                <a:ext cx="307615" cy="144016"/>
              </a:xfrm>
              <a:prstGeom prst="straightConnector1">
                <a:avLst/>
              </a:prstGeom>
              <a:ln w="603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Rett pil 21"/>
              <p:cNvCxnSpPr/>
              <p:nvPr/>
            </p:nvCxnSpPr>
            <p:spPr>
              <a:xfrm flipV="1">
                <a:off x="3186899" y="2204864"/>
                <a:ext cx="331759" cy="216024"/>
              </a:xfrm>
              <a:prstGeom prst="straightConnector1">
                <a:avLst/>
              </a:prstGeom>
              <a:ln w="60325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TekstSylinder 23"/>
          <p:cNvSpPr txBox="1"/>
          <p:nvPr/>
        </p:nvSpPr>
        <p:spPr>
          <a:xfrm rot="2376333">
            <a:off x="2150265" y="4874375"/>
            <a:ext cx="240502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sz="2400" err="1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Rotation</a:t>
            </a:r>
            <a:r>
              <a:rPr lang="nb-NO" sz="240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0.5- 4 </a:t>
            </a:r>
            <a:r>
              <a:rPr lang="nb-NO" sz="2400" err="1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Hz</a:t>
            </a:r>
            <a:endParaRPr lang="nb-NO" sz="240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</p:txBody>
      </p:sp>
      <p:sp>
        <p:nvSpPr>
          <p:cNvPr id="23" name="TekstSylinder 22"/>
          <p:cNvSpPr txBox="1"/>
          <p:nvPr/>
        </p:nvSpPr>
        <p:spPr>
          <a:xfrm>
            <a:off x="675463" y="216754"/>
            <a:ext cx="2224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Source: imgur.com </a:t>
            </a:r>
            <a:r>
              <a:rPr lang="nb-NO">
                <a:sym typeface="Wingdings" panose="05000000000000000000" pitchFamily="2" charset="2"/>
              </a:rPr>
              <a:t></a:t>
            </a:r>
            <a:endParaRPr lang="nb-NO"/>
          </a:p>
        </p:txBody>
      </p:sp>
      <p:sp>
        <p:nvSpPr>
          <p:cNvPr id="26" name="TekstSylinder 25"/>
          <p:cNvSpPr txBox="1"/>
          <p:nvPr/>
        </p:nvSpPr>
        <p:spPr>
          <a:xfrm rot="886704">
            <a:off x="4549927" y="621308"/>
            <a:ext cx="198409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b-NO" sz="240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High </a:t>
            </a:r>
            <a:r>
              <a:rPr lang="nb-NO" sz="2400" err="1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voltage</a:t>
            </a:r>
            <a:r>
              <a:rPr lang="nb-NO" sz="240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generator</a:t>
            </a:r>
          </a:p>
        </p:txBody>
      </p:sp>
      <p:sp>
        <p:nvSpPr>
          <p:cNvPr id="14" name="Plassholder for lysbildenumm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0207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24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0"/>
            <a:ext cx="4055993" cy="4055993"/>
          </a:xfrm>
          <a:prstGeom prst="rect">
            <a:avLst/>
          </a:prstGeom>
        </p:spPr>
      </p:pic>
      <p:pic>
        <p:nvPicPr>
          <p:cNvPr id="13" name="Bild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195497"/>
            <a:ext cx="4044892" cy="2661539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0"/>
            <a:ext cx="2598372" cy="4055993"/>
          </a:xfrm>
          <a:prstGeom prst="rect">
            <a:avLst/>
          </a:prstGeom>
        </p:spPr>
      </p:pic>
      <p:sp>
        <p:nvSpPr>
          <p:cNvPr id="21" name="Plassholder for lysbildenumm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17</a:t>
            </a:fld>
            <a:endParaRPr lang="nb-NO"/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09539E29-4367-411C-9DAE-E2263EDDF556}"/>
              </a:ext>
            </a:extLst>
          </p:cNvPr>
          <p:cNvSpPr txBox="1"/>
          <p:nvPr/>
        </p:nvSpPr>
        <p:spPr>
          <a:xfrm>
            <a:off x="2386222" y="620688"/>
            <a:ext cx="16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>
                <a:solidFill>
                  <a:schemeClr val="bg1"/>
                </a:solidFill>
              </a:rPr>
              <a:t>Axial projection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BEEC6CA1-FD8F-49E8-94B3-E7D13AB0056A}"/>
              </a:ext>
            </a:extLst>
          </p:cNvPr>
          <p:cNvSpPr txBox="1"/>
          <p:nvPr/>
        </p:nvSpPr>
        <p:spPr>
          <a:xfrm>
            <a:off x="5223214" y="6005036"/>
            <a:ext cx="1927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Coronal projection</a:t>
            </a: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9580E13E-E434-4D88-867A-A4E17DF058A0}"/>
              </a:ext>
            </a:extLst>
          </p:cNvPr>
          <p:cNvSpPr txBox="1"/>
          <p:nvPr/>
        </p:nvSpPr>
        <p:spPr>
          <a:xfrm>
            <a:off x="6067910" y="4055993"/>
            <a:ext cx="188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Sagittal projection</a:t>
            </a:r>
          </a:p>
        </p:txBody>
      </p:sp>
    </p:spTree>
    <p:extLst>
      <p:ext uri="{BB962C8B-B14F-4D97-AF65-F5344CB8AC3E}">
        <p14:creationId xmlns:p14="http://schemas.microsoft.com/office/powerpoint/2010/main" val="340937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nb-NO"/>
              <a:t>Timeline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000" b="1"/>
              <a:t>1895</a:t>
            </a:r>
            <a:r>
              <a:rPr lang="nb-NO" sz="2000"/>
              <a:t>: Wilhelm Röntgen discovers X-rays</a:t>
            </a:r>
          </a:p>
          <a:p>
            <a:r>
              <a:rPr lang="nb-NO" sz="2000" b="1"/>
              <a:t>1917</a:t>
            </a:r>
            <a:r>
              <a:rPr lang="nb-NO" sz="2000"/>
              <a:t>: Johann Radon develops mathematical method of cross-sectional reconstruction from transmission measurements</a:t>
            </a:r>
          </a:p>
          <a:p>
            <a:r>
              <a:rPr lang="nb-NO" sz="2000" b="1"/>
              <a:t>1963</a:t>
            </a:r>
            <a:r>
              <a:rPr lang="nb-NO" sz="2000"/>
              <a:t>: Allan Cormack describes technique for calculating the absorption distribution of the human body</a:t>
            </a:r>
          </a:p>
          <a:p>
            <a:r>
              <a:rPr lang="nb-NO" sz="2000" b="1"/>
              <a:t>1971</a:t>
            </a:r>
            <a:r>
              <a:rPr lang="nb-NO" sz="2000"/>
              <a:t>: Godfrey Hounsfield develops the first CT scanner</a:t>
            </a:r>
          </a:p>
          <a:p>
            <a:r>
              <a:rPr lang="nb-NO" sz="2000" b="1"/>
              <a:t>1975</a:t>
            </a:r>
            <a:r>
              <a:rPr lang="nb-NO" sz="2000"/>
              <a:t>: First whole body clinical CT</a:t>
            </a:r>
          </a:p>
          <a:p>
            <a:r>
              <a:rPr lang="nb-NO" sz="2000" b="1"/>
              <a:t>1976</a:t>
            </a:r>
            <a:r>
              <a:rPr lang="nb-NO" sz="2000"/>
              <a:t>: Filtered Back Projection introduced</a:t>
            </a:r>
          </a:p>
          <a:p>
            <a:r>
              <a:rPr lang="nb-NO" sz="2000" b="1"/>
              <a:t>1989</a:t>
            </a:r>
            <a:r>
              <a:rPr lang="nb-NO" sz="2000"/>
              <a:t>: William Kalender + Peter Vock develops helical CT</a:t>
            </a:r>
          </a:p>
          <a:p>
            <a:r>
              <a:rPr lang="nb-NO" sz="2000" b="1"/>
              <a:t>1998</a:t>
            </a:r>
            <a:r>
              <a:rPr lang="nb-NO" sz="2000"/>
              <a:t>: 4-slice CT scanners</a:t>
            </a:r>
          </a:p>
          <a:p>
            <a:r>
              <a:rPr lang="nb-NO" sz="2000" b="1"/>
              <a:t>2005</a:t>
            </a:r>
            <a:r>
              <a:rPr lang="nb-NO" sz="2000"/>
              <a:t>: Dual Source CT</a:t>
            </a:r>
          </a:p>
          <a:p>
            <a:r>
              <a:rPr lang="nb-NO" sz="2000" b="1"/>
              <a:t>2008</a:t>
            </a:r>
            <a:r>
              <a:rPr lang="nb-NO" sz="2000"/>
              <a:t>: Iterative Reconstruction methods; 320-slice CT scanners</a:t>
            </a:r>
          </a:p>
          <a:p>
            <a:pPr marL="0" indent="0">
              <a:buNone/>
            </a:pPr>
            <a:endParaRPr lang="nb-NO" sz="200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7910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/>
              <a:t>1971: EMI head scanner by Hounsfield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19</a:t>
            </a:fld>
            <a:endParaRPr lang="nb-NO"/>
          </a:p>
        </p:txBody>
      </p:sp>
      <p:pic>
        <p:nvPicPr>
          <p:cNvPr id="2050" name="Picture 2" descr="Remembering Sir Godfrey Hounsfield, the Inventor of the CT Sc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522389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1971 head sc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70361"/>
            <a:ext cx="27337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Sylinder 8"/>
          <p:cNvSpPr txBox="1"/>
          <p:nvPr/>
        </p:nvSpPr>
        <p:spPr>
          <a:xfrm>
            <a:off x="1153004" y="5433020"/>
            <a:ext cx="54001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23.5 cm FOV, 3x3x8 mm voxel size (80x80 image matrix)</a:t>
            </a:r>
            <a:br>
              <a:rPr lang="nb-NO"/>
            </a:br>
            <a:r>
              <a:rPr lang="nb-NO"/>
              <a:t>5 min scan, 5 min reconstruction</a:t>
            </a:r>
            <a:br>
              <a:rPr lang="nb-NO"/>
            </a:br>
            <a:r>
              <a:rPr lang="nb-NO"/>
              <a:t>NaI-PMT detector</a:t>
            </a:r>
          </a:p>
        </p:txBody>
      </p:sp>
    </p:spTree>
    <p:extLst>
      <p:ext uri="{BB962C8B-B14F-4D97-AF65-F5344CB8AC3E}">
        <p14:creationId xmlns:p14="http://schemas.microsoft.com/office/powerpoint/2010/main" val="4235672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 noProof="1"/>
              <a:t>About</a:t>
            </a:r>
            <a:r>
              <a:rPr lang="nb-NO"/>
              <a:t> </a:t>
            </a:r>
            <a:r>
              <a:rPr lang="nb-NO" err="1"/>
              <a:t>me</a:t>
            </a:r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804044" y="1484784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nb-NO" sz="2400"/>
              <a:t>Researcher HUS         (imaging in therapy, pCT, …)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b-NO" sz="2400"/>
              <a:t>PhD in medical physics (proton CT):  2015 – 2018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b-NO" sz="2400"/>
              <a:t>Medical </a:t>
            </a:r>
            <a:r>
              <a:rPr lang="nb-NO" sz="2400" err="1"/>
              <a:t>physicist</a:t>
            </a:r>
            <a:r>
              <a:rPr lang="nb-NO" sz="2400"/>
              <a:t> </a:t>
            </a:r>
            <a:r>
              <a:rPr lang="nb-NO" sz="2400" err="1"/>
              <a:t>working</a:t>
            </a:r>
            <a:r>
              <a:rPr lang="nb-NO" sz="2400"/>
              <a:t> </a:t>
            </a:r>
            <a:r>
              <a:rPr lang="nb-NO" sz="2400" err="1"/>
              <a:t>with</a:t>
            </a:r>
            <a:r>
              <a:rPr lang="nb-NO" sz="2400"/>
              <a:t> CT     2012 – 2015</a:t>
            </a:r>
          </a:p>
          <a:p>
            <a:pPr marL="457200" indent="-457200">
              <a:buFont typeface="Arial" pitchFamily="34" charset="0"/>
              <a:buChar char="•"/>
            </a:pPr>
            <a:endParaRPr lang="nb-NO" sz="2400"/>
          </a:p>
          <a:p>
            <a:r>
              <a:rPr lang="nb-NO" sz="2400"/>
              <a:t>CT @ Haukeland: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b-NO" sz="2400" err="1"/>
              <a:t>Clinical</a:t>
            </a:r>
            <a:r>
              <a:rPr lang="nb-NO" sz="2400"/>
              <a:t> </a:t>
            </a:r>
            <a:r>
              <a:rPr lang="nb-NO" sz="2400" err="1"/>
              <a:t>work</a:t>
            </a:r>
            <a:r>
              <a:rPr lang="nb-NO" sz="2400"/>
              <a:t> : </a:t>
            </a:r>
            <a:r>
              <a:rPr lang="nb-NO" sz="2400" b="1" err="1"/>
              <a:t>Quality</a:t>
            </a:r>
            <a:r>
              <a:rPr lang="nb-NO" sz="2400" b="1"/>
              <a:t> </a:t>
            </a:r>
            <a:r>
              <a:rPr lang="nb-NO" sz="2400" b="1" err="1"/>
              <a:t>Assurance</a:t>
            </a:r>
            <a:r>
              <a:rPr lang="nb-NO" sz="2400"/>
              <a:t>, </a:t>
            </a:r>
            <a:r>
              <a:rPr lang="nb-NO" sz="2400" b="1" err="1"/>
              <a:t>optimization</a:t>
            </a:r>
            <a:r>
              <a:rPr lang="nb-NO" sz="2400" b="1"/>
              <a:t> </a:t>
            </a:r>
            <a:r>
              <a:rPr lang="nb-NO" sz="2400"/>
              <a:t>(</a:t>
            </a:r>
            <a:r>
              <a:rPr lang="nb-NO" sz="2400" err="1"/>
              <a:t>better</a:t>
            </a:r>
            <a:r>
              <a:rPr lang="nb-NO" sz="2400"/>
              <a:t> image </a:t>
            </a:r>
            <a:r>
              <a:rPr lang="nb-NO" sz="2400" err="1"/>
              <a:t>quality</a:t>
            </a:r>
            <a:r>
              <a:rPr lang="nb-NO" sz="2400"/>
              <a:t> &amp; </a:t>
            </a:r>
            <a:r>
              <a:rPr lang="nb-NO" sz="2400" err="1"/>
              <a:t>lower</a:t>
            </a:r>
            <a:r>
              <a:rPr lang="nb-NO" sz="2400"/>
              <a:t> dose), </a:t>
            </a:r>
            <a:r>
              <a:rPr lang="nb-NO" sz="2400" b="1" err="1"/>
              <a:t>teaching</a:t>
            </a:r>
            <a:r>
              <a:rPr lang="nb-NO" sz="2400" b="1"/>
              <a:t> </a:t>
            </a:r>
            <a:r>
              <a:rPr lang="nb-NO" sz="2400"/>
              <a:t>(UiB, </a:t>
            </a:r>
            <a:r>
              <a:rPr lang="nb-NO" sz="2400" err="1"/>
              <a:t>HiB</a:t>
            </a:r>
            <a:r>
              <a:rPr lang="nb-NO" sz="2400"/>
              <a:t> etc.), </a:t>
            </a:r>
            <a:r>
              <a:rPr lang="nb-NO" sz="2400" b="1"/>
              <a:t>research </a:t>
            </a:r>
            <a:r>
              <a:rPr lang="nb-NO" sz="2400"/>
              <a:t>and</a:t>
            </a:r>
            <a:r>
              <a:rPr lang="nb-NO" sz="2400" b="1"/>
              <a:t> «technology pusher»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b-NO" sz="2400"/>
              <a:t>4 </a:t>
            </a:r>
            <a:r>
              <a:rPr lang="nb-NO" sz="2400" err="1"/>
              <a:t>physicists</a:t>
            </a:r>
            <a:r>
              <a:rPr lang="nb-NO" sz="2400"/>
              <a:t> </a:t>
            </a:r>
            <a:r>
              <a:rPr lang="nb-NO" sz="2400" err="1"/>
              <a:t>responsible</a:t>
            </a:r>
            <a:r>
              <a:rPr lang="nb-NO" sz="2400"/>
              <a:t> for 130+ x-</a:t>
            </a:r>
            <a:r>
              <a:rPr lang="nb-NO" sz="2400" err="1"/>
              <a:t>ray</a:t>
            </a:r>
            <a:r>
              <a:rPr lang="nb-NO" sz="2400"/>
              <a:t> machines at Helse Bergen, Helse Førde and private institutions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6162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/>
          <p:nvPr/>
        </p:nvSpPr>
        <p:spPr>
          <a:xfrm>
            <a:off x="-15480" y="6057000"/>
            <a:ext cx="468720" cy="337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b-NO" sz="16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SimSun" pitchFamily="2"/>
              </a:rPr>
              <a:t>t=0</a:t>
            </a:r>
          </a:p>
        </p:txBody>
      </p:sp>
      <p:sp>
        <p:nvSpPr>
          <p:cNvPr id="20" name="Text Box 40"/>
          <p:cNvSpPr/>
          <p:nvPr/>
        </p:nvSpPr>
        <p:spPr>
          <a:xfrm>
            <a:off x="7385760" y="6128280"/>
            <a:ext cx="909359" cy="337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b-NO" sz="16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SimSun" pitchFamily="2"/>
              </a:rPr>
              <a:t>+ 3 år</a:t>
            </a:r>
          </a:p>
        </p:txBody>
      </p:sp>
      <p:sp>
        <p:nvSpPr>
          <p:cNvPr id="23" name="Frihåndsform 22"/>
          <p:cNvSpPr/>
          <p:nvPr/>
        </p:nvSpPr>
        <p:spPr>
          <a:xfrm>
            <a:off x="-1332656" y="177451"/>
            <a:ext cx="8229600" cy="633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nb-NO" sz="3000" b="0" i="0" u="none" strike="noStrike" baseline="0" dirty="0">
                <a:ln>
                  <a:noFill/>
                </a:ln>
                <a:solidFill>
                  <a:srgbClr val="4E4A48"/>
                </a:solidFill>
                <a:latin typeface="+mj-lt"/>
                <a:ea typeface="ＭＳ Ｐゴシック" pitchFamily="2"/>
                <a:cs typeface="ＭＳ Ｐゴシック" pitchFamily="2"/>
              </a:rPr>
              <a:t>Medical</a:t>
            </a:r>
            <a:r>
              <a:rPr lang="nb-NO" sz="3000" b="0" i="0" u="none" strike="noStrike" dirty="0">
                <a:ln>
                  <a:noFill/>
                </a:ln>
                <a:solidFill>
                  <a:srgbClr val="4E4A48"/>
                </a:solidFill>
                <a:latin typeface="+mj-lt"/>
                <a:ea typeface="ＭＳ Ｐゴシック" pitchFamily="2"/>
                <a:cs typeface="ＭＳ Ｐゴシック" pitchFamily="2"/>
              </a:rPr>
              <a:t> </a:t>
            </a:r>
            <a:r>
              <a:rPr lang="nb-NO" sz="3000" b="0" i="0" u="none" strike="noStrike" dirty="0" err="1">
                <a:ln>
                  <a:noFill/>
                </a:ln>
                <a:solidFill>
                  <a:srgbClr val="4E4A48"/>
                </a:solidFill>
                <a:latin typeface="+mj-lt"/>
                <a:ea typeface="ＭＳ Ｐゴシック" pitchFamily="2"/>
                <a:cs typeface="ＭＳ Ｐゴシック" pitchFamily="2"/>
              </a:rPr>
              <a:t>imaging</a:t>
            </a:r>
            <a:r>
              <a:rPr lang="nb-NO" sz="3000" b="0" i="0" u="none" strike="noStrike" dirty="0">
                <a:ln>
                  <a:noFill/>
                </a:ln>
                <a:solidFill>
                  <a:srgbClr val="4E4A48"/>
                </a:solidFill>
                <a:latin typeface="+mj-lt"/>
                <a:ea typeface="ＭＳ Ｐゴシック" pitchFamily="2"/>
                <a:cs typeface="ＭＳ Ｐゴシック" pitchFamily="2"/>
              </a:rPr>
              <a:t> </a:t>
            </a:r>
            <a:r>
              <a:rPr lang="nb-NO" sz="3000" b="0" i="0" u="none" strike="noStrike" baseline="0" dirty="0">
                <a:ln>
                  <a:noFill/>
                </a:ln>
                <a:solidFill>
                  <a:srgbClr val="4E4A48"/>
                </a:solidFill>
                <a:latin typeface="+mj-lt"/>
                <a:ea typeface="ＭＳ Ｐゴシック" pitchFamily="2"/>
                <a:cs typeface="ＭＳ Ｐゴシック" pitchFamily="2"/>
              </a:rPr>
              <a:t>- CT</a:t>
            </a:r>
          </a:p>
        </p:txBody>
      </p:sp>
      <p:pic>
        <p:nvPicPr>
          <p:cNvPr id="24" name="Picture 2" descr="http://miac.unibas.ch/PMI/03-ComputedTomography-media/figs/EMI_Scann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" y="764704"/>
            <a:ext cx="4252151" cy="338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S:\rttn\CT film\2ndgenCT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" y="4210013"/>
            <a:ext cx="3481537" cy="261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e 1">
            <a:extLst>
              <a:ext uri="{FF2B5EF4-FFF2-40B4-BE49-F238E27FC236}">
                <a16:creationId xmlns:a16="http://schemas.microsoft.com/office/drawing/2014/main" id="{A5B306A3-E6F5-4EA7-BD80-86F57950F3E6}"/>
              </a:ext>
            </a:extLst>
          </p:cNvPr>
          <p:cNvGrpSpPr/>
          <p:nvPr/>
        </p:nvGrpSpPr>
        <p:grpSpPr>
          <a:xfrm>
            <a:off x="4838820" y="800225"/>
            <a:ext cx="4265690" cy="6020941"/>
            <a:chOff x="4838820" y="800225"/>
            <a:chExt cx="4265690" cy="6020941"/>
          </a:xfrm>
        </p:grpSpPr>
        <p:pic>
          <p:nvPicPr>
            <p:cNvPr id="25" name="Picture 2" descr="S:\rttn\2013 PHYS212\CT scanner from imgur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820" y="3109180"/>
              <a:ext cx="4265690" cy="37119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http://share.gifyoutube.com/m6ppJl.gif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8377" y="800225"/>
              <a:ext cx="3429000" cy="2571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2" descr="hbhauk_alt_handlar_n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75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CT number scale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nb-NO"/>
                  <a:t>Grey levels on CT images represent the mass attenuation in each voxel</a:t>
                </a:r>
              </a:p>
              <a:p>
                <a:r>
                  <a:rPr lang="nb-NO"/>
                  <a:t>Hounsfield Units (HU):</a:t>
                </a:r>
              </a:p>
              <a:p>
                <a:pPr marL="0" indent="0">
                  <a:buNone/>
                </a:pPr>
                <a:endParaRPr lang="nb-NO" b="0" i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nb-NO" b="0" i="0" smtClean="0">
                          <a:latin typeface="Cambria Math" panose="02040503050406030204" pitchFamily="18" charset="0"/>
                        </a:rPr>
                        <m:t>HU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µ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nb-NO" b="0" i="0" smtClean="0">
                                  <a:latin typeface="Cambria Math" panose="02040503050406030204" pitchFamily="18" charset="0"/>
                                </a:rPr>
                                <m:t>object</m:t>
                              </m:r>
                            </m:sub>
                          </m:s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µ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nb-NO" b="0" i="0" smtClean="0">
                                  <a:latin typeface="Cambria Math" panose="02040503050406030204" pitchFamily="18" charset="0"/>
                                </a:rPr>
                                <m:t>water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µ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nb-NO" b="0" i="0" smtClean="0">
                                  <a:latin typeface="Cambria Math" panose="02040503050406030204" pitchFamily="18" charset="0"/>
                                </a:rPr>
                                <m:t>water</m:t>
                              </m:r>
                            </m:sub>
                          </m:sSub>
                        </m:den>
                      </m:f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×1000</m:t>
                      </m:r>
                    </m:oMath>
                  </m:oMathPara>
                </a14:m>
                <a:endParaRPr lang="nb-NO"/>
              </a:p>
              <a:p>
                <a:pPr marL="0" indent="0">
                  <a:buNone/>
                </a:pPr>
                <a:endParaRPr lang="nb-NO"/>
              </a:p>
              <a:p>
                <a:pPr marL="0" indent="0" algn="ctr">
                  <a:buNone/>
                </a:pPr>
                <a:r>
                  <a:rPr lang="nb-NO"/>
                  <a:t>Air = -1000 HU; Water = 0 HU</a:t>
                </a:r>
              </a:p>
            </p:txBody>
          </p:sp>
        </mc:Choice>
        <mc:Fallback xmlns="">
          <p:sp>
            <p:nvSpPr>
              <p:cNvPr id="3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b="-215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21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0204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b-NO"/>
              <a:t>CT </a:t>
            </a:r>
            <a:r>
              <a:rPr lang="nb-NO" err="1"/>
              <a:t>windowing</a:t>
            </a:r>
            <a:r>
              <a:rPr lang="nb-NO"/>
              <a:t> (4096 </a:t>
            </a:r>
            <a:r>
              <a:rPr lang="nb-NO" err="1"/>
              <a:t>greyscale</a:t>
            </a:r>
            <a:r>
              <a:rPr lang="nb-NO"/>
              <a:t> </a:t>
            </a:r>
            <a:r>
              <a:rPr lang="nb-NO" err="1"/>
              <a:t>values</a:t>
            </a:r>
            <a:r>
              <a:rPr lang="nb-NO"/>
              <a:t>)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22</a:t>
            </a:fld>
            <a:endParaRPr lang="nb-NO"/>
          </a:p>
        </p:txBody>
      </p:sp>
      <p:sp>
        <p:nvSpPr>
          <p:cNvPr id="6" name="Rektangel 5"/>
          <p:cNvSpPr/>
          <p:nvPr/>
        </p:nvSpPr>
        <p:spPr>
          <a:xfrm>
            <a:off x="1403648" y="5661248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1100"/>
              <a:t>https://sites.google.com/a/wisc.edu/neuroradiology/image-acquisition/the-basics</a:t>
            </a:r>
          </a:p>
        </p:txBody>
      </p:sp>
      <p:pic>
        <p:nvPicPr>
          <p:cNvPr id="5122" name="Picture 2" descr="https://sites.google.com/a/wisc.edu/neuroradiology/_/rsrc/1468741103156/image-acquisition/the-basics/CT_brain_and_bone_window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617" y="1597632"/>
            <a:ext cx="6161399" cy="385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055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98029" y="788899"/>
            <a:ext cx="8229600" cy="1143000"/>
          </a:xfrm>
        </p:spPr>
        <p:txBody>
          <a:bodyPr/>
          <a:lstStyle/>
          <a:p>
            <a:r>
              <a:rPr lang="nb-NO"/>
              <a:t>Planar </a:t>
            </a:r>
            <a:r>
              <a:rPr lang="nb-NO" err="1"/>
              <a:t>X-ray</a:t>
            </a:r>
            <a:r>
              <a:rPr lang="nb-NO"/>
              <a:t> </a:t>
            </a:r>
            <a:r>
              <a:rPr lang="nb-NO" err="1"/>
              <a:t>vs</a:t>
            </a:r>
            <a:r>
              <a:rPr lang="nb-NO"/>
              <a:t> CT</a:t>
            </a:r>
          </a:p>
        </p:txBody>
      </p:sp>
      <p:pic>
        <p:nvPicPr>
          <p:cNvPr id="2050" name="Picture 2" descr="S:\rttn\2013 PHYS212\MIP thorax radiographics 25 (5 2005) 1409-1428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613" y="1700808"/>
            <a:ext cx="41910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S:\rttn\2013 PHYS212\planar thorax (c) 2004 Yale university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4505325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Sylinder 1"/>
          <p:cNvSpPr txBox="1"/>
          <p:nvPr/>
        </p:nvSpPr>
        <p:spPr>
          <a:xfrm>
            <a:off x="395535" y="5434608"/>
            <a:ext cx="3929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Planar </a:t>
            </a:r>
            <a:r>
              <a:rPr lang="nb-NO" err="1"/>
              <a:t>X-ray</a:t>
            </a:r>
            <a:br>
              <a:rPr lang="nb-NO"/>
            </a:br>
            <a:r>
              <a:rPr lang="nb-NO"/>
              <a:t>© Yale </a:t>
            </a:r>
            <a:r>
              <a:rPr lang="nb-NO" err="1"/>
              <a:t>University</a:t>
            </a:r>
            <a:r>
              <a:rPr lang="nb-NO"/>
              <a:t>, 2004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644008" y="5455206"/>
            <a:ext cx="4189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Coronal MIP-projection </a:t>
            </a:r>
            <a:r>
              <a:rPr lang="nb-NO" err="1"/>
              <a:t>of</a:t>
            </a:r>
            <a:r>
              <a:rPr lang="nb-NO"/>
              <a:t> CT image</a:t>
            </a:r>
          </a:p>
          <a:p>
            <a:endParaRPr lang="nb-NO"/>
          </a:p>
          <a:p>
            <a:r>
              <a:rPr lang="nb-NO"/>
              <a:t>RadioGraphics 5, 25 (2005) 1409-1428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395535" y="307610"/>
            <a:ext cx="18180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err="1"/>
              <a:t>Overlying</a:t>
            </a:r>
            <a:r>
              <a:rPr lang="nb-NO" sz="2000"/>
              <a:t> and underlying </a:t>
            </a:r>
            <a:r>
              <a:rPr lang="nb-NO" sz="2000" err="1"/>
              <a:t>rib</a:t>
            </a:r>
            <a:r>
              <a:rPr lang="nb-NO" sz="2000"/>
              <a:t> bones, </a:t>
            </a:r>
            <a:r>
              <a:rPr lang="nb-NO" sz="2000" err="1"/>
              <a:t>no</a:t>
            </a:r>
            <a:r>
              <a:rPr lang="nb-NO" sz="2000"/>
              <a:t> </a:t>
            </a:r>
            <a:r>
              <a:rPr lang="nb-NO" sz="2000" err="1"/>
              <a:t>depth</a:t>
            </a:r>
            <a:r>
              <a:rPr lang="nb-NO" sz="2000"/>
              <a:t> </a:t>
            </a:r>
            <a:r>
              <a:rPr lang="nb-NO" sz="2000" err="1"/>
              <a:t>selection</a:t>
            </a:r>
            <a:endParaRPr lang="nb-NO" sz="2000"/>
          </a:p>
        </p:txBody>
      </p:sp>
      <p:cxnSp>
        <p:nvCxnSpPr>
          <p:cNvPr id="10" name="Rett pil 9"/>
          <p:cNvCxnSpPr>
            <a:stCxn id="9" idx="2"/>
          </p:cNvCxnSpPr>
          <p:nvPr/>
        </p:nvCxnSpPr>
        <p:spPr>
          <a:xfrm flipH="1">
            <a:off x="1187686" y="1631049"/>
            <a:ext cx="116866" cy="11319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kstSylinder 13"/>
          <p:cNvSpPr txBox="1"/>
          <p:nvPr/>
        </p:nvSpPr>
        <p:spPr>
          <a:xfrm>
            <a:off x="7308241" y="746534"/>
            <a:ext cx="15843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err="1"/>
              <a:t>Excellent</a:t>
            </a:r>
            <a:r>
              <a:rPr lang="nb-NO" sz="2000"/>
              <a:t> </a:t>
            </a:r>
            <a:r>
              <a:rPr lang="nb-NO" sz="2000" err="1"/>
              <a:t>tissue</a:t>
            </a:r>
            <a:r>
              <a:rPr lang="nb-NO" sz="2000"/>
              <a:t> contrast</a:t>
            </a:r>
          </a:p>
        </p:txBody>
      </p:sp>
      <p:cxnSp>
        <p:nvCxnSpPr>
          <p:cNvPr id="15" name="Rett pil 14"/>
          <p:cNvCxnSpPr>
            <a:stCxn id="14" idx="2"/>
          </p:cNvCxnSpPr>
          <p:nvPr/>
        </p:nvCxnSpPr>
        <p:spPr>
          <a:xfrm>
            <a:off x="8100392" y="1762197"/>
            <a:ext cx="72008" cy="8416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Rett pil 18"/>
          <p:cNvCxnSpPr>
            <a:stCxn id="14" idx="2"/>
          </p:cNvCxnSpPr>
          <p:nvPr/>
        </p:nvCxnSpPr>
        <p:spPr>
          <a:xfrm flipH="1">
            <a:off x="7164288" y="1762197"/>
            <a:ext cx="936104" cy="21708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58145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/>
              <a:t>CT images: </a:t>
            </a:r>
            <a:r>
              <a:rPr lang="nb-NO" err="1"/>
              <a:t>Head&amp;neck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24</a:t>
            </a:fld>
            <a:endParaRPr lang="nb-NO"/>
          </a:p>
        </p:txBody>
      </p:sp>
      <p:pic>
        <p:nvPicPr>
          <p:cNvPr id="3074" name="Picture 2" descr="Image result for head and neck C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49997"/>
            <a:ext cx="6974031" cy="447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ktangel 1"/>
          <p:cNvSpPr/>
          <p:nvPr/>
        </p:nvSpPr>
        <p:spPr>
          <a:xfrm>
            <a:off x="1547664" y="6093296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1050"/>
              <a:t>https://www.imaios.com/en/e-Anatomy/Head-and-Neck/Head-and-neck-CT</a:t>
            </a:r>
          </a:p>
        </p:txBody>
      </p:sp>
    </p:spTree>
    <p:extLst>
      <p:ext uri="{BB962C8B-B14F-4D97-AF65-F5344CB8AC3E}">
        <p14:creationId xmlns:p14="http://schemas.microsoft.com/office/powerpoint/2010/main" val="2641340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 err="1"/>
              <a:t>Functional</a:t>
            </a:r>
            <a:r>
              <a:rPr lang="nb-NO"/>
              <a:t> </a:t>
            </a:r>
            <a:r>
              <a:rPr lang="nb-NO" err="1"/>
              <a:t>imaging</a:t>
            </a:r>
            <a:endParaRPr lang="nb-NO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6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5393067" cy="374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082" y="2708920"/>
            <a:ext cx="3712919" cy="374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ktangel 7"/>
          <p:cNvSpPr/>
          <p:nvPr/>
        </p:nvSpPr>
        <p:spPr>
          <a:xfrm>
            <a:off x="467544" y="1484784"/>
            <a:ext cx="457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2400"/>
              <a:t>Blood </a:t>
            </a:r>
            <a:r>
              <a:rPr lang="nb-NO" sz="2400" err="1"/>
              <a:t>flow</a:t>
            </a:r>
            <a:r>
              <a:rPr lang="nb-NO" sz="2400"/>
              <a:t> </a:t>
            </a:r>
            <a:r>
              <a:rPr lang="nb-NO" sz="2400" err="1"/>
              <a:t>analysis</a:t>
            </a:r>
            <a:r>
              <a:rPr lang="nb-NO" sz="2400"/>
              <a:t> – </a:t>
            </a:r>
            <a:r>
              <a:rPr lang="nb-NO" sz="2400" err="1"/>
              <a:t>clot</a:t>
            </a:r>
            <a:r>
              <a:rPr lang="nb-NO" sz="2400"/>
              <a:t> or </a:t>
            </a:r>
            <a:r>
              <a:rPr lang="nb-NO" sz="2400" err="1"/>
              <a:t>bleed</a:t>
            </a:r>
            <a:r>
              <a:rPr lang="nb-NO" sz="2400"/>
              <a:t>?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25</a:t>
            </a:fld>
            <a:endParaRPr lang="nb-NO"/>
          </a:p>
        </p:txBody>
      </p:sp>
      <p:sp>
        <p:nvSpPr>
          <p:cNvPr id="2" name="TekstSylinder 1"/>
          <p:cNvSpPr txBox="1"/>
          <p:nvPr/>
        </p:nvSpPr>
        <p:spPr>
          <a:xfrm>
            <a:off x="611560" y="2276872"/>
            <a:ext cx="3843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err="1"/>
              <a:t>Static</a:t>
            </a:r>
            <a:r>
              <a:rPr lang="nb-NO"/>
              <a:t> image (</a:t>
            </a:r>
            <a:r>
              <a:rPr lang="nb-NO" err="1"/>
              <a:t>subtraction</a:t>
            </a:r>
            <a:r>
              <a:rPr lang="nb-NO"/>
              <a:t> </a:t>
            </a:r>
            <a:r>
              <a:rPr lang="nb-NO" err="1"/>
              <a:t>angiography</a:t>
            </a:r>
            <a:r>
              <a:rPr lang="nb-NO"/>
              <a:t>)</a:t>
            </a:r>
          </a:p>
        </p:txBody>
      </p:sp>
      <p:sp>
        <p:nvSpPr>
          <p:cNvPr id="12" name="TekstSylinder 11"/>
          <p:cNvSpPr txBox="1"/>
          <p:nvPr/>
        </p:nvSpPr>
        <p:spPr>
          <a:xfrm>
            <a:off x="5239776" y="2019320"/>
            <a:ext cx="4018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err="1"/>
              <a:t>Dynamic</a:t>
            </a:r>
            <a:r>
              <a:rPr lang="nb-NO"/>
              <a:t> image (</a:t>
            </a:r>
            <a:r>
              <a:rPr lang="nb-NO" err="1"/>
              <a:t>blood</a:t>
            </a:r>
            <a:r>
              <a:rPr lang="nb-NO"/>
              <a:t> </a:t>
            </a:r>
            <a:r>
              <a:rPr lang="nb-NO" err="1"/>
              <a:t>flow</a:t>
            </a:r>
            <a:r>
              <a:rPr lang="nb-NO"/>
              <a:t>/</a:t>
            </a:r>
            <a:r>
              <a:rPr lang="nb-NO" err="1"/>
              <a:t>volume</a:t>
            </a:r>
            <a:r>
              <a:rPr lang="nb-NO"/>
              <a:t> time</a:t>
            </a:r>
            <a:br>
              <a:rPr lang="nb-NO"/>
            </a:br>
            <a:r>
              <a:rPr lang="nb-NO" err="1"/>
              <a:t>analysis</a:t>
            </a:r>
            <a:r>
              <a:rPr lang="nb-NO"/>
              <a:t> in multiple </a:t>
            </a:r>
            <a:r>
              <a:rPr lang="nb-NO" err="1"/>
              <a:t>scans</a:t>
            </a:r>
            <a:r>
              <a:rPr lang="nb-NO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62730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/>
              <a:t>Dose </a:t>
            </a:r>
            <a:r>
              <a:rPr lang="nb-NO" err="1"/>
              <a:t>calculation</a:t>
            </a:r>
            <a:r>
              <a:rPr lang="nb-NO"/>
              <a:t> in </a:t>
            </a:r>
            <a:r>
              <a:rPr lang="nb-NO" err="1"/>
              <a:t>radiotherapy</a:t>
            </a:r>
            <a:endParaRPr lang="nb-NO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26</a:t>
            </a:fld>
            <a:endParaRPr lang="nb-NO"/>
          </a:p>
        </p:txBody>
      </p:sp>
      <p:pic>
        <p:nvPicPr>
          <p:cNvPr id="6148" name="Picture 4" descr="Image result for imrt planning ecli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421" y="1484784"/>
            <a:ext cx="6256424" cy="446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ktangel 2"/>
          <p:cNvSpPr/>
          <p:nvPr/>
        </p:nvSpPr>
        <p:spPr>
          <a:xfrm>
            <a:off x="1763688" y="6174263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1100"/>
              <a:t>https://www.wienkav.at/kav/kfj/91033454/physik/eclipse/rapid1.htm</a:t>
            </a:r>
          </a:p>
        </p:txBody>
      </p:sp>
    </p:spTree>
    <p:extLst>
      <p:ext uri="{BB962C8B-B14F-4D97-AF65-F5344CB8AC3E}">
        <p14:creationId xmlns:p14="http://schemas.microsoft.com/office/powerpoint/2010/main" val="2232040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nb-NO"/>
              <a:t>Today: 4 main vendors</a:t>
            </a:r>
          </a:p>
        </p:txBody>
      </p:sp>
      <p:pic>
        <p:nvPicPr>
          <p:cNvPr id="1026" name="Picture 2" descr="SOMATOM Force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5" t="48" r="21125"/>
          <a:stretch/>
        </p:blipFill>
        <p:spPr bwMode="auto">
          <a:xfrm>
            <a:off x="33465" y="1340409"/>
            <a:ext cx="4378092" cy="252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gehealthcare.com/-/media/dd447f9a72cc4a42b3e4cd4e4bf2785c.png?h=400&amp;la=en-US&amp;w=1200&amp;hash=AAA7111962224C6B8BC51D71D281548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7" r="5834" b="17944"/>
          <a:stretch/>
        </p:blipFill>
        <p:spPr bwMode="auto">
          <a:xfrm>
            <a:off x="4410452" y="1284078"/>
            <a:ext cx="4647203" cy="272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mfl.dist.sdlmedia.com/distributions/?o=582e3a30-5cf9-41d2-9401-98df0fb2ed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171" y="3717032"/>
            <a:ext cx="4443484" cy="324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2" y="3827048"/>
            <a:ext cx="447675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Sylinder 6"/>
          <p:cNvSpPr txBox="1"/>
          <p:nvPr/>
        </p:nvSpPr>
        <p:spPr>
          <a:xfrm>
            <a:off x="3285058" y="1340409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SIEMENS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733646" y="1345421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GE</a:t>
            </a:r>
          </a:p>
        </p:txBody>
      </p:sp>
      <p:sp>
        <p:nvSpPr>
          <p:cNvPr id="14" name="TekstSylinder 13"/>
          <p:cNvSpPr txBox="1"/>
          <p:nvPr/>
        </p:nvSpPr>
        <p:spPr>
          <a:xfrm>
            <a:off x="4309697" y="3955427"/>
            <a:ext cx="1410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Canon</a:t>
            </a:r>
          </a:p>
          <a:p>
            <a:r>
              <a:rPr lang="nb-NO"/>
              <a:t>(aka Toshiba)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3492704" y="3955427"/>
            <a:ext cx="79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Philips</a:t>
            </a:r>
          </a:p>
        </p:txBody>
      </p:sp>
    </p:spTree>
    <p:extLst>
      <p:ext uri="{BB962C8B-B14F-4D97-AF65-F5344CB8AC3E}">
        <p14:creationId xmlns:p14="http://schemas.microsoft.com/office/powerpoint/2010/main" val="2547103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57200" y="2323306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CT technology</a:t>
            </a:r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28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612428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hs.wsd.wednet.edu/faculty/busse/mathhomepage/busseclasses/radiationphysics/lecturenotes/chapter12/graphics/attenuati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37" y="1450810"/>
            <a:ext cx="340995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X-ray detectors</a:t>
            </a:r>
          </a:p>
        </p:txBody>
      </p:sp>
      <p:sp>
        <p:nvSpPr>
          <p:cNvPr id="3" name="TekstSylinder 2"/>
          <p:cNvSpPr txBox="1"/>
          <p:nvPr/>
        </p:nvSpPr>
        <p:spPr>
          <a:xfrm>
            <a:off x="179511" y="1340768"/>
            <a:ext cx="56886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The </a:t>
            </a:r>
            <a:r>
              <a:rPr lang="nb-NO" sz="2400" err="1"/>
              <a:t>radiation</a:t>
            </a:r>
            <a:r>
              <a:rPr lang="nb-NO" sz="2400"/>
              <a:t> </a:t>
            </a:r>
            <a:r>
              <a:rPr lang="nb-NO" sz="2400" err="1"/>
              <a:t>through</a:t>
            </a:r>
            <a:r>
              <a:rPr lang="nb-NO" sz="2400"/>
              <a:t> </a:t>
            </a:r>
            <a:r>
              <a:rPr lang="nb-NO" sz="2400" err="1"/>
              <a:t>the</a:t>
            </a:r>
            <a:r>
              <a:rPr lang="nb-NO" sz="2400"/>
              <a:t> </a:t>
            </a:r>
            <a:r>
              <a:rPr lang="nb-NO" sz="2400" err="1"/>
              <a:t>patient</a:t>
            </a:r>
            <a:r>
              <a:rPr lang="nb-NO" sz="2400"/>
              <a:t> must be</a:t>
            </a:r>
          </a:p>
          <a:p>
            <a:r>
              <a:rPr lang="nb-NO" sz="2400" err="1"/>
              <a:t>measured</a:t>
            </a:r>
            <a:r>
              <a:rPr lang="nb-NO" sz="240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b="1"/>
              <a:t>Image basis</a:t>
            </a:r>
            <a:r>
              <a:rPr lang="nb-NO" sz="2400"/>
              <a:t>: Non-</a:t>
            </a:r>
            <a:r>
              <a:rPr lang="nb-NO" sz="2400" err="1"/>
              <a:t>absorbed</a:t>
            </a:r>
            <a:r>
              <a:rPr lang="nb-NO" sz="2400"/>
              <a:t> </a:t>
            </a:r>
            <a:r>
              <a:rPr lang="nb-NO" sz="2400" err="1"/>
              <a:t>X-rays</a:t>
            </a:r>
            <a:endParaRPr lang="nb-NO" sz="2400"/>
          </a:p>
          <a:p>
            <a:endParaRPr lang="nb-NO" sz="240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29</a:t>
            </a:fld>
            <a:endParaRPr lang="nb-NO"/>
          </a:p>
        </p:txBody>
      </p:sp>
      <p:sp>
        <p:nvSpPr>
          <p:cNvPr id="20" name="TekstSylinder 19"/>
          <p:cNvSpPr txBox="1"/>
          <p:nvPr/>
        </p:nvSpPr>
        <p:spPr>
          <a:xfrm>
            <a:off x="6876256" y="4336811"/>
            <a:ext cx="624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err="1">
                <a:solidFill>
                  <a:srgbClr val="FF0000"/>
                </a:solidFill>
              </a:rPr>
              <a:t>X-rays</a:t>
            </a:r>
            <a:endParaRPr lang="nb-NO" sz="1400">
              <a:solidFill>
                <a:srgbClr val="FF0000"/>
              </a:solidFill>
            </a:endParaRPr>
          </a:p>
        </p:txBody>
      </p:sp>
      <p:grpSp>
        <p:nvGrpSpPr>
          <p:cNvPr id="21" name="Gruppe 20"/>
          <p:cNvGrpSpPr/>
          <p:nvPr/>
        </p:nvGrpSpPr>
        <p:grpSpPr>
          <a:xfrm>
            <a:off x="179510" y="2564904"/>
            <a:ext cx="7992890" cy="2742505"/>
            <a:chOff x="179510" y="2579192"/>
            <a:chExt cx="7992890" cy="2742505"/>
          </a:xfrm>
        </p:grpSpPr>
        <p:grpSp>
          <p:nvGrpSpPr>
            <p:cNvPr id="14" name="Gruppe 13"/>
            <p:cNvGrpSpPr/>
            <p:nvPr/>
          </p:nvGrpSpPr>
          <p:grpSpPr>
            <a:xfrm>
              <a:off x="179510" y="2579192"/>
              <a:ext cx="7992890" cy="2434728"/>
              <a:chOff x="179510" y="2579192"/>
              <a:chExt cx="7992890" cy="2434728"/>
            </a:xfrm>
          </p:grpSpPr>
          <p:sp>
            <p:nvSpPr>
              <p:cNvPr id="8" name="TekstSylinder 7"/>
              <p:cNvSpPr txBox="1"/>
              <p:nvPr/>
            </p:nvSpPr>
            <p:spPr>
              <a:xfrm>
                <a:off x="6156176" y="4644588"/>
                <a:ext cx="201622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b-NO"/>
                  <a:t>Scintillator</a:t>
                </a:r>
              </a:p>
            </p:txBody>
          </p:sp>
          <p:sp>
            <p:nvSpPr>
              <p:cNvPr id="7" name="Rektangel 6"/>
              <p:cNvSpPr/>
              <p:nvPr/>
            </p:nvSpPr>
            <p:spPr>
              <a:xfrm>
                <a:off x="179510" y="2579192"/>
                <a:ext cx="5688633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nb-NO" sz="2400"/>
                  <a:t>The </a:t>
                </a:r>
                <a:r>
                  <a:rPr lang="nb-NO" sz="2400" err="1"/>
                  <a:t>rays</a:t>
                </a:r>
                <a:r>
                  <a:rPr lang="nb-NO" sz="2400"/>
                  <a:t> pass </a:t>
                </a:r>
                <a:r>
                  <a:rPr lang="nb-NO" sz="2400" err="1"/>
                  <a:t>through</a:t>
                </a:r>
                <a:r>
                  <a:rPr lang="nb-NO" sz="2400"/>
                  <a:t> a </a:t>
                </a:r>
                <a:r>
                  <a:rPr lang="nb-NO" sz="2400" b="1"/>
                  <a:t>scintillator</a:t>
                </a:r>
                <a:r>
                  <a:rPr lang="nb-NO" sz="2400"/>
                  <a:t>. The x-</a:t>
                </a:r>
                <a:r>
                  <a:rPr lang="nb-NO" sz="2400" err="1"/>
                  <a:t>rays</a:t>
                </a:r>
                <a:r>
                  <a:rPr lang="nb-NO" sz="2400"/>
                  <a:t> </a:t>
                </a:r>
                <a:r>
                  <a:rPr lang="nb-NO" sz="2400" err="1"/>
                  <a:t>are</a:t>
                </a:r>
                <a:r>
                  <a:rPr lang="nb-NO" sz="2400"/>
                  <a:t> </a:t>
                </a:r>
                <a:r>
                  <a:rPr lang="nb-NO" sz="2400" err="1"/>
                  <a:t>transformed</a:t>
                </a:r>
                <a:r>
                  <a:rPr lang="nb-NO" sz="2400"/>
                  <a:t> to visible </a:t>
                </a:r>
                <a:r>
                  <a:rPr lang="nb-NO" sz="2400" err="1"/>
                  <a:t>light</a:t>
                </a:r>
                <a:r>
                  <a:rPr lang="nb-NO" sz="2400"/>
                  <a:t> and </a:t>
                </a:r>
                <a:r>
                  <a:rPr lang="nb-NO" sz="2400" err="1"/>
                  <a:t>amplified</a:t>
                </a:r>
                <a:endParaRPr lang="nb-NO" sz="2400"/>
              </a:p>
            </p:txBody>
          </p:sp>
        </p:grpSp>
        <p:sp>
          <p:nvSpPr>
            <p:cNvPr id="22" name="TekstSylinder 21"/>
            <p:cNvSpPr txBox="1"/>
            <p:nvPr/>
          </p:nvSpPr>
          <p:spPr>
            <a:xfrm>
              <a:off x="6649595" y="5013920"/>
              <a:ext cx="10293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1400">
                  <a:solidFill>
                    <a:srgbClr val="FF0000"/>
                  </a:solidFill>
                </a:rPr>
                <a:t>Visible </a:t>
              </a:r>
              <a:r>
                <a:rPr lang="nb-NO" sz="1400" err="1">
                  <a:solidFill>
                    <a:srgbClr val="FF0000"/>
                  </a:solidFill>
                </a:rPr>
                <a:t>light</a:t>
              </a:r>
              <a:endParaRPr lang="nb-NO" sz="1400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Gruppe 24"/>
          <p:cNvGrpSpPr/>
          <p:nvPr/>
        </p:nvGrpSpPr>
        <p:grpSpPr>
          <a:xfrm>
            <a:off x="179511" y="3663835"/>
            <a:ext cx="7992889" cy="2261865"/>
            <a:chOff x="179511" y="3678123"/>
            <a:chExt cx="7992889" cy="2261865"/>
          </a:xfrm>
        </p:grpSpPr>
        <p:grpSp>
          <p:nvGrpSpPr>
            <p:cNvPr id="19" name="Gruppe 18"/>
            <p:cNvGrpSpPr/>
            <p:nvPr/>
          </p:nvGrpSpPr>
          <p:grpSpPr>
            <a:xfrm>
              <a:off x="179511" y="3678123"/>
              <a:ext cx="7992889" cy="1983125"/>
              <a:chOff x="179511" y="3678123"/>
              <a:chExt cx="7992889" cy="1983125"/>
            </a:xfrm>
          </p:grpSpPr>
          <p:sp>
            <p:nvSpPr>
              <p:cNvPr id="2" name="TekstSylinder 1"/>
              <p:cNvSpPr txBox="1"/>
              <p:nvPr/>
            </p:nvSpPr>
            <p:spPr>
              <a:xfrm>
                <a:off x="6156176" y="5291916"/>
                <a:ext cx="201622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b-NO" err="1"/>
                  <a:t>Detector</a:t>
                </a:r>
                <a:endParaRPr lang="nb-NO"/>
              </a:p>
            </p:txBody>
          </p:sp>
          <p:sp>
            <p:nvSpPr>
              <p:cNvPr id="12" name="Rektangel 11"/>
              <p:cNvSpPr/>
              <p:nvPr/>
            </p:nvSpPr>
            <p:spPr>
              <a:xfrm>
                <a:off x="179511" y="3678123"/>
                <a:ext cx="553392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+mj-lt"/>
                  <a:buAutoNum type="arabicPeriod" startAt="2"/>
                </a:pPr>
                <a:r>
                  <a:rPr lang="nb-NO" sz="2400"/>
                  <a:t>A </a:t>
                </a:r>
                <a:r>
                  <a:rPr lang="nb-NO" sz="2400" err="1"/>
                  <a:t>detector</a:t>
                </a:r>
                <a:r>
                  <a:rPr lang="nb-NO" sz="2400"/>
                  <a:t> </a:t>
                </a:r>
                <a:r>
                  <a:rPr lang="nb-NO" sz="2400" err="1"/>
                  <a:t>transform</a:t>
                </a:r>
                <a:r>
                  <a:rPr lang="nb-NO" sz="2400"/>
                  <a:t> </a:t>
                </a:r>
                <a:r>
                  <a:rPr lang="nb-NO" sz="2400" err="1"/>
                  <a:t>the</a:t>
                </a:r>
                <a:r>
                  <a:rPr lang="nb-NO" sz="2400"/>
                  <a:t> visible </a:t>
                </a:r>
                <a:r>
                  <a:rPr lang="nb-NO" sz="2400" err="1"/>
                  <a:t>light</a:t>
                </a:r>
                <a:r>
                  <a:rPr lang="nb-NO" sz="2400"/>
                  <a:t> to </a:t>
                </a:r>
                <a:r>
                  <a:rPr lang="nb-NO" sz="2400" err="1"/>
                  <a:t>electrons</a:t>
                </a:r>
                <a:r>
                  <a:rPr lang="nb-NO" sz="2400"/>
                  <a:t> (</a:t>
                </a:r>
                <a:r>
                  <a:rPr lang="nb-NO" sz="2400" err="1"/>
                  <a:t>making</a:t>
                </a:r>
                <a:r>
                  <a:rPr lang="nb-NO" sz="2400"/>
                  <a:t> a </a:t>
                </a:r>
                <a:r>
                  <a:rPr lang="nb-NO" sz="2400" err="1"/>
                  <a:t>current</a:t>
                </a:r>
                <a:r>
                  <a:rPr lang="nb-NO" sz="2400"/>
                  <a:t>)</a:t>
                </a:r>
              </a:p>
            </p:txBody>
          </p:sp>
        </p:grpSp>
        <p:sp>
          <p:nvSpPr>
            <p:cNvPr id="23" name="TekstSylinder 22"/>
            <p:cNvSpPr txBox="1"/>
            <p:nvPr/>
          </p:nvSpPr>
          <p:spPr>
            <a:xfrm>
              <a:off x="6793449" y="5632211"/>
              <a:ext cx="7416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1400" err="1">
                  <a:solidFill>
                    <a:srgbClr val="FF0000"/>
                  </a:solidFill>
                </a:rPr>
                <a:t>Current</a:t>
              </a:r>
              <a:endParaRPr lang="nb-NO" sz="140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Gruppe 25"/>
          <p:cNvGrpSpPr/>
          <p:nvPr/>
        </p:nvGrpSpPr>
        <p:grpSpPr>
          <a:xfrm>
            <a:off x="179509" y="4374623"/>
            <a:ext cx="7992891" cy="2228185"/>
            <a:chOff x="179509" y="4388911"/>
            <a:chExt cx="7992891" cy="2228185"/>
          </a:xfrm>
        </p:grpSpPr>
        <p:grpSp>
          <p:nvGrpSpPr>
            <p:cNvPr id="16" name="Gruppe 15"/>
            <p:cNvGrpSpPr/>
            <p:nvPr/>
          </p:nvGrpSpPr>
          <p:grpSpPr>
            <a:xfrm>
              <a:off x="179509" y="4388911"/>
              <a:ext cx="7992891" cy="1920409"/>
              <a:chOff x="179509" y="4388911"/>
              <a:chExt cx="7992891" cy="1920409"/>
            </a:xfrm>
          </p:grpSpPr>
          <p:sp>
            <p:nvSpPr>
              <p:cNvPr id="11" name="TekstSylinder 10"/>
              <p:cNvSpPr txBox="1"/>
              <p:nvPr/>
            </p:nvSpPr>
            <p:spPr>
              <a:xfrm>
                <a:off x="6156176" y="5939988"/>
                <a:ext cx="201622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b-NO"/>
                  <a:t>ADC</a:t>
                </a:r>
              </a:p>
            </p:txBody>
          </p:sp>
          <p:sp>
            <p:nvSpPr>
              <p:cNvPr id="13" name="Rektangel 12"/>
              <p:cNvSpPr/>
              <p:nvPr/>
            </p:nvSpPr>
            <p:spPr>
              <a:xfrm>
                <a:off x="179509" y="4388911"/>
                <a:ext cx="5533927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+mj-lt"/>
                  <a:buAutoNum type="arabicPeriod" startAt="3"/>
                </a:pPr>
                <a:r>
                  <a:rPr lang="nb-NO" sz="2400" err="1"/>
                  <a:t>Amplifiers</a:t>
                </a:r>
                <a:r>
                  <a:rPr lang="nb-NO" sz="2400"/>
                  <a:t> and </a:t>
                </a:r>
                <a:r>
                  <a:rPr lang="nb-NO" sz="2400" err="1"/>
                  <a:t>analogue</a:t>
                </a:r>
                <a:r>
                  <a:rPr lang="nb-NO" sz="2400"/>
                  <a:t>-to-digital </a:t>
                </a:r>
                <a:r>
                  <a:rPr lang="nb-NO" sz="2400" err="1"/>
                  <a:t>converters</a:t>
                </a:r>
                <a:r>
                  <a:rPr lang="nb-NO" sz="2400"/>
                  <a:t> (ADC) </a:t>
                </a:r>
                <a:r>
                  <a:rPr lang="nb-NO" sz="2400" err="1"/>
                  <a:t>create</a:t>
                </a:r>
                <a:r>
                  <a:rPr lang="nb-NO" sz="2400"/>
                  <a:t> a digital signal from </a:t>
                </a: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current</a:t>
                </a:r>
                <a:r>
                  <a:rPr lang="nb-NO" sz="2400"/>
                  <a:t>.</a:t>
                </a:r>
              </a:p>
            </p:txBody>
          </p:sp>
        </p:grpSp>
        <p:sp>
          <p:nvSpPr>
            <p:cNvPr id="24" name="TekstSylinder 23"/>
            <p:cNvSpPr txBox="1"/>
            <p:nvPr/>
          </p:nvSpPr>
          <p:spPr>
            <a:xfrm>
              <a:off x="6608975" y="6309319"/>
              <a:ext cx="11106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1400">
                  <a:solidFill>
                    <a:srgbClr val="FF0000"/>
                  </a:solidFill>
                </a:rPr>
                <a:t>Digital signal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86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/>
              <a:t>Contents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755576" y="1556792"/>
            <a:ext cx="66967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b="1"/>
              <a:t>This lecture (90 min): </a:t>
            </a:r>
            <a:r>
              <a:rPr lang="nb-NO" sz="3200" b="1" err="1"/>
              <a:t>X-ray</a:t>
            </a:r>
            <a:r>
              <a:rPr lang="nb-NO" sz="3200" b="1"/>
              <a:t> CT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3200"/>
              <a:t>X-rays: Physics &amp; production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3200"/>
              <a:t>CT Technology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3200"/>
              <a:t>CT Dose Reduction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3200"/>
              <a:t>Image Reconstruction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nb-NO" sz="3200"/>
              <a:t>In 2D and 3D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88952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>
          <a:xfrm>
            <a:off x="467544" y="6356350"/>
            <a:ext cx="2133600" cy="365125"/>
          </a:xfrm>
        </p:spPr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30</a:t>
            </a:fld>
            <a:endParaRPr lang="nb-N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6" t="-34988" r="33646" b="34988"/>
          <a:stretch/>
        </p:blipFill>
        <p:spPr bwMode="auto">
          <a:xfrm>
            <a:off x="288000" y="504000"/>
            <a:ext cx="4428000" cy="484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ktangel 7"/>
          <p:cNvSpPr/>
          <p:nvPr/>
        </p:nvSpPr>
        <p:spPr>
          <a:xfrm>
            <a:off x="782843" y="5445224"/>
            <a:ext cx="3438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err="1"/>
              <a:t>Webb</a:t>
            </a:r>
            <a:r>
              <a:rPr lang="nb-NO"/>
              <a:t>, S. and M. A. </a:t>
            </a:r>
            <a:r>
              <a:rPr lang="nb-NO" err="1"/>
              <a:t>Flower</a:t>
            </a:r>
            <a:r>
              <a:rPr lang="nb-NO"/>
              <a:t> (2012)</a:t>
            </a:r>
          </a:p>
        </p:txBody>
      </p:sp>
      <p:sp>
        <p:nvSpPr>
          <p:cNvPr id="13" name="Rektangel 12"/>
          <p:cNvSpPr/>
          <p:nvPr/>
        </p:nvSpPr>
        <p:spPr>
          <a:xfrm>
            <a:off x="4760591" y="1700808"/>
            <a:ext cx="42298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b="1"/>
              <a:t>Anti-scatter grid </a:t>
            </a:r>
            <a:r>
              <a:rPr lang="nb-NO"/>
              <a:t>(Pb/W)</a:t>
            </a:r>
          </a:p>
          <a:p>
            <a:r>
              <a:rPr lang="nb-NO"/>
              <a:t>Accept only X-rays from focus</a:t>
            </a:r>
          </a:p>
          <a:p>
            <a:endParaRPr lang="nb-NO"/>
          </a:p>
          <a:p>
            <a:endParaRPr lang="nb-NO"/>
          </a:p>
          <a:p>
            <a:r>
              <a:rPr lang="nb-NO" b="1"/>
              <a:t>Scintillator </a:t>
            </a:r>
            <a:r>
              <a:rPr lang="nb-NO"/>
              <a:t>(</a:t>
            </a:r>
            <a:r>
              <a:rPr lang="nb-NO" err="1"/>
              <a:t>CsI:Tl</a:t>
            </a:r>
            <a:r>
              <a:rPr lang="nb-NO"/>
              <a:t>)</a:t>
            </a:r>
          </a:p>
          <a:p>
            <a:endParaRPr lang="nb-NO" b="1"/>
          </a:p>
          <a:p>
            <a:endParaRPr lang="nb-NO" b="1"/>
          </a:p>
          <a:p>
            <a:r>
              <a:rPr lang="nb-NO" b="1"/>
              <a:t>Photo diode </a:t>
            </a:r>
            <a:r>
              <a:rPr lang="nb-NO"/>
              <a:t>(a-Si): </a:t>
            </a:r>
            <a:r>
              <a:rPr lang="nb-NO" err="1"/>
              <a:t>light</a:t>
            </a:r>
            <a:r>
              <a:rPr lang="nb-NO"/>
              <a:t> to </a:t>
            </a:r>
            <a:r>
              <a:rPr lang="nb-NO" err="1"/>
              <a:t>electrons</a:t>
            </a:r>
            <a:endParaRPr lang="nb-NO"/>
          </a:p>
          <a:p>
            <a:endParaRPr lang="nb-NO" b="1"/>
          </a:p>
          <a:p>
            <a:r>
              <a:rPr lang="nb-NO" b="1"/>
              <a:t>The </a:t>
            </a:r>
            <a:r>
              <a:rPr lang="nb-NO" b="1" err="1"/>
              <a:t>thin</a:t>
            </a:r>
            <a:r>
              <a:rPr lang="nb-NO" b="1"/>
              <a:t> film transistor (TFT) </a:t>
            </a:r>
            <a:r>
              <a:rPr lang="nb-NO"/>
              <a:t>chip stores </a:t>
            </a:r>
            <a:r>
              <a:rPr lang="nb-NO" err="1"/>
              <a:t>the</a:t>
            </a:r>
            <a:r>
              <a:rPr lang="nb-NO"/>
              <a:t> </a:t>
            </a:r>
            <a:r>
              <a:rPr lang="nb-NO" err="1"/>
              <a:t>electrons</a:t>
            </a:r>
            <a:r>
              <a:rPr lang="nb-NO"/>
              <a:t> in a </a:t>
            </a:r>
            <a:r>
              <a:rPr lang="nb-NO" err="1"/>
              <a:t>capacitor</a:t>
            </a:r>
            <a:r>
              <a:rPr lang="nb-NO"/>
              <a:t>, </a:t>
            </a:r>
            <a:r>
              <a:rPr lang="nb-NO" err="1"/>
              <a:t>until</a:t>
            </a:r>
            <a:r>
              <a:rPr lang="nb-NO"/>
              <a:t> a </a:t>
            </a:r>
            <a:r>
              <a:rPr lang="nb-NO" err="1"/>
              <a:t>release</a:t>
            </a:r>
            <a:r>
              <a:rPr lang="nb-NO"/>
              <a:t> </a:t>
            </a:r>
            <a:r>
              <a:rPr lang="nb-NO" err="1"/>
              <a:t>current</a:t>
            </a:r>
            <a:r>
              <a:rPr lang="nb-NO"/>
              <a:t> (</a:t>
            </a:r>
            <a:r>
              <a:rPr lang="nb-NO" err="1"/>
              <a:t>switch</a:t>
            </a:r>
            <a:r>
              <a:rPr lang="nb-NO"/>
              <a:t>) is applied</a:t>
            </a:r>
          </a:p>
        </p:txBody>
      </p:sp>
      <p:cxnSp>
        <p:nvCxnSpPr>
          <p:cNvPr id="15" name="Rett pil 14"/>
          <p:cNvCxnSpPr/>
          <p:nvPr/>
        </p:nvCxnSpPr>
        <p:spPr>
          <a:xfrm flipH="1">
            <a:off x="3923928" y="3068960"/>
            <a:ext cx="8108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Rett pil 17"/>
          <p:cNvCxnSpPr/>
          <p:nvPr/>
        </p:nvCxnSpPr>
        <p:spPr>
          <a:xfrm flipH="1">
            <a:off x="4013539" y="3947033"/>
            <a:ext cx="81082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Rett pil 19"/>
          <p:cNvCxnSpPr/>
          <p:nvPr/>
        </p:nvCxnSpPr>
        <p:spPr>
          <a:xfrm flipH="1" flipV="1">
            <a:off x="1619673" y="4293096"/>
            <a:ext cx="3096327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ittel 4"/>
          <p:cNvSpPr>
            <a:spLocks noGrp="1"/>
          </p:cNvSpPr>
          <p:nvPr>
            <p:ph type="title"/>
          </p:nvPr>
        </p:nvSpPr>
        <p:spPr>
          <a:xfrm>
            <a:off x="468313" y="260648"/>
            <a:ext cx="8229600" cy="1143000"/>
          </a:xfrm>
        </p:spPr>
        <p:txBody>
          <a:bodyPr/>
          <a:lstStyle/>
          <a:p>
            <a:r>
              <a:rPr lang="nb-NO"/>
              <a:t>X-ray detectors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5AB0247F-AFF7-4BD4-8811-BFB7B1F8E078}"/>
              </a:ext>
            </a:extLst>
          </p:cNvPr>
          <p:cNvSpPr/>
          <p:nvPr/>
        </p:nvSpPr>
        <p:spPr>
          <a:xfrm>
            <a:off x="818210" y="1209538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0FC6AB94-738F-42B3-8CA2-53DCD57B8829}"/>
              </a:ext>
            </a:extLst>
          </p:cNvPr>
          <p:cNvSpPr/>
          <p:nvPr/>
        </p:nvSpPr>
        <p:spPr>
          <a:xfrm>
            <a:off x="1159188" y="1209538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1B53B7BD-D419-44FB-88FB-AED87A05CEEF}"/>
              </a:ext>
            </a:extLst>
          </p:cNvPr>
          <p:cNvSpPr/>
          <p:nvPr/>
        </p:nvSpPr>
        <p:spPr>
          <a:xfrm>
            <a:off x="1492199" y="1209538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A817E9E0-E61A-48E3-A8D2-C1FCC1650C85}"/>
              </a:ext>
            </a:extLst>
          </p:cNvPr>
          <p:cNvSpPr/>
          <p:nvPr/>
        </p:nvSpPr>
        <p:spPr>
          <a:xfrm>
            <a:off x="1833177" y="1209538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5DA80276-108E-4E9C-989A-5951A1338A96}"/>
              </a:ext>
            </a:extLst>
          </p:cNvPr>
          <p:cNvSpPr/>
          <p:nvPr/>
        </p:nvSpPr>
        <p:spPr>
          <a:xfrm>
            <a:off x="2166560" y="1209538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DACE32BF-BC82-47D4-9773-3A6919FB9B7B}"/>
              </a:ext>
            </a:extLst>
          </p:cNvPr>
          <p:cNvSpPr/>
          <p:nvPr/>
        </p:nvSpPr>
        <p:spPr>
          <a:xfrm>
            <a:off x="2507538" y="1209538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7BC02018-1F4B-4A2E-BBC3-24ECAA2E9217}"/>
              </a:ext>
            </a:extLst>
          </p:cNvPr>
          <p:cNvSpPr/>
          <p:nvPr/>
        </p:nvSpPr>
        <p:spPr>
          <a:xfrm>
            <a:off x="2840549" y="1209538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F6DCDA42-5D89-475F-8882-CDD11DD129F1}"/>
              </a:ext>
            </a:extLst>
          </p:cNvPr>
          <p:cNvSpPr/>
          <p:nvPr/>
        </p:nvSpPr>
        <p:spPr>
          <a:xfrm>
            <a:off x="3181527" y="1209538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4FE76EB5-1AC3-475B-9312-4F968F205EB5}"/>
              </a:ext>
            </a:extLst>
          </p:cNvPr>
          <p:cNvSpPr/>
          <p:nvPr/>
        </p:nvSpPr>
        <p:spPr>
          <a:xfrm>
            <a:off x="3509754" y="1209204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1088D2BD-C2BA-4694-A92E-FDE4BE2AC229}"/>
              </a:ext>
            </a:extLst>
          </p:cNvPr>
          <p:cNvSpPr/>
          <p:nvPr/>
        </p:nvSpPr>
        <p:spPr>
          <a:xfrm>
            <a:off x="3850732" y="1209204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4C6E5411-322E-43B3-96C6-75A2724447EC}"/>
              </a:ext>
            </a:extLst>
          </p:cNvPr>
          <p:cNvSpPr/>
          <p:nvPr/>
        </p:nvSpPr>
        <p:spPr>
          <a:xfrm>
            <a:off x="4183743" y="1209204"/>
            <a:ext cx="144016" cy="1361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28" name="Rett pil 14">
            <a:extLst>
              <a:ext uri="{FF2B5EF4-FFF2-40B4-BE49-F238E27FC236}">
                <a16:creationId xmlns:a16="http://schemas.microsoft.com/office/drawing/2014/main" id="{43410235-32CB-4204-8DAA-1FCB0A5981FB}"/>
              </a:ext>
            </a:extLst>
          </p:cNvPr>
          <p:cNvCxnSpPr>
            <a:cxnSpLocks/>
          </p:cNvCxnSpPr>
          <p:nvPr/>
        </p:nvCxnSpPr>
        <p:spPr>
          <a:xfrm flipH="1" flipV="1">
            <a:off x="2590800" y="1695450"/>
            <a:ext cx="2169791" cy="221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943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-870459" y="470038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The scintillator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31</a:t>
            </a:fld>
            <a:endParaRPr lang="nb-NO"/>
          </a:p>
        </p:txBody>
      </p:sp>
      <p:sp>
        <p:nvSpPr>
          <p:cNvPr id="9" name="TekstSylinder 8"/>
          <p:cNvSpPr txBox="1"/>
          <p:nvPr/>
        </p:nvSpPr>
        <p:spPr>
          <a:xfrm>
            <a:off x="332506" y="1412776"/>
            <a:ext cx="85599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b-NO" sz="2400"/>
              <a:t>An </a:t>
            </a:r>
            <a:r>
              <a:rPr lang="nb-NO" sz="2400" err="1"/>
              <a:t>incoming</a:t>
            </a:r>
            <a:r>
              <a:rPr lang="nb-NO" sz="2400"/>
              <a:t> </a:t>
            </a:r>
            <a:r>
              <a:rPr lang="nb-NO" sz="2400" err="1"/>
              <a:t>photon</a:t>
            </a:r>
            <a:r>
              <a:rPr lang="nb-NO" sz="2400"/>
              <a:t> </a:t>
            </a:r>
            <a:r>
              <a:rPr lang="nb-NO" sz="2400" err="1"/>
              <a:t>liberates</a:t>
            </a:r>
            <a:r>
              <a:rPr lang="nb-NO" sz="2400"/>
              <a:t> e/hole pairs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2400" err="1"/>
              <a:t>Compton</a:t>
            </a:r>
            <a:r>
              <a:rPr lang="nb-NO" sz="2400"/>
              <a:t> </a:t>
            </a:r>
            <a:r>
              <a:rPr lang="nb-NO" sz="2400" err="1"/>
              <a:t>scattering</a:t>
            </a:r>
            <a:r>
              <a:rPr lang="nb-NO" sz="2400"/>
              <a:t> + PE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2400"/>
              <a:t>Energy gap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b-NO" sz="240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b-NO" sz="2400"/>
          </a:p>
          <a:p>
            <a:pPr lvl="1"/>
            <a:endParaRPr lang="nb-NO" sz="2400"/>
          </a:p>
          <a:p>
            <a:pPr marL="457200" indent="-457200">
              <a:buFont typeface="+mj-lt"/>
              <a:buAutoNum type="arabicPeriod"/>
            </a:pPr>
            <a:r>
              <a:rPr lang="nb-NO" sz="2400"/>
              <a:t>Random </a:t>
            </a:r>
            <a:r>
              <a:rPr lang="nb-NO" sz="2400" err="1"/>
              <a:t>movement</a:t>
            </a:r>
            <a:r>
              <a:rPr lang="nb-NO" sz="2400"/>
              <a:t> </a:t>
            </a:r>
            <a:r>
              <a:rPr lang="nb-NO" sz="2400" err="1"/>
              <a:t>until</a:t>
            </a:r>
            <a:r>
              <a:rPr lang="nb-NO" sz="2400"/>
              <a:t> </a:t>
            </a:r>
            <a:r>
              <a:rPr lang="nb-NO" sz="2400" err="1"/>
              <a:t>they</a:t>
            </a:r>
            <a:r>
              <a:rPr lang="nb-NO" sz="2400"/>
              <a:t> </a:t>
            </a:r>
            <a:r>
              <a:rPr lang="nb-NO" sz="2400" err="1"/>
              <a:t>find</a:t>
            </a:r>
            <a:r>
              <a:rPr lang="nb-NO" sz="2400"/>
              <a:t> an (doping) </a:t>
            </a:r>
            <a:r>
              <a:rPr lang="nb-NO" sz="2400" b="1" err="1"/>
              <a:t>activator</a:t>
            </a:r>
            <a:r>
              <a:rPr lang="nb-NO" sz="2400" b="1"/>
              <a:t> </a:t>
            </a:r>
            <a:r>
              <a:rPr lang="nb-NO" sz="2400"/>
              <a:t>and </a:t>
            </a:r>
            <a:r>
              <a:rPr lang="nb-NO" sz="2400" err="1"/>
              <a:t>are</a:t>
            </a:r>
            <a:r>
              <a:rPr lang="nb-NO" sz="2400"/>
              <a:t> </a:t>
            </a:r>
            <a:r>
              <a:rPr lang="nb-NO" sz="2400" err="1"/>
              <a:t>recombined</a:t>
            </a:r>
            <a:endParaRPr lang="nb-NO" sz="2400" b="1"/>
          </a:p>
          <a:p>
            <a:pPr lvl="1"/>
            <a:endParaRPr lang="nb-NO" sz="2400"/>
          </a:p>
          <a:p>
            <a:pPr marL="457200" indent="-457200">
              <a:buFont typeface="+mj-lt"/>
              <a:buAutoNum type="arabicPeriod"/>
            </a:pPr>
            <a:r>
              <a:rPr lang="nb-NO" sz="2400"/>
              <a:t>The </a:t>
            </a:r>
            <a:r>
              <a:rPr lang="nb-NO" sz="2400" err="1"/>
              <a:t>activator</a:t>
            </a:r>
            <a:r>
              <a:rPr lang="nb-NO" sz="2400"/>
              <a:t> </a:t>
            </a:r>
            <a:r>
              <a:rPr lang="nb-NO" sz="2400" err="1"/>
              <a:t>releases</a:t>
            </a:r>
            <a:r>
              <a:rPr lang="nb-NO" sz="2400"/>
              <a:t> visible </a:t>
            </a:r>
            <a:r>
              <a:rPr lang="nb-NO" sz="2400" err="1"/>
              <a:t>light</a:t>
            </a:r>
            <a:r>
              <a:rPr lang="nb-NO" sz="2400"/>
              <a:t> </a:t>
            </a:r>
            <a:r>
              <a:rPr lang="nb-NO" sz="2400" err="1"/>
              <a:t>when</a:t>
            </a:r>
            <a:r>
              <a:rPr lang="nb-NO" sz="2400"/>
              <a:t> hit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2400"/>
              <a:t>e/hole pair is </a:t>
            </a:r>
            <a:r>
              <a:rPr lang="nb-NO" sz="2400" err="1"/>
              <a:t>reunited</a:t>
            </a:r>
            <a:r>
              <a:rPr lang="nb-NO" sz="2400"/>
              <a:t> and </a:t>
            </a:r>
            <a:r>
              <a:rPr lang="nb-NO" sz="2400" err="1"/>
              <a:t>energy</a:t>
            </a:r>
            <a:r>
              <a:rPr lang="nb-NO" sz="2400"/>
              <a:t> is </a:t>
            </a:r>
            <a:r>
              <a:rPr lang="nb-NO" sz="2400" err="1"/>
              <a:t>released</a:t>
            </a:r>
            <a:endParaRPr lang="nb-NO" sz="240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2400"/>
              <a:t>CT </a:t>
            </a:r>
            <a:r>
              <a:rPr lang="nb-NO" sz="2400" err="1"/>
              <a:t>needs</a:t>
            </a:r>
            <a:r>
              <a:rPr lang="nb-NO" sz="2400"/>
              <a:t> </a:t>
            </a:r>
            <a:r>
              <a:rPr lang="nb-NO" sz="2400" err="1"/>
              <a:t>very</a:t>
            </a:r>
            <a:r>
              <a:rPr lang="nb-NO" sz="2400"/>
              <a:t> </a:t>
            </a:r>
            <a:r>
              <a:rPr lang="nb-NO" sz="2400" err="1"/>
              <a:t>quick</a:t>
            </a:r>
            <a:r>
              <a:rPr lang="nb-NO" sz="2400"/>
              <a:t> scintillators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31146"/>
            <a:ext cx="3423712" cy="282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Sylinder 1"/>
          <p:cNvSpPr txBox="1"/>
          <p:nvPr/>
        </p:nvSpPr>
        <p:spPr>
          <a:xfrm>
            <a:off x="6445825" y="3463116"/>
            <a:ext cx="26981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50" err="1"/>
              <a:t>Nikl</a:t>
            </a:r>
            <a:r>
              <a:rPr lang="nb-NO" sz="1050"/>
              <a:t> M. </a:t>
            </a:r>
            <a:r>
              <a:rPr lang="nb-NO" sz="1050" err="1"/>
              <a:t>Meas</a:t>
            </a:r>
            <a:r>
              <a:rPr lang="nb-NO" sz="1050"/>
              <a:t>. </a:t>
            </a:r>
            <a:r>
              <a:rPr lang="nb-NO" sz="1050" err="1"/>
              <a:t>Sci</a:t>
            </a:r>
            <a:r>
              <a:rPr lang="nb-NO" sz="1050"/>
              <a:t>. </a:t>
            </a:r>
            <a:r>
              <a:rPr lang="nb-NO" sz="1050" err="1"/>
              <a:t>Technol</a:t>
            </a:r>
            <a:r>
              <a:rPr lang="nb-NO" sz="1050"/>
              <a:t>. 17 (2006) R37-R54</a:t>
            </a:r>
          </a:p>
        </p:txBody>
      </p:sp>
    </p:spTree>
    <p:extLst>
      <p:ext uri="{BB962C8B-B14F-4D97-AF65-F5344CB8AC3E}">
        <p14:creationId xmlns:p14="http://schemas.microsoft.com/office/powerpoint/2010/main" val="11186314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nb-NO"/>
              <a:t>CT detectors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32</a:t>
            </a:fld>
            <a:endParaRPr lang="nb-NO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1484784"/>
            <a:ext cx="5976664" cy="460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Sylinder 8"/>
          <p:cNvSpPr txBox="1"/>
          <p:nvPr/>
        </p:nvSpPr>
        <p:spPr>
          <a:xfrm>
            <a:off x="2195736" y="6089099"/>
            <a:ext cx="50674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/>
              <a:t>Goldman L, </a:t>
            </a:r>
            <a:r>
              <a:rPr lang="nb-NO" sz="1100" i="1" err="1"/>
              <a:t>Principles</a:t>
            </a:r>
            <a:r>
              <a:rPr lang="nb-NO" sz="1100" i="1"/>
              <a:t> </a:t>
            </a:r>
            <a:r>
              <a:rPr lang="nb-NO" sz="1100" i="1" err="1"/>
              <a:t>of</a:t>
            </a:r>
            <a:r>
              <a:rPr lang="nb-NO" sz="1100" i="1"/>
              <a:t> CT and CT Technology. </a:t>
            </a:r>
            <a:r>
              <a:rPr lang="nb-NO" sz="1100"/>
              <a:t>J </a:t>
            </a:r>
            <a:r>
              <a:rPr lang="nb-NO" sz="1100" err="1"/>
              <a:t>Nucl</a:t>
            </a:r>
            <a:r>
              <a:rPr lang="nb-NO" sz="1100"/>
              <a:t> Med </a:t>
            </a:r>
            <a:r>
              <a:rPr lang="nb-NO" sz="1100" err="1"/>
              <a:t>Technol</a:t>
            </a:r>
            <a:r>
              <a:rPr lang="nb-NO" sz="1100"/>
              <a:t> 2007; 35:115-128</a:t>
            </a:r>
          </a:p>
        </p:txBody>
      </p:sp>
      <p:sp>
        <p:nvSpPr>
          <p:cNvPr id="2" name="TekstSylinder 1"/>
          <p:cNvSpPr txBox="1"/>
          <p:nvPr/>
        </p:nvSpPr>
        <p:spPr>
          <a:xfrm>
            <a:off x="107504" y="2204864"/>
            <a:ext cx="1547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Thin fan-beam</a:t>
            </a:r>
          </a:p>
          <a:p>
            <a:r>
              <a:rPr lang="nb-NO"/>
              <a:t>in </a:t>
            </a:r>
            <a:r>
              <a:rPr lang="nb-NO" i="1"/>
              <a:t>z</a:t>
            </a:r>
            <a:r>
              <a:rPr lang="nb-NO"/>
              <a:t> direction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7713378" y="2389530"/>
            <a:ext cx="13951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Thick </a:t>
            </a:r>
            <a:br>
              <a:rPr lang="nb-NO"/>
            </a:br>
            <a:r>
              <a:rPr lang="nb-NO"/>
              <a:t>fan-beam</a:t>
            </a:r>
          </a:p>
          <a:p>
            <a:r>
              <a:rPr lang="nb-NO"/>
              <a:t>in </a:t>
            </a:r>
            <a:r>
              <a:rPr lang="nb-NO" i="1"/>
              <a:t>z </a:t>
            </a:r>
            <a:r>
              <a:rPr lang="nb-NO"/>
              <a:t>direction</a:t>
            </a:r>
          </a:p>
        </p:txBody>
      </p:sp>
    </p:spTree>
    <p:extLst>
      <p:ext uri="{BB962C8B-B14F-4D97-AF65-F5344CB8AC3E}">
        <p14:creationId xmlns:p14="http://schemas.microsoft.com/office/powerpoint/2010/main" val="8831837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CT </a:t>
            </a:r>
            <a:r>
              <a:rPr lang="nb-NO" err="1"/>
              <a:t>detectors</a:t>
            </a:r>
            <a:endParaRPr lang="nb-NO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33</a:t>
            </a:fld>
            <a:endParaRPr lang="nb-NO"/>
          </a:p>
        </p:txBody>
      </p:sp>
      <p:pic>
        <p:nvPicPr>
          <p:cNvPr id="2050" name="Picture 2" descr="https://mfl.dist.sdlmedia.com/distributions/?o=0d3f06f1-87c7-4384-b49b-087e1b2c76e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73" y="1409197"/>
            <a:ext cx="5332180" cy="533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e 1">
            <a:extLst>
              <a:ext uri="{FF2B5EF4-FFF2-40B4-BE49-F238E27FC236}">
                <a16:creationId xmlns:a16="http://schemas.microsoft.com/office/drawing/2014/main" id="{2BA390BD-0F7B-4519-8DBE-56D9CEF5F2C2}"/>
              </a:ext>
            </a:extLst>
          </p:cNvPr>
          <p:cNvGrpSpPr/>
          <p:nvPr/>
        </p:nvGrpSpPr>
        <p:grpSpPr>
          <a:xfrm>
            <a:off x="3288556" y="1463918"/>
            <a:ext cx="4489550" cy="2007176"/>
            <a:chOff x="3288556" y="1463918"/>
            <a:chExt cx="4489550" cy="2007176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773" b="-214"/>
            <a:stretch/>
          </p:blipFill>
          <p:spPr bwMode="auto">
            <a:xfrm rot="3191281">
              <a:off x="5985179" y="1678167"/>
              <a:ext cx="2007176" cy="1578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Rett pil 13"/>
            <p:cNvCxnSpPr>
              <a:cxnSpLocks/>
            </p:cNvCxnSpPr>
            <p:nvPr/>
          </p:nvCxnSpPr>
          <p:spPr>
            <a:xfrm flipV="1">
              <a:off x="3563888" y="2894995"/>
              <a:ext cx="2592288" cy="29366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" name="Rett linje 2">
              <a:extLst>
                <a:ext uri="{FF2B5EF4-FFF2-40B4-BE49-F238E27FC236}">
                  <a16:creationId xmlns:a16="http://schemas.microsoft.com/office/drawing/2014/main" id="{F44CF41F-1621-4219-A694-3B5C1772064A}"/>
                </a:ext>
              </a:extLst>
            </p:cNvPr>
            <p:cNvCxnSpPr>
              <a:cxnSpLocks/>
            </p:cNvCxnSpPr>
            <p:nvPr/>
          </p:nvCxnSpPr>
          <p:spPr>
            <a:xfrm>
              <a:off x="3288556" y="3081660"/>
              <a:ext cx="369044" cy="25209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" name="Picture 2" descr="Detection Technology Introduces Off-the-Shelf Tileable CT Detector Module">
            <a:extLst>
              <a:ext uri="{FF2B5EF4-FFF2-40B4-BE49-F238E27FC236}">
                <a16:creationId xmlns:a16="http://schemas.microsoft.com/office/drawing/2014/main" id="{9F6A8986-C2BA-4792-8462-53269D0B3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647" y="3429000"/>
            <a:ext cx="2161195" cy="286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ktangel 9">
            <a:extLst>
              <a:ext uri="{FF2B5EF4-FFF2-40B4-BE49-F238E27FC236}">
                <a16:creationId xmlns:a16="http://schemas.microsoft.com/office/drawing/2014/main" id="{AE0C8901-DF79-475F-BB6C-E726E8FC8DCF}"/>
              </a:ext>
            </a:extLst>
          </p:cNvPr>
          <p:cNvSpPr/>
          <p:nvPr/>
        </p:nvSpPr>
        <p:spPr>
          <a:xfrm>
            <a:off x="4572000" y="6103541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800">
                <a:hlinkClick r:id="rId7"/>
              </a:rPr>
              <a:t>https://www.itnonline.com/content/detection-technology-introduces-shelf-tileable-ct-detector-module</a:t>
            </a:r>
            <a:endParaRPr lang="nb-NO" sz="800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8595F5FD-5E5B-4358-88C6-9AD217933C99}"/>
              </a:ext>
            </a:extLst>
          </p:cNvPr>
          <p:cNvSpPr/>
          <p:nvPr/>
        </p:nvSpPr>
        <p:spPr>
          <a:xfrm>
            <a:off x="-18926" y="31490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900">
                <a:hlinkClick r:id="rId8"/>
              </a:rPr>
              <a:t>https://anz.medical.canon/products/computed-tomography/aquilion_lightning_80_technology</a:t>
            </a:r>
            <a:endParaRPr lang="nb-NO" sz="900"/>
          </a:p>
        </p:txBody>
      </p:sp>
    </p:spTree>
    <p:extLst>
      <p:ext uri="{BB962C8B-B14F-4D97-AF65-F5344CB8AC3E}">
        <p14:creationId xmlns:p14="http://schemas.microsoft.com/office/powerpoint/2010/main" val="308382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34</a:t>
            </a:fld>
            <a:endParaRPr lang="nb-NO"/>
          </a:p>
        </p:txBody>
      </p:sp>
      <p:pic>
        <p:nvPicPr>
          <p:cNvPr id="1026" name="Picture 2" descr="Axial scann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2397645"/>
            <a:ext cx="333375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piral scann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97645"/>
            <a:ext cx="3660588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ktangel 10"/>
          <p:cNvSpPr/>
          <p:nvPr/>
        </p:nvSpPr>
        <p:spPr>
          <a:xfrm>
            <a:off x="6996418" y="6102434"/>
            <a:ext cx="193674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50">
                <a:hlinkClick r:id="rId6"/>
              </a:rPr>
              <a:t>https://www.radiologycafe.com</a:t>
            </a:r>
            <a:endParaRPr lang="nb-NO" sz="1050"/>
          </a:p>
        </p:txBody>
      </p:sp>
      <p:sp>
        <p:nvSpPr>
          <p:cNvPr id="15" name="Tittel 4"/>
          <p:cNvSpPr>
            <a:spLocks noGrp="1"/>
          </p:cNvSpPr>
          <p:nvPr>
            <p:ph type="title"/>
          </p:nvPr>
        </p:nvSpPr>
        <p:spPr>
          <a:xfrm>
            <a:off x="539552" y="55021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b-NO"/>
              <a:t>Image Acquisition</a:t>
            </a:r>
            <a:br>
              <a:rPr lang="nb-NO"/>
            </a:br>
            <a:r>
              <a:rPr lang="nb-NO"/>
              <a:t>Axial vs Helical</a:t>
            </a:r>
          </a:p>
        </p:txBody>
      </p:sp>
      <p:sp>
        <p:nvSpPr>
          <p:cNvPr id="12" name="TekstSylinder 11"/>
          <p:cNvSpPr txBox="1"/>
          <p:nvPr/>
        </p:nvSpPr>
        <p:spPr>
          <a:xfrm>
            <a:off x="971600" y="4866342"/>
            <a:ext cx="3000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Pitch: Distance between slices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kstSylinder 16"/>
              <p:cNvSpPr txBox="1"/>
              <p:nvPr/>
            </p:nvSpPr>
            <p:spPr>
              <a:xfrm>
                <a:off x="5086350" y="4766189"/>
                <a:ext cx="3389454" cy="5888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/>
                  <a:t>Pitch: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b-NO"/>
                          <m:t>Distance</m:t>
                        </m:r>
                        <m:r>
                          <m:rPr>
                            <m:nor/>
                          </m:rPr>
                          <a:rPr lang="nb-NO"/>
                          <m:t> </m:t>
                        </m:r>
                        <m:r>
                          <m:rPr>
                            <m:nor/>
                          </m:rPr>
                          <a:rPr lang="nb-NO"/>
                          <m:t>between</m:t>
                        </m:r>
                        <m:r>
                          <m:rPr>
                            <m:nor/>
                          </m:rPr>
                          <a:rPr lang="nb-NO"/>
                          <m:t> </m:t>
                        </m:r>
                        <m:r>
                          <m:rPr>
                            <m:nor/>
                          </m:rPr>
                          <a:rPr lang="nb-NO"/>
                          <m:t>coils</m:t>
                        </m:r>
                      </m:num>
                      <m:den>
                        <m:r>
                          <m:rPr>
                            <m:nor/>
                          </m:rPr>
                          <a:rPr lang="nb-NO" b="0" i="0" smtClean="0">
                            <a:latin typeface="Cambria Math" panose="02040503050406030204" pitchFamily="18" charset="0"/>
                          </a:rPr>
                          <m:t>Coil</m:t>
                        </m:r>
                        <m:r>
                          <m:rPr>
                            <m:nor/>
                          </m:rPr>
                          <a:rPr lang="nb-NO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nb-NO" b="0" i="0" smtClean="0">
                            <a:latin typeface="Cambria Math" panose="02040503050406030204" pitchFamily="18" charset="0"/>
                          </a:rPr>
                          <m:t>width</m:t>
                        </m:r>
                        <m:r>
                          <m:rPr>
                            <m:nor/>
                          </m:rPr>
                          <a:rPr lang="nb-NO" b="0" i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m:rPr>
                            <m:nor/>
                          </m:rPr>
                          <a:rPr lang="nb-NO" b="0" i="0" smtClean="0">
                            <a:latin typeface="Cambria Math" panose="02040503050406030204" pitchFamily="18" charset="0"/>
                          </a:rPr>
                          <m:t>collimation</m:t>
                        </m:r>
                        <m:r>
                          <m:rPr>
                            <m:nor/>
                          </m:rPr>
                          <a:rPr lang="nb-NO" b="0" i="0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nb-NO"/>
              </a:p>
            </p:txBody>
          </p:sp>
        </mc:Choice>
        <mc:Fallback xmlns="">
          <p:sp>
            <p:nvSpPr>
              <p:cNvPr id="17" name="TekstSylinder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6350" y="4766189"/>
                <a:ext cx="3389454" cy="588816"/>
              </a:xfrm>
              <a:prstGeom prst="rect">
                <a:avLst/>
              </a:prstGeom>
              <a:blipFill>
                <a:blip r:embed="rId7"/>
                <a:stretch>
                  <a:fillRect l="-143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86477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tel 4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2204864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nb-NO"/>
                  <a:t>Dose </a:t>
                </a:r>
                <a:r>
                  <a:rPr lang="nb-NO" err="1"/>
                  <a:t>Reduction</a:t>
                </a:r>
                <a:r>
                  <a:rPr lang="nb-NO"/>
                  <a:t> Tools in CT</a:t>
                </a:r>
                <a:br>
                  <a:rPr lang="nb-NO"/>
                </a:br>
                <a:r>
                  <a:rPr lang="nb-NO"/>
                  <a:t>(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/>
                      </a:rPr>
                      <m:t>≃</m:t>
                    </m:r>
                  </m:oMath>
                </a14:m>
                <a:r>
                  <a:rPr lang="nb-NO"/>
                  <a:t> </a:t>
                </a:r>
                <a:r>
                  <a:rPr lang="nb-NO" err="1"/>
                  <a:t>constant</a:t>
                </a:r>
                <a:r>
                  <a:rPr lang="nb-NO"/>
                  <a:t> </a:t>
                </a:r>
                <a:r>
                  <a:rPr lang="nb-NO" err="1"/>
                  <a:t>noise</a:t>
                </a:r>
                <a:r>
                  <a:rPr lang="nb-NO"/>
                  <a:t>)</a:t>
                </a:r>
              </a:p>
            </p:txBody>
          </p:sp>
        </mc:Choice>
        <mc:Fallback xmlns="">
          <p:sp>
            <p:nvSpPr>
              <p:cNvPr id="5" name="Tittel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2204864"/>
                <a:ext cx="8229600" cy="1143000"/>
              </a:xfrm>
              <a:blipFill rotWithShape="1">
                <a:blip r:embed="rId4"/>
                <a:stretch>
                  <a:fillRect t="-17112" b="-30481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342086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The Bow Tie filter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/>
              <a:t>Equal image </a:t>
            </a:r>
            <a:r>
              <a:rPr lang="nb-NO" err="1"/>
              <a:t>noise</a:t>
            </a:r>
            <a:r>
              <a:rPr lang="nb-NO"/>
              <a:t> </a:t>
            </a:r>
            <a:r>
              <a:rPr lang="nb-NO" err="1"/>
              <a:t>thorughout</a:t>
            </a:r>
            <a:r>
              <a:rPr lang="nb-NO"/>
              <a:t> </a:t>
            </a:r>
            <a:r>
              <a:rPr lang="nb-NO" err="1"/>
              <a:t>the</a:t>
            </a:r>
            <a:r>
              <a:rPr lang="nb-NO"/>
              <a:t> image</a:t>
            </a:r>
          </a:p>
          <a:p>
            <a:r>
              <a:rPr lang="nb-NO" err="1"/>
              <a:t>Usually</a:t>
            </a:r>
            <a:r>
              <a:rPr lang="nb-NO"/>
              <a:t> </a:t>
            </a:r>
            <a:r>
              <a:rPr lang="nb-NO" err="1"/>
              <a:t>proprietary</a:t>
            </a:r>
            <a:r>
              <a:rPr lang="nb-NO"/>
              <a:t> </a:t>
            </a:r>
            <a:r>
              <a:rPr lang="nb-NO" err="1"/>
              <a:t>information</a:t>
            </a:r>
            <a:r>
              <a:rPr lang="nb-NO"/>
              <a:t> (= hard to do Monte Carlo </a:t>
            </a:r>
            <a:r>
              <a:rPr lang="nb-NO" err="1"/>
              <a:t>simulations</a:t>
            </a:r>
            <a:r>
              <a:rPr lang="nb-NO"/>
              <a:t>)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36</a:t>
            </a:fld>
            <a:endParaRPr lang="nb-NO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84984"/>
            <a:ext cx="4817604" cy="287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2220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37</a:t>
            </a:fld>
            <a:endParaRPr lang="nb-NO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6632"/>
            <a:ext cx="6326145" cy="614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1648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Automatic </a:t>
            </a:r>
            <a:r>
              <a:rPr lang="nb-NO" err="1"/>
              <a:t>Exposure</a:t>
            </a:r>
            <a:r>
              <a:rPr lang="nb-NO"/>
              <a:t> Control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kstSylinder 6"/>
              <p:cNvSpPr txBox="1"/>
              <p:nvPr/>
            </p:nvSpPr>
            <p:spPr>
              <a:xfrm>
                <a:off x="467544" y="1700808"/>
                <a:ext cx="842493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sz="2400"/>
                  <a:t>A 4 cm </a:t>
                </a:r>
                <a:r>
                  <a:rPr lang="nb-NO" sz="2400" err="1"/>
                  <a:t>increase</a:t>
                </a:r>
                <a:r>
                  <a:rPr lang="nb-NO" sz="2400"/>
                  <a:t> in </a:t>
                </a:r>
                <a:r>
                  <a:rPr lang="nb-NO" sz="2400" err="1"/>
                  <a:t>patient</a:t>
                </a:r>
                <a:r>
                  <a:rPr lang="nb-NO" sz="2400"/>
                  <a:t> </a:t>
                </a:r>
                <a:r>
                  <a:rPr lang="nb-NO" sz="2400" err="1"/>
                  <a:t>size</a:t>
                </a:r>
                <a:r>
                  <a:rPr lang="nb-NO" sz="2400"/>
                  <a:t> </a:t>
                </a:r>
                <a:r>
                  <a:rPr lang="nb-NO" sz="2400" err="1"/>
                  <a:t>increase</a:t>
                </a:r>
                <a:r>
                  <a:rPr lang="nb-NO" sz="2400"/>
                  <a:t> </a:t>
                </a: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attenuation</a:t>
                </a:r>
                <a:r>
                  <a:rPr lang="nb-NO" sz="2400"/>
                  <a:t> by 2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b-NO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2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nb-NO" sz="2400" b="0" i="1" smtClean="0">
                              <a:latin typeface="Cambria Math"/>
                            </a:rPr>
                            <m:t>−µ</m:t>
                          </m:r>
                          <m:r>
                            <a:rPr lang="nb-NO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b-NO" sz="2400" b="0" i="1" smtClean="0">
                              <a:latin typeface="Cambria Math"/>
                            </a:rPr>
                            <m:t>×</m:t>
                          </m:r>
                          <m:r>
                            <a:rPr lang="nb-NO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b-NO" sz="2400" b="0" i="1" smtClean="0">
                              <a:latin typeface="Cambria Math"/>
                            </a:rPr>
                            <m:t>4</m:t>
                          </m:r>
                          <m:r>
                            <a:rPr lang="nb-NO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nb-NO" sz="2400" b="0" i="0" smtClean="0">
                              <a:latin typeface="Cambria Math"/>
                            </a:rPr>
                            <m:t>cm</m:t>
                          </m:r>
                        </m:sup>
                      </m:sSup>
                      <m:r>
                        <a:rPr lang="nb-NO" sz="2400" b="0" i="1" smtClean="0">
                          <a:latin typeface="Cambria Math"/>
                        </a:rPr>
                        <m:t>≃0.5</m:t>
                      </m:r>
                    </m:oMath>
                  </m:oMathPara>
                </a14:m>
                <a:endParaRPr lang="nb-NO" sz="2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45 cm </a:t>
                </a:r>
                <a:r>
                  <a:rPr lang="nb-NO" sz="2400" err="1"/>
                  <a:t>vs</a:t>
                </a:r>
                <a:r>
                  <a:rPr lang="nb-NO" sz="2400"/>
                  <a:t> 28.8 cm: 16x more </a:t>
                </a:r>
                <a:r>
                  <a:rPr lang="nb-NO" sz="2400" err="1"/>
                  <a:t>attenuated</a:t>
                </a:r>
                <a:r>
                  <a:rPr lang="nb-NO" sz="2400"/>
                  <a:t>, 4x more </a:t>
                </a:r>
                <a:r>
                  <a:rPr lang="nb-NO" sz="2400" err="1"/>
                  <a:t>noise</a:t>
                </a:r>
                <a:endParaRPr lang="nb-NO" sz="2400"/>
              </a:p>
            </p:txBody>
          </p:sp>
        </mc:Choice>
        <mc:Fallback xmlns="">
          <p:sp>
            <p:nvSpPr>
              <p:cNvPr id="7" name="TekstSylinder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700808"/>
                <a:ext cx="8424936" cy="1200329"/>
              </a:xfrm>
              <a:prstGeom prst="rect">
                <a:avLst/>
              </a:prstGeom>
              <a:blipFill>
                <a:blip r:embed="rId4"/>
                <a:stretch>
                  <a:fillRect l="-1158" t="-4061" b="-1066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38</a:t>
            </a:fld>
            <a:endParaRPr lang="nb-NO"/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3356" y="3037873"/>
            <a:ext cx="6491257" cy="3168352"/>
          </a:xfrm>
          <a:prstGeom prst="rect">
            <a:avLst/>
          </a:prstGeom>
        </p:spPr>
      </p:pic>
      <p:sp>
        <p:nvSpPr>
          <p:cNvPr id="9" name="TekstSylinder 8"/>
          <p:cNvSpPr txBox="1"/>
          <p:nvPr/>
        </p:nvSpPr>
        <p:spPr>
          <a:xfrm>
            <a:off x="495677" y="4718995"/>
            <a:ext cx="1942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err="1"/>
              <a:t>Sedlmair</a:t>
            </a:r>
            <a:r>
              <a:rPr lang="nb-NO" sz="1200"/>
              <a:t>, M. (Siemens)</a:t>
            </a:r>
            <a:br>
              <a:rPr lang="nb-NO" sz="1200"/>
            </a:br>
            <a:r>
              <a:rPr lang="nb-NO" sz="1200"/>
              <a:t>«CAREDose4D, </a:t>
            </a:r>
            <a:r>
              <a:rPr lang="nb-NO" sz="1200" err="1"/>
              <a:t>CAREkV</a:t>
            </a:r>
            <a:r>
              <a:rPr lang="nb-NO" sz="1200"/>
              <a:t> and </a:t>
            </a:r>
            <a:br>
              <a:rPr lang="nb-NO" sz="1200"/>
            </a:br>
            <a:r>
              <a:rPr lang="nb-NO" sz="1200" err="1"/>
              <a:t>SureView</a:t>
            </a:r>
            <a:r>
              <a:rPr lang="nb-NO" sz="1200"/>
              <a:t>»</a:t>
            </a:r>
            <a:br>
              <a:rPr lang="nb-NO" sz="1200"/>
            </a:br>
            <a:r>
              <a:rPr lang="nb-NO" sz="1200" err="1"/>
              <a:t>Forchheim</a:t>
            </a:r>
            <a:r>
              <a:rPr lang="nb-NO" sz="1200"/>
              <a:t>, 2013-10-22 </a:t>
            </a:r>
          </a:p>
        </p:txBody>
      </p:sp>
    </p:spTree>
    <p:extLst>
      <p:ext uri="{BB962C8B-B14F-4D97-AF65-F5344CB8AC3E}">
        <p14:creationId xmlns:p14="http://schemas.microsoft.com/office/powerpoint/2010/main" val="38733422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Automatic </a:t>
            </a:r>
            <a:r>
              <a:rPr lang="nb-NO" err="1"/>
              <a:t>constant</a:t>
            </a:r>
            <a:r>
              <a:rPr lang="nb-NO"/>
              <a:t> </a:t>
            </a:r>
            <a:r>
              <a:rPr lang="nb-NO" err="1"/>
              <a:t>mAs</a:t>
            </a:r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467544" y="1700808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Constant</a:t>
            </a:r>
            <a:r>
              <a:rPr lang="nb-NO" sz="2400"/>
              <a:t> </a:t>
            </a:r>
            <a:r>
              <a:rPr lang="nb-NO" sz="2400" err="1"/>
              <a:t>mAs</a:t>
            </a:r>
            <a:r>
              <a:rPr lang="nb-NO" sz="2400"/>
              <a:t> </a:t>
            </a:r>
            <a:r>
              <a:rPr lang="nb-NO" sz="2400" err="1"/>
              <a:t>based</a:t>
            </a:r>
            <a:r>
              <a:rPr lang="nb-NO" sz="2400"/>
              <a:t> </a:t>
            </a:r>
            <a:r>
              <a:rPr lang="nb-NO" sz="2400" err="1"/>
              <a:t>on</a:t>
            </a:r>
            <a:r>
              <a:rPr lang="nb-NO" sz="2400"/>
              <a:t> </a:t>
            </a:r>
            <a:r>
              <a:rPr lang="nb-NO" sz="2400" err="1"/>
              <a:t>weight</a:t>
            </a:r>
            <a:r>
              <a:rPr lang="nb-NO" sz="2400"/>
              <a:t> or </a:t>
            </a:r>
            <a:br>
              <a:rPr lang="nb-NO" sz="2400"/>
            </a:br>
            <a:r>
              <a:rPr lang="nb-NO" sz="2400"/>
              <a:t>2D «</a:t>
            </a:r>
            <a:r>
              <a:rPr lang="nb-NO" sz="2400" err="1"/>
              <a:t>scout</a:t>
            </a:r>
            <a:r>
              <a:rPr lang="nb-NO" sz="2400"/>
              <a:t>» image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sz="2400"/>
              <a:t>mAs: milliAmps * irradiation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Adjusted</a:t>
            </a:r>
            <a:r>
              <a:rPr lang="nb-NO" sz="2400"/>
              <a:t> to </a:t>
            </a:r>
            <a:r>
              <a:rPr lang="nb-NO" sz="2400" err="1"/>
              <a:t>the</a:t>
            </a:r>
            <a:r>
              <a:rPr lang="nb-NO" sz="2400"/>
              <a:t> </a:t>
            </a:r>
            <a:r>
              <a:rPr lang="nb-NO" sz="2400" err="1"/>
              <a:t>patient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No </a:t>
            </a:r>
            <a:r>
              <a:rPr lang="nb-NO" sz="2400" err="1"/>
              <a:t>modulation</a:t>
            </a:r>
            <a:r>
              <a:rPr lang="nb-NO" sz="2400"/>
              <a:t> during </a:t>
            </a:r>
            <a:r>
              <a:rPr lang="nb-NO" sz="2400" err="1"/>
              <a:t>scan</a:t>
            </a:r>
            <a:r>
              <a:rPr lang="nb-NO" sz="2400"/>
              <a:t> (in </a:t>
            </a:r>
            <a:r>
              <a:rPr lang="nb-NO" sz="2400" i="1"/>
              <a:t>z</a:t>
            </a:r>
            <a:r>
              <a:rPr lang="nb-NO" sz="2400"/>
              <a:t> </a:t>
            </a:r>
            <a:r>
              <a:rPr lang="nb-NO" sz="2400" err="1"/>
              <a:t>dir</a:t>
            </a:r>
            <a:r>
              <a:rPr lang="nb-NO" sz="240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Less image </a:t>
            </a:r>
            <a:r>
              <a:rPr lang="nb-NO" sz="2400" err="1"/>
              <a:t>quality</a:t>
            </a:r>
            <a:r>
              <a:rPr lang="nb-NO" sz="2400"/>
              <a:t> </a:t>
            </a:r>
            <a:r>
              <a:rPr lang="nb-NO" sz="2400" err="1"/>
              <a:t>variation</a:t>
            </a:r>
            <a:r>
              <a:rPr lang="nb-NO" sz="2400"/>
              <a:t> </a:t>
            </a:r>
            <a:r>
              <a:rPr lang="nb-NO" sz="2400" b="1" err="1"/>
              <a:t>between</a:t>
            </a:r>
            <a:br>
              <a:rPr lang="nb-NO" sz="2400"/>
            </a:br>
            <a:r>
              <a:rPr lang="nb-NO" sz="2400" err="1"/>
              <a:t>patients</a:t>
            </a:r>
            <a:endParaRPr lang="nb-NO" sz="240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5549" y="4035674"/>
            <a:ext cx="3765406" cy="2380430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6300192" y="6021288"/>
            <a:ext cx="1693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Söderberg M.,</a:t>
            </a:r>
            <a:br>
              <a:rPr lang="nb-NO" sz="1200"/>
            </a:br>
            <a:r>
              <a:rPr lang="nb-NO" sz="1200" err="1"/>
              <a:t>PhD</a:t>
            </a:r>
            <a:r>
              <a:rPr lang="nb-NO" sz="1200"/>
              <a:t> </a:t>
            </a:r>
            <a:r>
              <a:rPr lang="nb-NO" sz="1200" err="1"/>
              <a:t>dissertation</a:t>
            </a:r>
            <a:r>
              <a:rPr lang="nb-NO" sz="1200"/>
              <a:t> (2012),</a:t>
            </a:r>
            <a:br>
              <a:rPr lang="nb-NO" sz="1200"/>
            </a:br>
            <a:r>
              <a:rPr lang="nb-NO" sz="1200"/>
              <a:t>Lund </a:t>
            </a:r>
            <a:r>
              <a:rPr lang="nb-NO" sz="1200" err="1"/>
              <a:t>University</a:t>
            </a:r>
            <a:endParaRPr lang="nb-NO" sz="120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39</a:t>
            </a:fld>
            <a:endParaRPr lang="nb-NO"/>
          </a:p>
        </p:txBody>
      </p:sp>
      <p:pic>
        <p:nvPicPr>
          <p:cNvPr id="6146" name="Picture 2" descr="http://oftankonyv.reak.bme.hu/tiki-download_file.php?fileId=291&amp;display&amp;x=400&amp;y=4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55" y="1412774"/>
            <a:ext cx="3096345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08A727BE-968F-4969-9F49-439D94E9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</p:spTree>
    <p:extLst>
      <p:ext uri="{BB962C8B-B14F-4D97-AF65-F5344CB8AC3E}">
        <p14:creationId xmlns:p14="http://schemas.microsoft.com/office/powerpoint/2010/main" val="337090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kstSylinder 5"/>
              <p:cNvSpPr txBox="1"/>
              <p:nvPr/>
            </p:nvSpPr>
            <p:spPr>
              <a:xfrm>
                <a:off x="827583" y="2996952"/>
                <a:ext cx="7442227" cy="3137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sz="2800"/>
                  <a:t>An </a:t>
                </a:r>
                <a:r>
                  <a:rPr lang="nb-NO" sz="2800" err="1"/>
                  <a:t>X-ray</a:t>
                </a:r>
                <a:r>
                  <a:rPr lang="nb-NO" sz="2800"/>
                  <a:t> </a:t>
                </a:r>
                <a:r>
                  <a:rPr lang="nb-NO" sz="2800" err="1"/>
                  <a:t>photon</a:t>
                </a:r>
                <a:r>
                  <a:rPr lang="nb-NO" sz="2800"/>
                  <a:t> passing </a:t>
                </a:r>
                <a:r>
                  <a:rPr lang="nb-NO" sz="2800" err="1"/>
                  <a:t>through</a:t>
                </a:r>
                <a:r>
                  <a:rPr lang="nb-NO" sz="2800"/>
                  <a:t> </a:t>
                </a:r>
                <a:r>
                  <a:rPr lang="nb-NO" sz="2800" err="1"/>
                  <a:t>the</a:t>
                </a:r>
                <a:r>
                  <a:rPr lang="nb-NO" sz="2800"/>
                  <a:t> body </a:t>
                </a:r>
                <a:r>
                  <a:rPr lang="nb-NO" sz="2800" err="1"/>
                  <a:t>may</a:t>
                </a:r>
                <a:endParaRPr lang="nb-NO" sz="280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z="2800"/>
                  <a:t>Be </a:t>
                </a:r>
                <a:r>
                  <a:rPr lang="nb-NO" sz="2800" err="1"/>
                  <a:t>unaffected</a:t>
                </a:r>
                <a:r>
                  <a:rPr lang="nb-NO" sz="2800"/>
                  <a:t> (i.e. pass </a:t>
                </a:r>
                <a:r>
                  <a:rPr lang="nb-NO" sz="2800" err="1"/>
                  <a:t>through</a:t>
                </a:r>
                <a:r>
                  <a:rPr lang="nb-NO" sz="2800"/>
                  <a:t> </a:t>
                </a:r>
                <a:r>
                  <a:rPr lang="nb-NO" sz="2800" err="1"/>
                  <a:t>the</a:t>
                </a:r>
                <a:r>
                  <a:rPr lang="nb-NO" sz="2800"/>
                  <a:t> body)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z="2800"/>
                  <a:t>Be </a:t>
                </a:r>
                <a:r>
                  <a:rPr lang="nb-NO" sz="2800" err="1"/>
                  <a:t>absorbed</a:t>
                </a:r>
                <a:r>
                  <a:rPr lang="nb-NO" sz="2800"/>
                  <a:t> (</a:t>
                </a:r>
                <a:r>
                  <a:rPr lang="nb-NO" sz="2800" err="1"/>
                  <a:t>Photoelectric</a:t>
                </a:r>
                <a:r>
                  <a:rPr lang="nb-NO" sz="2800"/>
                  <a:t> </a:t>
                </a:r>
                <a:r>
                  <a:rPr lang="nb-NO" sz="2800" err="1"/>
                  <a:t>effect</a:t>
                </a:r>
                <a:r>
                  <a:rPr lang="nb-NO" sz="2800"/>
                  <a:t>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z="2800"/>
                  <a:t>Be </a:t>
                </a:r>
                <a:r>
                  <a:rPr lang="nb-NO" sz="2800" err="1"/>
                  <a:t>scattered</a:t>
                </a:r>
                <a:r>
                  <a:rPr lang="nb-NO" sz="2800"/>
                  <a:t> (</a:t>
                </a:r>
                <a:r>
                  <a:rPr lang="nb-NO" sz="2800" err="1"/>
                  <a:t>Compton</a:t>
                </a:r>
                <a:r>
                  <a:rPr lang="nb-NO" sz="2800"/>
                  <a:t>) –  </a:t>
                </a:r>
                <a:r>
                  <a:rPr lang="nb-NO" sz="2800" err="1"/>
                  <a:t>causes</a:t>
                </a:r>
                <a:r>
                  <a:rPr lang="nb-NO" sz="2800"/>
                  <a:t> image </a:t>
                </a:r>
                <a:r>
                  <a:rPr lang="nb-NO" sz="2800" err="1"/>
                  <a:t>noise</a:t>
                </a:r>
                <a:endParaRPr lang="nb-NO" sz="2800"/>
              </a:p>
              <a:p>
                <a:pPr marL="514350" indent="-514350">
                  <a:buFont typeface="+mj-lt"/>
                  <a:buAutoNum type="arabicPeriod"/>
                </a:pPr>
                <a:endParaRPr lang="nb-NO" sz="280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b-NO" sz="2800" b="0" i="0" smtClean="0">
                          <a:latin typeface="Cambria Math"/>
                        </a:rPr>
                        <m:t>Detected</m:t>
                      </m:r>
                      <m:r>
                        <a:rPr lang="nb-NO" sz="2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nb-NO" sz="2800" b="0" i="0" smtClean="0">
                          <a:latin typeface="Cambria Math"/>
                        </a:rPr>
                        <m:t>intensity</m:t>
                      </m:r>
                      <m:r>
                        <a:rPr lang="nb-NO" sz="2800" b="0" i="0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nb-NO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/>
                            </a:rPr>
                            <m:t>photons</m:t>
                          </m:r>
                          <m: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passing</m:t>
                          </m:r>
                          <m: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through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number</m:t>
                          </m:r>
                          <m: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nb-NO" sz="28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nb-NO" sz="2800" b="0" i="0" smtClean="0">
                              <a:latin typeface="Cambria Math"/>
                            </a:rPr>
                            <m:t>photons</m:t>
                          </m:r>
                        </m:den>
                      </m:f>
                    </m:oMath>
                  </m:oMathPara>
                </a14:m>
                <a:endParaRPr lang="nb-NO" sz="2800"/>
              </a:p>
            </p:txBody>
          </p:sp>
        </mc:Choice>
        <mc:Fallback xmlns="">
          <p:sp>
            <p:nvSpPr>
              <p:cNvPr id="6" name="TekstSylin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3" y="2996952"/>
                <a:ext cx="7442227" cy="3137590"/>
              </a:xfrm>
              <a:prstGeom prst="rect">
                <a:avLst/>
              </a:prstGeom>
              <a:blipFill rotWithShape="0">
                <a:blip r:embed="rId4"/>
                <a:stretch>
                  <a:fillRect l="-1720" t="-194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4</a:t>
            </a:fld>
            <a:endParaRPr lang="nb-NO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31399"/>
            <a:ext cx="3733366" cy="206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65479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Z </a:t>
            </a:r>
            <a:r>
              <a:rPr lang="nb-NO" err="1"/>
              <a:t>modulation</a:t>
            </a:r>
            <a:endParaRPr lang="nb-NO"/>
          </a:p>
        </p:txBody>
      </p:sp>
      <p:sp>
        <p:nvSpPr>
          <p:cNvPr id="8" name="TekstSylinder 7"/>
          <p:cNvSpPr txBox="1"/>
          <p:nvPr/>
        </p:nvSpPr>
        <p:spPr>
          <a:xfrm>
            <a:off x="323528" y="1700808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err="1"/>
              <a:t>Can</a:t>
            </a:r>
            <a:r>
              <a:rPr lang="nb-NO" sz="2400"/>
              <a:t> </a:t>
            </a:r>
            <a:r>
              <a:rPr lang="nb-NO" sz="2400" err="1"/>
              <a:t>use</a:t>
            </a:r>
            <a:r>
              <a:rPr lang="nb-NO" sz="2400"/>
              <a:t> </a:t>
            </a:r>
            <a:r>
              <a:rPr lang="nb-NO" sz="2400" err="1"/>
              <a:t>the</a:t>
            </a:r>
            <a:r>
              <a:rPr lang="nb-NO" sz="2400"/>
              <a:t> 2D </a:t>
            </a:r>
            <a:r>
              <a:rPr lang="nb-NO" sz="2400" err="1"/>
              <a:t>scout</a:t>
            </a:r>
            <a:r>
              <a:rPr lang="nb-NO" sz="2400"/>
              <a:t> to </a:t>
            </a:r>
            <a:r>
              <a:rPr lang="nb-NO" sz="2400" err="1"/>
              <a:t>see</a:t>
            </a:r>
            <a:r>
              <a:rPr lang="nb-NO" sz="2400"/>
              <a:t> </a:t>
            </a:r>
            <a:r>
              <a:rPr lang="nb-NO" sz="2400" err="1"/>
              <a:t>what</a:t>
            </a:r>
            <a:r>
              <a:rPr lang="nb-NO" sz="2400"/>
              <a:t> </a:t>
            </a:r>
            <a:r>
              <a:rPr lang="nb-NO" sz="2400" err="1"/>
              <a:t>mAs</a:t>
            </a:r>
            <a:r>
              <a:rPr lang="nb-NO" sz="2400"/>
              <a:t> </a:t>
            </a:r>
            <a:r>
              <a:rPr lang="nb-NO" sz="2400" err="1"/>
              <a:t>we</a:t>
            </a:r>
            <a:r>
              <a:rPr lang="nb-NO" sz="2400"/>
              <a:t> </a:t>
            </a:r>
            <a:r>
              <a:rPr lang="nb-NO" sz="2400" err="1"/>
              <a:t>need</a:t>
            </a:r>
            <a:r>
              <a:rPr lang="nb-NO" sz="2400"/>
              <a:t> in </a:t>
            </a:r>
            <a:r>
              <a:rPr lang="nb-NO" sz="2400" err="1"/>
              <a:t>each</a:t>
            </a:r>
            <a:r>
              <a:rPr lang="nb-NO" sz="2400"/>
              <a:t> </a:t>
            </a:r>
            <a:r>
              <a:rPr lang="nb-NO" sz="2400" err="1"/>
              <a:t>slice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Integrated </a:t>
            </a:r>
            <a:r>
              <a:rPr lang="nb-NO" sz="2400" err="1"/>
              <a:t>radiation</a:t>
            </a:r>
            <a:r>
              <a:rPr lang="nb-NO" sz="2400"/>
              <a:t> dose</a:t>
            </a:r>
          </a:p>
          <a:p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Dose is </a:t>
            </a:r>
            <a:r>
              <a:rPr lang="nb-NO" sz="2400" err="1"/>
              <a:t>adjusted</a:t>
            </a:r>
            <a:r>
              <a:rPr lang="nb-NO" sz="2400"/>
              <a:t> in Z </a:t>
            </a:r>
            <a:r>
              <a:rPr lang="nb-NO" sz="2400" err="1"/>
              <a:t>direction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Reduced</a:t>
            </a:r>
            <a:r>
              <a:rPr lang="nb-NO" sz="2400"/>
              <a:t> DLP (total dose)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Constant</a:t>
            </a:r>
            <a:r>
              <a:rPr lang="nb-NO" sz="2400"/>
              <a:t> </a:t>
            </a:r>
            <a:r>
              <a:rPr lang="nb-NO" sz="2400" b="1" err="1"/>
              <a:t>noise</a:t>
            </a:r>
            <a:r>
              <a:rPr lang="nb-NO" sz="2400"/>
              <a:t> in Z </a:t>
            </a:r>
            <a:r>
              <a:rPr lang="nb-NO" sz="2400" err="1"/>
              <a:t>direction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Can</a:t>
            </a:r>
            <a:r>
              <a:rPr lang="nb-NO" sz="2400"/>
              <a:t> </a:t>
            </a:r>
            <a:r>
              <a:rPr lang="nb-NO" sz="2400" err="1"/>
              <a:t>adjust</a:t>
            </a:r>
            <a:r>
              <a:rPr lang="nb-NO" sz="2400"/>
              <a:t> </a:t>
            </a:r>
            <a:r>
              <a:rPr lang="nb-NO" sz="2400" err="1"/>
              <a:t>the</a:t>
            </a:r>
            <a:r>
              <a:rPr lang="nb-NO" sz="2400"/>
              <a:t> </a:t>
            </a:r>
            <a:r>
              <a:rPr lang="nb-NO" sz="2400" err="1"/>
              <a:t>mean</a:t>
            </a:r>
            <a:r>
              <a:rPr lang="nb-NO" sz="2400"/>
              <a:t> dose</a:t>
            </a:r>
            <a:br>
              <a:rPr lang="nb-NO" sz="2400"/>
            </a:br>
            <a:r>
              <a:rPr lang="nb-NO" sz="2400" err="1"/>
              <a:t>manually</a:t>
            </a:r>
            <a:endParaRPr lang="nb-NO" sz="240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218" y="2521152"/>
            <a:ext cx="4200525" cy="3600450"/>
          </a:xfrm>
          <a:prstGeom prst="rect">
            <a:avLst/>
          </a:prstGeom>
        </p:spPr>
      </p:pic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40</a:t>
            </a:fld>
            <a:endParaRPr lang="nb-NO"/>
          </a:p>
        </p:txBody>
      </p:sp>
      <p:sp>
        <p:nvSpPr>
          <p:cNvPr id="9" name="TekstSylinder 8"/>
          <p:cNvSpPr txBox="1"/>
          <p:nvPr/>
        </p:nvSpPr>
        <p:spPr>
          <a:xfrm>
            <a:off x="7266992" y="2121042"/>
            <a:ext cx="1883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00" err="1"/>
              <a:t>McCollough,H.C</a:t>
            </a:r>
            <a:r>
              <a:rPr lang="nb-NO" sz="1000"/>
              <a:t>. et al.,</a:t>
            </a:r>
            <a:br>
              <a:rPr lang="nb-NO" sz="1000"/>
            </a:br>
            <a:r>
              <a:rPr lang="nb-NO" sz="1000" i="1" err="1"/>
              <a:t>RadioGraphics</a:t>
            </a:r>
            <a:r>
              <a:rPr lang="nb-NO" sz="1000"/>
              <a:t> 2006; 26:503-512</a:t>
            </a:r>
          </a:p>
        </p:txBody>
      </p:sp>
    </p:spTree>
    <p:extLst>
      <p:ext uri="{BB962C8B-B14F-4D97-AF65-F5344CB8AC3E}">
        <p14:creationId xmlns:p14="http://schemas.microsoft.com/office/powerpoint/2010/main" val="31138363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3D </a:t>
            </a:r>
            <a:r>
              <a:rPr lang="nb-NO" err="1"/>
              <a:t>modulation</a:t>
            </a:r>
            <a:endParaRPr lang="nb-NO"/>
          </a:p>
        </p:txBody>
      </p:sp>
      <p:sp>
        <p:nvSpPr>
          <p:cNvPr id="8" name="TekstSylinder 7"/>
          <p:cNvSpPr txBox="1"/>
          <p:nvPr/>
        </p:nvSpPr>
        <p:spPr>
          <a:xfrm>
            <a:off x="467544" y="1700808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By </a:t>
            </a:r>
            <a:r>
              <a:rPr lang="nb-NO" sz="2400" err="1"/>
              <a:t>using</a:t>
            </a:r>
            <a:r>
              <a:rPr lang="nb-NO" sz="2400"/>
              <a:t> a lateral </a:t>
            </a:r>
            <a:r>
              <a:rPr lang="nb-NO" sz="2400" err="1"/>
              <a:t>scout</a:t>
            </a:r>
            <a:r>
              <a:rPr lang="nb-NO" sz="2400"/>
              <a:t> as </a:t>
            </a:r>
            <a:r>
              <a:rPr lang="nb-NO" sz="2400" err="1"/>
              <a:t>well</a:t>
            </a:r>
            <a:r>
              <a:rPr lang="nb-NO" sz="2400"/>
              <a:t> (2 </a:t>
            </a:r>
            <a:r>
              <a:rPr lang="nb-NO" sz="2400" err="1"/>
              <a:t>scout</a:t>
            </a:r>
            <a:r>
              <a:rPr lang="nb-NO" sz="2400"/>
              <a:t> images)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3D </a:t>
            </a:r>
            <a:r>
              <a:rPr lang="nb-NO" sz="2400" err="1"/>
              <a:t>information</a:t>
            </a:r>
            <a:r>
              <a:rPr lang="nb-NO" sz="2400"/>
              <a:t> </a:t>
            </a:r>
            <a:r>
              <a:rPr lang="nb-NO" sz="2400" err="1"/>
              <a:t>about</a:t>
            </a:r>
            <a:r>
              <a:rPr lang="nb-NO" sz="2400"/>
              <a:t> </a:t>
            </a:r>
            <a:r>
              <a:rPr lang="nb-NO" sz="2400" err="1"/>
              <a:t>attenuation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Apply</a:t>
            </a:r>
            <a:r>
              <a:rPr lang="nb-NO" sz="2400"/>
              <a:t> a sine </a:t>
            </a:r>
            <a:r>
              <a:rPr lang="nb-NO" sz="2400" err="1"/>
              <a:t>shaped</a:t>
            </a:r>
            <a:r>
              <a:rPr lang="nb-NO" sz="2400"/>
              <a:t> </a:t>
            </a:r>
            <a:r>
              <a:rPr lang="nb-NO" sz="2400" err="1"/>
              <a:t>mAs</a:t>
            </a:r>
            <a:r>
              <a:rPr lang="nb-NO" sz="2400"/>
              <a:t> </a:t>
            </a:r>
            <a:r>
              <a:rPr lang="nb-NO" sz="2400" err="1"/>
              <a:t>modulation</a:t>
            </a:r>
            <a:r>
              <a:rPr lang="nb-NO" sz="2400"/>
              <a:t> to match </a:t>
            </a:r>
            <a:r>
              <a:rPr lang="nb-NO" sz="2400" err="1"/>
              <a:t>rotation</a:t>
            </a:r>
            <a:r>
              <a:rPr lang="nb-NO" sz="2400"/>
              <a:t> speed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Keep</a:t>
            </a:r>
            <a:r>
              <a:rPr lang="nb-NO" sz="2400"/>
              <a:t> signal to </a:t>
            </a:r>
            <a:r>
              <a:rPr lang="nb-NO" sz="2400" err="1"/>
              <a:t>detector</a:t>
            </a:r>
            <a:r>
              <a:rPr lang="nb-NO" sz="2400"/>
              <a:t> </a:t>
            </a:r>
            <a:r>
              <a:rPr lang="nb-NO" sz="2400" err="1"/>
              <a:t>constant</a:t>
            </a:r>
            <a:r>
              <a:rPr lang="nb-NO" sz="2400"/>
              <a:t> at all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Quickest</a:t>
            </a:r>
            <a:r>
              <a:rPr lang="nb-NO" sz="2400"/>
              <a:t> </a:t>
            </a:r>
            <a:r>
              <a:rPr lang="nb-NO" sz="2400" err="1"/>
              <a:t>variation</a:t>
            </a:r>
            <a:r>
              <a:rPr lang="nb-NO" sz="2400"/>
              <a:t> in </a:t>
            </a:r>
            <a:r>
              <a:rPr lang="nb-NO" sz="2400" err="1"/>
              <a:t>shoulders</a:t>
            </a:r>
            <a:endParaRPr lang="nb-NO" sz="2400"/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5" y="3133282"/>
            <a:ext cx="2914874" cy="3165232"/>
          </a:xfrm>
          <a:prstGeom prst="rect">
            <a:avLst/>
          </a:prstGeom>
        </p:spPr>
      </p:pic>
      <p:sp>
        <p:nvSpPr>
          <p:cNvPr id="7" name="TekstSylinder 6"/>
          <p:cNvSpPr txBox="1"/>
          <p:nvPr/>
        </p:nvSpPr>
        <p:spPr>
          <a:xfrm>
            <a:off x="7230706" y="6238383"/>
            <a:ext cx="18918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50" err="1"/>
              <a:t>Kortesniemi</a:t>
            </a:r>
            <a:r>
              <a:rPr lang="nb-NO" sz="1050"/>
              <a:t> M.,</a:t>
            </a:r>
            <a:br>
              <a:rPr lang="nb-NO" sz="1050"/>
            </a:br>
            <a:r>
              <a:rPr lang="nb-NO" sz="1050"/>
              <a:t>NACP-Foredrag i Bergen (2013)</a:t>
            </a:r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3615965"/>
            <a:ext cx="3384376" cy="2715743"/>
          </a:xfrm>
          <a:prstGeom prst="rect">
            <a:avLst/>
          </a:prstGeom>
        </p:spPr>
      </p:pic>
      <p:sp>
        <p:nvSpPr>
          <p:cNvPr id="10" name="TekstSylinder 9"/>
          <p:cNvSpPr txBox="1"/>
          <p:nvPr/>
        </p:nvSpPr>
        <p:spPr>
          <a:xfrm>
            <a:off x="1619672" y="6276773"/>
            <a:ext cx="2090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00"/>
              <a:t>Lee C. H. et al.,</a:t>
            </a:r>
            <a:br>
              <a:rPr lang="nb-NO" sz="1000"/>
            </a:br>
            <a:r>
              <a:rPr lang="nb-NO" sz="1000" i="1" err="1"/>
              <a:t>RadioGraphics</a:t>
            </a:r>
            <a:r>
              <a:rPr lang="nb-NO" sz="1000"/>
              <a:t> (2008), 28:1451-1459</a:t>
            </a:r>
          </a:p>
        </p:txBody>
      </p:sp>
    </p:spTree>
    <p:extLst>
      <p:ext uri="{BB962C8B-B14F-4D97-AF65-F5344CB8AC3E}">
        <p14:creationId xmlns:p14="http://schemas.microsoft.com/office/powerpoint/2010/main" val="20827111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Bilde 1">
            <a:extLst>
              <a:ext uri="{FF2B5EF4-FFF2-40B4-BE49-F238E27FC236}">
                <a16:creationId xmlns:a16="http://schemas.microsoft.com/office/drawing/2014/main" id="{E8C72023-638A-4F7A-8ADF-9BFAFA1F93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620" y="474770"/>
            <a:ext cx="6958760" cy="4526343"/>
          </a:xfrm>
          <a:prstGeom prst="rect">
            <a:avLst/>
          </a:prstGeom>
        </p:spPr>
      </p:pic>
      <p:pic>
        <p:nvPicPr>
          <p:cNvPr id="6" name="Bilde 5">
            <a:extLst>
              <a:ext uri="{FF2B5EF4-FFF2-40B4-BE49-F238E27FC236}">
                <a16:creationId xmlns:a16="http://schemas.microsoft.com/office/drawing/2014/main" id="{C910769C-1632-44F7-9DC8-513EBD5F74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2" y="5517232"/>
            <a:ext cx="3877949" cy="112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773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539552" y="2323306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Dual Energy CT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43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14952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 err="1"/>
              <a:t>Functional</a:t>
            </a:r>
            <a:r>
              <a:rPr lang="nb-NO"/>
              <a:t> </a:t>
            </a:r>
            <a:r>
              <a:rPr lang="nb-NO" err="1"/>
              <a:t>imaging</a:t>
            </a:r>
            <a:r>
              <a:rPr lang="nb-NO"/>
              <a:t> – dual </a:t>
            </a:r>
            <a:r>
              <a:rPr lang="nb-NO" err="1"/>
              <a:t>energy</a:t>
            </a:r>
            <a:endParaRPr lang="nb-NO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kstSylinder 1"/>
              <p:cNvSpPr txBox="1"/>
              <p:nvPr/>
            </p:nvSpPr>
            <p:spPr>
              <a:xfrm>
                <a:off x="539552" y="1700808"/>
                <a:ext cx="8280920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sz="2400"/>
                  <a:t>Using a </a:t>
                </a:r>
                <a:r>
                  <a:rPr lang="nb-NO" sz="2400" err="1"/>
                  <a:t>whole</a:t>
                </a:r>
                <a:r>
                  <a:rPr lang="nb-NO" sz="2400"/>
                  <a:t> </a:t>
                </a:r>
                <a:r>
                  <a:rPr lang="nb-NO" sz="2400" err="1"/>
                  <a:t>spectrum</a:t>
                </a:r>
                <a:r>
                  <a:rPr lang="nb-NO" sz="2400"/>
                  <a:t> to </a:t>
                </a:r>
                <a:r>
                  <a:rPr lang="nb-NO" sz="2400" err="1"/>
                  <a:t>obtain</a:t>
                </a:r>
                <a:r>
                  <a:rPr lang="nb-NO" sz="2400"/>
                  <a:t> images </a:t>
                </a:r>
                <a:r>
                  <a:rPr lang="nb-NO" sz="2400" err="1"/>
                  <a:t>gives</a:t>
                </a:r>
                <a:r>
                  <a:rPr lang="nb-NO" sz="2400"/>
                  <a:t> a </a:t>
                </a:r>
                <a:r>
                  <a:rPr lang="nb-NO" sz="2400" err="1"/>
                  <a:t>good</a:t>
                </a:r>
                <a:r>
                  <a:rPr lang="nb-NO" sz="2400"/>
                  <a:t> </a:t>
                </a:r>
                <a:r>
                  <a:rPr lang="nb-NO" sz="2400" err="1"/>
                  <a:t>estimate</a:t>
                </a:r>
                <a:r>
                  <a:rPr lang="nb-NO" sz="2400"/>
                  <a:t> for </a:t>
                </a:r>
                <a:r>
                  <a:rPr lang="nb-NO" sz="2400" err="1"/>
                  <a:t>the</a:t>
                </a:r>
                <a:r>
                  <a:rPr lang="nb-NO" sz="2400"/>
                  <a:t> total attenuation; </a:t>
                </a:r>
                <a14:m>
                  <m:oMath xmlns:m="http://schemas.openxmlformats.org/officeDocument/2006/math">
                    <m:r>
                      <a:rPr lang="nb-NO" sz="24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nb-NO" sz="2400" b="0" i="0" smtClean="0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nb-NO" sz="2400"/>
              </a:p>
              <a:p>
                <a:endParaRPr lang="nb-NO" sz="2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 err="1"/>
                  <a:t>However</a:t>
                </a:r>
                <a:r>
                  <a:rPr lang="nb-NO" sz="2400"/>
                  <a:t>, </a:t>
                </a:r>
                <a:r>
                  <a:rPr lang="nb-NO" sz="2400" err="1"/>
                  <a:t>the</a:t>
                </a:r>
                <a:r>
                  <a:rPr lang="nb-NO" sz="2400"/>
                  <a:t> body </a:t>
                </a:r>
                <a:r>
                  <a:rPr lang="nb-NO" sz="2400" err="1"/>
                  <a:t>consists</a:t>
                </a:r>
                <a:r>
                  <a:rPr lang="nb-NO" sz="2400"/>
                  <a:t> </a:t>
                </a:r>
                <a:r>
                  <a:rPr lang="nb-NO" sz="2400" err="1"/>
                  <a:t>of</a:t>
                </a:r>
                <a:r>
                  <a:rPr lang="nb-NO" sz="2400"/>
                  <a:t> more </a:t>
                </a:r>
                <a:r>
                  <a:rPr lang="nb-NO" sz="2400" err="1"/>
                  <a:t>than</a:t>
                </a:r>
                <a:r>
                  <a:rPr lang="nb-NO" sz="2400"/>
                  <a:t> </a:t>
                </a:r>
                <a:r>
                  <a:rPr lang="nb-NO" sz="2400" err="1"/>
                  <a:t>one</a:t>
                </a:r>
                <a:r>
                  <a:rPr lang="nb-NO" sz="2400"/>
                  <a:t> </a:t>
                </a:r>
                <a14:m>
                  <m:oMath xmlns:m="http://schemas.openxmlformats.org/officeDocument/2006/math">
                    <m:r>
                      <a:rPr lang="nb-NO" sz="2400" b="0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nb-NO" sz="2400"/>
                  <a:t>…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And </a:t>
                </a:r>
                <a14:m>
                  <m:oMath xmlns:m="http://schemas.openxmlformats.org/officeDocument/2006/math">
                    <m:r>
                      <a:rPr lang="nb-NO" sz="2400" b="0" i="1" smtClean="0">
                        <a:latin typeface="Cambria Math" panose="02040503050406030204" pitchFamily="18" charset="0"/>
                      </a:rPr>
                      <m:t>µ=µ</m:t>
                    </m:r>
                    <m:d>
                      <m:d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endParaRPr lang="nb-NO" sz="2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nb-NO" sz="2400"/>
              </a:p>
              <a:p>
                <a:r>
                  <a:rPr lang="nb-NO" sz="2400"/>
                  <a:t>At </a:t>
                </a:r>
                <a:r>
                  <a:rPr lang="nb-NO" sz="2400" b="1" err="1"/>
                  <a:t>low</a:t>
                </a:r>
                <a:r>
                  <a:rPr lang="nb-NO" sz="2400"/>
                  <a:t> </a:t>
                </a:r>
                <a:r>
                  <a:rPr lang="nb-NO" sz="2400" err="1"/>
                  <a:t>energies</a:t>
                </a:r>
                <a:r>
                  <a:rPr lang="nb-NO" sz="2400"/>
                  <a:t> </a:t>
                </a:r>
                <a:r>
                  <a:rPr lang="nb-NO" sz="2400" err="1"/>
                  <a:t>the</a:t>
                </a:r>
                <a:r>
                  <a:rPr lang="nb-NO" sz="2400"/>
                  <a:t> photoelectric </a:t>
                </a:r>
                <a:r>
                  <a:rPr lang="nb-NO" sz="2400" err="1"/>
                  <a:t>effect</a:t>
                </a:r>
                <a:r>
                  <a:rPr lang="nb-NO" sz="2400"/>
                  <a:t> </a:t>
                </a:r>
                <a:r>
                  <a:rPr lang="nb-NO" sz="2400" err="1"/>
                  <a:t>dominates</a:t>
                </a:r>
                <a:endParaRPr lang="nb-NO" sz="2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𝑃𝐸</m:t>
                        </m:r>
                      </m:sub>
                    </m:sSub>
                    <m:r>
                      <a:rPr lang="nb-NO" sz="2400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nb-NO" sz="24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nb-NO" sz="2400"/>
                  <a:t> and </a:t>
                </a:r>
                <a:r>
                  <a:rPr lang="nb-NO" sz="2400" err="1"/>
                  <a:t>heavy</a:t>
                </a:r>
                <a:r>
                  <a:rPr lang="nb-NO" sz="2400"/>
                  <a:t> materials do </a:t>
                </a:r>
                <a:r>
                  <a:rPr lang="nb-NO" sz="2400" err="1"/>
                  <a:t>lots</a:t>
                </a:r>
                <a:r>
                  <a:rPr lang="nb-NO" sz="2400"/>
                  <a:t> </a:t>
                </a:r>
                <a:r>
                  <a:rPr lang="nb-NO" sz="2400" err="1"/>
                  <a:t>of</a:t>
                </a:r>
                <a:r>
                  <a:rPr lang="nb-NO" sz="2400"/>
                  <a:t> </a:t>
                </a:r>
                <a:r>
                  <a:rPr lang="nb-NO" sz="2400" err="1"/>
                  <a:t>absorption</a:t>
                </a:r>
                <a:endParaRPr lang="nb-NO" sz="2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nb-NO" sz="2400"/>
              </a:p>
              <a:p>
                <a:r>
                  <a:rPr lang="nb-NO" sz="2400"/>
                  <a:t>At </a:t>
                </a:r>
                <a:r>
                  <a:rPr lang="nb-NO" sz="2400" b="1" err="1"/>
                  <a:t>high</a:t>
                </a:r>
                <a:r>
                  <a:rPr lang="nb-NO" sz="2400"/>
                  <a:t> </a:t>
                </a:r>
                <a:r>
                  <a:rPr lang="nb-NO" sz="2400" err="1"/>
                  <a:t>energies</a:t>
                </a:r>
                <a:r>
                  <a:rPr lang="nb-NO" sz="2400"/>
                  <a:t> </a:t>
                </a: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Compton</a:t>
                </a:r>
                <a:r>
                  <a:rPr lang="nb-NO" sz="2400"/>
                  <a:t> </a:t>
                </a:r>
                <a:r>
                  <a:rPr lang="nb-NO" sz="2400" err="1"/>
                  <a:t>scattering</a:t>
                </a:r>
                <a:r>
                  <a:rPr lang="nb-NO" sz="2400"/>
                  <a:t> dominates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Less Z </a:t>
                </a:r>
                <a:r>
                  <a:rPr lang="nb-NO" sz="2400" err="1"/>
                  <a:t>dependence</a:t>
                </a:r>
                <a:endParaRPr lang="nb-NO" sz="2400"/>
              </a:p>
            </p:txBody>
          </p:sp>
        </mc:Choice>
        <mc:Fallback>
          <p:sp>
            <p:nvSpPr>
              <p:cNvPr id="2" name="TekstSylin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700808"/>
                <a:ext cx="8280920" cy="4154984"/>
              </a:xfrm>
              <a:prstGeom prst="rect">
                <a:avLst/>
              </a:prstGeom>
              <a:blipFill>
                <a:blip r:embed="rId4"/>
                <a:stretch>
                  <a:fillRect l="-1178" t="-1173" b="-234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44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588685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 dirty="0" err="1"/>
              <a:t>Attenuation</a:t>
            </a:r>
            <a:r>
              <a:rPr lang="nb-NO" dirty="0"/>
              <a:t> and </a:t>
            </a:r>
            <a:r>
              <a:rPr lang="nb-NO" dirty="0" err="1"/>
              <a:t>energy</a:t>
            </a:r>
            <a:endParaRPr lang="nb-NO" dirty="0"/>
          </a:p>
        </p:txBody>
      </p:sp>
      <p:sp>
        <p:nvSpPr>
          <p:cNvPr id="10" name="Rektangel 9"/>
          <p:cNvSpPr/>
          <p:nvPr/>
        </p:nvSpPr>
        <p:spPr>
          <a:xfrm>
            <a:off x="5907484" y="5777217"/>
            <a:ext cx="2164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/>
              <a:t>Kaza</a:t>
            </a:r>
            <a:r>
              <a:rPr lang="en-GB" sz="1200" dirty="0"/>
              <a:t> R K et al. </a:t>
            </a:r>
            <a:br>
              <a:rPr lang="en-GB" sz="1200" dirty="0"/>
            </a:br>
            <a:r>
              <a:rPr lang="en-GB" sz="1200" dirty="0" err="1"/>
              <a:t>Radiographics</a:t>
            </a:r>
            <a:r>
              <a:rPr lang="en-GB" sz="1200" dirty="0"/>
              <a:t> 2012;32:353-369</a:t>
            </a:r>
          </a:p>
        </p:txBody>
      </p:sp>
      <p:grpSp>
        <p:nvGrpSpPr>
          <p:cNvPr id="16" name="Gruppe 15">
            <a:extLst>
              <a:ext uri="{FF2B5EF4-FFF2-40B4-BE49-F238E27FC236}">
                <a16:creationId xmlns:a16="http://schemas.microsoft.com/office/drawing/2014/main" id="{88E2947A-3212-44D1-A55E-507604AC928A}"/>
              </a:ext>
            </a:extLst>
          </p:cNvPr>
          <p:cNvGrpSpPr/>
          <p:nvPr/>
        </p:nvGrpSpPr>
        <p:grpSpPr>
          <a:xfrm>
            <a:off x="2051720" y="1473723"/>
            <a:ext cx="5226069" cy="4186026"/>
            <a:chOff x="1979712" y="1873120"/>
            <a:chExt cx="4294465" cy="343982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1873120"/>
              <a:ext cx="3960440" cy="34398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" name="TekstSylinder 11"/>
            <p:cNvSpPr txBox="1"/>
            <p:nvPr/>
          </p:nvSpPr>
          <p:spPr>
            <a:xfrm>
              <a:off x="3731746" y="4301195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>
                  <a:solidFill>
                    <a:srgbClr val="00B050"/>
                  </a:solidFill>
                </a:rPr>
                <a:t>Calcium</a:t>
              </a:r>
            </a:p>
          </p:txBody>
        </p:sp>
        <p:sp>
          <p:nvSpPr>
            <p:cNvPr id="13" name="TekstSylinder 12"/>
            <p:cNvSpPr txBox="1"/>
            <p:nvPr/>
          </p:nvSpPr>
          <p:spPr>
            <a:xfrm>
              <a:off x="2680116" y="4361831"/>
              <a:ext cx="760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>
                  <a:solidFill>
                    <a:schemeClr val="accent2">
                      <a:lumMod val="75000"/>
                    </a:schemeClr>
                  </a:solidFill>
                </a:rPr>
                <a:t>Water</a:t>
              </a:r>
            </a:p>
          </p:txBody>
        </p:sp>
        <p:sp>
          <p:nvSpPr>
            <p:cNvPr id="14" name="Rektangel 13"/>
            <p:cNvSpPr/>
            <p:nvPr/>
          </p:nvSpPr>
          <p:spPr>
            <a:xfrm>
              <a:off x="4139273" y="1873120"/>
              <a:ext cx="1512168" cy="8731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5" name="TekstSylinder 14"/>
            <p:cNvSpPr txBox="1"/>
            <p:nvPr/>
          </p:nvSpPr>
          <p:spPr>
            <a:xfrm>
              <a:off x="3440453" y="2855717"/>
              <a:ext cx="2833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Iodine</a:t>
              </a:r>
              <a:r>
                <a:rPr lang="nb-NO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: High </a:t>
              </a:r>
              <a:r>
                <a:rPr lang="nb-NO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variation</a:t>
              </a:r>
              <a:r>
                <a:rPr lang="nb-NO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nb-NO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with</a:t>
              </a:r>
              <a:r>
                <a:rPr lang="nb-NO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E</a:t>
              </a:r>
            </a:p>
          </p:txBody>
        </p:sp>
      </p:grp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April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PHYS212 -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45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85287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kstSylinder 5"/>
              <p:cNvSpPr txBox="1"/>
              <p:nvPr/>
            </p:nvSpPr>
            <p:spPr>
              <a:xfrm>
                <a:off x="468806" y="1481337"/>
                <a:ext cx="8279658" cy="1310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b-NO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nb-NO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nb-NO" sz="2400" b="0" smtClean="0">
                              <a:latin typeface="Cambria Math" panose="02040503050406030204" pitchFamily="18" charset="0"/>
                            </a:rPr>
                            <m:t>PE</m:t>
                          </m:r>
                        </m:sub>
                      </m:sSub>
                      <m:r>
                        <a:rPr lang="nb-NO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nb-NO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nb-NO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nb-NO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m:rPr>
                          <m:lit/>
                        </m:rPr>
                        <a:rPr lang="nb-NO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nb-NO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nb-NO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nb-NO" sz="24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  <m:sup>
                          <m:r>
                            <a:rPr lang="nb-NO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</m:oMath>
                  </m:oMathPara>
                </a14:m>
                <a:endParaRPr lang="nb-NO" sz="2400" dirty="0"/>
              </a:p>
              <a:p>
                <a:endParaRPr lang="nb-NO" sz="2400"/>
              </a:p>
              <a:p>
                <a:r>
                  <a:rPr lang="nb-NO" sz="2400"/>
                  <a:t>Need large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b-NO" sz="2400">
                        <a:latin typeface="Cambria Math"/>
                      </a:rPr>
                      <m:t>Δ</m:t>
                    </m:r>
                    <m:sSub>
                      <m:sSubPr>
                        <m:ctrlPr>
                          <a:rPr lang="nb-NO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nor/>
                          </m:rPr>
                          <a:rPr lang="nb-NO" sz="2400">
                            <a:latin typeface="Cambria Math"/>
                          </a:rPr>
                          <m:t>eff</m:t>
                        </m:r>
                      </m:sub>
                    </m:sSub>
                  </m:oMath>
                </a14:m>
                <a:r>
                  <a:rPr lang="nb-NO" sz="2400" dirty="0"/>
                  <a:t> </a:t>
                </a:r>
                <a:r>
                  <a:rPr lang="nb-NO" sz="2400"/>
                  <a:t>(spectral separation) to separate low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b-NO" sz="2400">
                        <a:latin typeface="Cambria Math"/>
                      </a:rPr>
                      <m:t>ΔZ</m:t>
                    </m:r>
                  </m:oMath>
                </a14:m>
                <a:r>
                  <a:rPr lang="nb-NO" sz="2400"/>
                  <a:t> </a:t>
                </a:r>
              </a:p>
            </p:txBody>
          </p:sp>
        </mc:Choice>
        <mc:Fallback>
          <p:sp>
            <p:nvSpPr>
              <p:cNvPr id="6" name="TekstSylin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806" y="1481337"/>
                <a:ext cx="8279658" cy="1310552"/>
              </a:xfrm>
              <a:prstGeom prst="rect">
                <a:avLst/>
              </a:prstGeom>
              <a:blipFill>
                <a:blip r:embed="rId4"/>
                <a:stretch>
                  <a:fillRect l="-1178" b="-7907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 descr="http://1.bp.blogspot.com/_fBQVVpFhTQs/TQjtPnF4bWI/AAAAAAAABL4/Gj_Ng0wKzMw/s1600/dual_energy_CT_physic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768" y="2906905"/>
            <a:ext cx="4239479" cy="314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924641" y="7044696"/>
            <a:ext cx="3811321" cy="4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9pPr>
          </a:lstStyle>
          <a:p>
            <a:pPr algn="r"/>
            <a:r>
              <a:rPr lang="nb-NO" sz="1000" dirty="0">
                <a:latin typeface="+mn-lt"/>
              </a:rPr>
              <a:t>http://radiologyinthai.blogspot.no/2010/12/dual-energy-ct-2.html</a:t>
            </a:r>
          </a:p>
          <a:p>
            <a:pPr algn="r"/>
            <a:endParaRPr lang="en-GB" sz="1000" dirty="0">
              <a:latin typeface="+mn-lt"/>
            </a:endParaRPr>
          </a:p>
          <a:p>
            <a:pPr algn="r"/>
            <a:endParaRPr lang="en-GB" sz="1000" dirty="0">
              <a:latin typeface="+mn-lt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965183" y="6247303"/>
            <a:ext cx="3811321" cy="4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8" charset="0"/>
                <a:ea typeface="msgothic" charset="0"/>
                <a:cs typeface="msgothic" charset="0"/>
              </a:defRPr>
            </a:lvl9pPr>
          </a:lstStyle>
          <a:p>
            <a:pPr algn="r"/>
            <a:r>
              <a:rPr lang="nb-NO" sz="1000" dirty="0">
                <a:latin typeface="+mn-lt"/>
              </a:rPr>
              <a:t>http://radiologyinthai.blogspot.no/2010/12/dual-energy-ct-2.html</a:t>
            </a:r>
          </a:p>
          <a:p>
            <a:pPr algn="r"/>
            <a:endParaRPr lang="en-GB" sz="1000" dirty="0">
              <a:latin typeface="+mn-lt"/>
            </a:endParaRPr>
          </a:p>
          <a:p>
            <a:pPr algn="r"/>
            <a:endParaRPr lang="en-GB" sz="1000" dirty="0">
              <a:latin typeface="+mn-lt"/>
            </a:endParaRP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April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Dual Energy, Helge Pettersen</a:t>
            </a:r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46</a:t>
            </a:fld>
            <a:endParaRPr lang="nb-NO"/>
          </a:p>
        </p:txBody>
      </p:sp>
      <p:sp>
        <p:nvSpPr>
          <p:cNvPr id="15" name="Tittel 4">
            <a:extLst>
              <a:ext uri="{FF2B5EF4-FFF2-40B4-BE49-F238E27FC236}">
                <a16:creationId xmlns:a16="http://schemas.microsoft.com/office/drawing/2014/main" id="{EED94789-4594-46DC-B3EC-F66CA0E6DC1F}"/>
              </a:ext>
            </a:extLst>
          </p:cNvPr>
          <p:cNvSpPr txBox="1">
            <a:spLocks/>
          </p:cNvSpPr>
          <p:nvPr/>
        </p:nvSpPr>
        <p:spPr>
          <a:xfrm>
            <a:off x="445594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/>
              <a:t>Spectrum separation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405595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Spectrum </a:t>
            </a:r>
            <a:r>
              <a:rPr lang="nb-NO" err="1"/>
              <a:t>separation</a:t>
            </a:r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468806" y="1484784"/>
            <a:ext cx="82796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Multiple </a:t>
            </a:r>
            <a:r>
              <a:rPr lang="nb-NO" sz="2400" err="1"/>
              <a:t>ways</a:t>
            </a:r>
            <a:r>
              <a:rPr lang="nb-NO" sz="2400"/>
              <a:t> to </a:t>
            </a:r>
            <a:r>
              <a:rPr lang="nb-NO" sz="2400" err="1"/>
              <a:t>create</a:t>
            </a:r>
            <a:r>
              <a:rPr lang="nb-NO" sz="2400"/>
              <a:t> a dual </a:t>
            </a:r>
            <a:r>
              <a:rPr lang="nb-NO" sz="2400" err="1"/>
              <a:t>energy</a:t>
            </a:r>
            <a:r>
              <a:rPr lang="nb-NO" sz="2400"/>
              <a:t> </a:t>
            </a:r>
            <a:r>
              <a:rPr lang="nb-NO" sz="2400" err="1"/>
              <a:t>spectrum</a:t>
            </a:r>
            <a:endParaRPr lang="nb-NO" sz="2400"/>
          </a:p>
          <a:p>
            <a:pPr marL="457200" indent="-457200">
              <a:buFont typeface="+mj-lt"/>
              <a:buAutoNum type="arabicPeriod"/>
            </a:pPr>
            <a:r>
              <a:rPr lang="nb-NO" sz="2400" err="1"/>
              <a:t>Quick</a:t>
            </a:r>
            <a:r>
              <a:rPr lang="nb-NO" sz="2400"/>
              <a:t> </a:t>
            </a:r>
            <a:r>
              <a:rPr lang="nb-NO" sz="2400" err="1"/>
              <a:t>change</a:t>
            </a:r>
            <a:r>
              <a:rPr lang="nb-NO" sz="2400"/>
              <a:t> </a:t>
            </a:r>
            <a:r>
              <a:rPr lang="nb-NO" sz="2400" err="1"/>
              <a:t>between</a:t>
            </a:r>
            <a:r>
              <a:rPr lang="nb-NO" sz="2400"/>
              <a:t> </a:t>
            </a:r>
            <a:r>
              <a:rPr lang="nb-NO" sz="2400" err="1"/>
              <a:t>high</a:t>
            </a:r>
            <a:r>
              <a:rPr lang="nb-NO" sz="2400"/>
              <a:t> / </a:t>
            </a:r>
            <a:r>
              <a:rPr lang="nb-NO" sz="2400" err="1"/>
              <a:t>low</a:t>
            </a:r>
            <a:r>
              <a:rPr lang="nb-NO" sz="2400"/>
              <a:t> </a:t>
            </a:r>
            <a:r>
              <a:rPr lang="nb-NO" sz="2400" err="1"/>
              <a:t>kVp</a:t>
            </a:r>
            <a:r>
              <a:rPr lang="nb-NO" sz="2400"/>
              <a:t> (</a:t>
            </a:r>
            <a:r>
              <a:rPr lang="nb-NO" sz="2400" err="1"/>
              <a:t>between</a:t>
            </a:r>
            <a:r>
              <a:rPr lang="nb-NO" sz="2400"/>
              <a:t> </a:t>
            </a:r>
            <a:r>
              <a:rPr lang="nb-NO" sz="2400" err="1"/>
              <a:t>each</a:t>
            </a:r>
            <a:r>
              <a:rPr lang="nb-NO" sz="2400"/>
              <a:t> </a:t>
            </a:r>
            <a:r>
              <a:rPr lang="nb-NO" sz="2400" err="1"/>
              <a:t>rotation</a:t>
            </a:r>
            <a:r>
              <a:rPr lang="nb-NO" sz="2400"/>
              <a:t> or </a:t>
            </a:r>
            <a:r>
              <a:rPr lang="nb-NO" sz="2400" err="1"/>
              <a:t>contiuous</a:t>
            </a:r>
            <a:r>
              <a:rPr lang="nb-NO" sz="240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400" err="1"/>
              <a:t>Two</a:t>
            </a:r>
            <a:r>
              <a:rPr lang="nb-NO" sz="2400"/>
              <a:t> </a:t>
            </a:r>
            <a:r>
              <a:rPr lang="nb-NO" sz="2400" err="1"/>
              <a:t>physical</a:t>
            </a:r>
            <a:r>
              <a:rPr lang="nb-NO" sz="2400"/>
              <a:t> x-</a:t>
            </a:r>
            <a:r>
              <a:rPr lang="nb-NO" sz="2400" err="1"/>
              <a:t>ray</a:t>
            </a:r>
            <a:r>
              <a:rPr lang="nb-NO" sz="2400"/>
              <a:t> tubes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400"/>
              <a:t>Sandwich </a:t>
            </a:r>
            <a:r>
              <a:rPr lang="nb-NO" sz="2400" err="1"/>
              <a:t>detector</a:t>
            </a:r>
            <a:endParaRPr lang="nb-NO" sz="2400"/>
          </a:p>
          <a:p>
            <a:pPr marL="457200" indent="-457200">
              <a:buFont typeface="+mj-lt"/>
              <a:buAutoNum type="arabicPeriod"/>
            </a:pPr>
            <a:r>
              <a:rPr lang="nb-NO" sz="2400" err="1"/>
              <a:t>Photon</a:t>
            </a:r>
            <a:r>
              <a:rPr lang="nb-NO" sz="2400"/>
              <a:t> </a:t>
            </a:r>
            <a:r>
              <a:rPr lang="nb-NO" sz="2400" err="1"/>
              <a:t>couting</a:t>
            </a:r>
            <a:r>
              <a:rPr lang="nb-NO" sz="2400"/>
              <a:t> </a:t>
            </a:r>
            <a:r>
              <a:rPr lang="nb-NO" sz="2400" err="1"/>
              <a:t>detector</a:t>
            </a:r>
            <a:r>
              <a:rPr lang="nb-NO" sz="2400"/>
              <a:t> (</a:t>
            </a:r>
            <a:r>
              <a:rPr lang="nb-NO" sz="2400" u="sng"/>
              <a:t>not yet in </a:t>
            </a:r>
            <a:r>
              <a:rPr lang="nb-NO" sz="2400" u="sng" err="1"/>
              <a:t>clinical</a:t>
            </a:r>
            <a:r>
              <a:rPr lang="nb-NO" sz="2400" u="sng"/>
              <a:t> </a:t>
            </a:r>
            <a:r>
              <a:rPr lang="nb-NO" sz="2400" u="sng" err="1"/>
              <a:t>use</a:t>
            </a:r>
            <a:r>
              <a:rPr lang="nb-NO" sz="2400" u="sng"/>
              <a:t> for CT</a:t>
            </a:r>
            <a:r>
              <a:rPr lang="nb-NO" sz="2400"/>
              <a:t>)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47</a:t>
            </a:fld>
            <a:endParaRPr lang="nb-NO"/>
          </a:p>
        </p:txBody>
      </p:sp>
      <p:pic>
        <p:nvPicPr>
          <p:cNvPr id="3074" name="Picture 2" descr="https://www.scienceopen.com/document_file/2f026bc1-14c9-42dd-8d21-9c68093a6731/PubMedCentral/image/13244_2010_57_Fig2_HTM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150378"/>
            <a:ext cx="6018556" cy="264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1742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872" y="2676109"/>
            <a:ext cx="452437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Spectrum </a:t>
            </a:r>
            <a:r>
              <a:rPr lang="nb-NO" err="1"/>
              <a:t>separation</a:t>
            </a:r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468806" y="1484784"/>
            <a:ext cx="82796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With </a:t>
            </a:r>
            <a:r>
              <a:rPr lang="nb-NO" sz="2400" err="1"/>
              <a:t>two</a:t>
            </a:r>
            <a:r>
              <a:rPr lang="nb-NO" sz="2400"/>
              <a:t> </a:t>
            </a:r>
            <a:r>
              <a:rPr lang="nb-NO" sz="2400" err="1"/>
              <a:t>physical</a:t>
            </a:r>
            <a:r>
              <a:rPr lang="nb-NO" sz="2400"/>
              <a:t> x-</a:t>
            </a:r>
            <a:r>
              <a:rPr lang="nb-NO" sz="2400" err="1"/>
              <a:t>ray</a:t>
            </a:r>
            <a:r>
              <a:rPr lang="nb-NO" sz="2400"/>
              <a:t> tubes (</a:t>
            </a:r>
            <a:r>
              <a:rPr lang="nb-NO" sz="2400" b="1"/>
              <a:t>dual </a:t>
            </a:r>
            <a:r>
              <a:rPr lang="nb-NO" sz="2400" b="1" err="1"/>
              <a:t>source</a:t>
            </a:r>
            <a:r>
              <a:rPr lang="nb-NO" sz="2400"/>
              <a:t>)</a:t>
            </a:r>
            <a:endParaRPr lang="nb-NO" sz="2400" baseline="-25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Can</a:t>
            </a:r>
            <a:r>
              <a:rPr lang="nb-NO" sz="2400"/>
              <a:t> </a:t>
            </a:r>
            <a:r>
              <a:rPr lang="nb-NO" sz="2400" err="1"/>
              <a:t>use</a:t>
            </a:r>
            <a:r>
              <a:rPr lang="nb-NO" sz="2400"/>
              <a:t> </a:t>
            </a:r>
            <a:r>
              <a:rPr lang="nb-NO" sz="2400" err="1"/>
              <a:t>filtering</a:t>
            </a:r>
            <a:r>
              <a:rPr lang="nb-NO" sz="2400"/>
              <a:t> (tin / Pb / W) </a:t>
            </a:r>
            <a:r>
              <a:rPr lang="nb-NO" sz="2400" err="1"/>
              <a:t>on</a:t>
            </a:r>
            <a:r>
              <a:rPr lang="nb-NO" sz="2400"/>
              <a:t> </a:t>
            </a:r>
            <a:r>
              <a:rPr lang="nb-NO" sz="2400" err="1"/>
              <a:t>one</a:t>
            </a:r>
            <a:r>
              <a:rPr lang="nb-NO" sz="2400"/>
              <a:t> </a:t>
            </a:r>
            <a:r>
              <a:rPr lang="nb-NO" sz="2400" err="1"/>
              <a:t>of</a:t>
            </a:r>
            <a:r>
              <a:rPr lang="nb-NO" sz="2400"/>
              <a:t> </a:t>
            </a:r>
            <a:r>
              <a:rPr lang="nb-NO" sz="2400" err="1"/>
              <a:t>the</a:t>
            </a:r>
            <a:r>
              <a:rPr lang="nb-NO" sz="2400"/>
              <a:t> tubes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100 </a:t>
            </a:r>
            <a:r>
              <a:rPr lang="nb-NO" sz="2400" err="1"/>
              <a:t>kVp</a:t>
            </a:r>
            <a:r>
              <a:rPr lang="nb-NO" sz="2400"/>
              <a:t> +  </a:t>
            </a:r>
            <a:r>
              <a:rPr lang="nb-NO" sz="2400" err="1"/>
              <a:t>Sn</a:t>
            </a:r>
            <a:r>
              <a:rPr lang="nb-NO" sz="2400"/>
              <a:t> 140 </a:t>
            </a:r>
            <a:r>
              <a:rPr lang="nb-NO" sz="2400" err="1"/>
              <a:t>kV</a:t>
            </a:r>
            <a:r>
              <a:rPr lang="nb-NO" sz="2400" baseline="-25000" err="1"/>
              <a:t>p</a:t>
            </a:r>
            <a:endParaRPr lang="nb-NO" sz="2400" baseline="-25000"/>
          </a:p>
          <a:p>
            <a:endParaRPr lang="nb-NO" sz="2400"/>
          </a:p>
          <a:p>
            <a:r>
              <a:rPr lang="nb-NO" sz="2400"/>
              <a:t>More </a:t>
            </a:r>
            <a:r>
              <a:rPr lang="nb-NO" sz="2400" err="1"/>
              <a:t>separated</a:t>
            </a:r>
            <a:r>
              <a:rPr lang="nb-NO" sz="2400"/>
              <a:t> </a:t>
            </a:r>
            <a:r>
              <a:rPr lang="nb-NO" sz="2400" err="1"/>
              <a:t>effective</a:t>
            </a:r>
            <a:br>
              <a:rPr lang="nb-NO" sz="2400"/>
            </a:br>
            <a:r>
              <a:rPr lang="nb-NO" sz="2400" err="1"/>
              <a:t>energies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100 </a:t>
            </a:r>
            <a:r>
              <a:rPr lang="nb-NO" sz="2400" err="1"/>
              <a:t>kV</a:t>
            </a:r>
            <a:r>
              <a:rPr lang="nb-NO" sz="2400" baseline="-25000" err="1"/>
              <a:t>p</a:t>
            </a:r>
            <a:r>
              <a:rPr lang="nb-NO" sz="2400"/>
              <a:t> = 58 </a:t>
            </a:r>
            <a:r>
              <a:rPr lang="nb-NO" sz="2400" err="1"/>
              <a:t>keV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Sn140 </a:t>
            </a:r>
            <a:r>
              <a:rPr lang="nb-NO" sz="2400" err="1"/>
              <a:t>kV</a:t>
            </a:r>
            <a:r>
              <a:rPr lang="nb-NO" sz="2400" baseline="-25000" err="1"/>
              <a:t>p</a:t>
            </a:r>
            <a:r>
              <a:rPr lang="nb-NO" sz="2400"/>
              <a:t> = 81 </a:t>
            </a:r>
            <a:r>
              <a:rPr lang="nb-NO" sz="2400" err="1"/>
              <a:t>keV</a:t>
            </a:r>
            <a:endParaRPr lang="nb-NO" sz="2400">
              <a:sym typeface="Wingdings" panose="05000000000000000000" pitchFamily="2" charset="2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7585537" y="6135687"/>
            <a:ext cx="1419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Johnson T. R. C,</a:t>
            </a:r>
            <a:br>
              <a:rPr lang="nb-NO" sz="1200"/>
            </a:br>
            <a:r>
              <a:rPr lang="nb-NO" sz="1200"/>
              <a:t>AJR2012, 199:S3-S8</a:t>
            </a:r>
          </a:p>
        </p:txBody>
      </p:sp>
      <p:cxnSp>
        <p:nvCxnSpPr>
          <p:cNvPr id="3" name="Rett linje 2"/>
          <p:cNvCxnSpPr/>
          <p:nvPr/>
        </p:nvCxnSpPr>
        <p:spPr>
          <a:xfrm flipV="1">
            <a:off x="6021972" y="3094598"/>
            <a:ext cx="0" cy="2592288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tt linje 8"/>
          <p:cNvCxnSpPr/>
          <p:nvPr/>
        </p:nvCxnSpPr>
        <p:spPr>
          <a:xfrm flipV="1">
            <a:off x="6672576" y="3103144"/>
            <a:ext cx="0" cy="2592288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Sylinder 7"/>
          <p:cNvSpPr txBox="1"/>
          <p:nvPr/>
        </p:nvSpPr>
        <p:spPr>
          <a:xfrm>
            <a:off x="6320923" y="2807350"/>
            <a:ext cx="11095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>
                <a:solidFill>
                  <a:schemeClr val="accent1">
                    <a:lumMod val="75000"/>
                  </a:schemeClr>
                </a:solidFill>
              </a:rPr>
              <a:t>Effective energy</a:t>
            </a:r>
          </a:p>
        </p:txBody>
      </p:sp>
      <p:sp>
        <p:nvSpPr>
          <p:cNvPr id="11" name="TekstSylinder 10"/>
          <p:cNvSpPr txBox="1"/>
          <p:nvPr/>
        </p:nvSpPr>
        <p:spPr>
          <a:xfrm>
            <a:off x="4862950" y="2963793"/>
            <a:ext cx="11095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>
                <a:solidFill>
                  <a:srgbClr val="FFC000"/>
                </a:solidFill>
              </a:rPr>
              <a:t>Effective energy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48</a:t>
            </a:fld>
            <a:endParaRPr lang="nb-NO"/>
          </a:p>
        </p:txBody>
      </p:sp>
      <p:pic>
        <p:nvPicPr>
          <p:cNvPr id="14" name="Picture 2" descr="http://usa.healthcare.siemens.com/siemens_hwem-hwem_ssxa_websites-context-root/wcm/idc/groups/public/@global/@imaging/@ct/documents/image/mdaw/mtu5/~edisp/ct-somatom-definition-flash-flash-00093528/~renditions/ct-somatom-definition-flash-flash-00093528~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17" y="4466125"/>
            <a:ext cx="3181452" cy="238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7141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Basis Material Decomposition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kstSylinder 11"/>
              <p:cNvSpPr txBox="1"/>
              <p:nvPr/>
            </p:nvSpPr>
            <p:spPr>
              <a:xfrm>
                <a:off x="468806" y="1484784"/>
                <a:ext cx="8279658" cy="28169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sz="2400"/>
                  <a:t>Each voxel with energy </a:t>
                </a:r>
                <a:r>
                  <a:rPr lang="nb-NO" sz="2400" i="1"/>
                  <a:t>E </a:t>
                </a:r>
                <a:r>
                  <a:rPr lang="nb-NO" sz="2400"/>
                  <a:t>as a linear combination of two basis materials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µ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nb-NO" sz="240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µ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nb-NO" sz="240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𝜇</m:t>
                      </m:r>
                      <m:d>
                        <m:dPr>
                          <m:ctrlP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nb-NO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nb-NO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nb-NO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nb-NO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nb-NO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nb-NO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×</m:t>
                      </m:r>
                      <m:sSub>
                        <m:sSubPr>
                          <m:ctrlP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𝜌</m:t>
                          </m:r>
                        </m:e>
                        <m:sub>
                          <m: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nb-NO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nb-NO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nb-NO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nb-NO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nb-NO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𝜌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nb-NO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×</m:t>
                      </m:r>
                      <m:sSub>
                        <m:sSubPr>
                          <m:ctrlP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𝜌</m:t>
                          </m:r>
                        </m:e>
                        <m:sub>
                          <m:r>
                            <a:rPr lang="nb-NO" sz="2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nb-NO" sz="2400">
                  <a:solidFill>
                    <a:schemeClr val="tx1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nb-NO" sz="2400" b="0" i="1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nb-NO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b-NO" sz="2400" b="0" i="1" smtClean="0">
                                <a:latin typeface="Cambria Math"/>
                              </a:rPr>
                              <m:t>𝜇</m:t>
                            </m:r>
                            <m:r>
                              <m:rPr>
                                <m:lit/>
                              </m:rPr>
                              <a:rPr lang="nb-NO" sz="24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nb-NO" sz="2400" b="0" i="1" smtClean="0">
                                <a:latin typeface="Cambria Math"/>
                              </a:rPr>
                              <m:t>𝜌</m:t>
                            </m:r>
                          </m:e>
                        </m:d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nb-NO" sz="2400" b="0" i="0" smtClean="0">
                        <a:latin typeface="Cambria Math"/>
                      </a:rPr>
                      <m:t>(</m:t>
                    </m:r>
                    <m:r>
                      <a:rPr lang="nb-NO" sz="2400" b="0" i="1" smtClean="0">
                        <a:latin typeface="Cambria Math"/>
                      </a:rPr>
                      <m:t>𝐸</m:t>
                    </m:r>
                    <m:r>
                      <a:rPr lang="nb-NO" sz="24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nb-NO" sz="2400"/>
                  <a:t> is the mass attenuation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𝜌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nb-NO" sz="2400"/>
                  <a:t> is the density of the material – a weighting factor</a:t>
                </a:r>
              </a:p>
            </p:txBody>
          </p:sp>
        </mc:Choice>
        <mc:Fallback xmlns="">
          <p:sp>
            <p:nvSpPr>
              <p:cNvPr id="12" name="TekstSylin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806" y="1484784"/>
                <a:ext cx="8279658" cy="2816925"/>
              </a:xfrm>
              <a:prstGeom prst="rect">
                <a:avLst/>
              </a:prstGeom>
              <a:blipFill>
                <a:blip r:embed="rId4"/>
                <a:stretch>
                  <a:fillRect l="-1178" t="-1732" b="-4113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49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13402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 err="1"/>
              <a:t>X-ray</a:t>
            </a:r>
            <a:r>
              <a:rPr lang="nb-NO"/>
              <a:t> imaging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kstSylinder 5"/>
              <p:cNvSpPr txBox="1"/>
              <p:nvPr/>
            </p:nvSpPr>
            <p:spPr>
              <a:xfrm>
                <a:off x="342256" y="1556792"/>
                <a:ext cx="8209037" cy="38702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sz="2800"/>
                  <a:t>Transmission </a:t>
                </a:r>
                <a:r>
                  <a:rPr lang="nb-NO" sz="2800" err="1"/>
                  <a:t>imaging</a:t>
                </a:r>
                <a:endParaRPr lang="nb-NO" sz="2800"/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nb-NO" sz="2400" err="1"/>
                  <a:t>X-rays</a:t>
                </a:r>
                <a:r>
                  <a:rPr lang="nb-NO" sz="2400"/>
                  <a:t> </a:t>
                </a:r>
                <a:r>
                  <a:rPr lang="nb-NO" sz="2400" err="1"/>
                  <a:t>are</a:t>
                </a:r>
                <a:r>
                  <a:rPr lang="nb-NO" sz="2400"/>
                  <a:t> </a:t>
                </a:r>
                <a:r>
                  <a:rPr lang="nb-NO" sz="2400" err="1"/>
                  <a:t>produced</a:t>
                </a:r>
                <a:r>
                  <a:rPr lang="nb-NO" sz="2400"/>
                  <a:t> at </a:t>
                </a: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X-ray</a:t>
                </a:r>
                <a:r>
                  <a:rPr lang="nb-NO" sz="2400"/>
                  <a:t> tube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nb-NO" sz="2400"/>
                  <a:t>Passing </a:t>
                </a:r>
                <a:r>
                  <a:rPr lang="nb-NO" sz="2400" err="1"/>
                  <a:t>through</a:t>
                </a:r>
                <a:r>
                  <a:rPr lang="nb-NO" sz="2400"/>
                  <a:t> </a:t>
                </a: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patient</a:t>
                </a:r>
                <a:endParaRPr lang="nb-NO" sz="2400"/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nb-NO" sz="2400" err="1"/>
                  <a:t>Hitting</a:t>
                </a:r>
                <a:r>
                  <a:rPr lang="nb-NO" sz="2400"/>
                  <a:t> a </a:t>
                </a:r>
                <a:r>
                  <a:rPr lang="nb-NO" sz="2400" err="1"/>
                  <a:t>detector</a:t>
                </a:r>
                <a:r>
                  <a:rPr lang="nb-NO" sz="2400"/>
                  <a:t> </a:t>
                </a:r>
                <a:r>
                  <a:rPr lang="nb-NO" sz="2400" err="1"/>
                  <a:t>on</a:t>
                </a:r>
                <a:r>
                  <a:rPr lang="nb-NO" sz="2400"/>
                  <a:t> </a:t>
                </a: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other</a:t>
                </a:r>
                <a:r>
                  <a:rPr lang="nb-NO" sz="2400"/>
                  <a:t> side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endParaRPr lang="nb-NO" sz="2400"/>
              </a:p>
              <a:p>
                <a:r>
                  <a:rPr lang="nb-NO" sz="2400"/>
                  <a:t>The </a:t>
                </a:r>
                <a:r>
                  <a:rPr lang="nb-NO" sz="2400" err="1"/>
                  <a:t>fraction</a:t>
                </a:r>
                <a:r>
                  <a:rPr lang="nb-NO" sz="2400"/>
                  <a:t> </a:t>
                </a:r>
                <a:r>
                  <a:rPr lang="nb-NO" sz="2400" err="1"/>
                  <a:t>of</a:t>
                </a:r>
                <a:r>
                  <a:rPr lang="nb-NO" sz="2400"/>
                  <a:t> </a:t>
                </a:r>
                <a:r>
                  <a:rPr lang="nb-NO" sz="2400" err="1"/>
                  <a:t>photons</a:t>
                </a:r>
                <a:r>
                  <a:rPr lang="nb-NO" sz="2400"/>
                  <a:t> </a:t>
                </a:r>
                <a:r>
                  <a:rPr lang="nb-NO" sz="2400" err="1"/>
                  <a:t>hitting</a:t>
                </a:r>
                <a:r>
                  <a:rPr lang="nb-NO" sz="2400"/>
                  <a:t> </a:t>
                </a:r>
                <a:br>
                  <a:rPr lang="nb-NO" sz="2400"/>
                </a:b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detector</a:t>
                </a:r>
                <a:r>
                  <a:rPr lang="nb-NO" sz="2400"/>
                  <a:t> is given by </a:t>
                </a:r>
                <a:r>
                  <a:rPr lang="nb-NO" sz="2400" err="1"/>
                  <a:t>the</a:t>
                </a:r>
                <a:r>
                  <a:rPr lang="nb-NO" sz="2400"/>
                  <a:t> total </a:t>
                </a:r>
                <a:br>
                  <a:rPr lang="nb-NO" sz="2400"/>
                </a:br>
                <a:r>
                  <a:rPr lang="nb-NO" sz="2400" b="1" err="1"/>
                  <a:t>mass</a:t>
                </a:r>
                <a:r>
                  <a:rPr lang="nb-NO" sz="2400" b="1"/>
                  <a:t> </a:t>
                </a:r>
                <a:r>
                  <a:rPr lang="nb-NO" sz="2400" b="1" err="1"/>
                  <a:t>attenuation</a:t>
                </a:r>
                <a:r>
                  <a:rPr lang="nb-NO" sz="2400"/>
                  <a:t> </a:t>
                </a:r>
                <a:r>
                  <a:rPr lang="nb-NO" sz="2400" b="1"/>
                  <a:t>µ </a:t>
                </a:r>
                <a:r>
                  <a:rPr lang="nb-NO" sz="2400" err="1"/>
                  <a:t>of</a:t>
                </a:r>
                <a:r>
                  <a:rPr lang="nb-NO" sz="2400"/>
                  <a:t> </a:t>
                </a: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patient</a:t>
                </a:r>
                <a:r>
                  <a:rPr lang="nb-NO" sz="2400"/>
                  <a:t>:</a:t>
                </a:r>
                <a:br>
                  <a:rPr lang="nb-NO" sz="2400"/>
                </a:br>
                <a:br>
                  <a:rPr lang="nb-NO" sz="2400"/>
                </a:br>
                <a:r>
                  <a:rPr lang="nb-NO" sz="2400"/>
                  <a:t>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b-NO" sz="2400" b="0" i="0" smtClean="0">
                        <a:latin typeface="Cambria Math"/>
                      </a:rPr>
                      <m:t>I</m:t>
                    </m:r>
                    <m:r>
                      <a:rPr lang="nb-NO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nb-NO" sz="24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4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nb-NO" sz="2400" b="0" i="1" smtClean="0">
                            <a:latin typeface="Cambria Math"/>
                          </a:rPr>
                          <m:t>−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nb-NO" sz="24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nb-NO" sz="2400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nb-NO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b-NO" sz="2400" b="0" i="1" smtClean="0">
                                    <a:latin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nb-NO" sz="2400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nb-NO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nb-NO" sz="2400" b="0" i="0" smtClean="0">
                                    <a:latin typeface="Cambria Math"/>
                                  </a:rPr>
                                  <m:t>Δ</m:t>
                                </m:r>
                                <m:r>
                                  <a:rPr lang="nb-NO" sz="2400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nb-NO" sz="2400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sup>
                    </m:sSup>
                  </m:oMath>
                </a14:m>
                <a:r>
                  <a:rPr lang="nb-NO" sz="2400" b="0"/>
                  <a:t> </a:t>
                </a:r>
              </a:p>
            </p:txBody>
          </p:sp>
        </mc:Choice>
        <mc:Fallback xmlns="">
          <p:sp>
            <p:nvSpPr>
              <p:cNvPr id="6" name="TekstSylin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256" y="1556792"/>
                <a:ext cx="8209037" cy="3870227"/>
              </a:xfrm>
              <a:prstGeom prst="rect">
                <a:avLst/>
              </a:prstGeom>
              <a:blipFill rotWithShape="1">
                <a:blip r:embed="rId4"/>
                <a:stretch>
                  <a:fillRect l="-1485" t="-1417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S:\rttn\2013 PHYS212\Attenuation scientificsentence.ne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12627"/>
            <a:ext cx="2259905" cy="242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</a:t>
            </a:fld>
            <a:endParaRPr lang="nb-NO"/>
          </a:p>
        </p:txBody>
      </p:sp>
      <p:pic>
        <p:nvPicPr>
          <p:cNvPr id="9" name="Picture 2" descr="http://whs.wsd.wednet.edu/faculty/busse/mathhomepage/busseclasses/radiationphysics/lecturenotes/chapter12/graphics/attenuation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797" y="1362680"/>
            <a:ext cx="2915816" cy="248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1813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Basis Material Decomposition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kstSylinder 11"/>
              <p:cNvSpPr txBox="1"/>
              <p:nvPr/>
            </p:nvSpPr>
            <p:spPr>
              <a:xfrm>
                <a:off x="468806" y="1484784"/>
                <a:ext cx="8279658" cy="3467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sz="2400"/>
                  <a:t>Use this information in </a:t>
                </a:r>
                <a14:m>
                  <m:oMath xmlns:m="http://schemas.openxmlformats.org/officeDocument/2006/math">
                    <m:r>
                      <a:rPr lang="nb-NO" sz="2400" i="1">
                        <a:latin typeface="Cambria Math"/>
                      </a:rPr>
                      <m:t>𝐼</m:t>
                    </m:r>
                    <m:d>
                      <m:dPr>
                        <m:ctrlPr>
                          <a:rPr lang="nb-NO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sz="2400" i="1">
                            <a:latin typeface="Cambria Math"/>
                          </a:rPr>
                          <m:t>𝐸</m:t>
                        </m:r>
                      </m:e>
                    </m:d>
                    <m:r>
                      <a:rPr lang="nb-NO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nb-NO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nb-NO" sz="2400" i="1">
                            <a:latin typeface="Cambria Math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nb-NO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4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nb-NO" sz="2400" i="1">
                            <a:latin typeface="Cambria Math"/>
                          </a:rPr>
                          <m:t>−</m:t>
                        </m:r>
                        <m:r>
                          <a:rPr lang="nb-NO" sz="2400" i="1">
                            <a:latin typeface="Cambria Math"/>
                          </a:rPr>
                          <m:t>𝜇</m:t>
                        </m:r>
                        <m:d>
                          <m:dPr>
                            <m:ctrlPr>
                              <a:rPr lang="nb-NO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b-NO" sz="2400" i="1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nb-NO" sz="2400" i="1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nb-NO" sz="2400"/>
              </a:p>
              <a:p>
                <a:endParaRPr lang="nb-NO" sz="2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Insert for </a:t>
                </a:r>
                <a14:m>
                  <m:oMath xmlns:m="http://schemas.openxmlformats.org/officeDocument/2006/math">
                    <m:r>
                      <a:rPr lang="nb-NO" sz="2400" i="1">
                        <a:latin typeface="Cambria Math"/>
                      </a:rPr>
                      <m:t>𝜇</m:t>
                    </m:r>
                    <m:d>
                      <m:dPr>
                        <m:ctrlPr>
                          <a:rPr lang="nb-NO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sz="2400" i="1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endParaRPr lang="nb-NO" sz="2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We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nor/>
                          </m:rPr>
                          <a:rPr lang="nb-NO" sz="2400">
                            <a:latin typeface="Cambria Math"/>
                          </a:rPr>
                          <m:t>80 </m:t>
                        </m:r>
                        <m:r>
                          <m:rPr>
                            <m:nor/>
                          </m:rPr>
                          <a:rPr lang="nb-NO" sz="2400">
                            <a:latin typeface="Cambria Math"/>
                          </a:rPr>
                          <m:t>kV</m:t>
                        </m:r>
                      </m:sub>
                    </m:sSub>
                    <m:r>
                      <a:rPr lang="nb-NO" sz="2400" i="1">
                        <a:latin typeface="Cambria Math"/>
                      </a:rPr>
                      <m:t>(</m:t>
                    </m:r>
                    <m:r>
                      <a:rPr lang="nb-NO" sz="2400" i="1">
                        <a:latin typeface="Cambria Math"/>
                      </a:rPr>
                      <m:t>𝐸</m:t>
                    </m:r>
                    <m:r>
                      <a:rPr lang="nb-NO" sz="2400" i="1">
                        <a:latin typeface="Cambria Math"/>
                      </a:rPr>
                      <m:t>)</m:t>
                    </m:r>
                  </m:oMath>
                </a14:m>
                <a:r>
                  <a:rPr lang="nb-NO" sz="240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nor/>
                          </m:rPr>
                          <a:rPr lang="nb-NO" sz="2400">
                            <a:latin typeface="Cambria Math"/>
                          </a:rPr>
                          <m:t>140 </m:t>
                        </m:r>
                        <m:r>
                          <m:rPr>
                            <m:nor/>
                          </m:rPr>
                          <a:rPr lang="nb-NO" sz="2400">
                            <a:latin typeface="Cambria Math"/>
                          </a:rPr>
                          <m:t>kV</m:t>
                        </m:r>
                      </m:sub>
                    </m:sSub>
                    <m:d>
                      <m:dPr>
                        <m:ctrlPr>
                          <a:rPr lang="nb-NO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sz="2400" i="1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endParaRPr lang="nb-NO" sz="2400"/>
              </a:p>
              <a:p>
                <a:endParaRPr lang="nb-NO" sz="2400"/>
              </a:p>
              <a:p>
                <a:r>
                  <a:rPr lang="nb-NO" sz="2400"/>
                  <a:t>Solve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nb-NO" sz="240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nb-NO" sz="2400"/>
                  <a:t>, we get</a:t>
                </a:r>
              </a:p>
              <a:p>
                <a:endParaRPr lang="nb-NO" sz="2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A purely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nb-NO" sz="2400"/>
                  <a:t> image, e.g. bone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A purely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nb-NO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nb-NO" sz="2400"/>
                  <a:t> image, e.g. water</a:t>
                </a:r>
              </a:p>
            </p:txBody>
          </p:sp>
        </mc:Choice>
        <mc:Fallback>
          <p:sp>
            <p:nvSpPr>
              <p:cNvPr id="12" name="TekstSylin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806" y="1484784"/>
                <a:ext cx="8279658" cy="3467744"/>
              </a:xfrm>
              <a:prstGeom prst="rect">
                <a:avLst/>
              </a:prstGeom>
              <a:blipFill>
                <a:blip r:embed="rId4"/>
                <a:stretch>
                  <a:fillRect l="-1178" t="-704" b="-316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3331764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Sylinder 11"/>
          <p:cNvSpPr txBox="1"/>
          <p:nvPr/>
        </p:nvSpPr>
        <p:spPr>
          <a:xfrm>
            <a:off x="4522146" y="5789685"/>
            <a:ext cx="1497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Yu L et al. </a:t>
            </a:r>
            <a:br>
              <a:rPr lang="nb-NO" sz="1200"/>
            </a:br>
            <a:r>
              <a:rPr lang="nb-NO" sz="1200"/>
              <a:t>AJR2012, 199:S9-S15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46905"/>
            <a:ext cx="5426296" cy="3564189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2151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Sylinder 2"/>
          <p:cNvSpPr txBox="1"/>
          <p:nvPr/>
        </p:nvSpPr>
        <p:spPr>
          <a:xfrm>
            <a:off x="2718044" y="1397436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>
                <a:solidFill>
                  <a:srgbClr val="FF0000"/>
                </a:solidFill>
              </a:rPr>
              <a:t>Bone (</a:t>
            </a:r>
            <a:r>
              <a:rPr lang="nb-NO" err="1">
                <a:solidFill>
                  <a:srgbClr val="FF0000"/>
                </a:solidFill>
              </a:rPr>
              <a:t>Ca</a:t>
            </a:r>
            <a:r>
              <a:rPr lang="nb-NO">
                <a:solidFill>
                  <a:srgbClr val="FF0000"/>
                </a:solidFill>
              </a:rPr>
              <a:t>, Z = 20)</a:t>
            </a:r>
          </a:p>
        </p:txBody>
      </p:sp>
      <p:sp>
        <p:nvSpPr>
          <p:cNvPr id="17" name="TekstSylinder 16"/>
          <p:cNvSpPr txBox="1"/>
          <p:nvPr/>
        </p:nvSpPr>
        <p:spPr>
          <a:xfrm>
            <a:off x="5015486" y="1397436"/>
            <a:ext cx="215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>
                <a:solidFill>
                  <a:srgbClr val="FF0000"/>
                </a:solidFill>
              </a:rPr>
              <a:t>Water (H, O; Z = 1, 8)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701820" y="2186758"/>
            <a:ext cx="105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>
                <a:solidFill>
                  <a:srgbClr val="FF0000"/>
                </a:solidFill>
              </a:rPr>
              <a:t>Raw data</a:t>
            </a:r>
          </a:p>
        </p:txBody>
      </p:sp>
      <p:sp>
        <p:nvSpPr>
          <p:cNvPr id="18" name="TekstSylinder 17"/>
          <p:cNvSpPr txBox="1"/>
          <p:nvPr/>
        </p:nvSpPr>
        <p:spPr>
          <a:xfrm>
            <a:off x="878101" y="3958045"/>
            <a:ext cx="759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>
                <a:solidFill>
                  <a:srgbClr val="FF0000"/>
                </a:solidFill>
              </a:rPr>
              <a:t>Image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29356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Monochromatic images</a:t>
            </a:r>
          </a:p>
        </p:txBody>
      </p:sp>
      <p:sp>
        <p:nvSpPr>
          <p:cNvPr id="12" name="TekstSylinder 11"/>
          <p:cNvSpPr txBox="1"/>
          <p:nvPr/>
        </p:nvSpPr>
        <p:spPr>
          <a:xfrm>
            <a:off x="468806" y="1484784"/>
            <a:ext cx="8279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We know how the voxels vary with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Can make a monochromatic image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Very good HU accuracy and beam hardnening corrections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22"/>
          <a:stretch/>
        </p:blipFill>
        <p:spPr bwMode="auto">
          <a:xfrm>
            <a:off x="1125608" y="3241303"/>
            <a:ext cx="6266914" cy="249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Sylinder 8"/>
          <p:cNvSpPr txBox="1"/>
          <p:nvPr/>
        </p:nvSpPr>
        <p:spPr>
          <a:xfrm>
            <a:off x="1979712" y="2827512"/>
            <a:ext cx="1552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>
                <a:solidFill>
                  <a:srgbClr val="FF0000"/>
                </a:solidFill>
              </a:rPr>
              <a:t>PolyChr 120 </a:t>
            </a:r>
            <a:r>
              <a:rPr lang="nb-NO" sz="1600" err="1">
                <a:solidFill>
                  <a:srgbClr val="FF0000"/>
                </a:solidFill>
              </a:rPr>
              <a:t>kV</a:t>
            </a:r>
            <a:r>
              <a:rPr lang="nb-NO" sz="1600" baseline="-25000" err="1">
                <a:solidFill>
                  <a:srgbClr val="FF0000"/>
                </a:solidFill>
              </a:rPr>
              <a:t>p</a:t>
            </a:r>
            <a:endParaRPr lang="nb-NO" sz="1600" b="1">
              <a:solidFill>
                <a:srgbClr val="FF0000"/>
              </a:solidFill>
            </a:endParaRPr>
          </a:p>
        </p:txBody>
      </p:sp>
      <p:sp>
        <p:nvSpPr>
          <p:cNvPr id="10" name="TekstSylinder 9"/>
          <p:cNvSpPr txBox="1"/>
          <p:nvPr/>
        </p:nvSpPr>
        <p:spPr>
          <a:xfrm>
            <a:off x="4892301" y="2827512"/>
            <a:ext cx="168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>
                <a:solidFill>
                  <a:srgbClr val="FF0000"/>
                </a:solidFill>
              </a:rPr>
              <a:t>MonoChr 127 </a:t>
            </a:r>
            <a:r>
              <a:rPr lang="nb-NO" sz="1600" err="1">
                <a:solidFill>
                  <a:srgbClr val="FF0000"/>
                </a:solidFill>
              </a:rPr>
              <a:t>keV</a:t>
            </a:r>
            <a:endParaRPr lang="nb-NO" sz="1600" b="1">
              <a:solidFill>
                <a:srgbClr val="FF0000"/>
              </a:solidFill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7389620" y="4293096"/>
            <a:ext cx="1497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Yu L et al. </a:t>
            </a:r>
            <a:br>
              <a:rPr lang="nb-NO" sz="1200"/>
            </a:br>
            <a:r>
              <a:rPr lang="nb-NO" sz="1200"/>
              <a:t>AJR2012, 199:S9-S15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35211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What more? Applications?</a:t>
            </a:r>
          </a:p>
        </p:txBody>
      </p:sp>
      <p:sp>
        <p:nvSpPr>
          <p:cNvPr id="12" name="TekstSylinder 11"/>
          <p:cNvSpPr txBox="1"/>
          <p:nvPr/>
        </p:nvSpPr>
        <p:spPr>
          <a:xfrm>
            <a:off x="395536" y="1484784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We know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The materials in the data</a:t>
            </a:r>
          </a:p>
          <a:p>
            <a:endParaRPr lang="nb-NO" sz="2400"/>
          </a:p>
          <a:p>
            <a:r>
              <a:rPr lang="nb-NO" sz="2400"/>
              <a:t>Can make three kinds of images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400"/>
              <a:t>Optimal images: Choose the MChr with best contrast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2400"/>
              <a:t>E.g. iodine uptake but with low noise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400"/>
              <a:t>Identification of materials (ionide, bone, …)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2400"/>
              <a:t>Bone removal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2400"/>
              <a:t>Virtual non-contrast images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b-NO" sz="2400" u="sng"/>
              <a:t>Color code materials (uric acid)</a:t>
            </a:r>
          </a:p>
          <a:p>
            <a:pPr marL="457200" indent="-457200">
              <a:buFont typeface="+mj-lt"/>
              <a:buAutoNum type="arabicPeriod"/>
            </a:pPr>
            <a:r>
              <a:rPr lang="nb-NO" sz="2400" i="1"/>
              <a:t>Quantification</a:t>
            </a:r>
            <a:r>
              <a:rPr lang="nb-NO" sz="2400"/>
              <a:t> of materials</a:t>
            </a:r>
          </a:p>
          <a:p>
            <a:pPr marL="457200" indent="-457200">
              <a:buFont typeface="+mj-lt"/>
              <a:buAutoNum type="arabicPeriod"/>
            </a:pPr>
            <a:endParaRPr lang="nb-NO" sz="2400"/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6292396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 b="1" err="1"/>
              <a:t>Quantification</a:t>
            </a:r>
            <a:r>
              <a:rPr lang="nb-NO" b="1"/>
              <a:t> </a:t>
            </a:r>
            <a:r>
              <a:rPr lang="nb-NO" err="1"/>
              <a:t>of</a:t>
            </a:r>
            <a:r>
              <a:rPr lang="nb-NO"/>
              <a:t> </a:t>
            </a:r>
            <a:r>
              <a:rPr lang="nb-NO" err="1"/>
              <a:t>iodine</a:t>
            </a:r>
            <a:endParaRPr lang="nb-NO"/>
          </a:p>
        </p:txBody>
      </p:sp>
      <p:sp>
        <p:nvSpPr>
          <p:cNvPr id="8" name="TekstSylinder 7"/>
          <p:cNvSpPr txBox="1"/>
          <p:nvPr/>
        </p:nvSpPr>
        <p:spPr>
          <a:xfrm>
            <a:off x="3848306" y="5790842"/>
            <a:ext cx="1419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Johnson T. R. C,</a:t>
            </a:r>
            <a:br>
              <a:rPr lang="nb-NO" sz="1200"/>
            </a:br>
            <a:r>
              <a:rPr lang="nb-NO" sz="1200"/>
              <a:t>AJR2012, 199:S3-S8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80730"/>
            <a:ext cx="3690152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50" y="3914750"/>
            <a:ext cx="3627362" cy="2506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Sylinder 1"/>
          <p:cNvSpPr txBox="1"/>
          <p:nvPr/>
        </p:nvSpPr>
        <p:spPr>
          <a:xfrm>
            <a:off x="323528" y="1484784"/>
            <a:ext cx="1259640" cy="36933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nb-NO" b="1" spc="50" err="1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Sn</a:t>
            </a:r>
            <a:r>
              <a:rPr lang="nb-NO" b="1" spc="50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140 </a:t>
            </a:r>
            <a:r>
              <a:rPr lang="nb-NO" b="1" spc="50" err="1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kV</a:t>
            </a:r>
            <a:r>
              <a:rPr lang="nb-NO" b="1" spc="50" baseline="-25000" err="1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</a:t>
            </a:r>
            <a:endParaRPr lang="nb-NO" b="1" spc="50">
              <a:ln w="13500">
                <a:solidFill>
                  <a:schemeClr val="tx1"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glow rad="139700">
                  <a:schemeClr val="tx1">
                    <a:alpha val="4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323528" y="4005064"/>
            <a:ext cx="955070" cy="36933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nb-NO" b="1" spc="50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100 </a:t>
            </a:r>
            <a:r>
              <a:rPr lang="nb-NO" b="1" spc="50" err="1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kV</a:t>
            </a:r>
            <a:r>
              <a:rPr lang="nb-NO" b="1" spc="50" baseline="-25000" err="1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</a:t>
            </a:r>
            <a:endParaRPr lang="nb-NO" b="1" spc="50">
              <a:ln w="13500">
                <a:solidFill>
                  <a:schemeClr val="tx1"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glow rad="139700">
                  <a:schemeClr val="tx1">
                    <a:alpha val="4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Pil ned 6"/>
          <p:cNvSpPr/>
          <p:nvPr/>
        </p:nvSpPr>
        <p:spPr>
          <a:xfrm rot="18196122">
            <a:off x="4141635" y="2375142"/>
            <a:ext cx="368821" cy="900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8" name="Pil ned 17"/>
          <p:cNvSpPr/>
          <p:nvPr/>
        </p:nvSpPr>
        <p:spPr>
          <a:xfrm rot="14056212">
            <a:off x="4170626" y="4255467"/>
            <a:ext cx="310838" cy="900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52638"/>
            <a:ext cx="4235451" cy="2915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kstSylinder 14"/>
          <p:cNvSpPr txBox="1"/>
          <p:nvPr/>
        </p:nvSpPr>
        <p:spPr>
          <a:xfrm>
            <a:off x="4957240" y="2302599"/>
            <a:ext cx="3789051" cy="36933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nb-NO" b="1" spc="50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More </a:t>
            </a:r>
            <a:r>
              <a:rPr lang="nb-NO" b="1" spc="50" err="1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yellow</a:t>
            </a:r>
            <a:r>
              <a:rPr lang="nb-NO" b="1" spc="50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more </a:t>
            </a:r>
            <a:r>
              <a:rPr lang="nb-NO" b="1" spc="50" err="1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iodine</a:t>
            </a:r>
            <a:r>
              <a:rPr lang="nb-NO" b="1" spc="50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/ </a:t>
            </a:r>
            <a:r>
              <a:rPr lang="nb-NO" b="1" spc="50" err="1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calcium</a:t>
            </a:r>
            <a:endParaRPr lang="nb-NO" b="1" spc="50">
              <a:ln w="13500">
                <a:solidFill>
                  <a:schemeClr val="tx1"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glow rad="139700">
                  <a:schemeClr val="tx1">
                    <a:alpha val="4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98" t="36306" b="9057"/>
          <a:stretch/>
        </p:blipFill>
        <p:spPr bwMode="auto">
          <a:xfrm>
            <a:off x="7296330" y="5168165"/>
            <a:ext cx="1626143" cy="145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kstSylinder 15"/>
          <p:cNvSpPr txBox="1"/>
          <p:nvPr/>
        </p:nvSpPr>
        <p:spPr>
          <a:xfrm>
            <a:off x="7619375" y="6342992"/>
            <a:ext cx="1273105" cy="33855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nb-NO" sz="1600" b="1" spc="50" err="1">
                <a:ln w="13500">
                  <a:solidFill>
                    <a:schemeClr val="tx1"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glow rad="139700">
                    <a:schemeClr val="tx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Comparison</a:t>
            </a:r>
            <a:endParaRPr lang="nb-NO" sz="1600" b="1" spc="50">
              <a:ln w="13500">
                <a:solidFill>
                  <a:schemeClr val="tx1"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glow rad="139700">
                  <a:schemeClr val="tx1">
                    <a:alpha val="40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645081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250" y="2769574"/>
            <a:ext cx="30765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Materials removal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68807" y="1484784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endParaRPr lang="nb-NO" sz="2400"/>
          </a:p>
          <a:p>
            <a:endParaRPr lang="nb-NO" sz="240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825" y="3211010"/>
            <a:ext cx="30194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564904"/>
            <a:ext cx="30765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kstSylinder 12"/>
          <p:cNvSpPr txBox="1"/>
          <p:nvPr/>
        </p:nvSpPr>
        <p:spPr>
          <a:xfrm>
            <a:off x="468806" y="4669929"/>
            <a:ext cx="1643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/>
              <a:t>Original image</a:t>
            </a:r>
          </a:p>
        </p:txBody>
      </p:sp>
      <p:sp>
        <p:nvSpPr>
          <p:cNvPr id="14" name="TekstSylinder 13"/>
          <p:cNvSpPr txBox="1"/>
          <p:nvPr/>
        </p:nvSpPr>
        <p:spPr>
          <a:xfrm>
            <a:off x="3275855" y="4884732"/>
            <a:ext cx="1643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/>
              <a:t>Contrast agent </a:t>
            </a:r>
            <a:r>
              <a:rPr lang="nb-NO" sz="1600" err="1"/>
              <a:t>removed</a:t>
            </a:r>
            <a:endParaRPr lang="nb-NO" sz="1600"/>
          </a:p>
        </p:txBody>
      </p:sp>
      <p:sp>
        <p:nvSpPr>
          <p:cNvPr id="15" name="TekstSylinder 14"/>
          <p:cNvSpPr txBox="1"/>
          <p:nvPr/>
        </p:nvSpPr>
        <p:spPr>
          <a:xfrm>
            <a:off x="6300191" y="5316035"/>
            <a:ext cx="1643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/>
              <a:t>Bone </a:t>
            </a:r>
            <a:r>
              <a:rPr lang="nb-NO" sz="1600" err="1"/>
              <a:t>removed</a:t>
            </a:r>
            <a:endParaRPr lang="nb-NO" sz="1600"/>
          </a:p>
        </p:txBody>
      </p:sp>
      <p:sp>
        <p:nvSpPr>
          <p:cNvPr id="16" name="TekstSylinder 15"/>
          <p:cNvSpPr txBox="1"/>
          <p:nvPr/>
        </p:nvSpPr>
        <p:spPr>
          <a:xfrm>
            <a:off x="7585537" y="5857946"/>
            <a:ext cx="1419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Johnson T. R. C,</a:t>
            </a:r>
            <a:br>
              <a:rPr lang="nb-NO" sz="1200"/>
            </a:br>
            <a:r>
              <a:rPr lang="nb-NO" sz="1200"/>
              <a:t>AJR2012, 199:S3-S8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285710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Applications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224862" y="1775923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Kidney</a:t>
            </a:r>
            <a:r>
              <a:rPr lang="nb-NO" sz="2400"/>
              <a:t> </a:t>
            </a:r>
            <a:r>
              <a:rPr lang="nb-NO" sz="2400" err="1"/>
              <a:t>stone</a:t>
            </a:r>
            <a:r>
              <a:rPr lang="nb-NO" sz="2400"/>
              <a:t> </a:t>
            </a:r>
            <a:br>
              <a:rPr lang="nb-NO" sz="2400"/>
            </a:br>
            <a:r>
              <a:rPr lang="nb-NO" sz="2400" err="1"/>
              <a:t>classification</a:t>
            </a:r>
            <a:endParaRPr lang="nb-NO" sz="2400"/>
          </a:p>
        </p:txBody>
      </p:sp>
      <p:pic>
        <p:nvPicPr>
          <p:cNvPr id="4102" name="Picture 6" descr="Figure 4: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4849738" cy="50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Sylinder 8"/>
          <p:cNvSpPr txBox="1"/>
          <p:nvPr/>
        </p:nvSpPr>
        <p:spPr>
          <a:xfrm>
            <a:off x="760240" y="5962766"/>
            <a:ext cx="3091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Thomas C. et al., </a:t>
            </a:r>
            <a:r>
              <a:rPr lang="nb-NO" sz="1200" i="1" err="1"/>
              <a:t>Radiology</a:t>
            </a:r>
            <a:r>
              <a:rPr lang="nb-NO" sz="1200"/>
              <a:t> 2010; 257:402-409</a:t>
            </a:r>
            <a:endParaRPr lang="nb-NO" sz="1200" i="1"/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026491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Applications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224862" y="1775923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Gout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5" t="14720" r="9734" b="4177"/>
          <a:stretch/>
        </p:blipFill>
        <p:spPr bwMode="auto">
          <a:xfrm>
            <a:off x="2775656" y="1484784"/>
            <a:ext cx="6210661" cy="478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Sylinder 6"/>
          <p:cNvSpPr txBox="1"/>
          <p:nvPr/>
        </p:nvSpPr>
        <p:spPr>
          <a:xfrm>
            <a:off x="1231843" y="4162188"/>
            <a:ext cx="1576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err="1"/>
              <a:t>Nicolaou</a:t>
            </a:r>
            <a:r>
              <a:rPr lang="nb-NO" sz="1200"/>
              <a:t> S. et al. </a:t>
            </a:r>
            <a:br>
              <a:rPr lang="nb-NO" sz="1200"/>
            </a:br>
            <a:r>
              <a:rPr lang="nb-NO" sz="1200"/>
              <a:t>AJR2012, 199:S78-S86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9365816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Applications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-148343" y="148592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Plaque</a:t>
            </a:r>
            <a:r>
              <a:rPr lang="nb-NO" sz="2400"/>
              <a:t> (red) in arteries</a:t>
            </a:r>
            <a:br>
              <a:rPr lang="nb-NO" sz="2400"/>
            </a:br>
            <a:r>
              <a:rPr lang="nb-NO" sz="2400" err="1"/>
              <a:t>filled</a:t>
            </a:r>
            <a:r>
              <a:rPr lang="nb-NO" sz="2400"/>
              <a:t> </a:t>
            </a:r>
            <a:r>
              <a:rPr lang="nb-NO" sz="2400" err="1"/>
              <a:t>with</a:t>
            </a:r>
            <a:r>
              <a:rPr lang="nb-NO" sz="2400"/>
              <a:t> contrast agent (</a:t>
            </a:r>
            <a:r>
              <a:rPr lang="nb-NO" sz="2400" err="1"/>
              <a:t>blue</a:t>
            </a:r>
            <a:r>
              <a:rPr lang="nb-NO" sz="2400"/>
              <a:t>)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5" y="1340768"/>
            <a:ext cx="4708084" cy="5075743"/>
          </a:xfrm>
          <a:prstGeom prst="rect">
            <a:avLst/>
          </a:prstGeom>
        </p:spPr>
      </p:pic>
      <p:sp>
        <p:nvSpPr>
          <p:cNvPr id="9" name="TekstSylinder 8"/>
          <p:cNvSpPr txBox="1"/>
          <p:nvPr/>
        </p:nvSpPr>
        <p:spPr>
          <a:xfrm>
            <a:off x="1631859" y="3786508"/>
            <a:ext cx="276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«Dual Energy CT – SOMATOM Definition»</a:t>
            </a:r>
            <a:br>
              <a:rPr lang="nb-NO" sz="1200"/>
            </a:br>
            <a:r>
              <a:rPr lang="nb-NO" sz="1200"/>
              <a:t>Siemens </a:t>
            </a:r>
            <a:r>
              <a:rPr lang="nb-NO" sz="1200" err="1"/>
              <a:t>whitepaper</a:t>
            </a:r>
            <a:endParaRPr lang="nb-NO" sz="120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698050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/>
              <a:t>Dual Energy CT and </a:t>
            </a:r>
            <a:r>
              <a:rPr lang="nb-NO" err="1"/>
              <a:t>particle</a:t>
            </a:r>
            <a:r>
              <a:rPr lang="nb-NO"/>
              <a:t> </a:t>
            </a:r>
            <a:r>
              <a:rPr lang="nb-NO" err="1"/>
              <a:t>therapy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400"/>
              <a:t>A new </a:t>
            </a:r>
            <a:r>
              <a:rPr lang="nb-NO" sz="2400" err="1"/>
              <a:t>application</a:t>
            </a:r>
            <a:r>
              <a:rPr lang="nb-NO" sz="2400"/>
              <a:t> for DECT is </a:t>
            </a:r>
            <a:r>
              <a:rPr lang="nb-NO" sz="2400" err="1"/>
              <a:t>its</a:t>
            </a:r>
            <a:r>
              <a:rPr lang="nb-NO" sz="2400"/>
              <a:t> </a:t>
            </a:r>
            <a:r>
              <a:rPr lang="nb-NO" sz="2400" err="1"/>
              <a:t>application</a:t>
            </a:r>
            <a:r>
              <a:rPr lang="nb-NO" sz="2400"/>
              <a:t> in </a:t>
            </a:r>
            <a:r>
              <a:rPr lang="nb-NO" sz="2400" err="1"/>
              <a:t>particle</a:t>
            </a:r>
            <a:r>
              <a:rPr lang="nb-NO" sz="2400"/>
              <a:t> </a:t>
            </a:r>
            <a:r>
              <a:rPr lang="nb-NO" sz="2400" err="1"/>
              <a:t>therapy</a:t>
            </a:r>
            <a:endParaRPr lang="nb-NO" sz="2400"/>
          </a:p>
          <a:p>
            <a:r>
              <a:rPr lang="nb-NO" sz="2400" err="1"/>
              <a:t>Particle</a:t>
            </a:r>
            <a:r>
              <a:rPr lang="nb-NO" sz="2400"/>
              <a:t> </a:t>
            </a:r>
            <a:r>
              <a:rPr lang="nb-NO" sz="2400" err="1"/>
              <a:t>therapy</a:t>
            </a:r>
            <a:r>
              <a:rPr lang="nb-NO" sz="2400"/>
              <a:t>: Electron density / atomic number, ionization potential</a:t>
            </a:r>
          </a:p>
          <a:p>
            <a:r>
              <a:rPr lang="nb-NO" sz="2400"/>
              <a:t>CT: </a:t>
            </a:r>
            <a:r>
              <a:rPr lang="nb-NO" sz="2400" err="1"/>
              <a:t>Choose</a:t>
            </a:r>
            <a:r>
              <a:rPr lang="nb-NO" sz="2400"/>
              <a:t> </a:t>
            </a:r>
            <a:r>
              <a:rPr lang="nb-NO" sz="2400" err="1"/>
              <a:t>one</a:t>
            </a:r>
            <a:r>
              <a:rPr lang="nb-NO" sz="2400"/>
              <a:t> (by </a:t>
            </a:r>
            <a:r>
              <a:rPr lang="nb-NO" sz="2400" err="1"/>
              <a:t>calibration</a:t>
            </a:r>
            <a:r>
              <a:rPr lang="nb-NO" sz="2400"/>
              <a:t>)</a:t>
            </a:r>
          </a:p>
          <a:p>
            <a:r>
              <a:rPr lang="nb-NO" sz="2400"/>
              <a:t>Dual Energy CT: </a:t>
            </a:r>
            <a:r>
              <a:rPr lang="nb-NO" sz="2400" err="1"/>
              <a:t>Calculate</a:t>
            </a:r>
            <a:r>
              <a:rPr lang="nb-NO" sz="2400"/>
              <a:t> </a:t>
            </a:r>
            <a:r>
              <a:rPr lang="nb-NO" sz="2400" err="1"/>
              <a:t>both</a:t>
            </a:r>
            <a:r>
              <a:rPr lang="nb-NO" sz="2400"/>
              <a:t> from </a:t>
            </a:r>
            <a:r>
              <a:rPr lang="nb-NO" sz="2400" err="1"/>
              <a:t>the</a:t>
            </a:r>
            <a:r>
              <a:rPr lang="nb-NO" sz="2400"/>
              <a:t> </a:t>
            </a:r>
            <a:r>
              <a:rPr lang="nb-NO" sz="2400" err="1"/>
              <a:t>two</a:t>
            </a:r>
            <a:r>
              <a:rPr lang="nb-NO" sz="2400"/>
              <a:t> </a:t>
            </a:r>
            <a:r>
              <a:rPr lang="nb-NO" sz="2400" err="1"/>
              <a:t>spectra</a:t>
            </a:r>
            <a:r>
              <a:rPr lang="nb-NO" sz="2400"/>
              <a:t>!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59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0159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75775473-EE89-434C-BF75-A13AA6816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BD19891E-7A5E-4773-932C-249CC10B4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33F646CC-6BB3-4A7B-B89F-ABF2BE8E2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</a:t>
            </a:fld>
            <a:endParaRPr lang="nb-NO"/>
          </a:p>
        </p:txBody>
      </p:sp>
      <p:pic>
        <p:nvPicPr>
          <p:cNvPr id="7" name="Picture 2" descr="http://upload.wikimedia.org/wikipedia/commons/b/be/MurhoMuscle.jpg">
            <a:extLst>
              <a:ext uri="{FF2B5EF4-FFF2-40B4-BE49-F238E27FC236}">
                <a16:creationId xmlns:a16="http://schemas.microsoft.com/office/drawing/2014/main" id="{7D0E65D9-2FA6-4768-84B4-6C3DA639C5E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327" y="187542"/>
            <a:ext cx="6013937" cy="401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uppe 19">
            <a:extLst>
              <a:ext uri="{FF2B5EF4-FFF2-40B4-BE49-F238E27FC236}">
                <a16:creationId xmlns:a16="http://schemas.microsoft.com/office/drawing/2014/main" id="{181DA2E1-8BF0-4EE8-ADD2-3455859CBC33}"/>
              </a:ext>
            </a:extLst>
          </p:cNvPr>
          <p:cNvGrpSpPr/>
          <p:nvPr/>
        </p:nvGrpSpPr>
        <p:grpSpPr>
          <a:xfrm>
            <a:off x="395536" y="4365104"/>
            <a:ext cx="8633782" cy="1991246"/>
            <a:chOff x="395536" y="4365104"/>
            <a:chExt cx="8633782" cy="19912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kstSylinder 7">
                  <a:extLst>
                    <a:ext uri="{FF2B5EF4-FFF2-40B4-BE49-F238E27FC236}">
                      <a16:creationId xmlns:a16="http://schemas.microsoft.com/office/drawing/2014/main" id="{F42F6728-08DC-4C82-B912-F05C9FC7C200}"/>
                    </a:ext>
                  </a:extLst>
                </p:cNvPr>
                <p:cNvSpPr txBox="1"/>
                <p:nvPr/>
              </p:nvSpPr>
              <p:spPr>
                <a:xfrm>
                  <a:off x="395536" y="4365104"/>
                  <a:ext cx="8352928" cy="1196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d>
                          <m:d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sSub>
                          <m:sSubPr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nary>
                          <m:naryPr>
                            <m:chr m:val="∑"/>
                            <m:supHide m:val="on"/>
                            <m:ctrlPr>
                              <a:rPr lang="nb-NO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nb-NO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nb-NO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b-NO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nb-NO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nb-NO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d>
                              <m:dPr>
                                <m:ctrlPr>
                                  <a:rPr lang="nb-NO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m:rPr>
                                        <m:nor/>
                                      </m:rPr>
                                      <a:rPr lang="nb-NO" b="0" i="0" smtClean="0">
                                        <a:latin typeface="Cambria Math" panose="02040503050406030204" pitchFamily="18" charset="0"/>
                                      </a:rPr>
                                      <m:t>ph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nb-NO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b-NO" b="0" i="1" smtClean="0"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b>
                                        <m:r>
                                          <a:rPr lang="nb-NO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  <m:r>
                                  <a:rPr lang="nb-NO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m:rPr>
                                        <m:nor/>
                                      </m:rPr>
                                      <a:rPr lang="nb-NO" b="0" i="0" smtClean="0">
                                        <a:latin typeface="Cambria Math" panose="02040503050406030204" pitchFamily="18" charset="0"/>
                                      </a:rPr>
                                      <m:t>coh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nb-NO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b-NO" b="0" i="1" smtClean="0"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b>
                                        <m:r>
                                          <a:rPr lang="nb-NO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  <m:r>
                                  <a:rPr lang="nb-NO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m:rPr>
                                        <m:nor/>
                                      </m:rPr>
                                      <a:rPr lang="nb-NO" b="0" i="0" smtClean="0">
                                        <a:latin typeface="Cambria Math" panose="02040503050406030204" pitchFamily="18" charset="0"/>
                                      </a:rPr>
                                      <m:t>Compt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nb-NO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b-NO" b="0" i="1" smtClean="0"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b>
                                        <m:r>
                                          <a:rPr lang="nb-NO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nb-NO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e>
                            </m:d>
                          </m:e>
                        </m:nary>
                      </m:oMath>
                    </m:oMathPara>
                  </a14:m>
                  <a:br>
                    <a:rPr lang="nb-NO" b="0"/>
                  </a:br>
                  <a:r>
                    <a:rPr lang="nb-NO" b="0"/>
                    <a:t>       </a:t>
                  </a:r>
                  <a14:m>
                    <m:oMath xmlns:m="http://schemas.openxmlformats.org/officeDocument/2006/math">
                      <m:r>
                        <a:rPr lang="nb-NO" b="0" i="0" smtClean="0">
                          <a:latin typeface="Cambria Math" panose="02040503050406030204" pitchFamily="18" charset="0"/>
                        </a:rPr>
                        <m:t>             </m:t>
                      </m:r>
                      <m:d>
                        <m:dPr>
                          <m:begChr m:val="⟨"/>
                          <m:endChr m:val="⟩"/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b-NO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nb-NO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ph</m:t>
                              </m:r>
                            </m:sup>
                          </m:sSup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̃"/>
                                  <m:ctrlP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</m:acc>
                            </m:e>
                            <m:sup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3.62</m:t>
                              </m:r>
                            </m:sup>
                          </m:sSup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nb-NO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nb-NO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coh</m:t>
                              </m:r>
                            </m:sup>
                          </m:sSup>
                          <m:sSup>
                            <m:sSupPr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nb-NO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</m:acc>
                            </m:e>
                            <m:sup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1.86</m:t>
                              </m:r>
                            </m:sup>
                          </m:sSup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nb-NO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m:rPr>
                                  <m:nor/>
                                </m:rPr>
                                <a:rPr lang="nb-NO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Compt</m:t>
                              </m:r>
                            </m:sup>
                          </m:sSup>
                        </m:e>
                      </m:d>
                    </m:oMath>
                  </a14:m>
                  <a:endParaRPr lang="nb-NO"/>
                </a:p>
              </p:txBody>
            </p:sp>
          </mc:Choice>
          <mc:Fallback xmlns="">
            <p:sp>
              <p:nvSpPr>
                <p:cNvPr id="8" name="TekstSylinder 7">
                  <a:extLst>
                    <a:ext uri="{FF2B5EF4-FFF2-40B4-BE49-F238E27FC236}">
                      <a16:creationId xmlns:a16="http://schemas.microsoft.com/office/drawing/2014/main" id="{F42F6728-08DC-4C82-B912-F05C9FC7C2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536" y="4365104"/>
                  <a:ext cx="8352928" cy="119661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b-NO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kstSylinder 8">
              <a:extLst>
                <a:ext uri="{FF2B5EF4-FFF2-40B4-BE49-F238E27FC236}">
                  <a16:creationId xmlns:a16="http://schemas.microsoft.com/office/drawing/2014/main" id="{E9AE4E42-012A-49C0-9C77-458A893B13F0}"/>
                </a:ext>
              </a:extLst>
            </p:cNvPr>
            <p:cNvSpPr txBox="1"/>
            <p:nvPr/>
          </p:nvSpPr>
          <p:spPr>
            <a:xfrm>
              <a:off x="5076056" y="6048573"/>
              <a:ext cx="3953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1400">
                  <a:solidFill>
                    <a:srgbClr val="FF0000"/>
                  </a:solidFill>
                </a:rPr>
                <a:t>Convoluted energy dependence in calibration range</a:t>
              </a:r>
            </a:p>
          </p:txBody>
        </p:sp>
        <p:cxnSp>
          <p:nvCxnSpPr>
            <p:cNvPr id="11" name="Rett pilkobling 10">
              <a:extLst>
                <a:ext uri="{FF2B5EF4-FFF2-40B4-BE49-F238E27FC236}">
                  <a16:creationId xmlns:a16="http://schemas.microsoft.com/office/drawing/2014/main" id="{BCCD399D-268B-4A97-BB3F-16DE54E528E7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V="1">
              <a:off x="5076056" y="5467350"/>
              <a:ext cx="207144" cy="73511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Rett pilkobling 12">
              <a:extLst>
                <a:ext uri="{FF2B5EF4-FFF2-40B4-BE49-F238E27FC236}">
                  <a16:creationId xmlns:a16="http://schemas.microsoft.com/office/drawing/2014/main" id="{1620243F-1DA4-4306-B38D-8D63E89237A0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 flipV="1">
              <a:off x="4152900" y="5473700"/>
              <a:ext cx="923156" cy="7287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Rett pilkobling 14">
              <a:extLst>
                <a:ext uri="{FF2B5EF4-FFF2-40B4-BE49-F238E27FC236}">
                  <a16:creationId xmlns:a16="http://schemas.microsoft.com/office/drawing/2014/main" id="{A455F86E-15CA-453A-B493-088968B23BDA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 flipV="1">
              <a:off x="2933700" y="5492750"/>
              <a:ext cx="2142356" cy="70971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1" name="TekstSylinder 20">
            <a:extLst>
              <a:ext uri="{FF2B5EF4-FFF2-40B4-BE49-F238E27FC236}">
                <a16:creationId xmlns:a16="http://schemas.microsoft.com/office/drawing/2014/main" id="{DE58A7B0-C243-4196-8682-C2E525C61855}"/>
              </a:ext>
            </a:extLst>
          </p:cNvPr>
          <p:cNvSpPr txBox="1"/>
          <p:nvPr/>
        </p:nvSpPr>
        <p:spPr>
          <a:xfrm>
            <a:off x="4403291" y="2564311"/>
            <a:ext cx="1345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/>
              <a:t>Compton scatter dominates in clinical energy levels &gt;30 keV</a:t>
            </a:r>
          </a:p>
        </p:txBody>
      </p:sp>
    </p:spTree>
    <p:extLst>
      <p:ext uri="{BB962C8B-B14F-4D97-AF65-F5344CB8AC3E}">
        <p14:creationId xmlns:p14="http://schemas.microsoft.com/office/powerpoint/2010/main" val="186256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924A7B0-B2AA-478C-8BCF-129EE54AF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1C62CF6-8A2C-4CA3-90B5-34650FF11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701EE93-C340-4B7E-82C0-48FA1CE5C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60</a:t>
            </a:fld>
            <a:endParaRPr lang="nb-NO"/>
          </a:p>
        </p:txBody>
      </p:sp>
      <p:pic>
        <p:nvPicPr>
          <p:cNvPr id="14" name="Bilde 13">
            <a:extLst>
              <a:ext uri="{FF2B5EF4-FFF2-40B4-BE49-F238E27FC236}">
                <a16:creationId xmlns:a16="http://schemas.microsoft.com/office/drawing/2014/main" id="{75377C86-3FDE-40A2-9D18-DB475E8F2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052736"/>
            <a:ext cx="5608409" cy="4193543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8E07F411-4CF9-47D0-B85F-DF99EBED80D8}"/>
              </a:ext>
            </a:extLst>
          </p:cNvPr>
          <p:cNvSpPr txBox="1"/>
          <p:nvPr/>
        </p:nvSpPr>
        <p:spPr>
          <a:xfrm>
            <a:off x="2699792" y="684198"/>
            <a:ext cx="2561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Accuracy of SECT vs DECT</a:t>
            </a:r>
          </a:p>
        </p:txBody>
      </p:sp>
      <p:pic>
        <p:nvPicPr>
          <p:cNvPr id="17" name="Bilde 16">
            <a:extLst>
              <a:ext uri="{FF2B5EF4-FFF2-40B4-BE49-F238E27FC236}">
                <a16:creationId xmlns:a16="http://schemas.microsoft.com/office/drawing/2014/main" id="{012EA962-64DD-46F2-AD36-412721C2A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4869160"/>
            <a:ext cx="2239560" cy="159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5478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6453" y="2323306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Image </a:t>
            </a:r>
            <a:r>
              <a:rPr lang="nb-NO" err="1"/>
              <a:t>reconstruction</a:t>
            </a:r>
            <a:endParaRPr lang="nb-NO"/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001077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Sylinder 2"/>
          <p:cNvSpPr txBox="1"/>
          <p:nvPr/>
        </p:nvSpPr>
        <p:spPr>
          <a:xfrm>
            <a:off x="2674082" y="6275756"/>
            <a:ext cx="269000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b-NO" err="1"/>
              <a:t>Impact</a:t>
            </a:r>
            <a:r>
              <a:rPr lang="nb-NO"/>
              <a:t> </a:t>
            </a:r>
            <a:r>
              <a:rPr lang="nb-NO" err="1"/>
              <a:t>group</a:t>
            </a:r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Image reconstruction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395536" y="1340768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err="1"/>
              <a:t>Use</a:t>
            </a:r>
            <a:r>
              <a:rPr lang="nb-NO" sz="2400"/>
              <a:t> a series </a:t>
            </a:r>
            <a:r>
              <a:rPr lang="nb-NO" sz="2400" err="1"/>
              <a:t>of</a:t>
            </a:r>
            <a:r>
              <a:rPr lang="nb-NO" sz="2400"/>
              <a:t> 2D </a:t>
            </a:r>
            <a:r>
              <a:rPr lang="nb-NO" sz="2400" err="1"/>
              <a:t>projections</a:t>
            </a:r>
            <a:r>
              <a:rPr lang="nb-NO" sz="2400"/>
              <a:t> </a:t>
            </a:r>
            <a:r>
              <a:rPr lang="nb-NO" sz="2400" err="1"/>
              <a:t>of</a:t>
            </a:r>
            <a:r>
              <a:rPr lang="nb-NO" sz="2400"/>
              <a:t> an </a:t>
            </a:r>
            <a:r>
              <a:rPr lang="nb-NO" sz="2400" err="1"/>
              <a:t>object</a:t>
            </a:r>
            <a:r>
              <a:rPr lang="nb-NO" sz="2400"/>
              <a:t> to </a:t>
            </a:r>
            <a:r>
              <a:rPr lang="nb-NO" sz="2400" err="1"/>
              <a:t>calculate</a:t>
            </a:r>
            <a:r>
              <a:rPr lang="nb-NO" sz="2400"/>
              <a:t> </a:t>
            </a:r>
            <a:r>
              <a:rPr lang="nb-NO" sz="2400" err="1"/>
              <a:t>the</a:t>
            </a:r>
            <a:r>
              <a:rPr lang="nb-NO" sz="2400"/>
              <a:t> 3D </a:t>
            </a:r>
            <a:r>
              <a:rPr lang="nb-NO" sz="2400" err="1"/>
              <a:t>volume</a:t>
            </a:r>
            <a:endParaRPr lang="nb-NO" sz="24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4" y="2341923"/>
            <a:ext cx="9039225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913575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916832"/>
                <a:ext cx="822960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nb-NO" sz="2000" b="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nb-NO" sz="200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nb-NO" sz="2000" b="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nb-NO" sz="200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nb-NO" sz="2000" b="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nb-NO" sz="200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nb-NO" sz="2000" b="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nb-NO" sz="200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nb-NO" sz="2000" b="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d>
                        <m:dPr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b-NO" sz="20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sub>
                                    <m:sup>
                                      <m: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−∞</m:t>
                          </m:r>
                        </m:sub>
                        <m:sup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trlPr>
                                <a:rPr lang="nb-NO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nb-NO" sz="2000" i="1">
                                  <a:latin typeface="Cambria Math" panose="02040503050406030204" pitchFamily="18" charset="0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nb-NO" sz="2000" i="1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nb-NO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µ</m:t>
                              </m:r>
                              <m:d>
                                <m:dPr>
                                  <m:ctrlPr>
                                    <a:rPr lang="nb-NO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b-NO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nb-NO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nb-NO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func>
                                <m:funcPr>
                                  <m:ctrlP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b-NO" sz="20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func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func>
                                <m:funcPr>
                                  <m:ctrlP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b-NO" sz="20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func>
                            </m:e>
                          </m:nary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′) </m:t>
                          </m:r>
                          <m:r>
                            <m:rPr>
                              <m:sty m:val="p"/>
                            </m:rPr>
                            <a:rPr lang="nb-NO" sz="20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nb-NO" sz="20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nary>
                    </m:oMath>
                  </m:oMathPara>
                </a14:m>
                <a:endParaRPr lang="nb-NO" sz="2000"/>
              </a:p>
            </p:txBody>
          </p:sp>
        </mc:Choice>
        <mc:Fallback xmlns="">
          <p:sp>
            <p:nvSpPr>
              <p:cNvPr id="3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916832"/>
                <a:ext cx="8229600" cy="45259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63</a:t>
            </a:fld>
            <a:endParaRPr lang="nb-NO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2382712" y="1513832"/>
            <a:ext cx="3874520" cy="3240360"/>
          </a:xfrm>
          <a:prstGeom prst="rect">
            <a:avLst/>
          </a:prstGeom>
        </p:spPr>
      </p:pic>
      <p:sp>
        <p:nvSpPr>
          <p:cNvPr id="9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b-NO"/>
              <a:t>Image </a:t>
            </a:r>
            <a:r>
              <a:rPr lang="nb-NO" err="1"/>
              <a:t>acquisition</a:t>
            </a:r>
            <a:endParaRPr lang="nb-NO"/>
          </a:p>
        </p:txBody>
      </p:sp>
      <p:sp>
        <p:nvSpPr>
          <p:cNvPr id="10" name="TekstSylinder 9"/>
          <p:cNvSpPr txBox="1"/>
          <p:nvPr/>
        </p:nvSpPr>
        <p:spPr>
          <a:xfrm>
            <a:off x="5940153" y="6061554"/>
            <a:ext cx="3049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/>
              <a:t>Fig: Webb’s Physics of Medical Imaging (2012)</a:t>
            </a:r>
          </a:p>
        </p:txBody>
      </p:sp>
    </p:spTree>
    <p:extLst>
      <p:ext uri="{BB962C8B-B14F-4D97-AF65-F5344CB8AC3E}">
        <p14:creationId xmlns:p14="http://schemas.microsoft.com/office/powerpoint/2010/main" val="103344806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Image </a:t>
            </a:r>
            <a:r>
              <a:rPr lang="nb-NO" err="1"/>
              <a:t>acquisition</a:t>
            </a:r>
            <a:endParaRPr lang="nb-NO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kstSylinder 6"/>
              <p:cNvSpPr txBox="1"/>
              <p:nvPr/>
            </p:nvSpPr>
            <p:spPr>
              <a:xfrm>
                <a:off x="323528" y="1196752"/>
                <a:ext cx="7563961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sz="2400"/>
                  <a:t>The attenuation map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nb-NO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d>
                      <m:dPr>
                        <m:ctrlPr>
                          <a:rPr lang="nb-NO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nb-NO" sz="24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nb-NO" sz="2400"/>
                  <a:t> corresponds to </a:t>
                </a:r>
                <a:r>
                  <a:rPr lang="nb-NO" sz="2400" b="1" err="1"/>
                  <a:t>one</a:t>
                </a:r>
                <a:r>
                  <a:rPr lang="nb-NO" sz="2400" b="1"/>
                  <a:t> </a:t>
                </a:r>
                <a:r>
                  <a:rPr lang="nb-NO" sz="2400" b="1" err="1"/>
                  <a:t>row</a:t>
                </a:r>
                <a:r>
                  <a:rPr lang="nb-NO" sz="2400" b="1"/>
                  <a:t> </a:t>
                </a:r>
                <a:r>
                  <a:rPr lang="nb-NO" sz="2400"/>
                  <a:t>in </a:t>
                </a: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raw</a:t>
                </a:r>
                <a:r>
                  <a:rPr lang="nb-NO" sz="2400"/>
                  <a:t> data / </a:t>
                </a:r>
                <a:r>
                  <a:rPr lang="nb-NO" sz="2400" b="1"/>
                  <a:t>sinogram</a:t>
                </a:r>
                <a:endParaRPr lang="nb-NO" sz="240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nb-NO" sz="2400"/>
              </a:p>
              <a:p>
                <a:endParaRPr lang="nb-NO" sz="2400"/>
              </a:p>
              <a:p>
                <a:endParaRPr lang="nb-NO" sz="2400"/>
              </a:p>
              <a:p>
                <a:endParaRPr lang="nb-NO" sz="2400"/>
              </a:p>
              <a:p>
                <a:r>
                  <a:rPr lang="nb-NO" sz="2400" err="1"/>
                  <a:t>When</a:t>
                </a:r>
                <a:r>
                  <a:rPr lang="nb-NO" sz="2400"/>
                  <a:t> </a:t>
                </a:r>
                <a:r>
                  <a:rPr lang="nb-NO" sz="2400" err="1"/>
                  <a:t>the</a:t>
                </a:r>
                <a:r>
                  <a:rPr lang="nb-NO" sz="2400"/>
                  <a:t> </a:t>
                </a:r>
                <a:r>
                  <a:rPr lang="nb-NO" sz="2400" err="1"/>
                  <a:t>gantry</a:t>
                </a:r>
                <a:r>
                  <a:rPr lang="nb-NO" sz="2400"/>
                  <a:t> is </a:t>
                </a:r>
                <a:r>
                  <a:rPr lang="nb-NO" sz="2400" err="1"/>
                  <a:t>rotated</a:t>
                </a:r>
                <a:r>
                  <a:rPr lang="nb-NO" sz="2400"/>
                  <a:t> 1°, we get a new </a:t>
                </a:r>
                <a:br>
                  <a:rPr lang="nb-NO" sz="2400"/>
                </a:br>
                <a:r>
                  <a:rPr lang="nb-NO" sz="2400"/>
                  <a:t>row in </a:t>
                </a:r>
                <a:r>
                  <a:rPr lang="nb-NO" sz="2400" err="1"/>
                  <a:t>the</a:t>
                </a:r>
                <a:r>
                  <a:rPr lang="nb-NO" sz="2400"/>
                  <a:t> sinogram</a:t>
                </a:r>
              </a:p>
              <a:p>
                <a:endParaRPr lang="nb-NO" sz="2400"/>
              </a:p>
              <a:p>
                <a:endParaRPr lang="nb-NO" sz="2400"/>
              </a:p>
              <a:p>
                <a:r>
                  <a:rPr lang="nb-NO" sz="2400"/>
                  <a:t>We are dealing with a «rotating geometry»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A small structure in the object is curved in the sinogram</a:t>
                </a:r>
              </a:p>
            </p:txBody>
          </p:sp>
        </mc:Choice>
        <mc:Fallback>
          <p:sp>
            <p:nvSpPr>
              <p:cNvPr id="7" name="TekstSylinder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96752"/>
                <a:ext cx="7563961" cy="4524315"/>
              </a:xfrm>
              <a:prstGeom prst="rect">
                <a:avLst/>
              </a:prstGeom>
              <a:blipFill>
                <a:blip r:embed="rId4"/>
                <a:stretch>
                  <a:fillRect l="-1209" t="-943" r="-806" b="-283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348" y="2492896"/>
            <a:ext cx="2292731" cy="23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66924"/>
            <a:ext cx="3333750" cy="114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Rett pil 5"/>
          <p:cNvCxnSpPr/>
          <p:nvPr/>
        </p:nvCxnSpPr>
        <p:spPr>
          <a:xfrm>
            <a:off x="6444208" y="2564904"/>
            <a:ext cx="4161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Rektangel 11"/>
          <p:cNvSpPr/>
          <p:nvPr/>
        </p:nvSpPr>
        <p:spPr>
          <a:xfrm>
            <a:off x="7898552" y="2123564"/>
            <a:ext cx="1066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/>
              <a:t>sinogram</a:t>
            </a:r>
          </a:p>
        </p:txBody>
      </p:sp>
      <p:sp>
        <p:nvSpPr>
          <p:cNvPr id="14" name="Frihåndsform 13"/>
          <p:cNvSpPr/>
          <p:nvPr/>
        </p:nvSpPr>
        <p:spPr>
          <a:xfrm>
            <a:off x="7040696" y="2597921"/>
            <a:ext cx="1445278" cy="2162086"/>
          </a:xfrm>
          <a:custGeom>
            <a:avLst/>
            <a:gdLst>
              <a:gd name="connsiteX0" fmla="*/ 377054 w 1445278"/>
              <a:gd name="connsiteY0" fmla="*/ 2162086 h 2162086"/>
              <a:gd name="connsiteX1" fmla="*/ 1039 w 1445278"/>
              <a:gd name="connsiteY1" fmla="*/ 1623701 h 2162086"/>
              <a:gd name="connsiteX2" fmla="*/ 479603 w 1445278"/>
              <a:gd name="connsiteY2" fmla="*/ 863126 h 2162086"/>
              <a:gd name="connsiteX3" fmla="*/ 1248725 w 1445278"/>
              <a:gd name="connsiteY3" fmla="*/ 196554 h 2162086"/>
              <a:gd name="connsiteX4" fmla="*/ 1445278 w 1445278"/>
              <a:gd name="connsiteY4" fmla="*/ 0 h 2162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5278" h="2162086">
                <a:moveTo>
                  <a:pt x="377054" y="2162086"/>
                </a:moveTo>
                <a:cubicBezTo>
                  <a:pt x="180501" y="2001140"/>
                  <a:pt x="-16052" y="1840194"/>
                  <a:pt x="1039" y="1623701"/>
                </a:cubicBezTo>
                <a:cubicBezTo>
                  <a:pt x="18130" y="1407208"/>
                  <a:pt x="271655" y="1100984"/>
                  <a:pt x="479603" y="863126"/>
                </a:cubicBezTo>
                <a:cubicBezTo>
                  <a:pt x="687551" y="625268"/>
                  <a:pt x="1087779" y="340408"/>
                  <a:pt x="1248725" y="196554"/>
                </a:cubicBezTo>
                <a:cubicBezTo>
                  <a:pt x="1409671" y="52700"/>
                  <a:pt x="1427474" y="26350"/>
                  <a:pt x="1445278" y="0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6194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lassholder for innhold 3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7742" y="476672"/>
            <a:ext cx="11626366" cy="5813183"/>
          </a:xfrm>
        </p:spPr>
      </p:pic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65</a:t>
            </a:fld>
            <a:endParaRPr lang="nb-NO"/>
          </a:p>
        </p:txBody>
      </p:sp>
      <p:sp>
        <p:nvSpPr>
          <p:cNvPr id="10" name="Rektangel 9"/>
          <p:cNvSpPr/>
          <p:nvPr/>
        </p:nvSpPr>
        <p:spPr>
          <a:xfrm>
            <a:off x="2014736" y="764488"/>
            <a:ext cx="115212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2" name="Rett pilkobling 11"/>
          <p:cNvCxnSpPr/>
          <p:nvPr/>
        </p:nvCxnSpPr>
        <p:spPr>
          <a:xfrm flipV="1">
            <a:off x="4499992" y="1916832"/>
            <a:ext cx="0" cy="28083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Rett pilkobling 12"/>
          <p:cNvCxnSpPr/>
          <p:nvPr/>
        </p:nvCxnSpPr>
        <p:spPr>
          <a:xfrm flipV="1">
            <a:off x="1187624" y="1916832"/>
            <a:ext cx="0" cy="2844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Rett pilkobling 13"/>
          <p:cNvCxnSpPr/>
          <p:nvPr/>
        </p:nvCxnSpPr>
        <p:spPr>
          <a:xfrm flipV="1">
            <a:off x="2911165" y="1916832"/>
            <a:ext cx="0" cy="2844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Rett pilkobling 14"/>
          <p:cNvCxnSpPr/>
          <p:nvPr/>
        </p:nvCxnSpPr>
        <p:spPr>
          <a:xfrm flipV="1">
            <a:off x="3707904" y="1916832"/>
            <a:ext cx="0" cy="28443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Rett pilkobling 16"/>
          <p:cNvCxnSpPr/>
          <p:nvPr/>
        </p:nvCxnSpPr>
        <p:spPr>
          <a:xfrm flipV="1">
            <a:off x="2119077" y="1916832"/>
            <a:ext cx="0" cy="28803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kstSylinder 17"/>
          <p:cNvSpPr txBox="1"/>
          <p:nvPr/>
        </p:nvSpPr>
        <p:spPr>
          <a:xfrm>
            <a:off x="1894059" y="4762882"/>
            <a:ext cx="2034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Projection direction</a:t>
            </a:r>
          </a:p>
        </p:txBody>
      </p:sp>
    </p:spTree>
    <p:extLst>
      <p:ext uri="{BB962C8B-B14F-4D97-AF65-F5344CB8AC3E}">
        <p14:creationId xmlns:p14="http://schemas.microsoft.com/office/powerpoint/2010/main" val="31699444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Image reconstruction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395536" y="151092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b="1"/>
              <a:t>The </a:t>
            </a:r>
            <a:r>
              <a:rPr lang="nb-NO" sz="2400" b="1" err="1"/>
              <a:t>reconstruction</a:t>
            </a:r>
            <a:r>
              <a:rPr lang="nb-NO" sz="2400" b="1"/>
              <a:t> problem:</a:t>
            </a:r>
            <a:r>
              <a:rPr lang="nb-NO" sz="2400"/>
              <a:t> How to </a:t>
            </a:r>
            <a:r>
              <a:rPr lang="nb-NO" sz="2400" err="1"/>
              <a:t>reconstruct</a:t>
            </a:r>
            <a:r>
              <a:rPr lang="nb-NO" sz="2400"/>
              <a:t> </a:t>
            </a:r>
            <a:r>
              <a:rPr lang="nb-NO" sz="2400" err="1"/>
              <a:t>the</a:t>
            </a:r>
            <a:r>
              <a:rPr lang="nb-NO" sz="2400"/>
              <a:t> image from </a:t>
            </a:r>
            <a:r>
              <a:rPr lang="nb-NO" sz="2400" err="1"/>
              <a:t>the</a:t>
            </a:r>
            <a:r>
              <a:rPr lang="nb-NO" sz="2400"/>
              <a:t> sinogram?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6844"/>
            <a:ext cx="3590688" cy="3662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Rett pil 7"/>
          <p:cNvCxnSpPr/>
          <p:nvPr/>
        </p:nvCxnSpPr>
        <p:spPr>
          <a:xfrm flipV="1">
            <a:off x="4175398" y="4151779"/>
            <a:ext cx="115212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kstSylinder 16"/>
          <p:cNvSpPr txBox="1"/>
          <p:nvPr/>
        </p:nvSpPr>
        <p:spPr>
          <a:xfrm>
            <a:off x="4540507" y="3356992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4000" b="1"/>
              <a:t>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689" y="2598395"/>
            <a:ext cx="3449311" cy="310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0319949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2D Image Reconstruction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/>
              <a:t>Two types of reconstructions:</a:t>
            </a:r>
          </a:p>
          <a:p>
            <a:pPr lvl="1"/>
            <a:r>
              <a:rPr lang="nb-NO"/>
              <a:t>Iterative reconstructions</a:t>
            </a:r>
          </a:p>
          <a:p>
            <a:pPr lvl="2"/>
            <a:r>
              <a:rPr lang="nb-NO"/>
              <a:t>Algebratic Iterative Reconstruction</a:t>
            </a:r>
          </a:p>
          <a:p>
            <a:pPr lvl="2"/>
            <a:r>
              <a:rPr lang="nb-NO"/>
              <a:t>(Model Based Iterative Reconstruction)</a:t>
            </a:r>
          </a:p>
          <a:p>
            <a:pPr lvl="1"/>
            <a:r>
              <a:rPr lang="nb-NO"/>
              <a:t>Projection methods</a:t>
            </a:r>
          </a:p>
          <a:p>
            <a:pPr lvl="2"/>
            <a:r>
              <a:rPr lang="nb-NO"/>
              <a:t>Filtered Back Projection (FBP)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0436804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Algebraic Iterative Reconstruction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179512" y="1510926"/>
            <a:ext cx="79928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Historically, the first CTs used Algebraic Iterative Reconstructions from the sinogram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sz="2400"/>
              <a:t>Illustrates the idea of modern iterative algorithms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sz="2400"/>
              <a:t>Solve a set of linear equations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sz="2400"/>
              <a:t>Scales poorly with large images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b-NO" sz="2400"/>
              <a:t>Noise sensitive</a:t>
            </a:r>
          </a:p>
          <a:p>
            <a:endParaRPr lang="nb-NO" sz="2400"/>
          </a:p>
          <a:p>
            <a:r>
              <a:rPr lang="nb-NO" sz="2400" b="1"/>
              <a:t>Input data</a:t>
            </a:r>
            <a:r>
              <a:rPr lang="nb-NO" sz="2400"/>
              <a:t>: The projections</a:t>
            </a:r>
            <a:br>
              <a:rPr lang="nb-NO" sz="2400"/>
            </a:br>
            <a:r>
              <a:rPr lang="nb-NO" sz="2400"/>
              <a:t>of the image matrix</a:t>
            </a:r>
          </a:p>
          <a:p>
            <a:r>
              <a:rPr lang="nb-NO" sz="2400" b="1"/>
              <a:t>Output data</a:t>
            </a:r>
            <a:r>
              <a:rPr lang="nb-NO" sz="2400"/>
              <a:t>: The matrix itself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68</a:t>
            </a:fld>
            <a:endParaRPr lang="nb-NO"/>
          </a:p>
        </p:txBody>
      </p:sp>
      <p:graphicFrame>
        <p:nvGraphicFramePr>
          <p:cNvPr id="6" name="Tabell 5"/>
          <p:cNvGraphicFramePr>
            <a:graphicFrameLocks noGrp="1"/>
          </p:cNvGraphicFramePr>
          <p:nvPr/>
        </p:nvGraphicFramePr>
        <p:xfrm>
          <a:off x="4644008" y="3212976"/>
          <a:ext cx="3600401" cy="2576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0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5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69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6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SUM X1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SUM X2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6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SUM X3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nb-NO" sz="1400"/>
                        <a:t>SUM DIAG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SUM</a:t>
                      </a:r>
                      <a:r>
                        <a:rPr lang="nb-NO" sz="1400" baseline="0"/>
                        <a:t> Y1</a:t>
                      </a:r>
                      <a:endParaRPr lang="nb-NO" sz="140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SUM Y2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SUM Y3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SUM DIAG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880667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69</a:t>
            </a:fld>
            <a:endParaRPr lang="nb-NO"/>
          </a:p>
        </p:txBody>
      </p:sp>
      <p:graphicFrame>
        <p:nvGraphicFramePr>
          <p:cNvPr id="6" name="Tabell 5"/>
          <p:cNvGraphicFramePr>
            <a:graphicFrameLocks noGrp="1"/>
          </p:cNvGraphicFramePr>
          <p:nvPr/>
        </p:nvGraphicFramePr>
        <p:xfrm>
          <a:off x="3245388" y="258778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ell 8"/>
          <p:cNvGraphicFramePr>
            <a:graphicFrameLocks noGrp="1"/>
          </p:cNvGraphicFramePr>
          <p:nvPr/>
        </p:nvGraphicFramePr>
        <p:xfrm>
          <a:off x="184511" y="3951064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2.75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3.65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5.85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4.7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4.15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ell 10"/>
          <p:cNvGraphicFramePr>
            <a:graphicFrameLocks noGrp="1"/>
          </p:cNvGraphicFramePr>
          <p:nvPr/>
        </p:nvGraphicFramePr>
        <p:xfrm>
          <a:off x="179512" y="260648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Tabell 11"/>
          <p:cNvGraphicFramePr>
            <a:graphicFrameLocks noGrp="1"/>
          </p:cNvGraphicFramePr>
          <p:nvPr/>
        </p:nvGraphicFramePr>
        <p:xfrm>
          <a:off x="3246182" y="260648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ell 12"/>
          <p:cNvGraphicFramePr>
            <a:graphicFrameLocks noGrp="1"/>
          </p:cNvGraphicFramePr>
          <p:nvPr/>
        </p:nvGraphicFramePr>
        <p:xfrm>
          <a:off x="3248905" y="260648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7" name="Tabell 16"/>
          <p:cNvGraphicFramePr>
            <a:graphicFrameLocks noGrp="1"/>
          </p:cNvGraphicFramePr>
          <p:nvPr/>
        </p:nvGraphicFramePr>
        <p:xfrm>
          <a:off x="6228184" y="260648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8" name="Tabell 17"/>
          <p:cNvGraphicFramePr>
            <a:graphicFrameLocks noGrp="1"/>
          </p:cNvGraphicFramePr>
          <p:nvPr/>
        </p:nvGraphicFramePr>
        <p:xfrm>
          <a:off x="6225994" y="260648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6.7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6.7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6.7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3.3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" name="Tabell 18"/>
          <p:cNvGraphicFramePr>
            <a:graphicFrameLocks noGrp="1"/>
          </p:cNvGraphicFramePr>
          <p:nvPr/>
        </p:nvGraphicFramePr>
        <p:xfrm>
          <a:off x="3248245" y="260648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TekstSylinder 19"/>
          <p:cNvSpPr txBox="1"/>
          <p:nvPr/>
        </p:nvSpPr>
        <p:spPr>
          <a:xfrm>
            <a:off x="3230831" y="2179678"/>
            <a:ext cx="2954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2. Apply average projection </a:t>
            </a:r>
            <a:br>
              <a:rPr lang="nb-NO"/>
            </a:br>
            <a:r>
              <a:rPr lang="nb-NO"/>
              <a:t>values along all axes (vertical)</a:t>
            </a:r>
          </a:p>
        </p:txBody>
      </p:sp>
      <p:sp>
        <p:nvSpPr>
          <p:cNvPr id="21" name="TekstSylinder 20"/>
          <p:cNvSpPr txBox="1"/>
          <p:nvPr/>
        </p:nvSpPr>
        <p:spPr>
          <a:xfrm>
            <a:off x="6228184" y="2204864"/>
            <a:ext cx="27987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3. Apply average projection </a:t>
            </a:r>
            <a:br>
              <a:rPr lang="nb-NO"/>
            </a:br>
            <a:r>
              <a:rPr lang="nb-NO"/>
              <a:t>values along all axes </a:t>
            </a:r>
            <a:br>
              <a:rPr lang="nb-NO"/>
            </a:br>
            <a:r>
              <a:rPr lang="nb-NO"/>
              <a:t>(horizontal)</a:t>
            </a:r>
          </a:p>
          <a:p>
            <a:endParaRPr lang="nb-NO"/>
          </a:p>
        </p:txBody>
      </p:sp>
      <p:graphicFrame>
        <p:nvGraphicFramePr>
          <p:cNvPr id="22" name="Tabell 21"/>
          <p:cNvGraphicFramePr>
            <a:graphicFrameLocks noGrp="1"/>
          </p:cNvGraphicFramePr>
          <p:nvPr/>
        </p:nvGraphicFramePr>
        <p:xfrm>
          <a:off x="6228184" y="260648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3" name="Tabell 22"/>
          <p:cNvGraphicFramePr>
            <a:graphicFrameLocks noGrp="1"/>
          </p:cNvGraphicFramePr>
          <p:nvPr/>
        </p:nvGraphicFramePr>
        <p:xfrm>
          <a:off x="6231561" y="260648"/>
          <a:ext cx="27439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2.3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6.7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6.7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6.7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20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nb-NO" sz="140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/>
                        <a:t>12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10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15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8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b-NO" sz="140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TekstSylinder 23"/>
          <p:cNvSpPr txBox="1"/>
          <p:nvPr/>
        </p:nvSpPr>
        <p:spPr>
          <a:xfrm>
            <a:off x="119545" y="2204864"/>
            <a:ext cx="146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1. Projections</a:t>
            </a:r>
          </a:p>
        </p:txBody>
      </p:sp>
      <p:sp>
        <p:nvSpPr>
          <p:cNvPr id="25" name="TekstSylinder 24"/>
          <p:cNvSpPr txBox="1"/>
          <p:nvPr/>
        </p:nvSpPr>
        <p:spPr>
          <a:xfrm>
            <a:off x="3059832" y="4050938"/>
            <a:ext cx="31602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4. </a:t>
            </a:r>
            <a:r>
              <a:rPr lang="nb-NO" b="1"/>
              <a:t>The iterative process</a:t>
            </a:r>
          </a:p>
          <a:p>
            <a:r>
              <a:rPr lang="nb-NO"/>
              <a:t>For each pixel, find the average </a:t>
            </a:r>
            <a:br>
              <a:rPr lang="nb-NO"/>
            </a:br>
            <a:r>
              <a:rPr lang="nb-NO"/>
              <a:t>solution</a:t>
            </a:r>
          </a:p>
          <a:p>
            <a:br>
              <a:rPr lang="nb-NO"/>
            </a:br>
            <a:r>
              <a:rPr lang="nb-NO"/>
              <a:t>If RMSE is below a limit: stop</a:t>
            </a:r>
            <a:endParaRPr lang="nb-NO" b="1"/>
          </a:p>
        </p:txBody>
      </p:sp>
    </p:spTree>
    <p:extLst>
      <p:ext uri="{BB962C8B-B14F-4D97-AF65-F5344CB8AC3E}">
        <p14:creationId xmlns:p14="http://schemas.microsoft.com/office/powerpoint/2010/main" val="285799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65761E4-5605-478A-B434-78A3C4F6B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184" y="1462852"/>
            <a:ext cx="3042550" cy="416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 err="1"/>
              <a:t>X-ray</a:t>
            </a:r>
            <a:r>
              <a:rPr lang="nb-NO"/>
              <a:t> tube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107504" y="4437112"/>
            <a:ext cx="372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/>
              <a:t>© Paul </a:t>
            </a:r>
            <a:r>
              <a:rPr lang="nb-NO" sz="1400" err="1"/>
              <a:t>Frame</a:t>
            </a:r>
            <a:r>
              <a:rPr lang="nb-NO" sz="1400"/>
              <a:t>, Oak Ridge Associated </a:t>
            </a:r>
            <a:r>
              <a:rPr lang="nb-NO" sz="1400" err="1"/>
              <a:t>Universities</a:t>
            </a:r>
            <a:endParaRPr lang="nb-NO" sz="1400"/>
          </a:p>
        </p:txBody>
      </p:sp>
      <p:pic>
        <p:nvPicPr>
          <p:cNvPr id="9218" name="Picture 2" descr="https://www.orau.org/ptp/collection/xraytubescoolidge/coolidgedrawin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5" y="1587755"/>
            <a:ext cx="4490494" cy="258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Sylinder 12"/>
          <p:cNvSpPr txBox="1"/>
          <p:nvPr/>
        </p:nvSpPr>
        <p:spPr>
          <a:xfrm>
            <a:off x="5687584" y="5687700"/>
            <a:ext cx="4176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/>
              <a:t>The Jackson focus X-ray tube: ca 1896</a:t>
            </a:r>
          </a:p>
          <a:p>
            <a:r>
              <a:rPr lang="nb-NO" sz="1400"/>
              <a:t>© The Cathode Ray Site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</a:t>
            </a:fld>
            <a:endParaRPr lang="nb-NO"/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AC456FEB-6865-4703-90CC-E03032F507D0}"/>
              </a:ext>
            </a:extLst>
          </p:cNvPr>
          <p:cNvSpPr txBox="1"/>
          <p:nvPr/>
        </p:nvSpPr>
        <p:spPr>
          <a:xfrm>
            <a:off x="7452320" y="1951062"/>
            <a:ext cx="4176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Concave cathode: </a:t>
            </a:r>
            <a:br>
              <a:rPr lang="nb-NO" sz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b-NO" sz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better focus</a:t>
            </a: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FA77266C-020A-4D05-AC00-85153B4D7D34}"/>
              </a:ext>
            </a:extLst>
          </p:cNvPr>
          <p:cNvSpPr txBox="1"/>
          <p:nvPr/>
        </p:nvSpPr>
        <p:spPr>
          <a:xfrm>
            <a:off x="7634677" y="2738497"/>
            <a:ext cx="4176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Platinum</a:t>
            </a:r>
            <a:br>
              <a:rPr lang="nb-NO" sz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b-NO" sz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anode</a:t>
            </a:r>
          </a:p>
        </p:txBody>
      </p:sp>
    </p:spTree>
    <p:extLst>
      <p:ext uri="{BB962C8B-B14F-4D97-AF65-F5344CB8AC3E}">
        <p14:creationId xmlns:p14="http://schemas.microsoft.com/office/powerpoint/2010/main" val="201432031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Projection methods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nb-NO" sz="2000" b="1"/>
                  <a:t>Projection-Slice theorem: Given infinite 1D projections along infinite lines, we can reconstruct </a:t>
                </a:r>
                <a14:m>
                  <m:oMath xmlns:m="http://schemas.openxmlformats.org/officeDocument/2006/math">
                    <m:r>
                      <a:rPr lang="nb-NO" sz="2000" b="1" i="1">
                        <a:latin typeface="Cambria Math" panose="02040503050406030204" pitchFamily="18" charset="0"/>
                      </a:rPr>
                      <m:t>𝝁</m:t>
                    </m:r>
                    <m:d>
                      <m:dPr>
                        <m:ctrlPr>
                          <a:rPr lang="nb-NO" sz="20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sz="20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nb-NO" sz="2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nb-NO" sz="2000" b="1" i="1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</m:d>
                  </m:oMath>
                </a14:m>
                <a:r>
                  <a:rPr lang="nb-NO" sz="2000" b="1"/>
                  <a:t> perfectly</a:t>
                </a:r>
              </a:p>
              <a:p>
                <a:pPr lvl="1"/>
                <a:r>
                  <a:rPr lang="nb-NO" sz="1800"/>
                  <a:t>Called the Inverse Radon Transform</a:t>
                </a:r>
              </a:p>
              <a:p>
                <a:endParaRPr lang="nb-NO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nary>
                            <m:naryPr>
                              <m:ctrlP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  <m: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unc>
                                    <m:funcPr>
                                      <m:ctrlPr>
                                        <a:rPr lang="nb-NO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nb-NO" sz="2000" b="0" i="0" smtClean="0">
                                          <a:latin typeface="Cambria Math" panose="02040503050406030204" pitchFamily="18" charset="0"/>
                                        </a:rPr>
                                        <m:t>exp</m:t>
                                      </m:r>
                                    </m:fName>
                                    <m:e>
                                      <m:d>
                                        <m:dPr>
                                          <m:begChr m:val="{"/>
                                          <m:endChr m:val="}"/>
                                          <m:ctrlP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nb-NO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  <m:d>
                                            <m:dPr>
                                              <m:ctrlPr>
                                                <a:rPr lang="nb-NO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nb-NO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  <m:func>
                                                <m:funcPr>
                                                  <m:ctrlPr>
                                                    <a:rPr lang="nb-NO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uncPr>
                                                <m:fNam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nb-NO" sz="2000" b="0" i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cos</m:t>
                                                  </m:r>
                                                </m:fName>
                                                <m:e>
                                                  <m:r>
                                                    <a:rPr lang="nb-NO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𝜙</m:t>
                                                  </m:r>
                                                </m:e>
                                              </m:func>
                                              <m:r>
                                                <a:rPr lang="nb-NO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nb-NO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  <m:func>
                                                <m:funcPr>
                                                  <m:ctrlPr>
                                                    <a:rPr lang="nb-NO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uncPr>
                                                <m:fNam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nb-NO" sz="2000" b="0" i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sin</m:t>
                                                  </m:r>
                                                </m:fName>
                                                <m:e>
                                                  <m:r>
                                                    <a:rPr lang="nb-NO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𝜙</m:t>
                                                  </m:r>
                                                </m:e>
                                              </m:func>
                                            </m:e>
                                          </m:d>
                                        </m:e>
                                      </m:d>
                                    </m:e>
                                  </m:func>
                                </m:e>
                                <m:sub>
                                  <m:r>
                                    <a:rPr lang="nb-NO" sz="2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  <m:d>
                        <m:dPr>
                          <m:begChr m:val="|"/>
                          <m:endChr m:val="|"/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nb-NO" sz="2000" b="0" i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nb-NO" sz="2000" b="0" i="0" smtClean="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  <m:oMath xmlns:m="http://schemas.openxmlformats.org/officeDocument/2006/math">
                      <m:r>
                        <a:rPr lang="nb-NO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  ≃</m:t>
                      </m:r>
                      <m:f>
                        <m:fPr>
                          <m:ctrlPr>
                            <a:rPr lang="nb-NO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nb-NO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nb-NO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nb-NO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nb-NO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nb-NO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  <m:e>
                          <m:sSubSup>
                            <m:sSubSupPr>
                              <m:ctrlPr>
                                <a:rPr lang="nb-NO" sz="20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nb-NO" sz="20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nb-NO" sz="20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sz="20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nb-NO" sz="20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nb-NO" sz="20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bSup>
                          <m:d>
                            <m:dPr>
                              <m:ctrlPr>
                                <a:rPr lang="nb-NO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func>
                                <m:funcPr>
                                  <m:ctrlPr>
                                    <a:rPr lang="nb-NO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b-NO" sz="20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nb-NO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nb-NO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nb-NO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nb-NO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func>
                                <m:funcPr>
                                  <m:ctrlPr>
                                    <a:rPr lang="nb-NO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nb-NO" sz="20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nb-NO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b-NO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nb-NO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</m:e>
                      </m:nary>
                    </m:oMath>
                  </m:oMathPara>
                </a14:m>
                <a:endParaRPr lang="nb-NO" sz="2000"/>
              </a:p>
              <a:p>
                <a:pPr marL="0" indent="0">
                  <a:buNone/>
                </a:pPr>
                <a:endParaRPr lang="nb-NO" sz="2000"/>
              </a:p>
              <a:p>
                <a:pPr marL="0" indent="0">
                  <a:buNone/>
                </a:pPr>
                <a:r>
                  <a:rPr lang="nb-NO" sz="200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𝑥</m:t>
                    </m:r>
                    <m:func>
                      <m:func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nb-NO" sz="20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func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𝑦</m:t>
                    </m:r>
                    <m:func>
                      <m:func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nb-NO" sz="20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func>
                  </m:oMath>
                </a14:m>
                <a:r>
                  <a:rPr lang="nb-NO" sz="2000"/>
                  <a:t> is a line along </a:t>
                </a:r>
                <a14:m>
                  <m:oMath xmlns:m="http://schemas.openxmlformats.org/officeDocument/2006/math"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nb-NO" sz="2000"/>
                  <a:t> and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b-NO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nb-NO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nb-NO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d>
                        <m:dPr>
                          <m:ctrlPr>
                            <a:rPr lang="nb-NO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b-NO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b-NO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nb-NO" sz="20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d>
                        <m:dPr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nb-NO" sz="2000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nb-NO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b-NO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nb-NO" sz="2000"/>
              </a:p>
              <a:p>
                <a:pPr marL="0" indent="0">
                  <a:buNone/>
                </a:pPr>
                <a:r>
                  <a:rPr lang="nb-NO" sz="2000"/>
                  <a:t>Is the convolution between the attenuation map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nb-NO" sz="2000"/>
                  <a:t> and a «ramp filter» </a:t>
                </a:r>
                <a14:m>
                  <m:oMath xmlns:m="http://schemas.openxmlformats.org/officeDocument/2006/math">
                    <m:r>
                      <a:rPr lang="nb-NO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nb-NO" sz="2000"/>
              </a:p>
            </p:txBody>
          </p:sp>
        </mc:Choice>
        <mc:Fallback xmlns="">
          <p:sp>
            <p:nvSpPr>
              <p:cNvPr id="3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1" t="-1482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776751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b-NO"/>
          </a:p>
          <a:p>
            <a:pPr marL="0" indent="0">
              <a:buNone/>
            </a:pPr>
            <a:endParaRPr lang="nb-NO"/>
          </a:p>
          <a:p>
            <a:pPr marL="0" indent="0">
              <a:buNone/>
            </a:pPr>
            <a:endParaRPr lang="nb-NO"/>
          </a:p>
          <a:p>
            <a:pPr marL="0" indent="0" algn="ctr">
              <a:buNone/>
            </a:pPr>
            <a:r>
              <a:rPr lang="nb-NO"/>
              <a:t>Or, for the mathematically uninclined…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0886432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nb-NO"/>
              <a:t>Back </a:t>
            </a:r>
            <a:r>
              <a:rPr lang="nb-NO" err="1"/>
              <a:t>projection</a:t>
            </a:r>
            <a:endParaRPr lang="nb-NO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kstSylinder 6"/>
              <p:cNvSpPr txBox="1"/>
              <p:nvPr/>
            </p:nvSpPr>
            <p:spPr>
              <a:xfrm>
                <a:off x="395536" y="1229851"/>
                <a:ext cx="806489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For </a:t>
                </a:r>
                <a:r>
                  <a:rPr lang="nb-NO" sz="2400" err="1"/>
                  <a:t>each</a:t>
                </a:r>
                <a:r>
                  <a:rPr lang="nb-NO" sz="2400"/>
                  <a:t> </a:t>
                </a:r>
                <a:r>
                  <a:rPr lang="nb-NO" sz="2400" err="1"/>
                  <a:t>row</a:t>
                </a:r>
                <a:r>
                  <a:rPr lang="nb-NO" sz="2400"/>
                  <a:t> in </a:t>
                </a:r>
                <a:r>
                  <a:rPr lang="nb-NO" sz="2400" err="1"/>
                  <a:t>the</a:t>
                </a:r>
                <a:r>
                  <a:rPr lang="nb-NO" sz="2400"/>
                  <a:t> sinogram, </a:t>
                </a:r>
                <a:r>
                  <a:rPr lang="nb-NO" sz="2400" err="1"/>
                  <a:t>project</a:t>
                </a:r>
                <a:r>
                  <a:rPr lang="nb-NO" sz="2400"/>
                  <a:t> </a:t>
                </a:r>
                <a:r>
                  <a:rPr lang="nb-NO" sz="2400" err="1"/>
                  <a:t>the</a:t>
                </a:r>
                <a:r>
                  <a:rPr lang="nb-NO" sz="2400"/>
                  <a:t> data </a:t>
                </a:r>
                <a:r>
                  <a:rPr lang="nb-NO" sz="2400" err="1"/>
                  <a:t>onto</a:t>
                </a:r>
                <a:r>
                  <a:rPr lang="nb-NO" sz="2400"/>
                  <a:t> an </a:t>
                </a:r>
                <a:r>
                  <a:rPr lang="nb-NO" sz="2400" err="1"/>
                  <a:t>empty</a:t>
                </a:r>
                <a:r>
                  <a:rPr lang="nb-NO" sz="2400"/>
                  <a:t> image (</a:t>
                </a:r>
                <a:r>
                  <a:rPr lang="nb-NO" sz="2400" err="1"/>
                  <a:t>corresponding</a:t>
                </a:r>
                <a:r>
                  <a:rPr lang="nb-NO" sz="2400"/>
                  <a:t> to </a:t>
                </a:r>
                <a:r>
                  <a:rPr lang="nb-NO" sz="2400" err="1"/>
                  <a:t>the</a:t>
                </a:r>
                <a:r>
                  <a:rPr lang="nb-NO" sz="2400"/>
                  <a:t> angle </a:t>
                </a:r>
                <a14:m>
                  <m:oMath xmlns:m="http://schemas.openxmlformats.org/officeDocument/2006/math">
                    <m:r>
                      <a:rPr lang="nb-NO" sz="2400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nb-NO" sz="2400"/>
                  <a:t>)</a:t>
                </a:r>
              </a:p>
            </p:txBody>
          </p:sp>
        </mc:Choice>
        <mc:Fallback>
          <p:sp>
            <p:nvSpPr>
              <p:cNvPr id="7" name="TekstSylinder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229851"/>
                <a:ext cx="8064896" cy="830997"/>
              </a:xfrm>
              <a:prstGeom prst="rect">
                <a:avLst/>
              </a:prstGeom>
              <a:blipFill>
                <a:blip r:embed="rId4"/>
                <a:stretch>
                  <a:fillRect l="-1058" t="-5882" b="-1617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5" y="2803320"/>
            <a:ext cx="2286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13645" y="4186425"/>
            <a:ext cx="2286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70" y="2865233"/>
            <a:ext cx="249555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Sylinder 2"/>
              <p:cNvSpPr txBox="1"/>
              <p:nvPr/>
            </p:nvSpPr>
            <p:spPr>
              <a:xfrm>
                <a:off x="2070896" y="5625282"/>
                <a:ext cx="9140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nb-NO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b="0" i="1" smtClean="0">
                              <a:latin typeface="Cambria Math"/>
                            </a:rPr>
                            <m:t>0</m:t>
                          </m:r>
                        </m:e>
                        <m:sup>
                          <m:r>
                            <a:rPr lang="nb-NO" b="0" i="1" smtClean="0">
                              <a:latin typeface="Cambria Math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3" name="TekstSylin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896" y="5625282"/>
                <a:ext cx="914096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ktangel 4"/>
              <p:cNvSpPr/>
              <p:nvPr/>
            </p:nvSpPr>
            <p:spPr>
              <a:xfrm>
                <a:off x="-6012" y="3942629"/>
                <a:ext cx="10423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nb-NO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nb-NO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b="0" i="1" smtClean="0">
                              <a:latin typeface="Cambria Math"/>
                            </a:rPr>
                            <m:t>9</m:t>
                          </m:r>
                          <m:r>
                            <a:rPr lang="nb-NO" i="1">
                              <a:latin typeface="Cambria Math"/>
                            </a:rPr>
                            <m:t>0</m:t>
                          </m:r>
                        </m:e>
                        <m:sup>
                          <m:r>
                            <a:rPr lang="nb-NO" i="1">
                              <a:latin typeface="Cambria Math"/>
                            </a:rPr>
                            <m:t>∘</m:t>
                          </m:r>
                        </m:sup>
                      </m:sSup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5" name="Rektangel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012" y="3942629"/>
                <a:ext cx="1042337" cy="369332"/>
              </a:xfrm>
              <a:prstGeom prst="rect">
                <a:avLst/>
              </a:prstGeom>
              <a:blipFill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Rett pil 13"/>
          <p:cNvCxnSpPr/>
          <p:nvPr/>
        </p:nvCxnSpPr>
        <p:spPr>
          <a:xfrm flipV="1">
            <a:off x="3851920" y="4127294"/>
            <a:ext cx="706144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45137" y="4079033"/>
            <a:ext cx="2286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880" y="2792976"/>
            <a:ext cx="2286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ktangel 8"/>
          <p:cNvSpPr/>
          <p:nvPr/>
        </p:nvSpPr>
        <p:spPr>
          <a:xfrm>
            <a:off x="4766480" y="3973984"/>
            <a:ext cx="2376264" cy="295275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3" name="Rektangel 22"/>
          <p:cNvSpPr/>
          <p:nvPr/>
        </p:nvSpPr>
        <p:spPr>
          <a:xfrm rot="5400000">
            <a:off x="4708486" y="3903729"/>
            <a:ext cx="2516777" cy="295275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grpSp>
        <p:nvGrpSpPr>
          <p:cNvPr id="11" name="Gruppe 10"/>
          <p:cNvGrpSpPr/>
          <p:nvPr/>
        </p:nvGrpSpPr>
        <p:grpSpPr>
          <a:xfrm>
            <a:off x="4585419" y="3501008"/>
            <a:ext cx="2516777" cy="2647950"/>
            <a:chOff x="4685661" y="3574425"/>
            <a:chExt cx="2516777" cy="264795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085669">
              <a:off x="6911180" y="3574425"/>
              <a:ext cx="228600" cy="264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ktangel 24"/>
            <p:cNvSpPr/>
            <p:nvPr/>
          </p:nvSpPr>
          <p:spPr>
            <a:xfrm rot="2285669">
              <a:off x="4685661" y="3903727"/>
              <a:ext cx="2516777" cy="295275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27" name="Gruppe 26"/>
          <p:cNvGrpSpPr/>
          <p:nvPr/>
        </p:nvGrpSpPr>
        <p:grpSpPr>
          <a:xfrm rot="16365081">
            <a:off x="5428553" y="2987986"/>
            <a:ext cx="2516777" cy="2647950"/>
            <a:chOff x="4685661" y="3574425"/>
            <a:chExt cx="2516777" cy="2647950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085669">
              <a:off x="6911180" y="3574425"/>
              <a:ext cx="228600" cy="264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ktangel 28"/>
            <p:cNvSpPr/>
            <p:nvPr/>
          </p:nvSpPr>
          <p:spPr>
            <a:xfrm rot="2285669">
              <a:off x="4685661" y="3903727"/>
              <a:ext cx="2516777" cy="295275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30" name="Gruppe 29"/>
          <p:cNvGrpSpPr/>
          <p:nvPr/>
        </p:nvGrpSpPr>
        <p:grpSpPr>
          <a:xfrm rot="12147122">
            <a:off x="4968317" y="1891158"/>
            <a:ext cx="2516777" cy="2647950"/>
            <a:chOff x="4685661" y="3574425"/>
            <a:chExt cx="2516777" cy="2647950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085669">
              <a:off x="6911180" y="3574425"/>
              <a:ext cx="228600" cy="264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Rektangel 31"/>
            <p:cNvSpPr/>
            <p:nvPr/>
          </p:nvSpPr>
          <p:spPr>
            <a:xfrm rot="2285669">
              <a:off x="4685661" y="3903727"/>
              <a:ext cx="2516777" cy="295275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33" name="Gruppe 32"/>
          <p:cNvGrpSpPr/>
          <p:nvPr/>
        </p:nvGrpSpPr>
        <p:grpSpPr>
          <a:xfrm rot="6940499">
            <a:off x="3700102" y="2591809"/>
            <a:ext cx="2516777" cy="2647950"/>
            <a:chOff x="4685661" y="3574425"/>
            <a:chExt cx="2516777" cy="2647950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085669">
              <a:off x="6911180" y="3574425"/>
              <a:ext cx="228600" cy="264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ktangel 34"/>
            <p:cNvSpPr/>
            <p:nvPr/>
          </p:nvSpPr>
          <p:spPr>
            <a:xfrm rot="2285669">
              <a:off x="4685661" y="3903727"/>
              <a:ext cx="2516777" cy="295275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36" name="Gruppe 35"/>
          <p:cNvGrpSpPr/>
          <p:nvPr/>
        </p:nvGrpSpPr>
        <p:grpSpPr>
          <a:xfrm rot="4083647">
            <a:off x="3968594" y="2972880"/>
            <a:ext cx="2516777" cy="2647950"/>
            <a:chOff x="4685661" y="3574425"/>
            <a:chExt cx="2516777" cy="2647950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085669">
              <a:off x="6911180" y="3574425"/>
              <a:ext cx="228600" cy="264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Rektangel 37"/>
            <p:cNvSpPr/>
            <p:nvPr/>
          </p:nvSpPr>
          <p:spPr>
            <a:xfrm rot="2285669">
              <a:off x="4685661" y="3903727"/>
              <a:ext cx="2516777" cy="295275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grpSp>
        <p:nvGrpSpPr>
          <p:cNvPr id="39" name="Gruppe 38"/>
          <p:cNvGrpSpPr/>
          <p:nvPr/>
        </p:nvGrpSpPr>
        <p:grpSpPr>
          <a:xfrm rot="9992414">
            <a:off x="4505563" y="1985949"/>
            <a:ext cx="2516777" cy="2647950"/>
            <a:chOff x="4685661" y="3574425"/>
            <a:chExt cx="2516777" cy="2647950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085669">
              <a:off x="6911180" y="3574425"/>
              <a:ext cx="228600" cy="264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Rektangel 40"/>
            <p:cNvSpPr/>
            <p:nvPr/>
          </p:nvSpPr>
          <p:spPr>
            <a:xfrm rot="2285669">
              <a:off x="4685661" y="3903727"/>
              <a:ext cx="2516777" cy="295275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sp>
        <p:nvSpPr>
          <p:cNvPr id="12" name="TekstSylinder 11"/>
          <p:cNvSpPr txBox="1"/>
          <p:nvPr/>
        </p:nvSpPr>
        <p:spPr>
          <a:xfrm>
            <a:off x="2093690" y="6309320"/>
            <a:ext cx="1066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Sinogram</a:t>
            </a:r>
          </a:p>
        </p:txBody>
      </p:sp>
      <p:sp>
        <p:nvSpPr>
          <p:cNvPr id="44" name="TekstSylinder 43"/>
          <p:cNvSpPr txBox="1"/>
          <p:nvPr/>
        </p:nvSpPr>
        <p:spPr>
          <a:xfrm>
            <a:off x="5675036" y="6309320"/>
            <a:ext cx="1633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Back Projection</a:t>
            </a:r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13" name="Plassholder for lysbildenumm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5509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Back </a:t>
            </a:r>
            <a:r>
              <a:rPr lang="nb-NO" err="1"/>
              <a:t>projection</a:t>
            </a:r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467544" y="3356992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OK image </a:t>
            </a:r>
            <a:r>
              <a:rPr lang="nb-NO" sz="2400" err="1"/>
              <a:t>with</a:t>
            </a:r>
            <a:r>
              <a:rPr lang="nb-NO" sz="2400"/>
              <a:t> </a:t>
            </a:r>
            <a:r>
              <a:rPr lang="nb-NO" sz="2400" err="1"/>
              <a:t>enough</a:t>
            </a:r>
            <a:r>
              <a:rPr lang="nb-NO" sz="2400"/>
              <a:t> </a:t>
            </a:r>
            <a:r>
              <a:rPr lang="nb-NO" sz="2400" err="1"/>
              <a:t>projections</a:t>
            </a:r>
            <a:r>
              <a:rPr lang="nb-NO" sz="2400"/>
              <a:t> (-&gt; 360)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Due to inherent problem </a:t>
            </a:r>
            <a:r>
              <a:rPr lang="nb-NO" sz="2400" err="1"/>
              <a:t>with</a:t>
            </a:r>
            <a:r>
              <a:rPr lang="nb-NO" sz="2400"/>
              <a:t> </a:t>
            </a:r>
            <a:r>
              <a:rPr lang="nb-NO" sz="2400" err="1"/>
              <a:t>method</a:t>
            </a:r>
            <a:r>
              <a:rPr lang="nb-NO" sz="2400"/>
              <a:t>, </a:t>
            </a:r>
            <a:r>
              <a:rPr lang="nb-NO" sz="2400" err="1"/>
              <a:t>edges</a:t>
            </a:r>
            <a:r>
              <a:rPr lang="nb-NO" sz="2400"/>
              <a:t> </a:t>
            </a:r>
            <a:r>
              <a:rPr lang="nb-NO" sz="2400" err="1"/>
              <a:t>are</a:t>
            </a:r>
            <a:r>
              <a:rPr lang="nb-NO" sz="2400"/>
              <a:t> </a:t>
            </a:r>
            <a:r>
              <a:rPr lang="nb-NO" sz="2400" b="1" err="1"/>
              <a:t>blurry</a:t>
            </a:r>
            <a:r>
              <a:rPr lang="nb-NO" sz="2400"/>
              <a:t> and </a:t>
            </a:r>
            <a:r>
              <a:rPr lang="nb-NO" sz="2400" b="1" err="1"/>
              <a:t>smoothed</a:t>
            </a:r>
            <a:endParaRPr lang="nb-NO" sz="24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sz="2400" err="1"/>
              <a:t>Very</a:t>
            </a:r>
            <a:r>
              <a:rPr lang="nb-NO" sz="2400"/>
              <a:t> evident in complex images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b-NO" sz="2400"/>
          </a:p>
          <a:p>
            <a:r>
              <a:rPr lang="nb-NO" sz="2400" err="1"/>
              <a:t>Need</a:t>
            </a:r>
            <a:r>
              <a:rPr lang="nb-NO" sz="2400"/>
              <a:t> to </a:t>
            </a:r>
            <a:r>
              <a:rPr lang="nb-NO" sz="2400" err="1"/>
              <a:t>find</a:t>
            </a:r>
            <a:r>
              <a:rPr lang="nb-NO" sz="2400"/>
              <a:t> a </a:t>
            </a:r>
            <a:r>
              <a:rPr lang="nb-NO" sz="2400" err="1"/>
              <a:t>way</a:t>
            </a:r>
            <a:r>
              <a:rPr lang="nb-NO" sz="2400"/>
              <a:t> to </a:t>
            </a:r>
            <a:r>
              <a:rPr lang="nb-NO" sz="2400" err="1"/>
              <a:t>remove</a:t>
            </a:r>
            <a:r>
              <a:rPr lang="nb-NO" sz="2400"/>
              <a:t> </a:t>
            </a:r>
            <a:r>
              <a:rPr lang="nb-NO" sz="2400" err="1"/>
              <a:t>this</a:t>
            </a:r>
            <a:r>
              <a:rPr lang="nb-NO" sz="2400"/>
              <a:t> </a:t>
            </a:r>
            <a:r>
              <a:rPr lang="nb-NO" sz="2400" err="1"/>
              <a:t>artifact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b="1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Filtering</a:t>
            </a:r>
            <a:endParaRPr lang="nb-NO" sz="2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" y="1271786"/>
            <a:ext cx="3888432" cy="1797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585" y="1271786"/>
            <a:ext cx="1790856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510" y="1271786"/>
            <a:ext cx="25050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5064187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Filter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251520" y="1510926"/>
            <a:ext cx="86409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A filter is a </a:t>
            </a:r>
            <a:r>
              <a:rPr lang="nb-NO" sz="2400" err="1"/>
              <a:t>mathematical</a:t>
            </a:r>
            <a:r>
              <a:rPr lang="nb-NO" sz="2400"/>
              <a:t> </a:t>
            </a:r>
            <a:r>
              <a:rPr lang="nb-NO" sz="2400" err="1"/>
              <a:t>operation</a:t>
            </a:r>
            <a:r>
              <a:rPr lang="nb-NO" sz="2400"/>
              <a:t> </a:t>
            </a:r>
            <a:r>
              <a:rPr lang="nb-NO" sz="2400" err="1"/>
              <a:t>which</a:t>
            </a:r>
            <a:r>
              <a:rPr lang="nb-NO" sz="2400"/>
              <a:t> </a:t>
            </a:r>
            <a:r>
              <a:rPr lang="nb-NO" sz="2400" err="1"/>
              <a:t>adjusts</a:t>
            </a:r>
            <a:r>
              <a:rPr lang="nb-NO" sz="2400"/>
              <a:t> an image </a:t>
            </a:r>
            <a:r>
              <a:rPr lang="nb-NO" sz="2400" err="1"/>
              <a:t>matrix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Is </a:t>
            </a:r>
            <a:r>
              <a:rPr lang="nb-NO" sz="2400" err="1"/>
              <a:t>itself</a:t>
            </a:r>
            <a:r>
              <a:rPr lang="nb-NO" sz="2400"/>
              <a:t> a </a:t>
            </a:r>
            <a:r>
              <a:rPr lang="nb-NO" sz="2400" err="1"/>
              <a:t>matrix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Works </a:t>
            </a:r>
            <a:r>
              <a:rPr lang="nb-NO" sz="2400" err="1"/>
              <a:t>on</a:t>
            </a:r>
            <a:r>
              <a:rPr lang="nb-NO" sz="2400"/>
              <a:t> </a:t>
            </a:r>
            <a:r>
              <a:rPr lang="nb-NO" sz="2400" err="1"/>
              <a:t>every</a:t>
            </a:r>
            <a:r>
              <a:rPr lang="nb-NO" sz="2400"/>
              <a:t> </a:t>
            </a:r>
            <a:r>
              <a:rPr lang="nb-NO" sz="2400" err="1"/>
              <a:t>pixel</a:t>
            </a:r>
            <a:r>
              <a:rPr lang="nb-NO" sz="2400"/>
              <a:t>, </a:t>
            </a:r>
            <a:r>
              <a:rPr lang="nb-NO" sz="2400" err="1"/>
              <a:t>but</a:t>
            </a:r>
            <a:r>
              <a:rPr lang="nb-NO" sz="2400"/>
              <a:t> </a:t>
            </a:r>
            <a:r>
              <a:rPr lang="nb-NO" sz="2400" err="1"/>
              <a:t>with</a:t>
            </a:r>
            <a:r>
              <a:rPr lang="nb-NO" sz="2400"/>
              <a:t> </a:t>
            </a:r>
            <a:r>
              <a:rPr lang="nb-NO" sz="2400" err="1"/>
              <a:t>local</a:t>
            </a:r>
            <a:r>
              <a:rPr lang="nb-NO" sz="2400"/>
              <a:t> </a:t>
            </a:r>
            <a:r>
              <a:rPr lang="nb-NO" sz="2400" err="1"/>
              <a:t>information</a:t>
            </a:r>
            <a:r>
              <a:rPr lang="nb-NO" sz="2400"/>
              <a:t> (filter </a:t>
            </a:r>
            <a:r>
              <a:rPr lang="nb-NO" sz="2400" err="1"/>
              <a:t>size</a:t>
            </a:r>
            <a:r>
              <a:rPr lang="nb-NO" sz="2400"/>
              <a:t> – 3x3)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Above</a:t>
            </a:r>
            <a:r>
              <a:rPr lang="nb-NO" sz="2400"/>
              <a:t>: For </a:t>
            </a:r>
            <a:r>
              <a:rPr lang="nb-NO" sz="2400" err="1"/>
              <a:t>each</a:t>
            </a:r>
            <a:r>
              <a:rPr lang="nb-NO" sz="2400"/>
              <a:t> </a:t>
            </a:r>
            <a:r>
              <a:rPr lang="nb-NO" sz="2400" err="1"/>
              <a:t>pixel</a:t>
            </a:r>
            <a:r>
              <a:rPr lang="nb-NO" sz="2400"/>
              <a:t>, 1*</a:t>
            </a:r>
            <a:r>
              <a:rPr lang="nb-NO" sz="2400" err="1"/>
              <a:t>current</a:t>
            </a:r>
            <a:r>
              <a:rPr lang="nb-NO" sz="2400"/>
              <a:t> </a:t>
            </a:r>
            <a:r>
              <a:rPr lang="nb-NO" sz="2400" err="1"/>
              <a:t>value</a:t>
            </a:r>
            <a:r>
              <a:rPr lang="nb-NO" sz="2400"/>
              <a:t> + 0*</a:t>
            </a:r>
            <a:r>
              <a:rPr lang="nb-NO" sz="2400" err="1"/>
              <a:t>every</a:t>
            </a:r>
            <a:r>
              <a:rPr lang="nb-NO" sz="2400"/>
              <a:t> neighbour </a:t>
            </a:r>
            <a:r>
              <a:rPr lang="nb-NO" sz="2400" err="1"/>
              <a:t>value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Below</a:t>
            </a:r>
            <a:r>
              <a:rPr lang="nb-NO" sz="2400"/>
              <a:t>: For </a:t>
            </a:r>
            <a:r>
              <a:rPr lang="nb-NO" sz="2400" err="1"/>
              <a:t>each</a:t>
            </a:r>
            <a:r>
              <a:rPr lang="nb-NO" sz="2400"/>
              <a:t> </a:t>
            </a:r>
            <a:r>
              <a:rPr lang="nb-NO" sz="2400" err="1"/>
              <a:t>pixel</a:t>
            </a:r>
            <a:r>
              <a:rPr lang="nb-NO" sz="2400"/>
              <a:t>, sum </a:t>
            </a:r>
            <a:r>
              <a:rPr lang="nb-NO" sz="2400" err="1"/>
              <a:t>row</a:t>
            </a:r>
            <a:r>
              <a:rPr lang="nb-NO" sz="2400"/>
              <a:t> </a:t>
            </a:r>
            <a:r>
              <a:rPr lang="nb-NO" sz="2400" err="1"/>
              <a:t>pixel</a:t>
            </a:r>
            <a:r>
              <a:rPr lang="nb-NO" sz="2400"/>
              <a:t> </a:t>
            </a:r>
            <a:r>
              <a:rPr lang="nb-NO" sz="2400" err="1"/>
              <a:t>values</a:t>
            </a:r>
            <a:r>
              <a:rPr lang="nb-NO" sz="2400"/>
              <a:t>, </a:t>
            </a:r>
            <a:r>
              <a:rPr lang="nb-NO" sz="2400" err="1"/>
              <a:t>ignore</a:t>
            </a:r>
            <a:r>
              <a:rPr lang="nb-NO" sz="2400"/>
              <a:t> </a:t>
            </a:r>
            <a:r>
              <a:rPr lang="nb-NO" sz="2400" err="1"/>
              <a:t>above</a:t>
            </a:r>
            <a:r>
              <a:rPr lang="nb-NO" sz="2400"/>
              <a:t>/</a:t>
            </a:r>
            <a:r>
              <a:rPr lang="nb-NO" sz="2400" err="1"/>
              <a:t>below</a:t>
            </a:r>
            <a:r>
              <a:rPr lang="nb-NO" sz="2400"/>
              <a:t>. This </a:t>
            </a:r>
            <a:r>
              <a:rPr lang="nb-NO" sz="2400" err="1"/>
              <a:t>will</a:t>
            </a:r>
            <a:r>
              <a:rPr lang="nb-NO" sz="2400"/>
              <a:t> smooth horizontally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Sylinder 4"/>
              <p:cNvSpPr txBox="1"/>
              <p:nvPr/>
            </p:nvSpPr>
            <p:spPr>
              <a:xfrm>
                <a:off x="1691680" y="2420888"/>
                <a:ext cx="1083950" cy="8249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</m:mr>
                      </m:m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5" name="TekstSylin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2420888"/>
                <a:ext cx="1083950" cy="82490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ktangel 5"/>
          <p:cNvSpPr/>
          <p:nvPr/>
        </p:nvSpPr>
        <p:spPr>
          <a:xfrm>
            <a:off x="3563888" y="2492896"/>
            <a:ext cx="216024" cy="21602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3" name="Rektangel 22"/>
          <p:cNvSpPr/>
          <p:nvPr/>
        </p:nvSpPr>
        <p:spPr>
          <a:xfrm>
            <a:off x="3779912" y="2492896"/>
            <a:ext cx="216024" cy="2160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4" name="Rektangel 23"/>
          <p:cNvSpPr/>
          <p:nvPr/>
        </p:nvSpPr>
        <p:spPr>
          <a:xfrm>
            <a:off x="3995936" y="2492896"/>
            <a:ext cx="216024" cy="21602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5" name="Rektangel 24"/>
          <p:cNvSpPr/>
          <p:nvPr/>
        </p:nvSpPr>
        <p:spPr>
          <a:xfrm>
            <a:off x="3995936" y="2708920"/>
            <a:ext cx="216024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6" name="Rektangel 25"/>
          <p:cNvSpPr/>
          <p:nvPr/>
        </p:nvSpPr>
        <p:spPr>
          <a:xfrm>
            <a:off x="3779912" y="2708920"/>
            <a:ext cx="216024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7" name="Rektangel 26"/>
          <p:cNvSpPr/>
          <p:nvPr/>
        </p:nvSpPr>
        <p:spPr>
          <a:xfrm>
            <a:off x="3563888" y="2708920"/>
            <a:ext cx="216024" cy="2160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8" name="Rektangel 27"/>
          <p:cNvSpPr/>
          <p:nvPr/>
        </p:nvSpPr>
        <p:spPr>
          <a:xfrm>
            <a:off x="3563888" y="2924944"/>
            <a:ext cx="216024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Rektangel 28"/>
          <p:cNvSpPr/>
          <p:nvPr/>
        </p:nvSpPr>
        <p:spPr>
          <a:xfrm>
            <a:off x="3779912" y="2924944"/>
            <a:ext cx="216024" cy="21602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Rektangel 29"/>
          <p:cNvSpPr/>
          <p:nvPr/>
        </p:nvSpPr>
        <p:spPr>
          <a:xfrm>
            <a:off x="3995936" y="2924944"/>
            <a:ext cx="216024" cy="21602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kstSylinder 30"/>
              <p:cNvSpPr txBox="1"/>
              <p:nvPr/>
            </p:nvSpPr>
            <p:spPr>
              <a:xfrm>
                <a:off x="1472479" y="4634351"/>
                <a:ext cx="1083951" cy="8249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1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</m:mr>
                      </m:m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31" name="TekstSylinder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479" y="4634351"/>
                <a:ext cx="1083951" cy="82490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ktangel 31"/>
          <p:cNvSpPr/>
          <p:nvPr/>
        </p:nvSpPr>
        <p:spPr>
          <a:xfrm>
            <a:off x="3344687" y="4629922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3" name="Rektangel 32"/>
          <p:cNvSpPr/>
          <p:nvPr/>
        </p:nvSpPr>
        <p:spPr>
          <a:xfrm>
            <a:off x="3560711" y="4629922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4" name="Rektangel 33"/>
          <p:cNvSpPr/>
          <p:nvPr/>
        </p:nvSpPr>
        <p:spPr>
          <a:xfrm>
            <a:off x="3776735" y="4629922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5" name="Rektangel 34"/>
          <p:cNvSpPr/>
          <p:nvPr/>
        </p:nvSpPr>
        <p:spPr>
          <a:xfrm>
            <a:off x="3776735" y="4845946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6" name="Rektangel 35"/>
          <p:cNvSpPr/>
          <p:nvPr/>
        </p:nvSpPr>
        <p:spPr>
          <a:xfrm>
            <a:off x="3560711" y="4845946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7" name="Rektangel 36"/>
          <p:cNvSpPr/>
          <p:nvPr/>
        </p:nvSpPr>
        <p:spPr>
          <a:xfrm>
            <a:off x="3344687" y="4845946"/>
            <a:ext cx="216024" cy="21602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8" name="Rektangel 37"/>
          <p:cNvSpPr/>
          <p:nvPr/>
        </p:nvSpPr>
        <p:spPr>
          <a:xfrm>
            <a:off x="3344687" y="5061970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9" name="Rektangel 38"/>
          <p:cNvSpPr/>
          <p:nvPr/>
        </p:nvSpPr>
        <p:spPr>
          <a:xfrm>
            <a:off x="3560711" y="5061970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0" name="Rektangel 39"/>
          <p:cNvSpPr/>
          <p:nvPr/>
        </p:nvSpPr>
        <p:spPr>
          <a:xfrm>
            <a:off x="3776735" y="5061970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1" name="Rektangel 40"/>
          <p:cNvSpPr/>
          <p:nvPr/>
        </p:nvSpPr>
        <p:spPr>
          <a:xfrm>
            <a:off x="5292080" y="2492896"/>
            <a:ext cx="216024" cy="21602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2" name="Rektangel 41"/>
          <p:cNvSpPr/>
          <p:nvPr/>
        </p:nvSpPr>
        <p:spPr>
          <a:xfrm>
            <a:off x="5508104" y="2492896"/>
            <a:ext cx="216024" cy="2160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3" name="Rektangel 42"/>
          <p:cNvSpPr/>
          <p:nvPr/>
        </p:nvSpPr>
        <p:spPr>
          <a:xfrm>
            <a:off x="5724128" y="2492896"/>
            <a:ext cx="216024" cy="21602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4" name="Rektangel 43"/>
          <p:cNvSpPr/>
          <p:nvPr/>
        </p:nvSpPr>
        <p:spPr>
          <a:xfrm>
            <a:off x="5724128" y="2708920"/>
            <a:ext cx="216024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5" name="Rektangel 44"/>
          <p:cNvSpPr/>
          <p:nvPr/>
        </p:nvSpPr>
        <p:spPr>
          <a:xfrm>
            <a:off x="5508104" y="2708920"/>
            <a:ext cx="216024" cy="216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6" name="Rektangel 45"/>
          <p:cNvSpPr/>
          <p:nvPr/>
        </p:nvSpPr>
        <p:spPr>
          <a:xfrm>
            <a:off x="5292080" y="2708920"/>
            <a:ext cx="216024" cy="2160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7" name="Rektangel 46"/>
          <p:cNvSpPr/>
          <p:nvPr/>
        </p:nvSpPr>
        <p:spPr>
          <a:xfrm>
            <a:off x="5292080" y="2924944"/>
            <a:ext cx="216024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8" name="Rektangel 47"/>
          <p:cNvSpPr/>
          <p:nvPr/>
        </p:nvSpPr>
        <p:spPr>
          <a:xfrm>
            <a:off x="5508104" y="2924944"/>
            <a:ext cx="216024" cy="21602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9" name="Rektangel 48"/>
          <p:cNvSpPr/>
          <p:nvPr/>
        </p:nvSpPr>
        <p:spPr>
          <a:xfrm>
            <a:off x="5724128" y="2924944"/>
            <a:ext cx="216024" cy="21602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kstSylinder 9"/>
              <p:cNvSpPr txBox="1"/>
              <p:nvPr/>
            </p:nvSpPr>
            <p:spPr>
              <a:xfrm>
                <a:off x="4572491" y="2632266"/>
                <a:ext cx="4106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10" name="TekstSylinder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491" y="2632266"/>
                <a:ext cx="41068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kstSylinder 67"/>
              <p:cNvSpPr txBox="1"/>
              <p:nvPr/>
            </p:nvSpPr>
            <p:spPr>
              <a:xfrm>
                <a:off x="4519546" y="4737934"/>
                <a:ext cx="4106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68" name="TekstSylinder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546" y="4737934"/>
                <a:ext cx="41068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000" y="2305215"/>
            <a:ext cx="772400" cy="59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523" y="2502003"/>
            <a:ext cx="772400" cy="59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724" y="2312604"/>
            <a:ext cx="772400" cy="59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146" y="2303607"/>
            <a:ext cx="772400" cy="59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043" y="2511013"/>
            <a:ext cx="772400" cy="59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696" y="2705905"/>
            <a:ext cx="772400" cy="59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262" y="2708920"/>
            <a:ext cx="772400" cy="59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000" y="2705905"/>
            <a:ext cx="772400" cy="59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696" y="2493846"/>
            <a:ext cx="772400" cy="59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5" name="Rektangel 94"/>
          <p:cNvSpPr/>
          <p:nvPr/>
        </p:nvSpPr>
        <p:spPr>
          <a:xfrm>
            <a:off x="3987390" y="4630502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6" name="Rektangel 95"/>
          <p:cNvSpPr/>
          <p:nvPr/>
        </p:nvSpPr>
        <p:spPr>
          <a:xfrm>
            <a:off x="3987390" y="4837980"/>
            <a:ext cx="216024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7" name="Rektangel 96"/>
          <p:cNvSpPr/>
          <p:nvPr/>
        </p:nvSpPr>
        <p:spPr>
          <a:xfrm>
            <a:off x="3987390" y="5054004"/>
            <a:ext cx="216024" cy="2160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8" name="Rektangel 97"/>
          <p:cNvSpPr/>
          <p:nvPr/>
        </p:nvSpPr>
        <p:spPr>
          <a:xfrm>
            <a:off x="3987390" y="5266388"/>
            <a:ext cx="216024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9" name="Rektangel 98"/>
          <p:cNvSpPr/>
          <p:nvPr/>
        </p:nvSpPr>
        <p:spPr>
          <a:xfrm>
            <a:off x="3771366" y="5277994"/>
            <a:ext cx="216024" cy="2050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0" name="Rektangel 99"/>
          <p:cNvSpPr/>
          <p:nvPr/>
        </p:nvSpPr>
        <p:spPr>
          <a:xfrm>
            <a:off x="3563888" y="5268335"/>
            <a:ext cx="216024" cy="2160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1" name="Rektangel 100"/>
          <p:cNvSpPr/>
          <p:nvPr/>
        </p:nvSpPr>
        <p:spPr>
          <a:xfrm>
            <a:off x="3344687" y="5267024"/>
            <a:ext cx="216024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2" name="Rektangel 101"/>
          <p:cNvSpPr/>
          <p:nvPr/>
        </p:nvSpPr>
        <p:spPr>
          <a:xfrm>
            <a:off x="5081425" y="4628229"/>
            <a:ext cx="216024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3" name="Rektangel 102"/>
          <p:cNvSpPr/>
          <p:nvPr/>
        </p:nvSpPr>
        <p:spPr>
          <a:xfrm>
            <a:off x="5297449" y="4628229"/>
            <a:ext cx="216024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4" name="Rektangel 103"/>
          <p:cNvSpPr/>
          <p:nvPr/>
        </p:nvSpPr>
        <p:spPr>
          <a:xfrm>
            <a:off x="5513473" y="4628229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5" name="Rektangel 104"/>
          <p:cNvSpPr/>
          <p:nvPr/>
        </p:nvSpPr>
        <p:spPr>
          <a:xfrm>
            <a:off x="5513473" y="4844253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6" name="Rektangel 105"/>
          <p:cNvSpPr/>
          <p:nvPr/>
        </p:nvSpPr>
        <p:spPr>
          <a:xfrm>
            <a:off x="5297449" y="4844253"/>
            <a:ext cx="216024" cy="216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7" name="Rektangel 106"/>
          <p:cNvSpPr/>
          <p:nvPr/>
        </p:nvSpPr>
        <p:spPr>
          <a:xfrm>
            <a:off x="5081425" y="4844253"/>
            <a:ext cx="216024" cy="21602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8" name="Rektangel 107"/>
          <p:cNvSpPr/>
          <p:nvPr/>
        </p:nvSpPr>
        <p:spPr>
          <a:xfrm>
            <a:off x="5081425" y="5060277"/>
            <a:ext cx="216024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9" name="Rektangel 108"/>
          <p:cNvSpPr/>
          <p:nvPr/>
        </p:nvSpPr>
        <p:spPr>
          <a:xfrm>
            <a:off x="5297449" y="5060277"/>
            <a:ext cx="216024" cy="21602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0" name="Rektangel 109"/>
          <p:cNvSpPr/>
          <p:nvPr/>
        </p:nvSpPr>
        <p:spPr>
          <a:xfrm>
            <a:off x="5513473" y="5060277"/>
            <a:ext cx="216024" cy="2160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1" name="Rektangel 110"/>
          <p:cNvSpPr/>
          <p:nvPr/>
        </p:nvSpPr>
        <p:spPr>
          <a:xfrm>
            <a:off x="5724128" y="4629326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2" name="Rektangel 111"/>
          <p:cNvSpPr/>
          <p:nvPr/>
        </p:nvSpPr>
        <p:spPr>
          <a:xfrm>
            <a:off x="5724128" y="4841829"/>
            <a:ext cx="216024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3" name="Rektangel 112"/>
          <p:cNvSpPr/>
          <p:nvPr/>
        </p:nvSpPr>
        <p:spPr>
          <a:xfrm>
            <a:off x="5724128" y="5057853"/>
            <a:ext cx="216024" cy="2160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4" name="Rektangel 113"/>
          <p:cNvSpPr/>
          <p:nvPr/>
        </p:nvSpPr>
        <p:spPr>
          <a:xfrm>
            <a:off x="5724128" y="5278160"/>
            <a:ext cx="216024" cy="2160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5" name="Rektangel 114"/>
          <p:cNvSpPr/>
          <p:nvPr/>
        </p:nvSpPr>
        <p:spPr>
          <a:xfrm>
            <a:off x="5508104" y="5284847"/>
            <a:ext cx="216024" cy="20505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6" name="Rektangel 115"/>
          <p:cNvSpPr/>
          <p:nvPr/>
        </p:nvSpPr>
        <p:spPr>
          <a:xfrm>
            <a:off x="5300626" y="5277726"/>
            <a:ext cx="216024" cy="2160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7" name="Rektangel 116"/>
          <p:cNvSpPr/>
          <p:nvPr/>
        </p:nvSpPr>
        <p:spPr>
          <a:xfrm>
            <a:off x="5081425" y="5273877"/>
            <a:ext cx="216024" cy="2160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286" y="4455137"/>
            <a:ext cx="750826" cy="57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0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146" y="4455137"/>
            <a:ext cx="750826" cy="57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49" y="4448315"/>
            <a:ext cx="750826" cy="57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787" y="4446622"/>
            <a:ext cx="750826" cy="57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487" y="4654754"/>
            <a:ext cx="750826" cy="57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696" y="4692692"/>
            <a:ext cx="750826" cy="57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49" y="4678933"/>
            <a:ext cx="750826" cy="57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196" y="4660222"/>
            <a:ext cx="750826" cy="57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14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Filter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395536" y="1351508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err="1"/>
              <a:t>Many</a:t>
            </a:r>
            <a:r>
              <a:rPr lang="nb-NO" sz="2400"/>
              <a:t> different </a:t>
            </a:r>
            <a:r>
              <a:rPr lang="nb-NO" sz="2400" err="1"/>
              <a:t>possibilities</a:t>
            </a:r>
            <a:r>
              <a:rPr lang="nb-NO" sz="2400"/>
              <a:t>. </a:t>
            </a:r>
            <a:r>
              <a:rPr lang="nb-NO" sz="2400" err="1"/>
              <a:t>Normalization</a:t>
            </a:r>
            <a:r>
              <a:rPr lang="nb-NO" sz="2400"/>
              <a:t> ++</a:t>
            </a:r>
          </a:p>
          <a:p>
            <a:r>
              <a:rPr lang="nb-NO" sz="2400" err="1"/>
              <a:t>We</a:t>
            </a:r>
            <a:r>
              <a:rPr lang="nb-NO" sz="2400"/>
              <a:t> </a:t>
            </a:r>
            <a:r>
              <a:rPr lang="nb-NO" sz="2400" err="1"/>
              <a:t>are</a:t>
            </a:r>
            <a:r>
              <a:rPr lang="nb-NO" sz="2400"/>
              <a:t> </a:t>
            </a:r>
            <a:r>
              <a:rPr lang="nb-NO" sz="2400" err="1"/>
              <a:t>interested</a:t>
            </a:r>
            <a:r>
              <a:rPr lang="nb-NO" sz="2400"/>
              <a:t> in </a:t>
            </a:r>
            <a:r>
              <a:rPr lang="nb-NO" sz="2400" b="1" err="1"/>
              <a:t>edge</a:t>
            </a:r>
            <a:r>
              <a:rPr lang="nb-NO" sz="2400" b="1"/>
              <a:t> </a:t>
            </a:r>
            <a:r>
              <a:rPr lang="nb-NO" sz="2400" b="1" err="1"/>
              <a:t>enhancing</a:t>
            </a:r>
            <a:endParaRPr lang="nb-NO" sz="2400" b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-1: Enhance </a:t>
            </a:r>
            <a:r>
              <a:rPr lang="nb-NO" sz="2400" err="1"/>
              <a:t>differences</a:t>
            </a:r>
            <a:r>
              <a:rPr lang="nb-NO" sz="2400"/>
              <a:t> </a:t>
            </a:r>
            <a:r>
              <a:rPr lang="nb-NO" sz="2400" err="1"/>
              <a:t>between</a:t>
            </a:r>
            <a:r>
              <a:rPr lang="nb-NO" sz="2400"/>
              <a:t> neighbouring pixels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endParaRPr lang="nb-NO" sz="2400"/>
          </a:p>
          <a:p>
            <a:r>
              <a:rPr lang="nb-NO" sz="2400" err="1"/>
              <a:t>Result</a:t>
            </a:r>
            <a:r>
              <a:rPr lang="nb-NO" sz="2400"/>
              <a:t>: </a:t>
            </a:r>
            <a:r>
              <a:rPr lang="nb-NO" sz="2400" err="1"/>
              <a:t>Higher</a:t>
            </a:r>
            <a:r>
              <a:rPr lang="nb-NO" sz="2400"/>
              <a:t> contrast </a:t>
            </a:r>
            <a:r>
              <a:rPr lang="nb-NO" sz="2400" err="1"/>
              <a:t>edges</a:t>
            </a:r>
            <a:endParaRPr lang="nb-NO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Sylinder 7"/>
              <p:cNvSpPr txBox="1"/>
              <p:nvPr/>
            </p:nvSpPr>
            <p:spPr>
              <a:xfrm>
                <a:off x="803792" y="3017445"/>
                <a:ext cx="1584175" cy="8231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9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</m:mr>
                      </m:m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8" name="TekstSylinder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792" y="3017445"/>
                <a:ext cx="1584175" cy="823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ktangel 8"/>
          <p:cNvSpPr/>
          <p:nvPr/>
        </p:nvSpPr>
        <p:spPr>
          <a:xfrm>
            <a:off x="3347864" y="3212976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3563888" y="3212976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779912" y="3212976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Rektangel 12"/>
          <p:cNvSpPr/>
          <p:nvPr/>
        </p:nvSpPr>
        <p:spPr>
          <a:xfrm>
            <a:off x="3995936" y="3212976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Rektangel 15"/>
          <p:cNvSpPr/>
          <p:nvPr/>
        </p:nvSpPr>
        <p:spPr>
          <a:xfrm>
            <a:off x="3347864" y="3429000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ktangel 16"/>
          <p:cNvSpPr/>
          <p:nvPr/>
        </p:nvSpPr>
        <p:spPr>
          <a:xfrm>
            <a:off x="3563888" y="3429000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Rektangel 17"/>
          <p:cNvSpPr/>
          <p:nvPr/>
        </p:nvSpPr>
        <p:spPr>
          <a:xfrm>
            <a:off x="3779912" y="3429000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Rektangel 18"/>
          <p:cNvSpPr/>
          <p:nvPr/>
        </p:nvSpPr>
        <p:spPr>
          <a:xfrm>
            <a:off x="3995936" y="3429000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Rektangel 20"/>
          <p:cNvSpPr/>
          <p:nvPr/>
        </p:nvSpPr>
        <p:spPr>
          <a:xfrm>
            <a:off x="4211960" y="3212976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Rektangel 21"/>
          <p:cNvSpPr/>
          <p:nvPr/>
        </p:nvSpPr>
        <p:spPr>
          <a:xfrm>
            <a:off x="4211960" y="3429000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Rektangel 22"/>
          <p:cNvSpPr/>
          <p:nvPr/>
        </p:nvSpPr>
        <p:spPr>
          <a:xfrm>
            <a:off x="4427984" y="3212976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Rektangel 23"/>
          <p:cNvSpPr/>
          <p:nvPr/>
        </p:nvSpPr>
        <p:spPr>
          <a:xfrm>
            <a:off x="4427984" y="3429000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kstSylinder 24"/>
              <p:cNvSpPr txBox="1"/>
              <p:nvPr/>
            </p:nvSpPr>
            <p:spPr>
              <a:xfrm>
                <a:off x="4936256" y="3244334"/>
                <a:ext cx="4106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25" name="TekstSylinder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6256" y="3244334"/>
                <a:ext cx="410689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ktangel 25"/>
          <p:cNvSpPr/>
          <p:nvPr/>
        </p:nvSpPr>
        <p:spPr>
          <a:xfrm>
            <a:off x="5715887" y="3212976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7" name="Rektangel 26"/>
          <p:cNvSpPr/>
          <p:nvPr/>
        </p:nvSpPr>
        <p:spPr>
          <a:xfrm>
            <a:off x="5931911" y="3212976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6147935" y="3212976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6363959" y="3212976"/>
            <a:ext cx="216024" cy="216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0" name="Rektangel 29"/>
          <p:cNvSpPr/>
          <p:nvPr/>
        </p:nvSpPr>
        <p:spPr>
          <a:xfrm>
            <a:off x="5715887" y="3429000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5931911" y="3429000"/>
            <a:ext cx="216024" cy="2160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2" name="Rektangel 31"/>
          <p:cNvSpPr/>
          <p:nvPr/>
        </p:nvSpPr>
        <p:spPr>
          <a:xfrm>
            <a:off x="6147935" y="3429000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3" name="Rektangel 32"/>
          <p:cNvSpPr/>
          <p:nvPr/>
        </p:nvSpPr>
        <p:spPr>
          <a:xfrm>
            <a:off x="6363959" y="3429000"/>
            <a:ext cx="216024" cy="216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4" name="Rektangel 33"/>
          <p:cNvSpPr/>
          <p:nvPr/>
        </p:nvSpPr>
        <p:spPr>
          <a:xfrm>
            <a:off x="6579983" y="3212976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5" name="Rektangel 34"/>
          <p:cNvSpPr/>
          <p:nvPr/>
        </p:nvSpPr>
        <p:spPr>
          <a:xfrm>
            <a:off x="6579983" y="3429000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6" name="Rektangel 35"/>
          <p:cNvSpPr/>
          <p:nvPr/>
        </p:nvSpPr>
        <p:spPr>
          <a:xfrm>
            <a:off x="6796007" y="3212976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Rektangel 36"/>
          <p:cNvSpPr/>
          <p:nvPr/>
        </p:nvSpPr>
        <p:spPr>
          <a:xfrm>
            <a:off x="6796007" y="3429000"/>
            <a:ext cx="216024" cy="21602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ln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64" name="Diagram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3844680"/>
              </p:ext>
            </p:extLst>
          </p:nvPr>
        </p:nvGraphicFramePr>
        <p:xfrm>
          <a:off x="5673996" y="3603177"/>
          <a:ext cx="1376393" cy="1794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5" name="Diagram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6387206"/>
              </p:ext>
            </p:extLst>
          </p:nvPr>
        </p:nvGraphicFramePr>
        <p:xfrm>
          <a:off x="3363333" y="3320988"/>
          <a:ext cx="1265206" cy="1895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75</a:t>
            </a:fld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kstSylinder 11"/>
              <p:cNvSpPr txBox="1"/>
              <p:nvPr/>
            </p:nvSpPr>
            <p:spPr>
              <a:xfrm>
                <a:off x="2578273" y="3198167"/>
                <a:ext cx="4026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400" b="0" i="1" smtClean="0">
                          <a:latin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nb-NO" sz="2400"/>
              </a:p>
            </p:txBody>
          </p:sp>
        </mc:Choice>
        <mc:Fallback xmlns="">
          <p:sp>
            <p:nvSpPr>
              <p:cNvPr id="12" name="TekstSylin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8273" y="3198167"/>
                <a:ext cx="402674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372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Graphic spid="64" grpId="0">
        <p:bldAsOne/>
      </p:bldGraphic>
      <p:bldGraphic spid="65" grpId="0">
        <p:bldAsOne/>
      </p:bldGraphic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43446" y="260648"/>
            <a:ext cx="8929116" cy="1143000"/>
          </a:xfrm>
        </p:spPr>
        <p:txBody>
          <a:bodyPr>
            <a:normAutofit/>
          </a:bodyPr>
          <a:lstStyle/>
          <a:p>
            <a:r>
              <a:rPr lang="nb-NO"/>
              <a:t>Different filters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395536" y="1510926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b-NO" sz="2400" err="1"/>
              <a:t>Horizontal</a:t>
            </a:r>
            <a:r>
              <a:rPr lang="nb-NO" sz="2400"/>
              <a:t> </a:t>
            </a:r>
            <a:r>
              <a:rPr lang="nb-NO" sz="2400" err="1"/>
              <a:t>smoothing</a:t>
            </a:r>
            <a:endParaRPr lang="nb-NO" sz="2400"/>
          </a:p>
          <a:p>
            <a:pPr marL="457200" indent="-457200">
              <a:buFont typeface="+mj-lt"/>
              <a:buAutoNum type="arabicPeriod"/>
            </a:pPr>
            <a:endParaRPr lang="nb-NO" sz="2400"/>
          </a:p>
          <a:p>
            <a:pPr marL="457200" indent="-457200">
              <a:buFont typeface="+mj-lt"/>
              <a:buAutoNum type="arabicPeriod"/>
            </a:pPr>
            <a:endParaRPr lang="nb-NO" sz="2400"/>
          </a:p>
          <a:p>
            <a:pPr marL="457200" indent="-457200">
              <a:buFont typeface="+mj-lt"/>
              <a:buAutoNum type="arabicPeriod"/>
            </a:pPr>
            <a:endParaRPr lang="nb-NO" sz="2400"/>
          </a:p>
          <a:p>
            <a:pPr marL="457200" indent="-457200">
              <a:buFont typeface="+mj-lt"/>
              <a:buAutoNum type="arabicPeriod"/>
            </a:pPr>
            <a:endParaRPr lang="nb-NO" sz="2400"/>
          </a:p>
          <a:p>
            <a:pPr marL="457200" indent="-457200">
              <a:buFont typeface="+mj-lt"/>
              <a:buAutoNum type="arabicPeriod"/>
            </a:pPr>
            <a:endParaRPr lang="nb-NO" sz="2400"/>
          </a:p>
          <a:p>
            <a:pPr marL="457200" indent="-457200">
              <a:buFont typeface="+mj-lt"/>
              <a:buAutoNum type="arabicPeriod"/>
            </a:pPr>
            <a:r>
              <a:rPr lang="nb-NO" sz="2400"/>
              <a:t>Edge </a:t>
            </a:r>
            <a:r>
              <a:rPr lang="nb-NO" sz="2400" err="1"/>
              <a:t>enhancing</a:t>
            </a:r>
            <a:endParaRPr lang="nb-NO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kstSylinder 37"/>
              <p:cNvSpPr txBox="1"/>
              <p:nvPr/>
            </p:nvSpPr>
            <p:spPr>
              <a:xfrm>
                <a:off x="3347864" y="1972591"/>
                <a:ext cx="1083951" cy="8249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1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0</m:t>
                            </m:r>
                          </m:e>
                        </m:mr>
                      </m:m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38" name="TekstSylinder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1972591"/>
                <a:ext cx="1083951" cy="82490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091" y="1200841"/>
            <a:ext cx="2160575" cy="236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666" y="1200841"/>
            <a:ext cx="2172850" cy="236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664" y="3789040"/>
            <a:ext cx="2172851" cy="237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090" y="3789040"/>
            <a:ext cx="2160575" cy="236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kstSylinder 39"/>
              <p:cNvSpPr txBox="1"/>
              <p:nvPr/>
            </p:nvSpPr>
            <p:spPr>
              <a:xfrm>
                <a:off x="3023829" y="4188582"/>
                <a:ext cx="1584175" cy="8231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9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</m:mr>
                        <m:mr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  <m:e>
                            <m:r>
                              <a:rPr lang="nb-NO" b="0" i="1" smtClean="0">
                                <a:latin typeface="Cambria Math"/>
                              </a:rPr>
                              <m:t>−1</m:t>
                            </m:r>
                          </m:e>
                        </m:mr>
                      </m:m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40" name="TekstSylinder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829" y="4188582"/>
                <a:ext cx="1584175" cy="823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8274652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err="1"/>
              <a:t>Filtered</a:t>
            </a:r>
            <a:r>
              <a:rPr lang="nb-NO"/>
              <a:t> back </a:t>
            </a:r>
            <a:r>
              <a:rPr lang="nb-NO" err="1"/>
              <a:t>projection</a:t>
            </a:r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395536" y="150934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Every sinogram </a:t>
            </a:r>
            <a:r>
              <a:rPr lang="nb-NO" sz="2400" err="1"/>
              <a:t>row</a:t>
            </a:r>
            <a:r>
              <a:rPr lang="nb-NO" sz="2400"/>
              <a:t> is </a:t>
            </a:r>
            <a:r>
              <a:rPr lang="nb-NO" sz="2400" err="1"/>
              <a:t>filtered</a:t>
            </a:r>
            <a:r>
              <a:rPr lang="nb-NO" sz="2400"/>
              <a:t> </a:t>
            </a:r>
            <a:r>
              <a:rPr lang="nb-NO" sz="2400" err="1"/>
              <a:t>with</a:t>
            </a:r>
            <a:r>
              <a:rPr lang="nb-NO" sz="2400"/>
              <a:t> a </a:t>
            </a:r>
            <a:r>
              <a:rPr lang="nb-NO" sz="2400" err="1"/>
              <a:t>edge</a:t>
            </a:r>
            <a:r>
              <a:rPr lang="nb-NO" sz="2400"/>
              <a:t> </a:t>
            </a:r>
            <a:r>
              <a:rPr lang="nb-NO" sz="2400" err="1"/>
              <a:t>enhancing</a:t>
            </a:r>
            <a:r>
              <a:rPr lang="nb-NO" sz="2400"/>
              <a:t> filter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Can</a:t>
            </a:r>
            <a:r>
              <a:rPr lang="nb-NO" sz="2400"/>
              <a:t> </a:t>
            </a:r>
            <a:r>
              <a:rPr lang="nb-NO" sz="2400" err="1"/>
              <a:t>choose</a:t>
            </a:r>
            <a:r>
              <a:rPr lang="nb-NO" sz="2400"/>
              <a:t> </a:t>
            </a:r>
            <a:r>
              <a:rPr lang="nb-NO" sz="2400" err="1"/>
              <a:t>between</a:t>
            </a:r>
            <a:r>
              <a:rPr lang="nb-NO" sz="2400"/>
              <a:t> different filters to </a:t>
            </a:r>
            <a:r>
              <a:rPr lang="nb-NO" sz="2400" err="1"/>
              <a:t>obtain</a:t>
            </a:r>
            <a:r>
              <a:rPr lang="nb-NO" sz="2400"/>
              <a:t> </a:t>
            </a:r>
            <a:r>
              <a:rPr lang="nb-NO" sz="2400" err="1"/>
              <a:t>smooth</a:t>
            </a:r>
            <a:r>
              <a:rPr lang="nb-NO" sz="2400"/>
              <a:t> or </a:t>
            </a:r>
            <a:r>
              <a:rPr lang="nb-NO" sz="2400" err="1"/>
              <a:t>sharp</a:t>
            </a:r>
            <a:r>
              <a:rPr lang="nb-NO" sz="2400"/>
              <a:t> </a:t>
            </a:r>
            <a:r>
              <a:rPr lang="nb-NO" sz="2400" err="1"/>
              <a:t>result</a:t>
            </a:r>
            <a:r>
              <a:rPr lang="nb-NO" sz="2400"/>
              <a:t> images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285" y="3133041"/>
            <a:ext cx="22860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70624"/>
            <a:ext cx="2448272" cy="217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Rett pil 12"/>
          <p:cNvCxnSpPr/>
          <p:nvPr/>
        </p:nvCxnSpPr>
        <p:spPr>
          <a:xfrm>
            <a:off x="6049144" y="4152787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194690"/>
            <a:ext cx="209550" cy="19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00" y="5523665"/>
            <a:ext cx="264444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50" y="5511536"/>
            <a:ext cx="2639011" cy="1248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Rett pil 17"/>
          <p:cNvCxnSpPr/>
          <p:nvPr/>
        </p:nvCxnSpPr>
        <p:spPr>
          <a:xfrm>
            <a:off x="3923928" y="6117005"/>
            <a:ext cx="122413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77</a:t>
            </a:fld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kstSylinder 15"/>
              <p:cNvSpPr txBox="1"/>
              <p:nvPr/>
            </p:nvSpPr>
            <p:spPr>
              <a:xfrm>
                <a:off x="2532130" y="3895512"/>
                <a:ext cx="4026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2400" b="0" i="1" smtClean="0">
                          <a:latin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nb-NO" sz="2400"/>
              </a:p>
            </p:txBody>
          </p:sp>
        </mc:Choice>
        <mc:Fallback xmlns="">
          <p:sp>
            <p:nvSpPr>
              <p:cNvPr id="16" name="TekstSylinder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2130" y="3895512"/>
                <a:ext cx="402674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404154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err="1"/>
              <a:t>Filtered</a:t>
            </a:r>
            <a:r>
              <a:rPr lang="nb-NO"/>
              <a:t> back </a:t>
            </a:r>
            <a:r>
              <a:rPr lang="nb-NO" err="1"/>
              <a:t>projection</a:t>
            </a:r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467544" y="1509342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The </a:t>
            </a:r>
            <a:r>
              <a:rPr lang="nb-NO" sz="2400" err="1"/>
              <a:t>reconstructed</a:t>
            </a:r>
            <a:r>
              <a:rPr lang="nb-NO" sz="2400"/>
              <a:t> image no longer has a «</a:t>
            </a:r>
            <a:r>
              <a:rPr lang="nb-NO" sz="2400" err="1"/>
              <a:t>ghost</a:t>
            </a:r>
            <a:r>
              <a:rPr lang="nb-NO" sz="2400"/>
              <a:t>»</a:t>
            </a:r>
          </a:p>
          <a:p>
            <a:endParaRPr lang="nb-NO" sz="2400"/>
          </a:p>
          <a:p>
            <a:endParaRPr lang="nb-NO" sz="2400"/>
          </a:p>
          <a:p>
            <a:endParaRPr lang="nb-NO" sz="2400"/>
          </a:p>
          <a:p>
            <a:endParaRPr lang="nb-NO" sz="2400"/>
          </a:p>
          <a:p>
            <a:endParaRPr lang="nb-NO" sz="240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4" y="2060849"/>
            <a:ext cx="180704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77" y="2058078"/>
            <a:ext cx="1800203" cy="1800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718" y="2058078"/>
            <a:ext cx="1812200" cy="1819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006" y="2064045"/>
            <a:ext cx="1803112" cy="180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118" y="2066624"/>
            <a:ext cx="1807048" cy="1800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1" y="4653136"/>
            <a:ext cx="31146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05064"/>
            <a:ext cx="2088232" cy="206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568" y="4445000"/>
            <a:ext cx="2229718" cy="222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Rett pil 5"/>
          <p:cNvCxnSpPr/>
          <p:nvPr/>
        </p:nvCxnSpPr>
        <p:spPr>
          <a:xfrm>
            <a:off x="3447456" y="5157192"/>
            <a:ext cx="4044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Rett pil 27"/>
          <p:cNvCxnSpPr/>
          <p:nvPr/>
        </p:nvCxnSpPr>
        <p:spPr>
          <a:xfrm>
            <a:off x="3447456" y="6237312"/>
            <a:ext cx="2825112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9104189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79</a:t>
            </a:fld>
            <a:endParaRPr lang="nb-NO"/>
          </a:p>
        </p:txBody>
      </p:sp>
      <p:pic>
        <p:nvPicPr>
          <p:cNvPr id="8" name="Plassholder for innhold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25144" y="1124744"/>
            <a:ext cx="9569650" cy="4784825"/>
          </a:xfrm>
          <a:prstGeom prst="rect">
            <a:avLst/>
          </a:prstGeom>
        </p:spPr>
      </p:pic>
      <p:pic>
        <p:nvPicPr>
          <p:cNvPr id="10" name="Plassholder for innhold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903135"/>
            <a:ext cx="6970721" cy="5228041"/>
          </a:xfrm>
        </p:spPr>
      </p:pic>
    </p:spTree>
    <p:extLst>
      <p:ext uri="{BB962C8B-B14F-4D97-AF65-F5344CB8AC3E}">
        <p14:creationId xmlns:p14="http://schemas.microsoft.com/office/powerpoint/2010/main" val="1598164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 err="1"/>
              <a:t>Modern</a:t>
            </a:r>
            <a:r>
              <a:rPr lang="nb-NO"/>
              <a:t> </a:t>
            </a:r>
            <a:r>
              <a:rPr lang="nb-NO" err="1"/>
              <a:t>X-ray</a:t>
            </a:r>
            <a:r>
              <a:rPr lang="nb-NO"/>
              <a:t> tube</a:t>
            </a:r>
          </a:p>
        </p:txBody>
      </p:sp>
      <p:pic>
        <p:nvPicPr>
          <p:cNvPr id="6" name="Bilde 5" descr="S:\rttn\2013.01 Undervisning på HiB\2012.01.21 Røntgenapparatet\XR tube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239539" cy="432048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21540000"/>
            </a:camera>
            <a:lightRig rig="threePt" dir="t"/>
          </a:scene3d>
        </p:spPr>
      </p:pic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</a:t>
            </a:fld>
            <a:endParaRPr lang="nb-NO"/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58E4969D-1593-42DF-8B80-F4188BB137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1340768"/>
            <a:ext cx="761047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6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err="1"/>
              <a:t>Reconstruction</a:t>
            </a:r>
            <a:r>
              <a:rPr lang="nb-NO"/>
              <a:t> filters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395536" y="1510926"/>
            <a:ext cx="71287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Different </a:t>
            </a:r>
            <a:r>
              <a:rPr lang="nb-NO" sz="2400" err="1"/>
              <a:t>reconstruction</a:t>
            </a:r>
            <a:r>
              <a:rPr lang="nb-NO" sz="2400"/>
              <a:t> filters </a:t>
            </a:r>
            <a:r>
              <a:rPr lang="nb-NO" sz="2400" err="1"/>
              <a:t>are</a:t>
            </a:r>
            <a:r>
              <a:rPr lang="nb-NO" sz="2400"/>
              <a:t> </a:t>
            </a:r>
            <a:r>
              <a:rPr lang="nb-NO" sz="2400" err="1"/>
              <a:t>choosen</a:t>
            </a:r>
            <a:endParaRPr lang="nb-NO" sz="2400"/>
          </a:p>
          <a:p>
            <a:r>
              <a:rPr lang="nb-NO" sz="2400"/>
              <a:t>by </a:t>
            </a:r>
            <a:r>
              <a:rPr lang="nb-NO" sz="2400" err="1"/>
              <a:t>technicians</a:t>
            </a:r>
            <a:r>
              <a:rPr lang="nb-NO" sz="2400"/>
              <a:t> at </a:t>
            </a:r>
            <a:r>
              <a:rPr lang="nb-NO" sz="2400" err="1"/>
              <a:t>scan</a:t>
            </a:r>
            <a:r>
              <a:rPr lang="nb-NO" sz="2400"/>
              <a:t> time.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 err="1"/>
              <a:t>Visibility</a:t>
            </a:r>
            <a:r>
              <a:rPr lang="nb-NO" sz="2400"/>
              <a:t> </a:t>
            </a:r>
            <a:r>
              <a:rPr lang="nb-NO" sz="2400" err="1"/>
              <a:t>of</a:t>
            </a:r>
            <a:r>
              <a:rPr lang="nb-NO" sz="2400"/>
              <a:t> </a:t>
            </a:r>
            <a:r>
              <a:rPr lang="nb-NO" sz="2400" err="1"/>
              <a:t>small</a:t>
            </a:r>
            <a:r>
              <a:rPr lang="nb-NO" sz="2400"/>
              <a:t> </a:t>
            </a:r>
            <a:r>
              <a:rPr lang="nb-NO" sz="2400" err="1"/>
              <a:t>lesions</a:t>
            </a:r>
            <a:endParaRPr lang="nb-NO" sz="24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Image </a:t>
            </a:r>
            <a:r>
              <a:rPr lang="nb-NO" sz="2400" err="1"/>
              <a:t>texture</a:t>
            </a:r>
            <a:endParaRPr lang="nb-NO" sz="24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sz="2400" err="1"/>
              <a:t>Amount</a:t>
            </a:r>
            <a:r>
              <a:rPr lang="nb-NO" sz="2400"/>
              <a:t> </a:t>
            </a:r>
            <a:r>
              <a:rPr lang="nb-NO" sz="2400" err="1"/>
              <a:t>of</a:t>
            </a:r>
            <a:r>
              <a:rPr lang="nb-NO" sz="2400"/>
              <a:t> </a:t>
            </a:r>
            <a:r>
              <a:rPr lang="nb-NO" sz="2400" err="1"/>
              <a:t>noise</a:t>
            </a:r>
            <a:endParaRPr lang="nb-NO" sz="24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sz="2400" err="1"/>
              <a:t>Texture</a:t>
            </a:r>
            <a:r>
              <a:rPr lang="nb-NO" sz="2400"/>
              <a:t> </a:t>
            </a:r>
            <a:r>
              <a:rPr lang="nb-NO" sz="2400" err="1"/>
              <a:t>of</a:t>
            </a:r>
            <a:r>
              <a:rPr lang="nb-NO" sz="2400"/>
              <a:t> </a:t>
            </a:r>
            <a:r>
              <a:rPr lang="nb-NO" sz="2400" err="1"/>
              <a:t>noise</a:t>
            </a:r>
            <a:endParaRPr lang="nb-NO" sz="24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sz="2400" err="1"/>
              <a:t>Low</a:t>
            </a:r>
            <a:r>
              <a:rPr lang="nb-NO" sz="2400"/>
              <a:t> contrast </a:t>
            </a:r>
            <a:r>
              <a:rPr lang="nb-NO" sz="2400" err="1"/>
              <a:t>object</a:t>
            </a:r>
            <a:r>
              <a:rPr lang="nb-NO" sz="2400"/>
              <a:t> </a:t>
            </a:r>
            <a:r>
              <a:rPr lang="nb-NO" sz="2400" err="1"/>
              <a:t>visibility</a:t>
            </a:r>
            <a:endParaRPr lang="nb-NO" sz="240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b-NO" sz="2400"/>
          </a:p>
          <a:p>
            <a:pPr lvl="1"/>
            <a:endParaRPr lang="nb-NO" sz="2400"/>
          </a:p>
          <a:p>
            <a:r>
              <a:rPr lang="nb-NO" sz="2400" u="sng" err="1"/>
              <a:t>Choose</a:t>
            </a:r>
            <a:r>
              <a:rPr lang="nb-NO" sz="2400" u="sng"/>
              <a:t> filter </a:t>
            </a:r>
            <a:r>
              <a:rPr lang="nb-NO" sz="2400" u="sng" err="1"/>
              <a:t>based</a:t>
            </a:r>
            <a:r>
              <a:rPr lang="nb-NO" sz="2400" u="sng"/>
              <a:t> </a:t>
            </a:r>
            <a:r>
              <a:rPr lang="nb-NO" sz="2400" u="sng" err="1"/>
              <a:t>on</a:t>
            </a:r>
            <a:r>
              <a:rPr lang="nb-NO" sz="2400" u="sng"/>
              <a:t> </a:t>
            </a:r>
            <a:r>
              <a:rPr lang="nb-NO" sz="2400" u="sng" err="1"/>
              <a:t>diagnostic</a:t>
            </a:r>
            <a:r>
              <a:rPr lang="nb-NO" sz="2400" u="sng"/>
              <a:t> </a:t>
            </a:r>
            <a:r>
              <a:rPr lang="nb-NO" sz="2400" u="sng" err="1"/>
              <a:t>task</a:t>
            </a:r>
            <a:endParaRPr lang="nb-NO" sz="2400" u="sng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966" y="3491928"/>
            <a:ext cx="3059063" cy="280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937" y="1196752"/>
            <a:ext cx="3059063" cy="277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171902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nb-NO"/>
              <a:t>Caveat emptor… Fan Beam FBP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81</a:t>
            </a:fld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kstSylinder 23"/>
              <p:cNvSpPr txBox="1"/>
              <p:nvPr/>
            </p:nvSpPr>
            <p:spPr>
              <a:xfrm>
                <a:off x="1115616" y="4725144"/>
                <a:ext cx="5547481" cy="1443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nb-NO" sz="1400"/>
                  <a:t>Path length correction:</a:t>
                </a:r>
              </a:p>
              <a:p>
                <a:endParaRPr lang="nb-NO" sz="800" b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sSub>
                            <m:sSubPr>
                              <m:ctrlP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  <m:sup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d>
                        <m:dPr>
                          <m:ctrlPr>
                            <a:rPr lang="nb-NO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  <m:d>
                            <m:d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nb-NO" sz="1400" i="1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nb-NO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nb-NO" sz="140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nary>
                        <m:naryPr>
                          <m:supHide m:val="on"/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𝑈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nb-NO" sz="14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  <m:d>
                            <m:dPr>
                              <m:ctrlPr>
                                <a:rPr lang="nb-NO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nary>
                      <m:r>
                        <a:rPr lang="nb-NO" sz="1400" i="1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nb-NO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b-NO" sz="1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nb-NO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nb-NO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f>
                        <m:fPr>
                          <m:ctrlPr>
                            <a:rPr lang="nb-NO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b-NO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nb-NO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nb-NO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nb-NO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nb-NO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nb-NO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b-NO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nb-NO" sz="1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nb-NO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nb-NO" sz="1400">
                          <a:latin typeface="Cambria Math" panose="02040503050406030204" pitchFamily="18" charset="0"/>
                        </a:rPr>
                        <m:t>d</m:t>
                      </m:r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nb-NO" sz="1400" b="0" i="1">
                  <a:latin typeface="Cambria Math" panose="02040503050406030204" pitchFamily="18" charset="0"/>
                </a:endParaRPr>
              </a:p>
              <a:p>
                <a:endParaRPr lang="nb-NO" sz="800" b="0" i="1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nb-NO" sz="14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nb-NO" sz="1400" b="0"/>
                  <a:t>: Distance between x-ray focus point and detector*</a:t>
                </a:r>
              </a:p>
              <a:p>
                <a:r>
                  <a:rPr lang="nb-NO" sz="1400" b="1"/>
                  <a:t>However: All the information is in the image</a:t>
                </a:r>
              </a:p>
            </p:txBody>
          </p:sp>
        </mc:Choice>
        <mc:Fallback xmlns="">
          <p:sp>
            <p:nvSpPr>
              <p:cNvPr id="24" name="TekstSylinder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725144"/>
                <a:ext cx="5547481" cy="1443665"/>
              </a:xfrm>
              <a:prstGeom prst="rect">
                <a:avLst/>
              </a:prstGeom>
              <a:blipFill>
                <a:blip r:embed="rId3"/>
                <a:stretch>
                  <a:fillRect l="-330" t="-35865" b="-4767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ktangel 52"/>
          <p:cNvSpPr/>
          <p:nvPr/>
        </p:nvSpPr>
        <p:spPr>
          <a:xfrm>
            <a:off x="5652120" y="6596390"/>
            <a:ext cx="36004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050"/>
              <a:t>Figure: Kachelrieß, M. et al., 2004. Med. Phys. 31, 1623–1641.</a:t>
            </a:r>
            <a:endParaRPr lang="nb-NO" sz="1050">
              <a:effectLst/>
            </a:endParaRPr>
          </a:p>
        </p:txBody>
      </p:sp>
      <p:grpSp>
        <p:nvGrpSpPr>
          <p:cNvPr id="57" name="Gruppe 56"/>
          <p:cNvGrpSpPr/>
          <p:nvPr/>
        </p:nvGrpSpPr>
        <p:grpSpPr>
          <a:xfrm>
            <a:off x="2123728" y="1184433"/>
            <a:ext cx="4703616" cy="3540711"/>
            <a:chOff x="2123728" y="1340768"/>
            <a:chExt cx="4703616" cy="3540711"/>
          </a:xfrm>
        </p:grpSpPr>
        <p:pic>
          <p:nvPicPr>
            <p:cNvPr id="50" name="Bilde 4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23728" y="1340768"/>
              <a:ext cx="4703616" cy="348463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kstSylinder 54"/>
                <p:cNvSpPr txBox="1"/>
                <p:nvPr/>
              </p:nvSpPr>
              <p:spPr>
                <a:xfrm>
                  <a:off x="3111137" y="4573702"/>
                  <a:ext cx="665567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           </m:t>
                        </m:r>
                      </m:oMath>
                    </m:oMathPara>
                  </a14:m>
                  <a:endParaRPr lang="nb-NO" sz="1400"/>
                </a:p>
              </p:txBody>
            </p:sp>
          </mc:Choice>
          <mc:Fallback xmlns="">
            <p:sp>
              <p:nvSpPr>
                <p:cNvPr id="55" name="TekstSylinder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1137" y="4573702"/>
                  <a:ext cx="665567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b-N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kstSylinder 15"/>
                <p:cNvSpPr txBox="1"/>
                <p:nvPr/>
              </p:nvSpPr>
              <p:spPr>
                <a:xfrm>
                  <a:off x="5651585" y="4573701"/>
                  <a:ext cx="665567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nb-NO" sz="1400" b="0" i="1" smtClean="0">
                            <a:latin typeface="Cambria Math" panose="02040503050406030204" pitchFamily="18" charset="0"/>
                          </a:rPr>
                          <m:t>           </m:t>
                        </m:r>
                      </m:oMath>
                    </m:oMathPara>
                  </a14:m>
                  <a:endParaRPr lang="nb-NO" sz="1400"/>
                </a:p>
              </p:txBody>
            </p:sp>
          </mc:Choice>
          <mc:Fallback xmlns="">
            <p:sp>
              <p:nvSpPr>
                <p:cNvPr id="16" name="TekstSylinder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1585" y="4573701"/>
                  <a:ext cx="665567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b-NO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" name="Rett pilkobling 6"/>
          <p:cNvCxnSpPr/>
          <p:nvPr/>
        </p:nvCxnSpPr>
        <p:spPr>
          <a:xfrm>
            <a:off x="2411760" y="4143576"/>
            <a:ext cx="336982" cy="1236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kstSylinder 8"/>
              <p:cNvSpPr txBox="1"/>
              <p:nvPr/>
            </p:nvSpPr>
            <p:spPr>
              <a:xfrm>
                <a:off x="2318225" y="4193452"/>
                <a:ext cx="3263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nb-NO" sz="1400"/>
              </a:p>
            </p:txBody>
          </p:sp>
        </mc:Choice>
        <mc:Fallback xmlns="">
          <p:sp>
            <p:nvSpPr>
              <p:cNvPr id="9" name="TekstSylinder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8225" y="4193452"/>
                <a:ext cx="326371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Rett pilkobling 16"/>
          <p:cNvCxnSpPr/>
          <p:nvPr/>
        </p:nvCxnSpPr>
        <p:spPr>
          <a:xfrm flipV="1">
            <a:off x="5926425" y="4305993"/>
            <a:ext cx="297037" cy="55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kstSylinder 17"/>
              <p:cNvSpPr txBox="1"/>
              <p:nvPr/>
            </p:nvSpPr>
            <p:spPr>
              <a:xfrm>
                <a:off x="5897932" y="4306353"/>
                <a:ext cx="3263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nb-NO" sz="1400"/>
              </a:p>
            </p:txBody>
          </p:sp>
        </mc:Choice>
        <mc:Fallback xmlns="">
          <p:sp>
            <p:nvSpPr>
              <p:cNvPr id="18" name="TekstSylinder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7932" y="4306353"/>
                <a:ext cx="326371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03644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36280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b-NO" err="1"/>
              <a:t>Reconstruction</a:t>
            </a:r>
            <a:r>
              <a:rPr lang="nb-NO"/>
              <a:t> techniques</a:t>
            </a:r>
            <a:br>
              <a:rPr lang="nb-NO"/>
            </a:br>
            <a:endParaRPr lang="nb-NO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82</a:t>
            </a:fld>
            <a:endParaRPr lang="nb-NO"/>
          </a:p>
        </p:txBody>
      </p:sp>
      <p:sp>
        <p:nvSpPr>
          <p:cNvPr id="8" name="Rektangel 7"/>
          <p:cNvSpPr/>
          <p:nvPr/>
        </p:nvSpPr>
        <p:spPr>
          <a:xfrm>
            <a:off x="3419872" y="3717032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36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in 3D …</a:t>
            </a:r>
          </a:p>
        </p:txBody>
      </p:sp>
    </p:spTree>
    <p:extLst>
      <p:ext uri="{BB962C8B-B14F-4D97-AF65-F5344CB8AC3E}">
        <p14:creationId xmlns:p14="http://schemas.microsoft.com/office/powerpoint/2010/main" val="329130484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err="1"/>
              <a:t>Reconstruction</a:t>
            </a:r>
            <a:r>
              <a:rPr lang="nb-NO"/>
              <a:t> </a:t>
            </a:r>
            <a:r>
              <a:rPr lang="nb-NO" err="1"/>
              <a:t>techniques</a:t>
            </a:r>
            <a:endParaRPr lang="nb-NO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kstSylinder 6"/>
              <p:cNvSpPr txBox="1"/>
              <p:nvPr/>
            </p:nvSpPr>
            <p:spPr>
              <a:xfrm>
                <a:off x="467544" y="1509342"/>
                <a:ext cx="8064896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 sz="2400"/>
                  <a:t>2D </a:t>
                </a:r>
                <a:r>
                  <a:rPr lang="nb-NO" sz="2400" err="1"/>
                  <a:t>reconstructions</a:t>
                </a:r>
                <a:r>
                  <a:rPr lang="nb-NO" sz="2400"/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 u="sng" err="1"/>
                  <a:t>Reconstruction</a:t>
                </a:r>
                <a:r>
                  <a:rPr lang="nb-NO" sz="2400" u="sng"/>
                  <a:t> plane = </a:t>
                </a:r>
                <a:r>
                  <a:rPr lang="nb-NO" sz="2400" u="sng" err="1"/>
                  <a:t>Detection</a:t>
                </a:r>
                <a:r>
                  <a:rPr lang="nb-NO" sz="2400" u="sng"/>
                  <a:t> plane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FBP </a:t>
                </a:r>
                <a:r>
                  <a:rPr lang="nb-NO" sz="2400" b="1"/>
                  <a:t>as </a:t>
                </a:r>
                <a:r>
                  <a:rPr lang="nb-NO" sz="2400" b="1" err="1"/>
                  <a:t>shown</a:t>
                </a:r>
                <a:r>
                  <a:rPr lang="nb-NO" sz="2400"/>
                  <a:t> </a:t>
                </a:r>
                <a:r>
                  <a:rPr lang="nb-NO" sz="2400" err="1"/>
                  <a:t>works</a:t>
                </a:r>
                <a:r>
                  <a:rPr lang="nb-NO" sz="2400"/>
                  <a:t> </a:t>
                </a:r>
                <a:r>
                  <a:rPr lang="nb-NO" sz="2400" err="1"/>
                  <a:t>nicely</a:t>
                </a:r>
                <a:endParaRPr lang="nb-NO" sz="2400"/>
              </a:p>
              <a:p>
                <a:endParaRPr lang="nb-NO" sz="2400"/>
              </a:p>
              <a:p>
                <a:r>
                  <a:rPr lang="nb-NO" sz="2400"/>
                  <a:t>3D </a:t>
                </a:r>
                <a:r>
                  <a:rPr lang="nb-NO" sz="2400" err="1"/>
                  <a:t>reconstructions</a:t>
                </a:r>
                <a:r>
                  <a:rPr lang="nb-NO" sz="2400"/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nb-NO" sz="2400" u="sng" err="1"/>
                  <a:t>Reconstruction</a:t>
                </a:r>
                <a:r>
                  <a:rPr lang="nb-NO" sz="2400" u="sng"/>
                  <a:t> plane </a:t>
                </a:r>
                <a14:m>
                  <m:oMath xmlns:m="http://schemas.openxmlformats.org/officeDocument/2006/math">
                    <m:r>
                      <a:rPr lang="nb-NO" sz="2400" b="0" i="1" u="sng" smtClean="0">
                        <a:latin typeface="Cambria Math"/>
                      </a:rPr>
                      <m:t>≠</m:t>
                    </m:r>
                  </m:oMath>
                </a14:m>
                <a:r>
                  <a:rPr lang="nb-NO" sz="2400" u="sng"/>
                  <a:t> Detection plane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Large </a:t>
                </a:r>
                <a14:m>
                  <m:oMath xmlns:m="http://schemas.openxmlformats.org/officeDocument/2006/math">
                    <m:r>
                      <a:rPr lang="nb-NO" sz="24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nb-NO" sz="2400"/>
                  <a:t>-</a:t>
                </a:r>
                <a:r>
                  <a:rPr lang="nb-NO" sz="2400" err="1"/>
                  <a:t>direction</a:t>
                </a:r>
                <a:r>
                  <a:rPr lang="nb-NO" sz="2400"/>
                  <a:t> </a:t>
                </a:r>
                <a:r>
                  <a:rPr lang="nb-NO" sz="2400" err="1"/>
                  <a:t>coverage</a:t>
                </a:r>
                <a:r>
                  <a:rPr lang="nb-NO" sz="2400"/>
                  <a:t>, </a:t>
                </a:r>
                <a:r>
                  <a:rPr lang="nb-NO" sz="2400" err="1"/>
                  <a:t>thin</a:t>
                </a:r>
                <a:r>
                  <a:rPr lang="nb-NO" sz="2400"/>
                  <a:t> </a:t>
                </a:r>
                <a:r>
                  <a:rPr lang="nb-NO" sz="2400" err="1"/>
                  <a:t>detectors</a:t>
                </a:r>
                <a:endParaRPr lang="nb-NO" sz="240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nb-NO" sz="2400"/>
                  <a:t>FBP gives image artefacts</a:t>
                </a:r>
              </a:p>
            </p:txBody>
          </p:sp>
        </mc:Choice>
        <mc:Fallback>
          <p:sp>
            <p:nvSpPr>
              <p:cNvPr id="7" name="TekstSylinder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509342"/>
                <a:ext cx="8064896" cy="3046988"/>
              </a:xfrm>
              <a:prstGeom prst="rect">
                <a:avLst/>
              </a:prstGeom>
              <a:blipFill>
                <a:blip r:embed="rId4"/>
                <a:stretch>
                  <a:fillRect l="-1209" t="-1603" b="-3808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4052060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red bue 7"/>
          <p:cNvSpPr/>
          <p:nvPr/>
        </p:nvSpPr>
        <p:spPr>
          <a:xfrm>
            <a:off x="2701206" y="2373472"/>
            <a:ext cx="528722" cy="2855656"/>
          </a:xfrm>
          <a:prstGeom prst="blockArc">
            <a:avLst>
              <a:gd name="adj1" fmla="val 10800000"/>
              <a:gd name="adj2" fmla="val 32398"/>
              <a:gd name="adj3" fmla="val 19738"/>
            </a:avLst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sp>
        <p:nvSpPr>
          <p:cNvPr id="61" name="Avrundet rektangel 60"/>
          <p:cNvSpPr/>
          <p:nvPr/>
        </p:nvSpPr>
        <p:spPr>
          <a:xfrm>
            <a:off x="323528" y="3576248"/>
            <a:ext cx="2145647" cy="108702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1" name="Trapes 140"/>
          <p:cNvSpPr/>
          <p:nvPr/>
        </p:nvSpPr>
        <p:spPr>
          <a:xfrm>
            <a:off x="1085969" y="2780928"/>
            <a:ext cx="605711" cy="2737293"/>
          </a:xfrm>
          <a:prstGeom prst="trapezoid">
            <a:avLst>
              <a:gd name="adj" fmla="val 51151"/>
            </a:avLst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3" name="Avrundet rektangel 142"/>
          <p:cNvSpPr/>
          <p:nvPr/>
        </p:nvSpPr>
        <p:spPr>
          <a:xfrm>
            <a:off x="924964" y="2222819"/>
            <a:ext cx="927720" cy="368424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5" name="Trapes 144"/>
          <p:cNvSpPr/>
          <p:nvPr/>
        </p:nvSpPr>
        <p:spPr>
          <a:xfrm flipV="1">
            <a:off x="1085968" y="2786177"/>
            <a:ext cx="605711" cy="2737293"/>
          </a:xfrm>
          <a:prstGeom prst="trapezoid">
            <a:avLst>
              <a:gd name="adj" fmla="val 51151"/>
            </a:avLst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4" name="Rektangel 143"/>
          <p:cNvSpPr/>
          <p:nvPr/>
        </p:nvSpPr>
        <p:spPr>
          <a:xfrm>
            <a:off x="1206343" y="2423288"/>
            <a:ext cx="354797" cy="340944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6" name="Rektangel 145"/>
          <p:cNvSpPr/>
          <p:nvPr/>
        </p:nvSpPr>
        <p:spPr>
          <a:xfrm>
            <a:off x="1085967" y="5506073"/>
            <a:ext cx="605711" cy="127320"/>
          </a:xfrm>
          <a:prstGeom prst="rect">
            <a:avLst/>
          </a:prstGeom>
          <a:solidFill>
            <a:srgbClr val="92D05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7" name="Rektangel 146"/>
          <p:cNvSpPr/>
          <p:nvPr/>
        </p:nvSpPr>
        <p:spPr>
          <a:xfrm>
            <a:off x="1085875" y="2700412"/>
            <a:ext cx="605711" cy="127320"/>
          </a:xfrm>
          <a:prstGeom prst="rect">
            <a:avLst/>
          </a:prstGeom>
          <a:solidFill>
            <a:srgbClr val="92D05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8" name="Likebent trekant 147"/>
          <p:cNvSpPr/>
          <p:nvPr/>
        </p:nvSpPr>
        <p:spPr>
          <a:xfrm>
            <a:off x="1233426" y="2834747"/>
            <a:ext cx="310795" cy="1327091"/>
          </a:xfrm>
          <a:prstGeom prst="triangle">
            <a:avLst>
              <a:gd name="adj" fmla="val 51049"/>
            </a:avLst>
          </a:prstGeom>
          <a:solidFill>
            <a:schemeClr val="accent6">
              <a:lumMod val="50000"/>
            </a:schemeClr>
          </a:solidFill>
          <a:ln w="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9" name="Likebent trekant 148"/>
          <p:cNvSpPr/>
          <p:nvPr/>
        </p:nvSpPr>
        <p:spPr>
          <a:xfrm flipV="1">
            <a:off x="1228345" y="4149574"/>
            <a:ext cx="310795" cy="1327091"/>
          </a:xfrm>
          <a:prstGeom prst="triangle">
            <a:avLst>
              <a:gd name="adj" fmla="val 51049"/>
            </a:avLst>
          </a:prstGeom>
          <a:solidFill>
            <a:schemeClr val="accent6">
              <a:lumMod val="50000"/>
            </a:schemeClr>
          </a:solidFill>
          <a:ln w="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6" name="Ellipse 95"/>
          <p:cNvSpPr/>
          <p:nvPr/>
        </p:nvSpPr>
        <p:spPr>
          <a:xfrm>
            <a:off x="1331640" y="3861048"/>
            <a:ext cx="124703" cy="144016"/>
          </a:xfrm>
          <a:prstGeom prst="ellipse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Nedoverbuet pil 6"/>
          <p:cNvSpPr/>
          <p:nvPr/>
        </p:nvSpPr>
        <p:spPr>
          <a:xfrm flipH="1" flipV="1">
            <a:off x="2601699" y="3816540"/>
            <a:ext cx="628229" cy="1816852"/>
          </a:xfrm>
          <a:prstGeom prst="curvedDownArrow">
            <a:avLst>
              <a:gd name="adj1" fmla="val 16510"/>
              <a:gd name="adj2" fmla="val 50000"/>
              <a:gd name="adj3" fmla="val 76083"/>
            </a:avLst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37312"/>
            <a:ext cx="189071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Rett pil 11"/>
          <p:cNvCxnSpPr/>
          <p:nvPr/>
        </p:nvCxnSpPr>
        <p:spPr>
          <a:xfrm>
            <a:off x="395536" y="6093296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kstSylinder 13"/>
          <p:cNvSpPr txBox="1"/>
          <p:nvPr/>
        </p:nvSpPr>
        <p:spPr>
          <a:xfrm>
            <a:off x="395536" y="573325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z direction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740750" y="16288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/>
              <a:t>Single-slice</a:t>
            </a:r>
          </a:p>
        </p:txBody>
      </p:sp>
      <p:grpSp>
        <p:nvGrpSpPr>
          <p:cNvPr id="9" name="Gruppe 8"/>
          <p:cNvGrpSpPr/>
          <p:nvPr/>
        </p:nvGrpSpPr>
        <p:grpSpPr>
          <a:xfrm>
            <a:off x="3361614" y="1632516"/>
            <a:ext cx="2145647" cy="3970464"/>
            <a:chOff x="3361614" y="1632516"/>
            <a:chExt cx="2145647" cy="3970464"/>
          </a:xfrm>
        </p:grpSpPr>
        <p:sp>
          <p:nvSpPr>
            <p:cNvPr id="60" name="Avrundet rektangel 59"/>
            <p:cNvSpPr/>
            <p:nvPr/>
          </p:nvSpPr>
          <p:spPr>
            <a:xfrm>
              <a:off x="3361614" y="3576248"/>
              <a:ext cx="2145647" cy="108702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86" name="Rektangel 85"/>
            <p:cNvSpPr/>
            <p:nvPr/>
          </p:nvSpPr>
          <p:spPr>
            <a:xfrm>
              <a:off x="3984524" y="5458964"/>
              <a:ext cx="4455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89" name="Rektangel 88"/>
            <p:cNvSpPr/>
            <p:nvPr/>
          </p:nvSpPr>
          <p:spPr>
            <a:xfrm>
              <a:off x="4441724" y="5458964"/>
              <a:ext cx="4455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92" name="Rektangel 91"/>
            <p:cNvSpPr/>
            <p:nvPr/>
          </p:nvSpPr>
          <p:spPr>
            <a:xfrm>
              <a:off x="4898924" y="5458964"/>
              <a:ext cx="445504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02" name="Avrundet rektangel 101"/>
            <p:cNvSpPr/>
            <p:nvPr/>
          </p:nvSpPr>
          <p:spPr>
            <a:xfrm>
              <a:off x="3970577" y="2225336"/>
              <a:ext cx="927720" cy="3684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03" name="Rektangel 102"/>
            <p:cNvSpPr/>
            <p:nvPr/>
          </p:nvSpPr>
          <p:spPr>
            <a:xfrm>
              <a:off x="4257038" y="2423288"/>
              <a:ext cx="354797" cy="3409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04" name="Trapes 103"/>
            <p:cNvSpPr/>
            <p:nvPr/>
          </p:nvSpPr>
          <p:spPr>
            <a:xfrm>
              <a:off x="3527324" y="2780552"/>
              <a:ext cx="1817105" cy="2678412"/>
            </a:xfrm>
            <a:prstGeom prst="trapezoid">
              <a:avLst>
                <a:gd name="adj" fmla="val 51151"/>
              </a:avLst>
            </a:prstGeom>
            <a:solidFill>
              <a:srgbClr val="FFC000">
                <a:alpha val="0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12" name="Rektangel 111"/>
            <p:cNvSpPr/>
            <p:nvPr/>
          </p:nvSpPr>
          <p:spPr>
            <a:xfrm>
              <a:off x="3982143" y="2636912"/>
              <a:ext cx="445505" cy="129900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15" name="Rektangel 114"/>
            <p:cNvSpPr/>
            <p:nvPr/>
          </p:nvSpPr>
          <p:spPr>
            <a:xfrm>
              <a:off x="4444105" y="2636912"/>
              <a:ext cx="445505" cy="129900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21" name="Rektangel 120"/>
            <p:cNvSpPr/>
            <p:nvPr/>
          </p:nvSpPr>
          <p:spPr>
            <a:xfrm>
              <a:off x="4901305" y="2636912"/>
              <a:ext cx="445504" cy="132083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29" name="Trapes 128"/>
            <p:cNvSpPr/>
            <p:nvPr/>
          </p:nvSpPr>
          <p:spPr>
            <a:xfrm flipH="1" flipV="1">
              <a:off x="3540023" y="2764232"/>
              <a:ext cx="1806786" cy="2680992"/>
            </a:xfrm>
            <a:prstGeom prst="trapezoid">
              <a:avLst>
                <a:gd name="adj" fmla="val 51151"/>
              </a:avLst>
            </a:prstGeom>
            <a:solidFill>
              <a:srgbClr val="FFC000">
                <a:alpha val="0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0" name="Likebent trekant 19"/>
            <p:cNvSpPr/>
            <p:nvPr/>
          </p:nvSpPr>
          <p:spPr>
            <a:xfrm rot="600000">
              <a:off x="3753581" y="2725015"/>
              <a:ext cx="451226" cy="2794214"/>
            </a:xfrm>
            <a:prstGeom prst="triangle">
              <a:avLst>
                <a:gd name="adj" fmla="val 100000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2" name="Rektangel 71"/>
            <p:cNvSpPr/>
            <p:nvPr/>
          </p:nvSpPr>
          <p:spPr>
            <a:xfrm>
              <a:off x="3527324" y="5458964"/>
              <a:ext cx="457200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39" name="Likebent trekant 138"/>
            <p:cNvSpPr/>
            <p:nvPr/>
          </p:nvSpPr>
          <p:spPr>
            <a:xfrm rot="21000000" flipV="1">
              <a:off x="3762808" y="2718365"/>
              <a:ext cx="451226" cy="2794214"/>
            </a:xfrm>
            <a:prstGeom prst="triangle">
              <a:avLst>
                <a:gd name="adj" fmla="val 100000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09" name="Rektangel 108"/>
            <p:cNvSpPr/>
            <p:nvPr/>
          </p:nvSpPr>
          <p:spPr>
            <a:xfrm>
              <a:off x="3524943" y="2636912"/>
              <a:ext cx="457200" cy="127320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32" name="Likebent trekant 131"/>
            <p:cNvSpPr/>
            <p:nvPr/>
          </p:nvSpPr>
          <p:spPr>
            <a:xfrm>
              <a:off x="3983956" y="3642643"/>
              <a:ext cx="232766" cy="477098"/>
            </a:xfrm>
            <a:prstGeom prst="triangle">
              <a:avLst>
                <a:gd name="adj" fmla="val 60789"/>
              </a:avLst>
            </a:prstGeom>
            <a:solidFill>
              <a:schemeClr val="accent6">
                <a:lumMod val="50000"/>
              </a:schemeClr>
            </a:solidFill>
            <a:ln w="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40" name="Likebent trekant 139"/>
            <p:cNvSpPr/>
            <p:nvPr/>
          </p:nvSpPr>
          <p:spPr>
            <a:xfrm flipV="1">
              <a:off x="3982143" y="4118161"/>
              <a:ext cx="228004" cy="451249"/>
            </a:xfrm>
            <a:prstGeom prst="triangle">
              <a:avLst>
                <a:gd name="adj" fmla="val 66927"/>
              </a:avLst>
            </a:prstGeom>
            <a:solidFill>
              <a:schemeClr val="accent6">
                <a:lumMod val="50000"/>
              </a:schemeClr>
            </a:solidFill>
            <a:ln w="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95" name="Ellipse 94"/>
            <p:cNvSpPr/>
            <p:nvPr/>
          </p:nvSpPr>
          <p:spPr>
            <a:xfrm>
              <a:off x="4056777" y="3861048"/>
              <a:ext cx="124703" cy="144016"/>
            </a:xfrm>
            <a:prstGeom prst="ellipse">
              <a:avLst/>
            </a:prstGeom>
            <a:solidFill>
              <a:schemeClr val="bg1"/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98" name="TekstSylinder 97"/>
            <p:cNvSpPr txBox="1"/>
            <p:nvPr/>
          </p:nvSpPr>
          <p:spPr>
            <a:xfrm>
              <a:off x="3787804" y="1632516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/>
                <a:t>Four-slice</a:t>
              </a:r>
            </a:p>
          </p:txBody>
        </p:sp>
      </p:grpSp>
      <p:grpSp>
        <p:nvGrpSpPr>
          <p:cNvPr id="10" name="Gruppe 9"/>
          <p:cNvGrpSpPr/>
          <p:nvPr/>
        </p:nvGrpSpPr>
        <p:grpSpPr>
          <a:xfrm>
            <a:off x="5841811" y="1628800"/>
            <a:ext cx="3050669" cy="3974180"/>
            <a:chOff x="5841811" y="1628800"/>
            <a:chExt cx="3050669" cy="3974180"/>
          </a:xfrm>
        </p:grpSpPr>
        <p:sp>
          <p:nvSpPr>
            <p:cNvPr id="187" name="Avrundet rektangel 186"/>
            <p:cNvSpPr/>
            <p:nvPr/>
          </p:nvSpPr>
          <p:spPr>
            <a:xfrm>
              <a:off x="6282197" y="3576248"/>
              <a:ext cx="2145647" cy="108702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64" name="Rektangel 63"/>
            <p:cNvSpPr/>
            <p:nvPr/>
          </p:nvSpPr>
          <p:spPr>
            <a:xfrm>
              <a:off x="59951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65" name="Rektangel 64"/>
            <p:cNvSpPr/>
            <p:nvPr/>
          </p:nvSpPr>
          <p:spPr>
            <a:xfrm>
              <a:off x="61475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66" name="Rektangel 65"/>
            <p:cNvSpPr/>
            <p:nvPr/>
          </p:nvSpPr>
          <p:spPr>
            <a:xfrm>
              <a:off x="62999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68" name="Rektangel 67"/>
            <p:cNvSpPr/>
            <p:nvPr/>
          </p:nvSpPr>
          <p:spPr>
            <a:xfrm>
              <a:off x="64523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69" name="Rektangel 68"/>
            <p:cNvSpPr/>
            <p:nvPr/>
          </p:nvSpPr>
          <p:spPr>
            <a:xfrm>
              <a:off x="66047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0" name="Rektangel 69"/>
            <p:cNvSpPr/>
            <p:nvPr/>
          </p:nvSpPr>
          <p:spPr>
            <a:xfrm>
              <a:off x="67571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1" name="Rektangel 70"/>
            <p:cNvSpPr/>
            <p:nvPr/>
          </p:nvSpPr>
          <p:spPr>
            <a:xfrm>
              <a:off x="69095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3" name="Rektangel 72"/>
            <p:cNvSpPr/>
            <p:nvPr/>
          </p:nvSpPr>
          <p:spPr>
            <a:xfrm>
              <a:off x="70619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4" name="Rektangel 73"/>
            <p:cNvSpPr/>
            <p:nvPr/>
          </p:nvSpPr>
          <p:spPr>
            <a:xfrm>
              <a:off x="72143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5" name="Rektangel 74"/>
            <p:cNvSpPr/>
            <p:nvPr/>
          </p:nvSpPr>
          <p:spPr>
            <a:xfrm>
              <a:off x="73667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6" name="Rektangel 75"/>
            <p:cNvSpPr/>
            <p:nvPr/>
          </p:nvSpPr>
          <p:spPr>
            <a:xfrm>
              <a:off x="75191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8" name="Rektangel 77"/>
            <p:cNvSpPr/>
            <p:nvPr/>
          </p:nvSpPr>
          <p:spPr>
            <a:xfrm>
              <a:off x="76715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79" name="Rektangel 78"/>
            <p:cNvSpPr/>
            <p:nvPr/>
          </p:nvSpPr>
          <p:spPr>
            <a:xfrm>
              <a:off x="78239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80" name="Rektangel 79"/>
            <p:cNvSpPr/>
            <p:nvPr/>
          </p:nvSpPr>
          <p:spPr>
            <a:xfrm>
              <a:off x="79763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81" name="Rektangel 80"/>
            <p:cNvSpPr/>
            <p:nvPr/>
          </p:nvSpPr>
          <p:spPr>
            <a:xfrm>
              <a:off x="81287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82" name="Rektangel 81"/>
            <p:cNvSpPr/>
            <p:nvPr/>
          </p:nvSpPr>
          <p:spPr>
            <a:xfrm>
              <a:off x="82811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83" name="Rektangel 82"/>
            <p:cNvSpPr/>
            <p:nvPr/>
          </p:nvSpPr>
          <p:spPr>
            <a:xfrm>
              <a:off x="84335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84" name="Rektangel 83"/>
            <p:cNvSpPr/>
            <p:nvPr/>
          </p:nvSpPr>
          <p:spPr>
            <a:xfrm>
              <a:off x="85859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93" name="Rektangel 92"/>
            <p:cNvSpPr/>
            <p:nvPr/>
          </p:nvSpPr>
          <p:spPr>
            <a:xfrm>
              <a:off x="87383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94" name="Rektangel 93"/>
            <p:cNvSpPr/>
            <p:nvPr/>
          </p:nvSpPr>
          <p:spPr>
            <a:xfrm>
              <a:off x="5842716" y="5458964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16" name="Avrundet rektangel 115"/>
            <p:cNvSpPr/>
            <p:nvPr/>
          </p:nvSpPr>
          <p:spPr>
            <a:xfrm>
              <a:off x="6895569" y="2225336"/>
              <a:ext cx="927720" cy="368424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17" name="Rektangel 116"/>
            <p:cNvSpPr/>
            <p:nvPr/>
          </p:nvSpPr>
          <p:spPr>
            <a:xfrm>
              <a:off x="7182030" y="2423288"/>
              <a:ext cx="354797" cy="3409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18" name="Trapes 117"/>
            <p:cNvSpPr/>
            <p:nvPr/>
          </p:nvSpPr>
          <p:spPr>
            <a:xfrm>
              <a:off x="5842716" y="2780552"/>
              <a:ext cx="3049764" cy="2678412"/>
            </a:xfrm>
            <a:prstGeom prst="trapezoid">
              <a:avLst>
                <a:gd name="adj" fmla="val 51151"/>
              </a:avLst>
            </a:prstGeom>
            <a:solidFill>
              <a:srgbClr val="FFC000">
                <a:alpha val="0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" name="Parallellogram 1"/>
            <p:cNvSpPr/>
            <p:nvPr/>
          </p:nvSpPr>
          <p:spPr>
            <a:xfrm>
              <a:off x="5841811" y="2780552"/>
              <a:ext cx="1487709" cy="2678412"/>
            </a:xfrm>
            <a:prstGeom prst="parallelogram">
              <a:avLst>
                <a:gd name="adj" fmla="val 91981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63" name="Rektangel 162"/>
            <p:cNvSpPr/>
            <p:nvPr/>
          </p:nvSpPr>
          <p:spPr>
            <a:xfrm>
              <a:off x="59951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64" name="Rektangel 163"/>
            <p:cNvSpPr/>
            <p:nvPr/>
          </p:nvSpPr>
          <p:spPr>
            <a:xfrm>
              <a:off x="61475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65" name="Rektangel 164"/>
            <p:cNvSpPr/>
            <p:nvPr/>
          </p:nvSpPr>
          <p:spPr>
            <a:xfrm>
              <a:off x="62999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66" name="Rektangel 165"/>
            <p:cNvSpPr/>
            <p:nvPr/>
          </p:nvSpPr>
          <p:spPr>
            <a:xfrm>
              <a:off x="64523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67" name="Rektangel 166"/>
            <p:cNvSpPr/>
            <p:nvPr/>
          </p:nvSpPr>
          <p:spPr>
            <a:xfrm>
              <a:off x="66047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68" name="Rektangel 167"/>
            <p:cNvSpPr/>
            <p:nvPr/>
          </p:nvSpPr>
          <p:spPr>
            <a:xfrm>
              <a:off x="67571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69" name="Rektangel 168"/>
            <p:cNvSpPr/>
            <p:nvPr/>
          </p:nvSpPr>
          <p:spPr>
            <a:xfrm>
              <a:off x="69095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0" name="Rektangel 169"/>
            <p:cNvSpPr/>
            <p:nvPr/>
          </p:nvSpPr>
          <p:spPr>
            <a:xfrm>
              <a:off x="70619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1" name="Rektangel 170"/>
            <p:cNvSpPr/>
            <p:nvPr/>
          </p:nvSpPr>
          <p:spPr>
            <a:xfrm>
              <a:off x="72143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2" name="Rektangel 171"/>
            <p:cNvSpPr/>
            <p:nvPr/>
          </p:nvSpPr>
          <p:spPr>
            <a:xfrm>
              <a:off x="73667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3" name="Rektangel 172"/>
            <p:cNvSpPr/>
            <p:nvPr/>
          </p:nvSpPr>
          <p:spPr>
            <a:xfrm>
              <a:off x="75191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4" name="Rektangel 173"/>
            <p:cNvSpPr/>
            <p:nvPr/>
          </p:nvSpPr>
          <p:spPr>
            <a:xfrm>
              <a:off x="76715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5" name="Rektangel 174"/>
            <p:cNvSpPr/>
            <p:nvPr/>
          </p:nvSpPr>
          <p:spPr>
            <a:xfrm>
              <a:off x="78239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6" name="Rektangel 175"/>
            <p:cNvSpPr/>
            <p:nvPr/>
          </p:nvSpPr>
          <p:spPr>
            <a:xfrm>
              <a:off x="79763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7" name="Rektangel 176"/>
            <p:cNvSpPr/>
            <p:nvPr/>
          </p:nvSpPr>
          <p:spPr>
            <a:xfrm>
              <a:off x="81287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8" name="Rektangel 177"/>
            <p:cNvSpPr/>
            <p:nvPr/>
          </p:nvSpPr>
          <p:spPr>
            <a:xfrm>
              <a:off x="82811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79" name="Rektangel 178"/>
            <p:cNvSpPr/>
            <p:nvPr/>
          </p:nvSpPr>
          <p:spPr>
            <a:xfrm>
              <a:off x="84335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80" name="Rektangel 179"/>
            <p:cNvSpPr/>
            <p:nvPr/>
          </p:nvSpPr>
          <p:spPr>
            <a:xfrm>
              <a:off x="85859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81" name="Rektangel 180"/>
            <p:cNvSpPr/>
            <p:nvPr/>
          </p:nvSpPr>
          <p:spPr>
            <a:xfrm>
              <a:off x="87383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83" name="Trapes 182"/>
            <p:cNvSpPr/>
            <p:nvPr/>
          </p:nvSpPr>
          <p:spPr>
            <a:xfrm flipH="1" flipV="1">
              <a:off x="5842716" y="2766812"/>
              <a:ext cx="3049764" cy="2678412"/>
            </a:xfrm>
            <a:prstGeom prst="trapezoid">
              <a:avLst>
                <a:gd name="adj" fmla="val 51151"/>
              </a:avLst>
            </a:prstGeom>
            <a:solidFill>
              <a:srgbClr val="FFC000">
                <a:alpha val="0"/>
              </a:srgb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84" name="Parallellogram 183"/>
            <p:cNvSpPr/>
            <p:nvPr/>
          </p:nvSpPr>
          <p:spPr>
            <a:xfrm flipH="1">
              <a:off x="5846319" y="2776984"/>
              <a:ext cx="1487709" cy="2678412"/>
            </a:xfrm>
            <a:prstGeom prst="parallelogram">
              <a:avLst>
                <a:gd name="adj" fmla="val 91981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5" name="Likebent trekant 4"/>
            <p:cNvSpPr/>
            <p:nvPr/>
          </p:nvSpPr>
          <p:spPr>
            <a:xfrm>
              <a:off x="6512130" y="3999380"/>
              <a:ext cx="156594" cy="114693"/>
            </a:xfrm>
            <a:prstGeom prst="triangle">
              <a:avLst/>
            </a:prstGeom>
            <a:solidFill>
              <a:schemeClr val="accent6">
                <a:lumMod val="50000"/>
              </a:schemeClr>
            </a:solidFill>
            <a:ln w="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91" name="Likebent trekant 190"/>
            <p:cNvSpPr/>
            <p:nvPr/>
          </p:nvSpPr>
          <p:spPr>
            <a:xfrm flipV="1">
              <a:off x="6512092" y="4115168"/>
              <a:ext cx="156594" cy="114693"/>
            </a:xfrm>
            <a:prstGeom prst="triangle">
              <a:avLst/>
            </a:prstGeom>
            <a:solidFill>
              <a:schemeClr val="accent6">
                <a:lumMod val="50000"/>
              </a:schemeClr>
            </a:solidFill>
            <a:ln w="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82" name="Rektangel 181"/>
            <p:cNvSpPr/>
            <p:nvPr/>
          </p:nvSpPr>
          <p:spPr>
            <a:xfrm>
              <a:off x="5842716" y="2636912"/>
              <a:ext cx="140705" cy="144016"/>
            </a:xfrm>
            <a:prstGeom prst="rect">
              <a:avLst/>
            </a:prstGeom>
            <a:solidFill>
              <a:srgbClr val="92D05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88" name="Ellipse 87"/>
            <p:cNvSpPr/>
            <p:nvPr/>
          </p:nvSpPr>
          <p:spPr>
            <a:xfrm>
              <a:off x="6685524" y="3744533"/>
              <a:ext cx="124703" cy="144016"/>
            </a:xfrm>
            <a:prstGeom prst="ellipse">
              <a:avLst/>
            </a:prstGeom>
            <a:solidFill>
              <a:schemeClr val="bg1"/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99" name="TekstSylinder 98"/>
            <p:cNvSpPr txBox="1"/>
            <p:nvPr/>
          </p:nvSpPr>
          <p:spPr>
            <a:xfrm>
              <a:off x="6719526" y="1628800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/>
                <a:t>Multi-slice</a:t>
              </a:r>
            </a:p>
          </p:txBody>
        </p:sp>
      </p:grpSp>
      <p:sp>
        <p:nvSpPr>
          <p:cNvPr id="97" name="TekstSylinder 96"/>
          <p:cNvSpPr txBox="1"/>
          <p:nvPr/>
        </p:nvSpPr>
        <p:spPr>
          <a:xfrm>
            <a:off x="323528" y="436616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err="1">
                <a:latin typeface="Calibri" panose="020F0502020204030204" pitchFamily="34" charset="0"/>
              </a:rPr>
              <a:t>Cone</a:t>
            </a:r>
            <a:r>
              <a:rPr lang="nb-NO" sz="3200">
                <a:latin typeface="Calibri" panose="020F0502020204030204" pitchFamily="34" charset="0"/>
              </a:rPr>
              <a:t>-beam </a:t>
            </a:r>
            <a:r>
              <a:rPr lang="nb-NO" sz="3200" err="1">
                <a:latin typeface="Calibri" panose="020F0502020204030204" pitchFamily="34" charset="0"/>
              </a:rPr>
              <a:t>artefacts</a:t>
            </a:r>
            <a:endParaRPr lang="nb-NO" sz="3200">
              <a:latin typeface="Calibri" panose="020F0502020204030204" pitchFamily="34" charset="0"/>
            </a:endParaRP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4714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85</a:t>
            </a:fld>
            <a:endParaRPr lang="nb-NO"/>
          </a:p>
        </p:txBody>
      </p:sp>
      <p:pic>
        <p:nvPicPr>
          <p:cNvPr id="6146" name="Picture 2" descr="http://www.impactscan.org/slides/focusms/img04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606665" cy="570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84231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3D Reconstruction techniques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/>
              <a:t>Exact Cone Beam CT</a:t>
            </a:r>
          </a:p>
          <a:p>
            <a:pPr lvl="1"/>
            <a:r>
              <a:rPr lang="nb-NO"/>
              <a:t>Tuy Conditions: Cannot use axial or helical source path; need two orthogonal rotations</a:t>
            </a:r>
          </a:p>
          <a:p>
            <a:pPr lvl="1"/>
            <a:r>
              <a:rPr lang="nb-NO"/>
              <a:t>Katsevich (2003) simplified: Clinically available in Canon ConeXact™</a:t>
            </a:r>
          </a:p>
          <a:p>
            <a:r>
              <a:rPr lang="nb-NO"/>
              <a:t>Approximate Cone Beam CT</a:t>
            </a:r>
          </a:p>
          <a:p>
            <a:pPr lvl="1"/>
            <a:r>
              <a:rPr lang="nb-NO"/>
              <a:t>Single Slice Rebinning (2D FBP with tilted planes)</a:t>
            </a:r>
          </a:p>
          <a:p>
            <a:pPr lvl="1"/>
            <a:r>
              <a:rPr lang="nb-NO" u="sng"/>
              <a:t>Feldkamp / Davis / Kress (FDK)-type algorithms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9402524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Single Slice Rebinning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67544" y="150934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One </a:t>
            </a:r>
            <a:r>
              <a:rPr lang="nb-NO" sz="2400" err="1"/>
              <a:t>way</a:t>
            </a:r>
            <a:r>
              <a:rPr lang="nb-NO" sz="2400"/>
              <a:t> </a:t>
            </a:r>
            <a:r>
              <a:rPr lang="nb-NO" sz="2400" err="1"/>
              <a:t>of</a:t>
            </a:r>
            <a:r>
              <a:rPr lang="nb-NO" sz="2400"/>
              <a:t> </a:t>
            </a:r>
            <a:r>
              <a:rPr lang="nb-NO" sz="2400" err="1"/>
              <a:t>solving</a:t>
            </a:r>
            <a:r>
              <a:rPr lang="nb-NO" sz="2400"/>
              <a:t> </a:t>
            </a:r>
            <a:r>
              <a:rPr lang="nb-NO" sz="2400" err="1"/>
              <a:t>the</a:t>
            </a:r>
            <a:r>
              <a:rPr lang="nb-NO" sz="2400"/>
              <a:t> 3D problem (</a:t>
            </a:r>
            <a:r>
              <a:rPr lang="nb-NO" sz="2400" err="1"/>
              <a:t>remember</a:t>
            </a:r>
            <a:r>
              <a:rPr lang="nb-NO" sz="2400"/>
              <a:t> </a:t>
            </a:r>
            <a:r>
              <a:rPr lang="nb-NO" sz="2400" err="1"/>
              <a:t>the</a:t>
            </a:r>
            <a:r>
              <a:rPr lang="nb-NO" sz="2400"/>
              <a:t> end </a:t>
            </a:r>
            <a:r>
              <a:rPr lang="nb-NO" sz="2400" err="1"/>
              <a:t>result</a:t>
            </a:r>
            <a:r>
              <a:rPr lang="nb-NO" sz="2400"/>
              <a:t> is </a:t>
            </a:r>
            <a:r>
              <a:rPr lang="nb-NO" sz="2400" err="1"/>
              <a:t>parallel</a:t>
            </a:r>
            <a:r>
              <a:rPr lang="nb-NO" sz="2400"/>
              <a:t> 2D </a:t>
            </a:r>
            <a:r>
              <a:rPr lang="nb-NO" sz="2400" err="1"/>
              <a:t>slices</a:t>
            </a:r>
            <a:r>
              <a:rPr lang="nb-NO" sz="2400"/>
              <a:t>): Make </a:t>
            </a:r>
            <a:r>
              <a:rPr lang="nb-NO" sz="2400" err="1"/>
              <a:t>approximate</a:t>
            </a:r>
            <a:r>
              <a:rPr lang="nb-NO" sz="2400"/>
              <a:t> 2D </a:t>
            </a:r>
            <a:r>
              <a:rPr lang="nb-NO" sz="2400" err="1"/>
              <a:t>slices</a:t>
            </a:r>
            <a:endParaRPr lang="nb-NO" sz="2400"/>
          </a:p>
          <a:p>
            <a:r>
              <a:rPr lang="nb-NO" sz="2400" b="1"/>
              <a:t>2D </a:t>
            </a:r>
            <a:r>
              <a:rPr lang="nb-NO" sz="2400" b="1" err="1"/>
              <a:t>filtered</a:t>
            </a:r>
            <a:r>
              <a:rPr lang="nb-NO" sz="2400" b="1"/>
              <a:t> back </a:t>
            </a:r>
            <a:r>
              <a:rPr lang="nb-NO" sz="2400" b="1" err="1"/>
              <a:t>projection</a:t>
            </a:r>
            <a:r>
              <a:rPr lang="nb-NO" sz="2400" b="1"/>
              <a:t> </a:t>
            </a:r>
            <a:r>
              <a:rPr lang="nb-NO" sz="2400" b="1" err="1"/>
              <a:t>with</a:t>
            </a:r>
            <a:r>
              <a:rPr lang="nb-NO" sz="2400" b="1"/>
              <a:t> </a:t>
            </a:r>
            <a:r>
              <a:rPr lang="nb-NO" sz="2400" b="1" err="1"/>
              <a:t>tilted</a:t>
            </a:r>
            <a:r>
              <a:rPr lang="nb-NO" sz="2400" b="1"/>
              <a:t> plane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15595"/>
            <a:ext cx="2598440" cy="234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93096"/>
            <a:ext cx="4401280" cy="2358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Sylinder 2"/>
          <p:cNvSpPr txBox="1"/>
          <p:nvPr/>
        </p:nvSpPr>
        <p:spPr>
          <a:xfrm>
            <a:off x="7629694" y="4430411"/>
            <a:ext cx="15121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err="1"/>
              <a:t>Castellano</a:t>
            </a:r>
            <a:r>
              <a:rPr lang="nb-NO" sz="1100"/>
              <a:t> E, </a:t>
            </a:r>
            <a:r>
              <a:rPr lang="nb-NO" sz="1100" i="1" err="1"/>
              <a:t>Reconstruction</a:t>
            </a:r>
            <a:r>
              <a:rPr lang="nb-NO" sz="1100" i="1"/>
              <a:t> </a:t>
            </a:r>
            <a:r>
              <a:rPr lang="nb-NO" sz="1100" i="1" err="1"/>
              <a:t>techniques</a:t>
            </a:r>
            <a:r>
              <a:rPr lang="nb-NO" sz="1100" i="1"/>
              <a:t> for </a:t>
            </a:r>
            <a:r>
              <a:rPr lang="nb-NO" sz="1100" i="1" err="1"/>
              <a:t>multi-slice</a:t>
            </a:r>
            <a:r>
              <a:rPr lang="nb-NO" sz="1100" i="1"/>
              <a:t> and </a:t>
            </a:r>
            <a:r>
              <a:rPr lang="nb-NO" sz="1100" i="1" err="1"/>
              <a:t>cone</a:t>
            </a:r>
            <a:r>
              <a:rPr lang="nb-NO" sz="1100" i="1"/>
              <a:t>-beam CT </a:t>
            </a:r>
            <a:r>
              <a:rPr lang="nb-NO" sz="1100"/>
              <a:t>(2013)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2888625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88</a:t>
            </a:fld>
            <a:endParaRPr lang="nb-NO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6752"/>
            <a:ext cx="8303813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b-NO"/>
              <a:t>Single Slice Rebinning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Sylinder 1"/>
              <p:cNvSpPr txBox="1"/>
              <p:nvPr/>
            </p:nvSpPr>
            <p:spPr>
              <a:xfrm>
                <a:off x="1810327" y="5505613"/>
                <a:ext cx="559755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1200"/>
                  <a:t>SSR is used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b-NO" sz="12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nb-NO" sz="12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nb-NO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nb-NO" sz="1200"/>
                  <a:t>&lt; 30 mm helical reconstructions in some CT scanners (Siemens + GE)</a:t>
                </a:r>
                <a:br>
                  <a:rPr lang="nb-NO" sz="1200"/>
                </a:br>
                <a:r>
                  <a:rPr lang="nb-NO" sz="1200"/>
                  <a:t>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b-NO" sz="12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nb-NO" sz="12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nb-NO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nb-NO" sz="1200"/>
                  <a:t>&lt; 30 mm + axial, 2D FBP is used. (2013)</a:t>
                </a:r>
                <a:br>
                  <a:rPr lang="nb-NO" sz="1200"/>
                </a:br>
                <a:r>
                  <a:rPr lang="nb-NO" sz="1200"/>
                  <a:t>[Canon + Philips uses modified FDK for &lt; 30 mm; all use modified FDK for </a:t>
                </a:r>
                <a14:m>
                  <m:oMath xmlns:m="http://schemas.openxmlformats.org/officeDocument/2006/math">
                    <m:r>
                      <a:rPr lang="nb-NO" sz="1200" b="0" i="1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nb-NO" sz="1200"/>
                  <a:t> 30 mm]</a:t>
                </a:r>
              </a:p>
            </p:txBody>
          </p:sp>
        </mc:Choice>
        <mc:Fallback xmlns="">
          <p:sp>
            <p:nvSpPr>
              <p:cNvPr id="2" name="TekstSylin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0327" y="5505613"/>
                <a:ext cx="5597558" cy="646331"/>
              </a:xfrm>
              <a:prstGeom prst="rect">
                <a:avLst/>
              </a:prstGeom>
              <a:blipFill>
                <a:blip r:embed="rId5"/>
                <a:stretch>
                  <a:fillRect l="-109" b="-660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799443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293013" y="1555862"/>
            <a:ext cx="2792994" cy="4091004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/>
              <a:t>FDK-type algorithms	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89</a:t>
            </a:fld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Plassholder for innhold 1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b-NO" sz="2800"/>
                  <a:t>A 3D generalization of FBP</a:t>
                </a:r>
              </a:p>
              <a:p>
                <a:pPr marL="0" indent="0">
                  <a:buNone/>
                </a:pPr>
                <a:endParaRPr lang="nb-NO" sz="280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z="2800"/>
                  <a:t>Assume parallel rays, but</a:t>
                </a:r>
                <a:br>
                  <a:rPr lang="nb-NO" sz="2800"/>
                </a:br>
                <a:r>
                  <a:rPr lang="nb-NO" sz="2800"/>
                  <a:t>make geometric correction</a:t>
                </a:r>
                <a:br>
                  <a:rPr lang="nb-NO" sz="2800"/>
                </a:br>
                <a:r>
                  <a:rPr lang="nb-NO" sz="2800"/>
                  <a:t>for increased pathlength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z="2800"/>
                  <a:t>Use 1D ramp filter on 			</a:t>
                </a:r>
                <a:br>
                  <a:rPr lang="nb-NO" sz="2800"/>
                </a:br>
                <a:r>
                  <a:rPr lang="nb-NO" sz="2800"/>
                  <a:t>row-by-row basis (same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b-NO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nb-NO" sz="28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nb-NO" sz="2800"/>
                  <a:t>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z="2800"/>
                  <a:t>3D back-projection </a:t>
                </a:r>
                <a:br>
                  <a:rPr lang="nb-NO" sz="2800"/>
                </a:br>
                <a:r>
                  <a:rPr lang="nb-NO" sz="2800"/>
                  <a:t>(cone projection)</a:t>
                </a:r>
              </a:p>
            </p:txBody>
          </p:sp>
        </mc:Choice>
        <mc:Fallback xmlns="">
          <p:sp>
            <p:nvSpPr>
              <p:cNvPr id="13" name="Plassholder for innhold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5"/>
                <a:stretch>
                  <a:fillRect l="-1556" t="-1348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Sylinder 7"/>
              <p:cNvSpPr txBox="1"/>
              <p:nvPr/>
            </p:nvSpPr>
            <p:spPr>
              <a:xfrm>
                <a:off x="8172400" y="2636912"/>
                <a:ext cx="895694" cy="29508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2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sSub>
                            <m:sSubPr>
                              <m:ctrlPr>
                                <a:rPr lang="nb-NO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b-NO" sz="12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nb-NO" sz="1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nb-NO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nb-NO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1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b-NO" sz="12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nb-NO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nb-NO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12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nb-NO" sz="12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nb-NO" sz="1200"/>
              </a:p>
            </p:txBody>
          </p:sp>
        </mc:Choice>
        <mc:Fallback xmlns="">
          <p:sp>
            <p:nvSpPr>
              <p:cNvPr id="8" name="TekstSylinder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2400" y="2636912"/>
                <a:ext cx="895694" cy="295081"/>
              </a:xfrm>
              <a:prstGeom prst="rect">
                <a:avLst/>
              </a:prstGeom>
              <a:blipFill>
                <a:blip r:embed="rId6"/>
                <a:stretch>
                  <a:fillRect b="-2083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ktangel 8"/>
          <p:cNvSpPr/>
          <p:nvPr/>
        </p:nvSpPr>
        <p:spPr>
          <a:xfrm>
            <a:off x="7582049" y="3453384"/>
            <a:ext cx="7200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1" name="Rektangel 20"/>
          <p:cNvSpPr/>
          <p:nvPr/>
        </p:nvSpPr>
        <p:spPr>
          <a:xfrm>
            <a:off x="7784594" y="3499769"/>
            <a:ext cx="7200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kstSylinder 16"/>
              <p:cNvSpPr txBox="1"/>
              <p:nvPr/>
            </p:nvSpPr>
            <p:spPr>
              <a:xfrm>
                <a:off x="7684970" y="3488940"/>
                <a:ext cx="3127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b-NO" sz="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9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b-NO" sz="9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nb-NO" sz="900"/>
              </a:p>
            </p:txBody>
          </p:sp>
        </mc:Choice>
        <mc:Fallback xmlns="">
          <p:sp>
            <p:nvSpPr>
              <p:cNvPr id="17" name="TekstSylinder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4970" y="3488940"/>
                <a:ext cx="312778" cy="2308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kstSylinder 19"/>
              <p:cNvSpPr txBox="1"/>
              <p:nvPr/>
            </p:nvSpPr>
            <p:spPr>
              <a:xfrm>
                <a:off x="7498645" y="3426421"/>
                <a:ext cx="30130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nb-NO" sz="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sz="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nb-NO" sz="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nb-NO" sz="800"/>
              </a:p>
            </p:txBody>
          </p:sp>
        </mc:Choice>
        <mc:Fallback xmlns="">
          <p:sp>
            <p:nvSpPr>
              <p:cNvPr id="20" name="TekstSylinder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8645" y="3426421"/>
                <a:ext cx="301300" cy="2154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3235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e 12"/>
          <p:cNvGrpSpPr/>
          <p:nvPr/>
        </p:nvGrpSpPr>
        <p:grpSpPr>
          <a:xfrm>
            <a:off x="899592" y="375281"/>
            <a:ext cx="5184576" cy="5868679"/>
            <a:chOff x="2915816" y="1628800"/>
            <a:chExt cx="3816424" cy="4320000"/>
          </a:xfrm>
        </p:grpSpPr>
        <p:pic>
          <p:nvPicPr>
            <p:cNvPr id="10" name="Bilde 9" descr="S:\rttn\2013.01 Undervisning på HiB\2012.01.21 Røntgenapparatet\XR tube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19" t="-1125" r="30530" b="1137"/>
            <a:stretch/>
          </p:blipFill>
          <p:spPr bwMode="auto">
            <a:xfrm>
              <a:off x="2915816" y="1628800"/>
              <a:ext cx="2592000" cy="4320000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21540000"/>
              </a:camera>
              <a:lightRig rig="threePt" dir="t"/>
            </a:scene3d>
          </p:spPr>
        </p:pic>
        <p:sp>
          <p:nvSpPr>
            <p:cNvPr id="12" name="Rektangel 11"/>
            <p:cNvSpPr/>
            <p:nvPr/>
          </p:nvSpPr>
          <p:spPr>
            <a:xfrm>
              <a:off x="3635896" y="2132856"/>
              <a:ext cx="3096344" cy="15121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nb-NO"/>
              <a:t>Anodes and </a:t>
            </a:r>
            <a:r>
              <a:rPr lang="nb-NO" err="1"/>
              <a:t>cathodes</a:t>
            </a:r>
            <a:endParaRPr lang="nb-NO"/>
          </a:p>
        </p:txBody>
      </p:sp>
      <p:cxnSp>
        <p:nvCxnSpPr>
          <p:cNvPr id="19" name="Vinkel 18"/>
          <p:cNvCxnSpPr/>
          <p:nvPr/>
        </p:nvCxnSpPr>
        <p:spPr>
          <a:xfrm rot="10800000" flipV="1">
            <a:off x="2837416" y="4293096"/>
            <a:ext cx="2520280" cy="504056"/>
          </a:xfrm>
          <a:prstGeom prst="bentConnector3">
            <a:avLst>
              <a:gd name="adj1" fmla="val 27804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Vinkel 20"/>
          <p:cNvCxnSpPr/>
          <p:nvPr/>
        </p:nvCxnSpPr>
        <p:spPr>
          <a:xfrm rot="10800000" flipV="1">
            <a:off x="2824716" y="4697524"/>
            <a:ext cx="2520280" cy="504056"/>
          </a:xfrm>
          <a:prstGeom prst="bentConnector3">
            <a:avLst>
              <a:gd name="adj1" fmla="val 17987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kstSylinder 22"/>
              <p:cNvSpPr txBox="1"/>
              <p:nvPr/>
            </p:nvSpPr>
            <p:spPr>
              <a:xfrm>
                <a:off x="5168403" y="4317201"/>
                <a:ext cx="250740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b-NO"/>
                  <a:t>Separate filament </a:t>
                </a:r>
                <a:r>
                  <a:rPr lang="nb-NO" err="1"/>
                  <a:t>circuit</a:t>
                </a:r>
                <a:endParaRPr lang="nb-NO"/>
              </a:p>
              <a:p>
                <a:endParaRPr lang="nb-NO"/>
              </a:p>
              <a:p>
                <a:r>
                  <a:rPr lang="nb-NO" err="1"/>
                  <a:t>Low</a:t>
                </a:r>
                <a:r>
                  <a:rPr lang="nb-NO"/>
                  <a:t> </a:t>
                </a:r>
                <a:r>
                  <a:rPr lang="nb-NO" err="1"/>
                  <a:t>voltage</a:t>
                </a:r>
                <a:r>
                  <a:rPr lang="nb-NO"/>
                  <a:t>, 2-3 A</a:t>
                </a:r>
              </a:p>
              <a:p>
                <a14:m>
                  <m:oMath xmlns:m="http://schemas.openxmlformats.org/officeDocument/2006/math">
                    <m:r>
                      <a:rPr lang="nb-NO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nb-NO"/>
                  <a:t> </a:t>
                </a:r>
                <a:r>
                  <a:rPr lang="nb-NO" err="1"/>
                  <a:t>Creates</a:t>
                </a:r>
                <a:r>
                  <a:rPr lang="nb-NO"/>
                  <a:t> </a:t>
                </a:r>
                <a:r>
                  <a:rPr lang="nb-NO" err="1"/>
                  <a:t>electron</a:t>
                </a:r>
                <a:r>
                  <a:rPr lang="nb-NO"/>
                  <a:t> </a:t>
                </a:r>
                <a:r>
                  <a:rPr lang="nb-NO" err="1"/>
                  <a:t>cloud</a:t>
                </a:r>
                <a:r>
                  <a:rPr lang="nb-NO"/>
                  <a:t> </a:t>
                </a:r>
                <a:r>
                  <a:rPr lang="nb-NO" err="1"/>
                  <a:t>about</a:t>
                </a:r>
                <a:r>
                  <a:rPr lang="nb-NO"/>
                  <a:t> </a:t>
                </a:r>
                <a:r>
                  <a:rPr lang="nb-NO" err="1"/>
                  <a:t>cathode</a:t>
                </a:r>
                <a:endParaRPr lang="nb-NO"/>
              </a:p>
            </p:txBody>
          </p:sp>
        </mc:Choice>
        <mc:Fallback xmlns="">
          <p:sp>
            <p:nvSpPr>
              <p:cNvPr id="23" name="TekstSylinder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8403" y="4317201"/>
                <a:ext cx="2507404" cy="1477328"/>
              </a:xfrm>
              <a:prstGeom prst="rect">
                <a:avLst/>
              </a:prstGeom>
              <a:blipFill rotWithShape="1">
                <a:blip r:embed="rId5"/>
                <a:stretch>
                  <a:fillRect l="-2190" t="-2058" r="-243" b="-535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Gruppe 54"/>
          <p:cNvGrpSpPr/>
          <p:nvPr/>
        </p:nvGrpSpPr>
        <p:grpSpPr>
          <a:xfrm>
            <a:off x="2114577" y="4623817"/>
            <a:ext cx="234879" cy="576064"/>
            <a:chOff x="2051720" y="4653136"/>
            <a:chExt cx="420941" cy="576064"/>
          </a:xfrm>
        </p:grpSpPr>
        <p:sp>
          <p:nvSpPr>
            <p:cNvPr id="24" name="Ellipse 23"/>
            <p:cNvSpPr/>
            <p:nvPr/>
          </p:nvSpPr>
          <p:spPr>
            <a:xfrm>
              <a:off x="2267744" y="479715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5" name="Ellipse 24"/>
            <p:cNvSpPr/>
            <p:nvPr/>
          </p:nvSpPr>
          <p:spPr>
            <a:xfrm>
              <a:off x="2339752" y="501317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6" name="Ellipse 25"/>
            <p:cNvSpPr/>
            <p:nvPr/>
          </p:nvSpPr>
          <p:spPr>
            <a:xfrm>
              <a:off x="2195736" y="494955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7" name="Ellipse 26"/>
            <p:cNvSpPr/>
            <p:nvPr/>
          </p:nvSpPr>
          <p:spPr>
            <a:xfrm>
              <a:off x="2267744" y="515719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8" name="Ellipse 27"/>
            <p:cNvSpPr/>
            <p:nvPr/>
          </p:nvSpPr>
          <p:spPr>
            <a:xfrm>
              <a:off x="2123728" y="515719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9" name="Ellipse 28"/>
            <p:cNvSpPr/>
            <p:nvPr/>
          </p:nvSpPr>
          <p:spPr>
            <a:xfrm>
              <a:off x="2123728" y="479715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0" name="Ellipse 29"/>
            <p:cNvSpPr/>
            <p:nvPr/>
          </p:nvSpPr>
          <p:spPr>
            <a:xfrm>
              <a:off x="2195736" y="5085184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1" name="Ellipse 30"/>
            <p:cNvSpPr/>
            <p:nvPr/>
          </p:nvSpPr>
          <p:spPr>
            <a:xfrm>
              <a:off x="2267744" y="4869160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2" name="Ellipse 31"/>
            <p:cNvSpPr/>
            <p:nvPr/>
          </p:nvSpPr>
          <p:spPr>
            <a:xfrm>
              <a:off x="2123728" y="501317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3" name="Ellipse 32"/>
            <p:cNvSpPr/>
            <p:nvPr/>
          </p:nvSpPr>
          <p:spPr>
            <a:xfrm>
              <a:off x="2195736" y="479715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4" name="Ellipse 33"/>
            <p:cNvSpPr/>
            <p:nvPr/>
          </p:nvSpPr>
          <p:spPr>
            <a:xfrm>
              <a:off x="2267744" y="465313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5" name="Ellipse 34"/>
            <p:cNvSpPr/>
            <p:nvPr/>
          </p:nvSpPr>
          <p:spPr>
            <a:xfrm>
              <a:off x="2051720" y="4725144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6" name="Ellipse 35"/>
            <p:cNvSpPr/>
            <p:nvPr/>
          </p:nvSpPr>
          <p:spPr>
            <a:xfrm>
              <a:off x="2195736" y="501317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7" name="Ellipse 36"/>
            <p:cNvSpPr/>
            <p:nvPr/>
          </p:nvSpPr>
          <p:spPr>
            <a:xfrm>
              <a:off x="2267744" y="501317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8" name="Ellipse 37"/>
            <p:cNvSpPr/>
            <p:nvPr/>
          </p:nvSpPr>
          <p:spPr>
            <a:xfrm>
              <a:off x="2339752" y="5085184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39" name="Ellipse 38"/>
            <p:cNvSpPr/>
            <p:nvPr/>
          </p:nvSpPr>
          <p:spPr>
            <a:xfrm>
              <a:off x="2193450" y="4869160"/>
              <a:ext cx="50291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0" name="Ellipse 39"/>
            <p:cNvSpPr/>
            <p:nvPr/>
          </p:nvSpPr>
          <p:spPr>
            <a:xfrm>
              <a:off x="2343719" y="5013176"/>
              <a:ext cx="37785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1" name="Ellipse 40"/>
            <p:cNvSpPr/>
            <p:nvPr/>
          </p:nvSpPr>
          <p:spPr>
            <a:xfrm>
              <a:off x="2123728" y="4805536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2" name="Ellipse 41"/>
            <p:cNvSpPr/>
            <p:nvPr/>
          </p:nvSpPr>
          <p:spPr>
            <a:xfrm rot="18900000">
              <a:off x="2206843" y="4941168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3" name="Ellipse 42"/>
            <p:cNvSpPr/>
            <p:nvPr/>
          </p:nvSpPr>
          <p:spPr>
            <a:xfrm rot="18900000">
              <a:off x="2206843" y="5133088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4" name="Ellipse 43"/>
            <p:cNvSpPr/>
            <p:nvPr/>
          </p:nvSpPr>
          <p:spPr>
            <a:xfrm rot="18900000">
              <a:off x="2134835" y="4893264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5" name="Ellipse 44"/>
            <p:cNvSpPr/>
            <p:nvPr/>
          </p:nvSpPr>
          <p:spPr>
            <a:xfrm rot="18900000">
              <a:off x="2374659" y="4749248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6" name="Ellipse 45"/>
            <p:cNvSpPr/>
            <p:nvPr/>
          </p:nvSpPr>
          <p:spPr>
            <a:xfrm rot="18900000">
              <a:off x="2302651" y="4917064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47" name="Ellipse 46"/>
            <p:cNvSpPr/>
            <p:nvPr/>
          </p:nvSpPr>
          <p:spPr>
            <a:xfrm rot="18900000">
              <a:off x="2359243" y="5093568"/>
              <a:ext cx="98002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kstSylinder 55"/>
              <p:cNvSpPr txBox="1"/>
              <p:nvPr/>
            </p:nvSpPr>
            <p:spPr>
              <a:xfrm>
                <a:off x="2621969" y="2492896"/>
                <a:ext cx="11432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nb-NO" b="0" i="1" smtClean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nb-NO"/>
                  <a:t> cloud</a:t>
                </a:r>
              </a:p>
            </p:txBody>
          </p:sp>
        </mc:Choice>
        <mc:Fallback xmlns="">
          <p:sp>
            <p:nvSpPr>
              <p:cNvPr id="56" name="TekstSylinder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1969" y="2492896"/>
                <a:ext cx="1143229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Rett pil 57"/>
          <p:cNvCxnSpPr/>
          <p:nvPr/>
        </p:nvCxnSpPr>
        <p:spPr>
          <a:xfrm flipH="1">
            <a:off x="2268719" y="2924944"/>
            <a:ext cx="719105" cy="16201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0681998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FDK-type algorithms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b-NO" sz="2000"/>
                  <a:t>Remember that </a:t>
                </a:r>
                <a14:m>
                  <m:oMath xmlns:m="http://schemas.openxmlformats.org/officeDocument/2006/math">
                    <m:r>
                      <a:rPr lang="nb-NO" sz="200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) =</m:t>
                    </m:r>
                    <m:f>
                      <m:f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nary>
                      <m:naryPr>
                        <m:chr m:val="∑"/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  <m:e>
                        <m:sSubSup>
                          <m:sSubSupPr>
                            <m:ctrlPr>
                              <a:rPr lang="nb-NO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b-NO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sSub>
                              <m:sSubPr>
                                <m:ctrlPr>
                                  <a:rPr lang="nb-NO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nb-NO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nb-NO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  <m:sup>
                            <m:r>
                              <a:rPr lang="nb-NO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d>
                          <m:dPr>
                            <m:ctrlPr>
                              <a:rPr lang="nb-NO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b-NO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func>
                              <m:funcPr>
                                <m:ctrlPr>
                                  <a:rPr lang="nb-NO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nb-NO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nb-NO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b-NO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nb-NO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func>
                            <m:r>
                              <a:rPr lang="nb-NO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nb-NO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func>
                              <m:funcPr>
                                <m:ctrlPr>
                                  <a:rPr lang="nb-NO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nb-NO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sSub>
                                  <m:sSubPr>
                                    <m:ctrlPr>
                                      <a:rPr lang="nb-NO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nb-NO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nb-NO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func>
                          </m:e>
                        </m:d>
                      </m:e>
                    </m:nary>
                  </m:oMath>
                </a14:m>
                <a:r>
                  <a:rPr lang="nb-NO" sz="2000"/>
                  <a:t>,</a:t>
                </a:r>
              </a:p>
              <a:p>
                <a:pPr marL="0" indent="0">
                  <a:buNone/>
                </a:pPr>
                <a:r>
                  <a:rPr lang="nb-NO" sz="2000">
                    <a:solidFill>
                      <a:schemeClr val="tx1"/>
                    </a:solidFill>
                  </a:rPr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b-NO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b-NO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nb-NO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  <m:sup>
                        <m:r>
                          <a:rPr lang="nb-NO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d>
                      <m:dPr>
                        <m:ctrlPr>
                          <a:rPr lang="nb-NO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nb-NO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nb-NO" sz="2000">
                    <a:solidFill>
                      <a:schemeClr val="tx1"/>
                    </a:solidFill>
                  </a:rPr>
                  <a:t> is </a:t>
                </a:r>
                <a:r>
                  <a:rPr lang="nb-NO" sz="2000"/>
                  <a:t>the filtered 1D attenuation map</a:t>
                </a:r>
              </a:p>
              <a:p>
                <a:pPr marL="0" indent="0">
                  <a:buNone/>
                </a:pPr>
                <a:endParaRPr lang="nb-NO" sz="2000"/>
              </a:p>
              <a:p>
                <a:r>
                  <a:rPr lang="nb-NO" sz="2000"/>
                  <a:t>Parallel beam: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  <m:sup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d>
                      <m:d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pHide m:val="on"/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sub>
                        </m:sSub>
                        <m:d>
                          <m:d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nary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nb-NO" sz="2000" b="0" i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nb-NO" sz="2000"/>
              </a:p>
              <a:p>
                <a:r>
                  <a:rPr lang="nb-NO" sz="2000"/>
                  <a:t>Fan beam: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  <m:sup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d>
                      <m:d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nb-NO" sz="20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pHide m:val="on"/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sub>
                        </m:sSub>
                        <m:d>
                          <m:d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b-NO" sz="200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nary>
                    <m:r>
                      <a:rPr lang="nb-NO" sz="20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b-NO" sz="200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f>
                      <m:fPr>
                        <m:ctrlPr>
                          <a:rPr lang="nb-NO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b-NO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nb-NO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nb-NO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nb-NO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nb-NO" sz="2000">
                        <a:latin typeface="Cambria Math" panose="02040503050406030204" pitchFamily="18" charset="0"/>
                      </a:rPr>
                      <m:t>d</m:t>
                    </m:r>
                    <m:r>
                      <a:rPr lang="nb-NO" sz="200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nb-NO" sz="2000"/>
              </a:p>
              <a:p>
                <a:r>
                  <a:rPr lang="nb-NO" sz="2000"/>
                  <a:t>Cone beam (FDK):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  <m:sup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d>
                      <m:d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nb-NO" sz="20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pHide m:val="on"/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nb-NO" sz="2000" i="1">
                                <a:latin typeface="Cambria Math" panose="02040503050406030204" pitchFamily="18" charset="0"/>
                              </a:rPr>
                              <m:t>𝜙</m:t>
                            </m:r>
                          </m:sub>
                        </m:sSub>
                        <m:d>
                          <m:dPr>
                            <m:ctrlPr>
                              <a:rPr lang="nb-NO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nb-NO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b-NO" sz="20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nb-NO" sz="20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</m:nary>
                    <m:r>
                      <a:rPr lang="nb-NO" sz="20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nb-NO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nb-NO" sz="20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f>
                      <m:fPr>
                        <m:ctrlPr>
                          <a:rPr lang="nb-NO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b-NO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nb-NO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nb-NO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nb-NO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nb-NO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nb-NO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nb-NO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  <m:sup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nb-NO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nb-NO" sz="2000">
                        <a:latin typeface="Cambria Math" panose="02040503050406030204" pitchFamily="18" charset="0"/>
                      </a:rPr>
                      <m:t>d</m:t>
                    </m:r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nb-NO" sz="2000"/>
              </a:p>
              <a:p>
                <a:pPr lvl="1"/>
                <a:r>
                  <a:rPr lang="nb-NO" sz="1800"/>
                  <a:t>Still 1D integral: row-by-row convolution w/ geometric correction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nb-NO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b-NO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nb-NO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nb-NO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b-NO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nb-NO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nb-NO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nb-NO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nb-NO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′2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nb-NO" sz="2000"/>
                  <a:t>: Ratio between the path length of parallel and cone beam</a:t>
                </a:r>
              </a:p>
            </p:txBody>
          </p:sp>
        </mc:Choice>
        <mc:Fallback xmlns="">
          <p:sp>
            <p:nvSpPr>
              <p:cNvPr id="3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1" t="-9838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90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00915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/>
              <a:t>2008 and onwards: Resurgence of Iterative Reconstruction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/>
              <a:t>Added computational power: «New» IR</a:t>
            </a:r>
          </a:p>
          <a:p>
            <a:r>
              <a:rPr lang="nb-NO"/>
              <a:t>Projection – Back Projection workflow</a:t>
            </a:r>
          </a:p>
          <a:p>
            <a:pPr lvl="1"/>
            <a:r>
              <a:rPr lang="nb-NO"/>
              <a:t>Statistical noise modelling</a:t>
            </a:r>
          </a:p>
          <a:p>
            <a:pPr lvl="1"/>
            <a:r>
              <a:rPr lang="nb-NO"/>
              <a:t>Model system properties for forward projection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91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649057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b-NO"/>
              <a:t>Artifact reduction: Cone Beam artifact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92</a:t>
            </a:fld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7274338" y="5727221"/>
            <a:ext cx="14526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 err="1"/>
              <a:t>Raupach</a:t>
            </a:r>
            <a:r>
              <a:rPr lang="nb-NO" sz="1100"/>
              <a:t>, R. (Siemens)</a:t>
            </a:r>
            <a:br>
              <a:rPr lang="nb-NO" sz="1100"/>
            </a:br>
            <a:r>
              <a:rPr lang="nb-NO" sz="1100"/>
              <a:t>IRIS/SAFIRE</a:t>
            </a:r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273586"/>
            <a:ext cx="2847031" cy="3358037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2614" y="2293096"/>
            <a:ext cx="3158980" cy="3367264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1936917" y="5660360"/>
            <a:ext cx="1492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Weighted FBP</a:t>
            </a:r>
          </a:p>
        </p:txBody>
      </p:sp>
      <p:sp>
        <p:nvSpPr>
          <p:cNvPr id="11" name="TekstSylinder 10"/>
          <p:cNvSpPr txBox="1"/>
          <p:nvPr/>
        </p:nvSpPr>
        <p:spPr>
          <a:xfrm>
            <a:off x="5349214" y="5688154"/>
            <a:ext cx="1896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IR + Weighted FBP</a:t>
            </a:r>
          </a:p>
        </p:txBody>
      </p:sp>
    </p:spTree>
    <p:extLst>
      <p:ext uri="{BB962C8B-B14F-4D97-AF65-F5344CB8AC3E}">
        <p14:creationId xmlns:p14="http://schemas.microsoft.com/office/powerpoint/2010/main" val="337912112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/>
              <a:t>Fro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6527800" y="6339820"/>
            <a:ext cx="2133600" cy="365125"/>
          </a:xfrm>
        </p:spPr>
        <p:txBody>
          <a:bodyPr/>
          <a:lstStyle/>
          <a:p>
            <a:fld id="{FAEFB388-42AA-4DF2-851A-CCA4A06B24AA}" type="slidenum">
              <a:rPr lang="nb-NO" smtClean="0"/>
              <a:t>93</a:t>
            </a:fld>
            <a:endParaRPr lang="nb-NO"/>
          </a:p>
        </p:txBody>
      </p:sp>
      <p:grpSp>
        <p:nvGrpSpPr>
          <p:cNvPr id="10" name="Gruppe 9"/>
          <p:cNvGrpSpPr/>
          <p:nvPr/>
        </p:nvGrpSpPr>
        <p:grpSpPr>
          <a:xfrm>
            <a:off x="150215" y="116632"/>
            <a:ext cx="8652585" cy="4796477"/>
            <a:chOff x="245707" y="1011694"/>
            <a:chExt cx="8652585" cy="4796477"/>
          </a:xfrm>
        </p:grpSpPr>
        <p:pic>
          <p:nvPicPr>
            <p:cNvPr id="7" name="Bild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5707" y="1011694"/>
              <a:ext cx="8652585" cy="4796477"/>
            </a:xfrm>
            <a:prstGeom prst="rect">
              <a:avLst/>
            </a:prstGeom>
          </p:spPr>
        </p:pic>
        <p:sp>
          <p:nvSpPr>
            <p:cNvPr id="9" name="Rektangel 8"/>
            <p:cNvSpPr/>
            <p:nvPr/>
          </p:nvSpPr>
          <p:spPr>
            <a:xfrm>
              <a:off x="5796136" y="2708920"/>
              <a:ext cx="3096344" cy="1656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ktangel 10"/>
              <p:cNvSpPr/>
              <p:nvPr/>
            </p:nvSpPr>
            <p:spPr>
              <a:xfrm>
                <a:off x="1475656" y="5289391"/>
                <a:ext cx="6840760" cy="10669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nb-NO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b-NO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nb-NO" b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nb-NO">
                          <a:latin typeface="Cambria Math" panose="02040503050406030204" pitchFamily="18" charset="0"/>
                        </a:rPr>
                        <m:t>arg</m:t>
                      </m:r>
                      <m:limLow>
                        <m:limLowPr>
                          <m:ctrlPr>
                            <a:rPr lang="nb-NO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nb-NO">
                              <a:latin typeface="Cambria Math" panose="02040503050406030204" pitchFamily="18" charset="0"/>
                            </a:rPr>
                            <m:t>min</m:t>
                          </m:r>
                        </m:e>
                        <m:lim>
                          <m:r>
                            <a:rPr lang="nb-NO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lim>
                      </m:limLow>
                      <m:r>
                        <a:rPr lang="nb-NO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{"/>
                          <m:endChr m:val="}"/>
                          <m:ctrlPr>
                            <a:rPr lang="nb-NO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nb-NO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nb-NO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nb-NO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nb-NO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nb-N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b-NO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  <m:r>
                                    <a:rPr lang="nb-NO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b-NO" b="1" i="1">
                                      <a:latin typeface="Cambria Math" panose="02040503050406030204" pitchFamily="18" charset="0"/>
                                    </a:rPr>
                                    <m:t>𝑨𝒙</m:t>
                                  </m:r>
                                </m:e>
                              </m:d>
                            </m:e>
                            <m:sup>
                              <m:r>
                                <a:rPr lang="nb-NO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p>
                          </m:sSup>
                          <m:r>
                            <a:rPr lang="nb-NO" i="1">
                              <a:latin typeface="Cambria Math" panose="02040503050406030204" pitchFamily="18" charset="0"/>
                            </a:rPr>
                            <m:t>𝐷</m:t>
                          </m:r>
                          <m:d>
                            <m:dPr>
                              <m:ctrlPr>
                                <a:rPr lang="nb-NO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b-NO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nb-NO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nb-NO" b="1" i="1">
                                  <a:latin typeface="Cambria Math" panose="02040503050406030204" pitchFamily="18" charset="0"/>
                                </a:rPr>
                                <m:t>𝑨𝒙</m:t>
                              </m:r>
                            </m:e>
                          </m:d>
                          <m:r>
                            <a:rPr lang="nb-NO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nb-NO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nb-NO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nb-NO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nb-NO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br>
                  <a:rPr lang="nb-NO" b="1"/>
                </a:br>
                <a:endParaRPr lang="nb-NO" b="1"/>
              </a:p>
              <a:p>
                <a:pPr lvl="1"/>
                <a:endParaRPr lang="nb-NO" sz="1000" b="1" i="1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nb-NO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𝑼</m:t>
                    </m:r>
                    <m:d>
                      <m:dPr>
                        <m:ctrlPr>
                          <a:rPr lang="nb-NO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nb-NO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r>
                  <a:rPr lang="nb-NO" b="1">
                    <a:solidFill>
                      <a:srgbClr val="FF0000"/>
                    </a:solidFill>
                  </a:rPr>
                  <a:t>: Regularization step: Expected 2D noise image</a:t>
                </a:r>
              </a:p>
            </p:txBody>
          </p:sp>
        </mc:Choice>
        <mc:Fallback xmlns="">
          <p:sp>
            <p:nvSpPr>
              <p:cNvPr id="11" name="Rektangel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5289391"/>
                <a:ext cx="6840760" cy="1066959"/>
              </a:xfrm>
              <a:prstGeom prst="rect">
                <a:avLst/>
              </a:prstGeom>
              <a:blipFill>
                <a:blip r:embed="rId3"/>
                <a:stretch>
                  <a:fillRect b="-6857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kstSylinder 7"/>
          <p:cNvSpPr txBox="1"/>
          <p:nvPr/>
        </p:nvSpPr>
        <p:spPr>
          <a:xfrm>
            <a:off x="7072878" y="4635788"/>
            <a:ext cx="17475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/>
              <a:t>Figure by Mika Kortesniemi</a:t>
            </a:r>
          </a:p>
        </p:txBody>
      </p:sp>
    </p:spTree>
    <p:extLst>
      <p:ext uri="{BB962C8B-B14F-4D97-AF65-F5344CB8AC3E}">
        <p14:creationId xmlns:p14="http://schemas.microsoft.com/office/powerpoint/2010/main" val="76960227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Different IR solutions</a:t>
            </a:r>
          </a:p>
        </p:txBody>
      </p:sp>
      <p:graphicFrame>
        <p:nvGraphicFramePr>
          <p:cNvPr id="3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06605"/>
              </p:ext>
            </p:extLst>
          </p:nvPr>
        </p:nvGraphicFramePr>
        <p:xfrm>
          <a:off x="683568" y="1916833"/>
          <a:ext cx="7776864" cy="2597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0397">
                <a:tc>
                  <a:txBody>
                    <a:bodyPr/>
                    <a:lstStyle/>
                    <a:p>
                      <a:r>
                        <a:rPr lang="nb-NO"/>
                        <a:t>Vendor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Iterative Image Filter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Statistical</a:t>
                      </a:r>
                      <a:r>
                        <a:rPr lang="nb-NO" baseline="0"/>
                        <a:t> Noise Reduction</a:t>
                      </a:r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Model Based 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684">
                <a:tc>
                  <a:txBody>
                    <a:bodyPr/>
                    <a:lstStyle/>
                    <a:p>
                      <a:r>
                        <a:rPr lang="nb-NO"/>
                        <a:t>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VISIR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ASIR-V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VEO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397">
                <a:tc>
                  <a:txBody>
                    <a:bodyPr/>
                    <a:lstStyle/>
                    <a:p>
                      <a:r>
                        <a:rPr lang="nb-NO"/>
                        <a:t>Siemens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IRIS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SAFIRE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ADMIRE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0397">
                <a:tc>
                  <a:txBody>
                    <a:bodyPr/>
                    <a:lstStyle/>
                    <a:p>
                      <a:r>
                        <a:rPr lang="nb-NO"/>
                        <a:t>Philips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iDose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IMR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0397">
                <a:tc>
                  <a:txBody>
                    <a:bodyPr/>
                    <a:lstStyle/>
                    <a:p>
                      <a:r>
                        <a:rPr lang="nb-NO"/>
                        <a:t>Toshiba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AIDR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AIDR 3D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/>
                        <a:t>First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94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4537288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b-NO"/>
              <a:t>Model Based Iterative Reconstruction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395536" y="1510926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/>
              <a:t>Model the physics in the forward projection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Artifact reduction</a:t>
            </a:r>
          </a:p>
          <a:p>
            <a:r>
              <a:rPr lang="nb-NO" sz="2400" b="1"/>
              <a:t>Model Based Iterative Reconstruction </a:t>
            </a:r>
            <a:r>
              <a:rPr lang="nb-NO" sz="2400"/>
              <a:t>(MBIR)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Physical size of focal spot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Physical voxel sizes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Correct beam shape: Cone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Detector- and scintillator response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sz="2400"/>
              <a:t>Simulate transport of photons through the system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b-NO" sz="2400"/>
              <a:t>Full Monte Carlo… Can be very time demanding!</a:t>
            </a:r>
          </a:p>
        </p:txBody>
      </p:sp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95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749520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Sylinder 1"/>
          <p:cNvSpPr txBox="1"/>
          <p:nvPr/>
        </p:nvSpPr>
        <p:spPr>
          <a:xfrm>
            <a:off x="539552" y="53012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>
                <a:solidFill>
                  <a:srgbClr val="FF0000"/>
                </a:solidFill>
              </a:rPr>
              <a:t>Philips IMR</a:t>
            </a:r>
          </a:p>
        </p:txBody>
      </p:sp>
      <p:pic>
        <p:nvPicPr>
          <p:cNvPr id="2050" name="Picture 2" descr="http://www.healthcare.philips.com/main/about/events/rsna/images/galleries/CT_IMR_gallery/2227_imr_abdomen_coronal_liverzo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90" y="1412776"/>
            <a:ext cx="56292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.medgadget.com/wp-content/uploads/2011/09/6cpo8un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76926"/>
            <a:ext cx="6523662" cy="440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Sylinder 8"/>
          <p:cNvSpPr txBox="1"/>
          <p:nvPr/>
        </p:nvSpPr>
        <p:spPr>
          <a:xfrm>
            <a:off x="2339752" y="60305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>
                <a:solidFill>
                  <a:srgbClr val="FF0000"/>
                </a:solidFill>
              </a:rPr>
              <a:t>GE VEO</a:t>
            </a:r>
          </a:p>
        </p:txBody>
      </p:sp>
      <p:pic>
        <p:nvPicPr>
          <p:cNvPr id="2056" name="Picture 8" descr="http://www.healthcare.siemens.com/siemens_hwem-hwem_ssxa_websites-context-root/wcm/idc/groups/public/@global/@imaging/@ct/documents/image/mday/ntg0/~edisp/ct-technologies-innovations-admire-01341482/~renditions/ct-technologies-innovations-admire-01341482~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00" y="1772816"/>
            <a:ext cx="5632585" cy="423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kstSylinder 10"/>
          <p:cNvSpPr txBox="1"/>
          <p:nvPr/>
        </p:nvSpPr>
        <p:spPr>
          <a:xfrm>
            <a:off x="5868144" y="592282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>
                <a:solidFill>
                  <a:srgbClr val="FF0000"/>
                </a:solidFill>
              </a:rPr>
              <a:t>Siemens </a:t>
            </a:r>
            <a:r>
              <a:rPr lang="nb-NO" err="1">
                <a:solidFill>
                  <a:srgbClr val="FF0000"/>
                </a:solidFill>
              </a:rPr>
              <a:t>Admire</a:t>
            </a:r>
            <a:endParaRPr lang="nb-NO">
              <a:solidFill>
                <a:srgbClr val="FF0000"/>
              </a:solidFill>
            </a:endParaRP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96</a:t>
            </a:fld>
            <a:endParaRPr lang="nb-NO"/>
          </a:p>
        </p:txBody>
      </p:sp>
      <p:grpSp>
        <p:nvGrpSpPr>
          <p:cNvPr id="12" name="Gruppe 11"/>
          <p:cNvGrpSpPr/>
          <p:nvPr/>
        </p:nvGrpSpPr>
        <p:grpSpPr>
          <a:xfrm>
            <a:off x="1835696" y="2986178"/>
            <a:ext cx="7236804" cy="3675308"/>
            <a:chOff x="1404940" y="2399945"/>
            <a:chExt cx="7236804" cy="3675308"/>
          </a:xfrm>
        </p:grpSpPr>
        <p:pic>
          <p:nvPicPr>
            <p:cNvPr id="10" name="Bild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04940" y="2399945"/>
              <a:ext cx="6931532" cy="3270595"/>
            </a:xfrm>
            <a:prstGeom prst="rect">
              <a:avLst/>
            </a:prstGeom>
          </p:spPr>
        </p:pic>
        <p:sp>
          <p:nvSpPr>
            <p:cNvPr id="13" name="TekstSylinder 12"/>
            <p:cNvSpPr txBox="1"/>
            <p:nvPr/>
          </p:nvSpPr>
          <p:spPr>
            <a:xfrm>
              <a:off x="6841544" y="5705921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>
                  <a:solidFill>
                    <a:srgbClr val="FF0000"/>
                  </a:solidFill>
                </a:rPr>
                <a:t>Canon FIRST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072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bhauk_alt_handlar_n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115888"/>
            <a:ext cx="3878263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/>
          <p:cNvSpPr>
            <a:spLocks noGrp="1"/>
          </p:cNvSpPr>
          <p:nvPr>
            <p:ph type="title"/>
          </p:nvPr>
        </p:nvSpPr>
        <p:spPr>
          <a:xfrm>
            <a:off x="539552" y="2323306"/>
            <a:ext cx="8229600" cy="1143000"/>
          </a:xfrm>
        </p:spPr>
        <p:txBody>
          <a:bodyPr>
            <a:normAutofit/>
          </a:bodyPr>
          <a:lstStyle/>
          <a:p>
            <a:r>
              <a:rPr lang="nb-NO"/>
              <a:t>Thanks for your attention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97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3908863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nb-NO"/>
              <a:t>Recommended reading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/>
              <a:t>September 2019</a:t>
            </a: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CT &amp; Reconstruction - Helge Pettersen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B388-42AA-4DF2-851A-CCA4A06B24AA}" type="slidenum">
              <a:rPr lang="nb-NO" smtClean="0"/>
              <a:t>98</a:t>
            </a:fld>
            <a:endParaRPr lang="nb-NO"/>
          </a:p>
        </p:txBody>
      </p:sp>
      <p:pic>
        <p:nvPicPr>
          <p:cNvPr id="1026" name="Picture 2" descr="Webb's Physics of Medical Imaging book 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60612"/>
            <a:ext cx="2327920" cy="345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ictures.abebooks.com/isbn/9780898714944-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606" y="1760612"/>
            <a:ext cx="2609658" cy="345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9304" y="1760612"/>
            <a:ext cx="2279575" cy="3451928"/>
          </a:xfrm>
          <a:prstGeom prst="rect">
            <a:avLst/>
          </a:prstGeom>
        </p:spPr>
      </p:pic>
      <p:sp>
        <p:nvSpPr>
          <p:cNvPr id="8" name="TekstSylinder 7"/>
          <p:cNvSpPr txBox="1"/>
          <p:nvPr/>
        </p:nvSpPr>
        <p:spPr>
          <a:xfrm>
            <a:off x="539552" y="5517232"/>
            <a:ext cx="8428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    General overview                  Reconstruction algorithms	    History of medical imaging</a:t>
            </a:r>
          </a:p>
          <a:p>
            <a:r>
              <a:rPr lang="nb-NO"/>
              <a:t>			  (anno 1988 but still good)</a:t>
            </a:r>
          </a:p>
        </p:txBody>
      </p:sp>
    </p:spTree>
    <p:extLst>
      <p:ext uri="{BB962C8B-B14F-4D97-AF65-F5344CB8AC3E}">
        <p14:creationId xmlns:p14="http://schemas.microsoft.com/office/powerpoint/2010/main" val="993559168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41512</TotalTime>
  <Words>4165</Words>
  <Application>Microsoft Office PowerPoint</Application>
  <PresentationFormat>Skjermfremvisning (4:3)</PresentationFormat>
  <Paragraphs>1126</Paragraphs>
  <Slides>98</Slides>
  <Notes>79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98</vt:i4>
      </vt:variant>
    </vt:vector>
  </HeadingPairs>
  <TitlesOfParts>
    <vt:vector size="102" baseType="lpstr">
      <vt:lpstr>Arial</vt:lpstr>
      <vt:lpstr>Calibri</vt:lpstr>
      <vt:lpstr>Cambria Math</vt:lpstr>
      <vt:lpstr>Kontortema</vt:lpstr>
      <vt:lpstr>Computed Tomography Technology + reconstruction  Helge Pettersen Haukeland University Hospital</vt:lpstr>
      <vt:lpstr>About me</vt:lpstr>
      <vt:lpstr>Contents</vt:lpstr>
      <vt:lpstr>PowerPoint-presentasjon</vt:lpstr>
      <vt:lpstr>X-ray imaging</vt:lpstr>
      <vt:lpstr>PowerPoint-presentasjon</vt:lpstr>
      <vt:lpstr>X-ray tube</vt:lpstr>
      <vt:lpstr>Modern X-ray tube</vt:lpstr>
      <vt:lpstr>Anodes and cathodes</vt:lpstr>
      <vt:lpstr>Anodes and cathodes</vt:lpstr>
      <vt:lpstr>Anodes and cathodes</vt:lpstr>
      <vt:lpstr>Energy spectrum (Birch &amp; Marshall, 1979)</vt:lpstr>
      <vt:lpstr>PowerPoint-presentasjon</vt:lpstr>
      <vt:lpstr>PowerPoint-presentasjon</vt:lpstr>
      <vt:lpstr>PowerPoint-presentasjon</vt:lpstr>
      <vt:lpstr>Introduction</vt:lpstr>
      <vt:lpstr>PowerPoint-presentasjon</vt:lpstr>
      <vt:lpstr>Timeline</vt:lpstr>
      <vt:lpstr>1971: EMI head scanner by Hounsfield</vt:lpstr>
      <vt:lpstr>PowerPoint-presentasjon</vt:lpstr>
      <vt:lpstr>CT number scale</vt:lpstr>
      <vt:lpstr>CT windowing (4096 greyscale values)</vt:lpstr>
      <vt:lpstr>Planar X-ray vs CT</vt:lpstr>
      <vt:lpstr>CT images: Head&amp;neck</vt:lpstr>
      <vt:lpstr>Functional imaging</vt:lpstr>
      <vt:lpstr>Dose calculation in radiotherapy</vt:lpstr>
      <vt:lpstr>Today: 4 main vendors</vt:lpstr>
      <vt:lpstr>CT technology</vt:lpstr>
      <vt:lpstr>X-ray detectors</vt:lpstr>
      <vt:lpstr>X-ray detectors</vt:lpstr>
      <vt:lpstr>The scintillator</vt:lpstr>
      <vt:lpstr>CT detectors</vt:lpstr>
      <vt:lpstr>CT detectors</vt:lpstr>
      <vt:lpstr>Image Acquisition Axial vs Helical</vt:lpstr>
      <vt:lpstr>Dose Reduction Tools in CT (≃ constant noise)</vt:lpstr>
      <vt:lpstr>The Bow Tie filter</vt:lpstr>
      <vt:lpstr>PowerPoint-presentasjon</vt:lpstr>
      <vt:lpstr>Automatic Exposure Control</vt:lpstr>
      <vt:lpstr>Automatic constant mAs</vt:lpstr>
      <vt:lpstr>Z modulation</vt:lpstr>
      <vt:lpstr>3D modulation</vt:lpstr>
      <vt:lpstr>PowerPoint-presentasjon</vt:lpstr>
      <vt:lpstr>Dual Energy CT</vt:lpstr>
      <vt:lpstr>Functional imaging – dual energy</vt:lpstr>
      <vt:lpstr>Attenuation and energy</vt:lpstr>
      <vt:lpstr>PowerPoint-presentasjon</vt:lpstr>
      <vt:lpstr>Spectrum separation</vt:lpstr>
      <vt:lpstr>Spectrum separation</vt:lpstr>
      <vt:lpstr>Basis Material Decomposition</vt:lpstr>
      <vt:lpstr>Basis Material Decomposition</vt:lpstr>
      <vt:lpstr>PowerPoint-presentasjon</vt:lpstr>
      <vt:lpstr>Monochromatic images</vt:lpstr>
      <vt:lpstr>What more? Applications?</vt:lpstr>
      <vt:lpstr>Quantification of iodine</vt:lpstr>
      <vt:lpstr>Materials removal</vt:lpstr>
      <vt:lpstr>Applications</vt:lpstr>
      <vt:lpstr>Applications</vt:lpstr>
      <vt:lpstr>Applications</vt:lpstr>
      <vt:lpstr>Dual Energy CT and particle therapy</vt:lpstr>
      <vt:lpstr>PowerPoint-presentasjon</vt:lpstr>
      <vt:lpstr>Image reconstruction</vt:lpstr>
      <vt:lpstr>Image reconstruction</vt:lpstr>
      <vt:lpstr>Image acquisition</vt:lpstr>
      <vt:lpstr>Image acquisition</vt:lpstr>
      <vt:lpstr>PowerPoint-presentasjon</vt:lpstr>
      <vt:lpstr>Image reconstruction</vt:lpstr>
      <vt:lpstr>2D Image Reconstruction</vt:lpstr>
      <vt:lpstr>Algebraic Iterative Reconstruction</vt:lpstr>
      <vt:lpstr>PowerPoint-presentasjon</vt:lpstr>
      <vt:lpstr>Projection methods</vt:lpstr>
      <vt:lpstr>PowerPoint-presentasjon</vt:lpstr>
      <vt:lpstr>Back projection</vt:lpstr>
      <vt:lpstr>Back projection</vt:lpstr>
      <vt:lpstr>Filter</vt:lpstr>
      <vt:lpstr>Filter</vt:lpstr>
      <vt:lpstr>Different filters</vt:lpstr>
      <vt:lpstr>Filtered back projection</vt:lpstr>
      <vt:lpstr>Filtered back projection</vt:lpstr>
      <vt:lpstr>PowerPoint-presentasjon</vt:lpstr>
      <vt:lpstr>Reconstruction filters</vt:lpstr>
      <vt:lpstr>Caveat emptor… Fan Beam FBP</vt:lpstr>
      <vt:lpstr>Reconstruction techniques </vt:lpstr>
      <vt:lpstr>Reconstruction techniques</vt:lpstr>
      <vt:lpstr>PowerPoint-presentasjon</vt:lpstr>
      <vt:lpstr>PowerPoint-presentasjon</vt:lpstr>
      <vt:lpstr>3D Reconstruction techniques</vt:lpstr>
      <vt:lpstr>Single Slice Rebinning</vt:lpstr>
      <vt:lpstr>Single Slice Rebinning</vt:lpstr>
      <vt:lpstr>FDK-type algorithms </vt:lpstr>
      <vt:lpstr>FDK-type algorithms</vt:lpstr>
      <vt:lpstr>2008 and onwards: Resurgence of Iterative Reconstruction</vt:lpstr>
      <vt:lpstr>Artifact reduction: Cone Beam artifact</vt:lpstr>
      <vt:lpstr>PowerPoint-presentasjon</vt:lpstr>
      <vt:lpstr>Different IR solutions</vt:lpstr>
      <vt:lpstr>Model Based Iterative Reconstruction</vt:lpstr>
      <vt:lpstr>PowerPoint-presentasjon</vt:lpstr>
      <vt:lpstr>Thanks for your attention</vt:lpstr>
      <vt:lpstr>Recommended reading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Pettersen, Helge</dc:creator>
  <cp:lastModifiedBy>Helge Pettersen</cp:lastModifiedBy>
  <cp:revision>381</cp:revision>
  <cp:lastPrinted>2012-11-09T14:51:27Z</cp:lastPrinted>
  <dcterms:created xsi:type="dcterms:W3CDTF">2012-10-26T12:30:03Z</dcterms:created>
  <dcterms:modified xsi:type="dcterms:W3CDTF">2019-09-23T10:56:39Z</dcterms:modified>
</cp:coreProperties>
</file>