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7" r:id="rId2"/>
  </p:sldMasterIdLst>
  <p:notesMasterIdLst>
    <p:notesMasterId r:id="rId54"/>
  </p:notesMasterIdLst>
  <p:handoutMasterIdLst>
    <p:handoutMasterId r:id="rId55"/>
  </p:handoutMasterIdLst>
  <p:sldIdLst>
    <p:sldId id="257" r:id="rId3"/>
    <p:sldId id="968" r:id="rId4"/>
    <p:sldId id="969" r:id="rId5"/>
    <p:sldId id="970" r:id="rId6"/>
    <p:sldId id="973" r:id="rId7"/>
    <p:sldId id="976" r:id="rId8"/>
    <p:sldId id="977" r:id="rId9"/>
    <p:sldId id="1078" r:id="rId10"/>
    <p:sldId id="1114" r:id="rId11"/>
    <p:sldId id="1104" r:id="rId12"/>
    <p:sldId id="1094" r:id="rId13"/>
    <p:sldId id="991" r:id="rId14"/>
    <p:sldId id="1095" r:id="rId15"/>
    <p:sldId id="1007" r:id="rId16"/>
    <p:sldId id="1079" r:id="rId17"/>
    <p:sldId id="1096" r:id="rId18"/>
    <p:sldId id="1099" r:id="rId19"/>
    <p:sldId id="1109" r:id="rId20"/>
    <p:sldId id="982" r:id="rId21"/>
    <p:sldId id="1069" r:id="rId22"/>
    <p:sldId id="1081" r:id="rId23"/>
    <p:sldId id="1111" r:id="rId24"/>
    <p:sldId id="1082" r:id="rId25"/>
    <p:sldId id="1080" r:id="rId26"/>
    <p:sldId id="1107" r:id="rId27"/>
    <p:sldId id="1100" r:id="rId28"/>
    <p:sldId id="984" r:id="rId29"/>
    <p:sldId id="1084" r:id="rId30"/>
    <p:sldId id="1112" r:id="rId31"/>
    <p:sldId id="1086" r:id="rId32"/>
    <p:sldId id="1085" r:id="rId33"/>
    <p:sldId id="1088" r:id="rId34"/>
    <p:sldId id="1103" r:id="rId35"/>
    <p:sldId id="1087" r:id="rId36"/>
    <p:sldId id="1098" r:id="rId37"/>
    <p:sldId id="1090" r:id="rId38"/>
    <p:sldId id="1101" r:id="rId39"/>
    <p:sldId id="988" r:id="rId40"/>
    <p:sldId id="989" r:id="rId41"/>
    <p:sldId id="1072" r:id="rId42"/>
    <p:sldId id="1113" r:id="rId43"/>
    <p:sldId id="1073" r:id="rId44"/>
    <p:sldId id="1091" r:id="rId45"/>
    <p:sldId id="1089" r:id="rId46"/>
    <p:sldId id="1092" r:id="rId47"/>
    <p:sldId id="1093" r:id="rId48"/>
    <p:sldId id="1102" r:id="rId49"/>
    <p:sldId id="1106" r:id="rId50"/>
    <p:sldId id="1067" r:id="rId51"/>
    <p:sldId id="1108" r:id="rId52"/>
    <p:sldId id="586" r:id="rId53"/>
  </p:sldIdLst>
  <p:sldSz cx="9144000" cy="6858000" type="screen4x3"/>
  <p:notesSz cx="6797675" cy="992663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 inndeling" id="{465899A7-8067-44A5-9022-0B6B01648314}">
          <p14:sldIdLst>
            <p14:sldId id="257"/>
          </p14:sldIdLst>
        </p14:section>
        <p14:section name="pCT" id="{D58B6F1E-1B3E-49B4-8480-959D322E0404}">
          <p14:sldIdLst>
            <p14:sldId id="968"/>
            <p14:sldId id="969"/>
            <p14:sldId id="970"/>
            <p14:sldId id="973"/>
          </p14:sldIdLst>
        </p14:section>
        <p14:section name="FoCal" id="{BDABB20E-FAD4-4970-9A57-D1772BB580F6}">
          <p14:sldIdLst>
            <p14:sldId id="976"/>
            <p14:sldId id="977"/>
            <p14:sldId id="1078"/>
            <p14:sldId id="1114"/>
            <p14:sldId id="1104"/>
            <p14:sldId id="1094"/>
            <p14:sldId id="991"/>
          </p14:sldIdLst>
        </p14:section>
        <p14:section name="DTC intro" id="{706F1374-0DCC-4BB9-BAC2-2B960042259C}">
          <p14:sldIdLst>
            <p14:sldId id="1095"/>
            <p14:sldId id="1007"/>
            <p14:sldId id="1079"/>
            <p14:sldId id="1096"/>
          </p14:sldIdLst>
        </p14:section>
        <p14:section name="Charge diffusion" id="{AE135394-DDDA-40BF-82EE-46419FB607D6}">
          <p14:sldIdLst>
            <p14:sldId id="1099"/>
            <p14:sldId id="1109"/>
            <p14:sldId id="982"/>
            <p14:sldId id="1069"/>
            <p14:sldId id="1081"/>
            <p14:sldId id="1111"/>
            <p14:sldId id="1082"/>
            <p14:sldId id="1080"/>
            <p14:sldId id="1107"/>
          </p14:sldIdLst>
        </p14:section>
        <p14:section name="Track reconstruction" id="{8CCC0F3E-304F-4009-8A6E-2F5B4B262C4C}">
          <p14:sldIdLst>
            <p14:sldId id="1100"/>
            <p14:sldId id="984"/>
            <p14:sldId id="1084"/>
            <p14:sldId id="1112"/>
            <p14:sldId id="1086"/>
            <p14:sldId id="1085"/>
            <p14:sldId id="1088"/>
            <p14:sldId id="1103"/>
            <p14:sldId id="1087"/>
            <p14:sldId id="1098"/>
            <p14:sldId id="1090"/>
          </p14:sldIdLst>
        </p14:section>
        <p14:section name="Range calculation" id="{047A1DAA-724A-4790-A5EB-A8834566C28B}">
          <p14:sldIdLst>
            <p14:sldId id="1101"/>
            <p14:sldId id="988"/>
            <p14:sldId id="989"/>
            <p14:sldId id="1072"/>
            <p14:sldId id="1113"/>
            <p14:sldId id="1073"/>
            <p14:sldId id="1091"/>
            <p14:sldId id="1089"/>
            <p14:sldId id="1092"/>
            <p14:sldId id="1093"/>
          </p14:sldIdLst>
        </p14:section>
        <p14:section name="What about images" id="{703BBB90-0216-445E-81AC-15ECA9CFBCCA}">
          <p14:sldIdLst>
            <p14:sldId id="1102"/>
            <p14:sldId id="1106"/>
            <p14:sldId id="1067"/>
            <p14:sldId id="1108"/>
            <p14:sldId id="5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25" autoAdjust="0"/>
    <p:restoredTop sz="92754" autoAdjust="0"/>
  </p:normalViewPr>
  <p:slideViewPr>
    <p:cSldViewPr>
      <p:cViewPr>
        <p:scale>
          <a:sx n="82" d="100"/>
          <a:sy n="82" d="100"/>
        </p:scale>
        <p:origin x="177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-11574"/>
    </p:cViewPr>
  </p:sorterViewPr>
  <p:notesViewPr>
    <p:cSldViewPr>
      <p:cViewPr varScale="1">
        <p:scale>
          <a:sx n="131" d="100"/>
          <a:sy n="131" d="100"/>
        </p:scale>
        <p:origin x="-481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84A45-BF02-4B24-8757-5F9A112862AF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F68F8-8B90-43D1-B288-9E3DFBF6BA4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2314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1FD62-0CFD-48FA-A44E-1C48D10364B2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A5CB01-679E-4523-98EF-C076D6A9003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17791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aseline="0"/>
              <a:t>Add </a:t>
            </a:r>
            <a:r>
              <a:rPr lang="nb-NO" baseline="0" dirty="0" err="1"/>
              <a:t>some</a:t>
            </a:r>
            <a:r>
              <a:rPr lang="nb-NO" baseline="0" dirty="0"/>
              <a:t> </a:t>
            </a:r>
            <a:r>
              <a:rPr lang="nb-NO" baseline="0" dirty="0" err="1"/>
              <a:t>details</a:t>
            </a:r>
            <a:r>
              <a:rPr lang="nb-NO" baseline="0" dirty="0"/>
              <a:t> and </a:t>
            </a:r>
            <a:r>
              <a:rPr lang="nb-NO" baseline="0" dirty="0" err="1"/>
              <a:t>mathematics</a:t>
            </a:r>
            <a:r>
              <a:rPr lang="nb-NO" baseline="0" dirty="0"/>
              <a:t> </a:t>
            </a:r>
            <a:r>
              <a:rPr lang="nb-NO" baseline="0" dirty="0" err="1"/>
              <a:t>on</a:t>
            </a:r>
            <a:r>
              <a:rPr lang="nb-NO" baseline="0" dirty="0"/>
              <a:t> </a:t>
            </a:r>
            <a:r>
              <a:rPr lang="nb-NO" baseline="0" dirty="0" err="1"/>
              <a:t>how</a:t>
            </a:r>
            <a:r>
              <a:rPr lang="nb-NO" baseline="0" dirty="0"/>
              <a:t> </a:t>
            </a:r>
            <a:r>
              <a:rPr lang="nb-NO" baseline="0" dirty="0" err="1"/>
              <a:t>X-ray</a:t>
            </a:r>
            <a:r>
              <a:rPr lang="nb-NO" baseline="0" dirty="0"/>
              <a:t> systems </a:t>
            </a:r>
            <a:r>
              <a:rPr lang="nb-NO" baseline="0" dirty="0" err="1"/>
              <a:t>work</a:t>
            </a:r>
            <a:endParaRPr lang="nb-NO" baseline="0" dirty="0"/>
          </a:p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0803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34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62026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A2AF7-2D85-4421-9B02-2B5F9CC37447}" type="slidenum">
              <a:rPr lang="nb-NO" smtClean="0">
                <a:solidFill>
                  <a:prstClr val="black"/>
                </a:solidFill>
              </a:rPr>
              <a:pPr/>
              <a:t>39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291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A2AF7-2D85-4421-9B02-2B5F9CC37447}" type="slidenum">
              <a:rPr lang="nb-NO" smtClean="0">
                <a:solidFill>
                  <a:prstClr val="black"/>
                </a:solidFill>
              </a:rPr>
              <a:pPr/>
              <a:t>40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198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03669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The</a:t>
            </a:r>
            <a:r>
              <a:rPr lang="nb-NO" baseline="0" dirty="0"/>
              <a:t> thinner </a:t>
            </a:r>
            <a:r>
              <a:rPr lang="nb-NO" baseline="0" dirty="0" err="1"/>
              <a:t>the</a:t>
            </a:r>
            <a:r>
              <a:rPr lang="nb-NO" baseline="0" dirty="0"/>
              <a:t> absorber </a:t>
            </a:r>
            <a:r>
              <a:rPr lang="nb-NO" baseline="0" dirty="0" err="1"/>
              <a:t>layers</a:t>
            </a:r>
            <a:r>
              <a:rPr lang="nb-NO" baseline="0" dirty="0"/>
              <a:t>, </a:t>
            </a:r>
            <a:r>
              <a:rPr lang="nb-NO" baseline="0" dirty="0" err="1"/>
              <a:t>the</a:t>
            </a:r>
            <a:r>
              <a:rPr lang="nb-NO" baseline="0" dirty="0"/>
              <a:t> more sensor </a:t>
            </a:r>
            <a:r>
              <a:rPr lang="nb-NO" baseline="0" dirty="0" err="1"/>
              <a:t>layers</a:t>
            </a:r>
            <a:r>
              <a:rPr lang="nb-NO" baseline="0" dirty="0"/>
              <a:t> </a:t>
            </a:r>
            <a:r>
              <a:rPr lang="nb-NO" baseline="0" dirty="0" err="1"/>
              <a:t>the</a:t>
            </a:r>
            <a:r>
              <a:rPr lang="nb-NO" baseline="0" dirty="0"/>
              <a:t> Rang </a:t>
            </a:r>
            <a:r>
              <a:rPr lang="nb-NO" baseline="0" dirty="0" err="1"/>
              <a:t>Straggling</a:t>
            </a:r>
            <a:r>
              <a:rPr lang="nb-NO" baseline="0" dirty="0"/>
              <a:t> Distribution cover, </a:t>
            </a:r>
            <a:r>
              <a:rPr lang="nb-NO" baseline="0" dirty="0" err="1"/>
              <a:t>increasing</a:t>
            </a:r>
            <a:r>
              <a:rPr lang="nb-NO" baseline="0" dirty="0"/>
              <a:t> </a:t>
            </a:r>
            <a:r>
              <a:rPr lang="nb-NO" baseline="0" dirty="0" err="1"/>
              <a:t>the</a:t>
            </a:r>
            <a:r>
              <a:rPr lang="nb-NO" baseline="0" dirty="0"/>
              <a:t> </a:t>
            </a:r>
            <a:r>
              <a:rPr lang="nb-NO" baseline="0" dirty="0" err="1"/>
              <a:t>resolution</a:t>
            </a:r>
            <a:r>
              <a:rPr lang="nb-NO" baseline="0" dirty="0"/>
              <a:t> &amp; </a:t>
            </a:r>
            <a:r>
              <a:rPr lang="nb-NO" baseline="0" dirty="0" err="1"/>
              <a:t>accuracy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A2AF7-2D85-4421-9B02-2B5F9CC37447}" type="slidenum">
              <a:rPr lang="nb-NO" smtClean="0">
                <a:solidFill>
                  <a:prstClr val="black"/>
                </a:solidFill>
              </a:rPr>
              <a:pPr/>
              <a:t>42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9216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49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5319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A2AF7-2D85-4421-9B02-2B5F9CC37447}" type="slidenum">
              <a:rPr lang="nb-NO" smtClean="0">
                <a:solidFill>
                  <a:prstClr val="black"/>
                </a:solidFill>
              </a:rPr>
              <a:pPr/>
              <a:t>4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109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A2AF7-2D85-4421-9B02-2B5F9CC37447}" type="slidenum">
              <a:rPr lang="nb-NO" smtClean="0">
                <a:solidFill>
                  <a:prstClr val="black"/>
                </a:solidFill>
              </a:rPr>
              <a:pPr/>
              <a:t>5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630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/>
              <a:t>You</a:t>
            </a:r>
            <a:r>
              <a:rPr lang="nb-NO" dirty="0"/>
              <a:t> have to play «</a:t>
            </a:r>
            <a:r>
              <a:rPr lang="nb-NO" dirty="0" err="1"/>
              <a:t>Connecting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Dots», </a:t>
            </a:r>
            <a:r>
              <a:rPr lang="nb-NO" dirty="0" err="1"/>
              <a:t>which</a:t>
            </a:r>
            <a:r>
              <a:rPr lang="nb-NO" dirty="0"/>
              <a:t>,</a:t>
            </a:r>
            <a:r>
              <a:rPr lang="nb-NO" baseline="0" dirty="0"/>
              <a:t> </a:t>
            </a:r>
            <a:r>
              <a:rPr lang="nb-NO" baseline="0" dirty="0" err="1"/>
              <a:t>incidentally</a:t>
            </a:r>
            <a:r>
              <a:rPr lang="nb-NO" baseline="0" dirty="0"/>
              <a:t>, is </a:t>
            </a:r>
            <a:r>
              <a:rPr lang="nb-NO" baseline="0" dirty="0" err="1"/>
              <a:t>also</a:t>
            </a:r>
            <a:r>
              <a:rPr lang="nb-NO" baseline="0" dirty="0"/>
              <a:t> </a:t>
            </a:r>
            <a:r>
              <a:rPr lang="nb-NO" baseline="0" dirty="0" err="1"/>
              <a:t>the</a:t>
            </a:r>
            <a:r>
              <a:rPr lang="nb-NO" baseline="0" dirty="0"/>
              <a:t> </a:t>
            </a:r>
            <a:r>
              <a:rPr lang="nb-NO" baseline="0" dirty="0" err="1"/>
              <a:t>name</a:t>
            </a:r>
            <a:r>
              <a:rPr lang="nb-NO" baseline="0" dirty="0"/>
              <a:t> </a:t>
            </a:r>
            <a:r>
              <a:rPr lang="nb-NO" baseline="0" dirty="0" err="1"/>
              <a:t>of</a:t>
            </a:r>
            <a:r>
              <a:rPr lang="nb-NO" baseline="0" dirty="0"/>
              <a:t> an </a:t>
            </a:r>
            <a:r>
              <a:rPr lang="nb-NO" baseline="0" dirty="0" err="1"/>
              <a:t>internationally</a:t>
            </a:r>
            <a:r>
              <a:rPr lang="nb-NO" baseline="0" dirty="0"/>
              <a:t> held workshop </a:t>
            </a:r>
            <a:r>
              <a:rPr lang="nb-NO" baseline="0" dirty="0" err="1"/>
              <a:t>specializing</a:t>
            </a:r>
            <a:r>
              <a:rPr lang="nb-NO" baseline="0" dirty="0"/>
              <a:t> </a:t>
            </a:r>
            <a:r>
              <a:rPr lang="nb-NO" baseline="0" dirty="0" err="1"/>
              <a:t>on</a:t>
            </a:r>
            <a:r>
              <a:rPr lang="nb-NO" baseline="0" dirty="0"/>
              <a:t> </a:t>
            </a:r>
            <a:r>
              <a:rPr lang="nb-NO" baseline="0" dirty="0" err="1"/>
              <a:t>track</a:t>
            </a:r>
            <a:r>
              <a:rPr lang="nb-NO" baseline="0" dirty="0"/>
              <a:t> </a:t>
            </a:r>
            <a:r>
              <a:rPr lang="nb-NO" baseline="0" dirty="0" err="1"/>
              <a:t>reconstruction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A2AF7-2D85-4421-9B02-2B5F9CC37447}" type="slidenum">
              <a:rPr lang="nb-NO" smtClean="0">
                <a:solidFill>
                  <a:prstClr val="black"/>
                </a:solidFill>
              </a:rPr>
              <a:pPr/>
              <a:t>9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8374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A2AF7-2D85-4421-9B02-2B5F9CC37447}" type="slidenum">
              <a:rPr lang="nb-NO" smtClean="0">
                <a:solidFill>
                  <a:prstClr val="black"/>
                </a:solidFill>
              </a:rPr>
              <a:pPr/>
              <a:t>12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008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77682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/>
              <a:t>You</a:t>
            </a:r>
            <a:r>
              <a:rPr lang="nb-NO" dirty="0"/>
              <a:t> have to play «</a:t>
            </a:r>
            <a:r>
              <a:rPr lang="nb-NO" dirty="0" err="1"/>
              <a:t>Connecting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Dots», </a:t>
            </a:r>
            <a:r>
              <a:rPr lang="nb-NO" dirty="0" err="1"/>
              <a:t>which</a:t>
            </a:r>
            <a:r>
              <a:rPr lang="nb-NO" dirty="0"/>
              <a:t>,</a:t>
            </a:r>
            <a:r>
              <a:rPr lang="nb-NO" baseline="0" dirty="0"/>
              <a:t> </a:t>
            </a:r>
            <a:r>
              <a:rPr lang="nb-NO" baseline="0" dirty="0" err="1"/>
              <a:t>incidentally</a:t>
            </a:r>
            <a:r>
              <a:rPr lang="nb-NO" baseline="0" dirty="0"/>
              <a:t>, is </a:t>
            </a:r>
            <a:r>
              <a:rPr lang="nb-NO" baseline="0" dirty="0" err="1"/>
              <a:t>also</a:t>
            </a:r>
            <a:r>
              <a:rPr lang="nb-NO" baseline="0" dirty="0"/>
              <a:t> </a:t>
            </a:r>
            <a:r>
              <a:rPr lang="nb-NO" baseline="0" dirty="0" err="1"/>
              <a:t>the</a:t>
            </a:r>
            <a:r>
              <a:rPr lang="nb-NO" baseline="0" dirty="0"/>
              <a:t> </a:t>
            </a:r>
            <a:r>
              <a:rPr lang="nb-NO" baseline="0" dirty="0" err="1"/>
              <a:t>name</a:t>
            </a:r>
            <a:r>
              <a:rPr lang="nb-NO" baseline="0" dirty="0"/>
              <a:t> </a:t>
            </a:r>
            <a:r>
              <a:rPr lang="nb-NO" baseline="0" dirty="0" err="1"/>
              <a:t>of</a:t>
            </a:r>
            <a:r>
              <a:rPr lang="nb-NO" baseline="0" dirty="0"/>
              <a:t> an </a:t>
            </a:r>
            <a:r>
              <a:rPr lang="nb-NO" baseline="0" dirty="0" err="1"/>
              <a:t>internationally</a:t>
            </a:r>
            <a:r>
              <a:rPr lang="nb-NO" baseline="0" dirty="0"/>
              <a:t> held workshop </a:t>
            </a:r>
            <a:r>
              <a:rPr lang="nb-NO" baseline="0" dirty="0" err="1"/>
              <a:t>specializing</a:t>
            </a:r>
            <a:r>
              <a:rPr lang="nb-NO" baseline="0" dirty="0"/>
              <a:t> </a:t>
            </a:r>
            <a:r>
              <a:rPr lang="nb-NO" baseline="0" dirty="0" err="1"/>
              <a:t>on</a:t>
            </a:r>
            <a:r>
              <a:rPr lang="nb-NO" baseline="0" dirty="0"/>
              <a:t> </a:t>
            </a:r>
            <a:r>
              <a:rPr lang="nb-NO" baseline="0" dirty="0" err="1"/>
              <a:t>track</a:t>
            </a:r>
            <a:r>
              <a:rPr lang="nb-NO" baseline="0" dirty="0"/>
              <a:t> </a:t>
            </a:r>
            <a:r>
              <a:rPr lang="nb-NO" baseline="0" dirty="0" err="1"/>
              <a:t>reconstruction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A2AF7-2D85-4421-9B02-2B5F9CC37447}" type="slidenum">
              <a:rPr lang="nb-NO" smtClean="0">
                <a:solidFill>
                  <a:prstClr val="black"/>
                </a:solidFill>
              </a:rPr>
              <a:pPr/>
              <a:t>18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435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So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took</a:t>
            </a:r>
            <a:r>
              <a:rPr lang="nb-NO" baseline="0" dirty="0" smtClean="0"/>
              <a:t> all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clusters</a:t>
            </a:r>
            <a:r>
              <a:rPr lang="nb-NO" baseline="0" dirty="0" smtClean="0"/>
              <a:t> from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experimental</a:t>
            </a:r>
            <a:r>
              <a:rPr lang="nb-NO" baseline="0" dirty="0" smtClean="0"/>
              <a:t> data and </a:t>
            </a:r>
            <a:r>
              <a:rPr lang="nb-NO" baseline="0" dirty="0" err="1" smtClean="0"/>
              <a:t>characterized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them</a:t>
            </a:r>
            <a:r>
              <a:rPr lang="nb-NO" baseline="0" dirty="0" smtClean="0"/>
              <a:t> </a:t>
            </a:r>
            <a:r>
              <a:rPr lang="nb-NO" baseline="0" dirty="0" err="1" smtClean="0"/>
              <a:t>regarding</a:t>
            </a:r>
            <a:r>
              <a:rPr lang="nb-NO" baseline="0" dirty="0" smtClean="0"/>
              <a:t> a) </a:t>
            </a:r>
            <a:r>
              <a:rPr lang="nb-NO" baseline="0" dirty="0" err="1" smtClean="0"/>
              <a:t>their</a:t>
            </a:r>
            <a:r>
              <a:rPr lang="nb-NO" baseline="0" dirty="0" smtClean="0"/>
              <a:t> residual </a:t>
            </a:r>
            <a:r>
              <a:rPr lang="nb-NO" baseline="0" dirty="0" err="1" smtClean="0"/>
              <a:t>energy</a:t>
            </a:r>
            <a:r>
              <a:rPr lang="nb-NO" baseline="0" dirty="0" smtClean="0"/>
              <a:t>, </a:t>
            </a:r>
            <a:r>
              <a:rPr lang="nb-NO" baseline="0" dirty="0" err="1" smtClean="0"/>
              <a:t>which</a:t>
            </a:r>
            <a:r>
              <a:rPr lang="nb-NO" baseline="0" dirty="0" smtClean="0"/>
              <a:t> </a:t>
            </a:r>
            <a:r>
              <a:rPr lang="nb-NO" baseline="0" dirty="0" err="1" smtClean="0"/>
              <a:t>gives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energy</a:t>
            </a:r>
            <a:r>
              <a:rPr lang="nb-NO" baseline="0" dirty="0" smtClean="0"/>
              <a:t> </a:t>
            </a:r>
            <a:r>
              <a:rPr lang="nb-NO" baseline="0" dirty="0" err="1" smtClean="0"/>
              <a:t>deposited</a:t>
            </a:r>
            <a:r>
              <a:rPr lang="nb-NO" baseline="0" dirty="0" smtClean="0"/>
              <a:t> in </a:t>
            </a:r>
            <a:r>
              <a:rPr lang="nb-NO" baseline="0" dirty="0" err="1" smtClean="0"/>
              <a:t>that</a:t>
            </a:r>
            <a:r>
              <a:rPr lang="nb-NO" baseline="0" dirty="0" smtClean="0"/>
              <a:t> </a:t>
            </a:r>
            <a:r>
              <a:rPr lang="nb-NO" baseline="0" dirty="0" err="1" smtClean="0"/>
              <a:t>layer</a:t>
            </a:r>
            <a:r>
              <a:rPr lang="nb-NO" baseline="0" dirty="0" smtClean="0"/>
              <a:t> and b) </a:t>
            </a:r>
            <a:r>
              <a:rPr lang="nb-NO" baseline="0" dirty="0" err="1" smtClean="0"/>
              <a:t>their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cluster</a:t>
            </a:r>
            <a:r>
              <a:rPr lang="nb-NO" baseline="0" dirty="0" smtClean="0"/>
              <a:t> </a:t>
            </a:r>
            <a:r>
              <a:rPr lang="nb-NO" baseline="0" dirty="0" err="1" smtClean="0"/>
              <a:t>size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after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different chips have </a:t>
            </a:r>
            <a:r>
              <a:rPr lang="nb-NO" baseline="0" dirty="0" err="1" smtClean="0"/>
              <a:t>been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calibrated</a:t>
            </a:r>
            <a:r>
              <a:rPr lang="nb-NO" baseline="0" dirty="0" smtClean="0"/>
              <a:t> to </a:t>
            </a:r>
            <a:r>
              <a:rPr lang="nb-NO" baseline="0" dirty="0" err="1" smtClean="0"/>
              <a:t>yield</a:t>
            </a:r>
            <a:r>
              <a:rPr lang="nb-NO" baseline="0" dirty="0" smtClean="0"/>
              <a:t> </a:t>
            </a:r>
            <a:r>
              <a:rPr lang="nb-NO" baseline="0" dirty="0" err="1" smtClean="0"/>
              <a:t>similar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cluster</a:t>
            </a:r>
            <a:r>
              <a:rPr lang="nb-NO" baseline="0" dirty="0" smtClean="0"/>
              <a:t> </a:t>
            </a:r>
            <a:r>
              <a:rPr lang="nb-NO" baseline="0" dirty="0" err="1" smtClean="0"/>
              <a:t>size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distributions</a:t>
            </a:r>
            <a:r>
              <a:rPr lang="nb-NO" baseline="0" dirty="0" smtClean="0"/>
              <a:t>. This is a </a:t>
            </a:r>
            <a:r>
              <a:rPr lang="nb-NO" baseline="0" dirty="0" err="1" smtClean="0"/>
              <a:t>correlation</a:t>
            </a:r>
            <a:r>
              <a:rPr lang="nb-NO" baseline="0" dirty="0" smtClean="0"/>
              <a:t> plot </a:t>
            </a:r>
            <a:r>
              <a:rPr lang="nb-NO" baseline="0" dirty="0" err="1" smtClean="0"/>
              <a:t>between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two</a:t>
            </a:r>
            <a:r>
              <a:rPr lang="nb-NO" baseline="0" dirty="0" smtClean="0"/>
              <a:t>, and </a:t>
            </a:r>
            <a:r>
              <a:rPr lang="nb-NO" baseline="0" dirty="0" err="1" smtClean="0"/>
              <a:t>with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this</a:t>
            </a:r>
            <a:r>
              <a:rPr lang="nb-NO" baseline="0" dirty="0" smtClean="0"/>
              <a:t> </a:t>
            </a:r>
            <a:r>
              <a:rPr lang="nb-NO" baseline="0" dirty="0" err="1" smtClean="0"/>
              <a:t>I’ve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applied</a:t>
            </a:r>
            <a:r>
              <a:rPr lang="nb-NO" baseline="0" dirty="0" smtClean="0"/>
              <a:t> different </a:t>
            </a:r>
            <a:r>
              <a:rPr lang="nb-NO" baseline="0" dirty="0" err="1" smtClean="0"/>
              <a:t>models</a:t>
            </a:r>
            <a:r>
              <a:rPr lang="nb-NO" baseline="0" dirty="0" smtClean="0"/>
              <a:t> to </a:t>
            </a:r>
            <a:r>
              <a:rPr lang="nb-NO" baseline="0" dirty="0" err="1" smtClean="0"/>
              <a:t>describe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correlation</a:t>
            </a:r>
            <a:r>
              <a:rPr lang="nb-NO" baseline="0" dirty="0" smtClean="0"/>
              <a:t>. The First </a:t>
            </a:r>
            <a:r>
              <a:rPr lang="nb-NO" baseline="0" dirty="0" err="1" smtClean="0"/>
              <a:t>Principles-model</a:t>
            </a:r>
            <a:r>
              <a:rPr lang="nb-NO" baseline="0" dirty="0" smtClean="0"/>
              <a:t> </a:t>
            </a:r>
            <a:r>
              <a:rPr lang="nb-NO" baseline="0" dirty="0" err="1" smtClean="0"/>
              <a:t>was</a:t>
            </a:r>
            <a:r>
              <a:rPr lang="nb-NO" baseline="0" dirty="0" smtClean="0"/>
              <a:t> </a:t>
            </a:r>
            <a:r>
              <a:rPr lang="nb-NO" baseline="0" dirty="0" err="1" smtClean="0"/>
              <a:t>customized</a:t>
            </a:r>
            <a:r>
              <a:rPr lang="nb-NO" baseline="0" dirty="0" smtClean="0"/>
              <a:t> for </a:t>
            </a:r>
            <a:r>
              <a:rPr lang="nb-NO" baseline="0" dirty="0" err="1" smtClean="0"/>
              <a:t>this</a:t>
            </a:r>
            <a:r>
              <a:rPr lang="nb-NO" baseline="0" dirty="0" smtClean="0"/>
              <a:t> </a:t>
            </a:r>
            <a:r>
              <a:rPr lang="nb-NO" baseline="0" dirty="0" err="1" smtClean="0"/>
              <a:t>usage</a:t>
            </a:r>
            <a:r>
              <a:rPr lang="nb-NO" baseline="0" dirty="0" smtClean="0"/>
              <a:t> by </a:t>
            </a:r>
            <a:r>
              <a:rPr lang="nb-NO" baseline="0" dirty="0" err="1" smtClean="0"/>
              <a:t>the</a:t>
            </a:r>
            <a:r>
              <a:rPr lang="nb-NO" baseline="0" dirty="0" smtClean="0"/>
              <a:t> </a:t>
            </a:r>
            <a:r>
              <a:rPr lang="nb-NO" baseline="0" dirty="0" err="1" smtClean="0"/>
              <a:t>help</a:t>
            </a:r>
            <a:r>
              <a:rPr lang="nb-NO" baseline="0" dirty="0" smtClean="0"/>
              <a:t> </a:t>
            </a:r>
            <a:r>
              <a:rPr lang="nb-NO" baseline="0" dirty="0" err="1" smtClean="0"/>
              <a:t>of</a:t>
            </a:r>
            <a:r>
              <a:rPr lang="nb-NO" baseline="0" dirty="0" smtClean="0"/>
              <a:t> a master student.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9787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A5CB01-679E-4523-98EF-C076D6A90030}" type="slidenum">
              <a:rPr lang="nb-NO" smtClean="0"/>
              <a:t>32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11464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irst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115616" y="1124744"/>
            <a:ext cx="6912768" cy="2550145"/>
          </a:xfrm>
        </p:spPr>
        <p:txBody>
          <a:bodyPr lIns="0" tIns="0" rIns="0" anchor="b" anchorCtr="0">
            <a:normAutofit/>
          </a:bodyPr>
          <a:lstStyle>
            <a:lvl1pPr marL="0" algn="ctr">
              <a:lnSpc>
                <a:spcPts val="5400"/>
              </a:lnSpc>
              <a:defRPr sz="4300" b="1" i="0" u="none" cap="none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1115616" y="4196680"/>
            <a:ext cx="6912768" cy="1032520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pic>
        <p:nvPicPr>
          <p:cNvPr id="9" name="Bild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688000"/>
            <a:ext cx="3780000" cy="720000"/>
          </a:xfrm>
          <a:prstGeom prst="rect">
            <a:avLst/>
          </a:prstGeom>
        </p:spPr>
      </p:pic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78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 with coloph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8" name="Bild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985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930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ntroductio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3575050" y="1883965"/>
            <a:ext cx="4813374" cy="38880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022920" y="1883965"/>
            <a:ext cx="2360241" cy="3888000"/>
          </a:xfrm>
        </p:spPr>
        <p:txBody>
          <a:bodyPr>
            <a:normAutofit/>
          </a:bodyPr>
          <a:lstStyle>
            <a:lvl1pPr marL="0" indent="0">
              <a:buNone/>
              <a:defRPr sz="2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13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1015007"/>
            <a:ext cx="7365504" cy="652934"/>
          </a:xfrm>
        </p:spPr>
        <p:txBody>
          <a:bodyPr/>
          <a:lstStyle>
            <a:lvl1pPr>
              <a:lnSpc>
                <a:spcPts val="4320"/>
              </a:lnSpc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1" name="Bild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127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4653136"/>
            <a:ext cx="7365504" cy="566738"/>
          </a:xfrm>
        </p:spPr>
        <p:txBody>
          <a:bodyPr anchor="b">
            <a:normAutofit/>
          </a:bodyPr>
          <a:lstStyle>
            <a:lvl1pPr algn="l">
              <a:lnSpc>
                <a:spcPts val="3600"/>
              </a:lnSpc>
              <a:defRPr sz="3000" b="1" i="0">
                <a:solidFill>
                  <a:srgbClr val="8FA968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022920" y="908720"/>
            <a:ext cx="7380000" cy="3680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dirty="0"/>
              <a:t>Dra bildet til plassholderen eller klikk ikonet for å legge til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022920" y="5301208"/>
            <a:ext cx="73800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8" name="Plassholder for dato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1" name="Bild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041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ts val="4320"/>
              </a:lnSpc>
              <a:defRPr baseline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1022920" y="1883965"/>
            <a:ext cx="7365504" cy="3888000"/>
          </a:xfrm>
        </p:spPr>
        <p:txBody>
          <a:bodyPr vert="eaVert">
            <a:normAutofit/>
          </a:bodyPr>
          <a:lstStyle>
            <a:lvl1pPr>
              <a:defRPr sz="2600"/>
            </a:lvl1pPr>
            <a:lvl2pPr>
              <a:defRPr sz="2400" baseline="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0" name="Bild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376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irst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1115616" y="1124744"/>
            <a:ext cx="6912768" cy="2550145"/>
          </a:xfrm>
        </p:spPr>
        <p:txBody>
          <a:bodyPr lIns="0" tIns="0" rIns="0" anchor="b" anchorCtr="0">
            <a:normAutofit/>
          </a:bodyPr>
          <a:lstStyle>
            <a:lvl1pPr marL="0" algn="ctr">
              <a:lnSpc>
                <a:spcPts val="5400"/>
              </a:lnSpc>
              <a:defRPr sz="4300" b="1" i="0" u="none" cap="none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1115616" y="4196680"/>
            <a:ext cx="6912768" cy="1032520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pic>
        <p:nvPicPr>
          <p:cNvPr id="9" name="Bild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5688000"/>
            <a:ext cx="3780000" cy="720000"/>
          </a:xfrm>
          <a:prstGeom prst="rect">
            <a:avLst/>
          </a:prstGeom>
        </p:spPr>
      </p:pic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8669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3600" b="1" i="0">
                <a:solidFill>
                  <a:srgbClr val="8FA968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0" name="Bild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746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_neut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3600" b="1" i="0">
                <a:solidFill>
                  <a:srgbClr val="8FA968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0" name="Bild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71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_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36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2" name="Bild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9703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1119882"/>
            <a:ext cx="6584776" cy="3533254"/>
          </a:xfrm>
        </p:spPr>
        <p:txBody>
          <a:bodyPr anchor="t" anchorCtr="0">
            <a:normAutofit/>
          </a:bodyPr>
          <a:lstStyle>
            <a:lvl1pPr>
              <a:lnSpc>
                <a:spcPts val="6000"/>
              </a:lnSpc>
              <a:defRPr sz="5000" b="1" i="0" u="none" baseline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95957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3600" b="1" i="0">
                <a:solidFill>
                  <a:srgbClr val="8FA968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0" name="Bild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137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030012" y="4797152"/>
            <a:ext cx="5083976" cy="29311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 cap="all" spc="1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Bergen pCT - Helge Pettersen</a:t>
            </a:r>
            <a:endParaRPr lang="nb-NO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2711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1015007"/>
            <a:ext cx="7365504" cy="652934"/>
          </a:xfrm>
        </p:spPr>
        <p:txBody>
          <a:bodyPr/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 hasCustomPrompt="1"/>
          </p:nvPr>
        </p:nvSpPr>
        <p:spPr>
          <a:xfrm>
            <a:off x="1022920" y="1883965"/>
            <a:ext cx="3492000" cy="3888432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 hasCustomPrompt="1"/>
          </p:nvPr>
        </p:nvSpPr>
        <p:spPr>
          <a:xfrm>
            <a:off x="4896424" y="1883965"/>
            <a:ext cx="3492000" cy="3888432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8" name="Plassholder for dato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1" name="Bild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858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 hasCustomPrompt="1"/>
          </p:nvPr>
        </p:nvSpPr>
        <p:spPr>
          <a:xfrm>
            <a:off x="1022920" y="1844824"/>
            <a:ext cx="3492000" cy="576064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96424" y="1844824"/>
            <a:ext cx="3492000" cy="576064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sp>
        <p:nvSpPr>
          <p:cNvPr id="10" name="Plassholder for innhold 2"/>
          <p:cNvSpPr>
            <a:spLocks noGrp="1"/>
          </p:cNvSpPr>
          <p:nvPr>
            <p:ph sz="half" idx="13" hasCustomPrompt="1"/>
          </p:nvPr>
        </p:nvSpPr>
        <p:spPr>
          <a:xfrm>
            <a:off x="1022920" y="2525764"/>
            <a:ext cx="3492000" cy="3135484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1" name="Plassholder for innhold 3"/>
          <p:cNvSpPr>
            <a:spLocks noGrp="1"/>
          </p:cNvSpPr>
          <p:nvPr>
            <p:ph sz="half" idx="2" hasCustomPrompt="1"/>
          </p:nvPr>
        </p:nvSpPr>
        <p:spPr>
          <a:xfrm>
            <a:off x="4896424" y="2525764"/>
            <a:ext cx="3492000" cy="3135484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0"/>
            <a:endParaRPr lang="nb-NO" dirty="0"/>
          </a:p>
        </p:txBody>
      </p:sp>
      <p:sp>
        <p:nvSpPr>
          <p:cNvPr id="8" name="Plassholder for dato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2" name="Plassholder for lysbildenumm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3" name="Bilde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5997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with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975866"/>
            <a:ext cx="7365504" cy="652934"/>
          </a:xfrm>
        </p:spPr>
        <p:txBody>
          <a:bodyPr>
            <a:normAutofit/>
          </a:bodyPr>
          <a:lstStyle>
            <a:lvl1pPr algn="l">
              <a:lnSpc>
                <a:spcPts val="3600"/>
              </a:lnSpc>
              <a:defRPr sz="300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endParaRPr lang="nb-NO" dirty="0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0" name="Bild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45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 with coloph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8" name="Bild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4174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5687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ntroductio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3575050" y="1883965"/>
            <a:ext cx="4813374" cy="38880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022920" y="1883965"/>
            <a:ext cx="2360241" cy="3888000"/>
          </a:xfrm>
        </p:spPr>
        <p:txBody>
          <a:bodyPr>
            <a:normAutofit/>
          </a:bodyPr>
          <a:lstStyle>
            <a:lvl1pPr marL="0" indent="0">
              <a:buNone/>
              <a:defRPr sz="2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13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1015007"/>
            <a:ext cx="7365504" cy="652934"/>
          </a:xfrm>
        </p:spPr>
        <p:txBody>
          <a:bodyPr/>
          <a:lstStyle>
            <a:lvl1pPr>
              <a:lnSpc>
                <a:spcPts val="4320"/>
              </a:lnSpc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1" name="Bild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1581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4653136"/>
            <a:ext cx="7365504" cy="566738"/>
          </a:xfrm>
        </p:spPr>
        <p:txBody>
          <a:bodyPr anchor="b">
            <a:normAutofit/>
          </a:bodyPr>
          <a:lstStyle>
            <a:lvl1pPr algn="l">
              <a:lnSpc>
                <a:spcPts val="3600"/>
              </a:lnSpc>
              <a:defRPr sz="3000" b="1" i="0">
                <a:solidFill>
                  <a:srgbClr val="8FA968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022920" y="908720"/>
            <a:ext cx="7380000" cy="368032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dirty="0"/>
              <a:t>Dra bildet til plassholderen eller klikk ikonet for å legge til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022920" y="5301208"/>
            <a:ext cx="73800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8" name="Plassholder for dato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1" name="Bild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1389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lnSpc>
                <a:spcPts val="4320"/>
              </a:lnSpc>
              <a:defRPr baseline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1022920" y="1883965"/>
            <a:ext cx="7365504" cy="3888000"/>
          </a:xfrm>
        </p:spPr>
        <p:txBody>
          <a:bodyPr vert="eaVert">
            <a:normAutofit/>
          </a:bodyPr>
          <a:lstStyle>
            <a:lvl1pPr>
              <a:defRPr sz="2600"/>
            </a:lvl1pPr>
            <a:lvl2pPr>
              <a:defRPr sz="2400" baseline="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0" name="Bild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69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_neut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3600" b="1" i="0">
                <a:solidFill>
                  <a:srgbClr val="8FA968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0" name="Bild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7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_whi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lnSpc>
                <a:spcPts val="4320"/>
              </a:lnSpc>
              <a:defRPr sz="3600" b="1" i="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2" name="Bild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90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1119882"/>
            <a:ext cx="6584776" cy="3533254"/>
          </a:xfrm>
        </p:spPr>
        <p:txBody>
          <a:bodyPr anchor="t" anchorCtr="0">
            <a:normAutofit/>
          </a:bodyPr>
          <a:lstStyle>
            <a:lvl1pPr>
              <a:lnSpc>
                <a:spcPts val="6000"/>
              </a:lnSpc>
              <a:defRPr sz="5000" b="1" i="0" u="none" baseline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97342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030012" y="4797152"/>
            <a:ext cx="5083976" cy="29311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 cap="all" spc="100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Bergen pCT - Helge Pettersen</a:t>
            </a:r>
            <a:endParaRPr lang="nb-NO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28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1015007"/>
            <a:ext cx="7365504" cy="652934"/>
          </a:xfrm>
        </p:spPr>
        <p:txBody>
          <a:bodyPr/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 hasCustomPrompt="1"/>
          </p:nvPr>
        </p:nvSpPr>
        <p:spPr>
          <a:xfrm>
            <a:off x="1022920" y="1883965"/>
            <a:ext cx="3492000" cy="3888432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 hasCustomPrompt="1"/>
          </p:nvPr>
        </p:nvSpPr>
        <p:spPr>
          <a:xfrm>
            <a:off x="4896424" y="1883965"/>
            <a:ext cx="3492000" cy="3888432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8" name="Plassholder for dato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1" name="Bild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16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 hasCustomPrompt="1"/>
          </p:nvPr>
        </p:nvSpPr>
        <p:spPr>
          <a:xfrm>
            <a:off x="1022920" y="1844824"/>
            <a:ext cx="3492000" cy="576064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96424" y="1844824"/>
            <a:ext cx="3492000" cy="576064"/>
          </a:xfrm>
        </p:spPr>
        <p:txBody>
          <a:bodyPr anchor="b">
            <a:noAutofit/>
          </a:bodyPr>
          <a:lstStyle>
            <a:lvl1pPr marL="0" indent="0">
              <a:buNone/>
              <a:defRPr sz="2000" b="1" i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sp>
        <p:nvSpPr>
          <p:cNvPr id="10" name="Plassholder for innhold 2"/>
          <p:cNvSpPr>
            <a:spLocks noGrp="1"/>
          </p:cNvSpPr>
          <p:nvPr>
            <p:ph sz="half" idx="13" hasCustomPrompt="1"/>
          </p:nvPr>
        </p:nvSpPr>
        <p:spPr>
          <a:xfrm>
            <a:off x="1022920" y="2525764"/>
            <a:ext cx="3492000" cy="3135484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</p:txBody>
      </p:sp>
      <p:sp>
        <p:nvSpPr>
          <p:cNvPr id="11" name="Plassholder for innhold 3"/>
          <p:cNvSpPr>
            <a:spLocks noGrp="1"/>
          </p:cNvSpPr>
          <p:nvPr>
            <p:ph sz="half" idx="2" hasCustomPrompt="1"/>
          </p:nvPr>
        </p:nvSpPr>
        <p:spPr>
          <a:xfrm>
            <a:off x="4896424" y="2525764"/>
            <a:ext cx="3492000" cy="3135484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  <a:p>
            <a:pPr lvl="1"/>
            <a:r>
              <a:rPr lang="nb-NO" dirty="0"/>
              <a:t>Second </a:t>
            </a:r>
            <a:r>
              <a:rPr lang="nb-NO" dirty="0" err="1"/>
              <a:t>level</a:t>
            </a:r>
            <a:endParaRPr lang="nb-NO" dirty="0"/>
          </a:p>
          <a:p>
            <a:pPr lvl="2"/>
            <a:r>
              <a:rPr lang="nb-NO" dirty="0"/>
              <a:t>Third </a:t>
            </a:r>
            <a:r>
              <a:rPr lang="nb-NO" dirty="0" err="1"/>
              <a:t>level</a:t>
            </a:r>
            <a:endParaRPr lang="nb-NO" dirty="0"/>
          </a:p>
          <a:p>
            <a:pPr lvl="0"/>
            <a:endParaRPr lang="nb-NO" dirty="0"/>
          </a:p>
        </p:txBody>
      </p:sp>
      <p:sp>
        <p:nvSpPr>
          <p:cNvPr id="8" name="Plassholder for dato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2" name="Plassholder for lysbildenumm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3" name="Bilde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05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with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1022920" y="975866"/>
            <a:ext cx="7365504" cy="652934"/>
          </a:xfrm>
        </p:spPr>
        <p:txBody>
          <a:bodyPr>
            <a:normAutofit/>
          </a:bodyPr>
          <a:lstStyle>
            <a:lvl1pPr algn="l">
              <a:lnSpc>
                <a:spcPts val="3600"/>
              </a:lnSpc>
              <a:defRPr sz="3000"/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1022920" y="1883965"/>
            <a:ext cx="7365504" cy="3888000"/>
          </a:xfrm>
        </p:spPr>
        <p:txBody>
          <a:bodyPr/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26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2pPr>
            <a:lvl3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3pPr>
            <a:lvl4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2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endParaRPr lang="nb-NO" dirty="0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10" name="Bild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73325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83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022920" y="1015007"/>
            <a:ext cx="7365504" cy="652934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022920" y="1883965"/>
            <a:ext cx="7365504" cy="388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67544" y="6300000"/>
            <a:ext cx="936104" cy="2160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702418" y="6300000"/>
            <a:ext cx="709342" cy="2160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cap="all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 dirty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404000" y="486000"/>
            <a:ext cx="6336000" cy="5292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 cap="all" spc="100" baseline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52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hf hdr="0"/>
  <p:txStyles>
    <p:titleStyle>
      <a:lvl1pPr marL="0" algn="l" defTabSz="914400" rtl="0" eaLnBrk="1" latinLnBrk="0" hangingPunct="1">
        <a:lnSpc>
          <a:spcPts val="4320"/>
        </a:lnSpc>
        <a:spcBef>
          <a:spcPct val="0"/>
        </a:spcBef>
        <a:buNone/>
        <a:defRPr sz="3600" b="1" i="0" u="none" kern="1200" cap="none" spc="0" normalizeH="0" baseline="0">
          <a:solidFill>
            <a:srgbClr val="8FA9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022920" y="1015007"/>
            <a:ext cx="7365504" cy="652934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022920" y="1883965"/>
            <a:ext cx="7365504" cy="388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</a:t>
            </a:r>
            <a:r>
              <a:rPr lang="nb-NO" dirty="0" err="1"/>
              <a:t>text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67544" y="6300000"/>
            <a:ext cx="936104" cy="2160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702418" y="6300000"/>
            <a:ext cx="709342" cy="21602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 cap="all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 dirty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‹#›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404000" y="486000"/>
            <a:ext cx="6336000" cy="52920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 cap="all" spc="100" baseline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53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hf hdr="0"/>
  <p:txStyles>
    <p:titleStyle>
      <a:lvl1pPr marL="0" algn="l" defTabSz="914400" rtl="0" eaLnBrk="1" latinLnBrk="0" hangingPunct="1">
        <a:lnSpc>
          <a:spcPts val="4320"/>
        </a:lnSpc>
        <a:spcBef>
          <a:spcPct val="0"/>
        </a:spcBef>
        <a:buNone/>
        <a:defRPr sz="3600" b="1" i="0" u="none" kern="1200" cap="none" spc="0" normalizeH="0" baseline="0">
          <a:solidFill>
            <a:srgbClr val="8FA9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6.png"/><Relationship Id="rId4" Type="http://schemas.openxmlformats.org/officeDocument/2006/relationships/image" Target="../media/image15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://bora.uib.no/handle/1956/16041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611.png"/><Relationship Id="rId4" Type="http://schemas.openxmlformats.org/officeDocument/2006/relationships/image" Target="../media/image2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80.png"/><Relationship Id="rId4" Type="http://schemas.openxmlformats.org/officeDocument/2006/relationships/image" Target="../media/image37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1.png"/><Relationship Id="rId7" Type="http://schemas.openxmlformats.org/officeDocument/2006/relationships/image" Target="../media/image3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50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6912768" cy="2550145"/>
          </a:xfrm>
        </p:spPr>
        <p:txBody>
          <a:bodyPr>
            <a:normAutofit/>
          </a:bodyPr>
          <a:lstStyle/>
          <a:p>
            <a:r>
              <a:rPr lang="nb-NO" smtClean="0"/>
              <a:t>The Bergen proton CT project</a:t>
            </a:r>
            <a:endParaRPr lang="nb-NO" dirty="0"/>
          </a:p>
        </p:txBody>
      </p:sp>
      <p:sp>
        <p:nvSpPr>
          <p:cNvPr id="9" name="Undertit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/>
              <a:t>Helge Pettersen,</a:t>
            </a:r>
            <a:br>
              <a:rPr lang="nb-NO"/>
            </a:br>
            <a:r>
              <a:rPr lang="nb-NO"/>
              <a:t>Haukeland University Hospital</a:t>
            </a:r>
          </a:p>
        </p:txBody>
      </p:sp>
    </p:spTree>
    <p:extLst>
      <p:ext uri="{BB962C8B-B14F-4D97-AF65-F5344CB8AC3E}">
        <p14:creationId xmlns:p14="http://schemas.microsoft.com/office/powerpoint/2010/main" val="414944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323850" y="728663"/>
            <a:ext cx="7993063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endParaRPr lang="en-US" altLang="nb-NO"/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0" y="1628775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/>
          </a:p>
        </p:txBody>
      </p:sp>
      <p:sp>
        <p:nvSpPr>
          <p:cNvPr id="54298" name="Rectangle 26"/>
          <p:cNvSpPr>
            <a:spLocks noGrp="1" noChangeArrowheads="1"/>
          </p:cNvSpPr>
          <p:nvPr>
            <p:ph type="title"/>
          </p:nvPr>
        </p:nvSpPr>
        <p:spPr>
          <a:xfrm>
            <a:off x="287970" y="104775"/>
            <a:ext cx="8496622" cy="720725"/>
          </a:xfrm>
        </p:spPr>
        <p:txBody>
          <a:bodyPr/>
          <a:lstStyle/>
          <a:p>
            <a:pPr algn="ctr"/>
            <a:r>
              <a:rPr lang="nb-NO" altLang="nb-NO" sz="3200" b="1" dirty="0" smtClean="0"/>
              <a:t>Analysis </a:t>
            </a:r>
            <a:r>
              <a:rPr lang="nb-NO" altLang="nb-NO" sz="3200" b="1" dirty="0" err="1" smtClean="0"/>
              <a:t>workflow</a:t>
            </a:r>
            <a:endParaRPr lang="nb-NO" altLang="nb-NO" sz="3200" b="1" dirty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3124200" y="6481142"/>
            <a:ext cx="2895600" cy="476250"/>
          </a:xfrm>
        </p:spPr>
        <p:txBody>
          <a:bodyPr/>
          <a:lstStyle/>
          <a:p>
            <a:r>
              <a:rPr lang="nb-NO" altLang="nb-NO" dirty="0" smtClean="0"/>
              <a:t>pCT - Helge Pettersen</a:t>
            </a:r>
            <a:endParaRPr lang="nb-NO" alt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8949-2BDE-410D-AF48-B5C85C5D5D7A}" type="slidenum">
              <a:rPr lang="nb-NO" altLang="nb-NO" smtClean="0"/>
              <a:pPr/>
              <a:t>10</a:t>
            </a:fld>
            <a:endParaRPr lang="nb-NO" altLang="nb-NO" dirty="0"/>
          </a:p>
        </p:txBody>
      </p:sp>
      <p:sp>
        <p:nvSpPr>
          <p:cNvPr id="6" name="AutoShape 2" descr="https://wiki.uib.no/pct/img_auth.php/b/b7/Analysis_chai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" name="AutoShape 4" descr="https://wiki.uib.no/pct/img_auth.php/b/b7/Analysis_chain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" name="AutoShape 6" descr="https://wiki.uib.no/pct/img_auth.php/b/b7/Analysis_chain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" t="4433"/>
          <a:stretch/>
        </p:blipFill>
        <p:spPr bwMode="auto">
          <a:xfrm>
            <a:off x="1331640" y="1018568"/>
            <a:ext cx="6737176" cy="520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753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Proof-of-concept: ALICE-FoCal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mtClean="0"/>
              <a:t>From 2013: Analysis + beamtests with the ALICE-FoCal detector for pCT</a:t>
            </a:r>
          </a:p>
          <a:p>
            <a:r>
              <a:rPr lang="nb-NO" smtClean="0"/>
              <a:t>Expectedly poor resolution</a:t>
            </a:r>
          </a:p>
          <a:p>
            <a:r>
              <a:rPr lang="nb-NO" smtClean="0"/>
              <a:t>Track reconstruction possible at high rates </a:t>
            </a:r>
          </a:p>
          <a:p>
            <a:pPr lvl="1"/>
            <a:r>
              <a:rPr lang="nb-NO" smtClean="0"/>
              <a:t>~1 million/s across 16 cm</a:t>
            </a:r>
            <a:r>
              <a:rPr lang="nb-NO" baseline="30000" smtClean="0"/>
              <a:t>2</a:t>
            </a:r>
            <a:r>
              <a:rPr lang="nb-NO" smtClean="0"/>
              <a:t> @ 2 kHz readout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11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34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323850" y="728663"/>
            <a:ext cx="7993063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altLang="nb-NO">
              <a:solidFill>
                <a:srgbClr val="716657"/>
              </a:solidFill>
            </a:endParaRPr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0" y="1628775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>
              <a:solidFill>
                <a:prstClr val="black"/>
              </a:solidFill>
            </a:endParaRPr>
          </a:p>
        </p:txBody>
      </p:sp>
      <p:sp>
        <p:nvSpPr>
          <p:cNvPr id="54298" name="Rectangle 26"/>
          <p:cNvSpPr>
            <a:spLocks noGrp="1" noChangeArrowheads="1"/>
          </p:cNvSpPr>
          <p:nvPr>
            <p:ph type="title"/>
          </p:nvPr>
        </p:nvSpPr>
        <p:spPr>
          <a:xfrm>
            <a:off x="539750" y="476672"/>
            <a:ext cx="8496622" cy="720725"/>
          </a:xfrm>
        </p:spPr>
        <p:txBody>
          <a:bodyPr/>
          <a:lstStyle/>
          <a:p>
            <a:pPr algn="ctr"/>
            <a:r>
              <a:rPr lang="nb-NO" altLang="nb-NO" sz="3200" dirty="0"/>
              <a:t>The ranges from </a:t>
            </a:r>
            <a:r>
              <a:rPr lang="nb-NO" altLang="nb-NO" sz="3200" dirty="0" err="1"/>
              <a:t>many</a:t>
            </a:r>
            <a:r>
              <a:rPr lang="nb-NO" altLang="nb-NO" sz="3200" dirty="0"/>
              <a:t> protons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8949-2BDE-410D-AF48-B5C85C5D5D7A}" type="slidenum">
              <a:rPr lang="nb-NO" altLang="nb-NO" smtClean="0">
                <a:solidFill>
                  <a:srgbClr val="FFFFFF">
                    <a:lumMod val="65000"/>
                  </a:srgbClr>
                </a:solidFill>
              </a:rPr>
              <a:pPr/>
              <a:t>12</a:t>
            </a:fld>
            <a:endParaRPr lang="nb-NO" alt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3" name="PB"/>
          <p:cNvSpPr/>
          <p:nvPr/>
        </p:nvSpPr>
        <p:spPr bwMode="auto">
          <a:xfrm>
            <a:off x="0" y="6705600"/>
            <a:ext cx="6545179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00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Tx/>
              <a:buChar char="•"/>
            </a:pPr>
            <a:endParaRPr lang="nb-NO" sz="3200">
              <a:solidFill>
                <a:prstClr val="black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80" y="1312476"/>
            <a:ext cx="8572500" cy="413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lassholder for bunntekst 1"/>
          <p:cNvSpPr>
            <a:spLocks noGrp="1"/>
          </p:cNvSpPr>
          <p:nvPr>
            <p:ph type="ftr" sz="quarter" idx="11"/>
          </p:nvPr>
        </p:nvSpPr>
        <p:spPr>
          <a:xfrm>
            <a:off x="1404000" y="486000"/>
            <a:ext cx="6336000" cy="529200"/>
          </a:xfrm>
        </p:spPr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2" name="Plassholder for dato 1">
            <a:extLst>
              <a:ext uri="{FF2B5EF4-FFF2-40B4-BE49-F238E27FC236}">
                <a16:creationId xmlns:a16="http://schemas.microsoft.com/office/drawing/2014/main" xmlns="" id="{47445B4D-E85F-4F49-B0E7-A87E4F867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Sylinder 3"/>
              <p:cNvSpPr txBox="1"/>
              <p:nvPr/>
            </p:nvSpPr>
            <p:spPr>
              <a:xfrm>
                <a:off x="5207216" y="5500502"/>
                <a:ext cx="3109697" cy="376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acc>
                        </m:e>
                      </m:d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=231.1±25.1 </m:t>
                      </m:r>
                      <m:r>
                        <m:rPr>
                          <m:nor/>
                        </m:rPr>
                        <a:rPr lang="nb-NO" b="0" i="0" smtClean="0"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nb-NO" b="0" i="0" smtClean="0">
                          <a:latin typeface="Cambria Math" panose="02040503050406030204" pitchFamily="18" charset="0"/>
                        </a:rPr>
                        <m:t>WET</m:t>
                      </m:r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4" name="TekstSylin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7216" y="5500502"/>
                <a:ext cx="3109697" cy="376770"/>
              </a:xfrm>
              <a:prstGeom prst="rect">
                <a:avLst/>
              </a:prstGeom>
              <a:blipFill>
                <a:blip r:embed="rId4"/>
                <a:stretch>
                  <a:fillRect b="-1613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kstSylinder 11"/>
              <p:cNvSpPr txBox="1"/>
              <p:nvPr/>
            </p:nvSpPr>
            <p:spPr>
              <a:xfrm>
                <a:off x="1115616" y="5495842"/>
                <a:ext cx="3109697" cy="376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〈"/>
                          <m:endChr m:val="〉"/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b-NO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acc>
                        </m:e>
                      </m:d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=232.0±15.0 </m:t>
                      </m:r>
                      <m:r>
                        <m:rPr>
                          <m:nor/>
                        </m:rPr>
                        <a:rPr lang="nb-NO" b="0" i="0" smtClean="0">
                          <a:latin typeface="Cambria Math" panose="02040503050406030204" pitchFamily="18" charset="0"/>
                        </a:rPr>
                        <m:t>mm</m:t>
                      </m:r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nb-NO" b="0" i="0" smtClean="0">
                          <a:latin typeface="Cambria Math" panose="02040503050406030204" pitchFamily="18" charset="0"/>
                        </a:rPr>
                        <m:t>WET</m:t>
                      </m:r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12" name="TekstSylinder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5495842"/>
                <a:ext cx="3109697" cy="376770"/>
              </a:xfrm>
              <a:prstGeom prst="rect">
                <a:avLst/>
              </a:prstGeom>
              <a:blipFill>
                <a:blip r:embed="rId5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ktangel 4"/>
          <p:cNvSpPr/>
          <p:nvPr/>
        </p:nvSpPr>
        <p:spPr>
          <a:xfrm>
            <a:off x="4788061" y="6603204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/>
              <a:t>Pettersen, H.E.S. et al., 2017. Nucl. Instr. and Meth. in Phys. Res. A 860, 51–61.</a:t>
            </a:r>
            <a:endParaRPr lang="en-US" sz="9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56611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Proton CT </a:t>
            </a:r>
            <a:r>
              <a:rPr lang="nb-NO" dirty="0" err="1"/>
              <a:t>with</a:t>
            </a:r>
            <a:r>
              <a:rPr lang="nb-NO" dirty="0"/>
              <a:t> a Digital </a:t>
            </a:r>
            <a:r>
              <a:rPr lang="nb-NO"/>
              <a:t>Tracking </a:t>
            </a:r>
            <a:r>
              <a:rPr lang="nb-NO" smtClean="0"/>
              <a:t>Calorimeter</a:t>
            </a:r>
            <a:br>
              <a:rPr lang="nb-NO" smtClean="0"/>
            </a:br>
            <a:r>
              <a:rPr lang="nb-NO"/>
              <a:t/>
            </a:r>
            <a:br>
              <a:rPr lang="nb-NO"/>
            </a:br>
            <a:r>
              <a:rPr lang="nb-NO" smtClean="0"/>
              <a:t>Second prototype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693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323850" y="728663"/>
            <a:ext cx="7993063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endParaRPr lang="en-US" altLang="nb-NO"/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0" y="1628775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8949-2BDE-410D-AF48-B5C85C5D5D7A}" type="slidenum">
              <a:rPr lang="nb-NO" altLang="nb-NO" smtClean="0"/>
              <a:pPr/>
              <a:t>14</a:t>
            </a:fld>
            <a:endParaRPr lang="nb-NO" altLang="nb-NO" dirty="0"/>
          </a:p>
        </p:txBody>
      </p:sp>
      <p:sp>
        <p:nvSpPr>
          <p:cNvPr id="5" name="Rektangel 4"/>
          <p:cNvSpPr/>
          <p:nvPr/>
        </p:nvSpPr>
        <p:spPr>
          <a:xfrm>
            <a:off x="611560" y="778381"/>
            <a:ext cx="7455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nb-NO" sz="2400" smtClean="0"/>
              <a:t>Alice Pixel Detector (ALPIDE)</a:t>
            </a:r>
            <a:endParaRPr lang="nb-NO" sz="2400" dirty="0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974" y="1707180"/>
            <a:ext cx="7546615" cy="4371832"/>
          </a:xfrm>
          <a:prstGeom prst="rect">
            <a:avLst/>
          </a:prstGeom>
        </p:spPr>
      </p:pic>
      <p:sp>
        <p:nvSpPr>
          <p:cNvPr id="11" name="Rektangel 10"/>
          <p:cNvSpPr/>
          <p:nvPr/>
        </p:nvSpPr>
        <p:spPr>
          <a:xfrm>
            <a:off x="762974" y="6611779"/>
            <a:ext cx="925252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nb-NO" sz="1000">
                <a:hlinkClick r:id="rId4"/>
              </a:rPr>
              <a:t>http://bora.uib.no/handle/1956/16041</a:t>
            </a:r>
            <a:r>
              <a:rPr lang="nb-NO" sz="1000"/>
              <a:t>: </a:t>
            </a:r>
            <a:r>
              <a:rPr lang="en-US" sz="1000" b="1"/>
              <a:t>Design of High-Speed Digital Readout System for Use in Proton Computed </a:t>
            </a:r>
            <a:r>
              <a:rPr lang="en-US" sz="1000" b="1" smtClean="0"/>
              <a:t>Tomography</a:t>
            </a:r>
            <a:endParaRPr lang="en-US" sz="1000" b="1"/>
          </a:p>
        </p:txBody>
      </p:sp>
      <p:sp>
        <p:nvSpPr>
          <p:cNvPr id="2" name="Plassholder for dato 1">
            <a:extLst>
              <a:ext uri="{FF2B5EF4-FFF2-40B4-BE49-F238E27FC236}">
                <a16:creationId xmlns:a16="http://schemas.microsoft.com/office/drawing/2014/main" xmlns="" id="{25F258CC-7744-4A02-AE35-6E22BAC4A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xmlns="" id="{66441AD2-4E5A-4DC7-A73C-EF0A10E0C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0" name="TekstSylinder 9"/>
          <p:cNvSpPr txBox="1"/>
          <p:nvPr/>
        </p:nvSpPr>
        <p:spPr>
          <a:xfrm rot="20211020">
            <a:off x="1260703" y="3209016"/>
            <a:ext cx="6622519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b-NO" sz="36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on ALPIDE in 34 minutes!</a:t>
            </a:r>
            <a:endParaRPr lang="nb-NO" sz="36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856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Monte Carlo </a:t>
            </a:r>
            <a:r>
              <a:rPr lang="nb-NO" dirty="0" err="1" smtClean="0"/>
              <a:t>simulations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022920" y="1773248"/>
            <a:ext cx="7365504" cy="3888000"/>
          </a:xfrm>
        </p:spPr>
        <p:txBody>
          <a:bodyPr/>
          <a:lstStyle/>
          <a:p>
            <a:r>
              <a:rPr lang="nb-NO" dirty="0" smtClean="0"/>
              <a:t>A </a:t>
            </a:r>
            <a:r>
              <a:rPr lang="nb-NO" i="1" dirty="0" err="1" smtClean="0"/>
              <a:t>very</a:t>
            </a:r>
            <a:r>
              <a:rPr lang="nb-NO" dirty="0" smtClean="0"/>
              <a:t> </a:t>
            </a:r>
            <a:r>
              <a:rPr lang="nb-NO" dirty="0" err="1" smtClean="0"/>
              <a:t>important</a:t>
            </a:r>
            <a:r>
              <a:rPr lang="nb-NO" dirty="0" smtClean="0"/>
              <a:t> </a:t>
            </a:r>
            <a:r>
              <a:rPr lang="nb-NO" dirty="0" err="1" smtClean="0"/>
              <a:t>tool</a:t>
            </a:r>
            <a:r>
              <a:rPr lang="nb-NO" dirty="0" smtClean="0"/>
              <a:t> in </a:t>
            </a:r>
            <a:r>
              <a:rPr lang="nb-NO" dirty="0" err="1" smtClean="0"/>
              <a:t>detector</a:t>
            </a:r>
            <a:r>
              <a:rPr lang="nb-NO" dirty="0" smtClean="0"/>
              <a:t> </a:t>
            </a:r>
            <a:r>
              <a:rPr lang="nb-NO" dirty="0" err="1" smtClean="0"/>
              <a:t>development</a:t>
            </a:r>
            <a:endParaRPr lang="nb-NO" dirty="0" smtClean="0"/>
          </a:p>
          <a:p>
            <a:pPr lvl="1"/>
            <a:r>
              <a:rPr lang="nb-NO" dirty="0" err="1" smtClean="0"/>
              <a:t>Define</a:t>
            </a:r>
            <a:r>
              <a:rPr lang="nb-NO" dirty="0" smtClean="0"/>
              <a:t> </a:t>
            </a:r>
            <a:r>
              <a:rPr lang="nb-NO" dirty="0" err="1" smtClean="0"/>
              <a:t>geometry</a:t>
            </a:r>
            <a:r>
              <a:rPr lang="nb-NO" dirty="0" smtClean="0"/>
              <a:t>, materials, beam, </a:t>
            </a:r>
            <a:r>
              <a:rPr lang="nb-NO" dirty="0" err="1" smtClean="0"/>
              <a:t>readout</a:t>
            </a:r>
            <a:r>
              <a:rPr lang="nb-NO" dirty="0" smtClean="0"/>
              <a:t>…</a:t>
            </a:r>
          </a:p>
          <a:p>
            <a:pPr lvl="1"/>
            <a:r>
              <a:rPr lang="nb-NO" dirty="0" err="1" smtClean="0"/>
              <a:t>Simulation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how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particles</a:t>
            </a:r>
            <a:r>
              <a:rPr lang="nb-NO" dirty="0" smtClean="0"/>
              <a:t> </a:t>
            </a:r>
            <a:r>
              <a:rPr lang="nb-NO" dirty="0" err="1" smtClean="0"/>
              <a:t>interact</a:t>
            </a:r>
            <a:r>
              <a:rPr lang="nb-NO" dirty="0" smtClean="0"/>
              <a:t> and </a:t>
            </a:r>
            <a:r>
              <a:rPr lang="nb-NO" dirty="0" err="1" smtClean="0"/>
              <a:t>how</a:t>
            </a:r>
            <a:r>
              <a:rPr lang="nb-NO" dirty="0" smtClean="0"/>
              <a:t> </a:t>
            </a:r>
            <a:r>
              <a:rPr lang="nb-NO" dirty="0" err="1" smtClean="0"/>
              <a:t>energy</a:t>
            </a:r>
            <a:r>
              <a:rPr lang="nb-NO" dirty="0" smtClean="0"/>
              <a:t> is </a:t>
            </a:r>
            <a:r>
              <a:rPr lang="nb-NO" dirty="0" err="1" smtClean="0"/>
              <a:t>deposited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15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8" name="Bilde 7" descr="S:\rttn\1 Proton CT\2019.02 Conference abstract (Monika)\DTC figure from GAT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8125523" cy="3083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235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GATE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smtClean="0"/>
              <a:t>Geant4-based MC framework</a:t>
            </a:r>
          </a:p>
          <a:p>
            <a:r>
              <a:rPr lang="nb-NO" smtClean="0"/>
              <a:t>Macro-based, simple to automate, e.g. to test iterative designs: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16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573016"/>
            <a:ext cx="5634636" cy="229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27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mtClean="0"/>
              <a:t>Charge diffusion from proton tracks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9494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323850" y="728663"/>
            <a:ext cx="7993063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altLang="nb-NO">
              <a:solidFill>
                <a:srgbClr val="716657"/>
              </a:solidFill>
            </a:endParaRPr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0" y="1628775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>
              <a:solidFill>
                <a:prstClr val="black"/>
              </a:solidFill>
            </a:endParaRPr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8949-2BDE-410D-AF48-B5C85C5D5D7A}" type="slidenum">
              <a:rPr lang="nb-NO" altLang="nb-NO" smtClean="0">
                <a:solidFill>
                  <a:srgbClr val="FFFFFF">
                    <a:lumMod val="65000"/>
                  </a:srgbClr>
                </a:solidFill>
              </a:rPr>
              <a:pPr/>
              <a:t>18</a:t>
            </a:fld>
            <a:endParaRPr lang="nb-NO" alt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645096" y="260648"/>
            <a:ext cx="7455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altLang="nb-NO" sz="3200" b="1" dirty="0">
                <a:solidFill>
                  <a:srgbClr val="8FA968"/>
                </a:solidFill>
              </a:rPr>
              <a:t>Protons </a:t>
            </a:r>
            <a:r>
              <a:rPr lang="nb-NO" altLang="nb-NO" sz="3200" b="1" dirty="0" err="1">
                <a:solidFill>
                  <a:srgbClr val="8FA968"/>
                </a:solidFill>
              </a:rPr>
              <a:t>hitting</a:t>
            </a:r>
            <a:r>
              <a:rPr lang="nb-NO" altLang="nb-NO" sz="3200" b="1" dirty="0">
                <a:solidFill>
                  <a:srgbClr val="8FA968"/>
                </a:solidFill>
              </a:rPr>
              <a:t> </a:t>
            </a:r>
            <a:r>
              <a:rPr lang="nb-NO" altLang="nb-NO" sz="3200" b="1" dirty="0" err="1">
                <a:solidFill>
                  <a:srgbClr val="8FA968"/>
                </a:solidFill>
              </a:rPr>
              <a:t>the</a:t>
            </a:r>
            <a:r>
              <a:rPr lang="nb-NO" altLang="nb-NO" sz="3200" b="1" dirty="0">
                <a:solidFill>
                  <a:srgbClr val="8FA968"/>
                </a:solidFill>
              </a:rPr>
              <a:t> </a:t>
            </a:r>
            <a:r>
              <a:rPr lang="nb-NO" altLang="nb-NO" sz="3200" b="1" dirty="0" err="1">
                <a:solidFill>
                  <a:srgbClr val="8FA968"/>
                </a:solidFill>
              </a:rPr>
              <a:t>pixel</a:t>
            </a:r>
            <a:r>
              <a:rPr lang="nb-NO" altLang="nb-NO" sz="3200" b="1" dirty="0">
                <a:solidFill>
                  <a:srgbClr val="8FA968"/>
                </a:solidFill>
              </a:rPr>
              <a:t> </a:t>
            </a:r>
            <a:r>
              <a:rPr lang="nb-NO" altLang="nb-NO" sz="3200" b="1" dirty="0" err="1">
                <a:solidFill>
                  <a:srgbClr val="8FA968"/>
                </a:solidFill>
              </a:rPr>
              <a:t>detectors</a:t>
            </a:r>
            <a:endParaRPr lang="nb-NO" altLang="nb-NO" sz="3200" b="1" dirty="0">
              <a:solidFill>
                <a:srgbClr val="8FA968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6" t="3733" r="4849" b="11633"/>
          <a:stretch/>
        </p:blipFill>
        <p:spPr bwMode="auto">
          <a:xfrm>
            <a:off x="2915816" y="1163002"/>
            <a:ext cx="4669952" cy="389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6" t="3733" r="4849" b="11633"/>
          <a:stretch/>
        </p:blipFill>
        <p:spPr bwMode="auto">
          <a:xfrm>
            <a:off x="2362225" y="1564062"/>
            <a:ext cx="4669952" cy="389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" r="4653"/>
          <a:stretch/>
        </p:blipFill>
        <p:spPr bwMode="auto">
          <a:xfrm>
            <a:off x="1100863" y="2000022"/>
            <a:ext cx="5365586" cy="4453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kstSylinder 11"/>
          <p:cNvSpPr txBox="1"/>
          <p:nvPr/>
        </p:nvSpPr>
        <p:spPr>
          <a:xfrm rot="16200000">
            <a:off x="-322916" y="3468969"/>
            <a:ext cx="320209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b-NO" sz="1600" b="1" dirty="0">
                <a:solidFill>
                  <a:prstClr val="black"/>
                </a:solidFill>
              </a:rPr>
              <a:t>Pixel </a:t>
            </a:r>
            <a:r>
              <a:rPr lang="nb-NO" sz="1600" b="1" dirty="0" err="1">
                <a:solidFill>
                  <a:prstClr val="black"/>
                </a:solidFill>
              </a:rPr>
              <a:t>Position</a:t>
            </a:r>
            <a:r>
              <a:rPr lang="nb-NO" sz="1600" b="1" dirty="0">
                <a:solidFill>
                  <a:prstClr val="black"/>
                </a:solidFill>
              </a:rPr>
              <a:t> Y [Pixel </a:t>
            </a:r>
            <a:r>
              <a:rPr lang="nb-NO" sz="1600" b="1" dirty="0" err="1">
                <a:solidFill>
                  <a:prstClr val="black"/>
                </a:solidFill>
              </a:rPr>
              <a:t>number</a:t>
            </a:r>
            <a:r>
              <a:rPr lang="nb-NO" sz="1600" b="1" dirty="0">
                <a:solidFill>
                  <a:prstClr val="black"/>
                </a:solidFill>
              </a:rPr>
              <a:t>]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3283034" y="6130548"/>
            <a:ext cx="320953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b-NO" sz="1600" b="1" dirty="0">
                <a:solidFill>
                  <a:prstClr val="black"/>
                </a:solidFill>
              </a:rPr>
              <a:t>Pixel </a:t>
            </a:r>
            <a:r>
              <a:rPr lang="nb-NO" sz="1600" b="1" dirty="0" err="1">
                <a:solidFill>
                  <a:prstClr val="black"/>
                </a:solidFill>
              </a:rPr>
              <a:t>Position</a:t>
            </a:r>
            <a:r>
              <a:rPr lang="nb-NO" sz="1600" b="1" dirty="0">
                <a:solidFill>
                  <a:prstClr val="black"/>
                </a:solidFill>
              </a:rPr>
              <a:t> </a:t>
            </a:r>
            <a:r>
              <a:rPr lang="nb-NO" sz="1600" b="1" dirty="0" err="1">
                <a:solidFill>
                  <a:prstClr val="black"/>
                </a:solidFill>
              </a:rPr>
              <a:t>X</a:t>
            </a:r>
            <a:r>
              <a:rPr lang="nb-NO" sz="1600" b="1" dirty="0">
                <a:solidFill>
                  <a:prstClr val="black"/>
                </a:solidFill>
              </a:rPr>
              <a:t> [Pixel </a:t>
            </a:r>
            <a:r>
              <a:rPr lang="nb-NO" sz="1600" b="1" dirty="0" err="1">
                <a:solidFill>
                  <a:prstClr val="black"/>
                </a:solidFill>
              </a:rPr>
              <a:t>number</a:t>
            </a:r>
            <a:r>
              <a:rPr lang="nb-NO" sz="1600" b="1" dirty="0">
                <a:solidFill>
                  <a:prstClr val="black"/>
                </a:solidFill>
              </a:rPr>
              <a:t>]</a:t>
            </a:r>
          </a:p>
        </p:txBody>
      </p:sp>
      <p:sp>
        <p:nvSpPr>
          <p:cNvPr id="2" name="Plassholder for dato 1">
            <a:extLst>
              <a:ext uri="{FF2B5EF4-FFF2-40B4-BE49-F238E27FC236}">
                <a16:creationId xmlns:a16="http://schemas.microsoft.com/office/drawing/2014/main" xmlns="" id="{07BBA5D4-2911-4A18-A1DE-DE53CD47B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April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xmlns="" id="{6224563E-5272-4F3F-A8DE-2B1024318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FFFFFF">
                    <a:lumMod val="65000"/>
                  </a:srgbClr>
                </a:solidFill>
              </a:rPr>
              <a:t>PHYS212 -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6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323850" y="728663"/>
            <a:ext cx="7993063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altLang="nb-NO">
              <a:solidFill>
                <a:srgbClr val="716657"/>
              </a:solidFill>
            </a:endParaRPr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0" y="1628775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>
              <a:solidFill>
                <a:prstClr val="black"/>
              </a:solidFill>
            </a:endParaRPr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8949-2BDE-410D-AF48-B5C85C5D5D7A}" type="slidenum">
              <a:rPr lang="nb-NO" altLang="nb-NO" smtClean="0">
                <a:solidFill>
                  <a:srgbClr val="FFFFFF">
                    <a:lumMod val="65000"/>
                  </a:srgbClr>
                </a:solidFill>
              </a:rPr>
              <a:pPr/>
              <a:t>19</a:t>
            </a:fld>
            <a:endParaRPr lang="nb-NO" alt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611560" y="778381"/>
            <a:ext cx="7455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altLang="nb-NO" sz="3200" b="1" dirty="0">
                <a:solidFill>
                  <a:srgbClr val="8FA968"/>
                </a:solidFill>
              </a:rPr>
              <a:t>Charge diffusion in </a:t>
            </a:r>
            <a:r>
              <a:rPr lang="nb-NO" altLang="nb-NO" sz="3200" b="1" dirty="0" err="1">
                <a:solidFill>
                  <a:srgbClr val="8FA968"/>
                </a:solidFill>
              </a:rPr>
              <a:t>pixels</a:t>
            </a:r>
            <a:endParaRPr lang="nb-NO" altLang="nb-NO" sz="3200" b="1" dirty="0">
              <a:solidFill>
                <a:srgbClr val="8FA968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18" y="1727970"/>
            <a:ext cx="7409995" cy="4365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xmlns="" id="{51993F98-C9BC-4255-8758-30B28D6E6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4788024" y="610192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sz="1200" dirty="0"/>
              <a:t>Pettersen, H.E.S., 2018. </a:t>
            </a:r>
            <a:r>
              <a:rPr lang="nb-NO" sz="1200" dirty="0" err="1" smtClean="0"/>
              <a:t>PhD</a:t>
            </a:r>
            <a:r>
              <a:rPr lang="nb-NO" sz="1200" dirty="0" smtClean="0"/>
              <a:t> </a:t>
            </a:r>
            <a:r>
              <a:rPr lang="nb-NO" sz="1200" dirty="0" err="1" smtClean="0"/>
              <a:t>thesis</a:t>
            </a:r>
            <a:endParaRPr lang="nb-NO" sz="1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8633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b="0" smtClean="0"/>
              <a:t>3-slide introduction </a:t>
            </a:r>
            <a:r>
              <a:rPr lang="nb-NO" sz="600" b="0"/>
              <a:t>if Pierluigi did bad</a:t>
            </a:r>
            <a:r>
              <a:rPr lang="nb-NO" b="0" smtClean="0"/>
              <a:t/>
            </a:r>
            <a:br>
              <a:rPr lang="nb-NO" b="0" smtClean="0"/>
            </a:br>
            <a:r>
              <a:rPr lang="nb-NO" b="0"/>
              <a:t/>
            </a:r>
            <a:br>
              <a:rPr lang="nb-NO" b="0"/>
            </a:br>
            <a:r>
              <a:rPr lang="nb-NO" smtClean="0"/>
              <a:t>Proton </a:t>
            </a:r>
            <a:r>
              <a:rPr lang="nb-NO"/>
              <a:t>Computed </a:t>
            </a:r>
            <a:r>
              <a:rPr lang="nb-NO" smtClean="0"/>
              <a:t>Tomography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3107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Heidelberg beam test: 2018</a:t>
            </a:r>
            <a:endParaRPr lang="nb-NO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nb-NO" dirty="0" smtClean="0"/>
                  <a:t>A list </a:t>
                </a:r>
                <a:r>
                  <a:rPr lang="nb-NO" dirty="0" err="1" smtClean="0"/>
                  <a:t>of</a:t>
                </a:r>
                <a:r>
                  <a:rPr lang="nb-NO" dirty="0" smtClean="0"/>
                  <a:t> 15 000 «</a:t>
                </a:r>
                <a:r>
                  <a:rPr lang="nb-NO" dirty="0" err="1" smtClean="0"/>
                  <a:t>good</a:t>
                </a:r>
                <a:r>
                  <a:rPr lang="nb-NO" smtClean="0"/>
                  <a:t>» clusters</a:t>
                </a:r>
                <a:endParaRPr lang="nb-NO"/>
              </a:p>
              <a:p>
                <a:r>
                  <a:rPr lang="nb-NO" smtClean="0"/>
                  <a:t>+ Calculation of the ions’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endParaRPr lang="nb-NO" smtClean="0"/>
              </a:p>
            </p:txBody>
          </p:sp>
        </mc:Choice>
        <mc:Fallback xmlns="">
          <p:sp>
            <p:nvSpPr>
              <p:cNvPr id="3" name="Plassholder for innhol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566" t="-2665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20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2913307"/>
            <a:ext cx="3024336" cy="3390564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2710530" y="6290997"/>
            <a:ext cx="53767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200"/>
              <a:t>Grimstad, S., 2019</a:t>
            </a:r>
            <a:r>
              <a:rPr lang="nb-NO" sz="1200" smtClean="0"/>
              <a:t>. MSc: </a:t>
            </a:r>
            <a:r>
              <a:rPr lang="en-US" sz="1200" i="1"/>
              <a:t>Simulation and analysis of clustering for proton CT</a:t>
            </a:r>
            <a:endParaRPr lang="nb-NO" sz="1200" i="1">
              <a:effectLst/>
            </a:endParaRPr>
          </a:p>
        </p:txBody>
      </p:sp>
      <p:pic>
        <p:nvPicPr>
          <p:cNvPr id="9" name="Bild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238" y="3168429"/>
            <a:ext cx="4795698" cy="2880320"/>
          </a:xfrm>
          <a:prstGeom prst="rect">
            <a:avLst/>
          </a:prstGeom>
        </p:spPr>
      </p:pic>
      <p:sp>
        <p:nvSpPr>
          <p:cNvPr id="10" name="Rektangel 9"/>
          <p:cNvSpPr/>
          <p:nvPr/>
        </p:nvSpPr>
        <p:spPr>
          <a:xfrm>
            <a:off x="2710530" y="6516024"/>
            <a:ext cx="48843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200"/>
              <a:t>Tambave, G. et al., 2019. Nucl Instr And Meth in Phys Res A; 162626</a:t>
            </a:r>
          </a:p>
        </p:txBody>
      </p:sp>
    </p:spTree>
    <p:extLst>
      <p:ext uri="{BB962C8B-B14F-4D97-AF65-F5344CB8AC3E}">
        <p14:creationId xmlns:p14="http://schemas.microsoft.com/office/powerpoint/2010/main" val="194367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21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596" y="872686"/>
            <a:ext cx="6844000" cy="4228706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1979712" y="5139162"/>
            <a:ext cx="56577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400"/>
              <a:t>Tambave, G. et al., 2019. Nucl Instr And Meth in Phys Res A; 162626</a:t>
            </a:r>
            <a:endParaRPr lang="nb-NO" sz="1400">
              <a:effectLst/>
            </a:endParaRPr>
          </a:p>
        </p:txBody>
      </p:sp>
      <p:grpSp>
        <p:nvGrpSpPr>
          <p:cNvPr id="13" name="Gruppe 12"/>
          <p:cNvGrpSpPr/>
          <p:nvPr/>
        </p:nvGrpSpPr>
        <p:grpSpPr>
          <a:xfrm>
            <a:off x="1679171" y="1440486"/>
            <a:ext cx="5575069" cy="3108960"/>
            <a:chOff x="1679171" y="1412776"/>
            <a:chExt cx="5575069" cy="310896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kstSylinder 8"/>
                <p:cNvSpPr txBox="1"/>
                <p:nvPr/>
              </p:nvSpPr>
              <p:spPr>
                <a:xfrm rot="20551305">
                  <a:off x="2834964" y="1705778"/>
                  <a:ext cx="2083584" cy="37882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b-NO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nb-NO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nb-NO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𝐶𝑆</m:t>
                            </m:r>
                          </m:sub>
                        </m:sSub>
                        <m:r>
                          <a:rPr lang="nb-NO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=4.23×</m:t>
                        </m:r>
                        <m:sSubSup>
                          <m:sSubSupPr>
                            <m:ctrlPr>
                              <a:rPr lang="nb-NO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nb-NO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nb-NO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  <m:sup>
                            <m:r>
                              <a:rPr lang="nb-NO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0.65</m:t>
                            </m:r>
                          </m:sup>
                        </m:sSubSup>
                      </m:oMath>
                    </m:oMathPara>
                  </a14:m>
                  <a:endParaRPr lang="nb-NO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TekstSylinder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0551305">
                  <a:off x="2834964" y="1705778"/>
                  <a:ext cx="2083584" cy="37882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b-NO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Frihåndsform 11"/>
            <p:cNvSpPr/>
            <p:nvPr/>
          </p:nvSpPr>
          <p:spPr>
            <a:xfrm>
              <a:off x="1679171" y="1412776"/>
              <a:ext cx="5575069" cy="3108960"/>
            </a:xfrm>
            <a:custGeom>
              <a:avLst/>
              <a:gdLst>
                <a:gd name="connsiteX0" fmla="*/ 0 w 5575069"/>
                <a:gd name="connsiteY0" fmla="*/ 3108960 h 3108960"/>
                <a:gd name="connsiteX1" fmla="*/ 205047 w 5575069"/>
                <a:gd name="connsiteY1" fmla="*/ 2693323 h 3108960"/>
                <a:gd name="connsiteX2" fmla="*/ 770313 w 5575069"/>
                <a:gd name="connsiteY2" fmla="*/ 2072640 h 3108960"/>
                <a:gd name="connsiteX3" fmla="*/ 1884218 w 5575069"/>
                <a:gd name="connsiteY3" fmla="*/ 1257993 h 3108960"/>
                <a:gd name="connsiteX4" fmla="*/ 3302924 w 5575069"/>
                <a:gd name="connsiteY4" fmla="*/ 698269 h 3108960"/>
                <a:gd name="connsiteX5" fmla="*/ 5575069 w 5575069"/>
                <a:gd name="connsiteY5" fmla="*/ 0 h 310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75069" h="3108960">
                  <a:moveTo>
                    <a:pt x="0" y="3108960"/>
                  </a:moveTo>
                  <a:cubicBezTo>
                    <a:pt x="38331" y="2987501"/>
                    <a:pt x="76662" y="2866043"/>
                    <a:pt x="205047" y="2693323"/>
                  </a:cubicBezTo>
                  <a:cubicBezTo>
                    <a:pt x="333432" y="2520603"/>
                    <a:pt x="490451" y="2311862"/>
                    <a:pt x="770313" y="2072640"/>
                  </a:cubicBezTo>
                  <a:cubicBezTo>
                    <a:pt x="1050175" y="1833418"/>
                    <a:pt x="1462116" y="1487055"/>
                    <a:pt x="1884218" y="1257993"/>
                  </a:cubicBezTo>
                  <a:cubicBezTo>
                    <a:pt x="2306320" y="1028931"/>
                    <a:pt x="2687782" y="907934"/>
                    <a:pt x="3302924" y="698269"/>
                  </a:cubicBezTo>
                  <a:cubicBezTo>
                    <a:pt x="3918066" y="488604"/>
                    <a:pt x="5055986" y="152400"/>
                    <a:pt x="5575069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</p:spTree>
    <p:extLst>
      <p:ext uri="{BB962C8B-B14F-4D97-AF65-F5344CB8AC3E}">
        <p14:creationId xmlns:p14="http://schemas.microsoft.com/office/powerpoint/2010/main" val="21203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0" y="1628775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>
          <a:xfrm>
            <a:off x="6775095" y="6254923"/>
            <a:ext cx="2133600" cy="476250"/>
          </a:xfrm>
        </p:spPr>
        <p:txBody>
          <a:bodyPr/>
          <a:lstStyle/>
          <a:p>
            <a:fld id="{EBD88949-2BDE-410D-AF48-B5C85C5D5D7A}" type="slidenum">
              <a:rPr lang="nb-NO" altLang="nb-NO" smtClean="0"/>
              <a:pPr/>
              <a:t>22</a:t>
            </a:fld>
            <a:endParaRPr lang="nb-NO" altLang="nb-NO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5" y="1412776"/>
            <a:ext cx="8201485" cy="526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University of Bergen // Haukeland University Hospital</a:t>
            </a:r>
            <a:endParaRPr lang="nb-N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kstSylinder 9"/>
              <p:cNvSpPr txBox="1"/>
              <p:nvPr/>
            </p:nvSpPr>
            <p:spPr>
              <a:xfrm>
                <a:off x="6020326" y="4990173"/>
                <a:ext cx="2656561" cy="4274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𝐶𝑆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nb-NO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MIMOSA</m:t>
                          </m:r>
                        </m:sup>
                      </m:sSubSup>
                      <m:r>
                        <a:rPr lang="nb-NO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b-NO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7.9</m:t>
                      </m:r>
                      <m:r>
                        <a:rPr lang="nb-NO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bSup>
                        <m:sSubSupPr>
                          <m:ctrlP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0.</m:t>
                          </m:r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73</m:t>
                          </m:r>
                        </m:sup>
                      </m:sSubSup>
                    </m:oMath>
                  </m:oMathPara>
                </a14:m>
                <a:endParaRPr lang="nb-NO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0" name="TekstSylinder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326" y="4990173"/>
                <a:ext cx="2656561" cy="427489"/>
              </a:xfrm>
              <a:prstGeom prst="rect">
                <a:avLst/>
              </a:prstGeom>
              <a:blipFill rotWithShape="0">
                <a:blip r:embed="rId4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1022920" y="692696"/>
            <a:ext cx="7365504" cy="652934"/>
          </a:xfrm>
        </p:spPr>
        <p:txBody>
          <a:bodyPr/>
          <a:lstStyle/>
          <a:p>
            <a:r>
              <a:rPr lang="nb-NO" dirty="0" err="1" smtClean="0"/>
              <a:t>Compare</a:t>
            </a:r>
            <a:r>
              <a:rPr lang="nb-NO" dirty="0" smtClean="0"/>
              <a:t> </a:t>
            </a:r>
            <a:r>
              <a:rPr lang="nb-NO" dirty="0" err="1" smtClean="0"/>
              <a:t>this</a:t>
            </a:r>
            <a:r>
              <a:rPr lang="nb-NO" dirty="0" smtClean="0"/>
              <a:t> to MIMOSA (</a:t>
            </a:r>
            <a:r>
              <a:rPr lang="nb-NO" dirty="0" err="1" smtClean="0"/>
              <a:t>PoC</a:t>
            </a:r>
            <a:r>
              <a:rPr lang="nb-NO" dirty="0" smtClean="0"/>
              <a:t>)</a:t>
            </a:r>
            <a:endParaRPr lang="nb-N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kstSylinder 11"/>
              <p:cNvSpPr txBox="1"/>
              <p:nvPr/>
            </p:nvSpPr>
            <p:spPr>
              <a:xfrm>
                <a:off x="5930558" y="5417662"/>
                <a:ext cx="2648546" cy="42569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>
                          <m:r>
                            <m:rPr>
                              <m:nor/>
                            </m:rPr>
                            <a:rPr lang="nb-NO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ALPIDE</m:t>
                          </m:r>
                        </m:sup>
                      </m:sSubSup>
                      <m:r>
                        <a:rPr lang="nb-NO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=4.23×</m:t>
                      </m:r>
                      <m:sSubSup>
                        <m:sSubSupPr>
                          <m:ctrlP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  <m:sup>
                          <m:r>
                            <a:rPr lang="nb-NO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0.65</m:t>
                          </m:r>
                        </m:sup>
                      </m:sSubSup>
                    </m:oMath>
                  </m:oMathPara>
                </a14:m>
                <a:endParaRPr lang="nb-NO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2" name="TekstSylinder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558" y="5417662"/>
                <a:ext cx="2648546" cy="425694"/>
              </a:xfrm>
              <a:prstGeom prst="rect">
                <a:avLst/>
              </a:prstGeom>
              <a:blipFill rotWithShape="0">
                <a:blip r:embed="rId5"/>
                <a:stretch>
                  <a:fillRect b="-1429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ktangel 12"/>
          <p:cNvSpPr/>
          <p:nvPr/>
        </p:nvSpPr>
        <p:spPr>
          <a:xfrm>
            <a:off x="827584" y="652544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sz="1200" dirty="0"/>
              <a:t>Pettersen, H.E.S., 2018. </a:t>
            </a:r>
            <a:r>
              <a:rPr lang="nb-NO" sz="1200" dirty="0" err="1" smtClean="0"/>
              <a:t>PhD</a:t>
            </a:r>
            <a:r>
              <a:rPr lang="nb-NO" sz="1200" dirty="0" smtClean="0"/>
              <a:t> </a:t>
            </a:r>
            <a:r>
              <a:rPr lang="nb-NO" sz="1200" dirty="0" err="1" smtClean="0"/>
              <a:t>thesis</a:t>
            </a:r>
            <a:endParaRPr lang="nb-NO" sz="1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5078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MC modeling of Cluster Sizes</a:t>
            </a:r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/>
              <p:cNvSpPr>
                <a:spLocks noGrp="1"/>
              </p:cNvSpPr>
              <p:nvPr>
                <p:ph idx="1"/>
              </p:nvPr>
            </p:nvSpPr>
            <p:spPr>
              <a:xfrm>
                <a:off x="971600" y="1917264"/>
                <a:ext cx="7416824" cy="3888000"/>
              </a:xfrm>
            </p:spPr>
            <p:txBody>
              <a:bodyPr/>
              <a:lstStyle/>
              <a:p>
                <a:r>
                  <a:rPr lang="nb-NO" smtClean="0"/>
                  <a:t>Not feasible to directly simulate in MC</a:t>
                </a:r>
              </a:p>
              <a:p>
                <a:r>
                  <a:rPr lang="nb-NO" smtClean="0"/>
                  <a:t>MSc of Silje Grimstad: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mtClean="0"/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𝐶𝑆</m:t>
                        </m:r>
                      </m:sub>
                    </m:sSub>
                    <m:r>
                      <a:rPr lang="nb-NO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nb-NO" smtClean="0"/>
                  <a:t> relashionship from Heidelberg data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mtClean="0"/>
                  <a:t>Use collected library of clusters, sorted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𝐶𝑆</m:t>
                        </m:r>
                      </m:sub>
                    </m:sSub>
                  </m:oMath>
                </a14:m>
                <a:endParaRPr lang="nb-NO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mtClean="0"/>
                  <a:t>MC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b-NO" smtClean="0"/>
                  <a:t>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nb-NO" smtClean="0"/>
                  <a:t> in pixel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b-NO" smtClean="0"/>
                  <a:t> Sample random cluster with correct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𝐶𝑆</m:t>
                        </m:r>
                      </m:sub>
                    </m:sSub>
                  </m:oMath>
                </a14:m>
                <a:endParaRPr lang="nb-NO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mtClean="0"/>
                  <a:t>Paint cluster around hit position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mtClean="0"/>
                  <a:t>Do cluster analysis (hit position from cluster…)</a:t>
                </a:r>
              </a:p>
            </p:txBody>
          </p:sp>
        </mc:Choice>
        <mc:Fallback xmlns="">
          <p:sp>
            <p:nvSpPr>
              <p:cNvPr id="3" name="Plassholder for innhol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1600" y="1917264"/>
                <a:ext cx="7416824" cy="3888000"/>
              </a:xfrm>
              <a:blipFill>
                <a:blip r:embed="rId2"/>
                <a:stretch>
                  <a:fillRect l="-2465" t="-2669" r="-2465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23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8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24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85" y="1829456"/>
            <a:ext cx="8591830" cy="3199086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3635896" y="5069727"/>
            <a:ext cx="6228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/>
              <a:t>Pettersen, H.E.S. et al., 2019. Physica Medica 63, 87–97.</a:t>
            </a:r>
            <a:endParaRPr lang="it-IT" sz="1200">
              <a:effectLst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2025151" y="3428999"/>
            <a:ext cx="360040" cy="36004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Ellipse 11"/>
          <p:cNvSpPr/>
          <p:nvPr/>
        </p:nvSpPr>
        <p:spPr>
          <a:xfrm>
            <a:off x="4651973" y="3401290"/>
            <a:ext cx="360040" cy="36004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Ellipse 12"/>
          <p:cNvSpPr/>
          <p:nvPr/>
        </p:nvSpPr>
        <p:spPr>
          <a:xfrm>
            <a:off x="7328671" y="3440082"/>
            <a:ext cx="360040" cy="36004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415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22920" y="836712"/>
            <a:ext cx="7365504" cy="652934"/>
          </a:xfrm>
        </p:spPr>
        <p:txBody>
          <a:bodyPr/>
          <a:lstStyle/>
          <a:p>
            <a:r>
              <a:rPr lang="nb-NO" sz="3200" smtClean="0"/>
              <a:t>Accuracy of cluster reconstruction</a:t>
            </a:r>
            <a:endParaRPr lang="nb-NO" sz="3200"/>
          </a:p>
        </p:txBody>
      </p:sp>
      <p:pic>
        <p:nvPicPr>
          <p:cNvPr id="7" name="Plassholder for innhold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6561" y="1573757"/>
            <a:ext cx="7710878" cy="4704223"/>
          </a:xfrm>
          <a:prstGeom prst="rect">
            <a:avLst/>
          </a:prstGeom>
        </p:spPr>
      </p:pic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25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2710530" y="6392361"/>
            <a:ext cx="53767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200"/>
              <a:t>Grimstad, S., 2019</a:t>
            </a:r>
            <a:r>
              <a:rPr lang="nb-NO" sz="1200" smtClean="0"/>
              <a:t>. MSc: </a:t>
            </a:r>
            <a:r>
              <a:rPr lang="en-US" sz="1200" i="1"/>
              <a:t>Simulation and analysis of clustering for proton CT</a:t>
            </a:r>
            <a:endParaRPr lang="nb-NO" sz="1200" i="1">
              <a:effectLst/>
            </a:endParaRPr>
          </a:p>
        </p:txBody>
      </p:sp>
      <p:grpSp>
        <p:nvGrpSpPr>
          <p:cNvPr id="13" name="Gruppe 12"/>
          <p:cNvGrpSpPr/>
          <p:nvPr/>
        </p:nvGrpSpPr>
        <p:grpSpPr>
          <a:xfrm>
            <a:off x="1457498" y="1941854"/>
            <a:ext cx="2469933" cy="479921"/>
            <a:chOff x="1457498" y="1941854"/>
            <a:chExt cx="2469933" cy="479921"/>
          </a:xfrm>
        </p:grpSpPr>
        <p:cxnSp>
          <p:nvCxnSpPr>
            <p:cNvPr id="11" name="Rett linje 10"/>
            <p:cNvCxnSpPr/>
            <p:nvPr/>
          </p:nvCxnSpPr>
          <p:spPr>
            <a:xfrm flipH="1">
              <a:off x="1457498" y="2420888"/>
              <a:ext cx="1386310" cy="887"/>
            </a:xfrm>
            <a:prstGeom prst="line">
              <a:avLst/>
            </a:prstGeom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kstSylinder 11"/>
                <p:cNvSpPr txBox="1"/>
                <p:nvPr/>
              </p:nvSpPr>
              <p:spPr>
                <a:xfrm>
                  <a:off x="2411760" y="1941854"/>
                  <a:ext cx="151567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nb-NO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∼</m:t>
                        </m:r>
                        <m:r>
                          <a:rPr lang="nb-NO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𝟗𝟖</m:t>
                        </m:r>
                        <m:r>
                          <a:rPr lang="nb-NO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nb-NO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nb-NO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nb-NO" sz="2400" b="1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kstSylinder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11760" y="1941854"/>
                  <a:ext cx="1515671" cy="461665"/>
                </a:xfrm>
                <a:prstGeom prst="rect">
                  <a:avLst/>
                </a:prstGeom>
                <a:blipFill>
                  <a:blip r:embed="rId3"/>
                  <a:stretch>
                    <a:fillRect b="-4000"/>
                  </a:stretch>
                </a:blipFill>
              </p:spPr>
              <p:txBody>
                <a:bodyPr/>
                <a:lstStyle/>
                <a:p>
                  <a:r>
                    <a:rPr lang="nb-NO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2930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mtClean="0"/>
              <a:t>Track reconstruction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4074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Proton </a:t>
            </a:r>
            <a:r>
              <a:rPr lang="nb-NO" dirty="0" err="1"/>
              <a:t>track</a:t>
            </a:r>
            <a:r>
              <a:rPr lang="nb-NO" dirty="0"/>
              <a:t> </a:t>
            </a:r>
            <a:r>
              <a:rPr lang="nb-NO" dirty="0" err="1"/>
              <a:t>reconstruction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With a DTC-type </a:t>
            </a:r>
            <a:r>
              <a:rPr lang="nb-NO" dirty="0" err="1"/>
              <a:t>detector</a:t>
            </a:r>
            <a:r>
              <a:rPr lang="nb-NO" dirty="0"/>
              <a:t>:</a:t>
            </a:r>
          </a:p>
          <a:p>
            <a:pPr lvl="1"/>
            <a:r>
              <a:rPr lang="nb-NO" smtClean="0"/>
              <a:t>Possible </a:t>
            </a:r>
            <a:r>
              <a:rPr lang="nb-NO"/>
              <a:t>to </a:t>
            </a:r>
            <a:r>
              <a:rPr lang="nb-NO" smtClean="0"/>
              <a:t>reconstruct many </a:t>
            </a:r>
            <a:r>
              <a:rPr lang="nb-NO" dirty="0"/>
              <a:t>protons in a single </a:t>
            </a:r>
            <a:r>
              <a:rPr lang="nb-NO" dirty="0" err="1"/>
              <a:t>readout</a:t>
            </a:r>
            <a:endParaRPr lang="nb-NO" dirty="0"/>
          </a:p>
          <a:p>
            <a:pPr lvl="1"/>
            <a:r>
              <a:rPr lang="nb-NO" smtClean="0"/>
              <a:t>All proton </a:t>
            </a:r>
            <a:r>
              <a:rPr lang="nb-NO" dirty="0"/>
              <a:t>hits </a:t>
            </a:r>
            <a:r>
              <a:rPr lang="nb-NO" dirty="0" err="1"/>
              <a:t>throughout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err="1"/>
              <a:t>detector</a:t>
            </a:r>
            <a:r>
              <a:rPr lang="nb-NO"/>
              <a:t> </a:t>
            </a:r>
            <a:r>
              <a:rPr lang="nb-NO" smtClean="0"/>
              <a:t>must </a:t>
            </a:r>
            <a:r>
              <a:rPr lang="nb-NO" dirty="0"/>
              <a:t>be «</a:t>
            </a:r>
            <a:r>
              <a:rPr lang="nb-NO" dirty="0" err="1"/>
              <a:t>de-spaghetti-fied</a:t>
            </a:r>
            <a:r>
              <a:rPr lang="nb-NO"/>
              <a:t>» </a:t>
            </a:r>
            <a:r>
              <a:rPr lang="nb-NO" smtClean="0"/>
              <a:t>into </a:t>
            </a:r>
            <a:r>
              <a:rPr lang="nb-NO" dirty="0" err="1"/>
              <a:t>tracks</a:t>
            </a:r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27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dato 5">
            <a:extLst>
              <a:ext uri="{FF2B5EF4-FFF2-40B4-BE49-F238E27FC236}">
                <a16:creationId xmlns:a16="http://schemas.microsoft.com/office/drawing/2014/main" xmlns="" id="{6F34FE0D-B7E3-4BB9-9019-3E39498D3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38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339752" y="548680"/>
            <a:ext cx="7365504" cy="652934"/>
          </a:xfrm>
        </p:spPr>
        <p:txBody>
          <a:bodyPr/>
          <a:lstStyle/>
          <a:p>
            <a:r>
              <a:rPr lang="nb-NO" smtClean="0"/>
              <a:t>Tracking algorithm</a:t>
            </a:r>
            <a:endParaRPr lang="nb-N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Plassholder for innhold 2"/>
              <p:cNvSpPr>
                <a:spLocks noGrp="1"/>
              </p:cNvSpPr>
              <p:nvPr>
                <p:ph idx="1"/>
              </p:nvPr>
            </p:nvSpPr>
            <p:spPr>
              <a:xfrm>
                <a:off x="947891" y="1264294"/>
                <a:ext cx="7365504" cy="3888000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nb-NO" sz="2000" smtClean="0"/>
                  <a:t>Identify all hits in first/last layer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z="2000" smtClean="0"/>
                  <a:t>Find angular change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b-NO" sz="20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nb-NO" sz="2000" smtClean="0"/>
                  <a:t> in all possible combinations of hits in first/last + next layer. </a:t>
                </a:r>
                <a:br>
                  <a:rPr lang="nb-NO" sz="2000" smtClean="0"/>
                </a:br>
                <a:r>
                  <a:rPr lang="nb-NO" sz="2000" smtClean="0"/>
                  <a:t>Accumulate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b-NO" sz="20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nb-NO" sz="2000" smtClean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d>
                          <m:dPr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sup>
                    </m:sSubSup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nary>
                          <m:naryPr>
                            <m:chr m:val="∑"/>
                            <m:ctrlP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nor/>
                              </m:rPr>
                              <a:rPr lang="nb-NO" sz="2000" b="0" i="0" smtClean="0">
                                <a:latin typeface="Cambria Math" panose="02040503050406030204" pitchFamily="18" charset="0"/>
                              </a:rPr>
                              <m:t>layer</m:t>
                            </m:r>
                          </m:sub>
                          <m:sup>
                            <m:r>
                              <a:rPr lang="nb-NO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p>
                              <m:sSupPr>
                                <m:ctrlPr>
                                  <a:rPr lang="nb-NO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nb-NO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nb-NO" sz="2000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b>
                                      <m:sSubPr>
                                        <m:ctrlPr>
                                          <a:rPr lang="nb-NO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nb-NO" sz="2000" b="0" i="1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nor/>
                                          </m:rPr>
                                          <a:rPr lang="nb-NO" sz="2000" b="0" i="0" smtClean="0">
                                            <a:latin typeface="Cambria Math" panose="02040503050406030204" pitchFamily="18" charset="0"/>
                                          </a:rPr>
                                          <m:t>layer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nb-NO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e>
                    </m:rad>
                  </m:oMath>
                </a14:m>
                <a:r>
                  <a:rPr lang="nb-NO" sz="2000" smtClean="0"/>
                  <a:t> for pair </a:t>
                </a:r>
                <a14:m>
                  <m:oMath xmlns:m="http://schemas.openxmlformats.org/officeDocument/2006/math"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nb-NO" sz="2000" smtClean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z="2000" smtClean="0"/>
                  <a:t>Identify all tracklet candidates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nb-NO" sz="2000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nb-NO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nb-NO" sz="20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nb-NO" sz="2000" smtClean="0"/>
                  <a:t>. Keep the best (or the two best if sufficiently similar).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nb-NO" sz="2000" smtClean="0"/>
                  <a:t>Recursively grow the tracklet tree to reconstruct all tracks</a:t>
                </a:r>
              </a:p>
            </p:txBody>
          </p:sp>
        </mc:Choice>
        <mc:Fallback xmlns="">
          <p:sp>
            <p:nvSpPr>
              <p:cNvPr id="3" name="Plassholder for innhol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7891" y="1264294"/>
                <a:ext cx="7365504" cy="3888000"/>
              </a:xfrm>
              <a:blipFill>
                <a:blip r:embed="rId2"/>
                <a:stretch>
                  <a:fillRect l="-1985" t="-1881" r="-91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3"/>
          <a:srcRect b="24910"/>
          <a:stretch/>
        </p:blipFill>
        <p:spPr>
          <a:xfrm>
            <a:off x="2171066" y="4044539"/>
            <a:ext cx="4633182" cy="2624821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2843808" y="6516024"/>
            <a:ext cx="56521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200"/>
              <a:t>Pettersen, H.E.S. et al., 2019. EPJ </a:t>
            </a:r>
            <a:r>
              <a:rPr lang="nb-NO" sz="1200" smtClean="0"/>
              <a:t>WoC (in press).</a:t>
            </a:r>
            <a:endParaRPr lang="nb-NO" sz="1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59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Stuff</a:t>
            </a:r>
            <a:r>
              <a:rPr lang="nb-NO" dirty="0" smtClean="0"/>
              <a:t> </a:t>
            </a:r>
            <a:r>
              <a:rPr lang="nb-NO" dirty="0" err="1" smtClean="0"/>
              <a:t>we’ve</a:t>
            </a:r>
            <a:r>
              <a:rPr lang="nb-NO" dirty="0" smtClean="0"/>
              <a:t> </a:t>
            </a:r>
            <a:r>
              <a:rPr lang="nb-NO" dirty="0" err="1" smtClean="0"/>
              <a:t>tried</a:t>
            </a:r>
            <a:endParaRPr lang="nb-NO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lassholder for innhol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nb-NO" dirty="0" smtClean="0"/>
                  <a:t>Backwards + forwards </a:t>
                </a:r>
                <a:r>
                  <a:rPr lang="nb-NO" dirty="0" err="1" smtClean="0"/>
                  <a:t>tracking</a:t>
                </a:r>
                <a:endParaRPr lang="nb-NO" dirty="0" smtClean="0"/>
              </a:p>
              <a:p>
                <a:pPr lvl="1"/>
                <a:r>
                  <a:rPr lang="nb-NO" dirty="0" err="1" smtClean="0"/>
                  <a:t>Backwards</a:t>
                </a:r>
                <a:r>
                  <a:rPr lang="nb-NO" dirty="0" smtClean="0"/>
                  <a:t> </a:t>
                </a:r>
                <a:r>
                  <a:rPr lang="nb-NO" dirty="0" err="1" smtClean="0"/>
                  <a:t>slightly</a:t>
                </a:r>
                <a:r>
                  <a:rPr lang="nb-NO" dirty="0" smtClean="0"/>
                  <a:t> </a:t>
                </a:r>
                <a:r>
                  <a:rPr lang="nb-NO" dirty="0" err="1" smtClean="0"/>
                  <a:t>better</a:t>
                </a:r>
                <a:endParaRPr lang="nb-NO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b-NO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nb-NO" dirty="0" smtClean="0"/>
                  <a:t> scoring w/per-</a:t>
                </a:r>
                <a:r>
                  <a:rPr lang="nb-NO" dirty="0" err="1" smtClean="0"/>
                  <a:t>layer</a:t>
                </a:r>
                <a:r>
                  <a:rPr lang="nb-NO" dirty="0" smtClean="0"/>
                  <a:t> </a:t>
                </a:r>
                <a:r>
                  <a:rPr lang="nb-NO" dirty="0" err="1" smtClean="0"/>
                  <a:t>Highland</a:t>
                </a:r>
                <a:endParaRPr lang="nb-NO" dirty="0" smtClean="0"/>
              </a:p>
              <a:p>
                <a:r>
                  <a:rPr lang="nb-NO" dirty="0" err="1" smtClean="0"/>
                  <a:t>Follow</a:t>
                </a:r>
                <a:r>
                  <a:rPr lang="nb-NO" dirty="0" smtClean="0"/>
                  <a:t> all </a:t>
                </a:r>
                <a:r>
                  <a:rPr lang="nb-NO" dirty="0" err="1" smtClean="0"/>
                  <a:t>tracks</a:t>
                </a:r>
                <a:r>
                  <a:rPr lang="nb-NO" dirty="0" smtClean="0"/>
                  <a:t> </a:t>
                </a:r>
                <a:r>
                  <a:rPr lang="nb-NO" dirty="0" err="1" smtClean="0"/>
                  <a:t>where</a:t>
                </a:r>
                <a:r>
                  <a:rPr lang="nb-NO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b-NO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nb-NO" dirty="0" smtClean="0"/>
              </a:p>
              <a:p>
                <a:pPr lvl="1"/>
                <a:r>
                  <a:rPr lang="nb-NO" dirty="0" smtClean="0"/>
                  <a:t>Scales «</a:t>
                </a:r>
                <a:r>
                  <a:rPr lang="nb-NO" dirty="0" err="1" smtClean="0"/>
                  <a:t>poorly</a:t>
                </a:r>
                <a:r>
                  <a:rPr lang="nb-NO" dirty="0" smtClean="0"/>
                  <a:t>» </a:t>
                </a:r>
                <a:r>
                  <a:rPr lang="nb-NO" dirty="0" err="1" smtClean="0"/>
                  <a:t>with</a:t>
                </a:r>
                <a:r>
                  <a:rPr lang="nb-NO" dirty="0"/>
                  <a:t> </a:t>
                </a:r>
                <a:r>
                  <a:rPr lang="nb-NO" dirty="0" err="1" smtClean="0"/>
                  <a:t>nlayers</a:t>
                </a:r>
                <a:r>
                  <a:rPr lang="nb-NO" dirty="0" smtClean="0"/>
                  <a:t> and </a:t>
                </a:r>
                <a:r>
                  <a:rPr lang="nb-NO" dirty="0" err="1" smtClean="0"/>
                  <a:t>ntracks</a:t>
                </a:r>
                <a:endParaRPr lang="nb-NO" dirty="0" smtClean="0"/>
              </a:p>
              <a:p>
                <a:r>
                  <a:rPr lang="nb-NO" dirty="0" err="1" smtClean="0"/>
                  <a:t>Track</a:t>
                </a:r>
                <a:r>
                  <a:rPr lang="nb-NO" dirty="0" smtClean="0"/>
                  <a:t>-splitting </a:t>
                </a:r>
                <a:r>
                  <a:rPr lang="nb-NO" dirty="0" err="1" smtClean="0"/>
                  <a:t>corrections</a:t>
                </a:r>
                <a:r>
                  <a:rPr lang="nb-NO" dirty="0" smtClean="0"/>
                  <a:t>; </a:t>
                </a:r>
                <a:r>
                  <a:rPr lang="nb-NO" dirty="0" err="1" smtClean="0"/>
                  <a:t>cluster</a:t>
                </a:r>
                <a:r>
                  <a:rPr lang="nb-NO" dirty="0" smtClean="0"/>
                  <a:t> </a:t>
                </a:r>
                <a:r>
                  <a:rPr lang="nb-NO" dirty="0" err="1" smtClean="0"/>
                  <a:t>merging</a:t>
                </a:r>
                <a:r>
                  <a:rPr lang="nb-NO" dirty="0" smtClean="0"/>
                  <a:t> </a:t>
                </a:r>
                <a:r>
                  <a:rPr lang="nb-NO" dirty="0" err="1" smtClean="0"/>
                  <a:t>corrections</a:t>
                </a:r>
                <a:endParaRPr lang="nb-NO" dirty="0"/>
              </a:p>
              <a:p>
                <a:r>
                  <a:rPr lang="nb-NO" dirty="0" err="1" smtClean="0"/>
                  <a:t>Kalman</a:t>
                </a:r>
                <a:r>
                  <a:rPr lang="nb-NO" dirty="0" smtClean="0"/>
                  <a:t> </a:t>
                </a:r>
                <a:r>
                  <a:rPr lang="nb-NO" dirty="0" err="1" smtClean="0"/>
                  <a:t>filtering</a:t>
                </a:r>
                <a:r>
                  <a:rPr lang="nb-NO" dirty="0" smtClean="0"/>
                  <a:t>: MCS </a:t>
                </a:r>
                <a:r>
                  <a:rPr lang="nb-NO" dirty="0" err="1" smtClean="0"/>
                  <a:t>uncertainties</a:t>
                </a:r>
                <a:r>
                  <a:rPr lang="nb-NO" dirty="0" smtClean="0"/>
                  <a:t> </a:t>
                </a:r>
                <a:r>
                  <a:rPr lang="nb-NO" dirty="0" err="1" smtClean="0"/>
                  <a:t>too</a:t>
                </a:r>
                <a:r>
                  <a:rPr lang="nb-NO" dirty="0" smtClean="0"/>
                  <a:t> </a:t>
                </a:r>
                <a:r>
                  <a:rPr lang="nb-NO" dirty="0" err="1" smtClean="0"/>
                  <a:t>large</a:t>
                </a:r>
                <a:r>
                  <a:rPr lang="nb-NO" dirty="0" smtClean="0"/>
                  <a:t> </a:t>
                </a:r>
                <a:r>
                  <a:rPr lang="nb-NO" dirty="0" err="1" smtClean="0"/>
                  <a:t>compared</a:t>
                </a:r>
                <a:r>
                  <a:rPr lang="nb-NO" dirty="0" smtClean="0"/>
                  <a:t> to </a:t>
                </a:r>
                <a:r>
                  <a:rPr lang="nb-NO" dirty="0" err="1" smtClean="0"/>
                  <a:t>measurement</a:t>
                </a:r>
                <a:r>
                  <a:rPr lang="nb-NO" dirty="0" smtClean="0"/>
                  <a:t> </a:t>
                </a:r>
                <a:r>
                  <a:rPr lang="nb-NO" dirty="0" err="1" smtClean="0"/>
                  <a:t>uncertainties</a:t>
                </a:r>
                <a:endParaRPr lang="nb-NO" dirty="0" smtClean="0"/>
              </a:p>
              <a:p>
                <a:pPr marL="0" indent="0">
                  <a:buNone/>
                </a:pPr>
                <a:endParaRPr lang="nb-NO" dirty="0"/>
              </a:p>
              <a:p>
                <a:endParaRPr lang="nb-NO" dirty="0" smtClean="0"/>
              </a:p>
            </p:txBody>
          </p:sp>
        </mc:Choice>
        <mc:Fallback>
          <p:sp>
            <p:nvSpPr>
              <p:cNvPr id="3" name="Plassholder for innhol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566" t="-3762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29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7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22920" y="836712"/>
            <a:ext cx="7365504" cy="652934"/>
          </a:xfrm>
        </p:spPr>
        <p:txBody>
          <a:bodyPr/>
          <a:lstStyle/>
          <a:p>
            <a:r>
              <a:rPr lang="nb-NO" dirty="0" err="1"/>
              <a:t>X-ray</a:t>
            </a:r>
            <a:r>
              <a:rPr lang="nb-NO" dirty="0"/>
              <a:t> CT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grpSp>
        <p:nvGrpSpPr>
          <p:cNvPr id="7" name="Gruppe 6"/>
          <p:cNvGrpSpPr/>
          <p:nvPr/>
        </p:nvGrpSpPr>
        <p:grpSpPr>
          <a:xfrm>
            <a:off x="866159" y="3433874"/>
            <a:ext cx="1197295" cy="931229"/>
            <a:chOff x="611560" y="2852936"/>
            <a:chExt cx="648072" cy="504056"/>
          </a:xfrm>
        </p:grpSpPr>
        <p:sp>
          <p:nvSpPr>
            <p:cNvPr id="6" name="Rektangel 5"/>
            <p:cNvSpPr/>
            <p:nvPr/>
          </p:nvSpPr>
          <p:spPr>
            <a:xfrm>
              <a:off x="935596" y="2924944"/>
              <a:ext cx="324036" cy="36004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  <p:sp>
          <p:nvSpPr>
            <p:cNvPr id="5" name="Ellipse 4"/>
            <p:cNvSpPr/>
            <p:nvPr/>
          </p:nvSpPr>
          <p:spPr>
            <a:xfrm>
              <a:off x="611560" y="2852936"/>
              <a:ext cx="504056" cy="50405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</p:grpSp>
      <p:grpSp>
        <p:nvGrpSpPr>
          <p:cNvPr id="14" name="Gruppe 13"/>
          <p:cNvGrpSpPr/>
          <p:nvPr/>
        </p:nvGrpSpPr>
        <p:grpSpPr>
          <a:xfrm>
            <a:off x="3325659" y="1916832"/>
            <a:ext cx="1440160" cy="3615307"/>
            <a:chOff x="2699792" y="2204864"/>
            <a:chExt cx="864096" cy="2169184"/>
          </a:xfrm>
        </p:grpSpPr>
        <p:sp>
          <p:nvSpPr>
            <p:cNvPr id="8" name="Ellipse 7"/>
            <p:cNvSpPr/>
            <p:nvPr/>
          </p:nvSpPr>
          <p:spPr>
            <a:xfrm>
              <a:off x="2699792" y="2204864"/>
              <a:ext cx="864096" cy="648072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  <p:sp>
          <p:nvSpPr>
            <p:cNvPr id="9" name="Avrundet rektangel 8"/>
            <p:cNvSpPr/>
            <p:nvPr/>
          </p:nvSpPr>
          <p:spPr>
            <a:xfrm>
              <a:off x="2699792" y="2933888"/>
              <a:ext cx="864096" cy="1440160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  <p:sp>
          <p:nvSpPr>
            <p:cNvPr id="11" name="Frihåndsform 10"/>
            <p:cNvSpPr/>
            <p:nvPr/>
          </p:nvSpPr>
          <p:spPr>
            <a:xfrm rot="606427">
              <a:off x="2896293" y="2666412"/>
              <a:ext cx="427485" cy="69090"/>
            </a:xfrm>
            <a:custGeom>
              <a:avLst/>
              <a:gdLst>
                <a:gd name="connsiteX0" fmla="*/ 0 w 433552"/>
                <a:gd name="connsiteY0" fmla="*/ 0 h 157697"/>
                <a:gd name="connsiteX1" fmla="*/ 228600 w 433552"/>
                <a:gd name="connsiteY1" fmla="*/ 157655 h 157697"/>
                <a:gd name="connsiteX2" fmla="*/ 433552 w 433552"/>
                <a:gd name="connsiteY2" fmla="*/ 15766 h 157697"/>
                <a:gd name="connsiteX0" fmla="*/ 0 w 435395"/>
                <a:gd name="connsiteY0" fmla="*/ 54020 h 143926"/>
                <a:gd name="connsiteX1" fmla="*/ 230443 w 435395"/>
                <a:gd name="connsiteY1" fmla="*/ 141889 h 143926"/>
                <a:gd name="connsiteX2" fmla="*/ 435395 w 435395"/>
                <a:gd name="connsiteY2" fmla="*/ 0 h 143926"/>
                <a:gd name="connsiteX0" fmla="*/ 0 w 427485"/>
                <a:gd name="connsiteY0" fmla="*/ 20766 h 110672"/>
                <a:gd name="connsiteX1" fmla="*/ 230443 w 427485"/>
                <a:gd name="connsiteY1" fmla="*/ 108635 h 110672"/>
                <a:gd name="connsiteX2" fmla="*/ 427485 w 427485"/>
                <a:gd name="connsiteY2" fmla="*/ 0 h 11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7485" h="110672">
                  <a:moveTo>
                    <a:pt x="0" y="20766"/>
                  </a:moveTo>
                  <a:cubicBezTo>
                    <a:pt x="78170" y="98279"/>
                    <a:pt x="157877" y="117638"/>
                    <a:pt x="230443" y="108635"/>
                  </a:cubicBezTo>
                  <a:cubicBezTo>
                    <a:pt x="303009" y="99632"/>
                    <a:pt x="384130" y="24962"/>
                    <a:pt x="427485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923699" y="2364646"/>
              <a:ext cx="86969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3213597" y="2372529"/>
              <a:ext cx="86969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</p:grpSp>
      <p:sp>
        <p:nvSpPr>
          <p:cNvPr id="15" name="Parallellogram 14"/>
          <p:cNvSpPr/>
          <p:nvPr/>
        </p:nvSpPr>
        <p:spPr>
          <a:xfrm rot="16200000">
            <a:off x="5305853" y="3274119"/>
            <a:ext cx="3550121" cy="1080120"/>
          </a:xfrm>
          <a:prstGeom prst="parallelogram">
            <a:avLst>
              <a:gd name="adj" fmla="val 6724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16" name="TekstSylinder 15"/>
          <p:cNvSpPr txBox="1"/>
          <p:nvPr/>
        </p:nvSpPr>
        <p:spPr>
          <a:xfrm>
            <a:off x="840277" y="463777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>
                <a:solidFill>
                  <a:prstClr val="black"/>
                </a:solidFill>
              </a:rPr>
              <a:t>X-ray</a:t>
            </a:r>
            <a:r>
              <a:rPr lang="nb-NO" dirty="0">
                <a:solidFill>
                  <a:prstClr val="black"/>
                </a:solidFill>
              </a:rPr>
              <a:t> tube</a:t>
            </a:r>
          </a:p>
        </p:txBody>
      </p:sp>
      <p:sp>
        <p:nvSpPr>
          <p:cNvPr id="18" name="TekstSylinder 17"/>
          <p:cNvSpPr txBox="1"/>
          <p:nvPr/>
        </p:nvSpPr>
        <p:spPr>
          <a:xfrm>
            <a:off x="6203381" y="5789980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>
                <a:solidFill>
                  <a:prstClr val="black"/>
                </a:solidFill>
              </a:rPr>
              <a:t>X-ray</a:t>
            </a:r>
            <a:r>
              <a:rPr lang="nb-NO" dirty="0">
                <a:solidFill>
                  <a:prstClr val="black"/>
                </a:solidFill>
              </a:rPr>
              <a:t> </a:t>
            </a:r>
            <a:r>
              <a:rPr lang="nb-NO" dirty="0" err="1">
                <a:solidFill>
                  <a:prstClr val="black"/>
                </a:solidFill>
              </a:rPr>
              <a:t>detector</a:t>
            </a:r>
            <a:endParaRPr lang="nb-NO" dirty="0">
              <a:solidFill>
                <a:prstClr val="black"/>
              </a:solidFill>
            </a:endParaRPr>
          </a:p>
        </p:txBody>
      </p:sp>
      <p:cxnSp>
        <p:nvCxnSpPr>
          <p:cNvPr id="20" name="Rett linje 19"/>
          <p:cNvCxnSpPr>
            <a:stCxn id="6" idx="3"/>
          </p:cNvCxnSpPr>
          <p:nvPr/>
        </p:nvCxnSpPr>
        <p:spPr>
          <a:xfrm flipV="1">
            <a:off x="2063455" y="3131872"/>
            <a:ext cx="5017457" cy="767617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Rett linje 20"/>
          <p:cNvCxnSpPr>
            <a:stCxn id="6" idx="3"/>
          </p:cNvCxnSpPr>
          <p:nvPr/>
        </p:nvCxnSpPr>
        <p:spPr>
          <a:xfrm flipV="1">
            <a:off x="2063455" y="3566907"/>
            <a:ext cx="4884809" cy="332582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Rett linje 23"/>
          <p:cNvCxnSpPr>
            <a:stCxn id="6" idx="3"/>
          </p:cNvCxnSpPr>
          <p:nvPr/>
        </p:nvCxnSpPr>
        <p:spPr>
          <a:xfrm flipV="1">
            <a:off x="2063455" y="3645024"/>
            <a:ext cx="2508728" cy="25446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Rett linje 26"/>
          <p:cNvCxnSpPr>
            <a:stCxn id="6" idx="3"/>
          </p:cNvCxnSpPr>
          <p:nvPr/>
        </p:nvCxnSpPr>
        <p:spPr>
          <a:xfrm>
            <a:off x="2063455" y="3899489"/>
            <a:ext cx="1635382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Rett linje 29"/>
          <p:cNvCxnSpPr>
            <a:stCxn id="6" idx="3"/>
          </p:cNvCxnSpPr>
          <p:nvPr/>
        </p:nvCxnSpPr>
        <p:spPr>
          <a:xfrm>
            <a:off x="2063455" y="3899489"/>
            <a:ext cx="2532193" cy="18378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Rett linje 33"/>
          <p:cNvCxnSpPr>
            <a:stCxn id="6" idx="3"/>
          </p:cNvCxnSpPr>
          <p:nvPr/>
        </p:nvCxnSpPr>
        <p:spPr>
          <a:xfrm flipV="1">
            <a:off x="2063455" y="3515680"/>
            <a:ext cx="1958602" cy="383809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Rett linje 36"/>
          <p:cNvCxnSpPr>
            <a:stCxn id="6" idx="3"/>
          </p:cNvCxnSpPr>
          <p:nvPr/>
        </p:nvCxnSpPr>
        <p:spPr>
          <a:xfrm>
            <a:off x="2063455" y="3899489"/>
            <a:ext cx="2406069" cy="4189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Rett linje 39"/>
          <p:cNvCxnSpPr>
            <a:stCxn id="6" idx="3"/>
          </p:cNvCxnSpPr>
          <p:nvPr/>
        </p:nvCxnSpPr>
        <p:spPr>
          <a:xfrm>
            <a:off x="2063455" y="3899489"/>
            <a:ext cx="5117738" cy="491208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Rett linje 42"/>
          <p:cNvCxnSpPr/>
          <p:nvPr/>
        </p:nvCxnSpPr>
        <p:spPr>
          <a:xfrm flipV="1">
            <a:off x="2063455" y="3789040"/>
            <a:ext cx="4810311" cy="11576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Rett linje 45"/>
          <p:cNvCxnSpPr>
            <a:stCxn id="6" idx="3"/>
          </p:cNvCxnSpPr>
          <p:nvPr/>
        </p:nvCxnSpPr>
        <p:spPr>
          <a:xfrm>
            <a:off x="2063455" y="3899489"/>
            <a:ext cx="5259365" cy="4767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Rett linje 48"/>
          <p:cNvCxnSpPr/>
          <p:nvPr/>
        </p:nvCxnSpPr>
        <p:spPr>
          <a:xfrm flipV="1">
            <a:off x="2063455" y="3375660"/>
            <a:ext cx="5419385" cy="523829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Rett linje 50"/>
          <p:cNvCxnSpPr>
            <a:stCxn id="6" idx="3"/>
          </p:cNvCxnSpPr>
          <p:nvPr/>
        </p:nvCxnSpPr>
        <p:spPr>
          <a:xfrm>
            <a:off x="2063455" y="3899489"/>
            <a:ext cx="1807505" cy="36771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Rett linje 53"/>
          <p:cNvCxnSpPr>
            <a:stCxn id="6" idx="3"/>
          </p:cNvCxnSpPr>
          <p:nvPr/>
        </p:nvCxnSpPr>
        <p:spPr>
          <a:xfrm flipV="1">
            <a:off x="2063455" y="3794760"/>
            <a:ext cx="2127545" cy="104729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kstSylinder 56"/>
              <p:cNvSpPr txBox="1"/>
              <p:nvPr/>
            </p:nvSpPr>
            <p:spPr>
              <a:xfrm>
                <a:off x="2299629" y="3179510"/>
                <a:ext cx="8275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𝐼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nb-NO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nb-NO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nb-NO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7" name="TekstSylinder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9629" y="3179510"/>
                <a:ext cx="827598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kstSylinder 57"/>
              <p:cNvSpPr txBox="1"/>
              <p:nvPr/>
            </p:nvSpPr>
            <p:spPr>
              <a:xfrm>
                <a:off x="4732633" y="2747975"/>
                <a:ext cx="1804340" cy="3864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𝐼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nb-NO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nb-NO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nb-NO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b-NO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nb-NO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nb-NO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nb-NO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nb-NO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Δ</m:t>
                              </m:r>
                              <m:r>
                                <a:rPr lang="nb-NO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nb-NO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nb-NO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b-NO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nb-NO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sup>
                      </m:sSup>
                    </m:oMath>
                  </m:oMathPara>
                </a14:m>
                <a:endParaRPr lang="nb-NO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8" name="TekstSylinder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633" y="2747975"/>
                <a:ext cx="1804340" cy="386452"/>
              </a:xfrm>
              <a:prstGeom prst="rect">
                <a:avLst/>
              </a:prstGeom>
              <a:blipFill>
                <a:blip r:embed="rId3"/>
                <a:stretch>
                  <a:fillRect t="-85714" r="-1014" b="-104762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kstSylinder 58"/>
              <p:cNvSpPr txBox="1"/>
              <p:nvPr/>
            </p:nvSpPr>
            <p:spPr>
              <a:xfrm>
                <a:off x="3723670" y="4867751"/>
                <a:ext cx="6894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nb-NO" i="1" smtClean="0">
                        <a:solidFill>
                          <a:prstClr val="black"/>
                        </a:solidFill>
                        <a:latin typeface="Cambria Math"/>
                      </a:rPr>
                      <m:t>𝜇</m:t>
                    </m:r>
                  </m:oMath>
                </a14:m>
                <a:r>
                  <a:rPr lang="nb-NO" dirty="0">
                    <a:solidFill>
                      <a:prstClr val="black"/>
                    </a:solidFill>
                  </a:rPr>
                  <a:t>,SP</a:t>
                </a:r>
              </a:p>
            </p:txBody>
          </p:sp>
        </mc:Choice>
        <mc:Fallback xmlns="">
          <p:sp>
            <p:nvSpPr>
              <p:cNvPr id="59" name="TekstSylinder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3670" y="4867751"/>
                <a:ext cx="689420" cy="369332"/>
              </a:xfrm>
              <a:prstGeom prst="rect">
                <a:avLst/>
              </a:prstGeom>
              <a:blipFill rotWithShape="1">
                <a:blip r:embed="rId4"/>
                <a:stretch>
                  <a:fillRect t="-8333" r="-7080" b="-26667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kstSylinder 59"/>
              <p:cNvSpPr txBox="1"/>
              <p:nvPr/>
            </p:nvSpPr>
            <p:spPr>
              <a:xfrm>
                <a:off x="3828545" y="5624081"/>
                <a:ext cx="5170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b-NO" smtClean="0">
                          <a:solidFill>
                            <a:prstClr val="black"/>
                          </a:solidFill>
                          <a:latin typeface="Cambria Math"/>
                        </a:rPr>
                        <m:t>Δ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nb-NO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0" name="TekstSylinder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8545" y="5624081"/>
                <a:ext cx="517065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Rett pil 61"/>
          <p:cNvCxnSpPr/>
          <p:nvPr/>
        </p:nvCxnSpPr>
        <p:spPr>
          <a:xfrm flipV="1">
            <a:off x="3333279" y="5624081"/>
            <a:ext cx="1406361" cy="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Rett pil 66"/>
          <p:cNvCxnSpPr>
            <a:stCxn id="15" idx="2"/>
          </p:cNvCxnSpPr>
          <p:nvPr/>
        </p:nvCxnSpPr>
        <p:spPr>
          <a:xfrm flipV="1">
            <a:off x="7080913" y="1916832"/>
            <a:ext cx="299399" cy="4854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kstSylinder 67"/>
              <p:cNvSpPr txBox="1"/>
              <p:nvPr/>
            </p:nvSpPr>
            <p:spPr>
              <a:xfrm>
                <a:off x="6948264" y="1525434"/>
                <a:ext cx="12942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〈</m:t>
                      </m:r>
                      <m:r>
                        <a:rPr lang="nb-NO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nb-NO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〉(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𝑥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,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𝑦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,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𝑧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nb-NO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68" name="TekstSylinder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264" y="1525434"/>
                <a:ext cx="1294265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Frihåndsform 70"/>
          <p:cNvSpPr/>
          <p:nvPr/>
        </p:nvSpPr>
        <p:spPr>
          <a:xfrm rot="4192968">
            <a:off x="7749673" y="2148596"/>
            <a:ext cx="656441" cy="165736"/>
          </a:xfrm>
          <a:custGeom>
            <a:avLst/>
            <a:gdLst>
              <a:gd name="connsiteX0" fmla="*/ 0 w 709448"/>
              <a:gd name="connsiteY0" fmla="*/ 197111 h 197111"/>
              <a:gd name="connsiteX1" fmla="*/ 55179 w 709448"/>
              <a:gd name="connsiteY1" fmla="*/ 39456 h 197111"/>
              <a:gd name="connsiteX2" fmla="*/ 165537 w 709448"/>
              <a:gd name="connsiteY2" fmla="*/ 165580 h 197111"/>
              <a:gd name="connsiteX3" fmla="*/ 236482 w 709448"/>
              <a:gd name="connsiteY3" fmla="*/ 7925 h 197111"/>
              <a:gd name="connsiteX4" fmla="*/ 346841 w 709448"/>
              <a:gd name="connsiteY4" fmla="*/ 141932 h 197111"/>
              <a:gd name="connsiteX5" fmla="*/ 409903 w 709448"/>
              <a:gd name="connsiteY5" fmla="*/ 42 h 197111"/>
              <a:gd name="connsiteX6" fmla="*/ 504496 w 709448"/>
              <a:gd name="connsiteY6" fmla="*/ 126166 h 197111"/>
              <a:gd name="connsiteX7" fmla="*/ 567558 w 709448"/>
              <a:gd name="connsiteY7" fmla="*/ 47339 h 197111"/>
              <a:gd name="connsiteX8" fmla="*/ 709448 w 709448"/>
              <a:gd name="connsiteY8" fmla="*/ 15808 h 197111"/>
              <a:gd name="connsiteX0" fmla="*/ 0 w 788597"/>
              <a:gd name="connsiteY0" fmla="*/ 147794 h 165736"/>
              <a:gd name="connsiteX1" fmla="*/ 134328 w 788597"/>
              <a:gd name="connsiteY1" fmla="*/ 39456 h 165736"/>
              <a:gd name="connsiteX2" fmla="*/ 244686 w 788597"/>
              <a:gd name="connsiteY2" fmla="*/ 165580 h 165736"/>
              <a:gd name="connsiteX3" fmla="*/ 315631 w 788597"/>
              <a:gd name="connsiteY3" fmla="*/ 7925 h 165736"/>
              <a:gd name="connsiteX4" fmla="*/ 425990 w 788597"/>
              <a:gd name="connsiteY4" fmla="*/ 141932 h 165736"/>
              <a:gd name="connsiteX5" fmla="*/ 489052 w 788597"/>
              <a:gd name="connsiteY5" fmla="*/ 42 h 165736"/>
              <a:gd name="connsiteX6" fmla="*/ 583645 w 788597"/>
              <a:gd name="connsiteY6" fmla="*/ 126166 h 165736"/>
              <a:gd name="connsiteX7" fmla="*/ 646707 w 788597"/>
              <a:gd name="connsiteY7" fmla="*/ 47339 h 165736"/>
              <a:gd name="connsiteX8" fmla="*/ 788597 w 788597"/>
              <a:gd name="connsiteY8" fmla="*/ 15808 h 165736"/>
              <a:gd name="connsiteX0" fmla="*/ 0 w 788597"/>
              <a:gd name="connsiteY0" fmla="*/ 147794 h 165736"/>
              <a:gd name="connsiteX1" fmla="*/ 134328 w 788597"/>
              <a:gd name="connsiteY1" fmla="*/ 39456 h 165736"/>
              <a:gd name="connsiteX2" fmla="*/ 244686 w 788597"/>
              <a:gd name="connsiteY2" fmla="*/ 165580 h 165736"/>
              <a:gd name="connsiteX3" fmla="*/ 315631 w 788597"/>
              <a:gd name="connsiteY3" fmla="*/ 7925 h 165736"/>
              <a:gd name="connsiteX4" fmla="*/ 425990 w 788597"/>
              <a:gd name="connsiteY4" fmla="*/ 141932 h 165736"/>
              <a:gd name="connsiteX5" fmla="*/ 489052 w 788597"/>
              <a:gd name="connsiteY5" fmla="*/ 42 h 165736"/>
              <a:gd name="connsiteX6" fmla="*/ 583645 w 788597"/>
              <a:gd name="connsiteY6" fmla="*/ 126166 h 165736"/>
              <a:gd name="connsiteX7" fmla="*/ 646707 w 788597"/>
              <a:gd name="connsiteY7" fmla="*/ 47339 h 165736"/>
              <a:gd name="connsiteX8" fmla="*/ 788597 w 788597"/>
              <a:gd name="connsiteY8" fmla="*/ 15808 h 16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597" h="165736">
                <a:moveTo>
                  <a:pt x="0" y="147794"/>
                </a:moveTo>
                <a:cubicBezTo>
                  <a:pt x="131769" y="124355"/>
                  <a:pt x="93547" y="36492"/>
                  <a:pt x="134328" y="39456"/>
                </a:cubicBezTo>
                <a:cubicBezTo>
                  <a:pt x="175109" y="42420"/>
                  <a:pt x="214469" y="170835"/>
                  <a:pt x="244686" y="165580"/>
                </a:cubicBezTo>
                <a:cubicBezTo>
                  <a:pt x="274903" y="160325"/>
                  <a:pt x="285414" y="11866"/>
                  <a:pt x="315631" y="7925"/>
                </a:cubicBezTo>
                <a:cubicBezTo>
                  <a:pt x="345848" y="3984"/>
                  <a:pt x="397087" y="143246"/>
                  <a:pt x="425990" y="141932"/>
                </a:cubicBezTo>
                <a:cubicBezTo>
                  <a:pt x="454893" y="140618"/>
                  <a:pt x="462776" y="2670"/>
                  <a:pt x="489052" y="42"/>
                </a:cubicBezTo>
                <a:cubicBezTo>
                  <a:pt x="515328" y="-2586"/>
                  <a:pt x="557369" y="118283"/>
                  <a:pt x="583645" y="126166"/>
                </a:cubicBezTo>
                <a:cubicBezTo>
                  <a:pt x="609921" y="134049"/>
                  <a:pt x="612548" y="65732"/>
                  <a:pt x="646707" y="47339"/>
                </a:cubicBezTo>
                <a:cubicBezTo>
                  <a:pt x="680866" y="28946"/>
                  <a:pt x="746556" y="32887"/>
                  <a:pt x="788597" y="15808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kstSylinder 71"/>
              <p:cNvSpPr txBox="1"/>
              <p:nvPr/>
            </p:nvSpPr>
            <p:spPr>
              <a:xfrm>
                <a:off x="7740352" y="2571869"/>
                <a:ext cx="12399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S</m:t>
                      </m:r>
                      <m:r>
                        <m:rPr>
                          <m:sty m:val="p"/>
                        </m:rPr>
                        <a:rPr lang="nb-NO" smtClean="0">
                          <a:solidFill>
                            <a:prstClr val="black"/>
                          </a:solidFill>
                          <a:latin typeface="Cambria Math"/>
                        </a:rPr>
                        <m:t>P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(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𝑥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,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𝑦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,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𝑧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nb-NO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2" name="TekstSylinder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52" y="2571869"/>
                <a:ext cx="1239955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Plassholder for lysbildenumm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3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xmlns="" id="{50B361E9-C903-4613-ABEE-D54FBEA03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47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68" grpId="0"/>
      <p:bldP spid="71" grpId="0" animBg="1"/>
      <p:bldP spid="7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30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8" name="Plassholder for innhold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966" y="404664"/>
            <a:ext cx="8276068" cy="56921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kstSylinder 8"/>
              <p:cNvSpPr txBox="1"/>
              <p:nvPr/>
            </p:nvSpPr>
            <p:spPr>
              <a:xfrm>
                <a:off x="551528" y="2932438"/>
                <a:ext cx="2118849" cy="43768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nb-NO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nb-NO" b="0" i="0" smtClean="0">
                              <a:latin typeface="Cambria Math" panose="02040503050406030204" pitchFamily="18" charset="0"/>
                            </a:rPr>
                            <m:t>Highland</m:t>
                          </m:r>
                        </m:sub>
                      </m:sSub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9" name="TekstSylinder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528" y="2932438"/>
                <a:ext cx="2118849" cy="437684"/>
              </a:xfrm>
              <a:prstGeom prst="rect">
                <a:avLst/>
              </a:prstGeom>
              <a:blipFill>
                <a:blip r:embed="rId3"/>
                <a:stretch>
                  <a:fillRect b="-13889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kstSylinder 9"/>
              <p:cNvSpPr txBox="1"/>
              <p:nvPr/>
            </p:nvSpPr>
            <p:spPr>
              <a:xfrm>
                <a:off x="6372200" y="3151280"/>
                <a:ext cx="2247090" cy="43768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nb-NO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nb-NO" b="0" i="0" smtClean="0">
                              <a:latin typeface="Cambria Math" panose="02040503050406030204" pitchFamily="18" charset="0"/>
                            </a:rPr>
                            <m:t>Highland</m:t>
                          </m:r>
                        </m:sub>
                      </m:sSub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10" name="TekstSylinder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3151280"/>
                <a:ext cx="2247090" cy="437684"/>
              </a:xfrm>
              <a:prstGeom prst="rect">
                <a:avLst/>
              </a:prstGeom>
              <a:blipFill>
                <a:blip r:embed="rId4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kstSylinder 10"/>
              <p:cNvSpPr txBox="1"/>
              <p:nvPr/>
            </p:nvSpPr>
            <p:spPr>
              <a:xfrm>
                <a:off x="3545405" y="5791135"/>
                <a:ext cx="205319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nb-NO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nb-NO" b="0" i="1" smtClean="0">
                          <a:latin typeface="Cambria Math" panose="02040503050406030204" pitchFamily="18" charset="0"/>
                        </a:rPr>
                        <m:t>=300 </m:t>
                      </m:r>
                      <m:r>
                        <m:rPr>
                          <m:nor/>
                        </m:rPr>
                        <a:rPr lang="nb-NO" b="0" i="0" smtClean="0">
                          <a:latin typeface="Cambria Math" panose="02040503050406030204" pitchFamily="18" charset="0"/>
                        </a:rPr>
                        <m:t>mrad</m:t>
                      </m:r>
                    </m:oMath>
                  </m:oMathPara>
                </a14:m>
                <a:endParaRPr lang="nb-NO"/>
              </a:p>
            </p:txBody>
          </p:sp>
        </mc:Choice>
        <mc:Fallback xmlns="">
          <p:sp>
            <p:nvSpPr>
              <p:cNvPr id="11" name="TekstSylinder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405" y="5791135"/>
                <a:ext cx="205319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kstSylinder 11"/>
          <p:cNvSpPr txBox="1"/>
          <p:nvPr/>
        </p:nvSpPr>
        <p:spPr>
          <a:xfrm>
            <a:off x="747058" y="3660400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mtClean="0"/>
              <a:t>Good track</a:t>
            </a:r>
            <a:endParaRPr lang="nb-NO"/>
          </a:p>
        </p:txBody>
      </p:sp>
      <p:sp>
        <p:nvSpPr>
          <p:cNvPr id="13" name="TekstSylinder 12"/>
          <p:cNvSpPr txBox="1"/>
          <p:nvPr/>
        </p:nvSpPr>
        <p:spPr>
          <a:xfrm>
            <a:off x="763699" y="4029732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mtClean="0">
                <a:solidFill>
                  <a:schemeClr val="bg1">
                    <a:lumMod val="65000"/>
                  </a:schemeClr>
                </a:solidFill>
              </a:rPr>
              <a:t>Incomplete track</a:t>
            </a:r>
            <a:endParaRPr lang="nb-NO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TekstSylinder 13"/>
          <p:cNvSpPr txBox="1"/>
          <p:nvPr/>
        </p:nvSpPr>
        <p:spPr>
          <a:xfrm>
            <a:off x="751616" y="4434965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mtClean="0">
                <a:solidFill>
                  <a:srgbClr val="00B050"/>
                </a:solidFill>
              </a:rPr>
              <a:t>Unfiltered secondary</a:t>
            </a:r>
            <a:endParaRPr lang="nb-NO">
              <a:solidFill>
                <a:srgbClr val="00B050"/>
              </a:solidFill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746578" y="4804297"/>
            <a:ext cx="2287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mtClean="0">
                <a:solidFill>
                  <a:srgbClr val="FF0000"/>
                </a:solidFill>
              </a:rPr>
              <a:t>Two tracks confused</a:t>
            </a:r>
            <a:endParaRPr lang="nb-NO">
              <a:solidFill>
                <a:srgbClr val="FF0000"/>
              </a:solidFill>
            </a:endParaRPr>
          </a:p>
        </p:txBody>
      </p:sp>
      <p:sp>
        <p:nvSpPr>
          <p:cNvPr id="16" name="TekstSylinder 15"/>
          <p:cNvSpPr txBox="1"/>
          <p:nvPr/>
        </p:nvSpPr>
        <p:spPr>
          <a:xfrm>
            <a:off x="770028" y="523376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mtClean="0">
                <a:solidFill>
                  <a:srgbClr val="0070C0"/>
                </a:solidFill>
              </a:rPr>
              <a:t>Unused cluster</a:t>
            </a:r>
            <a:endParaRPr lang="nb-NO">
              <a:solidFill>
                <a:srgbClr val="0070C0"/>
              </a:solidFill>
            </a:endParaRPr>
          </a:p>
        </p:txBody>
      </p:sp>
      <p:sp>
        <p:nvSpPr>
          <p:cNvPr id="17" name="Rektangel 16"/>
          <p:cNvSpPr/>
          <p:nvPr/>
        </p:nvSpPr>
        <p:spPr>
          <a:xfrm>
            <a:off x="2969568" y="6408012"/>
            <a:ext cx="61744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100"/>
              <a:t>Garcia-Santos, A., 2019. Utrecht University, Delft</a:t>
            </a:r>
            <a:r>
              <a:rPr lang="nb-NO" sz="1100" smtClean="0"/>
              <a:t>. MSc: </a:t>
            </a:r>
            <a:r>
              <a:rPr lang="en-US" sz="1100"/>
              <a:t>Optimization of the Track Reconstruction Algorithm in a Pixel Based Range Telescope for Proton Computed Tomography</a:t>
            </a:r>
            <a:endParaRPr lang="nb-NO" sz="11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7401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8" name="Plassholder for innhold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7885" y="443895"/>
            <a:ext cx="5354929" cy="5174645"/>
          </a:xfrm>
          <a:prstGeom prst="rect">
            <a:avLst/>
          </a:prstGeom>
        </p:spPr>
      </p:pic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31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2123728" y="5660645"/>
            <a:ext cx="56521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/>
              <a:t>Pettersen, H.E.S. et al., 2019. EPJ </a:t>
            </a:r>
            <a:r>
              <a:rPr lang="nb-NO" sz="1400" smtClean="0"/>
              <a:t>WoC (in press).</a:t>
            </a:r>
            <a:endParaRPr lang="nb-NO" sz="14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8923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ssholder for innhold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504" y="908720"/>
            <a:ext cx="8912860" cy="4222874"/>
          </a:xfrm>
          <a:prstGeom prst="rect">
            <a:avLst/>
          </a:prstGeom>
        </p:spPr>
      </p:pic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403648" y="508242"/>
            <a:ext cx="6336000" cy="529200"/>
          </a:xfrm>
        </p:spPr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32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9" name="TekstSylinder 8"/>
          <p:cNvSpPr txBox="1"/>
          <p:nvPr/>
        </p:nvSpPr>
        <p:spPr>
          <a:xfrm>
            <a:off x="2339752" y="5615924"/>
            <a:ext cx="4884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mtClean="0"/>
              <a:t>Aluminum absorber thickness (final = 3.5 mm)</a:t>
            </a:r>
            <a:endParaRPr lang="nb-NO"/>
          </a:p>
        </p:txBody>
      </p:sp>
      <p:cxnSp>
        <p:nvCxnSpPr>
          <p:cNvPr id="11" name="Rett pilkobling 10"/>
          <p:cNvCxnSpPr/>
          <p:nvPr/>
        </p:nvCxnSpPr>
        <p:spPr>
          <a:xfrm flipH="1" flipV="1">
            <a:off x="4283968" y="3861048"/>
            <a:ext cx="72008" cy="17548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ktangel 11"/>
          <p:cNvSpPr/>
          <p:nvPr/>
        </p:nvSpPr>
        <p:spPr>
          <a:xfrm>
            <a:off x="251520" y="5150466"/>
            <a:ext cx="6228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/>
              <a:t>Pettersen, H.E.S. et al., 2019. Physica Medica 63, 87–97.</a:t>
            </a:r>
            <a:endParaRPr lang="it-IT" sz="120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Sylinder 1"/>
              <p:cNvSpPr txBox="1"/>
              <p:nvPr/>
            </p:nvSpPr>
            <p:spPr>
              <a:xfrm>
                <a:off x="236819" y="491617"/>
                <a:ext cx="2572627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nb-NO" sz="1050" smtClean="0"/>
                  <a:t>Now assuming a </a:t>
                </a:r>
                <a14:m>
                  <m:oMath xmlns:m="http://schemas.openxmlformats.org/officeDocument/2006/math">
                    <m:r>
                      <a:rPr lang="nb-NO" sz="105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nb-NO" sz="1050" b="0" i="1" smtClean="0">
                        <a:latin typeface="Cambria Math" panose="02040503050406030204" pitchFamily="18" charset="0"/>
                      </a:rPr>
                      <m:t>=3</m:t>
                    </m:r>
                    <m:r>
                      <m:rPr>
                        <m:nor/>
                      </m:rPr>
                      <a:rPr lang="nb-NO" sz="105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nb-NO" sz="1050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nb-NO" sz="1050" smtClean="0"/>
                  <a:t> pencil beam</a:t>
                </a:r>
                <a:br>
                  <a:rPr lang="nb-NO" sz="1050" smtClean="0"/>
                </a:br>
                <a:r>
                  <a:rPr lang="nb-NO" sz="1050" smtClean="0"/>
                  <a:t> &amp; 10 µs integration time</a:t>
                </a:r>
                <a:endParaRPr lang="nb-NO" sz="1050"/>
              </a:p>
            </p:txBody>
          </p:sp>
        </mc:Choice>
        <mc:Fallback xmlns="">
          <p:sp>
            <p:nvSpPr>
              <p:cNvPr id="2" name="TekstSylin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819" y="491617"/>
                <a:ext cx="2572627" cy="415498"/>
              </a:xfrm>
              <a:prstGeom prst="rect">
                <a:avLst/>
              </a:prstGeom>
              <a:blipFill>
                <a:blip r:embed="rId4"/>
                <a:stretch>
                  <a:fillRect b="-8824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273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What are the degrading effects?</a:t>
            </a:r>
            <a:endParaRPr lang="nb-NO"/>
          </a:p>
        </p:txBody>
      </p:sp>
      <p:pic>
        <p:nvPicPr>
          <p:cNvPr id="7" name="Plassholder for innhold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0814" y="1884363"/>
            <a:ext cx="5169072" cy="3887787"/>
          </a:xfrm>
          <a:prstGeom prst="rect">
            <a:avLst/>
          </a:prstGeom>
        </p:spPr>
      </p:pic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33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2987824" y="5772150"/>
            <a:ext cx="56521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/>
              <a:t>Pettersen, H.E.S. et al., 2019. EPJ </a:t>
            </a:r>
            <a:r>
              <a:rPr lang="nb-NO" sz="1400" smtClean="0"/>
              <a:t>WoC (in press).</a:t>
            </a:r>
            <a:endParaRPr lang="nb-NO" sz="14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414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Track filtering</a:t>
            </a:r>
            <a:endParaRPr lang="nb-NO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Plassholder for innhol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nb-NO" sz="2000" dirty="0" err="1" smtClean="0"/>
                  <a:t>Need</a:t>
                </a:r>
                <a:r>
                  <a:rPr lang="nb-NO" sz="2000" dirty="0" smtClean="0"/>
                  <a:t> filter </a:t>
                </a:r>
                <a:r>
                  <a:rPr lang="nb-NO" sz="2000" dirty="0" err="1" smtClean="0"/>
                  <a:t>nuclear</a:t>
                </a:r>
                <a:r>
                  <a:rPr lang="nb-NO" sz="2000" dirty="0" smtClean="0"/>
                  <a:t> </a:t>
                </a:r>
                <a:r>
                  <a:rPr lang="nb-NO" sz="2000" dirty="0" err="1" smtClean="0"/>
                  <a:t>interactions</a:t>
                </a:r>
                <a:r>
                  <a:rPr lang="nb-NO" sz="2000" dirty="0" smtClean="0"/>
                  <a:t> in </a:t>
                </a:r>
                <a:r>
                  <a:rPr lang="nb-NO" sz="2000" dirty="0" err="1" smtClean="0"/>
                  <a:t>detector</a:t>
                </a:r>
                <a:r>
                  <a:rPr lang="nb-NO" sz="2000" dirty="0" smtClean="0"/>
                  <a:t>/</a:t>
                </a:r>
                <a:r>
                  <a:rPr lang="nb-NO" sz="2000" dirty="0" err="1" smtClean="0"/>
                  <a:t>patient</a:t>
                </a:r>
                <a:endParaRPr lang="nb-NO" sz="2000" dirty="0" smtClean="0"/>
              </a:p>
              <a:p>
                <a:pPr lvl="2"/>
                <a:r>
                  <a:rPr lang="nb-NO" sz="1800" dirty="0" smtClean="0"/>
                  <a:t>3 sigma </a:t>
                </a:r>
                <a:r>
                  <a:rPr lang="nb-NO" sz="1800" dirty="0" err="1" smtClean="0"/>
                  <a:t>angular</a:t>
                </a:r>
                <a:r>
                  <a:rPr lang="nb-NO" sz="1800" dirty="0" smtClean="0"/>
                  <a:t> filter</a:t>
                </a:r>
              </a:p>
              <a:p>
                <a:pPr lvl="2"/>
                <a:r>
                  <a:rPr lang="nb-NO" sz="1800" dirty="0" smtClean="0"/>
                  <a:t>3 sigma filter </a:t>
                </a:r>
                <a:r>
                  <a:rPr lang="nb-NO" sz="1800" dirty="0" err="1" smtClean="0"/>
                  <a:t>on</a:t>
                </a:r>
                <a:r>
                  <a:rPr lang="nb-NO" sz="1800" dirty="0" smtClean="0"/>
                  <a:t> range per beam / </a:t>
                </a:r>
                <a:r>
                  <a:rPr lang="nb-NO" sz="1800" dirty="0" err="1" smtClean="0"/>
                  <a:t>voxel</a:t>
                </a:r>
                <a:endParaRPr lang="nb-NO" sz="1800" dirty="0" smtClean="0"/>
              </a:p>
              <a:p>
                <a:pPr lvl="2"/>
                <a:r>
                  <a:rPr lang="nb-NO" sz="1800" dirty="0" smtClean="0"/>
                  <a:t>Filter </a:t>
                </a:r>
                <a:r>
                  <a:rPr lang="nb-NO" sz="1800" dirty="0" err="1" smtClean="0"/>
                  <a:t>on</a:t>
                </a:r>
                <a:r>
                  <a:rPr lang="nb-NO" sz="1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nb-NO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nb-NO" sz="1800" dirty="0" smtClean="0"/>
                  <a:t> in </a:t>
                </a:r>
                <a:r>
                  <a:rPr lang="nb-NO" sz="1800" dirty="0" err="1" smtClean="0"/>
                  <a:t>the</a:t>
                </a:r>
                <a:r>
                  <a:rPr lang="nb-NO" sz="1800" dirty="0" smtClean="0"/>
                  <a:t> last </a:t>
                </a:r>
                <a:r>
                  <a:rPr lang="nb-NO" sz="1800" dirty="0" err="1" smtClean="0"/>
                  <a:t>layer</a:t>
                </a:r>
                <a:endParaRPr lang="nb-NO" sz="1800" dirty="0" smtClean="0"/>
              </a:p>
            </p:txBody>
          </p:sp>
        </mc:Choice>
        <mc:Fallback>
          <p:sp>
            <p:nvSpPr>
              <p:cNvPr id="3" name="Plassholder for innhol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987" t="-1881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34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8" name="Plassholder for innho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3467213"/>
            <a:ext cx="8912860" cy="2823281"/>
          </a:xfrm>
          <a:prstGeom prst="rect">
            <a:avLst/>
          </a:prstGeom>
        </p:spPr>
      </p:pic>
      <p:sp>
        <p:nvSpPr>
          <p:cNvPr id="9" name="Rektangel 8"/>
          <p:cNvSpPr/>
          <p:nvPr/>
        </p:nvSpPr>
        <p:spPr>
          <a:xfrm>
            <a:off x="2864188" y="6239025"/>
            <a:ext cx="6228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/>
              <a:t>Pettersen, H.E.S. et al., 2019. Physica Medica 63, 87–97.</a:t>
            </a:r>
            <a:endParaRPr lang="it-IT" sz="1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552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7" name="Plassholder for innhold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2564" y="1015007"/>
            <a:ext cx="6144581" cy="4276566"/>
          </a:xfrm>
          <a:prstGeom prst="rect">
            <a:avLst/>
          </a:prstGeom>
        </p:spPr>
      </p:pic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35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ktangel 7"/>
              <p:cNvSpPr/>
              <p:nvPr/>
            </p:nvSpPr>
            <p:spPr>
              <a:xfrm>
                <a:off x="3059832" y="6156593"/>
                <a:ext cx="496855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a-DK" sz="1600" dirty="0" smtClean="0"/>
                  <a:t>Volz, L. et al., 2019. Phys. Med. Biol. 64</a:t>
                </a:r>
                <a:r>
                  <a:rPr lang="da-DK" sz="1600" dirty="0"/>
                  <a:t>, </a:t>
                </a:r>
                <a:r>
                  <a:rPr lang="da-DK" sz="1600" dirty="0" smtClean="0"/>
                  <a:t>15NT01</a:t>
                </a:r>
                <a:br>
                  <a:rPr lang="da-DK" sz="1600" dirty="0" smtClean="0"/>
                </a:br>
                <a14:m>
                  <m:oMath xmlns:m="http://schemas.openxmlformats.org/officeDocument/2006/math">
                    <m:r>
                      <a:rPr lang="nb-NO" sz="16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a-DK" sz="1600" dirty="0" smtClean="0">
                    <a:effectLst/>
                  </a:rPr>
                  <a:t> uses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sz="1600" b="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sz="1600" b="0" i="1" smtClean="0">
                            <a:effectLst/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nb-NO" sz="1600" b="0" i="1" smtClean="0">
                            <a:effectLst/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da-DK" sz="1600" dirty="0" smtClean="0">
                    <a:effectLst/>
                  </a:rPr>
                  <a:t> filtering to remove 2ndies in He beam</a:t>
                </a:r>
                <a:endParaRPr lang="da-DK" sz="1600" dirty="0">
                  <a:effectLst/>
                </a:endParaRPr>
              </a:p>
            </p:txBody>
          </p:sp>
        </mc:Choice>
        <mc:Fallback>
          <p:sp>
            <p:nvSpPr>
              <p:cNvPr id="8" name="Rektangel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6156593"/>
                <a:ext cx="4968552" cy="584775"/>
              </a:xfrm>
              <a:prstGeom prst="rect">
                <a:avLst/>
              </a:prstGeom>
              <a:blipFill rotWithShape="0">
                <a:blip r:embed="rId3"/>
                <a:stretch>
                  <a:fillRect l="-736" t="-3125" b="-1250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ktangel 8"/>
          <p:cNvSpPr/>
          <p:nvPr/>
        </p:nvSpPr>
        <p:spPr>
          <a:xfrm>
            <a:off x="4554127" y="532159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sz="1200"/>
              <a:t>Pettersen, H.E.S., 2018. </a:t>
            </a:r>
            <a:r>
              <a:rPr lang="nb-NO" sz="1200" smtClean="0"/>
              <a:t>PhD thesis</a:t>
            </a:r>
            <a:endParaRPr lang="nb-NO" sz="1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603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What happens to bad tracks?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36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Plassholder for innhold 7"/>
              <p:cNvSpPr>
                <a:spLocks noGrp="1"/>
              </p:cNvSpPr>
              <p:nvPr>
                <p:ph idx="1"/>
              </p:nvPr>
            </p:nvSpPr>
            <p:spPr>
              <a:xfrm>
                <a:off x="1022920" y="1883964"/>
                <a:ext cx="7365504" cy="435334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nb-NO" smtClean="0"/>
                  <a:t>500,000 protons tracked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nb-NO" b="0" i="1" smtClean="0">
                        <a:latin typeface="Cambria Math" panose="02040503050406030204" pitchFamily="18" charset="0"/>
                      </a:rPr>
                      <m:t>=100</m:t>
                    </m:r>
                  </m:oMath>
                </a14:m>
                <a:endParaRPr lang="nb-NO" smtClean="0"/>
              </a:p>
              <a:p>
                <a:r>
                  <a:rPr lang="nb-NO" smtClean="0"/>
                  <a:t>286,925 remaining after filtering (w/ 11.5% 2</a:t>
                </a:r>
                <a:r>
                  <a:rPr lang="nb-NO" baseline="30000" smtClean="0"/>
                  <a:t>nd</a:t>
                </a:r>
                <a:r>
                  <a:rPr lang="nb-NO" smtClean="0"/>
                  <a:t>)</a:t>
                </a:r>
              </a:p>
              <a:p>
                <a:r>
                  <a:rPr lang="nb-NO" smtClean="0"/>
                  <a:t>84% are correctly reconstructed:</a:t>
                </a:r>
              </a:p>
              <a:p>
                <a:pPr lvl="1"/>
                <a:r>
                  <a:rPr lang="nb-NO" smtClean="0"/>
                  <a:t>10% of the tracks are confused (&gt;70 % due to cluster merging)</a:t>
                </a:r>
              </a:p>
              <a:p>
                <a:pPr lvl="2"/>
                <a:r>
                  <a:rPr lang="nb-NO" i="1" smtClean="0"/>
                  <a:t>Image noise</a:t>
                </a:r>
              </a:p>
              <a:p>
                <a:pPr lvl="1"/>
                <a:r>
                  <a:rPr lang="nb-NO" smtClean="0"/>
                  <a:t>5% are incomplete</a:t>
                </a:r>
              </a:p>
              <a:p>
                <a:pPr lvl="2"/>
                <a:r>
                  <a:rPr lang="nb-NO" i="1" smtClean="0"/>
                  <a:t>Systematic lower WEPL</a:t>
                </a:r>
              </a:p>
              <a:p>
                <a:pPr lvl="1"/>
                <a:r>
                  <a:rPr lang="nb-NO" smtClean="0"/>
                  <a:t>1% are confused + incomplete</a:t>
                </a:r>
              </a:p>
              <a:p>
                <a:pPr lvl="2"/>
                <a:r>
                  <a:rPr lang="nb-NO" i="1" smtClean="0"/>
                  <a:t>Image noise</a:t>
                </a:r>
                <a:endParaRPr lang="nb-NO" i="1"/>
              </a:p>
            </p:txBody>
          </p:sp>
        </mc:Choice>
        <mc:Fallback xmlns="">
          <p:sp>
            <p:nvSpPr>
              <p:cNvPr id="8" name="Plassholder for innhold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2920" y="1883964"/>
                <a:ext cx="7365504" cy="4353347"/>
              </a:xfrm>
              <a:blipFill>
                <a:blip r:embed="rId2"/>
                <a:stretch>
                  <a:fillRect l="-2566" t="-3221" r="-331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012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Range </a:t>
            </a:r>
            <a:r>
              <a:rPr lang="nb-NO" dirty="0" err="1" smtClean="0"/>
              <a:t>calculation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7672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Tittel 1"/>
          <p:cNvSpPr txBox="1">
            <a:spLocks/>
          </p:cNvSpPr>
          <p:nvPr/>
        </p:nvSpPr>
        <p:spPr>
          <a:xfrm>
            <a:off x="590872" y="197768"/>
            <a:ext cx="8229600" cy="1143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320"/>
              </a:lnSpc>
              <a:spcBef>
                <a:spcPct val="0"/>
              </a:spcBef>
              <a:buNone/>
              <a:defRPr sz="3600" b="1" i="0" u="none" kern="1200" cap="none" spc="0" normalizeH="0" baseline="0">
                <a:solidFill>
                  <a:srgbClr val="8FA968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b-NO" dirty="0" err="1"/>
              <a:t>Finding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proton range</a:t>
            </a:r>
          </a:p>
        </p:txBody>
      </p:sp>
      <p:grpSp>
        <p:nvGrpSpPr>
          <p:cNvPr id="8" name="Gruppe 7"/>
          <p:cNvGrpSpPr/>
          <p:nvPr/>
        </p:nvGrpSpPr>
        <p:grpSpPr>
          <a:xfrm>
            <a:off x="28137" y="769268"/>
            <a:ext cx="9144000" cy="5465324"/>
            <a:chOff x="28422" y="1303432"/>
            <a:chExt cx="9144000" cy="5465324"/>
          </a:xfrm>
        </p:grpSpPr>
        <p:pic>
          <p:nvPicPr>
            <p:cNvPr id="5" name="Bild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422" y="1303432"/>
              <a:ext cx="9144000" cy="5465324"/>
            </a:xfrm>
            <a:prstGeom prst="rect">
              <a:avLst/>
            </a:prstGeom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999" y="4080714"/>
              <a:ext cx="685349" cy="500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Plassholder for dato 1">
            <a:extLst>
              <a:ext uri="{FF2B5EF4-FFF2-40B4-BE49-F238E27FC236}">
                <a16:creationId xmlns:a16="http://schemas.microsoft.com/office/drawing/2014/main" xmlns="" id="{52ADB2C6-9CED-496D-A912-BAE4CF712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xmlns="" id="{29127360-21C8-4BCF-A118-BD68D0ADF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38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4427984" y="586477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sz="1200"/>
              <a:t>Pettersen, H.E.S., 2018. </a:t>
            </a:r>
            <a:r>
              <a:rPr lang="nb-NO" sz="1200" smtClean="0"/>
              <a:t>PhD thesis</a:t>
            </a:r>
            <a:endParaRPr lang="nb-NO" sz="1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1053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Plassholder for innhold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908720"/>
                <a:ext cx="7776864" cy="5616624"/>
              </a:xfrm>
            </p:spPr>
            <p:txBody>
              <a:bodyPr>
                <a:normAutofit/>
              </a:bodyPr>
              <a:lstStyle/>
              <a:p>
                <a:r>
                  <a:rPr lang="nb-NO" dirty="0"/>
                  <a:t>The Bragg-Kleeman range-</a:t>
                </a:r>
                <a:r>
                  <a:rPr lang="nb-NO" dirty="0" err="1"/>
                  <a:t>energy</a:t>
                </a:r>
                <a:r>
                  <a:rPr lang="nb-NO" dirty="0"/>
                  <a:t> </a:t>
                </a:r>
                <a:r>
                  <a:rPr lang="nb-NO" dirty="0" err="1"/>
                  <a:t>relationship</a:t>
                </a:r>
                <a:r>
                  <a:rPr lang="nb-NO" dirty="0"/>
                  <a:t>, </a:t>
                </a:r>
                <a14:m>
                  <m:oMath xmlns:m="http://schemas.openxmlformats.org/officeDocument/2006/math">
                    <m:r>
                      <a:rPr lang="nb-NO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nb-NO" b="0" i="1" smtClean="0">
                        <a:latin typeface="Cambria Math" panose="02040503050406030204" pitchFamily="18" charset="0"/>
                      </a:rPr>
                      <m:t>𝛼</m:t>
                    </m:r>
                    <m:sSup>
                      <m:sSupPr>
                        <m:ctrlPr>
                          <a:rPr lang="nb-NO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nb-NO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nb-NO" dirty="0"/>
                  <a:t>, </a:t>
                </a:r>
                <a:r>
                  <a:rPr lang="nb-NO" dirty="0" err="1"/>
                  <a:t>can</a:t>
                </a:r>
                <a:r>
                  <a:rPr lang="nb-NO" dirty="0"/>
                  <a:t> be </a:t>
                </a:r>
                <a:r>
                  <a:rPr lang="nb-NO" dirty="0" err="1"/>
                  <a:t>rewritten</a:t>
                </a:r>
                <a:r>
                  <a:rPr lang="nb-NO" dirty="0"/>
                  <a:t> to </a:t>
                </a:r>
                <a:r>
                  <a:rPr lang="nb-NO" dirty="0" err="1"/>
                  <a:t>give</a:t>
                </a:r>
                <a:r>
                  <a:rPr lang="nb-NO" dirty="0"/>
                  <a:t> an </a:t>
                </a:r>
                <a:r>
                  <a:rPr lang="nb-NO" dirty="0" err="1"/>
                  <a:t>accurate</a:t>
                </a:r>
                <a:r>
                  <a:rPr lang="nb-NO" dirty="0"/>
                  <a:t> </a:t>
                </a:r>
                <a:r>
                  <a:rPr lang="nb-NO" dirty="0" err="1"/>
                  <a:t>depth</a:t>
                </a:r>
                <a:r>
                  <a:rPr lang="nb-NO" dirty="0"/>
                  <a:t>-dose </a:t>
                </a:r>
                <a:r>
                  <a:rPr lang="nb-NO" dirty="0" err="1"/>
                  <a:t>curve</a:t>
                </a:r>
                <a:r>
                  <a:rPr lang="nb-NO" dirty="0"/>
                  <a:t> for a </a:t>
                </a:r>
                <a:r>
                  <a:rPr lang="nb-NO" i="1" dirty="0"/>
                  <a:t>single</a:t>
                </a:r>
                <a:r>
                  <a:rPr lang="nb-NO" dirty="0"/>
                  <a:t> proton:</a:t>
                </a:r>
              </a:p>
              <a:p>
                <a:pPr marL="0" indent="0">
                  <a:buNone/>
                </a:pPr>
                <a:endParaRPr lang="nb-NO" sz="105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b-NO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nb-NO" sz="18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nb-NO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nb-NO" sz="18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nb-NO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nb-NO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b-NO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nb-NO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b-NO" sz="18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  <m:r>
                                    <a:rPr lang="nb-NO" sz="1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nb-NO" sz="18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</m:e>
                            <m:sup>
                              <m:r>
                                <a:rPr lang="nb-NO" sz="18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m:rPr>
                                  <m:lit/>
                                </m:rPr>
                                <a:rPr lang="nb-NO" sz="1800" b="0" i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nb-NO" sz="1800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a:rPr lang="nb-NO" sz="1800" b="0" i="0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num>
                        <m:den>
                          <m:r>
                            <a:rPr lang="nb-NO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sSup>
                            <m:sSupPr>
                              <m:ctrlP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1/</m:t>
                              </m:r>
                              <m:r>
                                <m:rPr>
                                  <m:sty m:val="p"/>
                                </m:rPr>
                                <a:rPr lang="nb-NO" sz="1800" b="0" i="1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nb-NO" sz="2400" dirty="0"/>
              </a:p>
            </p:txBody>
          </p:sp>
        </mc:Choice>
        <mc:Fallback xmlns="">
          <p:sp>
            <p:nvSpPr>
              <p:cNvPr id="8" name="Plassholder for innhol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908720"/>
                <a:ext cx="7776864" cy="5616624"/>
              </a:xfrm>
              <a:blipFill>
                <a:blip r:embed="rId3"/>
                <a:stretch>
                  <a:fillRect l="-2351" t="-1846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2987419"/>
            <a:ext cx="5048167" cy="3547245"/>
          </a:xfrm>
          <a:prstGeom prst="rect">
            <a:avLst/>
          </a:prstGeom>
        </p:spPr>
      </p:pic>
      <p:sp>
        <p:nvSpPr>
          <p:cNvPr id="2" name="Plassholder for dato 1">
            <a:extLst>
              <a:ext uri="{FF2B5EF4-FFF2-40B4-BE49-F238E27FC236}">
                <a16:creationId xmlns:a16="http://schemas.microsoft.com/office/drawing/2014/main" xmlns="" id="{A8BAE6F9-16BD-4BAE-A195-8A3E64238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3" name="Plassholder for lysbildenummer 2">
            <a:extLst>
              <a:ext uri="{FF2B5EF4-FFF2-40B4-BE49-F238E27FC236}">
                <a16:creationId xmlns:a16="http://schemas.microsoft.com/office/drawing/2014/main" xmlns="" id="{1617043A-A892-42D1-B745-42570AE13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39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2028061" y="6525344"/>
            <a:ext cx="57241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smtClean="0"/>
              <a:t>Pettersen, H. E. S. et </a:t>
            </a:r>
            <a:r>
              <a:rPr lang="fr-FR" sz="1200"/>
              <a:t>al., 2018. Radiat. Phys. Chem. 144, 295–297.</a:t>
            </a:r>
            <a:endParaRPr lang="fr-FR" sz="1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774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57328" y="620688"/>
            <a:ext cx="7365504" cy="652934"/>
          </a:xfrm>
        </p:spPr>
        <p:txBody>
          <a:bodyPr/>
          <a:lstStyle/>
          <a:p>
            <a:r>
              <a:rPr lang="nb-NO" dirty="0"/>
              <a:t>Proton CT</a:t>
            </a: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439392" y="3539746"/>
            <a:ext cx="1235872" cy="6651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grpSp>
        <p:nvGrpSpPr>
          <p:cNvPr id="14" name="Gruppe 13"/>
          <p:cNvGrpSpPr/>
          <p:nvPr/>
        </p:nvGrpSpPr>
        <p:grpSpPr>
          <a:xfrm>
            <a:off x="3115019" y="1885042"/>
            <a:ext cx="1440160" cy="3615307"/>
            <a:chOff x="2699792" y="2204864"/>
            <a:chExt cx="864096" cy="2169184"/>
          </a:xfrm>
        </p:grpSpPr>
        <p:sp>
          <p:nvSpPr>
            <p:cNvPr id="8" name="Ellipse 7"/>
            <p:cNvSpPr/>
            <p:nvPr/>
          </p:nvSpPr>
          <p:spPr>
            <a:xfrm>
              <a:off x="2699792" y="2204864"/>
              <a:ext cx="864096" cy="648072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  <p:sp>
          <p:nvSpPr>
            <p:cNvPr id="9" name="Avrundet rektangel 8"/>
            <p:cNvSpPr/>
            <p:nvPr/>
          </p:nvSpPr>
          <p:spPr>
            <a:xfrm>
              <a:off x="2699792" y="2933888"/>
              <a:ext cx="864096" cy="1440160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  <p:sp>
          <p:nvSpPr>
            <p:cNvPr id="11" name="Frihåndsform 10"/>
            <p:cNvSpPr/>
            <p:nvPr/>
          </p:nvSpPr>
          <p:spPr>
            <a:xfrm>
              <a:off x="2900855" y="2528900"/>
              <a:ext cx="433552" cy="206459"/>
            </a:xfrm>
            <a:custGeom>
              <a:avLst/>
              <a:gdLst>
                <a:gd name="connsiteX0" fmla="*/ 0 w 433552"/>
                <a:gd name="connsiteY0" fmla="*/ 0 h 157697"/>
                <a:gd name="connsiteX1" fmla="*/ 228600 w 433552"/>
                <a:gd name="connsiteY1" fmla="*/ 157655 h 157697"/>
                <a:gd name="connsiteX2" fmla="*/ 433552 w 433552"/>
                <a:gd name="connsiteY2" fmla="*/ 15766 h 157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3552" h="157697">
                  <a:moveTo>
                    <a:pt x="0" y="0"/>
                  </a:moveTo>
                  <a:cubicBezTo>
                    <a:pt x="78170" y="77513"/>
                    <a:pt x="156341" y="155027"/>
                    <a:pt x="228600" y="157655"/>
                  </a:cubicBezTo>
                  <a:cubicBezTo>
                    <a:pt x="300859" y="160283"/>
                    <a:pt x="390197" y="40728"/>
                    <a:pt x="433552" y="1576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2923699" y="2364646"/>
              <a:ext cx="86969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3213597" y="2372529"/>
              <a:ext cx="86969" cy="72008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srgbClr val="FFFFFF"/>
                </a:solidFill>
              </a:endParaRPr>
            </a:p>
          </p:txBody>
        </p:sp>
      </p:grpSp>
      <p:sp>
        <p:nvSpPr>
          <p:cNvPr id="16" name="TekstSylinder 15"/>
          <p:cNvSpPr txBox="1"/>
          <p:nvPr/>
        </p:nvSpPr>
        <p:spPr>
          <a:xfrm>
            <a:off x="304558" y="4362002"/>
            <a:ext cx="1479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>
                <a:solidFill>
                  <a:prstClr val="black"/>
                </a:solidFill>
              </a:rPr>
              <a:t>High </a:t>
            </a:r>
            <a:r>
              <a:rPr lang="nb-NO" dirty="0" err="1">
                <a:solidFill>
                  <a:prstClr val="black"/>
                </a:solidFill>
              </a:rPr>
              <a:t>energy</a:t>
            </a:r>
            <a:endParaRPr lang="nb-NO" dirty="0">
              <a:solidFill>
                <a:prstClr val="black"/>
              </a:solidFill>
            </a:endParaRPr>
          </a:p>
          <a:p>
            <a:r>
              <a:rPr lang="nb-NO" dirty="0">
                <a:solidFill>
                  <a:prstClr val="black"/>
                </a:solidFill>
              </a:rPr>
              <a:t>proton beam</a:t>
            </a:r>
          </a:p>
        </p:txBody>
      </p:sp>
      <p:sp>
        <p:nvSpPr>
          <p:cNvPr id="3" name="Kube 2"/>
          <p:cNvSpPr/>
          <p:nvPr/>
        </p:nvSpPr>
        <p:spPr>
          <a:xfrm rot="16200000">
            <a:off x="6350919" y="2525458"/>
            <a:ext cx="2016224" cy="269374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19" name="Kube 18"/>
          <p:cNvSpPr/>
          <p:nvPr/>
        </p:nvSpPr>
        <p:spPr>
          <a:xfrm flipH="1">
            <a:off x="4860032" y="2172271"/>
            <a:ext cx="893542" cy="3776776"/>
          </a:xfrm>
          <a:prstGeom prst="cube">
            <a:avLst>
              <a:gd name="adj" fmla="val 8938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0" name="Kube 19"/>
          <p:cNvSpPr/>
          <p:nvPr/>
        </p:nvSpPr>
        <p:spPr>
          <a:xfrm flipH="1">
            <a:off x="2066578" y="2060848"/>
            <a:ext cx="893542" cy="3776776"/>
          </a:xfrm>
          <a:prstGeom prst="cube">
            <a:avLst>
              <a:gd name="adj" fmla="val 8938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6" name="Frihåndsform 25"/>
          <p:cNvSpPr/>
          <p:nvPr/>
        </p:nvSpPr>
        <p:spPr>
          <a:xfrm>
            <a:off x="1675264" y="3616096"/>
            <a:ext cx="4564380" cy="672786"/>
          </a:xfrm>
          <a:custGeom>
            <a:avLst/>
            <a:gdLst>
              <a:gd name="connsiteX0" fmla="*/ 0 w 4648200"/>
              <a:gd name="connsiteY0" fmla="*/ 238446 h 748986"/>
              <a:gd name="connsiteX1" fmla="*/ 746760 w 4648200"/>
              <a:gd name="connsiteY1" fmla="*/ 246066 h 748986"/>
              <a:gd name="connsiteX2" fmla="*/ 1493520 w 4648200"/>
              <a:gd name="connsiteY2" fmla="*/ 268926 h 748986"/>
              <a:gd name="connsiteX3" fmla="*/ 2133600 w 4648200"/>
              <a:gd name="connsiteY3" fmla="*/ 9846 h 748986"/>
              <a:gd name="connsiteX4" fmla="*/ 2674620 w 4648200"/>
              <a:gd name="connsiteY4" fmla="*/ 86046 h 748986"/>
              <a:gd name="connsiteX5" fmla="*/ 3535680 w 4648200"/>
              <a:gd name="connsiteY5" fmla="*/ 383226 h 748986"/>
              <a:gd name="connsiteX6" fmla="*/ 4648200 w 4648200"/>
              <a:gd name="connsiteY6" fmla="*/ 748986 h 748986"/>
              <a:gd name="connsiteX0" fmla="*/ 0 w 4564380"/>
              <a:gd name="connsiteY0" fmla="*/ 238446 h 672786"/>
              <a:gd name="connsiteX1" fmla="*/ 746760 w 4564380"/>
              <a:gd name="connsiteY1" fmla="*/ 246066 h 672786"/>
              <a:gd name="connsiteX2" fmla="*/ 1493520 w 4564380"/>
              <a:gd name="connsiteY2" fmla="*/ 268926 h 672786"/>
              <a:gd name="connsiteX3" fmla="*/ 2133600 w 4564380"/>
              <a:gd name="connsiteY3" fmla="*/ 9846 h 672786"/>
              <a:gd name="connsiteX4" fmla="*/ 2674620 w 4564380"/>
              <a:gd name="connsiteY4" fmla="*/ 86046 h 672786"/>
              <a:gd name="connsiteX5" fmla="*/ 3535680 w 4564380"/>
              <a:gd name="connsiteY5" fmla="*/ 383226 h 672786"/>
              <a:gd name="connsiteX6" fmla="*/ 4564380 w 4564380"/>
              <a:gd name="connsiteY6" fmla="*/ 672786 h 672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64380" h="672786">
                <a:moveTo>
                  <a:pt x="0" y="238446"/>
                </a:moveTo>
                <a:lnTo>
                  <a:pt x="746760" y="246066"/>
                </a:lnTo>
                <a:cubicBezTo>
                  <a:pt x="995680" y="251146"/>
                  <a:pt x="1262380" y="308296"/>
                  <a:pt x="1493520" y="268926"/>
                </a:cubicBezTo>
                <a:cubicBezTo>
                  <a:pt x="1724660" y="229556"/>
                  <a:pt x="1936750" y="40326"/>
                  <a:pt x="2133600" y="9846"/>
                </a:cubicBezTo>
                <a:cubicBezTo>
                  <a:pt x="2330450" y="-20634"/>
                  <a:pt x="2440940" y="23816"/>
                  <a:pt x="2674620" y="86046"/>
                </a:cubicBezTo>
                <a:cubicBezTo>
                  <a:pt x="2908300" y="148276"/>
                  <a:pt x="3220720" y="285436"/>
                  <a:pt x="3535680" y="383226"/>
                </a:cubicBezTo>
                <a:cubicBezTo>
                  <a:pt x="3850640" y="481016"/>
                  <a:pt x="4221480" y="576266"/>
                  <a:pt x="4564380" y="672786"/>
                </a:cubicBezTo>
              </a:path>
            </a:pathLst>
          </a:cu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p:sp>
        <p:nvSpPr>
          <p:cNvPr id="28" name="Frihåndsform 27"/>
          <p:cNvSpPr/>
          <p:nvPr/>
        </p:nvSpPr>
        <p:spPr>
          <a:xfrm>
            <a:off x="1691640" y="3566160"/>
            <a:ext cx="4624204" cy="500087"/>
          </a:xfrm>
          <a:custGeom>
            <a:avLst/>
            <a:gdLst>
              <a:gd name="connsiteX0" fmla="*/ 0 w 4564380"/>
              <a:gd name="connsiteY0" fmla="*/ 297180 h 500087"/>
              <a:gd name="connsiteX1" fmla="*/ 1424940 w 4564380"/>
              <a:gd name="connsiteY1" fmla="*/ 365760 h 500087"/>
              <a:gd name="connsiteX2" fmla="*/ 1958340 w 4564380"/>
              <a:gd name="connsiteY2" fmla="*/ 480060 h 500087"/>
              <a:gd name="connsiteX3" fmla="*/ 2766060 w 4564380"/>
              <a:gd name="connsiteY3" fmla="*/ 449580 h 500087"/>
              <a:gd name="connsiteX4" fmla="*/ 4564380 w 4564380"/>
              <a:gd name="connsiteY4" fmla="*/ 0 h 500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64380" h="500087">
                <a:moveTo>
                  <a:pt x="0" y="297180"/>
                </a:moveTo>
                <a:cubicBezTo>
                  <a:pt x="549275" y="316230"/>
                  <a:pt x="1098550" y="335280"/>
                  <a:pt x="1424940" y="365760"/>
                </a:cubicBezTo>
                <a:cubicBezTo>
                  <a:pt x="1751330" y="396240"/>
                  <a:pt x="1734820" y="466090"/>
                  <a:pt x="1958340" y="480060"/>
                </a:cubicBezTo>
                <a:cubicBezTo>
                  <a:pt x="2181860" y="494030"/>
                  <a:pt x="2331720" y="529590"/>
                  <a:pt x="2766060" y="449580"/>
                </a:cubicBezTo>
                <a:cubicBezTo>
                  <a:pt x="3200400" y="369570"/>
                  <a:pt x="4212590" y="68580"/>
                  <a:pt x="4564380" y="0"/>
                </a:cubicBezTo>
              </a:path>
            </a:pathLst>
          </a:cu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p:sp>
        <p:nvSpPr>
          <p:cNvPr id="31" name="Frihåndsform 30"/>
          <p:cNvSpPr/>
          <p:nvPr/>
        </p:nvSpPr>
        <p:spPr>
          <a:xfrm>
            <a:off x="1699260" y="3878580"/>
            <a:ext cx="6080760" cy="2026920"/>
          </a:xfrm>
          <a:custGeom>
            <a:avLst/>
            <a:gdLst>
              <a:gd name="connsiteX0" fmla="*/ 0 w 6080760"/>
              <a:gd name="connsiteY0" fmla="*/ 0 h 2026920"/>
              <a:gd name="connsiteX1" fmla="*/ 1447800 w 6080760"/>
              <a:gd name="connsiteY1" fmla="*/ 53340 h 2026920"/>
              <a:gd name="connsiteX2" fmla="*/ 2095500 w 6080760"/>
              <a:gd name="connsiteY2" fmla="*/ 38100 h 2026920"/>
              <a:gd name="connsiteX3" fmla="*/ 2705100 w 6080760"/>
              <a:gd name="connsiteY3" fmla="*/ 335280 h 2026920"/>
              <a:gd name="connsiteX4" fmla="*/ 6080760 w 6080760"/>
              <a:gd name="connsiteY4" fmla="*/ 2026920 h 2026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80760" h="2026920">
                <a:moveTo>
                  <a:pt x="0" y="0"/>
                </a:moveTo>
                <a:lnTo>
                  <a:pt x="1447800" y="53340"/>
                </a:lnTo>
                <a:cubicBezTo>
                  <a:pt x="1797050" y="59690"/>
                  <a:pt x="1885950" y="-8890"/>
                  <a:pt x="2095500" y="38100"/>
                </a:cubicBezTo>
                <a:cubicBezTo>
                  <a:pt x="2305050" y="85090"/>
                  <a:pt x="2705100" y="335280"/>
                  <a:pt x="2705100" y="335280"/>
                </a:cubicBezTo>
                <a:lnTo>
                  <a:pt x="6080760" y="2026920"/>
                </a:lnTo>
              </a:path>
            </a:pathLst>
          </a:cu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p:sp>
        <p:nvSpPr>
          <p:cNvPr id="36" name="Frihåndsform 35"/>
          <p:cNvSpPr/>
          <p:nvPr/>
        </p:nvSpPr>
        <p:spPr>
          <a:xfrm>
            <a:off x="1676400" y="3390900"/>
            <a:ext cx="4754880" cy="587930"/>
          </a:xfrm>
          <a:custGeom>
            <a:avLst/>
            <a:gdLst>
              <a:gd name="connsiteX0" fmla="*/ 0 w 4541520"/>
              <a:gd name="connsiteY0" fmla="*/ 701040 h 816829"/>
              <a:gd name="connsiteX1" fmla="*/ 1493520 w 4541520"/>
              <a:gd name="connsiteY1" fmla="*/ 762000 h 816829"/>
              <a:gd name="connsiteX2" fmla="*/ 2042160 w 4541520"/>
              <a:gd name="connsiteY2" fmla="*/ 815340 h 816829"/>
              <a:gd name="connsiteX3" fmla="*/ 2514600 w 4541520"/>
              <a:gd name="connsiteY3" fmla="*/ 701040 h 816829"/>
              <a:gd name="connsiteX4" fmla="*/ 2849880 w 4541520"/>
              <a:gd name="connsiteY4" fmla="*/ 518160 h 816829"/>
              <a:gd name="connsiteX5" fmla="*/ 4541520 w 4541520"/>
              <a:gd name="connsiteY5" fmla="*/ 0 h 816829"/>
              <a:gd name="connsiteX0" fmla="*/ 0 w 4541520"/>
              <a:gd name="connsiteY0" fmla="*/ 701040 h 816530"/>
              <a:gd name="connsiteX1" fmla="*/ 1493520 w 4541520"/>
              <a:gd name="connsiteY1" fmla="*/ 762000 h 816530"/>
              <a:gd name="connsiteX2" fmla="*/ 2042160 w 4541520"/>
              <a:gd name="connsiteY2" fmla="*/ 815340 h 816530"/>
              <a:gd name="connsiteX3" fmla="*/ 2446020 w 4541520"/>
              <a:gd name="connsiteY3" fmla="*/ 708660 h 816530"/>
              <a:gd name="connsiteX4" fmla="*/ 2849880 w 4541520"/>
              <a:gd name="connsiteY4" fmla="*/ 518160 h 816530"/>
              <a:gd name="connsiteX5" fmla="*/ 4541520 w 4541520"/>
              <a:gd name="connsiteY5" fmla="*/ 0 h 816530"/>
              <a:gd name="connsiteX0" fmla="*/ 0 w 4541520"/>
              <a:gd name="connsiteY0" fmla="*/ 701040 h 816530"/>
              <a:gd name="connsiteX1" fmla="*/ 1493520 w 4541520"/>
              <a:gd name="connsiteY1" fmla="*/ 762000 h 816530"/>
              <a:gd name="connsiteX2" fmla="*/ 2042160 w 4541520"/>
              <a:gd name="connsiteY2" fmla="*/ 815340 h 816530"/>
              <a:gd name="connsiteX3" fmla="*/ 2446020 w 4541520"/>
              <a:gd name="connsiteY3" fmla="*/ 708660 h 816530"/>
              <a:gd name="connsiteX4" fmla="*/ 2849880 w 4541520"/>
              <a:gd name="connsiteY4" fmla="*/ 518160 h 816530"/>
              <a:gd name="connsiteX5" fmla="*/ 4541520 w 4541520"/>
              <a:gd name="connsiteY5" fmla="*/ 0 h 816530"/>
              <a:gd name="connsiteX0" fmla="*/ 0 w 4754880"/>
              <a:gd name="connsiteY0" fmla="*/ 472440 h 587930"/>
              <a:gd name="connsiteX1" fmla="*/ 1493520 w 4754880"/>
              <a:gd name="connsiteY1" fmla="*/ 533400 h 587930"/>
              <a:gd name="connsiteX2" fmla="*/ 2042160 w 4754880"/>
              <a:gd name="connsiteY2" fmla="*/ 586740 h 587930"/>
              <a:gd name="connsiteX3" fmla="*/ 2446020 w 4754880"/>
              <a:gd name="connsiteY3" fmla="*/ 480060 h 587930"/>
              <a:gd name="connsiteX4" fmla="*/ 2849880 w 4754880"/>
              <a:gd name="connsiteY4" fmla="*/ 289560 h 587930"/>
              <a:gd name="connsiteX5" fmla="*/ 4754880 w 4754880"/>
              <a:gd name="connsiteY5" fmla="*/ 0 h 587930"/>
              <a:gd name="connsiteX0" fmla="*/ 0 w 4754880"/>
              <a:gd name="connsiteY0" fmla="*/ 480696 h 596186"/>
              <a:gd name="connsiteX1" fmla="*/ 1493520 w 4754880"/>
              <a:gd name="connsiteY1" fmla="*/ 541656 h 596186"/>
              <a:gd name="connsiteX2" fmla="*/ 2042160 w 4754880"/>
              <a:gd name="connsiteY2" fmla="*/ 594996 h 596186"/>
              <a:gd name="connsiteX3" fmla="*/ 2446020 w 4754880"/>
              <a:gd name="connsiteY3" fmla="*/ 488316 h 596186"/>
              <a:gd name="connsiteX4" fmla="*/ 2849880 w 4754880"/>
              <a:gd name="connsiteY4" fmla="*/ 297816 h 596186"/>
              <a:gd name="connsiteX5" fmla="*/ 4754880 w 4754880"/>
              <a:gd name="connsiteY5" fmla="*/ 8256 h 596186"/>
              <a:gd name="connsiteX0" fmla="*/ 0 w 4754880"/>
              <a:gd name="connsiteY0" fmla="*/ 472440 h 587930"/>
              <a:gd name="connsiteX1" fmla="*/ 1493520 w 4754880"/>
              <a:gd name="connsiteY1" fmla="*/ 533400 h 587930"/>
              <a:gd name="connsiteX2" fmla="*/ 2042160 w 4754880"/>
              <a:gd name="connsiteY2" fmla="*/ 586740 h 587930"/>
              <a:gd name="connsiteX3" fmla="*/ 2446020 w 4754880"/>
              <a:gd name="connsiteY3" fmla="*/ 480060 h 587930"/>
              <a:gd name="connsiteX4" fmla="*/ 2849880 w 4754880"/>
              <a:gd name="connsiteY4" fmla="*/ 289560 h 587930"/>
              <a:gd name="connsiteX5" fmla="*/ 4754880 w 4754880"/>
              <a:gd name="connsiteY5" fmla="*/ 0 h 58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4880" h="587930">
                <a:moveTo>
                  <a:pt x="0" y="472440"/>
                </a:moveTo>
                <a:lnTo>
                  <a:pt x="1493520" y="533400"/>
                </a:lnTo>
                <a:cubicBezTo>
                  <a:pt x="1833880" y="552450"/>
                  <a:pt x="1883410" y="595630"/>
                  <a:pt x="2042160" y="586740"/>
                </a:cubicBezTo>
                <a:cubicBezTo>
                  <a:pt x="2200910" y="577850"/>
                  <a:pt x="2258060" y="582930"/>
                  <a:pt x="2446020" y="480060"/>
                </a:cubicBezTo>
                <a:cubicBezTo>
                  <a:pt x="2633980" y="377190"/>
                  <a:pt x="2465070" y="369570"/>
                  <a:pt x="2849880" y="289560"/>
                </a:cubicBezTo>
                <a:cubicBezTo>
                  <a:pt x="3234690" y="209550"/>
                  <a:pt x="4380230" y="48260"/>
                  <a:pt x="4754880" y="0"/>
                </a:cubicBezTo>
              </a:path>
            </a:pathLst>
          </a:cu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82" t="36035" b="31982"/>
          <a:stretch/>
        </p:blipFill>
        <p:spPr bwMode="auto">
          <a:xfrm>
            <a:off x="5158740" y="3921997"/>
            <a:ext cx="594834" cy="120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95" r="-1" b="55063"/>
          <a:stretch/>
        </p:blipFill>
        <p:spPr bwMode="auto">
          <a:xfrm>
            <a:off x="5530187" y="2177722"/>
            <a:ext cx="223386" cy="1698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59" t="38273" b="23455"/>
          <a:stretch/>
        </p:blipFill>
        <p:spPr bwMode="auto">
          <a:xfrm>
            <a:off x="5423136" y="3607969"/>
            <a:ext cx="330437" cy="1446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4" t="58303" r="-2"/>
          <a:stretch/>
        </p:blipFill>
        <p:spPr bwMode="auto">
          <a:xfrm>
            <a:off x="4975860" y="4365082"/>
            <a:ext cx="777712" cy="157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85"/>
          <a:stretch/>
        </p:blipFill>
        <p:spPr bwMode="auto">
          <a:xfrm>
            <a:off x="2400300" y="2059796"/>
            <a:ext cx="559820" cy="377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kstSylinder 36"/>
              <p:cNvSpPr txBox="1"/>
              <p:nvPr/>
            </p:nvSpPr>
            <p:spPr>
              <a:xfrm>
                <a:off x="1869543" y="2371217"/>
                <a:ext cx="9426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𝐸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nb-NO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nb-NO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nb-NO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7" name="TekstSylinder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9543" y="2371217"/>
                <a:ext cx="94269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kstSylinder 45"/>
              <p:cNvSpPr txBox="1"/>
              <p:nvPr/>
            </p:nvSpPr>
            <p:spPr>
              <a:xfrm>
                <a:off x="4689856" y="2360701"/>
                <a:ext cx="1904047" cy="379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𝐸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nb-NO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nb-NO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−∫</m:t>
                      </m:r>
                      <m:r>
                        <m:rPr>
                          <m:sty m:val="p"/>
                        </m:rPr>
                        <a:rPr lang="nb-NO" smtClean="0">
                          <a:solidFill>
                            <a:prstClr val="black"/>
                          </a:solidFill>
                          <a:latin typeface="Cambria Math"/>
                        </a:rPr>
                        <m:t>SP</m:t>
                      </m:r>
                      <m:r>
                        <a:rPr lang="nb-NO" smtClean="0">
                          <a:solidFill>
                            <a:prstClr val="black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nb-NO" smtClean="0">
                          <a:solidFill>
                            <a:prstClr val="black"/>
                          </a:solidFill>
                          <a:latin typeface="Cambria Math"/>
                        </a:rPr>
                        <m:t>d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𝑙</m:t>
                      </m:r>
                    </m:oMath>
                  </m:oMathPara>
                </a14:m>
                <a:endParaRPr lang="nb-NO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6" name="TekstSylinder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9856" y="2360701"/>
                <a:ext cx="1904047" cy="379848"/>
              </a:xfrm>
              <a:prstGeom prst="rect">
                <a:avLst/>
              </a:prstGeom>
              <a:blipFill rotWithShape="1">
                <a:blip r:embed="rId5"/>
                <a:stretch>
                  <a:fillRect b="-1746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kstSylinder 46"/>
              <p:cNvSpPr txBox="1"/>
              <p:nvPr/>
            </p:nvSpPr>
            <p:spPr>
              <a:xfrm>
                <a:off x="3505568" y="3265563"/>
                <a:ext cx="39683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nb-NO" sz="16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7" name="TekstSylinder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568" y="3265563"/>
                <a:ext cx="396839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kstSylinder 47"/>
              <p:cNvSpPr txBox="1"/>
              <p:nvPr/>
            </p:nvSpPr>
            <p:spPr>
              <a:xfrm>
                <a:off x="4126920" y="4180946"/>
                <a:ext cx="40158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b-NO" sz="1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b-NO" sz="16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nb-NO" sz="16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4</m:t>
                          </m:r>
                        </m:sub>
                      </m:sSub>
                    </m:oMath>
                  </m:oMathPara>
                </a14:m>
                <a:endParaRPr lang="nb-NO" sz="16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8" name="TekstSylinder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6920" y="4180946"/>
                <a:ext cx="401584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kstSylinder 17"/>
          <p:cNvSpPr txBox="1"/>
          <p:nvPr/>
        </p:nvSpPr>
        <p:spPr>
          <a:xfrm>
            <a:off x="6732240" y="4437112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>
                <a:solidFill>
                  <a:prstClr val="black"/>
                </a:solidFill>
              </a:rPr>
              <a:t>Energy </a:t>
            </a:r>
            <a:r>
              <a:rPr lang="nb-NO" dirty="0" err="1">
                <a:solidFill>
                  <a:prstClr val="black"/>
                </a:solidFill>
              </a:rPr>
              <a:t>detector</a:t>
            </a:r>
            <a:endParaRPr lang="nb-NO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kstSylinder 50"/>
              <p:cNvSpPr txBox="1"/>
              <p:nvPr/>
            </p:nvSpPr>
            <p:spPr>
              <a:xfrm>
                <a:off x="3537022" y="4907806"/>
                <a:ext cx="6894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nb-NO" i="1" smtClean="0">
                        <a:solidFill>
                          <a:prstClr val="black"/>
                        </a:solidFill>
                        <a:latin typeface="Cambria Math"/>
                      </a:rPr>
                      <m:t>𝜇</m:t>
                    </m:r>
                  </m:oMath>
                </a14:m>
                <a:r>
                  <a:rPr lang="nb-NO" dirty="0">
                    <a:solidFill>
                      <a:prstClr val="black"/>
                    </a:solidFill>
                  </a:rPr>
                  <a:t>,SP</a:t>
                </a:r>
              </a:p>
            </p:txBody>
          </p:sp>
        </mc:Choice>
        <mc:Fallback xmlns="">
          <p:sp>
            <p:nvSpPr>
              <p:cNvPr id="51" name="TekstSylinder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022" y="4907806"/>
                <a:ext cx="689420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197" r="-7965" b="-2459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kstSylinder 22"/>
          <p:cNvSpPr txBox="1"/>
          <p:nvPr/>
        </p:nvSpPr>
        <p:spPr>
          <a:xfrm>
            <a:off x="1331640" y="5551796"/>
            <a:ext cx="2018501" cy="369332"/>
          </a:xfrm>
          <a:prstGeom prst="rect">
            <a:avLst/>
          </a:prstGeom>
          <a:solidFill>
            <a:srgbClr val="FFFFFF">
              <a:alpha val="58000"/>
            </a:srgbClr>
          </a:solidFill>
        </p:spPr>
        <p:txBody>
          <a:bodyPr wrap="none" rtlCol="0">
            <a:spAutoFit/>
          </a:bodyPr>
          <a:lstStyle/>
          <a:p>
            <a:r>
              <a:rPr lang="nb-NO" dirty="0" err="1">
                <a:solidFill>
                  <a:prstClr val="black"/>
                </a:solidFill>
              </a:rPr>
              <a:t>Position</a:t>
            </a:r>
            <a:r>
              <a:rPr lang="nb-NO" dirty="0">
                <a:solidFill>
                  <a:prstClr val="black"/>
                </a:solidFill>
              </a:rPr>
              <a:t> </a:t>
            </a:r>
            <a:r>
              <a:rPr lang="nb-NO" dirty="0" err="1">
                <a:solidFill>
                  <a:prstClr val="black"/>
                </a:solidFill>
              </a:rPr>
              <a:t>detectors</a:t>
            </a:r>
            <a:endParaRPr lang="nb-NO" dirty="0">
              <a:solidFill>
                <a:prstClr val="black"/>
              </a:solidFill>
            </a:endParaRPr>
          </a:p>
        </p:txBody>
      </p:sp>
      <p:sp>
        <p:nvSpPr>
          <p:cNvPr id="53" name="TekstSylinder 52"/>
          <p:cNvSpPr txBox="1"/>
          <p:nvPr/>
        </p:nvSpPr>
        <p:spPr>
          <a:xfrm>
            <a:off x="4520936" y="5591402"/>
            <a:ext cx="2018501" cy="369332"/>
          </a:xfrm>
          <a:prstGeom prst="rect">
            <a:avLst/>
          </a:prstGeom>
          <a:solidFill>
            <a:srgbClr val="FFFFFF">
              <a:alpha val="58000"/>
            </a:srgbClr>
          </a:solidFill>
        </p:spPr>
        <p:txBody>
          <a:bodyPr wrap="none" rtlCol="0">
            <a:spAutoFit/>
          </a:bodyPr>
          <a:lstStyle/>
          <a:p>
            <a:r>
              <a:rPr lang="nb-NO" dirty="0" err="1">
                <a:solidFill>
                  <a:prstClr val="black"/>
                </a:solidFill>
              </a:rPr>
              <a:t>Position</a:t>
            </a:r>
            <a:r>
              <a:rPr lang="nb-NO" dirty="0">
                <a:solidFill>
                  <a:prstClr val="black"/>
                </a:solidFill>
              </a:rPr>
              <a:t> </a:t>
            </a:r>
            <a:r>
              <a:rPr lang="nb-NO" dirty="0" err="1">
                <a:solidFill>
                  <a:prstClr val="black"/>
                </a:solidFill>
              </a:rPr>
              <a:t>detectors</a:t>
            </a:r>
            <a:endParaRPr lang="nb-NO" dirty="0">
              <a:solidFill>
                <a:prstClr val="black"/>
              </a:solidFill>
            </a:endParaRPr>
          </a:p>
        </p:txBody>
      </p:sp>
      <p:cxnSp>
        <p:nvCxnSpPr>
          <p:cNvPr id="45" name="Rett pil 44"/>
          <p:cNvCxnSpPr/>
          <p:nvPr/>
        </p:nvCxnSpPr>
        <p:spPr>
          <a:xfrm>
            <a:off x="2611965" y="6381328"/>
            <a:ext cx="177249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kstSylinder 60"/>
              <p:cNvSpPr txBox="1"/>
              <p:nvPr/>
            </p:nvSpPr>
            <p:spPr>
              <a:xfrm>
                <a:off x="4412165" y="6204371"/>
                <a:ext cx="12399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nb-NO" smtClean="0">
                          <a:solidFill>
                            <a:prstClr val="black"/>
                          </a:solidFill>
                          <a:latin typeface="Cambria Math"/>
                        </a:rPr>
                        <m:t>SP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(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𝑥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,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𝑦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,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𝑧</m:t>
                      </m:r>
                      <m:r>
                        <a:rPr lang="nb-NO" i="1" smtClean="0">
                          <a:solidFill>
                            <a:prstClr val="black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nb-NO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1" name="TekstSylinder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165" y="6204371"/>
                <a:ext cx="1239955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nb-N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Plassholder for dato 4">
            <a:extLst>
              <a:ext uri="{FF2B5EF4-FFF2-40B4-BE49-F238E27FC236}">
                <a16:creationId xmlns:a16="http://schemas.microsoft.com/office/drawing/2014/main" xmlns="" id="{B2CD3F7F-1E47-46F2-A47A-0936AC5CE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xmlns="" id="{0601B3A4-15ED-4935-902E-392B96A0E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4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75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6" grpId="0" animBg="1"/>
      <p:bldP spid="28" grpId="0" animBg="1"/>
      <p:bldP spid="31" grpId="0" animBg="1"/>
      <p:bldP spid="36" grpId="0" animBg="1"/>
      <p:bldP spid="37" grpId="0"/>
      <p:bldP spid="46" grpId="0"/>
      <p:bldP spid="47" grpId="0"/>
      <p:bldP spid="48" grpId="0"/>
      <p:bldP spid="23" grpId="0" animBg="1"/>
      <p:bldP spid="53" grpId="0" animBg="1"/>
      <p:bldP spid="6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4" y="1628777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>
              <a:solidFill>
                <a:prstClr val="black"/>
              </a:solidFill>
            </a:endParaRPr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8949-2BDE-410D-AF48-B5C85C5D5D7A}" type="slidenum">
              <a:rPr lang="nb-NO" altLang="nb-NO" smtClean="0">
                <a:solidFill>
                  <a:srgbClr val="FFFFFF">
                    <a:lumMod val="65000"/>
                  </a:srgbClr>
                </a:solidFill>
              </a:rPr>
              <a:pPr/>
              <a:t>40</a:t>
            </a:fld>
            <a:endParaRPr lang="nb-NO" alt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2" name="Rektangel 11"/>
          <p:cNvSpPr/>
          <p:nvPr/>
        </p:nvSpPr>
        <p:spPr>
          <a:xfrm>
            <a:off x="592735" y="735087"/>
            <a:ext cx="7455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sz="2800" b="1" dirty="0" smtClean="0">
                <a:solidFill>
                  <a:srgbClr val="8FA968"/>
                </a:solidFill>
              </a:rPr>
              <a:t>Range </a:t>
            </a:r>
            <a:r>
              <a:rPr lang="nb-NO" sz="2800" b="1" dirty="0" err="1">
                <a:solidFill>
                  <a:srgbClr val="8FA968"/>
                </a:solidFill>
              </a:rPr>
              <a:t>resolution</a:t>
            </a:r>
            <a:r>
              <a:rPr lang="nb-NO" sz="2800" b="1" dirty="0">
                <a:solidFill>
                  <a:srgbClr val="8FA968"/>
                </a:solidFill>
              </a:rPr>
              <a:t> from </a:t>
            </a:r>
            <a:r>
              <a:rPr lang="nb-NO" sz="2800" b="1" dirty="0" err="1">
                <a:solidFill>
                  <a:srgbClr val="8FA968"/>
                </a:solidFill>
              </a:rPr>
              <a:t>individual</a:t>
            </a:r>
            <a:r>
              <a:rPr lang="nb-NO" sz="2800" b="1" dirty="0">
                <a:solidFill>
                  <a:srgbClr val="8FA968"/>
                </a:solidFill>
              </a:rPr>
              <a:t> </a:t>
            </a:r>
            <a:r>
              <a:rPr lang="nb-NO" sz="2800" b="1" dirty="0" err="1" smtClean="0">
                <a:solidFill>
                  <a:srgbClr val="8FA968"/>
                </a:solidFill>
              </a:rPr>
              <a:t>tracks</a:t>
            </a:r>
            <a:endParaRPr lang="nb-NO" sz="2800" b="1" dirty="0">
              <a:solidFill>
                <a:srgbClr val="8FA968"/>
              </a:solidFill>
            </a:endParaRP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xmlns="" id="{CA7B47BD-7CB1-496E-802B-A69C3D51C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72" y="2132856"/>
            <a:ext cx="8402625" cy="2697195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4067944" y="4898900"/>
            <a:ext cx="6228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/>
              <a:t>Pettersen, H.E.S. et al., 2019. Physica Medica 63, 87–97.</a:t>
            </a:r>
            <a:endParaRPr lang="it-IT" sz="1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3634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22920" y="620688"/>
            <a:ext cx="7365504" cy="652934"/>
          </a:xfrm>
        </p:spPr>
        <p:txBody>
          <a:bodyPr/>
          <a:lstStyle/>
          <a:p>
            <a:r>
              <a:rPr lang="nb-NO" dirty="0" smtClean="0"/>
              <a:t>Range </a:t>
            </a:r>
            <a:r>
              <a:rPr lang="nb-NO" dirty="0" err="1" smtClean="0"/>
              <a:t>accuracy</a:t>
            </a:r>
            <a:r>
              <a:rPr lang="nb-NO" dirty="0" smtClean="0"/>
              <a:t> and </a:t>
            </a:r>
            <a:r>
              <a:rPr lang="nb-NO" dirty="0" err="1" smtClean="0"/>
              <a:t>precision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41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0" name="Plassholder for innhold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11" name="Bild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819899"/>
            <a:ext cx="8181975" cy="3933825"/>
          </a:xfrm>
          <a:prstGeom prst="rect">
            <a:avLst/>
          </a:prstGeom>
        </p:spPr>
      </p:pic>
      <p:sp>
        <p:nvSpPr>
          <p:cNvPr id="8" name="TekstSylinder 7"/>
          <p:cNvSpPr txBox="1"/>
          <p:nvPr/>
        </p:nvSpPr>
        <p:spPr>
          <a:xfrm>
            <a:off x="1464619" y="2421377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Range</a:t>
            </a:r>
            <a:br>
              <a:rPr lang="nb-NO" dirty="0" smtClean="0"/>
            </a:br>
            <a:r>
              <a:rPr lang="nb-NO" dirty="0" err="1" smtClean="0"/>
              <a:t>straggling</a:t>
            </a:r>
            <a:endParaRPr lang="nb-NO" dirty="0"/>
          </a:p>
        </p:txBody>
      </p:sp>
      <p:sp>
        <p:nvSpPr>
          <p:cNvPr id="9" name="TekstSylinder 8"/>
          <p:cNvSpPr txBox="1"/>
          <p:nvPr/>
        </p:nvSpPr>
        <p:spPr>
          <a:xfrm>
            <a:off x="5364088" y="2309483"/>
            <a:ext cx="13131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Range</a:t>
            </a:r>
            <a:br>
              <a:rPr lang="nb-NO" dirty="0" smtClean="0"/>
            </a:br>
            <a:r>
              <a:rPr lang="nb-NO" dirty="0" err="1" smtClean="0"/>
              <a:t>straggling</a:t>
            </a:r>
            <a:endParaRPr lang="nb-NO" dirty="0" smtClean="0"/>
          </a:p>
          <a:p>
            <a:r>
              <a:rPr lang="nb-NO" dirty="0" smtClean="0"/>
              <a:t>+</a:t>
            </a:r>
          </a:p>
          <a:p>
            <a:r>
              <a:rPr lang="nb-NO" dirty="0" err="1" smtClean="0"/>
              <a:t>detector</a:t>
            </a:r>
            <a:endParaRPr lang="nb-NO" dirty="0"/>
          </a:p>
          <a:p>
            <a:r>
              <a:rPr lang="nb-NO" dirty="0" err="1" smtClean="0"/>
              <a:t>uncertainty</a:t>
            </a:r>
            <a:endParaRPr lang="nb-NO" dirty="0" smtClean="0"/>
          </a:p>
        </p:txBody>
      </p:sp>
    </p:spTree>
    <p:extLst>
      <p:ext uri="{BB962C8B-B14F-4D97-AF65-F5344CB8AC3E}">
        <p14:creationId xmlns:p14="http://schemas.microsoft.com/office/powerpoint/2010/main" val="18561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323854" y="728663"/>
            <a:ext cx="7993063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altLang="nb-NO">
              <a:solidFill>
                <a:srgbClr val="716657"/>
              </a:solidFill>
            </a:endParaRPr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4" y="1628777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>
              <a:solidFill>
                <a:prstClr val="black"/>
              </a:solidFill>
            </a:endParaRPr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8949-2BDE-410D-AF48-B5C85C5D5D7A}" type="slidenum">
              <a:rPr lang="nb-NO" altLang="nb-NO" smtClean="0">
                <a:solidFill>
                  <a:srgbClr val="FFFFFF">
                    <a:lumMod val="65000"/>
                  </a:srgbClr>
                </a:solidFill>
              </a:rPr>
              <a:pPr/>
              <a:t>42</a:t>
            </a:fld>
            <a:endParaRPr lang="nb-NO" alt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592735" y="947984"/>
            <a:ext cx="7455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altLang="nb-NO" sz="3600" b="1" dirty="0">
                <a:solidFill>
                  <a:srgbClr val="8FA968"/>
                </a:solidFill>
              </a:rPr>
              <a:t>Range </a:t>
            </a:r>
            <a:r>
              <a:rPr lang="nb-NO" altLang="nb-NO" sz="3600" b="1" dirty="0" err="1">
                <a:solidFill>
                  <a:srgbClr val="8FA968"/>
                </a:solidFill>
              </a:rPr>
              <a:t>distribution</a:t>
            </a:r>
            <a:r>
              <a:rPr lang="nb-NO" altLang="nb-NO" sz="3600" b="1" dirty="0">
                <a:solidFill>
                  <a:srgbClr val="8FA968"/>
                </a:solidFill>
              </a:rPr>
              <a:t> per beam </a:t>
            </a:r>
            <a:r>
              <a:rPr lang="nb-NO" altLang="nb-NO" sz="3600" b="1" dirty="0" err="1">
                <a:solidFill>
                  <a:srgbClr val="8FA968"/>
                </a:solidFill>
              </a:rPr>
              <a:t>energy</a:t>
            </a:r>
            <a:endParaRPr lang="nb-NO" altLang="nb-NO" sz="3600" b="1" dirty="0">
              <a:solidFill>
                <a:srgbClr val="8FA968"/>
              </a:solidFill>
            </a:endParaRPr>
          </a:p>
        </p:txBody>
      </p: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xmlns="" id="{73CA091E-1512-4A4B-9B72-314FE9CC5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77" y="2422572"/>
            <a:ext cx="8340417" cy="3052672"/>
          </a:xfrm>
          <a:prstGeom prst="rect">
            <a:avLst/>
          </a:prstGeom>
        </p:spPr>
      </p:pic>
      <p:sp>
        <p:nvSpPr>
          <p:cNvPr id="11" name="Rektangel 10"/>
          <p:cNvSpPr/>
          <p:nvPr/>
        </p:nvSpPr>
        <p:spPr>
          <a:xfrm>
            <a:off x="4067944" y="5475244"/>
            <a:ext cx="6228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/>
              <a:t>Pettersen, H.E.S. et al., 2019. Physica Medica 63, 87–97.</a:t>
            </a:r>
            <a:endParaRPr lang="it-IT" sz="1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3497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7" name="Plassholder for innhold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558" y="332656"/>
            <a:ext cx="6210228" cy="5692110"/>
          </a:xfrm>
          <a:prstGeom prst="rect">
            <a:avLst/>
          </a:prstGeom>
        </p:spPr>
      </p:pic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43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3563888" y="6020760"/>
            <a:ext cx="6228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/>
              <a:t>Pettersen, H.E.S. et al., 2019. Physica Medica 63, 87–97.</a:t>
            </a:r>
            <a:endParaRPr lang="it-IT" sz="1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7450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7" name="Plassholder for innhold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434" y="622774"/>
            <a:ext cx="8275132" cy="5692110"/>
          </a:xfrm>
          <a:prstGeom prst="rect">
            <a:avLst/>
          </a:prstGeom>
        </p:spPr>
      </p:pic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44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3851920" y="6297225"/>
            <a:ext cx="6228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/>
              <a:t>Pettersen, H.E.S. et al., 2019. Physica Medica 63, 87–97.</a:t>
            </a:r>
            <a:endParaRPr lang="it-IT" sz="1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3034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7" name="Plassholder for innhold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692696"/>
            <a:ext cx="6445205" cy="5174645"/>
          </a:xfrm>
          <a:prstGeom prst="rect">
            <a:avLst/>
          </a:prstGeom>
        </p:spPr>
      </p:pic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45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3635896" y="5962059"/>
            <a:ext cx="6228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/>
              <a:t>Pettersen, H.E.S. et al., 2019. Physica Medica 63, 87–97.</a:t>
            </a:r>
            <a:endParaRPr lang="it-IT" sz="1200">
              <a:effectLst/>
            </a:endParaRPr>
          </a:p>
        </p:txBody>
      </p:sp>
      <p:grpSp>
        <p:nvGrpSpPr>
          <p:cNvPr id="12" name="Gruppe 11"/>
          <p:cNvGrpSpPr/>
          <p:nvPr/>
        </p:nvGrpSpPr>
        <p:grpSpPr>
          <a:xfrm>
            <a:off x="4355976" y="964102"/>
            <a:ext cx="2603470" cy="4190999"/>
            <a:chOff x="4355976" y="964102"/>
            <a:chExt cx="2603470" cy="4190999"/>
          </a:xfrm>
        </p:grpSpPr>
        <p:cxnSp>
          <p:nvCxnSpPr>
            <p:cNvPr id="9" name="Rett linje 8"/>
            <p:cNvCxnSpPr/>
            <p:nvPr/>
          </p:nvCxnSpPr>
          <p:spPr>
            <a:xfrm flipH="1" flipV="1">
              <a:off x="4355976" y="964102"/>
              <a:ext cx="22168" cy="4190999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</a:ln>
            <a:effectLst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kstSylinder 10"/>
            <p:cNvSpPr txBox="1"/>
            <p:nvPr/>
          </p:nvSpPr>
          <p:spPr>
            <a:xfrm>
              <a:off x="4427984" y="4365104"/>
              <a:ext cx="2531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mtClean="0">
                  <a:solidFill>
                    <a:srgbClr val="FF0000"/>
                  </a:solidFill>
                </a:rPr>
                <a:t>Design choice: 3.5 mm</a:t>
              </a:r>
              <a:endParaRPr lang="nb-NO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916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Number of layers needed	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46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17" y="3131694"/>
            <a:ext cx="8785387" cy="1392543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4367265" y="4055864"/>
            <a:ext cx="576064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Rektangel 8"/>
          <p:cNvSpPr/>
          <p:nvPr/>
        </p:nvSpPr>
        <p:spPr>
          <a:xfrm>
            <a:off x="3851920" y="4581128"/>
            <a:ext cx="62281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/>
              <a:t>Pettersen, H.E.S. et al., 2019. Physica Medica 63, 87–97.</a:t>
            </a:r>
            <a:endParaRPr lang="it-IT" sz="1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3053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mtClean="0"/>
              <a:t>What about images?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7764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323850" y="728663"/>
            <a:ext cx="7993063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endParaRPr lang="en-US" altLang="nb-NO"/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0" y="1628775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/>
          </a:p>
        </p:txBody>
      </p:sp>
      <p:sp>
        <p:nvSpPr>
          <p:cNvPr id="54298" name="Rectangle 26"/>
          <p:cNvSpPr>
            <a:spLocks noGrp="1" noChangeArrowheads="1"/>
          </p:cNvSpPr>
          <p:nvPr>
            <p:ph type="title"/>
          </p:nvPr>
        </p:nvSpPr>
        <p:spPr>
          <a:xfrm>
            <a:off x="323850" y="692150"/>
            <a:ext cx="8496622" cy="720725"/>
          </a:xfrm>
        </p:spPr>
        <p:txBody>
          <a:bodyPr/>
          <a:lstStyle/>
          <a:p>
            <a:r>
              <a:rPr lang="nb-NO" altLang="nb-NO" sz="3200" dirty="0" smtClean="0"/>
              <a:t>The Most </a:t>
            </a:r>
            <a:r>
              <a:rPr lang="nb-NO" altLang="nb-NO" sz="3200" dirty="0" err="1" smtClean="0"/>
              <a:t>Likely</a:t>
            </a:r>
            <a:r>
              <a:rPr lang="nb-NO" altLang="nb-NO" sz="3200" dirty="0" smtClean="0"/>
              <a:t> </a:t>
            </a:r>
            <a:r>
              <a:rPr lang="nb-NO" altLang="nb-NO" sz="3200" dirty="0" err="1" smtClean="0"/>
              <a:t>Path</a:t>
            </a:r>
            <a:r>
              <a:rPr lang="nb-NO" altLang="nb-NO" sz="3200" dirty="0" smtClean="0"/>
              <a:t> </a:t>
            </a:r>
            <a:r>
              <a:rPr lang="nb-NO" altLang="nb-NO" sz="3200" dirty="0" err="1" smtClean="0"/>
              <a:t>scheme</a:t>
            </a:r>
            <a:endParaRPr lang="nb-NO" altLang="nb-NO" sz="3200" dirty="0"/>
          </a:p>
        </p:txBody>
      </p:sp>
      <p:sp>
        <p:nvSpPr>
          <p:cNvPr id="54299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251520" y="1592263"/>
            <a:ext cx="8640960" cy="4533900"/>
          </a:xfrm>
        </p:spPr>
        <p:txBody>
          <a:bodyPr/>
          <a:lstStyle/>
          <a:p>
            <a:pPr marL="0" indent="0">
              <a:buNone/>
            </a:pPr>
            <a:r>
              <a:rPr lang="nb-NO" altLang="nb-NO" sz="2400" dirty="0" smtClean="0"/>
              <a:t>The </a:t>
            </a:r>
            <a:r>
              <a:rPr lang="nb-NO" altLang="nb-NO" sz="2400" b="1" dirty="0" smtClean="0"/>
              <a:t>Most </a:t>
            </a:r>
            <a:r>
              <a:rPr lang="nb-NO" altLang="nb-NO" sz="2400" b="1" dirty="0" err="1" smtClean="0"/>
              <a:t>Likely</a:t>
            </a:r>
            <a:r>
              <a:rPr lang="nb-NO" altLang="nb-NO" sz="2400" b="1" dirty="0" smtClean="0"/>
              <a:t> </a:t>
            </a:r>
            <a:r>
              <a:rPr lang="nb-NO" altLang="nb-NO" sz="2400" b="1" dirty="0" err="1" smtClean="0"/>
              <a:t>Path</a:t>
            </a:r>
            <a:r>
              <a:rPr lang="nb-NO" altLang="nb-NO" sz="2400" dirty="0" smtClean="0"/>
              <a:t> (MLP) </a:t>
            </a:r>
            <a:r>
              <a:rPr lang="nb-NO" altLang="nb-NO" sz="2400" dirty="0" err="1" smtClean="0"/>
              <a:t>of</a:t>
            </a:r>
            <a:r>
              <a:rPr lang="nb-NO" altLang="nb-NO" sz="2400" dirty="0" smtClean="0"/>
              <a:t> </a:t>
            </a:r>
            <a:r>
              <a:rPr lang="nb-NO" altLang="nb-NO" sz="2400" dirty="0" err="1" smtClean="0"/>
              <a:t>the</a:t>
            </a:r>
            <a:r>
              <a:rPr lang="nb-NO" altLang="nb-NO" sz="2400" dirty="0" smtClean="0"/>
              <a:t> proton </a:t>
            </a:r>
            <a:r>
              <a:rPr lang="nb-NO" altLang="nb-NO" sz="2400" dirty="0" err="1" smtClean="0"/>
              <a:t>through</a:t>
            </a:r>
            <a:r>
              <a:rPr lang="nb-NO" altLang="nb-NO" sz="2400" dirty="0" smtClean="0"/>
              <a:t> </a:t>
            </a:r>
            <a:r>
              <a:rPr lang="nb-NO" altLang="nb-NO" sz="2400" dirty="0" err="1" smtClean="0"/>
              <a:t>the</a:t>
            </a:r>
            <a:r>
              <a:rPr lang="nb-NO" altLang="nb-NO" sz="2400" dirty="0" smtClean="0"/>
              <a:t> </a:t>
            </a:r>
            <a:r>
              <a:rPr lang="nb-NO" altLang="nb-NO" sz="2400" dirty="0" err="1" smtClean="0"/>
              <a:t>object</a:t>
            </a:r>
            <a:endParaRPr lang="nb-NO" altLang="nb-NO" sz="2400" dirty="0" smtClean="0"/>
          </a:p>
          <a:p>
            <a:r>
              <a:rPr lang="nb-NO" altLang="nb-NO" sz="2400" dirty="0" smtClean="0"/>
              <a:t>A model </a:t>
            </a:r>
            <a:r>
              <a:rPr lang="nb-NO" altLang="nb-NO" sz="2400" dirty="0" err="1" smtClean="0"/>
              <a:t>fit</a:t>
            </a:r>
            <a:r>
              <a:rPr lang="nb-NO" altLang="nb-NO" sz="2400" dirty="0" smtClean="0"/>
              <a:t> to </a:t>
            </a:r>
            <a:r>
              <a:rPr lang="nb-NO" altLang="nb-NO" sz="2400" dirty="0" err="1" smtClean="0"/>
              <a:t>the</a:t>
            </a:r>
            <a:r>
              <a:rPr lang="nb-NO" altLang="nb-NO" sz="2400" dirty="0" smtClean="0"/>
              <a:t> </a:t>
            </a:r>
            <a:r>
              <a:rPr lang="nb-NO" altLang="nb-NO" sz="2400" dirty="0" err="1" smtClean="0"/>
              <a:t>entry</a:t>
            </a:r>
            <a:r>
              <a:rPr lang="nb-NO" altLang="nb-NO" sz="2400" dirty="0" smtClean="0"/>
              <a:t> and </a:t>
            </a:r>
            <a:r>
              <a:rPr lang="nb-NO" altLang="nb-NO" sz="2400" smtClean="0"/>
              <a:t>exit angle/position</a:t>
            </a:r>
            <a:endParaRPr lang="nb-NO" altLang="nb-NO" sz="2400" dirty="0"/>
          </a:p>
          <a:p>
            <a:r>
              <a:rPr lang="nb-NO" altLang="nb-NO" sz="2400" smtClean="0"/>
              <a:t>Use the curves for image reconstruction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74" y="3153751"/>
            <a:ext cx="440531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Rett pil 2"/>
          <p:cNvCxnSpPr/>
          <p:nvPr/>
        </p:nvCxnSpPr>
        <p:spPr bwMode="auto">
          <a:xfrm>
            <a:off x="891046" y="4708052"/>
            <a:ext cx="432048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Rett pil 11"/>
          <p:cNvCxnSpPr/>
          <p:nvPr/>
        </p:nvCxnSpPr>
        <p:spPr bwMode="auto">
          <a:xfrm>
            <a:off x="5080335" y="3806132"/>
            <a:ext cx="457340" cy="56567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Rett pil 13"/>
          <p:cNvCxnSpPr/>
          <p:nvPr/>
        </p:nvCxnSpPr>
        <p:spPr bwMode="auto">
          <a:xfrm flipV="1">
            <a:off x="5078186" y="5241471"/>
            <a:ext cx="489857" cy="65315"/>
          </a:xfrm>
          <a:prstGeom prst="straightConnector1">
            <a:avLst/>
          </a:prstGeom>
          <a:noFill/>
          <a:ln w="57150" cap="flat" cmpd="sng" algn="ctr">
            <a:solidFill>
              <a:srgbClr val="0033CC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Rett pil 15"/>
          <p:cNvCxnSpPr/>
          <p:nvPr/>
        </p:nvCxnSpPr>
        <p:spPr bwMode="auto">
          <a:xfrm>
            <a:off x="908138" y="4729804"/>
            <a:ext cx="432048" cy="0"/>
          </a:xfrm>
          <a:prstGeom prst="straightConnector1">
            <a:avLst/>
          </a:prstGeom>
          <a:noFill/>
          <a:ln w="57150" cap="flat" cmpd="sng" algn="ctr">
            <a:solidFill>
              <a:srgbClr val="0033CC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ktangel 7"/>
          <p:cNvSpPr/>
          <p:nvPr/>
        </p:nvSpPr>
        <p:spPr>
          <a:xfrm>
            <a:off x="4038166" y="6183386"/>
            <a:ext cx="38888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nb-NO" sz="1200" dirty="0"/>
              <a:t>Li, T., et al., </a:t>
            </a:r>
            <a:r>
              <a:rPr lang="nb-NO" sz="1200" i="1" dirty="0" err="1"/>
              <a:t>Reconstruction</a:t>
            </a:r>
            <a:r>
              <a:rPr lang="nb-NO" sz="1200" i="1" dirty="0"/>
              <a:t> for proton </a:t>
            </a:r>
            <a:r>
              <a:rPr lang="nb-NO" sz="1200" i="1" dirty="0" err="1"/>
              <a:t>computed</a:t>
            </a:r>
            <a:r>
              <a:rPr lang="nb-NO" sz="1200" i="1" dirty="0"/>
              <a:t> </a:t>
            </a:r>
            <a:r>
              <a:rPr lang="nb-NO" sz="1200" i="1" dirty="0" err="1"/>
              <a:t>tomography</a:t>
            </a:r>
            <a:r>
              <a:rPr lang="nb-NO" sz="1200" i="1" dirty="0"/>
              <a:t> by tracing proton </a:t>
            </a:r>
            <a:r>
              <a:rPr lang="nb-NO" sz="1200" i="1" dirty="0" err="1"/>
              <a:t>trajectories</a:t>
            </a:r>
            <a:r>
              <a:rPr lang="nb-NO" sz="1200" i="1" dirty="0"/>
              <a:t>: a Monte Carlo </a:t>
            </a:r>
            <a:r>
              <a:rPr lang="nb-NO" sz="1200" i="1" dirty="0" err="1"/>
              <a:t>study</a:t>
            </a:r>
            <a:r>
              <a:rPr lang="nb-NO" sz="1200" i="1" dirty="0"/>
              <a:t>.</a:t>
            </a:r>
            <a:r>
              <a:rPr lang="nb-NO" sz="1200" dirty="0"/>
              <a:t> Med </a:t>
            </a:r>
            <a:r>
              <a:rPr lang="nb-NO" sz="1200" dirty="0" err="1"/>
              <a:t>Phys</a:t>
            </a:r>
            <a:r>
              <a:rPr lang="nb-NO" sz="1200" dirty="0"/>
              <a:t>, 2006. </a:t>
            </a:r>
            <a:r>
              <a:rPr lang="nb-NO" sz="1200" b="1" dirty="0"/>
              <a:t>33</a:t>
            </a:r>
            <a:r>
              <a:rPr lang="nb-NO" sz="1200" dirty="0"/>
              <a:t>(3): p. 699-706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8949-2BDE-410D-AF48-B5C85C5D5D7A}" type="slidenum">
              <a:rPr lang="nb-NO" altLang="nb-NO" smtClean="0"/>
              <a:pPr/>
              <a:t>48</a:t>
            </a:fld>
            <a:endParaRPr lang="nb-NO" altLang="nb-NO"/>
          </a:p>
        </p:txBody>
      </p:sp>
      <p:sp>
        <p:nvSpPr>
          <p:cNvPr id="15" name="TekstSylinder 14"/>
          <p:cNvSpPr txBox="1"/>
          <p:nvPr/>
        </p:nvSpPr>
        <p:spPr>
          <a:xfrm rot="20211020">
            <a:off x="1692326" y="3209016"/>
            <a:ext cx="5759269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b-NO" sz="36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on MLP on Thursday!</a:t>
            </a:r>
            <a:endParaRPr lang="nb-NO" sz="36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433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>
            <a:extLst>
              <a:ext uri="{FF2B5EF4-FFF2-40B4-BE49-F238E27FC236}">
                <a16:creationId xmlns:a16="http://schemas.microsoft.com/office/drawing/2014/main" xmlns="" id="{550A19F6-67EA-4912-BD77-C41C5652A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106" y="1473032"/>
            <a:ext cx="4635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Bergen pCT - Helge Pettersen</a:t>
            </a:r>
            <a:endParaRPr lang="nb-NO" dirty="0"/>
          </a:p>
        </p:txBody>
      </p:sp>
      <p:sp>
        <p:nvSpPr>
          <p:cNvPr id="8" name="Ellipse 7"/>
          <p:cNvSpPr/>
          <p:nvPr/>
        </p:nvSpPr>
        <p:spPr>
          <a:xfrm>
            <a:off x="3715613" y="1589502"/>
            <a:ext cx="1440160" cy="108012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Frihåndsform 8"/>
          <p:cNvSpPr/>
          <p:nvPr/>
        </p:nvSpPr>
        <p:spPr>
          <a:xfrm>
            <a:off x="4050718" y="2146290"/>
            <a:ext cx="722587" cy="344098"/>
          </a:xfrm>
          <a:custGeom>
            <a:avLst/>
            <a:gdLst>
              <a:gd name="connsiteX0" fmla="*/ 0 w 433552"/>
              <a:gd name="connsiteY0" fmla="*/ 0 h 157697"/>
              <a:gd name="connsiteX1" fmla="*/ 228600 w 433552"/>
              <a:gd name="connsiteY1" fmla="*/ 157655 h 157697"/>
              <a:gd name="connsiteX2" fmla="*/ 433552 w 433552"/>
              <a:gd name="connsiteY2" fmla="*/ 15766 h 157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3552" h="157697">
                <a:moveTo>
                  <a:pt x="0" y="0"/>
                </a:moveTo>
                <a:cubicBezTo>
                  <a:pt x="78170" y="77513"/>
                  <a:pt x="156341" y="155027"/>
                  <a:pt x="228600" y="157655"/>
                </a:cubicBezTo>
                <a:cubicBezTo>
                  <a:pt x="300859" y="160283"/>
                  <a:pt x="390197" y="40728"/>
                  <a:pt x="433552" y="1576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Ellipse 9"/>
          <p:cNvSpPr/>
          <p:nvPr/>
        </p:nvSpPr>
        <p:spPr>
          <a:xfrm>
            <a:off x="4088791" y="1872533"/>
            <a:ext cx="144948" cy="1200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Ellipse 10"/>
          <p:cNvSpPr/>
          <p:nvPr/>
        </p:nvSpPr>
        <p:spPr>
          <a:xfrm>
            <a:off x="4571955" y="1885672"/>
            <a:ext cx="144948" cy="12001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Frihåndsform 11"/>
          <p:cNvSpPr/>
          <p:nvPr/>
        </p:nvSpPr>
        <p:spPr>
          <a:xfrm>
            <a:off x="3825960" y="1973565"/>
            <a:ext cx="1149617" cy="380132"/>
          </a:xfrm>
          <a:custGeom>
            <a:avLst/>
            <a:gdLst>
              <a:gd name="connsiteX0" fmla="*/ 0 w 1149617"/>
              <a:gd name="connsiteY0" fmla="*/ 0 h 495300"/>
              <a:gd name="connsiteX1" fmla="*/ 50800 w 1149617"/>
              <a:gd name="connsiteY1" fmla="*/ 12700 h 495300"/>
              <a:gd name="connsiteX2" fmla="*/ 82550 w 1149617"/>
              <a:gd name="connsiteY2" fmla="*/ 38100 h 495300"/>
              <a:gd name="connsiteX3" fmla="*/ 120650 w 1149617"/>
              <a:gd name="connsiteY3" fmla="*/ 114300 h 495300"/>
              <a:gd name="connsiteX4" fmla="*/ 127000 w 1149617"/>
              <a:gd name="connsiteY4" fmla="*/ 133350 h 495300"/>
              <a:gd name="connsiteX5" fmla="*/ 133350 w 1149617"/>
              <a:gd name="connsiteY5" fmla="*/ 152400 h 495300"/>
              <a:gd name="connsiteX6" fmla="*/ 139700 w 1149617"/>
              <a:gd name="connsiteY6" fmla="*/ 190500 h 495300"/>
              <a:gd name="connsiteX7" fmla="*/ 146050 w 1149617"/>
              <a:gd name="connsiteY7" fmla="*/ 209550 h 495300"/>
              <a:gd name="connsiteX8" fmla="*/ 165100 w 1149617"/>
              <a:gd name="connsiteY8" fmla="*/ 215900 h 495300"/>
              <a:gd name="connsiteX9" fmla="*/ 184150 w 1149617"/>
              <a:gd name="connsiteY9" fmla="*/ 228600 h 495300"/>
              <a:gd name="connsiteX10" fmla="*/ 196850 w 1149617"/>
              <a:gd name="connsiteY10" fmla="*/ 247650 h 495300"/>
              <a:gd name="connsiteX11" fmla="*/ 215900 w 1149617"/>
              <a:gd name="connsiteY11" fmla="*/ 260350 h 495300"/>
              <a:gd name="connsiteX12" fmla="*/ 234950 w 1149617"/>
              <a:gd name="connsiteY12" fmla="*/ 317500 h 495300"/>
              <a:gd name="connsiteX13" fmla="*/ 254000 w 1149617"/>
              <a:gd name="connsiteY13" fmla="*/ 355600 h 495300"/>
              <a:gd name="connsiteX14" fmla="*/ 292100 w 1149617"/>
              <a:gd name="connsiteY14" fmla="*/ 381000 h 495300"/>
              <a:gd name="connsiteX15" fmla="*/ 330200 w 1149617"/>
              <a:gd name="connsiteY15" fmla="*/ 393700 h 495300"/>
              <a:gd name="connsiteX16" fmla="*/ 425450 w 1149617"/>
              <a:gd name="connsiteY16" fmla="*/ 381000 h 495300"/>
              <a:gd name="connsiteX17" fmla="*/ 444500 w 1149617"/>
              <a:gd name="connsiteY17" fmla="*/ 368300 h 495300"/>
              <a:gd name="connsiteX18" fmla="*/ 457200 w 1149617"/>
              <a:gd name="connsiteY18" fmla="*/ 349250 h 495300"/>
              <a:gd name="connsiteX19" fmla="*/ 495300 w 1149617"/>
              <a:gd name="connsiteY19" fmla="*/ 330200 h 495300"/>
              <a:gd name="connsiteX20" fmla="*/ 514350 w 1149617"/>
              <a:gd name="connsiteY20" fmla="*/ 317500 h 495300"/>
              <a:gd name="connsiteX21" fmla="*/ 628650 w 1149617"/>
              <a:gd name="connsiteY21" fmla="*/ 323850 h 495300"/>
              <a:gd name="connsiteX22" fmla="*/ 673100 w 1149617"/>
              <a:gd name="connsiteY22" fmla="*/ 374650 h 495300"/>
              <a:gd name="connsiteX23" fmla="*/ 692150 w 1149617"/>
              <a:gd name="connsiteY23" fmla="*/ 381000 h 495300"/>
              <a:gd name="connsiteX24" fmla="*/ 704850 w 1149617"/>
              <a:gd name="connsiteY24" fmla="*/ 400050 h 495300"/>
              <a:gd name="connsiteX25" fmla="*/ 711200 w 1149617"/>
              <a:gd name="connsiteY25" fmla="*/ 419100 h 495300"/>
              <a:gd name="connsiteX26" fmla="*/ 730250 w 1149617"/>
              <a:gd name="connsiteY26" fmla="*/ 444500 h 495300"/>
              <a:gd name="connsiteX27" fmla="*/ 742950 w 1149617"/>
              <a:gd name="connsiteY27" fmla="*/ 482600 h 495300"/>
              <a:gd name="connsiteX28" fmla="*/ 781050 w 1149617"/>
              <a:gd name="connsiteY28" fmla="*/ 495300 h 495300"/>
              <a:gd name="connsiteX29" fmla="*/ 927100 w 1149617"/>
              <a:gd name="connsiteY29" fmla="*/ 488950 h 495300"/>
              <a:gd name="connsiteX30" fmla="*/ 933450 w 1149617"/>
              <a:gd name="connsiteY30" fmla="*/ 469900 h 495300"/>
              <a:gd name="connsiteX31" fmla="*/ 946150 w 1149617"/>
              <a:gd name="connsiteY31" fmla="*/ 450850 h 495300"/>
              <a:gd name="connsiteX32" fmla="*/ 1003300 w 1149617"/>
              <a:gd name="connsiteY32" fmla="*/ 412750 h 495300"/>
              <a:gd name="connsiteX33" fmla="*/ 1022350 w 1149617"/>
              <a:gd name="connsiteY33" fmla="*/ 400050 h 495300"/>
              <a:gd name="connsiteX34" fmla="*/ 1035050 w 1149617"/>
              <a:gd name="connsiteY34" fmla="*/ 381000 h 495300"/>
              <a:gd name="connsiteX35" fmla="*/ 1054100 w 1149617"/>
              <a:gd name="connsiteY35" fmla="*/ 317500 h 495300"/>
              <a:gd name="connsiteX36" fmla="*/ 1060450 w 1149617"/>
              <a:gd name="connsiteY36" fmla="*/ 298450 h 495300"/>
              <a:gd name="connsiteX37" fmla="*/ 1117600 w 1149617"/>
              <a:gd name="connsiteY37" fmla="*/ 311150 h 495300"/>
              <a:gd name="connsiteX38" fmla="*/ 1130300 w 1149617"/>
              <a:gd name="connsiteY38" fmla="*/ 330200 h 495300"/>
              <a:gd name="connsiteX39" fmla="*/ 1149350 w 1149617"/>
              <a:gd name="connsiteY39" fmla="*/ 34925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149617" h="495300">
                <a:moveTo>
                  <a:pt x="0" y="0"/>
                </a:moveTo>
                <a:cubicBezTo>
                  <a:pt x="1581" y="316"/>
                  <a:pt x="44291" y="7493"/>
                  <a:pt x="50800" y="12700"/>
                </a:cubicBezTo>
                <a:cubicBezTo>
                  <a:pt x="91832" y="45526"/>
                  <a:pt x="34667" y="22139"/>
                  <a:pt x="82550" y="38100"/>
                </a:cubicBezTo>
                <a:cubicBezTo>
                  <a:pt x="115376" y="87339"/>
                  <a:pt x="103123" y="61720"/>
                  <a:pt x="120650" y="114300"/>
                </a:cubicBezTo>
                <a:lnTo>
                  <a:pt x="127000" y="133350"/>
                </a:lnTo>
                <a:cubicBezTo>
                  <a:pt x="129117" y="139700"/>
                  <a:pt x="132250" y="145798"/>
                  <a:pt x="133350" y="152400"/>
                </a:cubicBezTo>
                <a:cubicBezTo>
                  <a:pt x="135467" y="165100"/>
                  <a:pt x="136907" y="177931"/>
                  <a:pt x="139700" y="190500"/>
                </a:cubicBezTo>
                <a:cubicBezTo>
                  <a:pt x="141152" y="197034"/>
                  <a:pt x="141317" y="204817"/>
                  <a:pt x="146050" y="209550"/>
                </a:cubicBezTo>
                <a:cubicBezTo>
                  <a:pt x="150783" y="214283"/>
                  <a:pt x="159113" y="212907"/>
                  <a:pt x="165100" y="215900"/>
                </a:cubicBezTo>
                <a:cubicBezTo>
                  <a:pt x="171926" y="219313"/>
                  <a:pt x="177800" y="224367"/>
                  <a:pt x="184150" y="228600"/>
                </a:cubicBezTo>
                <a:cubicBezTo>
                  <a:pt x="188383" y="234950"/>
                  <a:pt x="191454" y="242254"/>
                  <a:pt x="196850" y="247650"/>
                </a:cubicBezTo>
                <a:cubicBezTo>
                  <a:pt x="202246" y="253046"/>
                  <a:pt x="211855" y="253878"/>
                  <a:pt x="215900" y="260350"/>
                </a:cubicBezTo>
                <a:lnTo>
                  <a:pt x="234950" y="317500"/>
                </a:lnTo>
                <a:cubicBezTo>
                  <a:pt x="239480" y="331089"/>
                  <a:pt x="242414" y="345463"/>
                  <a:pt x="254000" y="355600"/>
                </a:cubicBezTo>
                <a:cubicBezTo>
                  <a:pt x="265487" y="365651"/>
                  <a:pt x="277620" y="376173"/>
                  <a:pt x="292100" y="381000"/>
                </a:cubicBezTo>
                <a:lnTo>
                  <a:pt x="330200" y="393700"/>
                </a:lnTo>
                <a:cubicBezTo>
                  <a:pt x="347224" y="392281"/>
                  <a:pt x="399512" y="393969"/>
                  <a:pt x="425450" y="381000"/>
                </a:cubicBezTo>
                <a:cubicBezTo>
                  <a:pt x="432276" y="377587"/>
                  <a:pt x="438150" y="372533"/>
                  <a:pt x="444500" y="368300"/>
                </a:cubicBezTo>
                <a:cubicBezTo>
                  <a:pt x="448733" y="361950"/>
                  <a:pt x="451804" y="354646"/>
                  <a:pt x="457200" y="349250"/>
                </a:cubicBezTo>
                <a:cubicBezTo>
                  <a:pt x="475398" y="331052"/>
                  <a:pt x="474642" y="340529"/>
                  <a:pt x="495300" y="330200"/>
                </a:cubicBezTo>
                <a:cubicBezTo>
                  <a:pt x="502126" y="326787"/>
                  <a:pt x="508000" y="321733"/>
                  <a:pt x="514350" y="317500"/>
                </a:cubicBezTo>
                <a:cubicBezTo>
                  <a:pt x="552450" y="319617"/>
                  <a:pt x="590875" y="318454"/>
                  <a:pt x="628650" y="323850"/>
                </a:cubicBezTo>
                <a:cubicBezTo>
                  <a:pt x="663840" y="328877"/>
                  <a:pt x="636587" y="362479"/>
                  <a:pt x="673100" y="374650"/>
                </a:cubicBezTo>
                <a:lnTo>
                  <a:pt x="692150" y="381000"/>
                </a:lnTo>
                <a:cubicBezTo>
                  <a:pt x="696383" y="387350"/>
                  <a:pt x="701437" y="393224"/>
                  <a:pt x="704850" y="400050"/>
                </a:cubicBezTo>
                <a:cubicBezTo>
                  <a:pt x="707843" y="406037"/>
                  <a:pt x="707879" y="413288"/>
                  <a:pt x="711200" y="419100"/>
                </a:cubicBezTo>
                <a:cubicBezTo>
                  <a:pt x="716451" y="428289"/>
                  <a:pt x="723900" y="436033"/>
                  <a:pt x="730250" y="444500"/>
                </a:cubicBezTo>
                <a:cubicBezTo>
                  <a:pt x="734483" y="457200"/>
                  <a:pt x="730250" y="478367"/>
                  <a:pt x="742950" y="482600"/>
                </a:cubicBezTo>
                <a:lnTo>
                  <a:pt x="781050" y="495300"/>
                </a:lnTo>
                <a:cubicBezTo>
                  <a:pt x="829733" y="493183"/>
                  <a:pt x="879034" y="496961"/>
                  <a:pt x="927100" y="488950"/>
                </a:cubicBezTo>
                <a:cubicBezTo>
                  <a:pt x="933702" y="487850"/>
                  <a:pt x="930457" y="475887"/>
                  <a:pt x="933450" y="469900"/>
                </a:cubicBezTo>
                <a:cubicBezTo>
                  <a:pt x="936863" y="463074"/>
                  <a:pt x="940407" y="455876"/>
                  <a:pt x="946150" y="450850"/>
                </a:cubicBezTo>
                <a:lnTo>
                  <a:pt x="1003300" y="412750"/>
                </a:lnTo>
                <a:lnTo>
                  <a:pt x="1022350" y="400050"/>
                </a:lnTo>
                <a:cubicBezTo>
                  <a:pt x="1026583" y="393700"/>
                  <a:pt x="1031950" y="387974"/>
                  <a:pt x="1035050" y="381000"/>
                </a:cubicBezTo>
                <a:cubicBezTo>
                  <a:pt x="1047122" y="353837"/>
                  <a:pt x="1046712" y="343359"/>
                  <a:pt x="1054100" y="317500"/>
                </a:cubicBezTo>
                <a:cubicBezTo>
                  <a:pt x="1055939" y="311064"/>
                  <a:pt x="1058333" y="304800"/>
                  <a:pt x="1060450" y="298450"/>
                </a:cubicBezTo>
                <a:cubicBezTo>
                  <a:pt x="1060840" y="298515"/>
                  <a:pt x="1109373" y="304568"/>
                  <a:pt x="1117600" y="311150"/>
                </a:cubicBezTo>
                <a:cubicBezTo>
                  <a:pt x="1123559" y="315918"/>
                  <a:pt x="1124341" y="325432"/>
                  <a:pt x="1130300" y="330200"/>
                </a:cubicBezTo>
                <a:cubicBezTo>
                  <a:pt x="1153366" y="348653"/>
                  <a:pt x="1149350" y="323049"/>
                  <a:pt x="1149350" y="349250"/>
                </a:cubicBezTo>
              </a:path>
            </a:pathLst>
          </a:custGeom>
          <a:ln>
            <a:solidFill>
              <a:schemeClr val="dk1">
                <a:shade val="95000"/>
                <a:satMod val="105000"/>
                <a:alpha val="6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Frihåndsform 12"/>
          <p:cNvSpPr/>
          <p:nvPr/>
        </p:nvSpPr>
        <p:spPr>
          <a:xfrm>
            <a:off x="3852851" y="1965159"/>
            <a:ext cx="1257300" cy="152400"/>
          </a:xfrm>
          <a:custGeom>
            <a:avLst/>
            <a:gdLst>
              <a:gd name="connsiteX0" fmla="*/ 0 w 1257300"/>
              <a:gd name="connsiteY0" fmla="*/ 152400 h 152400"/>
              <a:gd name="connsiteX1" fmla="*/ 69850 w 1257300"/>
              <a:gd name="connsiteY1" fmla="*/ 101600 h 152400"/>
              <a:gd name="connsiteX2" fmla="*/ 88900 w 1257300"/>
              <a:gd name="connsiteY2" fmla="*/ 88900 h 152400"/>
              <a:gd name="connsiteX3" fmla="*/ 127000 w 1257300"/>
              <a:gd name="connsiteY3" fmla="*/ 76200 h 152400"/>
              <a:gd name="connsiteX4" fmla="*/ 165100 w 1257300"/>
              <a:gd name="connsiteY4" fmla="*/ 57150 h 152400"/>
              <a:gd name="connsiteX5" fmla="*/ 184150 w 1257300"/>
              <a:gd name="connsiteY5" fmla="*/ 44450 h 152400"/>
              <a:gd name="connsiteX6" fmla="*/ 222250 w 1257300"/>
              <a:gd name="connsiteY6" fmla="*/ 31750 h 152400"/>
              <a:gd name="connsiteX7" fmla="*/ 241300 w 1257300"/>
              <a:gd name="connsiteY7" fmla="*/ 19050 h 152400"/>
              <a:gd name="connsiteX8" fmla="*/ 323850 w 1257300"/>
              <a:gd name="connsiteY8" fmla="*/ 0 h 152400"/>
              <a:gd name="connsiteX9" fmla="*/ 406400 w 1257300"/>
              <a:gd name="connsiteY9" fmla="*/ 6350 h 152400"/>
              <a:gd name="connsiteX10" fmla="*/ 488950 w 1257300"/>
              <a:gd name="connsiteY10" fmla="*/ 19050 h 152400"/>
              <a:gd name="connsiteX11" fmla="*/ 546100 w 1257300"/>
              <a:gd name="connsiteY11" fmla="*/ 25400 h 152400"/>
              <a:gd name="connsiteX12" fmla="*/ 628650 w 1257300"/>
              <a:gd name="connsiteY12" fmla="*/ 19050 h 152400"/>
              <a:gd name="connsiteX13" fmla="*/ 647700 w 1257300"/>
              <a:gd name="connsiteY13" fmla="*/ 12700 h 152400"/>
              <a:gd name="connsiteX14" fmla="*/ 673100 w 1257300"/>
              <a:gd name="connsiteY14" fmla="*/ 6350 h 152400"/>
              <a:gd name="connsiteX15" fmla="*/ 723900 w 1257300"/>
              <a:gd name="connsiteY15" fmla="*/ 0 h 152400"/>
              <a:gd name="connsiteX16" fmla="*/ 895350 w 1257300"/>
              <a:gd name="connsiteY16" fmla="*/ 6350 h 152400"/>
              <a:gd name="connsiteX17" fmla="*/ 939800 w 1257300"/>
              <a:gd name="connsiteY17" fmla="*/ 57150 h 152400"/>
              <a:gd name="connsiteX18" fmla="*/ 946150 w 1257300"/>
              <a:gd name="connsiteY18" fmla="*/ 76200 h 152400"/>
              <a:gd name="connsiteX19" fmla="*/ 965200 w 1257300"/>
              <a:gd name="connsiteY19" fmla="*/ 88900 h 152400"/>
              <a:gd name="connsiteX20" fmla="*/ 1003300 w 1257300"/>
              <a:gd name="connsiteY20" fmla="*/ 101600 h 152400"/>
              <a:gd name="connsiteX21" fmla="*/ 1104900 w 1257300"/>
              <a:gd name="connsiteY21" fmla="*/ 95250 h 152400"/>
              <a:gd name="connsiteX22" fmla="*/ 1136650 w 1257300"/>
              <a:gd name="connsiteY22" fmla="*/ 88900 h 152400"/>
              <a:gd name="connsiteX23" fmla="*/ 1174750 w 1257300"/>
              <a:gd name="connsiteY23" fmla="*/ 76200 h 152400"/>
              <a:gd name="connsiteX24" fmla="*/ 1212850 w 1257300"/>
              <a:gd name="connsiteY24" fmla="*/ 44450 h 152400"/>
              <a:gd name="connsiteX25" fmla="*/ 1257300 w 1257300"/>
              <a:gd name="connsiteY25" fmla="*/ 4445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57300" h="152400">
                <a:moveTo>
                  <a:pt x="0" y="152400"/>
                </a:moveTo>
                <a:cubicBezTo>
                  <a:pt x="43669" y="117465"/>
                  <a:pt x="20473" y="134518"/>
                  <a:pt x="69850" y="101600"/>
                </a:cubicBezTo>
                <a:cubicBezTo>
                  <a:pt x="76200" y="97367"/>
                  <a:pt x="81660" y="91313"/>
                  <a:pt x="88900" y="88900"/>
                </a:cubicBezTo>
                <a:cubicBezTo>
                  <a:pt x="101600" y="84667"/>
                  <a:pt x="115861" y="83626"/>
                  <a:pt x="127000" y="76200"/>
                </a:cubicBezTo>
                <a:cubicBezTo>
                  <a:pt x="181595" y="39804"/>
                  <a:pt x="112520" y="83440"/>
                  <a:pt x="165100" y="57150"/>
                </a:cubicBezTo>
                <a:cubicBezTo>
                  <a:pt x="171926" y="53737"/>
                  <a:pt x="177176" y="47550"/>
                  <a:pt x="184150" y="44450"/>
                </a:cubicBezTo>
                <a:cubicBezTo>
                  <a:pt x="196383" y="39013"/>
                  <a:pt x="211111" y="39176"/>
                  <a:pt x="222250" y="31750"/>
                </a:cubicBezTo>
                <a:cubicBezTo>
                  <a:pt x="228600" y="27517"/>
                  <a:pt x="234128" y="21658"/>
                  <a:pt x="241300" y="19050"/>
                </a:cubicBezTo>
                <a:cubicBezTo>
                  <a:pt x="260022" y="12242"/>
                  <a:pt x="301295" y="4511"/>
                  <a:pt x="323850" y="0"/>
                </a:cubicBezTo>
                <a:cubicBezTo>
                  <a:pt x="351367" y="2117"/>
                  <a:pt x="378939" y="3604"/>
                  <a:pt x="406400" y="6350"/>
                </a:cubicBezTo>
                <a:cubicBezTo>
                  <a:pt x="451511" y="10861"/>
                  <a:pt x="446482" y="13388"/>
                  <a:pt x="488950" y="19050"/>
                </a:cubicBezTo>
                <a:cubicBezTo>
                  <a:pt x="507949" y="21583"/>
                  <a:pt x="527050" y="23283"/>
                  <a:pt x="546100" y="25400"/>
                </a:cubicBezTo>
                <a:cubicBezTo>
                  <a:pt x="573617" y="23283"/>
                  <a:pt x="601265" y="22473"/>
                  <a:pt x="628650" y="19050"/>
                </a:cubicBezTo>
                <a:cubicBezTo>
                  <a:pt x="635292" y="18220"/>
                  <a:pt x="641264" y="14539"/>
                  <a:pt x="647700" y="12700"/>
                </a:cubicBezTo>
                <a:cubicBezTo>
                  <a:pt x="656091" y="10302"/>
                  <a:pt x="664492" y="7785"/>
                  <a:pt x="673100" y="6350"/>
                </a:cubicBezTo>
                <a:cubicBezTo>
                  <a:pt x="689933" y="3545"/>
                  <a:pt x="706967" y="2117"/>
                  <a:pt x="723900" y="0"/>
                </a:cubicBezTo>
                <a:cubicBezTo>
                  <a:pt x="781050" y="2117"/>
                  <a:pt x="838445" y="659"/>
                  <a:pt x="895350" y="6350"/>
                </a:cubicBezTo>
                <a:cubicBezTo>
                  <a:pt x="913232" y="8138"/>
                  <a:pt x="937902" y="51457"/>
                  <a:pt x="939800" y="57150"/>
                </a:cubicBezTo>
                <a:cubicBezTo>
                  <a:pt x="941917" y="63500"/>
                  <a:pt x="941969" y="70973"/>
                  <a:pt x="946150" y="76200"/>
                </a:cubicBezTo>
                <a:cubicBezTo>
                  <a:pt x="950918" y="82159"/>
                  <a:pt x="958226" y="85800"/>
                  <a:pt x="965200" y="88900"/>
                </a:cubicBezTo>
                <a:cubicBezTo>
                  <a:pt x="977433" y="94337"/>
                  <a:pt x="1003300" y="101600"/>
                  <a:pt x="1003300" y="101600"/>
                </a:cubicBezTo>
                <a:cubicBezTo>
                  <a:pt x="1037167" y="99483"/>
                  <a:pt x="1071120" y="98467"/>
                  <a:pt x="1104900" y="95250"/>
                </a:cubicBezTo>
                <a:cubicBezTo>
                  <a:pt x="1115644" y="94227"/>
                  <a:pt x="1126237" y="91740"/>
                  <a:pt x="1136650" y="88900"/>
                </a:cubicBezTo>
                <a:cubicBezTo>
                  <a:pt x="1149565" y="85378"/>
                  <a:pt x="1174750" y="76200"/>
                  <a:pt x="1174750" y="76200"/>
                </a:cubicBezTo>
                <a:cubicBezTo>
                  <a:pt x="1180992" y="69958"/>
                  <a:pt x="1201799" y="46660"/>
                  <a:pt x="1212850" y="44450"/>
                </a:cubicBezTo>
                <a:cubicBezTo>
                  <a:pt x="1227379" y="41544"/>
                  <a:pt x="1242483" y="44450"/>
                  <a:pt x="1257300" y="44450"/>
                </a:cubicBezTo>
              </a:path>
            </a:pathLst>
          </a:custGeom>
          <a:ln>
            <a:solidFill>
              <a:schemeClr val="dk1">
                <a:shade val="95000"/>
                <a:satMod val="105000"/>
                <a:alpha val="6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" name="Frihåndsform 13"/>
          <p:cNvSpPr/>
          <p:nvPr/>
        </p:nvSpPr>
        <p:spPr>
          <a:xfrm rot="20815068" flipV="1">
            <a:off x="3750304" y="1887174"/>
            <a:ext cx="1326964" cy="154756"/>
          </a:xfrm>
          <a:custGeom>
            <a:avLst/>
            <a:gdLst>
              <a:gd name="connsiteX0" fmla="*/ 0 w 1257300"/>
              <a:gd name="connsiteY0" fmla="*/ 152400 h 152400"/>
              <a:gd name="connsiteX1" fmla="*/ 69850 w 1257300"/>
              <a:gd name="connsiteY1" fmla="*/ 101600 h 152400"/>
              <a:gd name="connsiteX2" fmla="*/ 88900 w 1257300"/>
              <a:gd name="connsiteY2" fmla="*/ 88900 h 152400"/>
              <a:gd name="connsiteX3" fmla="*/ 127000 w 1257300"/>
              <a:gd name="connsiteY3" fmla="*/ 76200 h 152400"/>
              <a:gd name="connsiteX4" fmla="*/ 165100 w 1257300"/>
              <a:gd name="connsiteY4" fmla="*/ 57150 h 152400"/>
              <a:gd name="connsiteX5" fmla="*/ 184150 w 1257300"/>
              <a:gd name="connsiteY5" fmla="*/ 44450 h 152400"/>
              <a:gd name="connsiteX6" fmla="*/ 222250 w 1257300"/>
              <a:gd name="connsiteY6" fmla="*/ 31750 h 152400"/>
              <a:gd name="connsiteX7" fmla="*/ 241300 w 1257300"/>
              <a:gd name="connsiteY7" fmla="*/ 19050 h 152400"/>
              <a:gd name="connsiteX8" fmla="*/ 323850 w 1257300"/>
              <a:gd name="connsiteY8" fmla="*/ 0 h 152400"/>
              <a:gd name="connsiteX9" fmla="*/ 406400 w 1257300"/>
              <a:gd name="connsiteY9" fmla="*/ 6350 h 152400"/>
              <a:gd name="connsiteX10" fmla="*/ 488950 w 1257300"/>
              <a:gd name="connsiteY10" fmla="*/ 19050 h 152400"/>
              <a:gd name="connsiteX11" fmla="*/ 546100 w 1257300"/>
              <a:gd name="connsiteY11" fmla="*/ 25400 h 152400"/>
              <a:gd name="connsiteX12" fmla="*/ 628650 w 1257300"/>
              <a:gd name="connsiteY12" fmla="*/ 19050 h 152400"/>
              <a:gd name="connsiteX13" fmla="*/ 647700 w 1257300"/>
              <a:gd name="connsiteY13" fmla="*/ 12700 h 152400"/>
              <a:gd name="connsiteX14" fmla="*/ 673100 w 1257300"/>
              <a:gd name="connsiteY14" fmla="*/ 6350 h 152400"/>
              <a:gd name="connsiteX15" fmla="*/ 723900 w 1257300"/>
              <a:gd name="connsiteY15" fmla="*/ 0 h 152400"/>
              <a:gd name="connsiteX16" fmla="*/ 895350 w 1257300"/>
              <a:gd name="connsiteY16" fmla="*/ 6350 h 152400"/>
              <a:gd name="connsiteX17" fmla="*/ 939800 w 1257300"/>
              <a:gd name="connsiteY17" fmla="*/ 57150 h 152400"/>
              <a:gd name="connsiteX18" fmla="*/ 946150 w 1257300"/>
              <a:gd name="connsiteY18" fmla="*/ 76200 h 152400"/>
              <a:gd name="connsiteX19" fmla="*/ 965200 w 1257300"/>
              <a:gd name="connsiteY19" fmla="*/ 88900 h 152400"/>
              <a:gd name="connsiteX20" fmla="*/ 1003300 w 1257300"/>
              <a:gd name="connsiteY20" fmla="*/ 101600 h 152400"/>
              <a:gd name="connsiteX21" fmla="*/ 1104900 w 1257300"/>
              <a:gd name="connsiteY21" fmla="*/ 95250 h 152400"/>
              <a:gd name="connsiteX22" fmla="*/ 1136650 w 1257300"/>
              <a:gd name="connsiteY22" fmla="*/ 88900 h 152400"/>
              <a:gd name="connsiteX23" fmla="*/ 1174750 w 1257300"/>
              <a:gd name="connsiteY23" fmla="*/ 76200 h 152400"/>
              <a:gd name="connsiteX24" fmla="*/ 1212850 w 1257300"/>
              <a:gd name="connsiteY24" fmla="*/ 44450 h 152400"/>
              <a:gd name="connsiteX25" fmla="*/ 1257300 w 1257300"/>
              <a:gd name="connsiteY25" fmla="*/ 4445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57300" h="152400">
                <a:moveTo>
                  <a:pt x="0" y="152400"/>
                </a:moveTo>
                <a:cubicBezTo>
                  <a:pt x="43669" y="117465"/>
                  <a:pt x="20473" y="134518"/>
                  <a:pt x="69850" y="101600"/>
                </a:cubicBezTo>
                <a:cubicBezTo>
                  <a:pt x="76200" y="97367"/>
                  <a:pt x="81660" y="91313"/>
                  <a:pt x="88900" y="88900"/>
                </a:cubicBezTo>
                <a:cubicBezTo>
                  <a:pt x="101600" y="84667"/>
                  <a:pt x="115861" y="83626"/>
                  <a:pt x="127000" y="76200"/>
                </a:cubicBezTo>
                <a:cubicBezTo>
                  <a:pt x="181595" y="39804"/>
                  <a:pt x="112520" y="83440"/>
                  <a:pt x="165100" y="57150"/>
                </a:cubicBezTo>
                <a:cubicBezTo>
                  <a:pt x="171926" y="53737"/>
                  <a:pt x="177176" y="47550"/>
                  <a:pt x="184150" y="44450"/>
                </a:cubicBezTo>
                <a:cubicBezTo>
                  <a:pt x="196383" y="39013"/>
                  <a:pt x="211111" y="39176"/>
                  <a:pt x="222250" y="31750"/>
                </a:cubicBezTo>
                <a:cubicBezTo>
                  <a:pt x="228600" y="27517"/>
                  <a:pt x="234128" y="21658"/>
                  <a:pt x="241300" y="19050"/>
                </a:cubicBezTo>
                <a:cubicBezTo>
                  <a:pt x="260022" y="12242"/>
                  <a:pt x="301295" y="4511"/>
                  <a:pt x="323850" y="0"/>
                </a:cubicBezTo>
                <a:cubicBezTo>
                  <a:pt x="351367" y="2117"/>
                  <a:pt x="378939" y="3604"/>
                  <a:pt x="406400" y="6350"/>
                </a:cubicBezTo>
                <a:cubicBezTo>
                  <a:pt x="451511" y="10861"/>
                  <a:pt x="446482" y="13388"/>
                  <a:pt x="488950" y="19050"/>
                </a:cubicBezTo>
                <a:cubicBezTo>
                  <a:pt x="507949" y="21583"/>
                  <a:pt x="527050" y="23283"/>
                  <a:pt x="546100" y="25400"/>
                </a:cubicBezTo>
                <a:cubicBezTo>
                  <a:pt x="573617" y="23283"/>
                  <a:pt x="601265" y="22473"/>
                  <a:pt x="628650" y="19050"/>
                </a:cubicBezTo>
                <a:cubicBezTo>
                  <a:pt x="635292" y="18220"/>
                  <a:pt x="641264" y="14539"/>
                  <a:pt x="647700" y="12700"/>
                </a:cubicBezTo>
                <a:cubicBezTo>
                  <a:pt x="656091" y="10302"/>
                  <a:pt x="664492" y="7785"/>
                  <a:pt x="673100" y="6350"/>
                </a:cubicBezTo>
                <a:cubicBezTo>
                  <a:pt x="689933" y="3545"/>
                  <a:pt x="706967" y="2117"/>
                  <a:pt x="723900" y="0"/>
                </a:cubicBezTo>
                <a:cubicBezTo>
                  <a:pt x="781050" y="2117"/>
                  <a:pt x="838445" y="659"/>
                  <a:pt x="895350" y="6350"/>
                </a:cubicBezTo>
                <a:cubicBezTo>
                  <a:pt x="913232" y="8138"/>
                  <a:pt x="937902" y="51457"/>
                  <a:pt x="939800" y="57150"/>
                </a:cubicBezTo>
                <a:cubicBezTo>
                  <a:pt x="941917" y="63500"/>
                  <a:pt x="941969" y="70973"/>
                  <a:pt x="946150" y="76200"/>
                </a:cubicBezTo>
                <a:cubicBezTo>
                  <a:pt x="950918" y="82159"/>
                  <a:pt x="958226" y="85800"/>
                  <a:pt x="965200" y="88900"/>
                </a:cubicBezTo>
                <a:cubicBezTo>
                  <a:pt x="977433" y="94337"/>
                  <a:pt x="1003300" y="101600"/>
                  <a:pt x="1003300" y="101600"/>
                </a:cubicBezTo>
                <a:cubicBezTo>
                  <a:pt x="1037167" y="99483"/>
                  <a:pt x="1071120" y="98467"/>
                  <a:pt x="1104900" y="95250"/>
                </a:cubicBezTo>
                <a:cubicBezTo>
                  <a:pt x="1115644" y="94227"/>
                  <a:pt x="1126237" y="91740"/>
                  <a:pt x="1136650" y="88900"/>
                </a:cubicBezTo>
                <a:cubicBezTo>
                  <a:pt x="1149565" y="85378"/>
                  <a:pt x="1174750" y="76200"/>
                  <a:pt x="1174750" y="76200"/>
                </a:cubicBezTo>
                <a:cubicBezTo>
                  <a:pt x="1180992" y="69958"/>
                  <a:pt x="1201799" y="46660"/>
                  <a:pt x="1212850" y="44450"/>
                </a:cubicBezTo>
                <a:cubicBezTo>
                  <a:pt x="1227379" y="41544"/>
                  <a:pt x="1242483" y="44450"/>
                  <a:pt x="1257300" y="44450"/>
                </a:cubicBezTo>
              </a:path>
            </a:pathLst>
          </a:custGeom>
          <a:ln>
            <a:solidFill>
              <a:schemeClr val="dk1">
                <a:shade val="95000"/>
                <a:satMod val="105000"/>
                <a:alpha val="6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951" name="Rett pil 950"/>
          <p:cNvCxnSpPr/>
          <p:nvPr/>
        </p:nvCxnSpPr>
        <p:spPr>
          <a:xfrm flipV="1">
            <a:off x="2318619" y="2037250"/>
            <a:ext cx="399097" cy="197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94" name="Tittel 1"/>
          <p:cNvSpPr>
            <a:spLocks noGrp="1"/>
          </p:cNvSpPr>
          <p:nvPr>
            <p:ph type="title"/>
          </p:nvPr>
        </p:nvSpPr>
        <p:spPr>
          <a:xfrm>
            <a:off x="1022920" y="692696"/>
            <a:ext cx="7365504" cy="652934"/>
          </a:xfrm>
        </p:spPr>
        <p:txBody>
          <a:bodyPr/>
          <a:lstStyle/>
          <a:p>
            <a:pPr algn="ctr"/>
            <a:r>
              <a:rPr lang="nb-NO" sz="3200" dirty="0" smtClean="0"/>
              <a:t>How to </a:t>
            </a:r>
            <a:r>
              <a:rPr lang="nb-NO" sz="3200" dirty="0" err="1" smtClean="0"/>
              <a:t>find</a:t>
            </a:r>
            <a:r>
              <a:rPr lang="nb-NO" sz="3200" dirty="0" smtClean="0"/>
              <a:t> </a:t>
            </a:r>
            <a:r>
              <a:rPr lang="nb-NO" sz="3200" dirty="0" err="1" smtClean="0"/>
              <a:t>the</a:t>
            </a:r>
            <a:r>
              <a:rPr lang="nb-NO" sz="3200" dirty="0" smtClean="0"/>
              <a:t> </a:t>
            </a:r>
            <a:r>
              <a:rPr lang="nb-NO" sz="3200" dirty="0" err="1" smtClean="0"/>
              <a:t>entrance</a:t>
            </a:r>
            <a:r>
              <a:rPr lang="nb-NO" sz="3200" dirty="0" smtClean="0"/>
              <a:t> </a:t>
            </a:r>
            <a:r>
              <a:rPr lang="nb-NO" sz="3200" dirty="0" err="1" smtClean="0"/>
              <a:t>position</a:t>
            </a:r>
            <a:r>
              <a:rPr lang="nb-NO" sz="3200" dirty="0"/>
              <a:t>?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859" y="1457777"/>
            <a:ext cx="4635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6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449401"/>
            <a:ext cx="4635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52" name="Rett pil 951"/>
          <p:cNvCxnSpPr/>
          <p:nvPr/>
        </p:nvCxnSpPr>
        <p:spPr>
          <a:xfrm flipV="1">
            <a:off x="5061598" y="1739003"/>
            <a:ext cx="1814658" cy="102642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3" name="Rett pil 952"/>
          <p:cNvCxnSpPr/>
          <p:nvPr/>
        </p:nvCxnSpPr>
        <p:spPr>
          <a:xfrm>
            <a:off x="5127582" y="2006536"/>
            <a:ext cx="1620409" cy="3071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4" name="Rett pil 953"/>
          <p:cNvCxnSpPr/>
          <p:nvPr/>
        </p:nvCxnSpPr>
        <p:spPr>
          <a:xfrm flipV="1">
            <a:off x="4998347" y="2163631"/>
            <a:ext cx="1661885" cy="63869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96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1" t="62629" r="1"/>
          <a:stretch/>
        </p:blipFill>
        <p:spPr bwMode="auto">
          <a:xfrm>
            <a:off x="6057494" y="2089095"/>
            <a:ext cx="367820" cy="376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71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7" t="50228" r="1" b="29696"/>
          <a:stretch/>
        </p:blipFill>
        <p:spPr bwMode="auto">
          <a:xfrm>
            <a:off x="6129975" y="1961566"/>
            <a:ext cx="293481" cy="20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7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43" t="24213" r="1" b="57039"/>
          <a:stretch/>
        </p:blipFill>
        <p:spPr bwMode="auto">
          <a:xfrm>
            <a:off x="6276715" y="1702882"/>
            <a:ext cx="146740" cy="188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ktangel 1"/>
          <p:cNvSpPr/>
          <p:nvPr/>
        </p:nvSpPr>
        <p:spPr>
          <a:xfrm>
            <a:off x="2555776" y="6131773"/>
            <a:ext cx="553212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b-NO" sz="1400">
                <a:sym typeface="Wingdings" panose="05000000000000000000" pitchFamily="2" charset="2"/>
              </a:rPr>
              <a:t>Krah N </a:t>
            </a:r>
            <a:r>
              <a:rPr lang="nb-NO" sz="1400" i="1">
                <a:sym typeface="Wingdings" panose="05000000000000000000" pitchFamily="2" charset="2"/>
              </a:rPr>
              <a:t>et al.</a:t>
            </a:r>
            <a:r>
              <a:rPr lang="nb-NO" sz="1400">
                <a:sym typeface="Wingdings" panose="05000000000000000000" pitchFamily="2" charset="2"/>
              </a:rPr>
              <a:t> (2018) PMB 63 (13</a:t>
            </a:r>
            <a:r>
              <a:rPr lang="nb-NO" sz="1400" smtClean="0">
                <a:sym typeface="Wingdings" panose="05000000000000000000" pitchFamily="2" charset="2"/>
              </a:rPr>
              <a:t>)</a:t>
            </a:r>
            <a:endParaRPr lang="nb-NO" sz="1400" smtClean="0"/>
          </a:p>
          <a:p>
            <a:r>
              <a:rPr lang="nb-NO" sz="1400" smtClean="0"/>
              <a:t>Also Pettersen </a:t>
            </a:r>
            <a:r>
              <a:rPr lang="nb-NO" sz="1400" dirty="0"/>
              <a:t>HES, </a:t>
            </a:r>
            <a:r>
              <a:rPr lang="nb-NO" sz="1400" dirty="0" err="1"/>
              <a:t>Volz</a:t>
            </a:r>
            <a:r>
              <a:rPr lang="nb-NO" sz="1400" dirty="0"/>
              <a:t> L </a:t>
            </a:r>
            <a:r>
              <a:rPr lang="nb-NO" sz="1400" i="1" dirty="0"/>
              <a:t>et al</a:t>
            </a:r>
            <a:r>
              <a:rPr lang="nb-NO" sz="1400" i="1"/>
              <a:t>.</a:t>
            </a:r>
            <a:r>
              <a:rPr lang="nb-NO" sz="1400"/>
              <a:t> </a:t>
            </a:r>
            <a:r>
              <a:rPr lang="nb-NO" sz="1400" smtClean="0"/>
              <a:t>Rejected by </a:t>
            </a:r>
            <a:r>
              <a:rPr lang="nb-NO" sz="1400" i="1" dirty="0" err="1"/>
              <a:t>Phys</a:t>
            </a:r>
            <a:r>
              <a:rPr lang="nb-NO" sz="1400" i="1" dirty="0"/>
              <a:t> </a:t>
            </a:r>
            <a:r>
              <a:rPr lang="nb-NO" sz="1400" i="1"/>
              <a:t>Med </a:t>
            </a:r>
            <a:r>
              <a:rPr lang="nb-NO" sz="1400" i="1" smtClean="0"/>
              <a:t>Biol </a:t>
            </a:r>
            <a:r>
              <a:rPr lang="nb-NO" sz="1400" smtClean="0">
                <a:sym typeface="Wingdings" panose="05000000000000000000" pitchFamily="2" charset="2"/>
              </a:rPr>
              <a:t></a:t>
            </a:r>
          </a:p>
        </p:txBody>
      </p:sp>
      <p:sp>
        <p:nvSpPr>
          <p:cNvPr id="3" name="TekstSylinder 2"/>
          <p:cNvSpPr txBox="1"/>
          <p:nvPr/>
        </p:nvSpPr>
        <p:spPr>
          <a:xfrm>
            <a:off x="205884" y="364502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>
                <a:solidFill>
                  <a:srgbClr val="FF0000"/>
                </a:solidFill>
              </a:rPr>
              <a:t>MC </a:t>
            </a:r>
            <a:r>
              <a:rPr lang="nb-NO" dirty="0" err="1" smtClean="0">
                <a:solidFill>
                  <a:srgbClr val="FF0000"/>
                </a:solidFill>
              </a:rPr>
              <a:t>tracks</a:t>
            </a:r>
            <a:endParaRPr lang="nb-NO" dirty="0">
              <a:solidFill>
                <a:srgbClr val="FF0000"/>
              </a:solidFill>
            </a:endParaRPr>
          </a:p>
        </p:txBody>
      </p:sp>
      <p:sp>
        <p:nvSpPr>
          <p:cNvPr id="27" name="TekstSylinder 26"/>
          <p:cNvSpPr txBox="1"/>
          <p:nvPr/>
        </p:nvSpPr>
        <p:spPr>
          <a:xfrm>
            <a:off x="244356" y="4077072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>
                <a:solidFill>
                  <a:srgbClr val="0032C0"/>
                </a:solidFill>
              </a:rPr>
              <a:t>Estimated</a:t>
            </a:r>
            <a:r>
              <a:rPr lang="nb-NO" dirty="0" smtClean="0">
                <a:solidFill>
                  <a:srgbClr val="0032C0"/>
                </a:solidFill>
              </a:rPr>
              <a:t/>
            </a:r>
            <a:br>
              <a:rPr lang="nb-NO" dirty="0" smtClean="0">
                <a:solidFill>
                  <a:srgbClr val="0032C0"/>
                </a:solidFill>
              </a:rPr>
            </a:br>
            <a:r>
              <a:rPr lang="nb-NO" dirty="0" err="1" smtClean="0">
                <a:solidFill>
                  <a:srgbClr val="0032C0"/>
                </a:solidFill>
              </a:rPr>
              <a:t>tracks</a:t>
            </a:r>
            <a:endParaRPr lang="nb-NO" dirty="0">
              <a:solidFill>
                <a:srgbClr val="0032C0"/>
              </a:solidFill>
            </a:endParaRPr>
          </a:p>
        </p:txBody>
      </p:sp>
      <p:grpSp>
        <p:nvGrpSpPr>
          <p:cNvPr id="15" name="Gruppe 14"/>
          <p:cNvGrpSpPr/>
          <p:nvPr/>
        </p:nvGrpSpPr>
        <p:grpSpPr>
          <a:xfrm>
            <a:off x="4217289" y="2782669"/>
            <a:ext cx="2347331" cy="3285295"/>
            <a:chOff x="2849137" y="2782669"/>
            <a:chExt cx="2347331" cy="3285295"/>
          </a:xfrm>
        </p:grpSpPr>
        <p:sp>
          <p:nvSpPr>
            <p:cNvPr id="30" name="TekstSylinder 29"/>
            <p:cNvSpPr txBox="1"/>
            <p:nvPr/>
          </p:nvSpPr>
          <p:spPr>
            <a:xfrm>
              <a:off x="3059832" y="2782669"/>
              <a:ext cx="19543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 err="1" smtClean="0"/>
                <a:t>Use</a:t>
              </a:r>
              <a:r>
                <a:rPr lang="nb-NO" dirty="0" smtClean="0"/>
                <a:t> </a:t>
              </a:r>
              <a:r>
                <a:rPr lang="nb-NO" dirty="0" err="1" smtClean="0"/>
                <a:t>middle</a:t>
              </a:r>
              <a:r>
                <a:rPr lang="nb-NO" dirty="0" smtClean="0"/>
                <a:t> </a:t>
              </a:r>
              <a:r>
                <a:rPr lang="nb-NO" dirty="0" err="1" smtClean="0"/>
                <a:t>value</a:t>
              </a:r>
              <a:r>
                <a:rPr lang="nb-NO" dirty="0" smtClean="0"/>
                <a:t/>
              </a:r>
              <a:br>
                <a:rPr lang="nb-NO" dirty="0" smtClean="0"/>
              </a:br>
              <a:r>
                <a:rPr lang="nb-NO" dirty="0" err="1" smtClean="0"/>
                <a:t>of</a:t>
              </a:r>
              <a:r>
                <a:rPr lang="nb-NO" dirty="0" smtClean="0"/>
                <a:t> </a:t>
              </a:r>
              <a:r>
                <a:rPr lang="nb-NO" dirty="0" err="1" smtClean="0"/>
                <a:t>pencil</a:t>
              </a:r>
              <a:r>
                <a:rPr lang="nb-NO" dirty="0" smtClean="0"/>
                <a:t> beam</a:t>
              </a:r>
              <a:endParaRPr lang="nb-NO" dirty="0"/>
            </a:p>
          </p:txBody>
        </p:sp>
        <p:pic>
          <p:nvPicPr>
            <p:cNvPr id="32" name="Picture 3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72" t="8894" r="32104"/>
            <a:stretch/>
          </p:blipFill>
          <p:spPr bwMode="auto">
            <a:xfrm>
              <a:off x="2849137" y="3427259"/>
              <a:ext cx="2347331" cy="2640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e 15"/>
          <p:cNvGrpSpPr/>
          <p:nvPr/>
        </p:nvGrpSpPr>
        <p:grpSpPr>
          <a:xfrm>
            <a:off x="6444208" y="2780928"/>
            <a:ext cx="2736647" cy="3288777"/>
            <a:chOff x="5076056" y="2780928"/>
            <a:chExt cx="2736647" cy="3288777"/>
          </a:xfrm>
        </p:grpSpPr>
        <p:sp>
          <p:nvSpPr>
            <p:cNvPr id="31" name="TekstSylinder 30"/>
            <p:cNvSpPr txBox="1"/>
            <p:nvPr/>
          </p:nvSpPr>
          <p:spPr>
            <a:xfrm>
              <a:off x="5076056" y="2780928"/>
              <a:ext cx="2736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 err="1" smtClean="0"/>
                <a:t>Estimate</a:t>
              </a:r>
              <a:r>
                <a:rPr lang="nb-NO" dirty="0" smtClean="0"/>
                <a:t> from front</a:t>
              </a:r>
              <a:br>
                <a:rPr lang="nb-NO" dirty="0" smtClean="0"/>
              </a:br>
              <a:r>
                <a:rPr lang="nb-NO" dirty="0" err="1" smtClean="0"/>
                <a:t>position</a:t>
              </a:r>
              <a:r>
                <a:rPr lang="nb-NO" dirty="0" smtClean="0"/>
                <a:t> (not </a:t>
              </a:r>
              <a:r>
                <a:rPr lang="nb-NO" dirty="0" err="1" smtClean="0"/>
                <a:t>too</a:t>
              </a:r>
              <a:r>
                <a:rPr lang="nb-NO" dirty="0" smtClean="0"/>
                <a:t> bad </a:t>
              </a:r>
              <a:r>
                <a:rPr lang="nb-NO" dirty="0" err="1" smtClean="0"/>
                <a:t>eh</a:t>
              </a:r>
              <a:r>
                <a:rPr lang="nb-NO" dirty="0" smtClean="0"/>
                <a:t>!)</a:t>
              </a:r>
              <a:endParaRPr lang="nb-NO" dirty="0"/>
            </a:p>
          </p:txBody>
        </p:sp>
        <p:pic>
          <p:nvPicPr>
            <p:cNvPr id="33" name="Picture 3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897" t="8894"/>
            <a:stretch/>
          </p:blipFill>
          <p:spPr bwMode="auto">
            <a:xfrm>
              <a:off x="5196468" y="3429000"/>
              <a:ext cx="2429049" cy="2640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182" y="1524718"/>
            <a:ext cx="4635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uppe 6"/>
          <p:cNvGrpSpPr/>
          <p:nvPr/>
        </p:nvGrpSpPr>
        <p:grpSpPr>
          <a:xfrm>
            <a:off x="1423790" y="2782669"/>
            <a:ext cx="2779468" cy="3287036"/>
            <a:chOff x="69670" y="2782669"/>
            <a:chExt cx="2779468" cy="3287036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94" r="63266"/>
            <a:stretch/>
          </p:blipFill>
          <p:spPr bwMode="auto">
            <a:xfrm>
              <a:off x="69670" y="3429000"/>
              <a:ext cx="2779468" cy="2640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kstSylinder 5"/>
            <p:cNvSpPr txBox="1"/>
            <p:nvPr/>
          </p:nvSpPr>
          <p:spPr>
            <a:xfrm>
              <a:off x="618931" y="2782669"/>
              <a:ext cx="18646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dirty="0" err="1" smtClean="0"/>
                <a:t>Measure</a:t>
              </a:r>
              <a:r>
                <a:rPr lang="nb-NO" dirty="0" smtClean="0"/>
                <a:t> </a:t>
              </a:r>
              <a:r>
                <a:rPr lang="nb-NO" dirty="0" err="1" smtClean="0"/>
                <a:t>before</a:t>
              </a:r>
              <a:r>
                <a:rPr lang="nb-NO" dirty="0" smtClean="0"/>
                <a:t> </a:t>
              </a:r>
              <a:br>
                <a:rPr lang="nb-NO" dirty="0" smtClean="0"/>
              </a:br>
              <a:r>
                <a:rPr lang="nb-NO" dirty="0" err="1" smtClean="0"/>
                <a:t>the</a:t>
              </a:r>
              <a:r>
                <a:rPr lang="nb-NO" dirty="0" smtClean="0"/>
                <a:t> </a:t>
              </a:r>
              <a:r>
                <a:rPr lang="nb-NO" dirty="0" err="1" smtClean="0"/>
                <a:t>patient</a:t>
              </a:r>
              <a:r>
                <a:rPr lang="nb-NO" dirty="0" smtClean="0"/>
                <a:t>…</a:t>
              </a:r>
              <a:endParaRPr lang="nb-NO" dirty="0"/>
            </a:p>
          </p:txBody>
        </p:sp>
      </p:grpSp>
      <p:cxnSp>
        <p:nvCxnSpPr>
          <p:cNvPr id="942" name="Rett pil 941"/>
          <p:cNvCxnSpPr/>
          <p:nvPr/>
        </p:nvCxnSpPr>
        <p:spPr>
          <a:xfrm>
            <a:off x="2318619" y="2037447"/>
            <a:ext cx="1413633" cy="484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5" name="Rett pil 944"/>
          <p:cNvCxnSpPr/>
          <p:nvPr/>
        </p:nvCxnSpPr>
        <p:spPr>
          <a:xfrm>
            <a:off x="2318619" y="2037447"/>
            <a:ext cx="1523717" cy="8901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4" name="Rett pil 943"/>
          <p:cNvCxnSpPr/>
          <p:nvPr/>
        </p:nvCxnSpPr>
        <p:spPr>
          <a:xfrm flipV="1">
            <a:off x="2310925" y="1961565"/>
            <a:ext cx="1471450" cy="6790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7" t="50228" r="1" b="29696"/>
          <a:stretch/>
        </p:blipFill>
        <p:spPr bwMode="auto">
          <a:xfrm>
            <a:off x="3091752" y="1961975"/>
            <a:ext cx="293481" cy="20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">
            <a:extLst>
              <a:ext uri="{FF2B5EF4-FFF2-40B4-BE49-F238E27FC236}">
                <a16:creationId xmlns:a16="http://schemas.microsoft.com/office/drawing/2014/main" xmlns="" id="{46AF700F-EFD5-464A-BA99-45F9763566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7" t="50228" r="1" b="29696"/>
          <a:stretch/>
        </p:blipFill>
        <p:spPr bwMode="auto">
          <a:xfrm>
            <a:off x="2659689" y="1941974"/>
            <a:ext cx="293481" cy="202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7" name="Plassholder for lysbildenumm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49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8" name="TekstSylinder 17"/>
          <p:cNvSpPr txBox="1"/>
          <p:nvPr/>
        </p:nvSpPr>
        <p:spPr>
          <a:xfrm rot="20211020">
            <a:off x="375938" y="3209016"/>
            <a:ext cx="8392041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b-NO" sz="36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on single-sided imaging on Friday!</a:t>
            </a:r>
            <a:endParaRPr lang="nb-NO" sz="36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328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7" grpId="0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Rett pil 12"/>
          <p:cNvCxnSpPr/>
          <p:nvPr/>
        </p:nvCxnSpPr>
        <p:spPr>
          <a:xfrm>
            <a:off x="1979712" y="2721138"/>
            <a:ext cx="4944499" cy="1"/>
          </a:xfrm>
          <a:prstGeom prst="straightConnector1">
            <a:avLst/>
          </a:prstGeom>
          <a:ln>
            <a:tailEnd type="oval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cxnSp>
        <p:nvCxnSpPr>
          <p:cNvPr id="8" name="Rett pil 7"/>
          <p:cNvCxnSpPr/>
          <p:nvPr/>
        </p:nvCxnSpPr>
        <p:spPr>
          <a:xfrm>
            <a:off x="1069549" y="5284202"/>
            <a:ext cx="4752528" cy="0"/>
          </a:xfrm>
          <a:prstGeom prst="straightConnector1">
            <a:avLst/>
          </a:prstGeom>
          <a:ln>
            <a:tailEnd type="oval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Parallellogram 16"/>
          <p:cNvSpPr/>
          <p:nvPr/>
        </p:nvSpPr>
        <p:spPr>
          <a:xfrm rot="5400000">
            <a:off x="6868273" y="2345000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tx1">
              <a:lumMod val="75000"/>
              <a:lumOff val="25000"/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18" name="Parallellogram 17"/>
          <p:cNvSpPr/>
          <p:nvPr/>
        </p:nvSpPr>
        <p:spPr>
          <a:xfrm rot="5400000">
            <a:off x="6657854" y="2345002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tx1">
              <a:lumMod val="75000"/>
              <a:lumOff val="25000"/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19" name="Parallellogram 18"/>
          <p:cNvSpPr/>
          <p:nvPr/>
        </p:nvSpPr>
        <p:spPr>
          <a:xfrm rot="5400000">
            <a:off x="6441830" y="2344999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tx1">
              <a:lumMod val="75000"/>
              <a:lumOff val="25000"/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0" name="Parallellogram 19"/>
          <p:cNvSpPr/>
          <p:nvPr/>
        </p:nvSpPr>
        <p:spPr>
          <a:xfrm rot="5400000">
            <a:off x="6220201" y="2345004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tx1">
              <a:lumMod val="75000"/>
              <a:lumOff val="25000"/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1" name="Parallellogram 20"/>
          <p:cNvSpPr/>
          <p:nvPr/>
        </p:nvSpPr>
        <p:spPr>
          <a:xfrm rot="5400000">
            <a:off x="6009782" y="2345006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accent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2" name="Parallellogram 21"/>
          <p:cNvSpPr/>
          <p:nvPr/>
        </p:nvSpPr>
        <p:spPr>
          <a:xfrm rot="5400000">
            <a:off x="5793758" y="2345003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accent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3" name="Parallellogram 22"/>
          <p:cNvSpPr/>
          <p:nvPr/>
        </p:nvSpPr>
        <p:spPr>
          <a:xfrm rot="5400000">
            <a:off x="5598725" y="2344999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accent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4" name="Parallellogram 23"/>
          <p:cNvSpPr/>
          <p:nvPr/>
        </p:nvSpPr>
        <p:spPr>
          <a:xfrm rot="5400000">
            <a:off x="5388306" y="2345001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accent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5" name="Parallellogram 24"/>
          <p:cNvSpPr/>
          <p:nvPr/>
        </p:nvSpPr>
        <p:spPr>
          <a:xfrm rot="5400000">
            <a:off x="5172282" y="2344998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accent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6" name="Parallellogram 25"/>
          <p:cNvSpPr/>
          <p:nvPr/>
        </p:nvSpPr>
        <p:spPr>
          <a:xfrm rot="5400000">
            <a:off x="4950653" y="2345003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accent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7" name="Parallellogram 26"/>
          <p:cNvSpPr/>
          <p:nvPr/>
        </p:nvSpPr>
        <p:spPr>
          <a:xfrm rot="5400000">
            <a:off x="4740234" y="2345005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accent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8" name="Parallellogram 27"/>
          <p:cNvSpPr/>
          <p:nvPr/>
        </p:nvSpPr>
        <p:spPr>
          <a:xfrm rot="5400000">
            <a:off x="4524210" y="2345002"/>
            <a:ext cx="1896643" cy="752280"/>
          </a:xfrm>
          <a:prstGeom prst="parallelogram">
            <a:avLst>
              <a:gd name="adj" fmla="val 43783"/>
            </a:avLst>
          </a:prstGeom>
          <a:solidFill>
            <a:schemeClr val="accent1">
              <a:alpha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sp>
        <p:nvSpPr>
          <p:cNvPr id="29" name="Kube 28"/>
          <p:cNvSpPr/>
          <p:nvPr/>
        </p:nvSpPr>
        <p:spPr>
          <a:xfrm rot="16200000">
            <a:off x="4769910" y="3889002"/>
            <a:ext cx="2160240" cy="2824413"/>
          </a:xfrm>
          <a:prstGeom prst="cube">
            <a:avLst>
              <a:gd name="adj" fmla="val 30874"/>
            </a:avLst>
          </a:prstGeom>
          <a:gradFill flip="none" rotWithShape="1">
            <a:gsLst>
              <a:gs pos="0">
                <a:schemeClr val="accent1">
                  <a:alpha val="90000"/>
                </a:schemeClr>
              </a:gs>
              <a:gs pos="100000">
                <a:schemeClr val="bg2"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FFFFFF"/>
              </a:solidFill>
            </a:endParaRPr>
          </a:p>
        </p:txBody>
      </p:sp>
      <p:cxnSp>
        <p:nvCxnSpPr>
          <p:cNvPr id="52" name="Rett pil 51"/>
          <p:cNvCxnSpPr/>
          <p:nvPr/>
        </p:nvCxnSpPr>
        <p:spPr>
          <a:xfrm>
            <a:off x="3877861" y="5284202"/>
            <a:ext cx="1080120" cy="0"/>
          </a:xfrm>
          <a:prstGeom prst="straightConnector1">
            <a:avLst/>
          </a:prstGeom>
          <a:ln>
            <a:gradFill flip="none" rotWithShape="1">
              <a:gsLst>
                <a:gs pos="69000">
                  <a:srgbClr val="000000"/>
                </a:gs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Rett pil 52"/>
          <p:cNvCxnSpPr/>
          <p:nvPr/>
        </p:nvCxnSpPr>
        <p:spPr>
          <a:xfrm>
            <a:off x="4588143" y="2721138"/>
            <a:ext cx="1080120" cy="0"/>
          </a:xfrm>
          <a:prstGeom prst="straightConnector1">
            <a:avLst/>
          </a:prstGeom>
          <a:ln>
            <a:gradFill flip="none" rotWithShape="1">
              <a:gsLst>
                <a:gs pos="69000">
                  <a:srgbClr val="000000"/>
                </a:gs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headEnd type="none" w="med" len="med"/>
            <a:tailEnd type="none" w="med" len="med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Frihåndsform 56"/>
          <p:cNvSpPr/>
          <p:nvPr/>
        </p:nvSpPr>
        <p:spPr>
          <a:xfrm rot="19653128">
            <a:off x="5848972" y="4586939"/>
            <a:ext cx="892486" cy="225332"/>
          </a:xfrm>
          <a:custGeom>
            <a:avLst/>
            <a:gdLst>
              <a:gd name="connsiteX0" fmla="*/ 0 w 709448"/>
              <a:gd name="connsiteY0" fmla="*/ 197111 h 197111"/>
              <a:gd name="connsiteX1" fmla="*/ 55179 w 709448"/>
              <a:gd name="connsiteY1" fmla="*/ 39456 h 197111"/>
              <a:gd name="connsiteX2" fmla="*/ 165537 w 709448"/>
              <a:gd name="connsiteY2" fmla="*/ 165580 h 197111"/>
              <a:gd name="connsiteX3" fmla="*/ 236482 w 709448"/>
              <a:gd name="connsiteY3" fmla="*/ 7925 h 197111"/>
              <a:gd name="connsiteX4" fmla="*/ 346841 w 709448"/>
              <a:gd name="connsiteY4" fmla="*/ 141932 h 197111"/>
              <a:gd name="connsiteX5" fmla="*/ 409903 w 709448"/>
              <a:gd name="connsiteY5" fmla="*/ 42 h 197111"/>
              <a:gd name="connsiteX6" fmla="*/ 504496 w 709448"/>
              <a:gd name="connsiteY6" fmla="*/ 126166 h 197111"/>
              <a:gd name="connsiteX7" fmla="*/ 567558 w 709448"/>
              <a:gd name="connsiteY7" fmla="*/ 47339 h 197111"/>
              <a:gd name="connsiteX8" fmla="*/ 709448 w 709448"/>
              <a:gd name="connsiteY8" fmla="*/ 15808 h 197111"/>
              <a:gd name="connsiteX0" fmla="*/ 0 w 788597"/>
              <a:gd name="connsiteY0" fmla="*/ 147794 h 165736"/>
              <a:gd name="connsiteX1" fmla="*/ 134328 w 788597"/>
              <a:gd name="connsiteY1" fmla="*/ 39456 h 165736"/>
              <a:gd name="connsiteX2" fmla="*/ 244686 w 788597"/>
              <a:gd name="connsiteY2" fmla="*/ 165580 h 165736"/>
              <a:gd name="connsiteX3" fmla="*/ 315631 w 788597"/>
              <a:gd name="connsiteY3" fmla="*/ 7925 h 165736"/>
              <a:gd name="connsiteX4" fmla="*/ 425990 w 788597"/>
              <a:gd name="connsiteY4" fmla="*/ 141932 h 165736"/>
              <a:gd name="connsiteX5" fmla="*/ 489052 w 788597"/>
              <a:gd name="connsiteY5" fmla="*/ 42 h 165736"/>
              <a:gd name="connsiteX6" fmla="*/ 583645 w 788597"/>
              <a:gd name="connsiteY6" fmla="*/ 126166 h 165736"/>
              <a:gd name="connsiteX7" fmla="*/ 646707 w 788597"/>
              <a:gd name="connsiteY7" fmla="*/ 47339 h 165736"/>
              <a:gd name="connsiteX8" fmla="*/ 788597 w 788597"/>
              <a:gd name="connsiteY8" fmla="*/ 15808 h 165736"/>
              <a:gd name="connsiteX0" fmla="*/ 0 w 788597"/>
              <a:gd name="connsiteY0" fmla="*/ 147794 h 165736"/>
              <a:gd name="connsiteX1" fmla="*/ 134328 w 788597"/>
              <a:gd name="connsiteY1" fmla="*/ 39456 h 165736"/>
              <a:gd name="connsiteX2" fmla="*/ 244686 w 788597"/>
              <a:gd name="connsiteY2" fmla="*/ 165580 h 165736"/>
              <a:gd name="connsiteX3" fmla="*/ 315631 w 788597"/>
              <a:gd name="connsiteY3" fmla="*/ 7925 h 165736"/>
              <a:gd name="connsiteX4" fmla="*/ 425990 w 788597"/>
              <a:gd name="connsiteY4" fmla="*/ 141932 h 165736"/>
              <a:gd name="connsiteX5" fmla="*/ 489052 w 788597"/>
              <a:gd name="connsiteY5" fmla="*/ 42 h 165736"/>
              <a:gd name="connsiteX6" fmla="*/ 583645 w 788597"/>
              <a:gd name="connsiteY6" fmla="*/ 126166 h 165736"/>
              <a:gd name="connsiteX7" fmla="*/ 646707 w 788597"/>
              <a:gd name="connsiteY7" fmla="*/ 47339 h 165736"/>
              <a:gd name="connsiteX8" fmla="*/ 788597 w 788597"/>
              <a:gd name="connsiteY8" fmla="*/ 15808 h 16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597" h="165736">
                <a:moveTo>
                  <a:pt x="0" y="147794"/>
                </a:moveTo>
                <a:cubicBezTo>
                  <a:pt x="131769" y="124355"/>
                  <a:pt x="93547" y="36492"/>
                  <a:pt x="134328" y="39456"/>
                </a:cubicBezTo>
                <a:cubicBezTo>
                  <a:pt x="175109" y="42420"/>
                  <a:pt x="214469" y="170835"/>
                  <a:pt x="244686" y="165580"/>
                </a:cubicBezTo>
                <a:cubicBezTo>
                  <a:pt x="274903" y="160325"/>
                  <a:pt x="285414" y="11866"/>
                  <a:pt x="315631" y="7925"/>
                </a:cubicBezTo>
                <a:cubicBezTo>
                  <a:pt x="345848" y="3984"/>
                  <a:pt x="397087" y="143246"/>
                  <a:pt x="425990" y="141932"/>
                </a:cubicBezTo>
                <a:cubicBezTo>
                  <a:pt x="454893" y="140618"/>
                  <a:pt x="462776" y="2670"/>
                  <a:pt x="489052" y="42"/>
                </a:cubicBezTo>
                <a:cubicBezTo>
                  <a:pt x="515328" y="-2586"/>
                  <a:pt x="557369" y="118283"/>
                  <a:pt x="583645" y="126166"/>
                </a:cubicBezTo>
                <a:cubicBezTo>
                  <a:pt x="609921" y="134049"/>
                  <a:pt x="612548" y="65732"/>
                  <a:pt x="646707" y="47339"/>
                </a:cubicBezTo>
                <a:cubicBezTo>
                  <a:pt x="680866" y="28946"/>
                  <a:pt x="746556" y="32887"/>
                  <a:pt x="788597" y="15808"/>
                </a:cubicBezTo>
              </a:path>
            </a:pathLst>
          </a:custGeom>
          <a:ln>
            <a:solidFill>
              <a:srgbClr val="FFFF00">
                <a:alpha val="70000"/>
              </a:srgb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p:sp>
        <p:nvSpPr>
          <p:cNvPr id="58" name="Frihåndsform 57"/>
          <p:cNvSpPr/>
          <p:nvPr/>
        </p:nvSpPr>
        <p:spPr>
          <a:xfrm rot="3147228">
            <a:off x="5852719" y="5702178"/>
            <a:ext cx="892486" cy="225332"/>
          </a:xfrm>
          <a:custGeom>
            <a:avLst/>
            <a:gdLst>
              <a:gd name="connsiteX0" fmla="*/ 0 w 709448"/>
              <a:gd name="connsiteY0" fmla="*/ 197111 h 197111"/>
              <a:gd name="connsiteX1" fmla="*/ 55179 w 709448"/>
              <a:gd name="connsiteY1" fmla="*/ 39456 h 197111"/>
              <a:gd name="connsiteX2" fmla="*/ 165537 w 709448"/>
              <a:gd name="connsiteY2" fmla="*/ 165580 h 197111"/>
              <a:gd name="connsiteX3" fmla="*/ 236482 w 709448"/>
              <a:gd name="connsiteY3" fmla="*/ 7925 h 197111"/>
              <a:gd name="connsiteX4" fmla="*/ 346841 w 709448"/>
              <a:gd name="connsiteY4" fmla="*/ 141932 h 197111"/>
              <a:gd name="connsiteX5" fmla="*/ 409903 w 709448"/>
              <a:gd name="connsiteY5" fmla="*/ 42 h 197111"/>
              <a:gd name="connsiteX6" fmla="*/ 504496 w 709448"/>
              <a:gd name="connsiteY6" fmla="*/ 126166 h 197111"/>
              <a:gd name="connsiteX7" fmla="*/ 567558 w 709448"/>
              <a:gd name="connsiteY7" fmla="*/ 47339 h 197111"/>
              <a:gd name="connsiteX8" fmla="*/ 709448 w 709448"/>
              <a:gd name="connsiteY8" fmla="*/ 15808 h 197111"/>
              <a:gd name="connsiteX0" fmla="*/ 0 w 788597"/>
              <a:gd name="connsiteY0" fmla="*/ 147794 h 165736"/>
              <a:gd name="connsiteX1" fmla="*/ 134328 w 788597"/>
              <a:gd name="connsiteY1" fmla="*/ 39456 h 165736"/>
              <a:gd name="connsiteX2" fmla="*/ 244686 w 788597"/>
              <a:gd name="connsiteY2" fmla="*/ 165580 h 165736"/>
              <a:gd name="connsiteX3" fmla="*/ 315631 w 788597"/>
              <a:gd name="connsiteY3" fmla="*/ 7925 h 165736"/>
              <a:gd name="connsiteX4" fmla="*/ 425990 w 788597"/>
              <a:gd name="connsiteY4" fmla="*/ 141932 h 165736"/>
              <a:gd name="connsiteX5" fmla="*/ 489052 w 788597"/>
              <a:gd name="connsiteY5" fmla="*/ 42 h 165736"/>
              <a:gd name="connsiteX6" fmla="*/ 583645 w 788597"/>
              <a:gd name="connsiteY6" fmla="*/ 126166 h 165736"/>
              <a:gd name="connsiteX7" fmla="*/ 646707 w 788597"/>
              <a:gd name="connsiteY7" fmla="*/ 47339 h 165736"/>
              <a:gd name="connsiteX8" fmla="*/ 788597 w 788597"/>
              <a:gd name="connsiteY8" fmla="*/ 15808 h 165736"/>
              <a:gd name="connsiteX0" fmla="*/ 0 w 788597"/>
              <a:gd name="connsiteY0" fmla="*/ 147794 h 165736"/>
              <a:gd name="connsiteX1" fmla="*/ 134328 w 788597"/>
              <a:gd name="connsiteY1" fmla="*/ 39456 h 165736"/>
              <a:gd name="connsiteX2" fmla="*/ 244686 w 788597"/>
              <a:gd name="connsiteY2" fmla="*/ 165580 h 165736"/>
              <a:gd name="connsiteX3" fmla="*/ 315631 w 788597"/>
              <a:gd name="connsiteY3" fmla="*/ 7925 h 165736"/>
              <a:gd name="connsiteX4" fmla="*/ 425990 w 788597"/>
              <a:gd name="connsiteY4" fmla="*/ 141932 h 165736"/>
              <a:gd name="connsiteX5" fmla="*/ 489052 w 788597"/>
              <a:gd name="connsiteY5" fmla="*/ 42 h 165736"/>
              <a:gd name="connsiteX6" fmla="*/ 583645 w 788597"/>
              <a:gd name="connsiteY6" fmla="*/ 126166 h 165736"/>
              <a:gd name="connsiteX7" fmla="*/ 646707 w 788597"/>
              <a:gd name="connsiteY7" fmla="*/ 47339 h 165736"/>
              <a:gd name="connsiteX8" fmla="*/ 788597 w 788597"/>
              <a:gd name="connsiteY8" fmla="*/ 15808 h 16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597" h="165736">
                <a:moveTo>
                  <a:pt x="0" y="147794"/>
                </a:moveTo>
                <a:cubicBezTo>
                  <a:pt x="131769" y="124355"/>
                  <a:pt x="93547" y="36492"/>
                  <a:pt x="134328" y="39456"/>
                </a:cubicBezTo>
                <a:cubicBezTo>
                  <a:pt x="175109" y="42420"/>
                  <a:pt x="214469" y="170835"/>
                  <a:pt x="244686" y="165580"/>
                </a:cubicBezTo>
                <a:cubicBezTo>
                  <a:pt x="274903" y="160325"/>
                  <a:pt x="285414" y="11866"/>
                  <a:pt x="315631" y="7925"/>
                </a:cubicBezTo>
                <a:cubicBezTo>
                  <a:pt x="345848" y="3984"/>
                  <a:pt x="397087" y="143246"/>
                  <a:pt x="425990" y="141932"/>
                </a:cubicBezTo>
                <a:cubicBezTo>
                  <a:pt x="454893" y="140618"/>
                  <a:pt x="462776" y="2670"/>
                  <a:pt x="489052" y="42"/>
                </a:cubicBezTo>
                <a:cubicBezTo>
                  <a:pt x="515328" y="-2586"/>
                  <a:pt x="557369" y="118283"/>
                  <a:pt x="583645" y="126166"/>
                </a:cubicBezTo>
                <a:cubicBezTo>
                  <a:pt x="609921" y="134049"/>
                  <a:pt x="612548" y="65732"/>
                  <a:pt x="646707" y="47339"/>
                </a:cubicBezTo>
                <a:cubicBezTo>
                  <a:pt x="680866" y="28946"/>
                  <a:pt x="746556" y="32887"/>
                  <a:pt x="788597" y="15808"/>
                </a:cubicBezTo>
              </a:path>
            </a:pathLst>
          </a:custGeom>
          <a:ln>
            <a:solidFill>
              <a:srgbClr val="FFFF00">
                <a:alpha val="70000"/>
              </a:srgb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p:sp>
        <p:nvSpPr>
          <p:cNvPr id="59" name="Frihåndsform 58"/>
          <p:cNvSpPr/>
          <p:nvPr/>
        </p:nvSpPr>
        <p:spPr>
          <a:xfrm rot="8376705">
            <a:off x="4792983" y="5659236"/>
            <a:ext cx="892486" cy="225332"/>
          </a:xfrm>
          <a:custGeom>
            <a:avLst/>
            <a:gdLst>
              <a:gd name="connsiteX0" fmla="*/ 0 w 709448"/>
              <a:gd name="connsiteY0" fmla="*/ 197111 h 197111"/>
              <a:gd name="connsiteX1" fmla="*/ 55179 w 709448"/>
              <a:gd name="connsiteY1" fmla="*/ 39456 h 197111"/>
              <a:gd name="connsiteX2" fmla="*/ 165537 w 709448"/>
              <a:gd name="connsiteY2" fmla="*/ 165580 h 197111"/>
              <a:gd name="connsiteX3" fmla="*/ 236482 w 709448"/>
              <a:gd name="connsiteY3" fmla="*/ 7925 h 197111"/>
              <a:gd name="connsiteX4" fmla="*/ 346841 w 709448"/>
              <a:gd name="connsiteY4" fmla="*/ 141932 h 197111"/>
              <a:gd name="connsiteX5" fmla="*/ 409903 w 709448"/>
              <a:gd name="connsiteY5" fmla="*/ 42 h 197111"/>
              <a:gd name="connsiteX6" fmla="*/ 504496 w 709448"/>
              <a:gd name="connsiteY6" fmla="*/ 126166 h 197111"/>
              <a:gd name="connsiteX7" fmla="*/ 567558 w 709448"/>
              <a:gd name="connsiteY7" fmla="*/ 47339 h 197111"/>
              <a:gd name="connsiteX8" fmla="*/ 709448 w 709448"/>
              <a:gd name="connsiteY8" fmla="*/ 15808 h 197111"/>
              <a:gd name="connsiteX0" fmla="*/ 0 w 788597"/>
              <a:gd name="connsiteY0" fmla="*/ 147794 h 165736"/>
              <a:gd name="connsiteX1" fmla="*/ 134328 w 788597"/>
              <a:gd name="connsiteY1" fmla="*/ 39456 h 165736"/>
              <a:gd name="connsiteX2" fmla="*/ 244686 w 788597"/>
              <a:gd name="connsiteY2" fmla="*/ 165580 h 165736"/>
              <a:gd name="connsiteX3" fmla="*/ 315631 w 788597"/>
              <a:gd name="connsiteY3" fmla="*/ 7925 h 165736"/>
              <a:gd name="connsiteX4" fmla="*/ 425990 w 788597"/>
              <a:gd name="connsiteY4" fmla="*/ 141932 h 165736"/>
              <a:gd name="connsiteX5" fmla="*/ 489052 w 788597"/>
              <a:gd name="connsiteY5" fmla="*/ 42 h 165736"/>
              <a:gd name="connsiteX6" fmla="*/ 583645 w 788597"/>
              <a:gd name="connsiteY6" fmla="*/ 126166 h 165736"/>
              <a:gd name="connsiteX7" fmla="*/ 646707 w 788597"/>
              <a:gd name="connsiteY7" fmla="*/ 47339 h 165736"/>
              <a:gd name="connsiteX8" fmla="*/ 788597 w 788597"/>
              <a:gd name="connsiteY8" fmla="*/ 15808 h 165736"/>
              <a:gd name="connsiteX0" fmla="*/ 0 w 788597"/>
              <a:gd name="connsiteY0" fmla="*/ 147794 h 165736"/>
              <a:gd name="connsiteX1" fmla="*/ 134328 w 788597"/>
              <a:gd name="connsiteY1" fmla="*/ 39456 h 165736"/>
              <a:gd name="connsiteX2" fmla="*/ 244686 w 788597"/>
              <a:gd name="connsiteY2" fmla="*/ 165580 h 165736"/>
              <a:gd name="connsiteX3" fmla="*/ 315631 w 788597"/>
              <a:gd name="connsiteY3" fmla="*/ 7925 h 165736"/>
              <a:gd name="connsiteX4" fmla="*/ 425990 w 788597"/>
              <a:gd name="connsiteY4" fmla="*/ 141932 h 165736"/>
              <a:gd name="connsiteX5" fmla="*/ 489052 w 788597"/>
              <a:gd name="connsiteY5" fmla="*/ 42 h 165736"/>
              <a:gd name="connsiteX6" fmla="*/ 583645 w 788597"/>
              <a:gd name="connsiteY6" fmla="*/ 126166 h 165736"/>
              <a:gd name="connsiteX7" fmla="*/ 646707 w 788597"/>
              <a:gd name="connsiteY7" fmla="*/ 47339 h 165736"/>
              <a:gd name="connsiteX8" fmla="*/ 788597 w 788597"/>
              <a:gd name="connsiteY8" fmla="*/ 15808 h 16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597" h="165736">
                <a:moveTo>
                  <a:pt x="0" y="147794"/>
                </a:moveTo>
                <a:cubicBezTo>
                  <a:pt x="131769" y="124355"/>
                  <a:pt x="93547" y="36492"/>
                  <a:pt x="134328" y="39456"/>
                </a:cubicBezTo>
                <a:cubicBezTo>
                  <a:pt x="175109" y="42420"/>
                  <a:pt x="214469" y="170835"/>
                  <a:pt x="244686" y="165580"/>
                </a:cubicBezTo>
                <a:cubicBezTo>
                  <a:pt x="274903" y="160325"/>
                  <a:pt x="285414" y="11866"/>
                  <a:pt x="315631" y="7925"/>
                </a:cubicBezTo>
                <a:cubicBezTo>
                  <a:pt x="345848" y="3984"/>
                  <a:pt x="397087" y="143246"/>
                  <a:pt x="425990" y="141932"/>
                </a:cubicBezTo>
                <a:cubicBezTo>
                  <a:pt x="454893" y="140618"/>
                  <a:pt x="462776" y="2670"/>
                  <a:pt x="489052" y="42"/>
                </a:cubicBezTo>
                <a:cubicBezTo>
                  <a:pt x="515328" y="-2586"/>
                  <a:pt x="557369" y="118283"/>
                  <a:pt x="583645" y="126166"/>
                </a:cubicBezTo>
                <a:cubicBezTo>
                  <a:pt x="609921" y="134049"/>
                  <a:pt x="612548" y="65732"/>
                  <a:pt x="646707" y="47339"/>
                </a:cubicBezTo>
                <a:cubicBezTo>
                  <a:pt x="680866" y="28946"/>
                  <a:pt x="746556" y="32887"/>
                  <a:pt x="788597" y="15808"/>
                </a:cubicBezTo>
              </a:path>
            </a:pathLst>
          </a:custGeom>
          <a:ln>
            <a:solidFill>
              <a:srgbClr val="FFFF00">
                <a:alpha val="70000"/>
              </a:srgb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p:sp>
        <p:nvSpPr>
          <p:cNvPr id="55" name="TekstSylinder 54"/>
          <p:cNvSpPr txBox="1"/>
          <p:nvPr/>
        </p:nvSpPr>
        <p:spPr>
          <a:xfrm>
            <a:off x="2195736" y="2096428"/>
            <a:ext cx="2497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>
                <a:solidFill>
                  <a:prstClr val="black"/>
                </a:solidFill>
              </a:rPr>
              <a:t>Range </a:t>
            </a:r>
            <a:r>
              <a:rPr lang="nb-NO" sz="2400" dirty="0" err="1">
                <a:solidFill>
                  <a:prstClr val="black"/>
                </a:solidFill>
              </a:rPr>
              <a:t>telescope</a:t>
            </a:r>
            <a:endParaRPr lang="nb-NO" sz="2400" dirty="0">
              <a:solidFill>
                <a:prstClr val="black"/>
              </a:solidFill>
            </a:endParaRPr>
          </a:p>
        </p:txBody>
      </p:sp>
      <p:sp>
        <p:nvSpPr>
          <p:cNvPr id="61" name="TekstSylinder 60"/>
          <p:cNvSpPr txBox="1"/>
          <p:nvPr/>
        </p:nvSpPr>
        <p:spPr>
          <a:xfrm>
            <a:off x="1383950" y="4599566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>
                <a:solidFill>
                  <a:prstClr val="black"/>
                </a:solidFill>
              </a:rPr>
              <a:t>Scintillator</a:t>
            </a:r>
          </a:p>
        </p:txBody>
      </p:sp>
      <p:sp>
        <p:nvSpPr>
          <p:cNvPr id="62" name="Frihåndsform 61"/>
          <p:cNvSpPr/>
          <p:nvPr/>
        </p:nvSpPr>
        <p:spPr>
          <a:xfrm>
            <a:off x="6199794" y="5066746"/>
            <a:ext cx="892486" cy="225332"/>
          </a:xfrm>
          <a:custGeom>
            <a:avLst/>
            <a:gdLst>
              <a:gd name="connsiteX0" fmla="*/ 0 w 709448"/>
              <a:gd name="connsiteY0" fmla="*/ 197111 h 197111"/>
              <a:gd name="connsiteX1" fmla="*/ 55179 w 709448"/>
              <a:gd name="connsiteY1" fmla="*/ 39456 h 197111"/>
              <a:gd name="connsiteX2" fmla="*/ 165537 w 709448"/>
              <a:gd name="connsiteY2" fmla="*/ 165580 h 197111"/>
              <a:gd name="connsiteX3" fmla="*/ 236482 w 709448"/>
              <a:gd name="connsiteY3" fmla="*/ 7925 h 197111"/>
              <a:gd name="connsiteX4" fmla="*/ 346841 w 709448"/>
              <a:gd name="connsiteY4" fmla="*/ 141932 h 197111"/>
              <a:gd name="connsiteX5" fmla="*/ 409903 w 709448"/>
              <a:gd name="connsiteY5" fmla="*/ 42 h 197111"/>
              <a:gd name="connsiteX6" fmla="*/ 504496 w 709448"/>
              <a:gd name="connsiteY6" fmla="*/ 126166 h 197111"/>
              <a:gd name="connsiteX7" fmla="*/ 567558 w 709448"/>
              <a:gd name="connsiteY7" fmla="*/ 47339 h 197111"/>
              <a:gd name="connsiteX8" fmla="*/ 709448 w 709448"/>
              <a:gd name="connsiteY8" fmla="*/ 15808 h 197111"/>
              <a:gd name="connsiteX0" fmla="*/ 0 w 788597"/>
              <a:gd name="connsiteY0" fmla="*/ 147794 h 165736"/>
              <a:gd name="connsiteX1" fmla="*/ 134328 w 788597"/>
              <a:gd name="connsiteY1" fmla="*/ 39456 h 165736"/>
              <a:gd name="connsiteX2" fmla="*/ 244686 w 788597"/>
              <a:gd name="connsiteY2" fmla="*/ 165580 h 165736"/>
              <a:gd name="connsiteX3" fmla="*/ 315631 w 788597"/>
              <a:gd name="connsiteY3" fmla="*/ 7925 h 165736"/>
              <a:gd name="connsiteX4" fmla="*/ 425990 w 788597"/>
              <a:gd name="connsiteY4" fmla="*/ 141932 h 165736"/>
              <a:gd name="connsiteX5" fmla="*/ 489052 w 788597"/>
              <a:gd name="connsiteY5" fmla="*/ 42 h 165736"/>
              <a:gd name="connsiteX6" fmla="*/ 583645 w 788597"/>
              <a:gd name="connsiteY6" fmla="*/ 126166 h 165736"/>
              <a:gd name="connsiteX7" fmla="*/ 646707 w 788597"/>
              <a:gd name="connsiteY7" fmla="*/ 47339 h 165736"/>
              <a:gd name="connsiteX8" fmla="*/ 788597 w 788597"/>
              <a:gd name="connsiteY8" fmla="*/ 15808 h 165736"/>
              <a:gd name="connsiteX0" fmla="*/ 0 w 788597"/>
              <a:gd name="connsiteY0" fmla="*/ 147794 h 165736"/>
              <a:gd name="connsiteX1" fmla="*/ 134328 w 788597"/>
              <a:gd name="connsiteY1" fmla="*/ 39456 h 165736"/>
              <a:gd name="connsiteX2" fmla="*/ 244686 w 788597"/>
              <a:gd name="connsiteY2" fmla="*/ 165580 h 165736"/>
              <a:gd name="connsiteX3" fmla="*/ 315631 w 788597"/>
              <a:gd name="connsiteY3" fmla="*/ 7925 h 165736"/>
              <a:gd name="connsiteX4" fmla="*/ 425990 w 788597"/>
              <a:gd name="connsiteY4" fmla="*/ 141932 h 165736"/>
              <a:gd name="connsiteX5" fmla="*/ 489052 w 788597"/>
              <a:gd name="connsiteY5" fmla="*/ 42 h 165736"/>
              <a:gd name="connsiteX6" fmla="*/ 583645 w 788597"/>
              <a:gd name="connsiteY6" fmla="*/ 126166 h 165736"/>
              <a:gd name="connsiteX7" fmla="*/ 646707 w 788597"/>
              <a:gd name="connsiteY7" fmla="*/ 47339 h 165736"/>
              <a:gd name="connsiteX8" fmla="*/ 788597 w 788597"/>
              <a:gd name="connsiteY8" fmla="*/ 15808 h 16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88597" h="165736">
                <a:moveTo>
                  <a:pt x="0" y="147794"/>
                </a:moveTo>
                <a:cubicBezTo>
                  <a:pt x="131769" y="124355"/>
                  <a:pt x="93547" y="36492"/>
                  <a:pt x="134328" y="39456"/>
                </a:cubicBezTo>
                <a:cubicBezTo>
                  <a:pt x="175109" y="42420"/>
                  <a:pt x="214469" y="170835"/>
                  <a:pt x="244686" y="165580"/>
                </a:cubicBezTo>
                <a:cubicBezTo>
                  <a:pt x="274903" y="160325"/>
                  <a:pt x="285414" y="11866"/>
                  <a:pt x="315631" y="7925"/>
                </a:cubicBezTo>
                <a:cubicBezTo>
                  <a:pt x="345848" y="3984"/>
                  <a:pt x="397087" y="143246"/>
                  <a:pt x="425990" y="141932"/>
                </a:cubicBezTo>
                <a:cubicBezTo>
                  <a:pt x="454893" y="140618"/>
                  <a:pt x="462776" y="2670"/>
                  <a:pt x="489052" y="42"/>
                </a:cubicBezTo>
                <a:cubicBezTo>
                  <a:pt x="515328" y="-2586"/>
                  <a:pt x="557369" y="118283"/>
                  <a:pt x="583645" y="126166"/>
                </a:cubicBezTo>
                <a:cubicBezTo>
                  <a:pt x="609921" y="134049"/>
                  <a:pt x="612548" y="65732"/>
                  <a:pt x="646707" y="47339"/>
                </a:cubicBezTo>
                <a:cubicBezTo>
                  <a:pt x="680866" y="28946"/>
                  <a:pt x="746556" y="32887"/>
                  <a:pt x="788597" y="15808"/>
                </a:cubicBezTo>
              </a:path>
            </a:pathLst>
          </a:custGeom>
          <a:ln>
            <a:solidFill>
              <a:srgbClr val="FFFF00">
                <a:alpha val="70000"/>
              </a:srgbClr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p:sp>
        <p:nvSpPr>
          <p:cNvPr id="64" name="Tittel 1"/>
          <p:cNvSpPr>
            <a:spLocks noGrp="1"/>
          </p:cNvSpPr>
          <p:nvPr>
            <p:ph type="title"/>
          </p:nvPr>
        </p:nvSpPr>
        <p:spPr>
          <a:xfrm>
            <a:off x="1022920" y="687834"/>
            <a:ext cx="7365504" cy="652934"/>
          </a:xfrm>
        </p:spPr>
        <p:txBody>
          <a:bodyPr/>
          <a:lstStyle/>
          <a:p>
            <a:r>
              <a:rPr lang="nb-NO" dirty="0"/>
              <a:t>The </a:t>
            </a:r>
            <a:r>
              <a:rPr lang="nb-NO" dirty="0" err="1"/>
              <a:t>energy</a:t>
            </a:r>
            <a:r>
              <a:rPr lang="nb-NO" dirty="0"/>
              <a:t> </a:t>
            </a:r>
            <a:r>
              <a:rPr lang="nb-NO" dirty="0" err="1"/>
              <a:t>detector</a:t>
            </a:r>
            <a:endParaRPr lang="nb-NO" dirty="0"/>
          </a:p>
        </p:txBody>
      </p:sp>
      <p:sp>
        <p:nvSpPr>
          <p:cNvPr id="2" name="Plassholder for dato 1">
            <a:extLst>
              <a:ext uri="{FF2B5EF4-FFF2-40B4-BE49-F238E27FC236}">
                <a16:creationId xmlns:a16="http://schemas.microsoft.com/office/drawing/2014/main" xmlns="" id="{796691D5-2EC3-4F25-B717-833FAEAA5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3" name="Plassholder for lysbildenummer 2">
            <a:extLst>
              <a:ext uri="{FF2B5EF4-FFF2-40B4-BE49-F238E27FC236}">
                <a16:creationId xmlns:a16="http://schemas.microsoft.com/office/drawing/2014/main" xmlns="" id="{AA3B0764-EFAF-42AB-9E3B-831CEEA38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5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05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57" grpId="0" animBg="1"/>
      <p:bldP spid="58" grpId="0" animBg="1"/>
      <p:bldP spid="59" grpId="0" animBg="1"/>
      <p:bldP spid="61" grpId="0"/>
      <p:bldP spid="6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References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022920" y="1883965"/>
            <a:ext cx="7365504" cy="4065316"/>
          </a:xfrm>
        </p:spPr>
        <p:txBody>
          <a:bodyPr>
            <a:normAutofit fontScale="47500" lnSpcReduction="20000"/>
          </a:bodyPr>
          <a:lstStyle/>
          <a:p>
            <a:r>
              <a:rPr lang="nb-NO"/>
              <a:t>Garcia-Santos, A. (2019). </a:t>
            </a:r>
            <a:r>
              <a:rPr lang="nb-NO" b="1"/>
              <a:t>MSc:</a:t>
            </a:r>
            <a:r>
              <a:rPr lang="nb-NO"/>
              <a:t> </a:t>
            </a:r>
            <a:r>
              <a:rPr lang="nb-NO" b="1"/>
              <a:t>Optimization of the Track Reconstruction Algorithm in a Pixel Based Range Telescope for Proton Computed Tomography</a:t>
            </a:r>
            <a:r>
              <a:rPr lang="nb-NO"/>
              <a:t>. </a:t>
            </a:r>
            <a:r>
              <a:rPr lang="nb-NO" smtClean="0"/>
              <a:t>Utrecht </a:t>
            </a:r>
            <a:r>
              <a:rPr lang="nb-NO"/>
              <a:t>University.</a:t>
            </a:r>
          </a:p>
          <a:p>
            <a:r>
              <a:rPr lang="nb-NO"/>
              <a:t>Grimstad, S. (2019). </a:t>
            </a:r>
            <a:r>
              <a:rPr lang="nb-NO" b="1"/>
              <a:t>MSc:</a:t>
            </a:r>
            <a:r>
              <a:rPr lang="nb-NO"/>
              <a:t> </a:t>
            </a:r>
            <a:r>
              <a:rPr lang="nb-NO" b="1"/>
              <a:t>Simulation and analysis of clustering for proton CT.</a:t>
            </a:r>
          </a:p>
          <a:p>
            <a:r>
              <a:rPr lang="nb-NO"/>
              <a:t>Pettersen, H.E.S. (2018</a:t>
            </a:r>
            <a:r>
              <a:rPr lang="nb-NO" b="1"/>
              <a:t>). PhD: A Digital Tracking Calorimeter for Proton Computed </a:t>
            </a:r>
            <a:r>
              <a:rPr lang="nb-NO" b="1" smtClean="0"/>
              <a:t>Tomography</a:t>
            </a:r>
            <a:r>
              <a:rPr lang="nb-NO" smtClean="0"/>
              <a:t>. </a:t>
            </a:r>
            <a:r>
              <a:rPr lang="nb-NO"/>
              <a:t>University of Bergen.</a:t>
            </a:r>
          </a:p>
          <a:p>
            <a:r>
              <a:rPr lang="nb-NO"/>
              <a:t>Pettersen, H.E.S., Alme, J., Biegun, A., van den Brink, A., Chaar, M., Fehlker, D., Meric, I., Odland, O.H., Peitzmann, T., Rocco, E., et al. (2017). </a:t>
            </a:r>
            <a:r>
              <a:rPr lang="nb-NO" b="1"/>
              <a:t>Proton Tracking in a high-granularity Digital Tracking Calorimeter for proton CT purposes</a:t>
            </a:r>
            <a:r>
              <a:rPr lang="nb-NO"/>
              <a:t>. Nucl. Instr. and Meth. in Phys. Res. A </a:t>
            </a:r>
            <a:r>
              <a:rPr lang="nb-NO" i="1"/>
              <a:t>860</a:t>
            </a:r>
            <a:r>
              <a:rPr lang="nb-NO"/>
              <a:t>, 51–61.</a:t>
            </a:r>
          </a:p>
          <a:p>
            <a:r>
              <a:rPr lang="nb-NO"/>
              <a:t>Pettersen, H.E.S., Chaar, M., Meric, I., Odland, O.H., Sølie, J.R., and Röhrich, D. (2018). </a:t>
            </a:r>
            <a:r>
              <a:rPr lang="nb-NO" b="1"/>
              <a:t>Accuracy of parameterized proton range models; a comparison</a:t>
            </a:r>
            <a:r>
              <a:rPr lang="nb-NO"/>
              <a:t>. Radiat. Phys. Chem. </a:t>
            </a:r>
            <a:r>
              <a:rPr lang="nb-NO" i="1"/>
              <a:t>144</a:t>
            </a:r>
            <a:r>
              <a:rPr lang="nb-NO"/>
              <a:t>, 295–297.</a:t>
            </a:r>
          </a:p>
          <a:p>
            <a:r>
              <a:rPr lang="nb-NO"/>
              <a:t>Pettersen, H.E.S., Alme, J., Barnaföldi, G.G., Barthel, R., van den Brink, A., Chaar, M., Eikeland, V., García-Santos, A., Genov, G., Grimstad, S., et al. (2019a). </a:t>
            </a:r>
            <a:r>
              <a:rPr lang="nb-NO" b="1"/>
              <a:t>Design optimization of a pixel-based range telescope for proton computed tomography.</a:t>
            </a:r>
            <a:r>
              <a:rPr lang="nb-NO"/>
              <a:t> Physica Medica </a:t>
            </a:r>
            <a:r>
              <a:rPr lang="nb-NO" i="1"/>
              <a:t>63</a:t>
            </a:r>
            <a:r>
              <a:rPr lang="nb-NO"/>
              <a:t>, 87–97.</a:t>
            </a:r>
          </a:p>
          <a:p>
            <a:r>
              <a:rPr lang="nb-NO"/>
              <a:t>Pettersen, H.E.S., Meric, I., Odland, O.H., Shafiee, H., Sølie, J.R., and Röhrich, D. (2019b). </a:t>
            </a:r>
            <a:r>
              <a:rPr lang="nb-NO" b="1"/>
              <a:t>Proton Tracking Algorithm in a Pixel-Based Range Telescope for Proton Computed Tomography</a:t>
            </a:r>
            <a:r>
              <a:rPr lang="nb-NO"/>
              <a:t>. EPJ Web of Conferences </a:t>
            </a:r>
            <a:r>
              <a:rPr lang="nb-NO" i="1"/>
              <a:t>In press</a:t>
            </a:r>
            <a:r>
              <a:rPr lang="nb-NO"/>
              <a:t>.</a:t>
            </a:r>
          </a:p>
          <a:p>
            <a:r>
              <a:rPr lang="nb-NO"/>
              <a:t>Pettersen, H.E.S., Volz, L., Sølie, J., Rohrich, D., and Seco, J. </a:t>
            </a:r>
            <a:r>
              <a:rPr lang="nb-NO" b="1"/>
              <a:t>A Linear Projection Model to Estimate a Proton’s Position in a Pencil Beam For Single Sided List Mode Proton Imaging</a:t>
            </a:r>
            <a:r>
              <a:rPr lang="nb-NO" b="1" smtClean="0"/>
              <a:t>. </a:t>
            </a:r>
            <a:r>
              <a:rPr lang="nb-NO" smtClean="0"/>
              <a:t>Rejected PMB</a:t>
            </a:r>
            <a:endParaRPr lang="nb-NO" b="1"/>
          </a:p>
          <a:p>
            <a:r>
              <a:rPr lang="nb-NO"/>
              <a:t>Tambave, G., Odland, Odd Harlad, Pettersen, H.E.S., Alme, J., Genov, G., Grøttvik, O.S., Samnøy, A.T., Röhrich, D., Ullaland, K., Ur Rehman, A., et al. (2019). </a:t>
            </a:r>
            <a:r>
              <a:rPr lang="nb-NO" b="1"/>
              <a:t>Characterization of Monolithic CMOS Pixel Sensor Chip with Ion Beams for Application in proton Computed Tomography</a:t>
            </a:r>
            <a:r>
              <a:rPr lang="nb-NO"/>
              <a:t>. </a:t>
            </a:r>
            <a:r>
              <a:rPr lang="nb-NO" smtClean="0"/>
              <a:t>NIMA.</a:t>
            </a:r>
          </a:p>
          <a:p>
            <a:r>
              <a:rPr lang="en-US"/>
              <a:t>Krah, N., Khellaf, F., Rit, S., and Rinaldi, I. (2018). </a:t>
            </a:r>
            <a:r>
              <a:rPr lang="en-US" b="1"/>
              <a:t>A comprehensive theoretical comparison of proton imaging set-ups in terms of spatial resolution</a:t>
            </a:r>
            <a:r>
              <a:rPr lang="en-US"/>
              <a:t>. Physics in Medicine and Biology </a:t>
            </a:r>
            <a:r>
              <a:rPr lang="en-US" i="1"/>
              <a:t>63</a:t>
            </a:r>
            <a:r>
              <a:rPr lang="en-US"/>
              <a:t>.</a:t>
            </a:r>
          </a:p>
          <a:p>
            <a:pPr marL="0" indent="0">
              <a:buNone/>
            </a:pPr>
            <a:endParaRPr lang="nb-NO" smtClean="0"/>
          </a:p>
          <a:p>
            <a:pPr marL="0" indent="0">
              <a:buNone/>
            </a:pP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50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11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323850" y="728663"/>
            <a:ext cx="7993063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ClrTx/>
              <a:buFontTx/>
              <a:buNone/>
            </a:pPr>
            <a:endParaRPr lang="en-US" altLang="nb-NO"/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0" y="1628775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b-NO" smtClean="0"/>
          </a:p>
          <a:p>
            <a:pPr marL="0" indent="0">
              <a:buNone/>
            </a:pPr>
            <a:endParaRPr lang="nb-NO"/>
          </a:p>
          <a:p>
            <a:pPr marL="0" indent="0">
              <a:buNone/>
            </a:pPr>
            <a:endParaRPr lang="nb-NO" smtClean="0"/>
          </a:p>
          <a:p>
            <a:pPr marL="0" indent="0" algn="ctr">
              <a:buNone/>
            </a:pPr>
            <a:r>
              <a:rPr lang="nb-NO" smtClean="0"/>
              <a:t>Thanks for your attention </a:t>
            </a:r>
            <a:r>
              <a:rPr lang="nb-NO" smtClean="0">
                <a:sym typeface="Wingdings" panose="05000000000000000000" pitchFamily="2" charset="2"/>
              </a:rPr>
              <a:t></a:t>
            </a:r>
            <a:endParaRPr lang="nb-NO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xmlns="" id="{44A5EB1D-80B7-4F39-8997-6863084C4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September 2019</a:t>
            </a:r>
            <a:endParaRPr lang="nb-NO"/>
          </a:p>
        </p:txBody>
      </p: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altLang="nb-NO" smtClean="0"/>
              <a:t>Bergen pCT - Helge Pettersen</a:t>
            </a:r>
            <a:endParaRPr lang="nb-NO" altLang="nb-NO"/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8949-2BDE-410D-AF48-B5C85C5D5D7A}" type="slidenum">
              <a:rPr lang="nb-NO" altLang="nb-NO" smtClean="0"/>
              <a:pPr/>
              <a:t>51</a:t>
            </a:fld>
            <a:endParaRPr lang="nb-NO" altLang="nb-NO"/>
          </a:p>
        </p:txBody>
      </p:sp>
      <p:sp>
        <p:nvSpPr>
          <p:cNvPr id="6" name="Tit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413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Proton CT </a:t>
            </a:r>
            <a:r>
              <a:rPr lang="nb-NO" dirty="0" err="1"/>
              <a:t>with</a:t>
            </a:r>
            <a:r>
              <a:rPr lang="nb-NO" dirty="0"/>
              <a:t> a Digital Tracking </a:t>
            </a:r>
            <a:r>
              <a:rPr lang="nb-NO" dirty="0" smtClean="0"/>
              <a:t>Calorimeter</a:t>
            </a:r>
            <a:br>
              <a:rPr lang="nb-NO" dirty="0" smtClean="0"/>
            </a:br>
            <a:r>
              <a:rPr lang="nb-NO"/>
              <a:t/>
            </a:r>
            <a:br>
              <a:rPr lang="nb-NO"/>
            </a:br>
            <a:r>
              <a:rPr lang="nb-NO" smtClean="0"/>
              <a:t>First proof-of-concept detector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8855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323850" y="728663"/>
            <a:ext cx="7993063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altLang="nb-NO">
              <a:solidFill>
                <a:srgbClr val="716657"/>
              </a:solidFill>
            </a:endParaRPr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0" y="1628775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>
              <a:solidFill>
                <a:prstClr val="black"/>
              </a:solidFill>
            </a:endParaRPr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8949-2BDE-410D-AF48-B5C85C5D5D7A}" type="slidenum">
              <a:rPr lang="nb-NO" altLang="nb-NO" smtClean="0">
                <a:solidFill>
                  <a:srgbClr val="FFFFFF">
                    <a:lumMod val="65000"/>
                  </a:srgbClr>
                </a:solidFill>
              </a:rPr>
              <a:pPr/>
              <a:t>7</a:t>
            </a:fld>
            <a:endParaRPr lang="nb-NO" alt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611560" y="778381"/>
            <a:ext cx="7455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altLang="nb-NO" sz="3200" b="1" dirty="0" err="1">
                <a:solidFill>
                  <a:srgbClr val="8FA968"/>
                </a:solidFill>
              </a:rPr>
              <a:t>pCT</a:t>
            </a:r>
            <a:r>
              <a:rPr lang="nb-NO" altLang="nb-NO" sz="3200" b="1" dirty="0">
                <a:solidFill>
                  <a:srgbClr val="8FA968"/>
                </a:solidFill>
              </a:rPr>
              <a:t> – Digital </a:t>
            </a:r>
            <a:r>
              <a:rPr lang="nb-NO" altLang="nb-NO" sz="3200" b="1" dirty="0" err="1">
                <a:solidFill>
                  <a:srgbClr val="8FA968"/>
                </a:solidFill>
              </a:rPr>
              <a:t>Tracking</a:t>
            </a:r>
            <a:r>
              <a:rPr lang="nb-NO" altLang="nb-NO" sz="3200" b="1" dirty="0">
                <a:solidFill>
                  <a:srgbClr val="8FA968"/>
                </a:solidFill>
              </a:rPr>
              <a:t> </a:t>
            </a:r>
            <a:r>
              <a:rPr lang="nb-NO" altLang="nb-NO" sz="3200" b="1" dirty="0" err="1">
                <a:solidFill>
                  <a:srgbClr val="8FA968"/>
                </a:solidFill>
              </a:rPr>
              <a:t>Calorimeter</a:t>
            </a:r>
            <a:endParaRPr lang="nb-NO" altLang="nb-NO" sz="3200" b="1" dirty="0">
              <a:solidFill>
                <a:srgbClr val="8FA968"/>
              </a:solidFill>
            </a:endParaRPr>
          </a:p>
        </p:txBody>
      </p:sp>
      <p:sp>
        <p:nvSpPr>
          <p:cNvPr id="9" name="Frihåndsform 8"/>
          <p:cNvSpPr/>
          <p:nvPr/>
        </p:nvSpPr>
        <p:spPr>
          <a:xfrm>
            <a:off x="3277586" y="3211865"/>
            <a:ext cx="1149617" cy="380132"/>
          </a:xfrm>
          <a:custGeom>
            <a:avLst/>
            <a:gdLst>
              <a:gd name="connsiteX0" fmla="*/ 0 w 1149617"/>
              <a:gd name="connsiteY0" fmla="*/ 0 h 495300"/>
              <a:gd name="connsiteX1" fmla="*/ 50800 w 1149617"/>
              <a:gd name="connsiteY1" fmla="*/ 12700 h 495300"/>
              <a:gd name="connsiteX2" fmla="*/ 82550 w 1149617"/>
              <a:gd name="connsiteY2" fmla="*/ 38100 h 495300"/>
              <a:gd name="connsiteX3" fmla="*/ 120650 w 1149617"/>
              <a:gd name="connsiteY3" fmla="*/ 114300 h 495300"/>
              <a:gd name="connsiteX4" fmla="*/ 127000 w 1149617"/>
              <a:gd name="connsiteY4" fmla="*/ 133350 h 495300"/>
              <a:gd name="connsiteX5" fmla="*/ 133350 w 1149617"/>
              <a:gd name="connsiteY5" fmla="*/ 152400 h 495300"/>
              <a:gd name="connsiteX6" fmla="*/ 139700 w 1149617"/>
              <a:gd name="connsiteY6" fmla="*/ 190500 h 495300"/>
              <a:gd name="connsiteX7" fmla="*/ 146050 w 1149617"/>
              <a:gd name="connsiteY7" fmla="*/ 209550 h 495300"/>
              <a:gd name="connsiteX8" fmla="*/ 165100 w 1149617"/>
              <a:gd name="connsiteY8" fmla="*/ 215900 h 495300"/>
              <a:gd name="connsiteX9" fmla="*/ 184150 w 1149617"/>
              <a:gd name="connsiteY9" fmla="*/ 228600 h 495300"/>
              <a:gd name="connsiteX10" fmla="*/ 196850 w 1149617"/>
              <a:gd name="connsiteY10" fmla="*/ 247650 h 495300"/>
              <a:gd name="connsiteX11" fmla="*/ 215900 w 1149617"/>
              <a:gd name="connsiteY11" fmla="*/ 260350 h 495300"/>
              <a:gd name="connsiteX12" fmla="*/ 234950 w 1149617"/>
              <a:gd name="connsiteY12" fmla="*/ 317500 h 495300"/>
              <a:gd name="connsiteX13" fmla="*/ 254000 w 1149617"/>
              <a:gd name="connsiteY13" fmla="*/ 355600 h 495300"/>
              <a:gd name="connsiteX14" fmla="*/ 292100 w 1149617"/>
              <a:gd name="connsiteY14" fmla="*/ 381000 h 495300"/>
              <a:gd name="connsiteX15" fmla="*/ 330200 w 1149617"/>
              <a:gd name="connsiteY15" fmla="*/ 393700 h 495300"/>
              <a:gd name="connsiteX16" fmla="*/ 425450 w 1149617"/>
              <a:gd name="connsiteY16" fmla="*/ 381000 h 495300"/>
              <a:gd name="connsiteX17" fmla="*/ 444500 w 1149617"/>
              <a:gd name="connsiteY17" fmla="*/ 368300 h 495300"/>
              <a:gd name="connsiteX18" fmla="*/ 457200 w 1149617"/>
              <a:gd name="connsiteY18" fmla="*/ 349250 h 495300"/>
              <a:gd name="connsiteX19" fmla="*/ 495300 w 1149617"/>
              <a:gd name="connsiteY19" fmla="*/ 330200 h 495300"/>
              <a:gd name="connsiteX20" fmla="*/ 514350 w 1149617"/>
              <a:gd name="connsiteY20" fmla="*/ 317500 h 495300"/>
              <a:gd name="connsiteX21" fmla="*/ 628650 w 1149617"/>
              <a:gd name="connsiteY21" fmla="*/ 323850 h 495300"/>
              <a:gd name="connsiteX22" fmla="*/ 673100 w 1149617"/>
              <a:gd name="connsiteY22" fmla="*/ 374650 h 495300"/>
              <a:gd name="connsiteX23" fmla="*/ 692150 w 1149617"/>
              <a:gd name="connsiteY23" fmla="*/ 381000 h 495300"/>
              <a:gd name="connsiteX24" fmla="*/ 704850 w 1149617"/>
              <a:gd name="connsiteY24" fmla="*/ 400050 h 495300"/>
              <a:gd name="connsiteX25" fmla="*/ 711200 w 1149617"/>
              <a:gd name="connsiteY25" fmla="*/ 419100 h 495300"/>
              <a:gd name="connsiteX26" fmla="*/ 730250 w 1149617"/>
              <a:gd name="connsiteY26" fmla="*/ 444500 h 495300"/>
              <a:gd name="connsiteX27" fmla="*/ 742950 w 1149617"/>
              <a:gd name="connsiteY27" fmla="*/ 482600 h 495300"/>
              <a:gd name="connsiteX28" fmla="*/ 781050 w 1149617"/>
              <a:gd name="connsiteY28" fmla="*/ 495300 h 495300"/>
              <a:gd name="connsiteX29" fmla="*/ 927100 w 1149617"/>
              <a:gd name="connsiteY29" fmla="*/ 488950 h 495300"/>
              <a:gd name="connsiteX30" fmla="*/ 933450 w 1149617"/>
              <a:gd name="connsiteY30" fmla="*/ 469900 h 495300"/>
              <a:gd name="connsiteX31" fmla="*/ 946150 w 1149617"/>
              <a:gd name="connsiteY31" fmla="*/ 450850 h 495300"/>
              <a:gd name="connsiteX32" fmla="*/ 1003300 w 1149617"/>
              <a:gd name="connsiteY32" fmla="*/ 412750 h 495300"/>
              <a:gd name="connsiteX33" fmla="*/ 1022350 w 1149617"/>
              <a:gd name="connsiteY33" fmla="*/ 400050 h 495300"/>
              <a:gd name="connsiteX34" fmla="*/ 1035050 w 1149617"/>
              <a:gd name="connsiteY34" fmla="*/ 381000 h 495300"/>
              <a:gd name="connsiteX35" fmla="*/ 1054100 w 1149617"/>
              <a:gd name="connsiteY35" fmla="*/ 317500 h 495300"/>
              <a:gd name="connsiteX36" fmla="*/ 1060450 w 1149617"/>
              <a:gd name="connsiteY36" fmla="*/ 298450 h 495300"/>
              <a:gd name="connsiteX37" fmla="*/ 1117600 w 1149617"/>
              <a:gd name="connsiteY37" fmla="*/ 311150 h 495300"/>
              <a:gd name="connsiteX38" fmla="*/ 1130300 w 1149617"/>
              <a:gd name="connsiteY38" fmla="*/ 330200 h 495300"/>
              <a:gd name="connsiteX39" fmla="*/ 1149350 w 1149617"/>
              <a:gd name="connsiteY39" fmla="*/ 34925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149617" h="495300">
                <a:moveTo>
                  <a:pt x="0" y="0"/>
                </a:moveTo>
                <a:cubicBezTo>
                  <a:pt x="1581" y="316"/>
                  <a:pt x="44291" y="7493"/>
                  <a:pt x="50800" y="12700"/>
                </a:cubicBezTo>
                <a:cubicBezTo>
                  <a:pt x="91832" y="45526"/>
                  <a:pt x="34667" y="22139"/>
                  <a:pt x="82550" y="38100"/>
                </a:cubicBezTo>
                <a:cubicBezTo>
                  <a:pt x="115376" y="87339"/>
                  <a:pt x="103123" y="61720"/>
                  <a:pt x="120650" y="114300"/>
                </a:cubicBezTo>
                <a:lnTo>
                  <a:pt x="127000" y="133350"/>
                </a:lnTo>
                <a:cubicBezTo>
                  <a:pt x="129117" y="139700"/>
                  <a:pt x="132250" y="145798"/>
                  <a:pt x="133350" y="152400"/>
                </a:cubicBezTo>
                <a:cubicBezTo>
                  <a:pt x="135467" y="165100"/>
                  <a:pt x="136907" y="177931"/>
                  <a:pt x="139700" y="190500"/>
                </a:cubicBezTo>
                <a:cubicBezTo>
                  <a:pt x="141152" y="197034"/>
                  <a:pt x="141317" y="204817"/>
                  <a:pt x="146050" y="209550"/>
                </a:cubicBezTo>
                <a:cubicBezTo>
                  <a:pt x="150783" y="214283"/>
                  <a:pt x="159113" y="212907"/>
                  <a:pt x="165100" y="215900"/>
                </a:cubicBezTo>
                <a:cubicBezTo>
                  <a:pt x="171926" y="219313"/>
                  <a:pt x="177800" y="224367"/>
                  <a:pt x="184150" y="228600"/>
                </a:cubicBezTo>
                <a:cubicBezTo>
                  <a:pt x="188383" y="234950"/>
                  <a:pt x="191454" y="242254"/>
                  <a:pt x="196850" y="247650"/>
                </a:cubicBezTo>
                <a:cubicBezTo>
                  <a:pt x="202246" y="253046"/>
                  <a:pt x="211855" y="253878"/>
                  <a:pt x="215900" y="260350"/>
                </a:cubicBezTo>
                <a:lnTo>
                  <a:pt x="234950" y="317500"/>
                </a:lnTo>
                <a:cubicBezTo>
                  <a:pt x="239480" y="331089"/>
                  <a:pt x="242414" y="345463"/>
                  <a:pt x="254000" y="355600"/>
                </a:cubicBezTo>
                <a:cubicBezTo>
                  <a:pt x="265487" y="365651"/>
                  <a:pt x="277620" y="376173"/>
                  <a:pt x="292100" y="381000"/>
                </a:cubicBezTo>
                <a:lnTo>
                  <a:pt x="330200" y="393700"/>
                </a:lnTo>
                <a:cubicBezTo>
                  <a:pt x="347224" y="392281"/>
                  <a:pt x="399512" y="393969"/>
                  <a:pt x="425450" y="381000"/>
                </a:cubicBezTo>
                <a:cubicBezTo>
                  <a:pt x="432276" y="377587"/>
                  <a:pt x="438150" y="372533"/>
                  <a:pt x="444500" y="368300"/>
                </a:cubicBezTo>
                <a:cubicBezTo>
                  <a:pt x="448733" y="361950"/>
                  <a:pt x="451804" y="354646"/>
                  <a:pt x="457200" y="349250"/>
                </a:cubicBezTo>
                <a:cubicBezTo>
                  <a:pt x="475398" y="331052"/>
                  <a:pt x="474642" y="340529"/>
                  <a:pt x="495300" y="330200"/>
                </a:cubicBezTo>
                <a:cubicBezTo>
                  <a:pt x="502126" y="326787"/>
                  <a:pt x="508000" y="321733"/>
                  <a:pt x="514350" y="317500"/>
                </a:cubicBezTo>
                <a:cubicBezTo>
                  <a:pt x="552450" y="319617"/>
                  <a:pt x="590875" y="318454"/>
                  <a:pt x="628650" y="323850"/>
                </a:cubicBezTo>
                <a:cubicBezTo>
                  <a:pt x="663840" y="328877"/>
                  <a:pt x="636587" y="362479"/>
                  <a:pt x="673100" y="374650"/>
                </a:cubicBezTo>
                <a:lnTo>
                  <a:pt x="692150" y="381000"/>
                </a:lnTo>
                <a:cubicBezTo>
                  <a:pt x="696383" y="387350"/>
                  <a:pt x="701437" y="393224"/>
                  <a:pt x="704850" y="400050"/>
                </a:cubicBezTo>
                <a:cubicBezTo>
                  <a:pt x="707843" y="406037"/>
                  <a:pt x="707879" y="413288"/>
                  <a:pt x="711200" y="419100"/>
                </a:cubicBezTo>
                <a:cubicBezTo>
                  <a:pt x="716451" y="428289"/>
                  <a:pt x="723900" y="436033"/>
                  <a:pt x="730250" y="444500"/>
                </a:cubicBezTo>
                <a:cubicBezTo>
                  <a:pt x="734483" y="457200"/>
                  <a:pt x="730250" y="478367"/>
                  <a:pt x="742950" y="482600"/>
                </a:cubicBezTo>
                <a:lnTo>
                  <a:pt x="781050" y="495300"/>
                </a:lnTo>
                <a:cubicBezTo>
                  <a:pt x="829733" y="493183"/>
                  <a:pt x="879034" y="496961"/>
                  <a:pt x="927100" y="488950"/>
                </a:cubicBezTo>
                <a:cubicBezTo>
                  <a:pt x="933702" y="487850"/>
                  <a:pt x="930457" y="475887"/>
                  <a:pt x="933450" y="469900"/>
                </a:cubicBezTo>
                <a:cubicBezTo>
                  <a:pt x="936863" y="463074"/>
                  <a:pt x="940407" y="455876"/>
                  <a:pt x="946150" y="450850"/>
                </a:cubicBezTo>
                <a:lnTo>
                  <a:pt x="1003300" y="412750"/>
                </a:lnTo>
                <a:lnTo>
                  <a:pt x="1022350" y="400050"/>
                </a:lnTo>
                <a:cubicBezTo>
                  <a:pt x="1026583" y="393700"/>
                  <a:pt x="1031950" y="387974"/>
                  <a:pt x="1035050" y="381000"/>
                </a:cubicBezTo>
                <a:cubicBezTo>
                  <a:pt x="1047122" y="353837"/>
                  <a:pt x="1046712" y="343359"/>
                  <a:pt x="1054100" y="317500"/>
                </a:cubicBezTo>
                <a:cubicBezTo>
                  <a:pt x="1055939" y="311064"/>
                  <a:pt x="1058333" y="304800"/>
                  <a:pt x="1060450" y="298450"/>
                </a:cubicBezTo>
                <a:cubicBezTo>
                  <a:pt x="1060840" y="298515"/>
                  <a:pt x="1109373" y="304568"/>
                  <a:pt x="1117600" y="311150"/>
                </a:cubicBezTo>
                <a:cubicBezTo>
                  <a:pt x="1123559" y="315918"/>
                  <a:pt x="1124341" y="325432"/>
                  <a:pt x="1130300" y="330200"/>
                </a:cubicBezTo>
                <a:cubicBezTo>
                  <a:pt x="1153366" y="348653"/>
                  <a:pt x="1149350" y="323049"/>
                  <a:pt x="1149350" y="349250"/>
                </a:cubicBezTo>
              </a:path>
            </a:pathLst>
          </a:cu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p:sp>
        <p:nvSpPr>
          <p:cNvPr id="10" name="Frihåndsform 9"/>
          <p:cNvSpPr/>
          <p:nvPr/>
        </p:nvSpPr>
        <p:spPr>
          <a:xfrm>
            <a:off x="3341086" y="3211865"/>
            <a:ext cx="1257300" cy="152400"/>
          </a:xfrm>
          <a:custGeom>
            <a:avLst/>
            <a:gdLst>
              <a:gd name="connsiteX0" fmla="*/ 0 w 1257300"/>
              <a:gd name="connsiteY0" fmla="*/ 152400 h 152400"/>
              <a:gd name="connsiteX1" fmla="*/ 69850 w 1257300"/>
              <a:gd name="connsiteY1" fmla="*/ 101600 h 152400"/>
              <a:gd name="connsiteX2" fmla="*/ 88900 w 1257300"/>
              <a:gd name="connsiteY2" fmla="*/ 88900 h 152400"/>
              <a:gd name="connsiteX3" fmla="*/ 127000 w 1257300"/>
              <a:gd name="connsiteY3" fmla="*/ 76200 h 152400"/>
              <a:gd name="connsiteX4" fmla="*/ 165100 w 1257300"/>
              <a:gd name="connsiteY4" fmla="*/ 57150 h 152400"/>
              <a:gd name="connsiteX5" fmla="*/ 184150 w 1257300"/>
              <a:gd name="connsiteY5" fmla="*/ 44450 h 152400"/>
              <a:gd name="connsiteX6" fmla="*/ 222250 w 1257300"/>
              <a:gd name="connsiteY6" fmla="*/ 31750 h 152400"/>
              <a:gd name="connsiteX7" fmla="*/ 241300 w 1257300"/>
              <a:gd name="connsiteY7" fmla="*/ 19050 h 152400"/>
              <a:gd name="connsiteX8" fmla="*/ 323850 w 1257300"/>
              <a:gd name="connsiteY8" fmla="*/ 0 h 152400"/>
              <a:gd name="connsiteX9" fmla="*/ 406400 w 1257300"/>
              <a:gd name="connsiteY9" fmla="*/ 6350 h 152400"/>
              <a:gd name="connsiteX10" fmla="*/ 488950 w 1257300"/>
              <a:gd name="connsiteY10" fmla="*/ 19050 h 152400"/>
              <a:gd name="connsiteX11" fmla="*/ 546100 w 1257300"/>
              <a:gd name="connsiteY11" fmla="*/ 25400 h 152400"/>
              <a:gd name="connsiteX12" fmla="*/ 628650 w 1257300"/>
              <a:gd name="connsiteY12" fmla="*/ 19050 h 152400"/>
              <a:gd name="connsiteX13" fmla="*/ 647700 w 1257300"/>
              <a:gd name="connsiteY13" fmla="*/ 12700 h 152400"/>
              <a:gd name="connsiteX14" fmla="*/ 673100 w 1257300"/>
              <a:gd name="connsiteY14" fmla="*/ 6350 h 152400"/>
              <a:gd name="connsiteX15" fmla="*/ 723900 w 1257300"/>
              <a:gd name="connsiteY15" fmla="*/ 0 h 152400"/>
              <a:gd name="connsiteX16" fmla="*/ 895350 w 1257300"/>
              <a:gd name="connsiteY16" fmla="*/ 6350 h 152400"/>
              <a:gd name="connsiteX17" fmla="*/ 939800 w 1257300"/>
              <a:gd name="connsiteY17" fmla="*/ 57150 h 152400"/>
              <a:gd name="connsiteX18" fmla="*/ 946150 w 1257300"/>
              <a:gd name="connsiteY18" fmla="*/ 76200 h 152400"/>
              <a:gd name="connsiteX19" fmla="*/ 965200 w 1257300"/>
              <a:gd name="connsiteY19" fmla="*/ 88900 h 152400"/>
              <a:gd name="connsiteX20" fmla="*/ 1003300 w 1257300"/>
              <a:gd name="connsiteY20" fmla="*/ 101600 h 152400"/>
              <a:gd name="connsiteX21" fmla="*/ 1104900 w 1257300"/>
              <a:gd name="connsiteY21" fmla="*/ 95250 h 152400"/>
              <a:gd name="connsiteX22" fmla="*/ 1136650 w 1257300"/>
              <a:gd name="connsiteY22" fmla="*/ 88900 h 152400"/>
              <a:gd name="connsiteX23" fmla="*/ 1174750 w 1257300"/>
              <a:gd name="connsiteY23" fmla="*/ 76200 h 152400"/>
              <a:gd name="connsiteX24" fmla="*/ 1212850 w 1257300"/>
              <a:gd name="connsiteY24" fmla="*/ 44450 h 152400"/>
              <a:gd name="connsiteX25" fmla="*/ 1257300 w 1257300"/>
              <a:gd name="connsiteY25" fmla="*/ 4445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57300" h="152400">
                <a:moveTo>
                  <a:pt x="0" y="152400"/>
                </a:moveTo>
                <a:cubicBezTo>
                  <a:pt x="43669" y="117465"/>
                  <a:pt x="20473" y="134518"/>
                  <a:pt x="69850" y="101600"/>
                </a:cubicBezTo>
                <a:cubicBezTo>
                  <a:pt x="76200" y="97367"/>
                  <a:pt x="81660" y="91313"/>
                  <a:pt x="88900" y="88900"/>
                </a:cubicBezTo>
                <a:cubicBezTo>
                  <a:pt x="101600" y="84667"/>
                  <a:pt x="115861" y="83626"/>
                  <a:pt x="127000" y="76200"/>
                </a:cubicBezTo>
                <a:cubicBezTo>
                  <a:pt x="181595" y="39804"/>
                  <a:pt x="112520" y="83440"/>
                  <a:pt x="165100" y="57150"/>
                </a:cubicBezTo>
                <a:cubicBezTo>
                  <a:pt x="171926" y="53737"/>
                  <a:pt x="177176" y="47550"/>
                  <a:pt x="184150" y="44450"/>
                </a:cubicBezTo>
                <a:cubicBezTo>
                  <a:pt x="196383" y="39013"/>
                  <a:pt x="211111" y="39176"/>
                  <a:pt x="222250" y="31750"/>
                </a:cubicBezTo>
                <a:cubicBezTo>
                  <a:pt x="228600" y="27517"/>
                  <a:pt x="234128" y="21658"/>
                  <a:pt x="241300" y="19050"/>
                </a:cubicBezTo>
                <a:cubicBezTo>
                  <a:pt x="260022" y="12242"/>
                  <a:pt x="301295" y="4511"/>
                  <a:pt x="323850" y="0"/>
                </a:cubicBezTo>
                <a:cubicBezTo>
                  <a:pt x="351367" y="2117"/>
                  <a:pt x="378939" y="3604"/>
                  <a:pt x="406400" y="6350"/>
                </a:cubicBezTo>
                <a:cubicBezTo>
                  <a:pt x="451511" y="10861"/>
                  <a:pt x="446482" y="13388"/>
                  <a:pt x="488950" y="19050"/>
                </a:cubicBezTo>
                <a:cubicBezTo>
                  <a:pt x="507949" y="21583"/>
                  <a:pt x="527050" y="23283"/>
                  <a:pt x="546100" y="25400"/>
                </a:cubicBezTo>
                <a:cubicBezTo>
                  <a:pt x="573617" y="23283"/>
                  <a:pt x="601265" y="22473"/>
                  <a:pt x="628650" y="19050"/>
                </a:cubicBezTo>
                <a:cubicBezTo>
                  <a:pt x="635292" y="18220"/>
                  <a:pt x="641264" y="14539"/>
                  <a:pt x="647700" y="12700"/>
                </a:cubicBezTo>
                <a:cubicBezTo>
                  <a:pt x="656091" y="10302"/>
                  <a:pt x="664492" y="7785"/>
                  <a:pt x="673100" y="6350"/>
                </a:cubicBezTo>
                <a:cubicBezTo>
                  <a:pt x="689933" y="3545"/>
                  <a:pt x="706967" y="2117"/>
                  <a:pt x="723900" y="0"/>
                </a:cubicBezTo>
                <a:cubicBezTo>
                  <a:pt x="781050" y="2117"/>
                  <a:pt x="838445" y="659"/>
                  <a:pt x="895350" y="6350"/>
                </a:cubicBezTo>
                <a:cubicBezTo>
                  <a:pt x="913232" y="8138"/>
                  <a:pt x="937902" y="51457"/>
                  <a:pt x="939800" y="57150"/>
                </a:cubicBezTo>
                <a:cubicBezTo>
                  <a:pt x="941917" y="63500"/>
                  <a:pt x="941969" y="70973"/>
                  <a:pt x="946150" y="76200"/>
                </a:cubicBezTo>
                <a:cubicBezTo>
                  <a:pt x="950918" y="82159"/>
                  <a:pt x="958226" y="85800"/>
                  <a:pt x="965200" y="88900"/>
                </a:cubicBezTo>
                <a:cubicBezTo>
                  <a:pt x="977433" y="94337"/>
                  <a:pt x="1003300" y="101600"/>
                  <a:pt x="1003300" y="101600"/>
                </a:cubicBezTo>
                <a:cubicBezTo>
                  <a:pt x="1037167" y="99483"/>
                  <a:pt x="1071120" y="98467"/>
                  <a:pt x="1104900" y="95250"/>
                </a:cubicBezTo>
                <a:cubicBezTo>
                  <a:pt x="1115644" y="94227"/>
                  <a:pt x="1126237" y="91740"/>
                  <a:pt x="1136650" y="88900"/>
                </a:cubicBezTo>
                <a:cubicBezTo>
                  <a:pt x="1149565" y="85378"/>
                  <a:pt x="1174750" y="76200"/>
                  <a:pt x="1174750" y="76200"/>
                </a:cubicBezTo>
                <a:cubicBezTo>
                  <a:pt x="1180992" y="69958"/>
                  <a:pt x="1201799" y="46660"/>
                  <a:pt x="1212850" y="44450"/>
                </a:cubicBezTo>
                <a:cubicBezTo>
                  <a:pt x="1227379" y="41544"/>
                  <a:pt x="1242483" y="44450"/>
                  <a:pt x="1257300" y="44450"/>
                </a:cubicBezTo>
              </a:path>
            </a:pathLst>
          </a:cu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p:sp>
        <p:nvSpPr>
          <p:cNvPr id="11" name="Frihåndsform 10"/>
          <p:cNvSpPr/>
          <p:nvPr/>
        </p:nvSpPr>
        <p:spPr>
          <a:xfrm rot="20815068" flipV="1">
            <a:off x="3238539" y="3133880"/>
            <a:ext cx="1326964" cy="154756"/>
          </a:xfrm>
          <a:custGeom>
            <a:avLst/>
            <a:gdLst>
              <a:gd name="connsiteX0" fmla="*/ 0 w 1257300"/>
              <a:gd name="connsiteY0" fmla="*/ 152400 h 152400"/>
              <a:gd name="connsiteX1" fmla="*/ 69850 w 1257300"/>
              <a:gd name="connsiteY1" fmla="*/ 101600 h 152400"/>
              <a:gd name="connsiteX2" fmla="*/ 88900 w 1257300"/>
              <a:gd name="connsiteY2" fmla="*/ 88900 h 152400"/>
              <a:gd name="connsiteX3" fmla="*/ 127000 w 1257300"/>
              <a:gd name="connsiteY3" fmla="*/ 76200 h 152400"/>
              <a:gd name="connsiteX4" fmla="*/ 165100 w 1257300"/>
              <a:gd name="connsiteY4" fmla="*/ 57150 h 152400"/>
              <a:gd name="connsiteX5" fmla="*/ 184150 w 1257300"/>
              <a:gd name="connsiteY5" fmla="*/ 44450 h 152400"/>
              <a:gd name="connsiteX6" fmla="*/ 222250 w 1257300"/>
              <a:gd name="connsiteY6" fmla="*/ 31750 h 152400"/>
              <a:gd name="connsiteX7" fmla="*/ 241300 w 1257300"/>
              <a:gd name="connsiteY7" fmla="*/ 19050 h 152400"/>
              <a:gd name="connsiteX8" fmla="*/ 323850 w 1257300"/>
              <a:gd name="connsiteY8" fmla="*/ 0 h 152400"/>
              <a:gd name="connsiteX9" fmla="*/ 406400 w 1257300"/>
              <a:gd name="connsiteY9" fmla="*/ 6350 h 152400"/>
              <a:gd name="connsiteX10" fmla="*/ 488950 w 1257300"/>
              <a:gd name="connsiteY10" fmla="*/ 19050 h 152400"/>
              <a:gd name="connsiteX11" fmla="*/ 546100 w 1257300"/>
              <a:gd name="connsiteY11" fmla="*/ 25400 h 152400"/>
              <a:gd name="connsiteX12" fmla="*/ 628650 w 1257300"/>
              <a:gd name="connsiteY12" fmla="*/ 19050 h 152400"/>
              <a:gd name="connsiteX13" fmla="*/ 647700 w 1257300"/>
              <a:gd name="connsiteY13" fmla="*/ 12700 h 152400"/>
              <a:gd name="connsiteX14" fmla="*/ 673100 w 1257300"/>
              <a:gd name="connsiteY14" fmla="*/ 6350 h 152400"/>
              <a:gd name="connsiteX15" fmla="*/ 723900 w 1257300"/>
              <a:gd name="connsiteY15" fmla="*/ 0 h 152400"/>
              <a:gd name="connsiteX16" fmla="*/ 895350 w 1257300"/>
              <a:gd name="connsiteY16" fmla="*/ 6350 h 152400"/>
              <a:gd name="connsiteX17" fmla="*/ 939800 w 1257300"/>
              <a:gd name="connsiteY17" fmla="*/ 57150 h 152400"/>
              <a:gd name="connsiteX18" fmla="*/ 946150 w 1257300"/>
              <a:gd name="connsiteY18" fmla="*/ 76200 h 152400"/>
              <a:gd name="connsiteX19" fmla="*/ 965200 w 1257300"/>
              <a:gd name="connsiteY19" fmla="*/ 88900 h 152400"/>
              <a:gd name="connsiteX20" fmla="*/ 1003300 w 1257300"/>
              <a:gd name="connsiteY20" fmla="*/ 101600 h 152400"/>
              <a:gd name="connsiteX21" fmla="*/ 1104900 w 1257300"/>
              <a:gd name="connsiteY21" fmla="*/ 95250 h 152400"/>
              <a:gd name="connsiteX22" fmla="*/ 1136650 w 1257300"/>
              <a:gd name="connsiteY22" fmla="*/ 88900 h 152400"/>
              <a:gd name="connsiteX23" fmla="*/ 1174750 w 1257300"/>
              <a:gd name="connsiteY23" fmla="*/ 76200 h 152400"/>
              <a:gd name="connsiteX24" fmla="*/ 1212850 w 1257300"/>
              <a:gd name="connsiteY24" fmla="*/ 44450 h 152400"/>
              <a:gd name="connsiteX25" fmla="*/ 1257300 w 1257300"/>
              <a:gd name="connsiteY25" fmla="*/ 4445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57300" h="152400">
                <a:moveTo>
                  <a:pt x="0" y="152400"/>
                </a:moveTo>
                <a:cubicBezTo>
                  <a:pt x="43669" y="117465"/>
                  <a:pt x="20473" y="134518"/>
                  <a:pt x="69850" y="101600"/>
                </a:cubicBezTo>
                <a:cubicBezTo>
                  <a:pt x="76200" y="97367"/>
                  <a:pt x="81660" y="91313"/>
                  <a:pt x="88900" y="88900"/>
                </a:cubicBezTo>
                <a:cubicBezTo>
                  <a:pt x="101600" y="84667"/>
                  <a:pt x="115861" y="83626"/>
                  <a:pt x="127000" y="76200"/>
                </a:cubicBezTo>
                <a:cubicBezTo>
                  <a:pt x="181595" y="39804"/>
                  <a:pt x="112520" y="83440"/>
                  <a:pt x="165100" y="57150"/>
                </a:cubicBezTo>
                <a:cubicBezTo>
                  <a:pt x="171926" y="53737"/>
                  <a:pt x="177176" y="47550"/>
                  <a:pt x="184150" y="44450"/>
                </a:cubicBezTo>
                <a:cubicBezTo>
                  <a:pt x="196383" y="39013"/>
                  <a:pt x="211111" y="39176"/>
                  <a:pt x="222250" y="31750"/>
                </a:cubicBezTo>
                <a:cubicBezTo>
                  <a:pt x="228600" y="27517"/>
                  <a:pt x="234128" y="21658"/>
                  <a:pt x="241300" y="19050"/>
                </a:cubicBezTo>
                <a:cubicBezTo>
                  <a:pt x="260022" y="12242"/>
                  <a:pt x="301295" y="4511"/>
                  <a:pt x="323850" y="0"/>
                </a:cubicBezTo>
                <a:cubicBezTo>
                  <a:pt x="351367" y="2117"/>
                  <a:pt x="378939" y="3604"/>
                  <a:pt x="406400" y="6350"/>
                </a:cubicBezTo>
                <a:cubicBezTo>
                  <a:pt x="451511" y="10861"/>
                  <a:pt x="446482" y="13388"/>
                  <a:pt x="488950" y="19050"/>
                </a:cubicBezTo>
                <a:cubicBezTo>
                  <a:pt x="507949" y="21583"/>
                  <a:pt x="527050" y="23283"/>
                  <a:pt x="546100" y="25400"/>
                </a:cubicBezTo>
                <a:cubicBezTo>
                  <a:pt x="573617" y="23283"/>
                  <a:pt x="601265" y="22473"/>
                  <a:pt x="628650" y="19050"/>
                </a:cubicBezTo>
                <a:cubicBezTo>
                  <a:pt x="635292" y="18220"/>
                  <a:pt x="641264" y="14539"/>
                  <a:pt x="647700" y="12700"/>
                </a:cubicBezTo>
                <a:cubicBezTo>
                  <a:pt x="656091" y="10302"/>
                  <a:pt x="664492" y="7785"/>
                  <a:pt x="673100" y="6350"/>
                </a:cubicBezTo>
                <a:cubicBezTo>
                  <a:pt x="689933" y="3545"/>
                  <a:pt x="706967" y="2117"/>
                  <a:pt x="723900" y="0"/>
                </a:cubicBezTo>
                <a:cubicBezTo>
                  <a:pt x="781050" y="2117"/>
                  <a:pt x="838445" y="659"/>
                  <a:pt x="895350" y="6350"/>
                </a:cubicBezTo>
                <a:cubicBezTo>
                  <a:pt x="913232" y="8138"/>
                  <a:pt x="937902" y="51457"/>
                  <a:pt x="939800" y="57150"/>
                </a:cubicBezTo>
                <a:cubicBezTo>
                  <a:pt x="941917" y="63500"/>
                  <a:pt x="941969" y="70973"/>
                  <a:pt x="946150" y="76200"/>
                </a:cubicBezTo>
                <a:cubicBezTo>
                  <a:pt x="950918" y="82159"/>
                  <a:pt x="958226" y="85800"/>
                  <a:pt x="965200" y="88900"/>
                </a:cubicBezTo>
                <a:cubicBezTo>
                  <a:pt x="977433" y="94337"/>
                  <a:pt x="1003300" y="101600"/>
                  <a:pt x="1003300" y="101600"/>
                </a:cubicBezTo>
                <a:cubicBezTo>
                  <a:pt x="1037167" y="99483"/>
                  <a:pt x="1071120" y="98467"/>
                  <a:pt x="1104900" y="95250"/>
                </a:cubicBezTo>
                <a:cubicBezTo>
                  <a:pt x="1115644" y="94227"/>
                  <a:pt x="1126237" y="91740"/>
                  <a:pt x="1136650" y="88900"/>
                </a:cubicBezTo>
                <a:cubicBezTo>
                  <a:pt x="1149565" y="85378"/>
                  <a:pt x="1174750" y="76200"/>
                  <a:pt x="1174750" y="76200"/>
                </a:cubicBezTo>
                <a:cubicBezTo>
                  <a:pt x="1180992" y="69958"/>
                  <a:pt x="1201799" y="46660"/>
                  <a:pt x="1212850" y="44450"/>
                </a:cubicBezTo>
                <a:cubicBezTo>
                  <a:pt x="1227379" y="41544"/>
                  <a:pt x="1242483" y="44450"/>
                  <a:pt x="1257300" y="44450"/>
                </a:cubicBezTo>
              </a:path>
            </a:pathLst>
          </a:cu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>
              <a:solidFill>
                <a:prstClr val="black"/>
              </a:solidFill>
            </a:endParaRPr>
          </a:p>
        </p:txBody>
      </p:sp>
      <p:grpSp>
        <p:nvGrpSpPr>
          <p:cNvPr id="12" name="Gruppe 11"/>
          <p:cNvGrpSpPr/>
          <p:nvPr/>
        </p:nvGrpSpPr>
        <p:grpSpPr>
          <a:xfrm>
            <a:off x="219116" y="2904975"/>
            <a:ext cx="1712725" cy="627797"/>
            <a:chOff x="185925" y="1721703"/>
            <a:chExt cx="2657050" cy="909148"/>
          </a:xfrm>
        </p:grpSpPr>
        <p:sp>
          <p:nvSpPr>
            <p:cNvPr id="13" name="Parallellogram 12"/>
            <p:cNvSpPr/>
            <p:nvPr/>
          </p:nvSpPr>
          <p:spPr>
            <a:xfrm rot="1722977" flipH="1">
              <a:off x="2106775" y="1859620"/>
              <a:ext cx="736200" cy="633315"/>
            </a:xfrm>
            <a:prstGeom prst="parallelogram">
              <a:avLst>
                <a:gd name="adj" fmla="val 5397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prstClr val="black"/>
                </a:solidFill>
              </a:endParaRPr>
            </a:p>
          </p:txBody>
        </p:sp>
        <p:sp>
          <p:nvSpPr>
            <p:cNvPr id="14" name="Rektangel 13"/>
            <p:cNvSpPr/>
            <p:nvPr/>
          </p:nvSpPr>
          <p:spPr>
            <a:xfrm>
              <a:off x="727124" y="1910771"/>
              <a:ext cx="1921951" cy="72008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Parallellogram 15"/>
            <p:cNvSpPr/>
            <p:nvPr/>
          </p:nvSpPr>
          <p:spPr>
            <a:xfrm rot="1722977" flipH="1">
              <a:off x="185925" y="1858978"/>
              <a:ext cx="736200" cy="633315"/>
            </a:xfrm>
            <a:prstGeom prst="parallelogram">
              <a:avLst>
                <a:gd name="adj" fmla="val 53970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prstClr val="black"/>
                </a:solidFill>
              </a:endParaRPr>
            </a:p>
          </p:txBody>
        </p:sp>
        <p:sp>
          <p:nvSpPr>
            <p:cNvPr id="17" name="Parallellogram 16"/>
            <p:cNvSpPr/>
            <p:nvPr/>
          </p:nvSpPr>
          <p:spPr>
            <a:xfrm flipH="1">
              <a:off x="390870" y="1721703"/>
              <a:ext cx="2262187" cy="191449"/>
            </a:xfrm>
            <a:prstGeom prst="parallelogram">
              <a:avLst>
                <a:gd name="adj" fmla="val 179154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Gruppe 17"/>
          <p:cNvGrpSpPr/>
          <p:nvPr/>
        </p:nvGrpSpPr>
        <p:grpSpPr>
          <a:xfrm>
            <a:off x="4979097" y="2835427"/>
            <a:ext cx="2661425" cy="897449"/>
            <a:chOff x="3094697" y="1652588"/>
            <a:chExt cx="2661425" cy="897449"/>
          </a:xfrm>
        </p:grpSpPr>
        <p:grpSp>
          <p:nvGrpSpPr>
            <p:cNvPr id="19" name="Gruppe 18"/>
            <p:cNvGrpSpPr/>
            <p:nvPr/>
          </p:nvGrpSpPr>
          <p:grpSpPr>
            <a:xfrm>
              <a:off x="4986588" y="1677442"/>
              <a:ext cx="769534" cy="872595"/>
              <a:chOff x="3094697" y="1652588"/>
              <a:chExt cx="769534" cy="872595"/>
            </a:xfrm>
          </p:grpSpPr>
          <p:sp>
            <p:nvSpPr>
              <p:cNvPr id="909" name="Parallellogram 908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10" name="Parallellogram 909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911" name="Rett linje 910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2" name="Rett linje 911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3" name="Rett linje 912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4" name="Rett linje 913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5" name="Rett linje 914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6" name="Rett linje 915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7" name="Rett linje 916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8" name="Rett linje 917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9" name="Rett linje 918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0" name="Rett linje 919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1" name="Rett linje 920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2" name="Rett linje 921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3" name="Rett linje 922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4" name="Rett linje 923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5" name="Rett linje 924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6" name="Rett linje 925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7" name="Rett linje 926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8" name="Rett linje 927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9" name="Rett linje 928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0" name="Rett linje 929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1" name="Rett linje 930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2" name="Rett linje 931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3" name="Rett linje 932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4" name="Rett linje 933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5" name="Rett linje 934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6" name="Rett linje 935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7" name="Rett linje 936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8" name="Rett linje 937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9" name="Rett linje 938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0" name="Rett linje 939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1" name="Rett linje 940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2" name="Rett linje 941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3" name="Rett linje 942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4" name="Rett linje 943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uppe 19"/>
            <p:cNvGrpSpPr/>
            <p:nvPr/>
          </p:nvGrpSpPr>
          <p:grpSpPr>
            <a:xfrm>
              <a:off x="4898307" y="1677442"/>
              <a:ext cx="769534" cy="872595"/>
              <a:chOff x="3094697" y="1652588"/>
              <a:chExt cx="769534" cy="872595"/>
            </a:xfrm>
          </p:grpSpPr>
          <p:sp>
            <p:nvSpPr>
              <p:cNvPr id="873" name="Parallellogram 872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74" name="Parallellogram 873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875" name="Rett linje 874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76" name="Rett linje 875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77" name="Rett linje 876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78" name="Rett linje 877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79" name="Rett linje 878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80" name="Rett linje 879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81" name="Rett linje 880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82" name="Rett linje 881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83" name="Rett linje 882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84" name="Rett linje 883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85" name="Rett linje 884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86" name="Rett linje 885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87" name="Rett linje 886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88" name="Rett linje 887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89" name="Rett linje 888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0" name="Rett linje 889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1" name="Rett linje 890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2" name="Rett linje 891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3" name="Rett linje 892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4" name="Rett linje 893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5" name="Rett linje 894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6" name="Rett linje 895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7" name="Rett linje 896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8" name="Rett linje 897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9" name="Rett linje 898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0" name="Rett linje 899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1" name="Rett linje 900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2" name="Rett linje 901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3" name="Rett linje 902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4" name="Rett linje 903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5" name="Rett linje 904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6" name="Rett linje 905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7" name="Rett linje 906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8" name="Rett linje 907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uppe 20"/>
            <p:cNvGrpSpPr/>
            <p:nvPr/>
          </p:nvGrpSpPr>
          <p:grpSpPr>
            <a:xfrm>
              <a:off x="4822564" y="1677442"/>
              <a:ext cx="769534" cy="872595"/>
              <a:chOff x="3094697" y="1652588"/>
              <a:chExt cx="769534" cy="872595"/>
            </a:xfrm>
          </p:grpSpPr>
          <p:sp>
            <p:nvSpPr>
              <p:cNvPr id="837" name="Parallellogram 836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38" name="Parallellogram 837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839" name="Rett linje 838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0" name="Rett linje 839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1" name="Rett linje 840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2" name="Rett linje 841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3" name="Rett linje 842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4" name="Rett linje 843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5" name="Rett linje 844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6" name="Rett linje 845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7" name="Rett linje 846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8" name="Rett linje 847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9" name="Rett linje 848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50" name="Rett linje 849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51" name="Rett linje 850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52" name="Rett linje 851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53" name="Rett linje 852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54" name="Rett linje 853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55" name="Rett linje 854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56" name="Rett linje 855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57" name="Rett linje 856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58" name="Rett linje 857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59" name="Rett linje 858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60" name="Rett linje 859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61" name="Rett linje 860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62" name="Rett linje 861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63" name="Rett linje 862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64" name="Rett linje 863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65" name="Rett linje 864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66" name="Rett linje 865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67" name="Rett linje 866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68" name="Rett linje 867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69" name="Rett linje 868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70" name="Rett linje 869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71" name="Rett linje 870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72" name="Rett linje 871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uppe 21"/>
            <p:cNvGrpSpPr/>
            <p:nvPr/>
          </p:nvGrpSpPr>
          <p:grpSpPr>
            <a:xfrm>
              <a:off x="4736640" y="1673790"/>
              <a:ext cx="769534" cy="872595"/>
              <a:chOff x="3094697" y="1652588"/>
              <a:chExt cx="769534" cy="872595"/>
            </a:xfrm>
          </p:grpSpPr>
          <p:sp>
            <p:nvSpPr>
              <p:cNvPr id="801" name="Parallellogram 800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02" name="Parallellogram 801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803" name="Rett linje 802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4" name="Rett linje 803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5" name="Rett linje 804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6" name="Rett linje 805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7" name="Rett linje 806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8" name="Rett linje 807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9" name="Rett linje 808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0" name="Rett linje 809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1" name="Rett linje 810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2" name="Rett linje 811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3" name="Rett linje 812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4" name="Rett linje 813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5" name="Rett linje 814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6" name="Rett linje 815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7" name="Rett linje 816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8" name="Rett linje 817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19" name="Rett linje 818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0" name="Rett linje 819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1" name="Rett linje 820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2" name="Rett linje 821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3" name="Rett linje 822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4" name="Rett linje 823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5" name="Rett linje 824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6" name="Rett linje 825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7" name="Rett linje 826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8" name="Rett linje 827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29" name="Rett linje 828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0" name="Rett linje 829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1" name="Rett linje 830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2" name="Rett linje 831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3" name="Rett linje 832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4" name="Rett linje 833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5" name="Rett linje 834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36" name="Rett linje 835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uppe 22"/>
            <p:cNvGrpSpPr/>
            <p:nvPr/>
          </p:nvGrpSpPr>
          <p:grpSpPr>
            <a:xfrm>
              <a:off x="4660897" y="1673790"/>
              <a:ext cx="769534" cy="872595"/>
              <a:chOff x="3094697" y="1652588"/>
              <a:chExt cx="769534" cy="872595"/>
            </a:xfrm>
          </p:grpSpPr>
          <p:sp>
            <p:nvSpPr>
              <p:cNvPr id="765" name="Parallellogram 764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766" name="Parallellogram 765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767" name="Rett linje 766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68" name="Rett linje 767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69" name="Rett linje 768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70" name="Rett linje 769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71" name="Rett linje 770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72" name="Rett linje 771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73" name="Rett linje 772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74" name="Rett linje 773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75" name="Rett linje 774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76" name="Rett linje 775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77" name="Rett linje 776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78" name="Rett linje 777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79" name="Rett linje 778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0" name="Rett linje 779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1" name="Rett linje 780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2" name="Rett linje 781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3" name="Rett linje 782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4" name="Rett linje 783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5" name="Rett linje 784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6" name="Rett linje 785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7" name="Rett linje 786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8" name="Rett linje 787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9" name="Rett linje 788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0" name="Rett linje 789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1" name="Rett linje 790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2" name="Rett linje 791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3" name="Rett linje 792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4" name="Rett linje 793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5" name="Rett linje 794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6" name="Rett linje 795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7" name="Rett linje 796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8" name="Rett linje 797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9" name="Rett linje 798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0" name="Rett linje 799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pe 23"/>
            <p:cNvGrpSpPr/>
            <p:nvPr/>
          </p:nvGrpSpPr>
          <p:grpSpPr>
            <a:xfrm>
              <a:off x="4572616" y="1673790"/>
              <a:ext cx="769534" cy="872595"/>
              <a:chOff x="3094697" y="1652588"/>
              <a:chExt cx="769534" cy="872595"/>
            </a:xfrm>
          </p:grpSpPr>
          <p:sp>
            <p:nvSpPr>
              <p:cNvPr id="729" name="Parallellogram 728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730" name="Parallellogram 729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731" name="Rett linje 730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2" name="Rett linje 731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3" name="Rett linje 732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4" name="Rett linje 733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5" name="Rett linje 734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6" name="Rett linje 735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7" name="Rett linje 736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8" name="Rett linje 737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9" name="Rett linje 738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0" name="Rett linje 739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1" name="Rett linje 740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2" name="Rett linje 741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3" name="Rett linje 742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4" name="Rett linje 743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5" name="Rett linje 744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6" name="Rett linje 745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7" name="Rett linje 746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8" name="Rett linje 747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9" name="Rett linje 748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50" name="Rett linje 749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51" name="Rett linje 750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52" name="Rett linje 751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53" name="Rett linje 752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54" name="Rett linje 753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55" name="Rett linje 754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56" name="Rett linje 755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57" name="Rett linje 756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58" name="Rett linje 757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59" name="Rett linje 758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60" name="Rett linje 759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61" name="Rett linje 760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62" name="Rett linje 761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63" name="Rett linje 762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64" name="Rett linje 763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uppe 24"/>
            <p:cNvGrpSpPr/>
            <p:nvPr/>
          </p:nvGrpSpPr>
          <p:grpSpPr>
            <a:xfrm>
              <a:off x="4496873" y="1673790"/>
              <a:ext cx="769534" cy="872595"/>
              <a:chOff x="3094697" y="1652588"/>
              <a:chExt cx="769534" cy="872595"/>
            </a:xfrm>
          </p:grpSpPr>
          <p:sp>
            <p:nvSpPr>
              <p:cNvPr id="693" name="Parallellogram 692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694" name="Parallellogram 693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695" name="Rett linje 694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6" name="Rett linje 695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7" name="Rett linje 696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8" name="Rett linje 697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9" name="Rett linje 698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0" name="Rett linje 699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1" name="Rett linje 700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2" name="Rett linje 701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3" name="Rett linje 702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4" name="Rett linje 703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5" name="Rett linje 704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6" name="Rett linje 705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7" name="Rett linje 706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8" name="Rett linje 707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9" name="Rett linje 708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0" name="Rett linje 709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1" name="Rett linje 710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2" name="Rett linje 711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3" name="Rett linje 712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4" name="Rett linje 713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5" name="Rett linje 714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6" name="Rett linje 715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7" name="Rett linje 716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8" name="Rett linje 717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9" name="Rett linje 718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0" name="Rett linje 719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1" name="Rett linje 720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2" name="Rett linje 721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3" name="Rett linje 722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4" name="Rett linje 723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5" name="Rett linje 724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6" name="Rett linje 725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7" name="Rett linje 726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8" name="Rett linje 727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uppe 25"/>
            <p:cNvGrpSpPr/>
            <p:nvPr/>
          </p:nvGrpSpPr>
          <p:grpSpPr>
            <a:xfrm>
              <a:off x="4434592" y="1666875"/>
              <a:ext cx="769534" cy="872595"/>
              <a:chOff x="3094697" y="1652588"/>
              <a:chExt cx="769534" cy="872595"/>
            </a:xfrm>
          </p:grpSpPr>
          <p:sp>
            <p:nvSpPr>
              <p:cNvPr id="657" name="Parallellogram 656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658" name="Parallellogram 657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659" name="Rett linje 658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60" name="Rett linje 659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61" name="Rett linje 660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62" name="Rett linje 661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63" name="Rett linje 662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64" name="Rett linje 663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65" name="Rett linje 664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66" name="Rett linje 665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67" name="Rett linje 666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68" name="Rett linje 667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69" name="Rett linje 668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70" name="Rett linje 669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71" name="Rett linje 670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72" name="Rett linje 671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73" name="Rett linje 672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74" name="Rett linje 673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75" name="Rett linje 674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76" name="Rett linje 675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77" name="Rett linje 676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78" name="Rett linje 677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79" name="Rett linje 678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80" name="Rett linje 679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81" name="Rett linje 680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82" name="Rett linje 681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83" name="Rett linje 682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84" name="Rett linje 683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85" name="Rett linje 684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86" name="Rett linje 685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87" name="Rett linje 686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88" name="Rett linje 687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89" name="Rett linje 688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0" name="Rett linje 689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1" name="Rett linje 690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2" name="Rett linje 691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uppe 26"/>
            <p:cNvGrpSpPr/>
            <p:nvPr/>
          </p:nvGrpSpPr>
          <p:grpSpPr>
            <a:xfrm>
              <a:off x="4358849" y="1666875"/>
              <a:ext cx="769534" cy="872595"/>
              <a:chOff x="3094697" y="1652588"/>
              <a:chExt cx="769534" cy="872595"/>
            </a:xfrm>
          </p:grpSpPr>
          <p:sp>
            <p:nvSpPr>
              <p:cNvPr id="621" name="Parallellogram 620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622" name="Parallellogram 621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623" name="Rett linje 622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4" name="Rett linje 623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5" name="Rett linje 624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6" name="Rett linje 625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7" name="Rett linje 626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8" name="Rett linje 627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9" name="Rett linje 628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0" name="Rett linje 629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1" name="Rett linje 630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2" name="Rett linje 631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3" name="Rett linje 632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4" name="Rett linje 633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5" name="Rett linje 634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6" name="Rett linje 635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7" name="Rett linje 636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8" name="Rett linje 637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9" name="Rett linje 638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0" name="Rett linje 639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1" name="Rett linje 640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2" name="Rett linje 641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3" name="Rett linje 642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4" name="Rett linje 643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5" name="Rett linje 644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6" name="Rett linje 645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7" name="Rett linje 646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8" name="Rett linje 647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9" name="Rett linje 648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50" name="Rett linje 649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51" name="Rett linje 650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52" name="Rett linje 651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53" name="Rett linje 652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54" name="Rett linje 653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55" name="Rett linje 654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56" name="Rett linje 655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uppe 27"/>
            <p:cNvGrpSpPr/>
            <p:nvPr/>
          </p:nvGrpSpPr>
          <p:grpSpPr>
            <a:xfrm>
              <a:off x="4270568" y="1666875"/>
              <a:ext cx="769534" cy="872595"/>
              <a:chOff x="3094697" y="1652588"/>
              <a:chExt cx="769534" cy="872595"/>
            </a:xfrm>
          </p:grpSpPr>
          <p:sp>
            <p:nvSpPr>
              <p:cNvPr id="585" name="Parallellogram 584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586" name="Parallellogram 585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587" name="Rett linje 586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8" name="Rett linje 587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9" name="Rett linje 588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0" name="Rett linje 589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1" name="Rett linje 590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2" name="Rett linje 591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3" name="Rett linje 592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4" name="Rett linje 593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5" name="Rett linje 594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6" name="Rett linje 595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7" name="Rett linje 596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8" name="Rett linje 597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" name="Rett linje 598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" name="Rett linje 599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" name="Rett linje 600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2" name="Rett linje 601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3" name="Rett linje 602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4" name="Rett linje 603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5" name="Rett linje 604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6" name="Rett linje 605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7" name="Rett linje 606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8" name="Rett linje 607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9" name="Rett linje 608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0" name="Rett linje 609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1" name="Rett linje 610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2" name="Rett linje 611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3" name="Rett linje 612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4" name="Rett linje 613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5" name="Rett linje 614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6" name="Rett linje 615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7" name="Rett linje 616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8" name="Rett linje 617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9" name="Rett linje 618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0" name="Rett linje 619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uppe 28"/>
            <p:cNvGrpSpPr/>
            <p:nvPr/>
          </p:nvGrpSpPr>
          <p:grpSpPr>
            <a:xfrm>
              <a:off x="4194825" y="1666875"/>
              <a:ext cx="769534" cy="872595"/>
              <a:chOff x="3094697" y="1652588"/>
              <a:chExt cx="769534" cy="872595"/>
            </a:xfrm>
          </p:grpSpPr>
          <p:sp>
            <p:nvSpPr>
              <p:cNvPr id="549" name="Parallellogram 548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550" name="Parallellogram 549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551" name="Rett linje 550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52" name="Rett linje 551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53" name="Rett linje 552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54" name="Rett linje 553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55" name="Rett linje 554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56" name="Rett linje 555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57" name="Rett linje 556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58" name="Rett linje 557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59" name="Rett linje 558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0" name="Rett linje 559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1" name="Rett linje 560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2" name="Rett linje 561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3" name="Rett linje 562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4" name="Rett linje 563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5" name="Rett linje 564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6" name="Rett linje 565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7" name="Rett linje 566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8" name="Rett linje 567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9" name="Rett linje 568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0" name="Rett linje 569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1" name="Rett linje 570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2" name="Rett linje 571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3" name="Rett linje 572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4" name="Rett linje 573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5" name="Rett linje 574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6" name="Rett linje 575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7" name="Rett linje 576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8" name="Rett linje 577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9" name="Rett linje 578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0" name="Rett linje 579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1" name="Rett linje 580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2" name="Rett linje 581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3" name="Rett linje 582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4" name="Rett linje 583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uppe 29"/>
            <p:cNvGrpSpPr/>
            <p:nvPr/>
          </p:nvGrpSpPr>
          <p:grpSpPr>
            <a:xfrm>
              <a:off x="4134313" y="1662112"/>
              <a:ext cx="769534" cy="872595"/>
              <a:chOff x="3094697" y="1652588"/>
              <a:chExt cx="769534" cy="872595"/>
            </a:xfrm>
          </p:grpSpPr>
          <p:sp>
            <p:nvSpPr>
              <p:cNvPr id="513" name="Parallellogram 512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514" name="Parallellogram 513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515" name="Rett linje 514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16" name="Rett linje 515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17" name="Rett linje 516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18" name="Rett linje 517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19" name="Rett linje 518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0" name="Rett linje 519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1" name="Rett linje 520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2" name="Rett linje 521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3" name="Rett linje 522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4" name="Rett linje 523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5" name="Rett linje 524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6" name="Rett linje 525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7" name="Rett linje 526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8" name="Rett linje 527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9" name="Rett linje 528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0" name="Rett linje 529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1" name="Rett linje 530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2" name="Rett linje 531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3" name="Rett linje 532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4" name="Rett linje 533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5" name="Rett linje 534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6" name="Rett linje 535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7" name="Rett linje 536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8" name="Rett linje 537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9" name="Rett linje 538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0" name="Rett linje 539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1" name="Rett linje 540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2" name="Rett linje 541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3" name="Rett linje 542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4" name="Rett linje 543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5" name="Rett linje 544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6" name="Rett linje 545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7" name="Rett linje 546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8" name="Rett linje 547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uppe 30"/>
            <p:cNvGrpSpPr/>
            <p:nvPr/>
          </p:nvGrpSpPr>
          <p:grpSpPr>
            <a:xfrm>
              <a:off x="4058570" y="1662112"/>
              <a:ext cx="769534" cy="872595"/>
              <a:chOff x="3094697" y="1652588"/>
              <a:chExt cx="769534" cy="872595"/>
            </a:xfrm>
          </p:grpSpPr>
          <p:sp>
            <p:nvSpPr>
              <p:cNvPr id="477" name="Parallellogram 476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478" name="Parallellogram 477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479" name="Rett linje 478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0" name="Rett linje 479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1" name="Rett linje 480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2" name="Rett linje 481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3" name="Rett linje 482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4" name="Rett linje 483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5" name="Rett linje 484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6" name="Rett linje 485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7" name="Rett linje 486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8" name="Rett linje 487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9" name="Rett linje 488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0" name="Rett linje 489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1" name="Rett linje 490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2" name="Rett linje 491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3" name="Rett linje 492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4" name="Rett linje 493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5" name="Rett linje 494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6" name="Rett linje 495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7" name="Rett linje 496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8" name="Rett linje 497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9" name="Rett linje 498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0" name="Rett linje 499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1" name="Rett linje 500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2" name="Rett linje 501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3" name="Rett linje 502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4" name="Rett linje 503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5" name="Rett linje 504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6" name="Rett linje 505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7" name="Rett linje 506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8" name="Rett linje 507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9" name="Rett linje 508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10" name="Rett linje 509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11" name="Rett linje 510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12" name="Rett linje 511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uppe 31"/>
            <p:cNvGrpSpPr/>
            <p:nvPr/>
          </p:nvGrpSpPr>
          <p:grpSpPr>
            <a:xfrm>
              <a:off x="3972646" y="1658460"/>
              <a:ext cx="769534" cy="872595"/>
              <a:chOff x="3094697" y="1652588"/>
              <a:chExt cx="769534" cy="872595"/>
            </a:xfrm>
          </p:grpSpPr>
          <p:sp>
            <p:nvSpPr>
              <p:cNvPr id="441" name="Parallellogram 440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442" name="Parallellogram 441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443" name="Rett linje 442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44" name="Rett linje 443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45" name="Rett linje 444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46" name="Rett linje 445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47" name="Rett linje 446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48" name="Rett linje 447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49" name="Rett linje 448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0" name="Rett linje 449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1" name="Rett linje 450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2" name="Rett linje 451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3" name="Rett linje 452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4" name="Rett linje 453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5" name="Rett linje 454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6" name="Rett linje 455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7" name="Rett linje 456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8" name="Rett linje 457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59" name="Rett linje 458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60" name="Rett linje 459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61" name="Rett linje 460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62" name="Rett linje 461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63" name="Rett linje 462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64" name="Rett linje 463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65" name="Rett linje 464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66" name="Rett linje 465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67" name="Rett linje 466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68" name="Rett linje 467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69" name="Rett linje 468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70" name="Rett linje 469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71" name="Rett linje 470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72" name="Rett linje 471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73" name="Rett linje 472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74" name="Rett linje 473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75" name="Rett linje 474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76" name="Rett linje 475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uppe 32"/>
            <p:cNvGrpSpPr/>
            <p:nvPr/>
          </p:nvGrpSpPr>
          <p:grpSpPr>
            <a:xfrm>
              <a:off x="3896903" y="1658460"/>
              <a:ext cx="769534" cy="872595"/>
              <a:chOff x="3094697" y="1652588"/>
              <a:chExt cx="769534" cy="872595"/>
            </a:xfrm>
          </p:grpSpPr>
          <p:sp>
            <p:nvSpPr>
              <p:cNvPr id="405" name="Parallellogram 404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406" name="Parallellogram 405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407" name="Rett linje 406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08" name="Rett linje 407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09" name="Rett linje 408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0" name="Rett linje 409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1" name="Rett linje 410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2" name="Rett linje 411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3" name="Rett linje 412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4" name="Rett linje 413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5" name="Rett linje 414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6" name="Rett linje 415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7" name="Rett linje 416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8" name="Rett linje 417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19" name="Rett linje 418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20" name="Rett linje 419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21" name="Rett linje 420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22" name="Rett linje 421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23" name="Rett linje 422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24" name="Rett linje 423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25" name="Rett linje 424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26" name="Rett linje 425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27" name="Rett linje 426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28" name="Rett linje 427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29" name="Rett linje 428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30" name="Rett linje 429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31" name="Rett linje 430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32" name="Rett linje 431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33" name="Rett linje 432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34" name="Rett linje 433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35" name="Rett linje 434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36" name="Rett linje 435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37" name="Rett linje 436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38" name="Rett linje 437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39" name="Rett linje 438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40" name="Rett linje 439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uppe 33"/>
            <p:cNvGrpSpPr/>
            <p:nvPr/>
          </p:nvGrpSpPr>
          <p:grpSpPr>
            <a:xfrm>
              <a:off x="3808622" y="1658460"/>
              <a:ext cx="769534" cy="872595"/>
              <a:chOff x="3094697" y="1652588"/>
              <a:chExt cx="769534" cy="872595"/>
            </a:xfrm>
          </p:grpSpPr>
          <p:sp>
            <p:nvSpPr>
              <p:cNvPr id="369" name="Parallellogram 368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370" name="Parallellogram 369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371" name="Rett linje 370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2" name="Rett linje 371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3" name="Rett linje 372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4" name="Rett linje 373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5" name="Rett linje 374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6" name="Rett linje 375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7" name="Rett linje 376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8" name="Rett linje 377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79" name="Rett linje 378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0" name="Rett linje 379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1" name="Rett linje 380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2" name="Rett linje 381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3" name="Rett linje 382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4" name="Rett linje 383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5" name="Rett linje 384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6" name="Rett linje 385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7" name="Rett linje 386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8" name="Rett linje 387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89" name="Rett linje 388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0" name="Rett linje 389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1" name="Rett linje 390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2" name="Rett linje 391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3" name="Rett linje 392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4" name="Rett linje 393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5" name="Rett linje 394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6" name="Rett linje 395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7" name="Rett linje 396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8" name="Rett linje 397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99" name="Rett linje 398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00" name="Rett linje 399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01" name="Rett linje 400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02" name="Rett linje 401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03" name="Rett linje 402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04" name="Rett linje 403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uppe 34"/>
            <p:cNvGrpSpPr/>
            <p:nvPr/>
          </p:nvGrpSpPr>
          <p:grpSpPr>
            <a:xfrm>
              <a:off x="3732879" y="1658460"/>
              <a:ext cx="769534" cy="872595"/>
              <a:chOff x="3094697" y="1652588"/>
              <a:chExt cx="769534" cy="872595"/>
            </a:xfrm>
          </p:grpSpPr>
          <p:sp>
            <p:nvSpPr>
              <p:cNvPr id="333" name="Parallellogram 332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334" name="Parallellogram 333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335" name="Rett linje 334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6" name="Rett linje 335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7" name="Rett linje 336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8" name="Rett linje 337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9" name="Rett linje 338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0" name="Rett linje 339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1" name="Rett linje 340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2" name="Rett linje 341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3" name="Rett linje 342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4" name="Rett linje 343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5" name="Rett linje 344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6" name="Rett linje 345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7" name="Rett linje 346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8" name="Rett linje 347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49" name="Rett linje 348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0" name="Rett linje 349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1" name="Rett linje 350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2" name="Rett linje 351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3" name="Rett linje 352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4" name="Rett linje 353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5" name="Rett linje 354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6" name="Rett linje 355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7" name="Rett linje 356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8" name="Rett linje 357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59" name="Rett linje 358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0" name="Rett linje 359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1" name="Rett linje 360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2" name="Rett linje 361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3" name="Rett linje 362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4" name="Rett linje 363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5" name="Rett linje 364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6" name="Rett linje 365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7" name="Rett linje 366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68" name="Rett linje 367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uppe 35"/>
            <p:cNvGrpSpPr/>
            <p:nvPr/>
          </p:nvGrpSpPr>
          <p:grpSpPr>
            <a:xfrm>
              <a:off x="3660155" y="1656240"/>
              <a:ext cx="769534" cy="872595"/>
              <a:chOff x="3094697" y="1652588"/>
              <a:chExt cx="769534" cy="872595"/>
            </a:xfrm>
          </p:grpSpPr>
          <p:sp>
            <p:nvSpPr>
              <p:cNvPr id="297" name="Parallellogram 296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298" name="Parallellogram 297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299" name="Rett linje 298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0" name="Rett linje 299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1" name="Rett linje 300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2" name="Rett linje 301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3" name="Rett linje 302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4" name="Rett linje 303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5" name="Rett linje 304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6" name="Rett linje 305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7" name="Rett linje 306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8" name="Rett linje 307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9" name="Rett linje 308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0" name="Rett linje 309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1" name="Rett linje 310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2" name="Rett linje 311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3" name="Rett linje 312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4" name="Rett linje 313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5" name="Rett linje 314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6" name="Rett linje 315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7" name="Rett linje 316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8" name="Rett linje 317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9" name="Rett linje 318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0" name="Rett linje 319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1" name="Rett linje 320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2" name="Rett linje 321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3" name="Rett linje 322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4" name="Rett linje 323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5" name="Rett linje 324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6" name="Rett linje 325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7" name="Rett linje 326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8" name="Rett linje 327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9" name="Rett linje 328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0" name="Rett linje 329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1" name="Rett linje 330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2" name="Rett linje 331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uppe 36"/>
            <p:cNvGrpSpPr/>
            <p:nvPr/>
          </p:nvGrpSpPr>
          <p:grpSpPr>
            <a:xfrm>
              <a:off x="3584412" y="1656240"/>
              <a:ext cx="769534" cy="872595"/>
              <a:chOff x="3094697" y="1652588"/>
              <a:chExt cx="769534" cy="872595"/>
            </a:xfrm>
          </p:grpSpPr>
          <p:sp>
            <p:nvSpPr>
              <p:cNvPr id="261" name="Parallellogram 260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262" name="Parallellogram 261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263" name="Rett linje 262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64" name="Rett linje 263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65" name="Rett linje 264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66" name="Rett linje 265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67" name="Rett linje 266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68" name="Rett linje 267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69" name="Rett linje 268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0" name="Rett linje 269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1" name="Rett linje 270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2" name="Rett linje 271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3" name="Rett linje 272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4" name="Rett linje 273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5" name="Rett linje 274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6" name="Rett linje 275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7" name="Rett linje 276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8" name="Rett linje 277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79" name="Rett linje 278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80" name="Rett linje 279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81" name="Rett linje 280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82" name="Rett linje 281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83" name="Rett linje 282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84" name="Rett linje 283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85" name="Rett linje 284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86" name="Rett linje 285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87" name="Rett linje 286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88" name="Rett linje 287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89" name="Rett linje 288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0" name="Rett linje 289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1" name="Rett linje 290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2" name="Rett linje 291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3" name="Rett linje 292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4" name="Rett linje 293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5" name="Rett linje 294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6" name="Rett linje 295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uppe 37"/>
            <p:cNvGrpSpPr/>
            <p:nvPr/>
          </p:nvGrpSpPr>
          <p:grpSpPr>
            <a:xfrm>
              <a:off x="3496131" y="1656240"/>
              <a:ext cx="769534" cy="872595"/>
              <a:chOff x="3094697" y="1652588"/>
              <a:chExt cx="769534" cy="872595"/>
            </a:xfrm>
          </p:grpSpPr>
          <p:sp>
            <p:nvSpPr>
              <p:cNvPr id="225" name="Parallellogram 224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226" name="Parallellogram 225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227" name="Rett linje 226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8" name="Rett linje 227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9" name="Rett linje 228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0" name="Rett linje 229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1" name="Rett linje 230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2" name="Rett linje 231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3" name="Rett linje 232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4" name="Rett linje 233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5" name="Rett linje 234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6" name="Rett linje 235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7" name="Rett linje 236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8" name="Rett linje 237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39" name="Rett linje 238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40" name="Rett linje 239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41" name="Rett linje 240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42" name="Rett linje 241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43" name="Rett linje 242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44" name="Rett linje 243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45" name="Rett linje 244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46" name="Rett linje 245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47" name="Rett linje 246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48" name="Rett linje 247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49" name="Rett linje 248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50" name="Rett linje 249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51" name="Rett linje 250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52" name="Rett linje 251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53" name="Rett linje 252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54" name="Rett linje 253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55" name="Rett linje 254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56" name="Rett linje 255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57" name="Rett linje 256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58" name="Rett linje 257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59" name="Rett linje 258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60" name="Rett linje 259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uppe 38"/>
            <p:cNvGrpSpPr/>
            <p:nvPr/>
          </p:nvGrpSpPr>
          <p:grpSpPr>
            <a:xfrm>
              <a:off x="3420388" y="1656240"/>
              <a:ext cx="769534" cy="872595"/>
              <a:chOff x="3094697" y="1652588"/>
              <a:chExt cx="769534" cy="872595"/>
            </a:xfrm>
          </p:grpSpPr>
          <p:sp>
            <p:nvSpPr>
              <p:cNvPr id="189" name="Parallellogram 188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90" name="Parallellogram 189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91" name="Rett linje 190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2" name="Rett linje 191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3" name="Rett linje 192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4" name="Rett linje 193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5" name="Rett linje 194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6" name="Rett linje 195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7" name="Rett linje 196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8" name="Rett linje 197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99" name="Rett linje 198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0" name="Rett linje 199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1" name="Rett linje 200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2" name="Rett linje 201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3" name="Rett linje 202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4" name="Rett linje 203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5" name="Rett linje 204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6" name="Rett linje 205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7" name="Rett linje 206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8" name="Rett linje 207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09" name="Rett linje 208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0" name="Rett linje 209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1" name="Rett linje 210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2" name="Rett linje 211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3" name="Rett linje 212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4" name="Rett linje 213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5" name="Rett linje 214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6" name="Rett linje 215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7" name="Rett linje 216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8" name="Rett linje 217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19" name="Rett linje 218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0" name="Rett linje 219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1" name="Rett linje 220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2" name="Rett linje 221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3" name="Rett linje 222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24" name="Rett linje 223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uppe 39"/>
            <p:cNvGrpSpPr/>
            <p:nvPr/>
          </p:nvGrpSpPr>
          <p:grpSpPr>
            <a:xfrm>
              <a:off x="3334464" y="1652588"/>
              <a:ext cx="769534" cy="872595"/>
              <a:chOff x="3094697" y="1652588"/>
              <a:chExt cx="769534" cy="872595"/>
            </a:xfrm>
          </p:grpSpPr>
          <p:sp>
            <p:nvSpPr>
              <p:cNvPr id="153" name="Parallellogram 152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Parallellogram 153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55" name="Rett linje 154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56" name="Rett linje 155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57" name="Rett linje 156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58" name="Rett linje 157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59" name="Rett linje 158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0" name="Rett linje 159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1" name="Rett linje 160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2" name="Rett linje 161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3" name="Rett linje 162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4" name="Rett linje 163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5" name="Rett linje 164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6" name="Rett linje 165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7" name="Rett linje 166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8" name="Rett linje 167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9" name="Rett linje 168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0" name="Rett linje 169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1" name="Rett linje 170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2" name="Rett linje 171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3" name="Rett linje 172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4" name="Rett linje 173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5" name="Rett linje 174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6" name="Rett linje 175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7" name="Rett linje 176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8" name="Rett linje 177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9" name="Rett linje 178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0" name="Rett linje 179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1" name="Rett linje 180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2" name="Rett linje 181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3" name="Rett linje 182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4" name="Rett linje 183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5" name="Rett linje 184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6" name="Rett linje 185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7" name="Rett linje 186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8" name="Rett linje 187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uppe 40"/>
            <p:cNvGrpSpPr/>
            <p:nvPr/>
          </p:nvGrpSpPr>
          <p:grpSpPr>
            <a:xfrm>
              <a:off x="3258721" y="1652588"/>
              <a:ext cx="769534" cy="872595"/>
              <a:chOff x="3094697" y="1652588"/>
              <a:chExt cx="769534" cy="872595"/>
            </a:xfrm>
          </p:grpSpPr>
          <p:sp>
            <p:nvSpPr>
              <p:cNvPr id="117" name="Parallellogram 116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118" name="Parallellogram 117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19" name="Rett linje 118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0" name="Rett linje 119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1" name="Rett linje 120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2" name="Rett linje 121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3" name="Rett linje 122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4" name="Rett linje 123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5" name="Rett linje 124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6" name="Rett linje 125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7" name="Rett linje 126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8" name="Rett linje 127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9" name="Rett linje 128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0" name="Rett linje 129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1" name="Rett linje 130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2" name="Rett linje 131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3" name="Rett linje 132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4" name="Rett linje 133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5" name="Rett linje 134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6" name="Rett linje 135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7" name="Rett linje 136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8" name="Rett linje 137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9" name="Rett linje 138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0" name="Rett linje 139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1" name="Rett linje 140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2" name="Rett linje 141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3" name="Rett linje 142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4" name="Rett linje 143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5" name="Rett linje 144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6" name="Rett linje 145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7" name="Rett linje 146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8" name="Rett linje 147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9" name="Rett linje 148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50" name="Rett linje 149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51" name="Rett linje 150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52" name="Rett linje 151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uppe 41"/>
            <p:cNvGrpSpPr/>
            <p:nvPr/>
          </p:nvGrpSpPr>
          <p:grpSpPr>
            <a:xfrm>
              <a:off x="3170440" y="1652588"/>
              <a:ext cx="769534" cy="872595"/>
              <a:chOff x="3094697" y="1652588"/>
              <a:chExt cx="769534" cy="872595"/>
            </a:xfrm>
          </p:grpSpPr>
          <p:sp>
            <p:nvSpPr>
              <p:cNvPr id="81" name="Parallellogram 80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Parallellogram 81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83" name="Rett linje 82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4" name="Rett linje 83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5" name="Rett linje 84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6" name="Rett linje 85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7" name="Rett linje 86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8" name="Rett linje 87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9" name="Rett linje 88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0" name="Rett linje 89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1" name="Rett linje 90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2" name="Rett linje 91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3" name="Rett linje 92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4" name="Rett linje 93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5" name="Rett linje 94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6" name="Rett linje 95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7" name="Rett linje 96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8" name="Rett linje 97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99" name="Rett linje 98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0" name="Rett linje 99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1" name="Rett linje 100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2" name="Rett linje 101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3" name="Rett linje 102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4" name="Rett linje 103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5" name="Rett linje 104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6" name="Rett linje 105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7" name="Rett linje 106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8" name="Rett linje 107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09" name="Rett linje 108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0" name="Rett linje 109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1" name="Rett linje 110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2" name="Rett linje 111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3" name="Rett linje 112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4" name="Rett linje 113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5" name="Rett linje 114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6" name="Rett linje 115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uppe 42"/>
            <p:cNvGrpSpPr/>
            <p:nvPr/>
          </p:nvGrpSpPr>
          <p:grpSpPr>
            <a:xfrm>
              <a:off x="3094697" y="1652588"/>
              <a:ext cx="769534" cy="872595"/>
              <a:chOff x="3094697" y="1652588"/>
              <a:chExt cx="769534" cy="872595"/>
            </a:xfrm>
          </p:grpSpPr>
          <p:sp>
            <p:nvSpPr>
              <p:cNvPr id="45" name="Parallellogram 44"/>
              <p:cNvSpPr/>
              <p:nvPr/>
            </p:nvSpPr>
            <p:spPr>
              <a:xfrm rot="1722977" flipH="1">
                <a:off x="3128031" y="1774294"/>
                <a:ext cx="736200" cy="633315"/>
              </a:xfrm>
              <a:prstGeom prst="parallelogram">
                <a:avLst>
                  <a:gd name="adj" fmla="val 5397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bg1">
                    <a:lumMod val="65000"/>
                  </a:schemeClr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Parallellogram 45"/>
              <p:cNvSpPr/>
              <p:nvPr/>
            </p:nvSpPr>
            <p:spPr>
              <a:xfrm rot="1722977" flipH="1">
                <a:off x="3094697" y="1773651"/>
                <a:ext cx="736200" cy="633315"/>
              </a:xfrm>
              <a:prstGeom prst="parallelogram">
                <a:avLst>
                  <a:gd name="adj" fmla="val 5397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b-NO" sz="160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47" name="Rett linje 46"/>
              <p:cNvCxnSpPr/>
              <p:nvPr/>
            </p:nvCxnSpPr>
            <p:spPr>
              <a:xfrm>
                <a:off x="3294610" y="167344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8" name="Rett linje 47"/>
              <p:cNvCxnSpPr/>
              <p:nvPr/>
            </p:nvCxnSpPr>
            <p:spPr>
              <a:xfrm>
                <a:off x="3294792" y="171085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49" name="Rett linje 48"/>
              <p:cNvCxnSpPr/>
              <p:nvPr/>
            </p:nvCxnSpPr>
            <p:spPr>
              <a:xfrm>
                <a:off x="3293026" y="174191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0" name="Rett linje 49"/>
              <p:cNvCxnSpPr/>
              <p:nvPr/>
            </p:nvCxnSpPr>
            <p:spPr>
              <a:xfrm>
                <a:off x="3293208" y="177933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1" name="Rett linje 50"/>
              <p:cNvCxnSpPr/>
              <p:nvPr/>
            </p:nvCxnSpPr>
            <p:spPr>
              <a:xfrm>
                <a:off x="3294428" y="1813111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" name="Rett linje 51"/>
              <p:cNvCxnSpPr/>
              <p:nvPr/>
            </p:nvCxnSpPr>
            <p:spPr>
              <a:xfrm>
                <a:off x="3294610" y="1850525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" name="Rett linje 52"/>
              <p:cNvCxnSpPr/>
              <p:nvPr/>
            </p:nvCxnSpPr>
            <p:spPr>
              <a:xfrm>
                <a:off x="3292844" y="1881587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" name="Rett linje 53"/>
              <p:cNvCxnSpPr/>
              <p:nvPr/>
            </p:nvCxnSpPr>
            <p:spPr>
              <a:xfrm>
                <a:off x="3293026" y="1915583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5" name="Rett linje 54"/>
              <p:cNvCxnSpPr/>
              <p:nvPr/>
            </p:nvCxnSpPr>
            <p:spPr>
              <a:xfrm>
                <a:off x="3294610" y="194718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" name="Rett linje 55"/>
              <p:cNvCxnSpPr/>
              <p:nvPr/>
            </p:nvCxnSpPr>
            <p:spPr>
              <a:xfrm>
                <a:off x="3294792" y="198460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" name="Rett linje 56"/>
              <p:cNvCxnSpPr/>
              <p:nvPr/>
            </p:nvCxnSpPr>
            <p:spPr>
              <a:xfrm>
                <a:off x="3293026" y="20156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" name="Rett linje 57"/>
              <p:cNvCxnSpPr/>
              <p:nvPr/>
            </p:nvCxnSpPr>
            <p:spPr>
              <a:xfrm>
                <a:off x="3293208" y="20530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" name="Rett linje 58"/>
              <p:cNvCxnSpPr/>
              <p:nvPr/>
            </p:nvCxnSpPr>
            <p:spPr>
              <a:xfrm>
                <a:off x="3294428" y="208685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" name="Rett linje 59"/>
              <p:cNvCxnSpPr/>
              <p:nvPr/>
            </p:nvCxnSpPr>
            <p:spPr>
              <a:xfrm>
                <a:off x="3294610" y="2124270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" name="Rett linje 60"/>
              <p:cNvCxnSpPr/>
              <p:nvPr/>
            </p:nvCxnSpPr>
            <p:spPr>
              <a:xfrm>
                <a:off x="3292844" y="215533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Rett linje 61"/>
              <p:cNvCxnSpPr/>
              <p:nvPr/>
            </p:nvCxnSpPr>
            <p:spPr>
              <a:xfrm>
                <a:off x="3293026" y="218932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3" name="Rett linje 62"/>
              <p:cNvCxnSpPr/>
              <p:nvPr/>
            </p:nvCxnSpPr>
            <p:spPr>
              <a:xfrm>
                <a:off x="3292662" y="2221062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4" name="Rett linje 63"/>
              <p:cNvCxnSpPr/>
              <p:nvPr/>
            </p:nvCxnSpPr>
            <p:spPr>
              <a:xfrm>
                <a:off x="3292844" y="2258476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5" name="Rett linje 64"/>
              <p:cNvCxnSpPr/>
              <p:nvPr/>
            </p:nvCxnSpPr>
            <p:spPr>
              <a:xfrm>
                <a:off x="3291078" y="2289538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6" name="Rett linje 65"/>
              <p:cNvCxnSpPr/>
              <p:nvPr/>
            </p:nvCxnSpPr>
            <p:spPr>
              <a:xfrm>
                <a:off x="3291260" y="2323534"/>
                <a:ext cx="339178" cy="18632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7" name="Rett linje 66"/>
              <p:cNvCxnSpPr/>
              <p:nvPr/>
            </p:nvCxnSpPr>
            <p:spPr>
              <a:xfrm flipH="1">
                <a:off x="3310652" y="16525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8" name="Rett linje 67"/>
              <p:cNvCxnSpPr/>
              <p:nvPr/>
            </p:nvCxnSpPr>
            <p:spPr>
              <a:xfrm flipH="1">
                <a:off x="3334464" y="16668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9" name="Rett linje 68"/>
              <p:cNvCxnSpPr/>
              <p:nvPr/>
            </p:nvCxnSpPr>
            <p:spPr>
              <a:xfrm flipH="1">
                <a:off x="3358277" y="1678782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0" name="Rett linje 69"/>
              <p:cNvCxnSpPr/>
              <p:nvPr/>
            </p:nvCxnSpPr>
            <p:spPr>
              <a:xfrm flipH="1">
                <a:off x="3382089" y="1693069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1" name="Rett linje 70"/>
              <p:cNvCxnSpPr/>
              <p:nvPr/>
            </p:nvCxnSpPr>
            <p:spPr>
              <a:xfrm flipH="1">
                <a:off x="3405902" y="170259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" name="Rett linje 71"/>
              <p:cNvCxnSpPr/>
              <p:nvPr/>
            </p:nvCxnSpPr>
            <p:spPr>
              <a:xfrm flipH="1">
                <a:off x="3429714" y="1716881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" name="Rett linje 72"/>
              <p:cNvCxnSpPr/>
              <p:nvPr/>
            </p:nvCxnSpPr>
            <p:spPr>
              <a:xfrm flipH="1">
                <a:off x="3453527" y="1728788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" name="Rett linje 73"/>
              <p:cNvCxnSpPr/>
              <p:nvPr/>
            </p:nvCxnSpPr>
            <p:spPr>
              <a:xfrm flipH="1">
                <a:off x="3477339" y="1743075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5" name="Rett linje 74"/>
              <p:cNvCxnSpPr/>
              <p:nvPr/>
            </p:nvCxnSpPr>
            <p:spPr>
              <a:xfrm flipH="1">
                <a:off x="3501153" y="175736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6" name="Rett linje 75"/>
              <p:cNvCxnSpPr/>
              <p:nvPr/>
            </p:nvCxnSpPr>
            <p:spPr>
              <a:xfrm flipH="1">
                <a:off x="3524965" y="1771650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7" name="Rett linje 76"/>
              <p:cNvCxnSpPr/>
              <p:nvPr/>
            </p:nvCxnSpPr>
            <p:spPr>
              <a:xfrm flipH="1">
                <a:off x="3548778" y="1783557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" name="Rett linje 77"/>
              <p:cNvCxnSpPr/>
              <p:nvPr/>
            </p:nvCxnSpPr>
            <p:spPr>
              <a:xfrm flipH="1">
                <a:off x="3572590" y="1797844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Rett linje 78"/>
              <p:cNvCxnSpPr/>
              <p:nvPr/>
            </p:nvCxnSpPr>
            <p:spPr>
              <a:xfrm flipH="1">
                <a:off x="3591641" y="1800226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Rett linje 79"/>
              <p:cNvCxnSpPr/>
              <p:nvPr/>
            </p:nvCxnSpPr>
            <p:spPr>
              <a:xfrm flipH="1">
                <a:off x="3615453" y="1814513"/>
                <a:ext cx="6429" cy="710670"/>
              </a:xfrm>
              <a:prstGeom prst="line">
                <a:avLst/>
              </a:prstGeom>
              <a:ln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44" name="Rektangel 43"/>
            <p:cNvSpPr/>
            <p:nvPr/>
          </p:nvSpPr>
          <p:spPr>
            <a:xfrm>
              <a:off x="3635896" y="1825444"/>
              <a:ext cx="1921951" cy="720080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  <a:alpha val="70000"/>
                  </a:schemeClr>
                </a:gs>
                <a:gs pos="100000">
                  <a:schemeClr val="dk1">
                    <a:tint val="15000"/>
                    <a:satMod val="350000"/>
                    <a:alpha val="40000"/>
                  </a:schemeClr>
                </a:gs>
              </a:gsLst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45" name="Rett pil 944"/>
          <p:cNvCxnSpPr>
            <a:stCxn id="14" idx="3"/>
          </p:cNvCxnSpPr>
          <p:nvPr/>
        </p:nvCxnSpPr>
        <p:spPr>
          <a:xfrm>
            <a:off x="1806854" y="3284153"/>
            <a:ext cx="1413633" cy="484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46" name="Sylinder 945"/>
          <p:cNvSpPr/>
          <p:nvPr/>
        </p:nvSpPr>
        <p:spPr>
          <a:xfrm>
            <a:off x="3238246" y="2834230"/>
            <a:ext cx="1368152" cy="953011"/>
          </a:xfrm>
          <a:prstGeom prst="can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60000"/>
                  <a:lumOff val="40000"/>
                  <a:alpha val="60000"/>
                </a:schemeClr>
              </a:gs>
              <a:gs pos="100000">
                <a:srgbClr val="FFF4EB">
                  <a:alpha val="60000"/>
                </a:srgb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b-NO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Patient</a:t>
            </a:r>
            <a:endParaRPr lang="nb-NO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7" name="Bue 946"/>
          <p:cNvSpPr/>
          <p:nvPr/>
        </p:nvSpPr>
        <p:spPr>
          <a:xfrm rot="16200000">
            <a:off x="3870364" y="2553054"/>
            <a:ext cx="143893" cy="524374"/>
          </a:xfrm>
          <a:prstGeom prst="arc">
            <a:avLst>
              <a:gd name="adj1" fmla="val 14744634"/>
              <a:gd name="adj2" fmla="val 7530483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prstClr val="black"/>
              </a:solidFill>
            </a:endParaRPr>
          </a:p>
        </p:txBody>
      </p:sp>
      <p:cxnSp>
        <p:nvCxnSpPr>
          <p:cNvPr id="948" name="Rett pil 947"/>
          <p:cNvCxnSpPr>
            <a:stCxn id="13" idx="5"/>
          </p:cNvCxnSpPr>
          <p:nvPr/>
        </p:nvCxnSpPr>
        <p:spPr>
          <a:xfrm flipV="1">
            <a:off x="1799160" y="3208271"/>
            <a:ext cx="1471450" cy="6790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9" name="Rett pil 948"/>
          <p:cNvCxnSpPr>
            <a:stCxn id="14" idx="3"/>
          </p:cNvCxnSpPr>
          <p:nvPr/>
        </p:nvCxnSpPr>
        <p:spPr>
          <a:xfrm>
            <a:off x="1806854" y="3284153"/>
            <a:ext cx="1523717" cy="8901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0" name="Rett pil 949"/>
          <p:cNvCxnSpPr/>
          <p:nvPr/>
        </p:nvCxnSpPr>
        <p:spPr>
          <a:xfrm>
            <a:off x="5237611" y="3222324"/>
            <a:ext cx="285750" cy="1"/>
          </a:xfrm>
          <a:prstGeom prst="straightConnector1">
            <a:avLst/>
          </a:prstGeom>
          <a:ln>
            <a:solidFill>
              <a:schemeClr val="dk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1" name="Rett pil 950"/>
          <p:cNvCxnSpPr/>
          <p:nvPr/>
        </p:nvCxnSpPr>
        <p:spPr>
          <a:xfrm>
            <a:off x="5409061" y="3400124"/>
            <a:ext cx="102485" cy="399"/>
          </a:xfrm>
          <a:prstGeom prst="straightConnector1">
            <a:avLst/>
          </a:prstGeom>
          <a:ln>
            <a:solidFill>
              <a:schemeClr val="dk1">
                <a:alpha val="51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2" name="Rett pil 951"/>
          <p:cNvCxnSpPr/>
          <p:nvPr/>
        </p:nvCxnSpPr>
        <p:spPr>
          <a:xfrm>
            <a:off x="5370961" y="3069924"/>
            <a:ext cx="127000" cy="0"/>
          </a:xfrm>
          <a:prstGeom prst="straightConnector1">
            <a:avLst/>
          </a:prstGeom>
          <a:ln>
            <a:solidFill>
              <a:schemeClr val="dk1">
                <a:alpha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53" name="TekstSylinder 952"/>
          <p:cNvSpPr txBox="1"/>
          <p:nvPr/>
        </p:nvSpPr>
        <p:spPr>
          <a:xfrm>
            <a:off x="4521645" y="4284706"/>
            <a:ext cx="38159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</a:t>
            </a:r>
            <a: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multiple protons’</a:t>
            </a:r>
            <a:b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b-NO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vector</a:t>
            </a:r>
            <a: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nb-NO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position</a:t>
            </a:r>
            <a: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b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b-NO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</a:t>
            </a:r>
            <a: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protons to </a:t>
            </a:r>
            <a:r>
              <a:rPr lang="nb-NO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</a:t>
            </a:r>
            <a: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range</a:t>
            </a:r>
          </a:p>
        </p:txBody>
      </p:sp>
      <p:cxnSp>
        <p:nvCxnSpPr>
          <p:cNvPr id="954" name="Rett pil 953"/>
          <p:cNvCxnSpPr>
            <a:stCxn id="953" idx="0"/>
          </p:cNvCxnSpPr>
          <p:nvPr/>
        </p:nvCxnSpPr>
        <p:spPr>
          <a:xfrm flipH="1" flipV="1">
            <a:off x="6418389" y="3538922"/>
            <a:ext cx="11214" cy="7457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55" name="TekstSylinder 954"/>
          <p:cNvSpPr txBox="1"/>
          <p:nvPr/>
        </p:nvSpPr>
        <p:spPr>
          <a:xfrm>
            <a:off x="4349168" y="1609871"/>
            <a:ext cx="4016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Digital </a:t>
            </a:r>
            <a:r>
              <a:rPr lang="nb-NO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Tracking</a:t>
            </a:r>
            <a: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Calorimeter</a:t>
            </a:r>
          </a:p>
        </p:txBody>
      </p:sp>
      <p:cxnSp>
        <p:nvCxnSpPr>
          <p:cNvPr id="956" name="Rett pil 955"/>
          <p:cNvCxnSpPr/>
          <p:nvPr/>
        </p:nvCxnSpPr>
        <p:spPr>
          <a:xfrm>
            <a:off x="1819209" y="3273909"/>
            <a:ext cx="466524" cy="44351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7" name="Rett pil 956"/>
          <p:cNvCxnSpPr>
            <a:stCxn id="14" idx="3"/>
          </p:cNvCxnSpPr>
          <p:nvPr/>
        </p:nvCxnSpPr>
        <p:spPr>
          <a:xfrm flipV="1">
            <a:off x="1806854" y="3283956"/>
            <a:ext cx="399097" cy="197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9" name="Rett pil 958"/>
          <p:cNvCxnSpPr/>
          <p:nvPr/>
        </p:nvCxnSpPr>
        <p:spPr>
          <a:xfrm flipV="1">
            <a:off x="4549833" y="3069924"/>
            <a:ext cx="840178" cy="1842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0" name="Rett pil 959"/>
          <p:cNvCxnSpPr/>
          <p:nvPr/>
        </p:nvCxnSpPr>
        <p:spPr>
          <a:xfrm flipV="1">
            <a:off x="4609794" y="3222324"/>
            <a:ext cx="646867" cy="30917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1" name="Rett pil 960"/>
          <p:cNvCxnSpPr/>
          <p:nvPr/>
        </p:nvCxnSpPr>
        <p:spPr>
          <a:xfrm flipV="1">
            <a:off x="4444902" y="3403299"/>
            <a:ext cx="973684" cy="7479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2" name="Rett pil 961"/>
          <p:cNvCxnSpPr/>
          <p:nvPr/>
        </p:nvCxnSpPr>
        <p:spPr>
          <a:xfrm>
            <a:off x="5523361" y="2215552"/>
            <a:ext cx="387889" cy="7459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63" name="Ellipse 962"/>
          <p:cNvSpPr/>
          <p:nvPr/>
        </p:nvSpPr>
        <p:spPr>
          <a:xfrm>
            <a:off x="6632105" y="3054040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64" name="Ellipse 963"/>
          <p:cNvSpPr/>
          <p:nvPr/>
        </p:nvSpPr>
        <p:spPr>
          <a:xfrm>
            <a:off x="6572573" y="3069121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65" name="Ellipse 964"/>
          <p:cNvSpPr/>
          <p:nvPr/>
        </p:nvSpPr>
        <p:spPr>
          <a:xfrm>
            <a:off x="6490817" y="3111189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66" name="Ellipse 965"/>
          <p:cNvSpPr/>
          <p:nvPr/>
        </p:nvSpPr>
        <p:spPr>
          <a:xfrm>
            <a:off x="6408267" y="3098489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67" name="Ellipse 966"/>
          <p:cNvSpPr/>
          <p:nvPr/>
        </p:nvSpPr>
        <p:spPr>
          <a:xfrm>
            <a:off x="6334448" y="3123889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68" name="Ellipse 967"/>
          <p:cNvSpPr/>
          <p:nvPr/>
        </p:nvSpPr>
        <p:spPr>
          <a:xfrm>
            <a:off x="6246342" y="3094520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69" name="Ellipse 968"/>
          <p:cNvSpPr/>
          <p:nvPr/>
        </p:nvSpPr>
        <p:spPr>
          <a:xfrm>
            <a:off x="6161411" y="3096901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70" name="Ellipse 969"/>
          <p:cNvSpPr/>
          <p:nvPr/>
        </p:nvSpPr>
        <p:spPr>
          <a:xfrm>
            <a:off x="6092355" y="3132620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71" name="Ellipse 970"/>
          <p:cNvSpPr/>
          <p:nvPr/>
        </p:nvSpPr>
        <p:spPr>
          <a:xfrm>
            <a:off x="6009805" y="3113570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72" name="Ellipse 971"/>
          <p:cNvSpPr/>
          <p:nvPr/>
        </p:nvSpPr>
        <p:spPr>
          <a:xfrm>
            <a:off x="5929637" y="3107220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73" name="Ellipse 972"/>
          <p:cNvSpPr/>
          <p:nvPr/>
        </p:nvSpPr>
        <p:spPr>
          <a:xfrm>
            <a:off x="5852912" y="3070125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74" name="Ellipse 973"/>
          <p:cNvSpPr/>
          <p:nvPr/>
        </p:nvSpPr>
        <p:spPr>
          <a:xfrm>
            <a:off x="5605786" y="3050863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75" name="Ellipse 974"/>
          <p:cNvSpPr/>
          <p:nvPr/>
        </p:nvSpPr>
        <p:spPr>
          <a:xfrm>
            <a:off x="5770093" y="3048482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76" name="Ellipse 975"/>
          <p:cNvSpPr/>
          <p:nvPr/>
        </p:nvSpPr>
        <p:spPr>
          <a:xfrm>
            <a:off x="5696274" y="3040545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77" name="Ellipse 976"/>
          <p:cNvSpPr/>
          <p:nvPr/>
        </p:nvSpPr>
        <p:spPr>
          <a:xfrm>
            <a:off x="6164310" y="3176041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78" name="Ellipse 977"/>
          <p:cNvSpPr/>
          <p:nvPr/>
        </p:nvSpPr>
        <p:spPr>
          <a:xfrm>
            <a:off x="5767712" y="3176276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79" name="Ellipse 978"/>
          <p:cNvSpPr/>
          <p:nvPr/>
        </p:nvSpPr>
        <p:spPr>
          <a:xfrm>
            <a:off x="5689925" y="3169926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80" name="Ellipse 979"/>
          <p:cNvSpPr/>
          <p:nvPr/>
        </p:nvSpPr>
        <p:spPr>
          <a:xfrm>
            <a:off x="5616106" y="3155639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81" name="Ellipse 980"/>
          <p:cNvSpPr/>
          <p:nvPr/>
        </p:nvSpPr>
        <p:spPr>
          <a:xfrm>
            <a:off x="5845673" y="3207791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82" name="Ellipse 981"/>
          <p:cNvSpPr/>
          <p:nvPr/>
        </p:nvSpPr>
        <p:spPr>
          <a:xfrm>
            <a:off x="5924876" y="3323914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83" name="Ellipse 982"/>
          <p:cNvSpPr/>
          <p:nvPr/>
        </p:nvSpPr>
        <p:spPr>
          <a:xfrm>
            <a:off x="5853438" y="3354870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84" name="Ellipse 983"/>
          <p:cNvSpPr/>
          <p:nvPr/>
        </p:nvSpPr>
        <p:spPr>
          <a:xfrm>
            <a:off x="5772475" y="3350901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85" name="Ellipse 984"/>
          <p:cNvSpPr/>
          <p:nvPr/>
        </p:nvSpPr>
        <p:spPr>
          <a:xfrm>
            <a:off x="5696275" y="3361220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86" name="Ellipse 985"/>
          <p:cNvSpPr/>
          <p:nvPr/>
        </p:nvSpPr>
        <p:spPr>
          <a:xfrm>
            <a:off x="5608169" y="3385032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87" name="Ellipse 986"/>
          <p:cNvSpPr/>
          <p:nvPr/>
        </p:nvSpPr>
        <p:spPr>
          <a:xfrm>
            <a:off x="5531969" y="3360426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cxnSp>
        <p:nvCxnSpPr>
          <p:cNvPr id="988" name="Rett pil 987"/>
          <p:cNvCxnSpPr>
            <a:stCxn id="953" idx="0"/>
          </p:cNvCxnSpPr>
          <p:nvPr/>
        </p:nvCxnSpPr>
        <p:spPr>
          <a:xfrm flipH="1" flipV="1">
            <a:off x="6243177" y="3538922"/>
            <a:ext cx="186426" cy="7457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89" name="Rett pil 988"/>
          <p:cNvCxnSpPr>
            <a:stCxn id="953" idx="0"/>
          </p:cNvCxnSpPr>
          <p:nvPr/>
        </p:nvCxnSpPr>
        <p:spPr>
          <a:xfrm flipH="1" flipV="1">
            <a:off x="6326255" y="3532270"/>
            <a:ext cx="103348" cy="752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90" name="Rett pil 989"/>
          <p:cNvCxnSpPr>
            <a:stCxn id="953" idx="0"/>
          </p:cNvCxnSpPr>
          <p:nvPr/>
        </p:nvCxnSpPr>
        <p:spPr>
          <a:xfrm flipH="1" flipV="1">
            <a:off x="6172217" y="3540650"/>
            <a:ext cx="257386" cy="74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91" name="Ellipse 990"/>
          <p:cNvSpPr/>
          <p:nvPr/>
        </p:nvSpPr>
        <p:spPr>
          <a:xfrm>
            <a:off x="5937620" y="3044725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92" name="Ellipse 991"/>
          <p:cNvSpPr/>
          <p:nvPr/>
        </p:nvSpPr>
        <p:spPr>
          <a:xfrm>
            <a:off x="6633569" y="3132308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93" name="Ellipse 992"/>
          <p:cNvSpPr/>
          <p:nvPr/>
        </p:nvSpPr>
        <p:spPr>
          <a:xfrm>
            <a:off x="5532761" y="3044513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94" name="Ellipse 993"/>
          <p:cNvSpPr/>
          <p:nvPr/>
        </p:nvSpPr>
        <p:spPr>
          <a:xfrm>
            <a:off x="5532761" y="3176758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95" name="Ellipse 994"/>
          <p:cNvSpPr/>
          <p:nvPr/>
        </p:nvSpPr>
        <p:spPr>
          <a:xfrm>
            <a:off x="6004964" y="3346018"/>
            <a:ext cx="45719" cy="5367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sz="1600">
              <a:solidFill>
                <a:srgbClr val="FFFFFF"/>
              </a:solidFill>
            </a:endParaRPr>
          </a:p>
        </p:txBody>
      </p:sp>
      <p:sp>
        <p:nvSpPr>
          <p:cNvPr id="996" name="TekstSylinder 995"/>
          <p:cNvSpPr txBox="1"/>
          <p:nvPr/>
        </p:nvSpPr>
        <p:spPr>
          <a:xfrm>
            <a:off x="616384" y="3050031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</a:p>
        </p:txBody>
      </p:sp>
      <p:sp>
        <p:nvSpPr>
          <p:cNvPr id="997" name="TekstSylinder 996"/>
          <p:cNvSpPr txBox="1"/>
          <p:nvPr/>
        </p:nvSpPr>
        <p:spPr>
          <a:xfrm>
            <a:off x="1235923" y="4179845"/>
            <a:ext cx="24521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Assume</a:t>
            </a:r>
            <a: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proton</a:t>
            </a:r>
            <a:b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b-NO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vector</a:t>
            </a:r>
            <a:r>
              <a:rPr lang="nb-NO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nb-NO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position</a:t>
            </a:r>
            <a:endParaRPr lang="nb-NO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98" name="Rett pil 997"/>
          <p:cNvCxnSpPr>
            <a:stCxn id="997" idx="0"/>
          </p:cNvCxnSpPr>
          <p:nvPr/>
        </p:nvCxnSpPr>
        <p:spPr>
          <a:xfrm flipH="1" flipV="1">
            <a:off x="2358648" y="3427409"/>
            <a:ext cx="103348" cy="752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Plassholder for bunntekst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xmlns="" id="{02F1C056-B51B-4699-B899-BB10BE7EB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96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September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>
                    <a:lumMod val="65000"/>
                  </a:srgbClr>
                </a:solidFill>
              </a:rPr>
              <a:t>Bergen pCT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smtClean="0">
                <a:solidFill>
                  <a:srgbClr val="FFFFFF">
                    <a:lumMod val="65000"/>
                  </a:srgbClr>
                </a:solidFill>
              </a:rPr>
              <a:t>PAGE </a:t>
            </a:r>
            <a:fld id="{06C54713-27B5-4268-B680-29C9FB350413}" type="slidenum">
              <a:rPr lang="nb-NO" smtClean="0">
                <a:solidFill>
                  <a:srgbClr val="FFFFFF">
                    <a:lumMod val="65000"/>
                  </a:srgbClr>
                </a:solidFill>
              </a:rPr>
              <a:pPr/>
              <a:t>8</a:t>
            </a:fld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5" y="0"/>
            <a:ext cx="9136510" cy="6858000"/>
          </a:xfrm>
          <a:prstGeom prst="rect">
            <a:avLst/>
          </a:prstGeom>
        </p:spPr>
      </p:pic>
      <p:sp>
        <p:nvSpPr>
          <p:cNvPr id="8" name="TekstSylinder 7"/>
          <p:cNvSpPr txBox="1"/>
          <p:nvPr/>
        </p:nvSpPr>
        <p:spPr>
          <a:xfrm>
            <a:off x="971600" y="241484"/>
            <a:ext cx="745697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b-NO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tests in CERN + Groningen, NL (2014)</a:t>
            </a:r>
            <a:endParaRPr lang="nb-NO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4464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323850" y="728663"/>
            <a:ext cx="7993063" cy="68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spcBef>
                <a:spcPct val="0"/>
              </a:spcBef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altLang="nb-NO">
              <a:solidFill>
                <a:srgbClr val="716657"/>
              </a:solidFill>
            </a:endParaRPr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539750" y="1628775"/>
            <a:ext cx="7993063" cy="464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nb-NO">
              <a:solidFill>
                <a:prstClr val="black"/>
              </a:solidFill>
            </a:endParaRPr>
          </a:p>
        </p:txBody>
      </p:sp>
      <p:sp>
        <p:nvSpPr>
          <p:cNvPr id="3" name="Plassholder for lysbilde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88949-2BDE-410D-AF48-B5C85C5D5D7A}" type="slidenum">
              <a:rPr lang="nb-NO" altLang="nb-NO" smtClean="0">
                <a:solidFill>
                  <a:srgbClr val="FFFFFF">
                    <a:lumMod val="65000"/>
                  </a:srgbClr>
                </a:solidFill>
              </a:rPr>
              <a:pPr/>
              <a:t>9</a:t>
            </a:fld>
            <a:endParaRPr lang="nb-NO" alt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645096" y="260648"/>
            <a:ext cx="7455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b-NO" altLang="nb-NO" sz="3200" b="1" dirty="0">
                <a:solidFill>
                  <a:srgbClr val="8FA968"/>
                </a:solidFill>
              </a:rPr>
              <a:t>Protons </a:t>
            </a:r>
            <a:r>
              <a:rPr lang="nb-NO" altLang="nb-NO" sz="3200" b="1" dirty="0" err="1">
                <a:solidFill>
                  <a:srgbClr val="8FA968"/>
                </a:solidFill>
              </a:rPr>
              <a:t>hitting</a:t>
            </a:r>
            <a:r>
              <a:rPr lang="nb-NO" altLang="nb-NO" sz="3200" b="1" dirty="0">
                <a:solidFill>
                  <a:srgbClr val="8FA968"/>
                </a:solidFill>
              </a:rPr>
              <a:t> </a:t>
            </a:r>
            <a:r>
              <a:rPr lang="nb-NO" altLang="nb-NO" sz="3200" b="1" dirty="0" err="1">
                <a:solidFill>
                  <a:srgbClr val="8FA968"/>
                </a:solidFill>
              </a:rPr>
              <a:t>the</a:t>
            </a:r>
            <a:r>
              <a:rPr lang="nb-NO" altLang="nb-NO" sz="3200" b="1" dirty="0">
                <a:solidFill>
                  <a:srgbClr val="8FA968"/>
                </a:solidFill>
              </a:rPr>
              <a:t> </a:t>
            </a:r>
            <a:r>
              <a:rPr lang="nb-NO" altLang="nb-NO" sz="3200" b="1" dirty="0" err="1">
                <a:solidFill>
                  <a:srgbClr val="8FA968"/>
                </a:solidFill>
              </a:rPr>
              <a:t>pixel</a:t>
            </a:r>
            <a:r>
              <a:rPr lang="nb-NO" altLang="nb-NO" sz="3200" b="1" dirty="0">
                <a:solidFill>
                  <a:srgbClr val="8FA968"/>
                </a:solidFill>
              </a:rPr>
              <a:t> </a:t>
            </a:r>
            <a:r>
              <a:rPr lang="nb-NO" altLang="nb-NO" sz="3200" b="1" dirty="0" err="1">
                <a:solidFill>
                  <a:srgbClr val="8FA968"/>
                </a:solidFill>
              </a:rPr>
              <a:t>detectors</a:t>
            </a:r>
            <a:endParaRPr lang="nb-NO" altLang="nb-NO" sz="3200" b="1" dirty="0">
              <a:solidFill>
                <a:srgbClr val="8FA968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6" t="3733" r="4849" b="11633"/>
          <a:stretch/>
        </p:blipFill>
        <p:spPr bwMode="auto">
          <a:xfrm>
            <a:off x="2915816" y="1163002"/>
            <a:ext cx="4669952" cy="389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6" t="3733" r="4849" b="11633"/>
          <a:stretch/>
        </p:blipFill>
        <p:spPr bwMode="auto">
          <a:xfrm>
            <a:off x="2362225" y="1564062"/>
            <a:ext cx="4669952" cy="389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" r="4653"/>
          <a:stretch/>
        </p:blipFill>
        <p:spPr bwMode="auto">
          <a:xfrm>
            <a:off x="1100863" y="2000022"/>
            <a:ext cx="5365586" cy="4453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kstSylinder 11"/>
          <p:cNvSpPr txBox="1"/>
          <p:nvPr/>
        </p:nvSpPr>
        <p:spPr>
          <a:xfrm rot="16200000">
            <a:off x="-322916" y="3468969"/>
            <a:ext cx="320209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b-NO" sz="1600" b="1" dirty="0">
                <a:solidFill>
                  <a:prstClr val="black"/>
                </a:solidFill>
              </a:rPr>
              <a:t>Pixel </a:t>
            </a:r>
            <a:r>
              <a:rPr lang="nb-NO" sz="1600" b="1" dirty="0" err="1">
                <a:solidFill>
                  <a:prstClr val="black"/>
                </a:solidFill>
              </a:rPr>
              <a:t>Position</a:t>
            </a:r>
            <a:r>
              <a:rPr lang="nb-NO" sz="1600" b="1" dirty="0">
                <a:solidFill>
                  <a:prstClr val="black"/>
                </a:solidFill>
              </a:rPr>
              <a:t> Y [Pixel </a:t>
            </a:r>
            <a:r>
              <a:rPr lang="nb-NO" sz="1600" b="1" dirty="0" err="1">
                <a:solidFill>
                  <a:prstClr val="black"/>
                </a:solidFill>
              </a:rPr>
              <a:t>number</a:t>
            </a:r>
            <a:r>
              <a:rPr lang="nb-NO" sz="1600" b="1" dirty="0">
                <a:solidFill>
                  <a:prstClr val="black"/>
                </a:solidFill>
              </a:rPr>
              <a:t>]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3283034" y="6130548"/>
            <a:ext cx="320953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b-NO" sz="1600" b="1" dirty="0">
                <a:solidFill>
                  <a:prstClr val="black"/>
                </a:solidFill>
              </a:rPr>
              <a:t>Pixel </a:t>
            </a:r>
            <a:r>
              <a:rPr lang="nb-NO" sz="1600" b="1" dirty="0" err="1">
                <a:solidFill>
                  <a:prstClr val="black"/>
                </a:solidFill>
              </a:rPr>
              <a:t>Position</a:t>
            </a:r>
            <a:r>
              <a:rPr lang="nb-NO" sz="1600" b="1" dirty="0">
                <a:solidFill>
                  <a:prstClr val="black"/>
                </a:solidFill>
              </a:rPr>
              <a:t> </a:t>
            </a:r>
            <a:r>
              <a:rPr lang="nb-NO" sz="1600" b="1" dirty="0" err="1">
                <a:solidFill>
                  <a:prstClr val="black"/>
                </a:solidFill>
              </a:rPr>
              <a:t>X</a:t>
            </a:r>
            <a:r>
              <a:rPr lang="nb-NO" sz="1600" b="1" dirty="0">
                <a:solidFill>
                  <a:prstClr val="black"/>
                </a:solidFill>
              </a:rPr>
              <a:t> [Pixel </a:t>
            </a:r>
            <a:r>
              <a:rPr lang="nb-NO" sz="1600" b="1" dirty="0" err="1">
                <a:solidFill>
                  <a:prstClr val="black"/>
                </a:solidFill>
              </a:rPr>
              <a:t>number</a:t>
            </a:r>
            <a:r>
              <a:rPr lang="nb-NO" sz="1600" b="1" dirty="0">
                <a:solidFill>
                  <a:prstClr val="black"/>
                </a:solidFill>
              </a:rPr>
              <a:t>]</a:t>
            </a:r>
          </a:p>
        </p:txBody>
      </p:sp>
      <p:sp>
        <p:nvSpPr>
          <p:cNvPr id="2" name="Plassholder for dato 1">
            <a:extLst>
              <a:ext uri="{FF2B5EF4-FFF2-40B4-BE49-F238E27FC236}">
                <a16:creationId xmlns:a16="http://schemas.microsoft.com/office/drawing/2014/main" xmlns="" id="{07BBA5D4-2911-4A18-A1DE-DE53CD47B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>
                <a:solidFill>
                  <a:srgbClr val="FFFFFF">
                    <a:lumMod val="65000"/>
                  </a:srgbClr>
                </a:solidFill>
              </a:rPr>
              <a:t>April 2019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xmlns="" id="{6224563E-5272-4F3F-A8DE-2B1024318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FFFFFF">
                    <a:lumMod val="65000"/>
                  </a:srgbClr>
                </a:solidFill>
              </a:rPr>
              <a:t>PHYS212 - Helge Pettersen</a:t>
            </a:r>
            <a:endParaRPr lang="nb-NO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04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iB_english_blue">
  <a:themeElements>
    <a:clrScheme name="UiB fargepalett">
      <a:dk1>
        <a:sysClr val="windowText" lastClr="000000"/>
      </a:dk1>
      <a:lt1>
        <a:srgbClr val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UiB Maler 201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UiB_english_blue">
  <a:themeElements>
    <a:clrScheme name="UiB fargepalett">
      <a:dk1>
        <a:sysClr val="windowText" lastClr="000000"/>
      </a:dk1>
      <a:lt1>
        <a:srgbClr val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UiB Maler 201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41337</TotalTime>
  <Words>2063</Words>
  <Application>Microsoft Office PowerPoint</Application>
  <PresentationFormat>Skjermfremvisning (4:3)</PresentationFormat>
  <Paragraphs>338</Paragraphs>
  <Slides>51</Slides>
  <Notes>15</Notes>
  <HiddenSlides>1</HiddenSlides>
  <MMClips>0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2</vt:i4>
      </vt:variant>
      <vt:variant>
        <vt:lpstr>Lysbildetitler</vt:lpstr>
      </vt:variant>
      <vt:variant>
        <vt:i4>51</vt:i4>
      </vt:variant>
    </vt:vector>
  </HeadingPairs>
  <TitlesOfParts>
    <vt:vector size="59" baseType="lpstr">
      <vt:lpstr>Arial</vt:lpstr>
      <vt:lpstr>Calibri</vt:lpstr>
      <vt:lpstr>Cambria Math</vt:lpstr>
      <vt:lpstr>Myriad Pro</vt:lpstr>
      <vt:lpstr>Times New Roman</vt:lpstr>
      <vt:lpstr>Wingdings</vt:lpstr>
      <vt:lpstr>UiB_english_blue</vt:lpstr>
      <vt:lpstr>1_UiB_english_blue</vt:lpstr>
      <vt:lpstr>The Bergen proton CT project</vt:lpstr>
      <vt:lpstr>3-slide introduction if Pierluigi did bad  Proton Computed Tomography</vt:lpstr>
      <vt:lpstr>X-ray CT</vt:lpstr>
      <vt:lpstr>Proton CT</vt:lpstr>
      <vt:lpstr>The energy detector</vt:lpstr>
      <vt:lpstr>Proton CT with a Digital Tracking Calorimeter  First proof-of-concept detector</vt:lpstr>
      <vt:lpstr>PowerPoint-presentasjon</vt:lpstr>
      <vt:lpstr>PowerPoint-presentasjon</vt:lpstr>
      <vt:lpstr>PowerPoint-presentasjon</vt:lpstr>
      <vt:lpstr>Analysis workflow</vt:lpstr>
      <vt:lpstr>Proof-of-concept: ALICE-FoCal</vt:lpstr>
      <vt:lpstr>The ranges from many protons</vt:lpstr>
      <vt:lpstr>Proton CT with a Digital Tracking Calorimeter  Second prototype</vt:lpstr>
      <vt:lpstr>PowerPoint-presentasjon</vt:lpstr>
      <vt:lpstr>Monte Carlo simulations</vt:lpstr>
      <vt:lpstr>GATE</vt:lpstr>
      <vt:lpstr>Charge diffusion from proton tracks</vt:lpstr>
      <vt:lpstr>PowerPoint-presentasjon</vt:lpstr>
      <vt:lpstr>PowerPoint-presentasjon</vt:lpstr>
      <vt:lpstr>Heidelberg beam test: 2018</vt:lpstr>
      <vt:lpstr>PowerPoint-presentasjon</vt:lpstr>
      <vt:lpstr>Compare this to MIMOSA (PoC)</vt:lpstr>
      <vt:lpstr>MC modeling of Cluster Sizes</vt:lpstr>
      <vt:lpstr>PowerPoint-presentasjon</vt:lpstr>
      <vt:lpstr>Accuracy of cluster reconstruction</vt:lpstr>
      <vt:lpstr>Track reconstruction</vt:lpstr>
      <vt:lpstr>Proton track reconstruction</vt:lpstr>
      <vt:lpstr>Tracking algorithm</vt:lpstr>
      <vt:lpstr>Stuff we’ve tried</vt:lpstr>
      <vt:lpstr>PowerPoint-presentasjon</vt:lpstr>
      <vt:lpstr>PowerPoint-presentasjon</vt:lpstr>
      <vt:lpstr>PowerPoint-presentasjon</vt:lpstr>
      <vt:lpstr>What are the degrading effects?</vt:lpstr>
      <vt:lpstr>Track filtering</vt:lpstr>
      <vt:lpstr>PowerPoint-presentasjon</vt:lpstr>
      <vt:lpstr>What happens to bad tracks?</vt:lpstr>
      <vt:lpstr>Range calculation</vt:lpstr>
      <vt:lpstr>PowerPoint-presentasjon</vt:lpstr>
      <vt:lpstr>PowerPoint-presentasjon</vt:lpstr>
      <vt:lpstr>PowerPoint-presentasjon</vt:lpstr>
      <vt:lpstr>Range accuracy and precision</vt:lpstr>
      <vt:lpstr>PowerPoint-presentasjon</vt:lpstr>
      <vt:lpstr>PowerPoint-presentasjon</vt:lpstr>
      <vt:lpstr>PowerPoint-presentasjon</vt:lpstr>
      <vt:lpstr>PowerPoint-presentasjon</vt:lpstr>
      <vt:lpstr>Number of layers needed </vt:lpstr>
      <vt:lpstr>What about images?</vt:lpstr>
      <vt:lpstr>The Most Likely Path scheme</vt:lpstr>
      <vt:lpstr>How to find the entrance position?</vt:lpstr>
      <vt:lpstr>References</vt:lpstr>
      <vt:lpstr>PowerPoint-presentasjon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Pettersen, Helge</dc:creator>
  <cp:lastModifiedBy>Helge Pettersen</cp:lastModifiedBy>
  <cp:revision>335</cp:revision>
  <cp:lastPrinted>2012-11-09T14:51:27Z</cp:lastPrinted>
  <dcterms:created xsi:type="dcterms:W3CDTF">2012-10-26T12:30:03Z</dcterms:created>
  <dcterms:modified xsi:type="dcterms:W3CDTF">2019-09-24T07:12:18Z</dcterms:modified>
</cp:coreProperties>
</file>