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63" r:id="rId2"/>
    <p:sldId id="295" r:id="rId3"/>
    <p:sldId id="297" r:id="rId4"/>
    <p:sldId id="299" r:id="rId5"/>
    <p:sldId id="300" r:id="rId6"/>
    <p:sldId id="292" r:id="rId7"/>
    <p:sldId id="310" r:id="rId8"/>
    <p:sldId id="307" r:id="rId9"/>
    <p:sldId id="311" r:id="rId10"/>
    <p:sldId id="309" r:id="rId11"/>
    <p:sldId id="308" r:id="rId12"/>
    <p:sldId id="298" r:id="rId13"/>
    <p:sldId id="294" r:id="rId14"/>
    <p:sldId id="302" r:id="rId15"/>
    <p:sldId id="279" r:id="rId16"/>
    <p:sldId id="281" r:id="rId17"/>
    <p:sldId id="303" r:id="rId18"/>
    <p:sldId id="285" r:id="rId19"/>
    <p:sldId id="288" r:id="rId20"/>
    <p:sldId id="261" r:id="rId21"/>
    <p:sldId id="290" r:id="rId22"/>
    <p:sldId id="289" r:id="rId23"/>
    <p:sldId id="305" r:id="rId24"/>
    <p:sldId id="306" r:id="rId25"/>
    <p:sldId id="283" r:id="rId26"/>
    <p:sldId id="304" r:id="rId27"/>
  </p:sldIdLst>
  <p:sldSz cx="6858000" cy="5143500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 inndeling" id="{8ACF6A10-BF9C-4111-8906-7AFB24F1911E}">
          <p14:sldIdLst>
            <p14:sldId id="263"/>
            <p14:sldId id="295"/>
            <p14:sldId id="297"/>
            <p14:sldId id="299"/>
            <p14:sldId id="300"/>
            <p14:sldId id="292"/>
            <p14:sldId id="310"/>
            <p14:sldId id="307"/>
            <p14:sldId id="311"/>
            <p14:sldId id="309"/>
            <p14:sldId id="308"/>
            <p14:sldId id="298"/>
            <p14:sldId id="294"/>
            <p14:sldId id="302"/>
            <p14:sldId id="279"/>
            <p14:sldId id="281"/>
            <p14:sldId id="303"/>
            <p14:sldId id="285"/>
            <p14:sldId id="288"/>
            <p14:sldId id="261"/>
            <p14:sldId id="290"/>
            <p14:sldId id="289"/>
            <p14:sldId id="305"/>
            <p14:sldId id="306"/>
            <p14:sldId id="283"/>
            <p14:sldId id="30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FAFC7"/>
    <a:srgbClr val="E54F46"/>
    <a:srgbClr val="E44E46"/>
    <a:srgbClr val="E65343"/>
    <a:srgbClr val="DB3F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aks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64" autoAdjust="0"/>
    <p:restoredTop sz="67568" autoAdjust="0"/>
  </p:normalViewPr>
  <p:slideViewPr>
    <p:cSldViewPr>
      <p:cViewPr varScale="1">
        <p:scale>
          <a:sx n="116" d="100"/>
          <a:sy n="116" d="100"/>
        </p:scale>
        <p:origin x="2172" y="108"/>
      </p:cViewPr>
      <p:guideLst>
        <p:guide orient="horz" pos="1620"/>
        <p:guide pos="2160"/>
      </p:guideLst>
    </p:cSldViewPr>
  </p:slideViewPr>
  <p:outlineViewPr>
    <p:cViewPr>
      <p:scale>
        <a:sx n="20" d="100"/>
        <a:sy n="2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00" d="100"/>
          <a:sy n="100" d="100"/>
        </p:scale>
        <p:origin x="-3552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D70CDE-D9CE-4354-94E4-1FD6DB967311}" type="datetimeFigureOut">
              <a:rPr lang="nb-NO" smtClean="0"/>
              <a:t>27.09.2019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A25AF9-6F74-472F-B3FF-34E5DD31836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8051445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DDE89A-F0D7-4FF6-B2F1-98DC7792C91E}" type="datetimeFigureOut">
              <a:rPr lang="nb-NO" smtClean="0"/>
              <a:t>27.09.2019</a:t>
            </a:fld>
            <a:endParaRPr lang="nb-NO"/>
          </a:p>
        </p:txBody>
      </p:sp>
      <p:sp>
        <p:nvSpPr>
          <p:cNvPr id="4" name="Plassholder for lysbil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Plassholder for nota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8A2AF7-2D85-4421-9B02-2B5F9CC37447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58844629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8A2AF7-2D85-4421-9B02-2B5F9CC37447}" type="slidenum">
              <a:rPr lang="nb-NO" smtClean="0"/>
              <a:t>1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4994008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8A2AF7-2D85-4421-9B02-2B5F9CC37447}" type="slidenum">
              <a:rPr lang="nb-NO" smtClean="0"/>
              <a:t>13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44717550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8A2AF7-2D85-4421-9B02-2B5F9CC37447}" type="slidenum">
              <a:rPr lang="nb-NO" smtClean="0"/>
              <a:t>14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6491702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8A2AF7-2D85-4421-9B02-2B5F9CC37447}" type="slidenum">
              <a:rPr lang="nb-NO" smtClean="0"/>
              <a:t>15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03469272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8A2AF7-2D85-4421-9B02-2B5F9CC37447}" type="slidenum">
              <a:rPr lang="nb-NO" smtClean="0"/>
              <a:t>16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40850508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8A2AF7-2D85-4421-9B02-2B5F9CC37447}" type="slidenum">
              <a:rPr lang="nb-NO" smtClean="0"/>
              <a:t>17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73266163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8A2AF7-2D85-4421-9B02-2B5F9CC37447}" type="slidenum">
              <a:rPr lang="nb-NO" smtClean="0"/>
              <a:t>18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28057656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8A2AF7-2D85-4421-9B02-2B5F9CC37447}" type="slidenum">
              <a:rPr lang="nb-NO" smtClean="0"/>
              <a:t>19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04842677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8A2AF7-2D85-4421-9B02-2B5F9CC37447}" type="slidenum">
              <a:rPr lang="nb-NO" smtClean="0"/>
              <a:t>25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8282831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8A2AF7-2D85-4421-9B02-2B5F9CC37447}" type="slidenum">
              <a:rPr lang="nb-NO" smtClean="0"/>
              <a:t>2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6263613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8A2AF7-2D85-4421-9B02-2B5F9CC37447}" type="slidenum">
              <a:rPr lang="nb-NO" smtClean="0"/>
              <a:t>3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7297672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8A2AF7-2D85-4421-9B02-2B5F9CC37447}" type="slidenum">
              <a:rPr lang="nb-NO" smtClean="0"/>
              <a:t>4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5525835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8A2AF7-2D85-4421-9B02-2B5F9CC37447}" type="slidenum">
              <a:rPr lang="nb-NO" smtClean="0"/>
              <a:t>5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0063323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dirty="0" err="1"/>
              <a:t>Varying</a:t>
            </a:r>
            <a:r>
              <a:rPr lang="nb-NO" dirty="0"/>
              <a:t> </a:t>
            </a:r>
            <a:r>
              <a:rPr lang="nb-NO" dirty="0" err="1"/>
              <a:t>dielectrical</a:t>
            </a:r>
            <a:r>
              <a:rPr lang="nb-NO" dirty="0"/>
              <a:t> </a:t>
            </a:r>
            <a:r>
              <a:rPr lang="nb-NO" dirty="0" err="1"/>
              <a:t>constant</a:t>
            </a:r>
            <a:r>
              <a:rPr lang="nb-NO" dirty="0"/>
              <a:t> over </a:t>
            </a:r>
            <a:r>
              <a:rPr lang="nb-NO" dirty="0" err="1"/>
              <a:t>frequency</a:t>
            </a:r>
            <a:endParaRPr lang="nb-N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8A2AF7-2D85-4421-9B02-2B5F9CC37447}" type="slidenum">
              <a:rPr lang="nb-NO" smtClean="0"/>
              <a:t>8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8863595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8A2AF7-2D85-4421-9B02-2B5F9CC37447}" type="slidenum">
              <a:rPr lang="nb-NO" smtClean="0"/>
              <a:t>10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596042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8A2AF7-2D85-4421-9B02-2B5F9CC37447}" type="slidenum">
              <a:rPr lang="nb-NO" smtClean="0"/>
              <a:t>11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3046471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8A2AF7-2D85-4421-9B02-2B5F9CC37447}" type="slidenum">
              <a:rPr lang="nb-NO" smtClean="0"/>
              <a:t>12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9086238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First pag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 hasCustomPrompt="1"/>
          </p:nvPr>
        </p:nvSpPr>
        <p:spPr>
          <a:xfrm>
            <a:off x="836712" y="843559"/>
            <a:ext cx="5184576" cy="1912609"/>
          </a:xfrm>
        </p:spPr>
        <p:txBody>
          <a:bodyPr lIns="0" tIns="0" rIns="0" anchor="b" anchorCtr="0">
            <a:normAutofit/>
          </a:bodyPr>
          <a:lstStyle>
            <a:lvl1pPr marL="0" algn="ctr">
              <a:lnSpc>
                <a:spcPts val="4050"/>
              </a:lnSpc>
              <a:defRPr sz="3225" b="1" i="0" u="none" cap="none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r>
              <a:rPr lang="en-US" noProof="0" dirty="0"/>
              <a:t>Click to add title</a:t>
            </a:r>
          </a:p>
        </p:txBody>
      </p:sp>
      <p:sp>
        <p:nvSpPr>
          <p:cNvPr id="3" name="Undertittel 2"/>
          <p:cNvSpPr>
            <a:spLocks noGrp="1"/>
          </p:cNvSpPr>
          <p:nvPr>
            <p:ph type="subTitle" idx="1" hasCustomPrompt="1"/>
          </p:nvPr>
        </p:nvSpPr>
        <p:spPr>
          <a:xfrm>
            <a:off x="836712" y="3147510"/>
            <a:ext cx="5184576" cy="936408"/>
          </a:xfrm>
        </p:spPr>
        <p:txBody>
          <a:bodyPr lIns="0" tIns="0" rIns="0" bIns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aseline="0">
                <a:solidFill>
                  <a:schemeClr val="bg1"/>
                </a:solidFill>
                <a:latin typeface="+mn-lt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dirty="0"/>
              <a:t>Click to add subtitle</a:t>
            </a:r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University of Bergen</a:t>
            </a:r>
          </a:p>
        </p:txBody>
      </p:sp>
    </p:spTree>
    <p:extLst>
      <p:ext uri="{BB962C8B-B14F-4D97-AF65-F5344CB8AC3E}">
        <p14:creationId xmlns:p14="http://schemas.microsoft.com/office/powerpoint/2010/main" val="17829981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page with colopho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September 5th 2019 – TWEPP                                                         Ola S. Grøttvik</a:t>
            </a:r>
            <a:endParaRPr lang="nb-NO" dirty="0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University of Bergen</a:t>
            </a: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/>
              <a:t>Page </a:t>
            </a:r>
            <a:fld id="{06C54713-27B5-4268-B680-29C9FB350413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224729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b-NO" dirty="0" err="1"/>
              <a:t>University</a:t>
            </a:r>
            <a:r>
              <a:rPr lang="nb-NO" dirty="0"/>
              <a:t> </a:t>
            </a:r>
            <a:r>
              <a:rPr lang="nb-NO" dirty="0" err="1"/>
              <a:t>of</a:t>
            </a:r>
            <a:r>
              <a:rPr lang="nb-NO" dirty="0"/>
              <a:t> Bergen</a:t>
            </a:r>
          </a:p>
        </p:txBody>
      </p:sp>
    </p:spTree>
    <p:extLst>
      <p:ext uri="{BB962C8B-B14F-4D97-AF65-F5344CB8AC3E}">
        <p14:creationId xmlns:p14="http://schemas.microsoft.com/office/powerpoint/2010/main" val="20746803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introduction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idx="1" hasCustomPrompt="1"/>
          </p:nvPr>
        </p:nvSpPr>
        <p:spPr>
          <a:xfrm>
            <a:off x="2692177" y="1455950"/>
            <a:ext cx="3448013" cy="2916000"/>
          </a:xfrm>
        </p:spPr>
        <p:txBody>
          <a:bodyPr/>
          <a:lstStyle>
            <a:lvl1pPr>
              <a:defRPr sz="1650"/>
            </a:lvl1pPr>
            <a:lvl2pPr>
              <a:defRPr sz="1650" baseline="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noProof="0"/>
              <a:t>Click to add text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 hasCustomPrompt="1"/>
          </p:nvPr>
        </p:nvSpPr>
        <p:spPr>
          <a:xfrm>
            <a:off x="767191" y="1455950"/>
            <a:ext cx="1770181" cy="2916000"/>
          </a:xfrm>
        </p:spPr>
        <p:txBody>
          <a:bodyPr>
            <a:normAutofit/>
          </a:bodyPr>
          <a:lstStyle>
            <a:lvl1pPr marL="0" indent="0">
              <a:buNone/>
              <a:defRPr sz="16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noProof="0"/>
              <a:t>Click to add text</a:t>
            </a:r>
          </a:p>
          <a:p>
            <a:pPr lvl="0"/>
            <a:endParaRPr lang="nb-NO" dirty="0"/>
          </a:p>
        </p:txBody>
      </p:sp>
      <p:sp>
        <p:nvSpPr>
          <p:cNvPr id="8" name="Tittel 1"/>
          <p:cNvSpPr>
            <a:spLocks noGrp="1"/>
          </p:cNvSpPr>
          <p:nvPr>
            <p:ph type="title" hasCustomPrompt="1"/>
          </p:nvPr>
        </p:nvSpPr>
        <p:spPr>
          <a:xfrm>
            <a:off x="767190" y="804232"/>
            <a:ext cx="5362110" cy="489701"/>
          </a:xfrm>
        </p:spPr>
        <p:txBody>
          <a:bodyPr>
            <a:noAutofit/>
          </a:bodyPr>
          <a:lstStyle>
            <a:lvl1pPr>
              <a:lnSpc>
                <a:spcPts val="3240"/>
              </a:lnSpc>
              <a:defRPr sz="2550" b="1" i="0"/>
            </a:lvl1pPr>
          </a:lstStyle>
          <a:p>
            <a:r>
              <a:rPr lang="en-US" noProof="0" dirty="0"/>
              <a:t>Click to add title</a:t>
            </a:r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September 5th 2019 – TWEPP                                                         Ola S. Grøttvik</a:t>
            </a:r>
            <a:endParaRPr lang="nb-NO" dirty="0"/>
          </a:p>
        </p:txBody>
      </p:sp>
      <p:sp>
        <p:nvSpPr>
          <p:cNvPr id="9" name="Plassholder for bunn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University of Bergen</a:t>
            </a:r>
          </a:p>
        </p:txBody>
      </p:sp>
      <p:sp>
        <p:nvSpPr>
          <p:cNvPr id="10" name="Plassholder for lysbilde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/>
              <a:t>Page </a:t>
            </a:r>
            <a:fld id="{06C54713-27B5-4268-B680-29C9FB350413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2591058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 hasCustomPrompt="1"/>
          </p:nvPr>
        </p:nvSpPr>
        <p:spPr>
          <a:xfrm>
            <a:off x="767190" y="3489852"/>
            <a:ext cx="5373000" cy="425054"/>
          </a:xfrm>
        </p:spPr>
        <p:txBody>
          <a:bodyPr anchor="b">
            <a:normAutofit/>
          </a:bodyPr>
          <a:lstStyle>
            <a:lvl1pPr algn="l">
              <a:lnSpc>
                <a:spcPts val="2700"/>
              </a:lnSpc>
              <a:defRPr sz="2250" b="1" i="0">
                <a:solidFill>
                  <a:srgbClr val="5FAFC7"/>
                </a:solidFill>
              </a:defRPr>
            </a:lvl1pPr>
          </a:lstStyle>
          <a:p>
            <a:r>
              <a:rPr lang="en-US" noProof="0"/>
              <a:t>Click to add title</a:t>
            </a:r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767190" y="843559"/>
            <a:ext cx="5373000" cy="2598223"/>
          </a:xfrm>
        </p:spPr>
        <p:txBody>
          <a:bodyPr>
            <a:normAutofit/>
          </a:bodyPr>
          <a:lstStyle>
            <a:lvl1pPr marL="0" indent="0">
              <a:buNone/>
              <a:defRPr sz="9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nb-NO" dirty="0"/>
              <a:t>Dra bildet til plassholderen eller klikk ikonet for å legge til</a:t>
            </a:r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 hasCustomPrompt="1"/>
          </p:nvPr>
        </p:nvSpPr>
        <p:spPr>
          <a:xfrm>
            <a:off x="767190" y="3975907"/>
            <a:ext cx="5373000" cy="603647"/>
          </a:xfrm>
        </p:spPr>
        <p:txBody>
          <a:bodyPr>
            <a:normAutofit/>
          </a:bodyPr>
          <a:lstStyle>
            <a:lvl1pPr marL="0" indent="0">
              <a:buNone/>
              <a:defRPr sz="16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noProof="0"/>
              <a:t>Click to add text</a:t>
            </a:r>
          </a:p>
        </p:txBody>
      </p:sp>
      <p:sp>
        <p:nvSpPr>
          <p:cNvPr id="8" name="Plassholder for dato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September 5th 2019 – TWEPP                                                         Ola S. Grøttvik</a:t>
            </a:r>
            <a:endParaRPr lang="nb-NO" dirty="0"/>
          </a:p>
        </p:txBody>
      </p:sp>
      <p:sp>
        <p:nvSpPr>
          <p:cNvPr id="9" name="Plassholder for bunntekst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University of Bergen</a:t>
            </a:r>
          </a:p>
        </p:txBody>
      </p:sp>
      <p:sp>
        <p:nvSpPr>
          <p:cNvPr id="10" name="Plassholder for lysbildenumm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/>
              <a:t>Page </a:t>
            </a:r>
            <a:fld id="{06C54713-27B5-4268-B680-29C9FB350413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4331668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loddrett tekst 2"/>
          <p:cNvSpPr>
            <a:spLocks noGrp="1"/>
          </p:cNvSpPr>
          <p:nvPr>
            <p:ph type="body" orient="vert" idx="1" hasCustomPrompt="1"/>
          </p:nvPr>
        </p:nvSpPr>
        <p:spPr>
          <a:xfrm>
            <a:off x="767190" y="1455950"/>
            <a:ext cx="5362110" cy="2916000"/>
          </a:xfrm>
        </p:spPr>
        <p:txBody>
          <a:bodyPr vert="eaVert"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500"/>
            </a:lvl3pPr>
            <a:lvl4pPr marL="1028700" indent="0">
              <a:buNone/>
              <a:defRPr sz="1500"/>
            </a:lvl4pPr>
            <a:lvl5pPr>
              <a:defRPr sz="1500"/>
            </a:lvl5pPr>
          </a:lstStyle>
          <a:p>
            <a:pPr lvl="0"/>
            <a:r>
              <a:rPr lang="en-US" noProof="0" dirty="0"/>
              <a:t>Click to add text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</p:txBody>
      </p:sp>
      <p:sp>
        <p:nvSpPr>
          <p:cNvPr id="7" name="Tittel 1"/>
          <p:cNvSpPr>
            <a:spLocks noGrp="1"/>
          </p:cNvSpPr>
          <p:nvPr>
            <p:ph type="title" hasCustomPrompt="1"/>
          </p:nvPr>
        </p:nvSpPr>
        <p:spPr>
          <a:xfrm>
            <a:off x="767190" y="804232"/>
            <a:ext cx="5362110" cy="489701"/>
          </a:xfrm>
        </p:spPr>
        <p:txBody>
          <a:bodyPr>
            <a:noAutofit/>
          </a:bodyPr>
          <a:lstStyle>
            <a:lvl1pPr>
              <a:lnSpc>
                <a:spcPts val="3240"/>
              </a:lnSpc>
              <a:defRPr sz="2550" b="1" i="0"/>
            </a:lvl1pPr>
          </a:lstStyle>
          <a:p>
            <a:r>
              <a:rPr lang="en-US" noProof="0" dirty="0"/>
              <a:t>Click to add title</a:t>
            </a:r>
          </a:p>
        </p:txBody>
      </p:sp>
      <p:sp>
        <p:nvSpPr>
          <p:cNvPr id="6" name="Plassholder for dato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September 5th 2019 – TWEPP</a:t>
            </a:r>
            <a:endParaRPr lang="nb-NO" dirty="0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University of Bergen</a:t>
            </a:r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/>
              <a:t>Page </a:t>
            </a:r>
            <a:fld id="{06C54713-27B5-4268-B680-29C9FB350413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774273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 hasCustomPrompt="1"/>
          </p:nvPr>
        </p:nvSpPr>
        <p:spPr>
          <a:xfrm>
            <a:off x="821196" y="380183"/>
            <a:ext cx="5362110" cy="489701"/>
          </a:xfrm>
        </p:spPr>
        <p:txBody>
          <a:bodyPr>
            <a:noAutofit/>
          </a:bodyPr>
          <a:lstStyle>
            <a:lvl1pPr>
              <a:lnSpc>
                <a:spcPts val="3240"/>
              </a:lnSpc>
              <a:defRPr sz="1800" b="1" i="0"/>
            </a:lvl1pPr>
          </a:lstStyle>
          <a:p>
            <a:r>
              <a:rPr lang="en-US" noProof="0" dirty="0"/>
              <a:t>Click to add title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 hasCustomPrompt="1"/>
          </p:nvPr>
        </p:nvSpPr>
        <p:spPr>
          <a:xfrm>
            <a:off x="767190" y="1455950"/>
            <a:ext cx="5362110" cy="2916000"/>
          </a:xfrm>
        </p:spPr>
        <p:txBody>
          <a:bodyPr/>
          <a:lstStyle>
            <a:lvl1pPr>
              <a:defRPr sz="18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  <a:lvl2pPr>
              <a:defRPr sz="18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2pPr>
            <a:lvl3pPr>
              <a:defRPr sz="165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3pPr>
            <a:lvl4pPr>
              <a:defRPr sz="1650">
                <a:solidFill>
                  <a:schemeClr val="tx1">
                    <a:lumMod val="75000"/>
                    <a:lumOff val="25000"/>
                  </a:schemeClr>
                </a:solidFill>
                <a:latin typeface="Myriad Pro"/>
              </a:defRPr>
            </a:lvl4pPr>
            <a:lvl5pPr>
              <a:defRPr sz="1650">
                <a:solidFill>
                  <a:schemeClr val="tx1">
                    <a:lumMod val="75000"/>
                    <a:lumOff val="25000"/>
                  </a:schemeClr>
                </a:solidFill>
                <a:latin typeface="Myriad Pro"/>
              </a:defRPr>
            </a:lvl5pPr>
          </a:lstStyle>
          <a:p>
            <a:pPr lvl="0"/>
            <a:r>
              <a:rPr lang="en-US" noProof="0" dirty="0"/>
              <a:t>Click to add text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September 5th 2019 – TWEPP                                                         Ola S. Grøttvik</a:t>
            </a:r>
            <a:endParaRPr lang="nb-NO" dirty="0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University of Bergen</a:t>
            </a:r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/>
              <a:t>Page </a:t>
            </a:r>
            <a:fld id="{06C54713-27B5-4268-B680-29C9FB350413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9923538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_neutra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 hasCustomPrompt="1"/>
          </p:nvPr>
        </p:nvSpPr>
        <p:spPr>
          <a:xfrm>
            <a:off x="821196" y="380183"/>
            <a:ext cx="5362110" cy="489701"/>
          </a:xfrm>
        </p:spPr>
        <p:txBody>
          <a:bodyPr>
            <a:noAutofit/>
          </a:bodyPr>
          <a:lstStyle>
            <a:lvl1pPr>
              <a:lnSpc>
                <a:spcPts val="3240"/>
              </a:lnSpc>
              <a:defRPr sz="1800" b="1" i="0"/>
            </a:lvl1pPr>
          </a:lstStyle>
          <a:p>
            <a:r>
              <a:rPr lang="en-US" noProof="0" dirty="0"/>
              <a:t>Click to add title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 hasCustomPrompt="1"/>
          </p:nvPr>
        </p:nvSpPr>
        <p:spPr>
          <a:xfrm>
            <a:off x="767190" y="1455950"/>
            <a:ext cx="5362110" cy="2916000"/>
          </a:xfrm>
        </p:spPr>
        <p:txBody>
          <a:bodyPr/>
          <a:lstStyle>
            <a:lvl1pPr>
              <a:defRPr sz="18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  <a:lvl2pPr>
              <a:defRPr sz="18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2pPr>
            <a:lvl3pPr>
              <a:defRPr sz="165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3pPr>
            <a:lvl4pPr>
              <a:defRPr sz="1650">
                <a:solidFill>
                  <a:schemeClr val="tx1">
                    <a:lumMod val="75000"/>
                    <a:lumOff val="25000"/>
                  </a:schemeClr>
                </a:solidFill>
                <a:latin typeface="Myriad Pro"/>
              </a:defRPr>
            </a:lvl4pPr>
            <a:lvl5pPr>
              <a:defRPr sz="1650">
                <a:solidFill>
                  <a:schemeClr val="tx1">
                    <a:lumMod val="75000"/>
                    <a:lumOff val="25000"/>
                  </a:schemeClr>
                </a:solidFill>
                <a:latin typeface="Myriad Pro"/>
              </a:defRPr>
            </a:lvl5pPr>
          </a:lstStyle>
          <a:p>
            <a:pPr lvl="0"/>
            <a:r>
              <a:rPr lang="en-US" noProof="0" dirty="0"/>
              <a:t>Click to add text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September 5th 2019 – TWEPP                                                         Ola S. Grøttvik</a:t>
            </a:r>
            <a:endParaRPr lang="nb-NO" dirty="0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University of Bergen</a:t>
            </a:r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 dirty="0"/>
              <a:t>Page </a:t>
            </a:r>
            <a:fld id="{06C54713-27B5-4268-B680-29C9FB350413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2624738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, white with gray fram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 hasCustomPrompt="1"/>
          </p:nvPr>
        </p:nvSpPr>
        <p:spPr>
          <a:xfrm>
            <a:off x="821196" y="380183"/>
            <a:ext cx="5362110" cy="489701"/>
          </a:xfrm>
        </p:spPr>
        <p:txBody>
          <a:bodyPr>
            <a:noAutofit/>
          </a:bodyPr>
          <a:lstStyle>
            <a:lvl1pPr>
              <a:lnSpc>
                <a:spcPts val="3240"/>
              </a:lnSpc>
              <a:defRPr sz="1800" b="1" i="0"/>
            </a:lvl1pPr>
          </a:lstStyle>
          <a:p>
            <a:r>
              <a:rPr lang="en-US" noProof="0" dirty="0"/>
              <a:t>Click to add title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 hasCustomPrompt="1"/>
          </p:nvPr>
        </p:nvSpPr>
        <p:spPr>
          <a:xfrm>
            <a:off x="767190" y="1455950"/>
            <a:ext cx="5362110" cy="2916000"/>
          </a:xfrm>
        </p:spPr>
        <p:txBody>
          <a:bodyPr/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  <a:lvl2pPr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2pPr>
            <a:lvl3pPr>
              <a:defRPr sz="165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3pPr>
            <a:lvl4pPr>
              <a:defRPr sz="165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4pPr>
            <a:lvl5pPr>
              <a:defRPr sz="165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n-US" noProof="0" dirty="0"/>
              <a:t>Click to add text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September 5th 2019 – TWEPP                                                         Ola S. Grøttvik</a:t>
            </a:r>
            <a:endParaRPr lang="nb-NO" dirty="0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University of Bergen</a:t>
            </a: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/>
              <a:t>Page </a:t>
            </a:r>
            <a:fld id="{06C54713-27B5-4268-B680-29C9FB350413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4733643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 hasCustomPrompt="1"/>
          </p:nvPr>
        </p:nvSpPr>
        <p:spPr>
          <a:xfrm>
            <a:off x="767190" y="839912"/>
            <a:ext cx="4938582" cy="2649941"/>
          </a:xfrm>
        </p:spPr>
        <p:txBody>
          <a:bodyPr anchor="t" anchorCtr="0">
            <a:normAutofit/>
          </a:bodyPr>
          <a:lstStyle>
            <a:lvl1pPr>
              <a:lnSpc>
                <a:spcPts val="4500"/>
              </a:lnSpc>
              <a:defRPr sz="3750" b="1" i="0" u="none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en-US" noProof="0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3021097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ast pag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1522509" y="3795886"/>
            <a:ext cx="3812982" cy="219838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 cap="all" spc="75" baseline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 dirty="0"/>
              <a:t>University of Bergen</a:t>
            </a:r>
          </a:p>
        </p:txBody>
      </p:sp>
    </p:spTree>
    <p:extLst>
      <p:ext uri="{BB962C8B-B14F-4D97-AF65-F5344CB8AC3E}">
        <p14:creationId xmlns:p14="http://schemas.microsoft.com/office/powerpoint/2010/main" val="250851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innhold 2"/>
          <p:cNvSpPr>
            <a:spLocks noGrp="1"/>
          </p:cNvSpPr>
          <p:nvPr>
            <p:ph sz="half" idx="1" hasCustomPrompt="1"/>
          </p:nvPr>
        </p:nvSpPr>
        <p:spPr>
          <a:xfrm>
            <a:off x="767190" y="1455626"/>
            <a:ext cx="2553798" cy="2916324"/>
          </a:xfrm>
        </p:spPr>
        <p:txBody>
          <a:bodyPr/>
          <a:lstStyle>
            <a:lvl1pPr>
              <a:defRPr sz="16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65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5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5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5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noProof="0" dirty="0"/>
              <a:t>Click to add text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 hasCustomPrompt="1"/>
          </p:nvPr>
        </p:nvSpPr>
        <p:spPr>
          <a:xfrm>
            <a:off x="3564300" y="1455626"/>
            <a:ext cx="2565000" cy="2916324"/>
          </a:xfrm>
        </p:spPr>
        <p:txBody>
          <a:bodyPr/>
          <a:lstStyle>
            <a:lvl1pPr>
              <a:defRPr sz="16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65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5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5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5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noProof="0" dirty="0"/>
              <a:t>Click to add text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0"/>
            <a:endParaRPr lang="en-US" noProof="0" dirty="0"/>
          </a:p>
        </p:txBody>
      </p:sp>
      <p:sp>
        <p:nvSpPr>
          <p:cNvPr id="10" name="Tittel 1"/>
          <p:cNvSpPr>
            <a:spLocks noGrp="1"/>
          </p:cNvSpPr>
          <p:nvPr>
            <p:ph type="title" hasCustomPrompt="1"/>
          </p:nvPr>
        </p:nvSpPr>
        <p:spPr>
          <a:xfrm>
            <a:off x="767190" y="383894"/>
            <a:ext cx="5362110" cy="489701"/>
          </a:xfrm>
        </p:spPr>
        <p:txBody>
          <a:bodyPr>
            <a:noAutofit/>
          </a:bodyPr>
          <a:lstStyle>
            <a:lvl1pPr>
              <a:lnSpc>
                <a:spcPts val="3240"/>
              </a:lnSpc>
              <a:defRPr sz="1800" b="1" i="0"/>
            </a:lvl1pPr>
          </a:lstStyle>
          <a:p>
            <a:r>
              <a:rPr lang="en-US" noProof="0" dirty="0"/>
              <a:t>Click to add title</a:t>
            </a:r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September 5th 2019 – TWEPP                                                         Ola S. Grøttvik</a:t>
            </a:r>
            <a:endParaRPr lang="nb-NO" dirty="0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>
          <a:xfrm>
            <a:off x="1053000" y="1"/>
            <a:ext cx="4752000" cy="383893"/>
          </a:xfrm>
        </p:spPr>
        <p:txBody>
          <a:bodyPr/>
          <a:lstStyle/>
          <a:p>
            <a:r>
              <a:rPr lang="en-US" noProof="0" dirty="0"/>
              <a:t>University of Bergen</a:t>
            </a:r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/>
              <a:t>Page </a:t>
            </a:r>
            <a:fld id="{06C54713-27B5-4268-B680-29C9FB350413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085221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lumns with subtit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ssholder for tekst 2"/>
          <p:cNvSpPr>
            <a:spLocks noGrp="1"/>
          </p:cNvSpPr>
          <p:nvPr>
            <p:ph type="body" idx="1" hasCustomPrompt="1"/>
          </p:nvPr>
        </p:nvSpPr>
        <p:spPr>
          <a:xfrm>
            <a:off x="767190" y="1581640"/>
            <a:ext cx="2565000" cy="432048"/>
          </a:xfrm>
        </p:spPr>
        <p:txBody>
          <a:bodyPr anchor="b">
            <a:noAutofit/>
          </a:bodyPr>
          <a:lstStyle>
            <a:lvl1pPr marL="0" indent="0">
              <a:buNone/>
              <a:defRPr sz="1500" b="1" i="0">
                <a:latin typeface="+mn-lt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noProof="0" dirty="0"/>
              <a:t>Click to add subtitle</a:t>
            </a:r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 hasCustomPrompt="1"/>
          </p:nvPr>
        </p:nvSpPr>
        <p:spPr>
          <a:xfrm>
            <a:off x="3564300" y="1581640"/>
            <a:ext cx="2565000" cy="432048"/>
          </a:xfrm>
        </p:spPr>
        <p:txBody>
          <a:bodyPr anchor="b">
            <a:no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500" b="1" i="0">
                <a:latin typeface="+mn-lt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Click to add subtitle</a:t>
            </a:r>
          </a:p>
        </p:txBody>
      </p:sp>
      <p:sp>
        <p:nvSpPr>
          <p:cNvPr id="10" name="Plassholder for innhold 2"/>
          <p:cNvSpPr>
            <a:spLocks noGrp="1"/>
          </p:cNvSpPr>
          <p:nvPr>
            <p:ph sz="half" idx="13" hasCustomPrompt="1"/>
          </p:nvPr>
        </p:nvSpPr>
        <p:spPr>
          <a:xfrm>
            <a:off x="767190" y="2092346"/>
            <a:ext cx="2565000" cy="2351613"/>
          </a:xfrm>
        </p:spPr>
        <p:txBody>
          <a:bodyPr/>
          <a:lstStyle>
            <a:lvl1pPr>
              <a:defRPr sz="16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65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5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5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5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noProof="0" dirty="0"/>
              <a:t>Click to add text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</p:txBody>
      </p:sp>
      <p:sp>
        <p:nvSpPr>
          <p:cNvPr id="11" name="Plassholder for innhold 3"/>
          <p:cNvSpPr>
            <a:spLocks noGrp="1"/>
          </p:cNvSpPr>
          <p:nvPr>
            <p:ph sz="half" idx="2" hasCustomPrompt="1"/>
          </p:nvPr>
        </p:nvSpPr>
        <p:spPr>
          <a:xfrm>
            <a:off x="3564300" y="2092346"/>
            <a:ext cx="2565000" cy="2351613"/>
          </a:xfrm>
        </p:spPr>
        <p:txBody>
          <a:bodyPr/>
          <a:lstStyle>
            <a:lvl1pPr>
              <a:defRPr sz="16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65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5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5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5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noProof="0" dirty="0"/>
              <a:t>Click to add text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0"/>
            <a:endParaRPr lang="nb-NO" dirty="0"/>
          </a:p>
        </p:txBody>
      </p:sp>
      <p:sp>
        <p:nvSpPr>
          <p:cNvPr id="12" name="Tittel 1"/>
          <p:cNvSpPr>
            <a:spLocks noGrp="1"/>
          </p:cNvSpPr>
          <p:nvPr>
            <p:ph type="title" hasCustomPrompt="1"/>
          </p:nvPr>
        </p:nvSpPr>
        <p:spPr>
          <a:xfrm>
            <a:off x="793890" y="383894"/>
            <a:ext cx="5362110" cy="489701"/>
          </a:xfrm>
        </p:spPr>
        <p:txBody>
          <a:bodyPr>
            <a:noAutofit/>
          </a:bodyPr>
          <a:lstStyle>
            <a:lvl1pPr>
              <a:lnSpc>
                <a:spcPts val="3240"/>
              </a:lnSpc>
              <a:defRPr sz="1800" b="1" i="0"/>
            </a:lvl1pPr>
          </a:lstStyle>
          <a:p>
            <a:r>
              <a:rPr lang="en-US" noProof="0" dirty="0"/>
              <a:t>Click to add title</a:t>
            </a:r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September 5th 2019 – TWEPP                                                         Ola S. Grøttvik</a:t>
            </a:r>
            <a:endParaRPr lang="nb-NO" dirty="0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5"/>
          </p:nvPr>
        </p:nvSpPr>
        <p:spPr>
          <a:xfrm>
            <a:off x="1053000" y="1"/>
            <a:ext cx="4752000" cy="383893"/>
          </a:xfrm>
        </p:spPr>
        <p:txBody>
          <a:bodyPr/>
          <a:lstStyle/>
          <a:p>
            <a:r>
              <a:rPr lang="en-US" noProof="0" dirty="0"/>
              <a:t>University of Bergen</a:t>
            </a:r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nb-NO"/>
              <a:t>Page </a:t>
            </a:r>
            <a:fld id="{06C54713-27B5-4268-B680-29C9FB350413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9378741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with graph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 hasCustomPrompt="1"/>
          </p:nvPr>
        </p:nvSpPr>
        <p:spPr>
          <a:xfrm>
            <a:off x="782706" y="380183"/>
            <a:ext cx="5362110" cy="489701"/>
          </a:xfrm>
        </p:spPr>
        <p:txBody>
          <a:bodyPr>
            <a:normAutofit/>
          </a:bodyPr>
          <a:lstStyle>
            <a:lvl1pPr algn="l">
              <a:lnSpc>
                <a:spcPts val="2700"/>
              </a:lnSpc>
              <a:defRPr sz="1800"/>
            </a:lvl1pPr>
          </a:lstStyle>
          <a:p>
            <a:r>
              <a:rPr lang="en-US" noProof="0" dirty="0"/>
              <a:t>Click to add title</a:t>
            </a:r>
          </a:p>
        </p:txBody>
      </p:sp>
      <p:sp>
        <p:nvSpPr>
          <p:cNvPr id="7" name="Plassholder for innhold 2"/>
          <p:cNvSpPr>
            <a:spLocks noGrp="1"/>
          </p:cNvSpPr>
          <p:nvPr>
            <p:ph idx="1"/>
          </p:nvPr>
        </p:nvSpPr>
        <p:spPr>
          <a:xfrm>
            <a:off x="767190" y="1455950"/>
            <a:ext cx="5362110" cy="2916000"/>
          </a:xfrm>
        </p:spPr>
        <p:txBody>
          <a:bodyPr/>
          <a:lstStyle>
            <a:lvl1pPr>
              <a:defRPr sz="195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  <a:lvl2pPr>
              <a:defRPr sz="1950">
                <a:solidFill>
                  <a:schemeClr val="tx1">
                    <a:lumMod val="75000"/>
                    <a:lumOff val="25000"/>
                  </a:schemeClr>
                </a:solidFill>
                <a:latin typeface="Myriad Pro"/>
              </a:defRPr>
            </a:lvl2pPr>
            <a:lvl3pPr>
              <a:defRPr sz="1650">
                <a:solidFill>
                  <a:schemeClr val="tx1">
                    <a:lumMod val="75000"/>
                    <a:lumOff val="25000"/>
                  </a:schemeClr>
                </a:solidFill>
                <a:latin typeface="Myriad Pro"/>
              </a:defRPr>
            </a:lvl3pPr>
            <a:lvl4pPr>
              <a:defRPr sz="1650">
                <a:solidFill>
                  <a:schemeClr val="tx1">
                    <a:lumMod val="75000"/>
                    <a:lumOff val="25000"/>
                  </a:schemeClr>
                </a:solidFill>
                <a:latin typeface="Myriad Pro"/>
              </a:defRPr>
            </a:lvl4pPr>
            <a:lvl5pPr>
              <a:defRPr sz="1650">
                <a:solidFill>
                  <a:schemeClr val="tx1">
                    <a:lumMod val="75000"/>
                    <a:lumOff val="25000"/>
                  </a:schemeClr>
                </a:solidFill>
                <a:latin typeface="Myriad Pro"/>
              </a:defRPr>
            </a:lvl5pPr>
          </a:lstStyle>
          <a:p>
            <a:pPr lvl="0"/>
            <a:endParaRPr lang="en-US" noProof="0" dirty="0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September 5th 2019 – TWEPP                                                         Ola S. Grøttvik</a:t>
            </a:r>
            <a:endParaRPr lang="nb-NO" dirty="0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University of Bergen</a:t>
            </a:r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/>
              <a:t>Page </a:t>
            </a:r>
            <a:fld id="{06C54713-27B5-4268-B680-29C9FB350413}" type="slidenum">
              <a:rPr lang="nb-NO" smtClean="0"/>
              <a:pPr/>
              <a:t>‹#›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212082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821196" y="380183"/>
            <a:ext cx="5362110" cy="489701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noProof="0" dirty="0"/>
              <a:t>Click to add title</a:t>
            </a:r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767190" y="1455950"/>
            <a:ext cx="5362110" cy="2916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noProof="0" dirty="0"/>
              <a:t>Click to add text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38217" y="4930012"/>
            <a:ext cx="4254879" cy="162018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90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dirty="0"/>
              <a:t>September 5th 2019 – TWEPP                                                         Ola S. Grøttvik</a:t>
            </a:r>
            <a:endParaRPr lang="nb-NO" dirty="0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6237312" y="4930012"/>
            <a:ext cx="532007" cy="162018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900" cap="all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nb-NO" dirty="0"/>
              <a:t>Page </a:t>
            </a:r>
            <a:fld id="{06C54713-27B5-4268-B680-29C9FB350413}" type="slidenum">
              <a:rPr lang="nb-NO" smtClean="0"/>
              <a:pPr/>
              <a:t>‹#›</a:t>
            </a:fld>
            <a:endParaRPr lang="nb-NO" dirty="0"/>
          </a:p>
        </p:txBody>
      </p:sp>
      <p:sp>
        <p:nvSpPr>
          <p:cNvPr id="7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1053000" y="-3711"/>
            <a:ext cx="4752000" cy="383893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900" cap="all" spc="75" baseline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 dirty="0"/>
              <a:t>University of Bergen</a:t>
            </a:r>
          </a:p>
        </p:txBody>
      </p:sp>
    </p:spTree>
    <p:extLst>
      <p:ext uri="{BB962C8B-B14F-4D97-AF65-F5344CB8AC3E}">
        <p14:creationId xmlns:p14="http://schemas.microsoft.com/office/powerpoint/2010/main" val="4050442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3" r:id="rId3"/>
    <p:sldLayoutId id="2147483664" r:id="rId4"/>
    <p:sldLayoutId id="2147483660" r:id="rId5"/>
    <p:sldLayoutId id="2147483655" r:id="rId6"/>
    <p:sldLayoutId id="2147483652" r:id="rId7"/>
    <p:sldLayoutId id="2147483653" r:id="rId8"/>
    <p:sldLayoutId id="2147483654" r:id="rId9"/>
    <p:sldLayoutId id="2147483661" r:id="rId10"/>
    <p:sldLayoutId id="2147483662" r:id="rId11"/>
    <p:sldLayoutId id="2147483656" r:id="rId12"/>
    <p:sldLayoutId id="2147483657" r:id="rId13"/>
    <p:sldLayoutId id="2147483658" r:id="rId14"/>
  </p:sldLayoutIdLst>
  <p:hf hdr="0"/>
  <p:txStyles>
    <p:titleStyle>
      <a:lvl1pPr marL="0" algn="l" defTabSz="685800" rtl="0" eaLnBrk="1" latinLnBrk="0" hangingPunct="1">
        <a:lnSpc>
          <a:spcPts val="3240"/>
        </a:lnSpc>
        <a:spcBef>
          <a:spcPct val="0"/>
        </a:spcBef>
        <a:buNone/>
        <a:defRPr sz="1800" b="1" i="0" u="none" kern="1200" cap="none" spc="0" normalizeH="0" baseline="0">
          <a:solidFill>
            <a:srgbClr val="5FAFC7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6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6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svg"/><Relationship Id="rId4" Type="http://schemas.openxmlformats.org/officeDocument/2006/relationships/image" Target="../media/image33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10.png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11" Type="http://schemas.openxmlformats.org/officeDocument/2006/relationships/image" Target="../media/image42.png"/><Relationship Id="rId5" Type="http://schemas.openxmlformats.org/officeDocument/2006/relationships/image" Target="../media/image36.png"/><Relationship Id="rId10" Type="http://schemas.openxmlformats.org/officeDocument/2006/relationships/image" Target="../media/image41.png"/><Relationship Id="rId4" Type="http://schemas.openxmlformats.org/officeDocument/2006/relationships/image" Target="../media/image35.png"/><Relationship Id="rId9" Type="http://schemas.openxmlformats.org/officeDocument/2006/relationships/image" Target="../media/image4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wmf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836712" y="1275606"/>
            <a:ext cx="5184576" cy="1434457"/>
          </a:xfrm>
        </p:spPr>
        <p:txBody>
          <a:bodyPr>
            <a:normAutofit fontScale="90000"/>
          </a:bodyPr>
          <a:lstStyle/>
          <a:p>
            <a:r>
              <a:rPr lang="en-US" dirty="0"/>
              <a:t>Development of Readout Electronics for a Digital Tracking Calorimeter (</a:t>
            </a:r>
            <a:r>
              <a:rPr lang="en-US" dirty="0" err="1"/>
              <a:t>pCT</a:t>
            </a:r>
            <a:r>
              <a:rPr lang="en-US" dirty="0"/>
              <a:t>)</a:t>
            </a:r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27</a:t>
            </a:r>
            <a:r>
              <a:rPr lang="en-US" baseline="30000" dirty="0"/>
              <a:t>th</a:t>
            </a:r>
            <a:r>
              <a:rPr lang="en-US" dirty="0"/>
              <a:t> October 2019</a:t>
            </a:r>
          </a:p>
          <a:p>
            <a:r>
              <a:rPr lang="en-US" dirty="0"/>
              <a:t>Ola Slettevoll Grøttvik</a:t>
            </a:r>
          </a:p>
          <a:p>
            <a:r>
              <a:rPr lang="en-US" dirty="0"/>
              <a:t>Bergen </a:t>
            </a:r>
            <a:r>
              <a:rPr lang="en-US" dirty="0" err="1"/>
              <a:t>pCT</a:t>
            </a:r>
            <a:r>
              <a:rPr lang="en-US" dirty="0"/>
              <a:t> Collaboration</a:t>
            </a:r>
          </a:p>
        </p:txBody>
      </p:sp>
      <p:cxnSp>
        <p:nvCxnSpPr>
          <p:cNvPr id="6" name="Rett pil 5"/>
          <p:cNvCxnSpPr/>
          <p:nvPr/>
        </p:nvCxnSpPr>
        <p:spPr>
          <a:xfrm>
            <a:off x="3420284" y="-192919"/>
            <a:ext cx="0" cy="158093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kstSylinder 6"/>
          <p:cNvSpPr txBox="1"/>
          <p:nvPr/>
        </p:nvSpPr>
        <p:spPr>
          <a:xfrm>
            <a:off x="206530" y="-565750"/>
            <a:ext cx="6426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i="1" dirty="0"/>
              <a:t>Here you can write unit / affiliation. Leave blank if not applicable. </a:t>
            </a:r>
            <a:br>
              <a:rPr lang="en-US" sz="900" i="1" dirty="0"/>
            </a:br>
            <a:r>
              <a:rPr lang="en-US" sz="900" i="1" dirty="0"/>
              <a:t>To change content go to: Menu -&gt; Insert (Mac = Display) -&gt; Header and Footer</a:t>
            </a:r>
            <a:endParaRPr lang="nb-NO" sz="900" i="1" dirty="0"/>
          </a:p>
        </p:txBody>
      </p:sp>
    </p:spTree>
    <p:extLst>
      <p:ext uri="{BB962C8B-B14F-4D97-AF65-F5344CB8AC3E}">
        <p14:creationId xmlns:p14="http://schemas.microsoft.com/office/powerpoint/2010/main" val="2746184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679244-0C22-468B-8EB6-4D1811B06A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October 27th 2019                                                                                Ola S. Grøttvik</a:t>
            </a:r>
            <a:endParaRPr lang="nb-NO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78CAD8-8A05-4F89-B97A-FB9AA31271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University of Bergen</a:t>
            </a:r>
            <a:endParaRPr lang="en-US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A88015-1D55-4306-A4F1-F7FE08914A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/>
              <a:t>Page </a:t>
            </a:r>
            <a:fld id="{06C54713-27B5-4268-B680-29C9FB350413}" type="slidenum">
              <a:rPr lang="nb-NO" smtClean="0"/>
              <a:pPr/>
              <a:t>10</a:t>
            </a:fld>
            <a:endParaRPr lang="nb-NO" dirty="0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730E2A29-B521-4D82-B490-589D7199A4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Eye Diagrams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9CB16B6-F65F-49FD-90CF-F77DE3AF996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1130"/>
          <a:stretch/>
        </p:blipFill>
        <p:spPr>
          <a:xfrm>
            <a:off x="375426" y="1059582"/>
            <a:ext cx="5429574" cy="338894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0A7AB48-48EF-49DE-916A-33BA361FF8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5426" y="1059581"/>
            <a:ext cx="5501846" cy="3485233"/>
          </a:xfrm>
          <a:prstGeom prst="rect">
            <a:avLst/>
          </a:prstGeom>
        </p:spPr>
      </p:pic>
      <p:pic>
        <p:nvPicPr>
          <p:cNvPr id="2050" name="Picture 2" descr="Image result for eye diagram electronics">
            <a:extLst>
              <a:ext uri="{FF2B5EF4-FFF2-40B4-BE49-F238E27FC236}">
                <a16:creationId xmlns:a16="http://schemas.microsoft.com/office/drawing/2014/main" id="{C253747C-3620-4857-A4ED-336D51B826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664" y="1059580"/>
            <a:ext cx="5904656" cy="3485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6281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312CB1-3391-4386-AE03-F88C77E56A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/>
              <a:t>Simulation</a:t>
            </a:r>
            <a:endParaRPr lang="nb-NO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679244-0C22-468B-8EB6-4D1811B06A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October 27th 2019                                                                                Ola S. Grøttvik</a:t>
            </a:r>
            <a:endParaRPr lang="nb-NO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78CAD8-8A05-4F89-B97A-FB9AA31271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University of Bergen</a:t>
            </a:r>
            <a:endParaRPr lang="en-US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A88015-1D55-4306-A4F1-F7FE08914A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/>
              <a:t>Page </a:t>
            </a:r>
            <a:fld id="{06C54713-27B5-4268-B680-29C9FB350413}" type="slidenum">
              <a:rPr lang="nb-NO" smtClean="0"/>
              <a:pPr/>
              <a:t>11</a:t>
            </a:fld>
            <a:endParaRPr lang="nb-NO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43E753C-8EA6-4117-89EF-3C49F7B2C2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4815" y="1408587"/>
            <a:ext cx="2360310" cy="231177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555F145-A0E4-46CB-B980-EE5B1A6A81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74994" y="1408587"/>
            <a:ext cx="2808312" cy="229023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225D2A3-7FCA-4FA0-B785-97D7B6F3F0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860" y="1228725"/>
            <a:ext cx="6353175" cy="2686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9603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2313B0-1FA9-4A37-8A55-0C88ED3741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pCT Readout System Overview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375237-FE91-4626-9DA7-45254E9FEE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October 27th 2019                                                                                Ola S. Grøttvik</a:t>
            </a:r>
            <a:endParaRPr lang="nb-NO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701AB0-D88C-4C65-A87E-A02A0BF7BB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University of Bergen</a:t>
            </a:r>
            <a:endParaRPr lang="en-US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2B8424-5517-4C53-8732-A2ED5C8DCB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/>
              <a:t>Page </a:t>
            </a:r>
            <a:fld id="{06C54713-27B5-4268-B680-29C9FB350413}" type="slidenum">
              <a:rPr lang="nb-NO" smtClean="0"/>
              <a:pPr/>
              <a:t>12</a:t>
            </a:fld>
            <a:endParaRPr lang="nb-NO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30260454-821E-40D6-B4C9-5E177DA6C65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80881" y="1374112"/>
            <a:ext cx="6753926" cy="2395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36817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709152-A683-4C97-A4D3-B03EED100E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Physical and Electrical Design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7E606628-7A78-4002-932C-5A48BD48EB9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/>
        </p:blipFill>
        <p:spPr>
          <a:xfrm>
            <a:off x="-3339752" y="537064"/>
            <a:ext cx="11322497" cy="5535442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24F6BF-12BE-467C-A393-05472D56D6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October 27th 2019                                                                                Ola S. Grøttvik</a:t>
            </a:r>
            <a:endParaRPr lang="nb-NO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2B3E71-223A-4A63-A3AD-AE3F534007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University of Bergen</a:t>
            </a:r>
            <a:endParaRPr lang="en-US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F654F2-5935-4BAB-9728-B3B6DECE1D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/>
              <a:t>Page </a:t>
            </a:r>
            <a:fld id="{06C54713-27B5-4268-B680-29C9FB350413}" type="slidenum">
              <a:rPr lang="nb-NO" smtClean="0"/>
              <a:pPr/>
              <a:t>13</a:t>
            </a:fld>
            <a:endParaRPr lang="nb-NO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4DD30C6-AE27-4E22-AE9B-3B63E4EE920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-1169256" y="-164554"/>
            <a:ext cx="8027255" cy="3924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47223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741942-0836-435C-9063-3A6E39CE88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2557" y="1869672"/>
            <a:ext cx="5812887" cy="1987456"/>
          </a:xfrm>
        </p:spPr>
        <p:txBody>
          <a:bodyPr/>
          <a:lstStyle/>
          <a:p>
            <a:r>
              <a:rPr lang="nb-NO" dirty="0"/>
              <a:t>How to </a:t>
            </a:r>
            <a:r>
              <a:rPr lang="nb-NO" dirty="0" err="1"/>
              <a:t>interface</a:t>
            </a:r>
            <a:r>
              <a:rPr lang="nb-NO" dirty="0"/>
              <a:t> </a:t>
            </a:r>
            <a:r>
              <a:rPr lang="nb-NO" dirty="0" err="1"/>
              <a:t>high</a:t>
            </a:r>
            <a:r>
              <a:rPr lang="nb-NO" dirty="0"/>
              <a:t>-speed links </a:t>
            </a:r>
            <a:r>
              <a:rPr lang="nb-NO" dirty="0" err="1"/>
              <a:t>on</a:t>
            </a:r>
            <a:r>
              <a:rPr lang="nb-NO" dirty="0"/>
              <a:t> FPGA?</a:t>
            </a:r>
          </a:p>
        </p:txBody>
      </p:sp>
    </p:spTree>
    <p:extLst>
      <p:ext uri="{BB962C8B-B14F-4D97-AF65-F5344CB8AC3E}">
        <p14:creationId xmlns:p14="http://schemas.microsoft.com/office/powerpoint/2010/main" val="10058452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8D35F8-3481-4EE5-AEF6-320803A228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4704" y="483518"/>
            <a:ext cx="5362110" cy="367276"/>
          </a:xfrm>
        </p:spPr>
        <p:txBody>
          <a:bodyPr>
            <a:normAutofit/>
          </a:bodyPr>
          <a:lstStyle/>
          <a:p>
            <a:r>
              <a:rPr lang="nb-NO" dirty="0"/>
              <a:t>Automatic </a:t>
            </a:r>
            <a:r>
              <a:rPr lang="nb-NO" dirty="0" err="1"/>
              <a:t>Phase</a:t>
            </a:r>
            <a:r>
              <a:rPr lang="nb-NO" dirty="0"/>
              <a:t> </a:t>
            </a:r>
            <a:r>
              <a:rPr lang="nb-NO" dirty="0" err="1"/>
              <a:t>Tracking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30E78A-A535-4019-BD5B-A79B14B239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45759" y="1881428"/>
            <a:ext cx="3330086" cy="1931321"/>
          </a:xfrm>
        </p:spPr>
        <p:txBody>
          <a:bodyPr>
            <a:normAutofit fontScale="70000" lnSpcReduction="20000"/>
          </a:bodyPr>
          <a:lstStyle/>
          <a:p>
            <a:pPr marL="214313" indent="-214313"/>
            <a:r>
              <a:rPr lang="nb-NO" dirty="0" err="1"/>
              <a:t>Delay</a:t>
            </a:r>
            <a:r>
              <a:rPr lang="nb-NO" dirty="0"/>
              <a:t> P&amp;N ½ </a:t>
            </a:r>
            <a:r>
              <a:rPr lang="nb-NO" dirty="0" err="1"/>
              <a:t>clock</a:t>
            </a:r>
            <a:r>
              <a:rPr lang="nb-NO" dirty="0"/>
              <a:t> </a:t>
            </a:r>
            <a:r>
              <a:rPr lang="nb-NO" dirty="0" err="1"/>
              <a:t>period</a:t>
            </a:r>
            <a:r>
              <a:rPr lang="nb-NO" dirty="0"/>
              <a:t> </a:t>
            </a:r>
          </a:p>
          <a:p>
            <a:pPr marL="514350" lvl="1"/>
            <a:r>
              <a:rPr lang="nb-NO" dirty="0" err="1"/>
              <a:t>Steps</a:t>
            </a:r>
            <a:r>
              <a:rPr lang="nb-NO" dirty="0"/>
              <a:t> in order </a:t>
            </a:r>
            <a:r>
              <a:rPr lang="nb-NO" dirty="0" err="1"/>
              <a:t>of</a:t>
            </a:r>
            <a:r>
              <a:rPr lang="nb-NO" dirty="0"/>
              <a:t> </a:t>
            </a:r>
            <a:r>
              <a:rPr lang="nb-NO" dirty="0" err="1"/>
              <a:t>ps</a:t>
            </a:r>
            <a:r>
              <a:rPr lang="nb-NO" dirty="0"/>
              <a:t> (512 </a:t>
            </a:r>
            <a:r>
              <a:rPr lang="nb-NO" dirty="0" err="1"/>
              <a:t>steps</a:t>
            </a:r>
            <a:r>
              <a:rPr lang="nb-NO" dirty="0"/>
              <a:t> per </a:t>
            </a:r>
            <a:r>
              <a:rPr lang="nb-NO" dirty="0" err="1"/>
              <a:t>clock</a:t>
            </a:r>
            <a:r>
              <a:rPr lang="nb-NO" dirty="0"/>
              <a:t> </a:t>
            </a:r>
            <a:r>
              <a:rPr lang="nb-NO" dirty="0" err="1"/>
              <a:t>period</a:t>
            </a:r>
            <a:r>
              <a:rPr lang="nb-NO" dirty="0"/>
              <a:t>)</a:t>
            </a:r>
          </a:p>
          <a:p>
            <a:pPr marL="214313" indent="-214313"/>
            <a:endParaRPr lang="nb-NO" dirty="0"/>
          </a:p>
          <a:p>
            <a:pPr marL="214313" indent="-214313"/>
            <a:r>
              <a:rPr lang="nb-NO" dirty="0" err="1"/>
              <a:t>Continuously</a:t>
            </a:r>
            <a:r>
              <a:rPr lang="nb-NO" dirty="0"/>
              <a:t> Monitor P&amp;N </a:t>
            </a:r>
            <a:r>
              <a:rPr lang="nb-NO" dirty="0" err="1"/>
              <a:t>variations</a:t>
            </a:r>
            <a:endParaRPr lang="nb-NO" dirty="0"/>
          </a:p>
          <a:p>
            <a:pPr marL="514350" lvl="1"/>
            <a:r>
              <a:rPr lang="nb-NO" dirty="0"/>
              <a:t>Alexander Bang-Bang </a:t>
            </a:r>
            <a:r>
              <a:rPr lang="nb-NO" dirty="0" err="1"/>
              <a:t>Phase</a:t>
            </a:r>
            <a:r>
              <a:rPr lang="nb-NO" dirty="0"/>
              <a:t> </a:t>
            </a:r>
            <a:r>
              <a:rPr lang="nb-NO" dirty="0" err="1"/>
              <a:t>Detector</a:t>
            </a:r>
            <a:endParaRPr lang="nb-NO" dirty="0"/>
          </a:p>
          <a:p>
            <a:pPr marL="214313" indent="-214313"/>
            <a:endParaRPr lang="nb-NO" dirty="0"/>
          </a:p>
          <a:p>
            <a:pPr marL="214313" indent="-214313"/>
            <a:r>
              <a:rPr lang="nb-NO" dirty="0" err="1"/>
              <a:t>Use</a:t>
            </a:r>
            <a:r>
              <a:rPr lang="nb-NO" dirty="0"/>
              <a:t> </a:t>
            </a:r>
            <a:r>
              <a:rPr lang="nb-NO" dirty="0" err="1"/>
              <a:t>delay</a:t>
            </a:r>
            <a:r>
              <a:rPr lang="nb-NO" dirty="0"/>
              <a:t> to sample </a:t>
            </a:r>
            <a:r>
              <a:rPr lang="nb-NO" dirty="0" err="1"/>
              <a:t>either</a:t>
            </a:r>
            <a:r>
              <a:rPr lang="nb-NO" dirty="0"/>
              <a:t> P or N in </a:t>
            </a:r>
            <a:r>
              <a:rPr lang="nb-NO" dirty="0" err="1"/>
              <a:t>the</a:t>
            </a:r>
            <a:r>
              <a:rPr lang="nb-NO" dirty="0"/>
              <a:t> </a:t>
            </a:r>
            <a:r>
              <a:rPr lang="nb-NO" dirty="0" err="1"/>
              <a:t>middle</a:t>
            </a:r>
            <a:r>
              <a:rPr lang="nb-NO" dirty="0"/>
              <a:t> </a:t>
            </a:r>
            <a:r>
              <a:rPr lang="nb-NO" dirty="0" err="1"/>
              <a:t>of</a:t>
            </a:r>
            <a:r>
              <a:rPr lang="nb-NO" dirty="0"/>
              <a:t> </a:t>
            </a:r>
            <a:r>
              <a:rPr lang="nb-NO" dirty="0" err="1"/>
              <a:t>eye</a:t>
            </a:r>
            <a:endParaRPr lang="nb-NO" dirty="0"/>
          </a:p>
          <a:p>
            <a:pPr marL="514350" lvl="1"/>
            <a:r>
              <a:rPr lang="nb-NO" dirty="0"/>
              <a:t>Update </a:t>
            </a:r>
            <a:r>
              <a:rPr lang="nb-NO" dirty="0" err="1"/>
              <a:t>freq</a:t>
            </a:r>
            <a:r>
              <a:rPr lang="nb-NO" dirty="0"/>
              <a:t>: 300 MHz</a:t>
            </a:r>
          </a:p>
          <a:p>
            <a:pPr marL="214313" indent="-214313"/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3DD963-EC54-4B3F-B57B-8ACAAFDD83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October 27th 2019                                                                                Ola S. Grøttvik</a:t>
            </a:r>
            <a:endParaRPr lang="nb-NO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84C6BC-17D3-4B0E-8778-0C36A0813F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University of Bergen</a:t>
            </a:r>
            <a:endParaRPr lang="en-US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35DDE3-00DD-4C8E-BD3C-71C8E4958B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/>
              <a:t>Page </a:t>
            </a:r>
            <a:fld id="{06C54713-27B5-4268-B680-29C9FB350413}" type="slidenum">
              <a:rPr lang="nb-NO" smtClean="0"/>
              <a:pPr/>
              <a:t>15</a:t>
            </a:fld>
            <a:endParaRPr lang="nb-NO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774B844-22A9-46C6-AE21-6A983828BB7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58814" y="1223944"/>
            <a:ext cx="3286945" cy="3332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26124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8CA20E-1214-438F-8489-AB06C96FA5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High-Speed Data </a:t>
            </a:r>
            <a:r>
              <a:rPr lang="nb-NO" dirty="0" err="1"/>
              <a:t>Flow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68C310-5563-430F-B809-1C40FDBDC2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October 27th 2019 – TWEPP                                                         Ola S. Grøttvik</a:t>
            </a:r>
            <a:endParaRPr lang="nb-NO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485D8D-7237-4BB5-B8F8-B17C97CA0D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University of Bergen</a:t>
            </a:r>
            <a:endParaRPr lang="en-US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EA35E9-3A26-442A-ADBF-9428790685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/>
              <a:t>Page </a:t>
            </a:r>
            <a:fld id="{06C54713-27B5-4268-B680-29C9FB350413}" type="slidenum">
              <a:rPr lang="nb-NO" smtClean="0"/>
              <a:pPr/>
              <a:t>16</a:t>
            </a:fld>
            <a:endParaRPr lang="nb-NO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19378E5F-679E-445D-A4A2-CF99C61BE0C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6632" y="1563638"/>
            <a:ext cx="6602469" cy="2300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13254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741942-0836-435C-9063-3A6E39CE88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0109" y="1923678"/>
            <a:ext cx="5957783" cy="1987456"/>
          </a:xfrm>
        </p:spPr>
        <p:txBody>
          <a:bodyPr>
            <a:normAutofit/>
          </a:bodyPr>
          <a:lstStyle/>
          <a:p>
            <a:r>
              <a:rPr lang="nb-NO" sz="3300" dirty="0"/>
              <a:t>How to </a:t>
            </a:r>
            <a:r>
              <a:rPr lang="nb-NO" sz="3300" dirty="0" err="1"/>
              <a:t>avoid</a:t>
            </a:r>
            <a:r>
              <a:rPr lang="nb-NO" sz="3300" dirty="0"/>
              <a:t> data loss </a:t>
            </a:r>
            <a:r>
              <a:rPr lang="nb-NO" sz="3300" dirty="0" err="1"/>
              <a:t>with</a:t>
            </a:r>
            <a:r>
              <a:rPr lang="nb-NO" sz="3300" dirty="0"/>
              <a:t> minimal </a:t>
            </a:r>
            <a:r>
              <a:rPr lang="nb-NO" sz="3300" dirty="0" err="1"/>
              <a:t>buffering</a:t>
            </a:r>
            <a:r>
              <a:rPr lang="nb-NO" sz="3300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5886212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DBBBFA-3A8C-4FE0-A0F4-9565A3423E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40 Gb/s UDP + </a:t>
            </a:r>
            <a:r>
              <a:rPr lang="nb-NO" dirty="0" err="1"/>
              <a:t>custom</a:t>
            </a:r>
            <a:r>
              <a:rPr lang="nb-NO" dirty="0"/>
              <a:t> </a:t>
            </a:r>
            <a:r>
              <a:rPr lang="nb-NO" dirty="0" err="1"/>
              <a:t>protocol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E0CB1A8-AE35-41AB-B475-7498075B7A8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65642" y="1417313"/>
                <a:ext cx="4000027" cy="2695223"/>
              </a:xfrm>
            </p:spPr>
            <p:txBody>
              <a:bodyPr>
                <a:normAutofit lnSpcReduction="10000"/>
              </a:bodyPr>
              <a:lstStyle/>
              <a:p>
                <a:pPr marL="214313" indent="-214313"/>
                <a:r>
                  <a:rPr lang="nb-NO" dirty="0"/>
                  <a:t>UDP</a:t>
                </a:r>
              </a:p>
              <a:p>
                <a:pPr marL="514351" lvl="1"/>
                <a:r>
                  <a:rPr lang="nb-NO" dirty="0"/>
                  <a:t>Not reliable</a:t>
                </a:r>
              </a:p>
              <a:p>
                <a:pPr marL="514351" lvl="1"/>
                <a:r>
                  <a:rPr lang="nb-NO" dirty="0"/>
                  <a:t>Simple and </a:t>
                </a:r>
                <a:r>
                  <a:rPr lang="nb-NO" dirty="0" err="1"/>
                  <a:t>small</a:t>
                </a:r>
                <a:r>
                  <a:rPr lang="nb-NO" dirty="0"/>
                  <a:t> </a:t>
                </a:r>
                <a:r>
                  <a:rPr lang="nb-NO" dirty="0" err="1"/>
                  <a:t>footprint</a:t>
                </a:r>
                <a:endParaRPr lang="nb-NO" dirty="0"/>
              </a:p>
              <a:p>
                <a:pPr marL="0" indent="0">
                  <a:buNone/>
                </a:pPr>
                <a:endParaRPr lang="nb-NO" dirty="0"/>
              </a:p>
              <a:p>
                <a:r>
                  <a:rPr lang="nb-NO" dirty="0" err="1"/>
                  <a:t>Custom</a:t>
                </a:r>
                <a:r>
                  <a:rPr lang="nb-NO" dirty="0"/>
                  <a:t> data transfer </a:t>
                </a:r>
                <a:r>
                  <a:rPr lang="nb-NO" dirty="0" err="1"/>
                  <a:t>protocol</a:t>
                </a:r>
                <a:r>
                  <a:rPr lang="nb-NO" dirty="0"/>
                  <a:t> (</a:t>
                </a:r>
                <a:r>
                  <a:rPr lang="nb-NO" dirty="0" err="1"/>
                  <a:t>pDTP</a:t>
                </a:r>
                <a:r>
                  <a:rPr lang="nb-NO" dirty="0"/>
                  <a:t>)</a:t>
                </a:r>
              </a:p>
              <a:p>
                <a:pPr lvl="1"/>
                <a:r>
                  <a:rPr lang="nb-NO" dirty="0" err="1"/>
                  <a:t>Adds</a:t>
                </a:r>
                <a:r>
                  <a:rPr lang="nb-NO" dirty="0"/>
                  <a:t> a </a:t>
                </a:r>
                <a:r>
                  <a:rPr lang="nb-NO" dirty="0" err="1"/>
                  <a:t>layer</a:t>
                </a:r>
                <a:r>
                  <a:rPr lang="nb-NO" dirty="0"/>
                  <a:t> </a:t>
                </a:r>
                <a:r>
                  <a:rPr lang="nb-NO" dirty="0" err="1"/>
                  <a:t>of</a:t>
                </a:r>
                <a:r>
                  <a:rPr lang="nb-NO" dirty="0"/>
                  <a:t> </a:t>
                </a:r>
                <a:r>
                  <a:rPr lang="nb-NO" dirty="0" err="1"/>
                  <a:t>safety</a:t>
                </a:r>
                <a:endParaRPr lang="nb-NO" dirty="0"/>
              </a:p>
              <a:p>
                <a:endParaRPr lang="nb-NO" dirty="0"/>
              </a:p>
              <a:p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nb-NO" i="1" dirty="0">
                        <a:latin typeface="Cambria Math" panose="02040503050406030204" pitchFamily="18" charset="0"/>
                      </a:rPr>
                      <m:t>4</m:t>
                    </m:r>
                    <m:r>
                      <a:rPr lang="en-US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nb-NO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nb-NO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12</m:t>
                        </m:r>
                      </m:sup>
                    </m:sSup>
                  </m:oMath>
                </a14:m>
                <a:r>
                  <a:rPr lang="en-US" dirty="0"/>
                  <a:t> pixels per second</a:t>
                </a:r>
              </a:p>
              <a:p>
                <a:endParaRPr lang="nb-NO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E0CB1A8-AE35-41AB-B475-7498075B7A8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65642" y="1417313"/>
                <a:ext cx="4000027" cy="2695223"/>
              </a:xfrm>
              <a:blipFill>
                <a:blip r:embed="rId3"/>
                <a:stretch>
                  <a:fillRect l="-3201" t="-3837" b="-20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158BDD-FEAD-4161-8F67-ED25C22170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October 27th 2019                                                                                Ola S. Grøttvik</a:t>
            </a:r>
            <a:endParaRPr lang="nb-NO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84936A-FC4B-4335-B1C1-1DB27FCDE9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University of Bergen</a:t>
            </a:r>
            <a:endParaRPr lang="en-US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54A117-A7E7-4D97-B3AF-D6360185EF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/>
              <a:t>Page </a:t>
            </a:r>
            <a:fld id="{06C54713-27B5-4268-B680-29C9FB350413}" type="slidenum">
              <a:rPr lang="nb-NO" smtClean="0"/>
              <a:pPr/>
              <a:t>18</a:t>
            </a:fld>
            <a:endParaRPr lang="nb-NO" dirty="0"/>
          </a:p>
        </p:txBody>
      </p:sp>
      <p:pic>
        <p:nvPicPr>
          <p:cNvPr id="9" name="Picture 7">
            <a:extLst>
              <a:ext uri="{FF2B5EF4-FFF2-40B4-BE49-F238E27FC236}">
                <a16:creationId xmlns:a16="http://schemas.microsoft.com/office/drawing/2014/main" id="{2B0F94AD-439C-4093-875F-1E39433ABFF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3541040" y="1417314"/>
            <a:ext cx="3358307" cy="2594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00055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54D345-8095-43D0-801D-A2A023B9CA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/>
              <a:t>Summary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5A0F9DF-CC75-471C-AC21-B9EA6D5A6DF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89223" y="1635646"/>
                <a:ext cx="3508281" cy="2024950"/>
              </a:xfrm>
            </p:spPr>
            <p:txBody>
              <a:bodyPr>
                <a:normAutofit fontScale="77500" lnSpcReduction="20000"/>
              </a:bodyPr>
              <a:lstStyle/>
              <a:p>
                <a:r>
                  <a:rPr lang="nb-NO" dirty="0" err="1"/>
                  <a:t>Ultrasonic</a:t>
                </a:r>
                <a:r>
                  <a:rPr lang="nb-NO" dirty="0"/>
                  <a:t> </a:t>
                </a:r>
                <a:r>
                  <a:rPr lang="nb-NO" dirty="0" err="1"/>
                  <a:t>welding</a:t>
                </a:r>
                <a:r>
                  <a:rPr lang="nb-NO" dirty="0"/>
                  <a:t> for </a:t>
                </a:r>
                <a:r>
                  <a:rPr lang="nb-NO" dirty="0" err="1"/>
                  <a:t>homegeneous</a:t>
                </a:r>
                <a:r>
                  <a:rPr lang="nb-NO" dirty="0"/>
                  <a:t> </a:t>
                </a:r>
                <a:r>
                  <a:rPr lang="nb-NO" dirty="0" err="1"/>
                  <a:t>structure</a:t>
                </a:r>
                <a:endParaRPr lang="nb-NO" dirty="0"/>
              </a:p>
              <a:p>
                <a:endParaRPr lang="nb-NO" dirty="0"/>
              </a:p>
              <a:p>
                <a:r>
                  <a:rPr lang="nb-NO" dirty="0" err="1"/>
                  <a:t>Regular</a:t>
                </a:r>
                <a:r>
                  <a:rPr lang="nb-NO" dirty="0"/>
                  <a:t> I/O </a:t>
                </a:r>
                <a:r>
                  <a:rPr lang="nb-NO" dirty="0" err="1"/>
                  <a:t>usage</a:t>
                </a:r>
                <a:r>
                  <a:rPr lang="nb-NO" dirty="0"/>
                  <a:t> saves </a:t>
                </a:r>
                <a:r>
                  <a:rPr lang="nb-NO" dirty="0" err="1"/>
                  <a:t>resources</a:t>
                </a:r>
                <a:endParaRPr lang="nb-NO" dirty="0"/>
              </a:p>
              <a:p>
                <a:pPr lvl="1"/>
                <a:endParaRPr lang="nb-NO" dirty="0"/>
              </a:p>
              <a:p>
                <a:r>
                  <a:rPr lang="nb-NO" dirty="0"/>
                  <a:t>Hardware </a:t>
                </a:r>
                <a:r>
                  <a:rPr lang="nb-NO" dirty="0" err="1"/>
                  <a:t>Implementation</a:t>
                </a:r>
                <a:r>
                  <a:rPr lang="nb-NO" dirty="0"/>
                  <a:t> </a:t>
                </a:r>
                <a:r>
                  <a:rPr lang="nb-NO" dirty="0" err="1"/>
                  <a:t>of</a:t>
                </a:r>
                <a:r>
                  <a:rPr lang="nb-NO" dirty="0"/>
                  <a:t> UDP </a:t>
                </a:r>
                <a:r>
                  <a:rPr lang="nb-NO" dirty="0" err="1"/>
                  <a:t>with</a:t>
                </a:r>
                <a:r>
                  <a:rPr lang="nb-NO" dirty="0"/>
                  <a:t> </a:t>
                </a:r>
                <a:r>
                  <a:rPr lang="nb-NO" dirty="0" err="1"/>
                  <a:t>custom</a:t>
                </a:r>
                <a:r>
                  <a:rPr lang="nb-NO" dirty="0"/>
                  <a:t> </a:t>
                </a:r>
                <a:r>
                  <a:rPr lang="nb-NO" dirty="0" err="1"/>
                  <a:t>protocol</a:t>
                </a:r>
                <a:r>
                  <a:rPr lang="nb-NO" dirty="0"/>
                  <a:t> saves </a:t>
                </a:r>
                <a:r>
                  <a:rPr lang="nb-NO" dirty="0" err="1"/>
                  <a:t>resources</a:t>
                </a:r>
                <a:endParaRPr lang="nb-NO" dirty="0"/>
              </a:p>
              <a:p>
                <a:pPr marL="0" indent="0">
                  <a:buNone/>
                </a:pPr>
                <a:endParaRPr lang="nb-NO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nb-NO" i="1" dirty="0" smtClean="0">
                        <a:latin typeface="Cambria Math" panose="02040503050406030204" pitchFamily="18" charset="0"/>
                      </a:rPr>
                      <m:t>4</m:t>
                    </m:r>
                    <m:r>
                      <a:rPr lang="en-US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nb-NO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nb-NO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12</m:t>
                        </m:r>
                      </m:sup>
                    </m:sSup>
                  </m:oMath>
                </a14:m>
                <a:r>
                  <a:rPr lang="en-US" dirty="0"/>
                  <a:t> pixels per second</a:t>
                </a: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5A0F9DF-CC75-471C-AC21-B9EA6D5A6DF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89223" y="1635646"/>
                <a:ext cx="3508281" cy="2024950"/>
              </a:xfrm>
              <a:blipFill>
                <a:blip r:embed="rId3"/>
                <a:stretch>
                  <a:fillRect l="-2778" t="-48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0A9BC6-632F-4C08-89F6-98D8FCCACA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October 27th 2019                                                                                Ola S. Grøttvik</a:t>
            </a:r>
            <a:endParaRPr lang="nb-NO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713B57-1781-41AE-88C0-647E28E6DA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University of Bergen</a:t>
            </a:r>
            <a:endParaRPr lang="en-US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AA3F35-E6BB-4C1A-9DC7-67DDEF38DD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/>
              <a:t>Page </a:t>
            </a:r>
            <a:fld id="{06C54713-27B5-4268-B680-29C9FB350413}" type="slidenum">
              <a:rPr lang="nb-NO" smtClean="0"/>
              <a:pPr/>
              <a:t>19</a:t>
            </a:fld>
            <a:endParaRPr lang="nb-NO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A4B909AA-B9CD-4546-A448-5479F56A555E}"/>
              </a:ext>
            </a:extLst>
          </p:cNvPr>
          <p:cNvGrpSpPr/>
          <p:nvPr/>
        </p:nvGrpSpPr>
        <p:grpSpPr>
          <a:xfrm>
            <a:off x="3902629" y="1861858"/>
            <a:ext cx="2855958" cy="1952030"/>
            <a:chOff x="5189040" y="4186800"/>
            <a:chExt cx="4415040" cy="2643840"/>
          </a:xfrm>
        </p:grpSpPr>
        <p:grpSp>
          <p:nvGrpSpPr>
            <p:cNvPr id="8" name="Group 6">
              <a:extLst>
                <a:ext uri="{FF2B5EF4-FFF2-40B4-BE49-F238E27FC236}">
                  <a16:creationId xmlns:a16="http://schemas.microsoft.com/office/drawing/2014/main" id="{35460691-D43A-498F-A8BD-9C644FE8250D}"/>
                </a:ext>
              </a:extLst>
            </p:cNvPr>
            <p:cNvGrpSpPr/>
            <p:nvPr/>
          </p:nvGrpSpPr>
          <p:grpSpPr>
            <a:xfrm>
              <a:off x="5189040" y="4186800"/>
              <a:ext cx="4415040" cy="2150640"/>
              <a:chOff x="5189040" y="4186800"/>
              <a:chExt cx="4415040" cy="2150640"/>
            </a:xfrm>
          </p:grpSpPr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D13BBDAB-0623-4E0B-8E15-31855B7B4CB1}"/>
                  </a:ext>
                </a:extLst>
              </p:cNvPr>
              <p:cNvPicPr/>
              <p:nvPr/>
            </p:nvPicPr>
            <p:blipFill>
              <a:blip r:embed="rId4"/>
              <a:stretch/>
            </p:blipFill>
            <p:spPr>
              <a:xfrm>
                <a:off x="7540560" y="5655600"/>
                <a:ext cx="2063520" cy="681840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11" name="pasted-image.png">
                <a:extLst>
                  <a:ext uri="{FF2B5EF4-FFF2-40B4-BE49-F238E27FC236}">
                    <a16:creationId xmlns:a16="http://schemas.microsoft.com/office/drawing/2014/main" id="{6B7A2076-2510-4477-B7A4-BF9CF3C57601}"/>
                  </a:ext>
                </a:extLst>
              </p:cNvPr>
              <p:cNvPicPr/>
              <p:nvPr/>
            </p:nvPicPr>
            <p:blipFill>
              <a:blip r:embed="rId5"/>
              <a:stretch/>
            </p:blipFill>
            <p:spPr>
              <a:xfrm>
                <a:off x="5189040" y="4186800"/>
                <a:ext cx="2412720" cy="518040"/>
              </a:xfrm>
              <a:prstGeom prst="rect">
                <a:avLst/>
              </a:prstGeom>
              <a:ln w="12600">
                <a:noFill/>
              </a:ln>
            </p:spPr>
          </p:pic>
          <p:pic>
            <p:nvPicPr>
              <p:cNvPr id="12" name="Screen Shot 2018-08-04 at 9.29.59 PM.png">
                <a:extLst>
                  <a:ext uri="{FF2B5EF4-FFF2-40B4-BE49-F238E27FC236}">
                    <a16:creationId xmlns:a16="http://schemas.microsoft.com/office/drawing/2014/main" id="{F9ACD534-02E7-48DC-8378-3FCBBB44351B}"/>
                  </a:ext>
                </a:extLst>
              </p:cNvPr>
              <p:cNvPicPr/>
              <p:nvPr/>
            </p:nvPicPr>
            <p:blipFill>
              <a:blip r:embed="rId6"/>
              <a:srcRect l="16280" r="47246" b="50527"/>
              <a:stretch/>
            </p:blipFill>
            <p:spPr>
              <a:xfrm>
                <a:off x="5609880" y="4892760"/>
                <a:ext cx="1454760" cy="579960"/>
              </a:xfrm>
              <a:prstGeom prst="rect">
                <a:avLst/>
              </a:prstGeom>
              <a:ln w="12600">
                <a:noFill/>
              </a:ln>
            </p:spPr>
          </p:pic>
          <p:pic>
            <p:nvPicPr>
              <p:cNvPr id="13" name="header_logo_1.png">
                <a:extLst>
                  <a:ext uri="{FF2B5EF4-FFF2-40B4-BE49-F238E27FC236}">
                    <a16:creationId xmlns:a16="http://schemas.microsoft.com/office/drawing/2014/main" id="{32EC1C37-CDD7-4074-BF8E-362824AED7C9}"/>
                  </a:ext>
                </a:extLst>
              </p:cNvPr>
              <p:cNvPicPr/>
              <p:nvPr/>
            </p:nvPicPr>
            <p:blipFill>
              <a:blip r:embed="rId7"/>
              <a:stretch/>
            </p:blipFill>
            <p:spPr>
              <a:xfrm>
                <a:off x="5454360" y="5621760"/>
                <a:ext cx="1693080" cy="606960"/>
              </a:xfrm>
              <a:prstGeom prst="rect">
                <a:avLst/>
              </a:prstGeom>
              <a:ln w="12600">
                <a:noFill/>
              </a:ln>
            </p:spPr>
          </p:pic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D13BD9B5-3A40-497C-BAAA-C1058C162B89}"/>
                  </a:ext>
                </a:extLst>
              </p:cNvPr>
              <p:cNvPicPr/>
              <p:nvPr/>
            </p:nvPicPr>
            <p:blipFill>
              <a:blip r:embed="rId8"/>
              <a:srcRect l="1063" t="34894" r="1056" b="34668"/>
              <a:stretch/>
            </p:blipFill>
            <p:spPr>
              <a:xfrm>
                <a:off x="7602120" y="4236480"/>
                <a:ext cx="1855080" cy="576360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6057B079-F41F-4455-860C-5FA89C0734D1}"/>
                  </a:ext>
                </a:extLst>
              </p:cNvPr>
              <p:cNvPicPr/>
              <p:nvPr/>
            </p:nvPicPr>
            <p:blipFill>
              <a:blip r:embed="rId9"/>
              <a:srcRect t="30022" b="30076"/>
              <a:stretch/>
            </p:blipFill>
            <p:spPr>
              <a:xfrm>
                <a:off x="7585200" y="4905360"/>
                <a:ext cx="1852920" cy="738720"/>
              </a:xfrm>
              <a:prstGeom prst="rect">
                <a:avLst/>
              </a:prstGeom>
              <a:ln>
                <a:noFill/>
              </a:ln>
            </p:spPr>
          </p:pic>
        </p:grp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38856A23-E1E2-44B4-A962-DF891B38BA62}"/>
                </a:ext>
              </a:extLst>
            </p:cNvPr>
            <p:cNvPicPr/>
            <p:nvPr/>
          </p:nvPicPr>
          <p:blipFill>
            <a:blip r:embed="rId10"/>
            <a:stretch/>
          </p:blipFill>
          <p:spPr>
            <a:xfrm>
              <a:off x="5877360" y="6318360"/>
              <a:ext cx="3043080" cy="512280"/>
            </a:xfrm>
            <a:prstGeom prst="rect">
              <a:avLst/>
            </a:prstGeom>
            <a:ln>
              <a:noFill/>
            </a:ln>
          </p:spPr>
        </p:pic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6825477E-8D8B-4FF0-AEBB-E5EC02F0051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023426" y="1098147"/>
            <a:ext cx="614363" cy="771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75534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BE8D0F-21AA-4E89-B382-4982AE3CB4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Digital </a:t>
            </a:r>
            <a:r>
              <a:rPr lang="nb-NO" dirty="0" err="1"/>
              <a:t>Tracking</a:t>
            </a:r>
            <a:r>
              <a:rPr lang="nb-NO" dirty="0"/>
              <a:t> </a:t>
            </a:r>
            <a:r>
              <a:rPr lang="nb-NO" dirty="0" err="1"/>
              <a:t>Calorimeter</a:t>
            </a:r>
            <a:r>
              <a:rPr lang="nb-NO" dirty="0"/>
              <a:t> / Bergen </a:t>
            </a:r>
            <a:r>
              <a:rPr lang="nb-NO" dirty="0" err="1"/>
              <a:t>pCT</a:t>
            </a:r>
            <a:endParaRPr lang="nb-NO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1EF65-8711-40D1-9F81-A71F55DA93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October 27th 2019                                                                                Ola S. Grøttvik</a:t>
            </a:r>
            <a:endParaRPr lang="nb-NO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44A3C4-DFCA-442F-8587-9D78FC51F9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University of Bergen</a:t>
            </a:r>
            <a:endParaRPr lang="en-US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A9998E-F0CE-4C04-869E-8DA462EB65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/>
              <a:t>Page </a:t>
            </a:r>
            <a:fld id="{06C54713-27B5-4268-B680-29C9FB350413}" type="slidenum">
              <a:rPr lang="nb-NO" smtClean="0"/>
              <a:pPr/>
              <a:t>2</a:t>
            </a:fld>
            <a:endParaRPr lang="nb-NO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B0C34521-B083-4D08-BE4E-85625ED250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0980" y="1139914"/>
            <a:ext cx="3309352" cy="2286810"/>
          </a:xfrm>
        </p:spPr>
        <p:txBody>
          <a:bodyPr>
            <a:noAutofit/>
          </a:bodyPr>
          <a:lstStyle/>
          <a:p>
            <a:r>
              <a:rPr lang="en-US" sz="1100" dirty="0"/>
              <a:t>Multiple layers of high-granularity pixel detectors</a:t>
            </a:r>
          </a:p>
          <a:p>
            <a:pPr lvl="1"/>
            <a:r>
              <a:rPr lang="en-US" sz="1100" dirty="0"/>
              <a:t>With absorption/conversion layers</a:t>
            </a:r>
          </a:p>
          <a:p>
            <a:endParaRPr lang="en-US" sz="1100" dirty="0"/>
          </a:p>
          <a:p>
            <a:r>
              <a:rPr lang="en-US" sz="1100" dirty="0"/>
              <a:t>41 planes/layers</a:t>
            </a:r>
          </a:p>
          <a:p>
            <a:pPr lvl="1"/>
            <a:r>
              <a:rPr lang="en-US" sz="1100" dirty="0"/>
              <a:t>27 x 18 cm</a:t>
            </a:r>
          </a:p>
          <a:p>
            <a:pPr lvl="1"/>
            <a:r>
              <a:rPr lang="en-US" sz="1100" dirty="0"/>
              <a:t>56 Megapixels</a:t>
            </a:r>
          </a:p>
          <a:p>
            <a:pPr marL="0" indent="0">
              <a:buNone/>
            </a:pPr>
            <a:endParaRPr lang="en-US" sz="1100" dirty="0"/>
          </a:p>
          <a:p>
            <a:r>
              <a:rPr lang="en-US" sz="1100" dirty="0"/>
              <a:t>Post-phantom angle measurement:</a:t>
            </a:r>
          </a:p>
          <a:p>
            <a:pPr lvl="1"/>
            <a:r>
              <a:rPr lang="en-US" sz="1100" dirty="0"/>
              <a:t>Very thin front-tracker layers</a:t>
            </a:r>
          </a:p>
          <a:p>
            <a:pPr lvl="1"/>
            <a:endParaRPr lang="en-US" sz="1100" dirty="0"/>
          </a:p>
          <a:p>
            <a:r>
              <a:rPr lang="en-US" sz="1100" dirty="0"/>
              <a:t>3.5 mm thick Al absorber between layers</a:t>
            </a:r>
          </a:p>
          <a:p>
            <a:endParaRPr lang="en-US" sz="1100" dirty="0"/>
          </a:p>
          <a:p>
            <a:pPr marL="0" indent="0">
              <a:buNone/>
            </a:pPr>
            <a:endParaRPr lang="en-US" sz="11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B0BD74F-FADA-4CB5-B4DD-AE8A47A7CE1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67" t="21671" r="67"/>
          <a:stretch/>
        </p:blipFill>
        <p:spPr>
          <a:xfrm>
            <a:off x="3663765" y="1402134"/>
            <a:ext cx="2490395" cy="2016224"/>
          </a:xfrm>
          <a:prstGeom prst="rect">
            <a:avLst/>
          </a:prstGeom>
        </p:spPr>
      </p:pic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FDB79031-1F63-469B-81C2-D067C5FE71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6291" y="3426724"/>
            <a:ext cx="3533761" cy="1503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781658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bunntekst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University of Bergen</a:t>
            </a:r>
          </a:p>
        </p:txBody>
      </p:sp>
    </p:spTree>
    <p:extLst>
      <p:ext uri="{BB962C8B-B14F-4D97-AF65-F5344CB8AC3E}">
        <p14:creationId xmlns:p14="http://schemas.microsoft.com/office/powerpoint/2010/main" val="13252183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EE4501-CF31-48B9-9AF6-D1ECE361AA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/>
              <a:t>Backup</a:t>
            </a:r>
            <a:r>
              <a:rPr lang="nb-NO" dirty="0"/>
              <a:t> Slides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766780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C8EFB4-A350-4B4D-B959-87B46F193F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/>
              <a:t>Firmware</a:t>
            </a:r>
            <a:r>
              <a:rPr lang="nb-NO" dirty="0"/>
              <a:t> Top-Level Design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7B63BD-EDDD-4ECB-8B24-75310DC668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September 5th 2019 – TWEPP</a:t>
            </a:r>
            <a:endParaRPr lang="nb-NO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4D509E-F7D1-4E1B-B61C-73D5422FDA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University of Bergen</a:t>
            </a:r>
            <a:endParaRPr lang="en-US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3FF581-27E8-4873-AC18-326E3FE1AD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/>
              <a:t>Page </a:t>
            </a:r>
            <a:fld id="{06C54713-27B5-4268-B680-29C9FB350413}" type="slidenum">
              <a:rPr lang="nb-NO" smtClean="0"/>
              <a:pPr/>
              <a:t>22</a:t>
            </a:fld>
            <a:endParaRPr lang="nb-NO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0458FF0B-4377-418E-9239-A6CAB7895E4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/>
        </p:blipFill>
        <p:spPr>
          <a:xfrm>
            <a:off x="764704" y="1203597"/>
            <a:ext cx="5362110" cy="2869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922653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6F07F2-AF54-4AFB-A57B-313EB6F544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CT Units to Relative Stopping Power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79A800-5764-4092-9FDF-A6125D78F2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September 5th 2019 – TWEPP                                                         Ola S. Grøttvik</a:t>
            </a:r>
            <a:endParaRPr lang="nb-NO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32BB2F-2C25-4DB4-B7A6-E9437881B7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University of Bergen</a:t>
            </a:r>
            <a:endParaRPr lang="en-US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2021D2-0428-4AD6-824E-EA161A57F7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/>
              <a:t>Page </a:t>
            </a:r>
            <a:fld id="{06C54713-27B5-4268-B680-29C9FB350413}" type="slidenum">
              <a:rPr lang="nb-NO" smtClean="0"/>
              <a:pPr/>
              <a:t>23</a:t>
            </a:fld>
            <a:endParaRPr lang="nb-NO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4899809-BFBC-4678-9A6E-53CF850156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2776" y="1113791"/>
            <a:ext cx="3744416" cy="305210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EEC8548-825D-41BC-84A1-59EFBA1B9896}"/>
              </a:ext>
            </a:extLst>
          </p:cNvPr>
          <p:cNvSpPr txBox="1"/>
          <p:nvPr/>
        </p:nvSpPr>
        <p:spPr>
          <a:xfrm>
            <a:off x="287335" y="4165893"/>
            <a:ext cx="58512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Pettersen, Helge </a:t>
            </a:r>
            <a:r>
              <a:rPr lang="en-US" sz="800" dirty="0" err="1"/>
              <a:t>Egil</a:t>
            </a:r>
            <a:r>
              <a:rPr lang="en-US" sz="800" dirty="0"/>
              <a:t> </a:t>
            </a:r>
            <a:r>
              <a:rPr lang="en-US" sz="800" dirty="0" err="1"/>
              <a:t>Seime</a:t>
            </a:r>
            <a:r>
              <a:rPr lang="en-US" sz="800" dirty="0"/>
              <a:t>, ‘A Digital Tracking Calorimeter for Proton Computed Tomography’ (University of Bergen, 2018)</a:t>
            </a:r>
          </a:p>
        </p:txBody>
      </p:sp>
    </p:spTree>
    <p:extLst>
      <p:ext uri="{BB962C8B-B14F-4D97-AF65-F5344CB8AC3E}">
        <p14:creationId xmlns:p14="http://schemas.microsoft.com/office/powerpoint/2010/main" val="39925409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6F07F2-AF54-4AFB-A57B-313EB6F544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Proton Therapy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79A800-5764-4092-9FDF-A6125D78F2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September 5th 2019 – TWEPP                                                         Ola S. Grøttvik</a:t>
            </a:r>
            <a:endParaRPr lang="nb-NO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32BB2F-2C25-4DB4-B7A6-E9437881B7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University of Bergen</a:t>
            </a:r>
            <a:endParaRPr lang="en-US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2021D2-0428-4AD6-824E-EA161A57F7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/>
              <a:t>Page </a:t>
            </a:r>
            <a:fld id="{06C54713-27B5-4268-B680-29C9FB350413}" type="slidenum">
              <a:rPr lang="nb-NO" smtClean="0"/>
              <a:pPr/>
              <a:t>24</a:t>
            </a:fld>
            <a:endParaRPr lang="nb-NO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EC8548-825D-41BC-84A1-59EFBA1B9896}"/>
              </a:ext>
            </a:extLst>
          </p:cNvPr>
          <p:cNvSpPr txBox="1"/>
          <p:nvPr/>
        </p:nvSpPr>
        <p:spPr>
          <a:xfrm>
            <a:off x="287335" y="4165893"/>
            <a:ext cx="58512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Pettersen, Helge </a:t>
            </a:r>
            <a:r>
              <a:rPr lang="en-US" sz="800" dirty="0" err="1"/>
              <a:t>Egil</a:t>
            </a:r>
            <a:r>
              <a:rPr lang="en-US" sz="800" dirty="0"/>
              <a:t> </a:t>
            </a:r>
            <a:r>
              <a:rPr lang="en-US" sz="800" dirty="0" err="1"/>
              <a:t>Seime</a:t>
            </a:r>
            <a:r>
              <a:rPr lang="en-US" sz="800" dirty="0"/>
              <a:t>, ‘A Digital Tracking Calorimeter for Proton Computed Tomography’ (University of Bergen, 2018)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B78962B-9253-424E-8067-40F0DF1B6B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4730" y="1060716"/>
            <a:ext cx="4528540" cy="2914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027346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B2F84A-C8B9-4A58-8666-4621D7BA55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Heidelberg HIT </a:t>
            </a:r>
            <a:r>
              <a:rPr lang="nb-NO" dirty="0" err="1"/>
              <a:t>Facility</a:t>
            </a:r>
            <a:r>
              <a:rPr lang="nb-NO" dirty="0"/>
              <a:t> Experiment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1E6A88-5251-4CA8-85E2-06B1EBE6C7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September 5th 2019 – TWEPP</a:t>
            </a:r>
            <a:endParaRPr lang="nb-NO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E6FB4B-5389-4733-8D8D-BD465062E2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University of Bergen</a:t>
            </a:r>
            <a:endParaRPr lang="en-US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134F7F-981C-44E9-B4B3-412B654EB5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/>
              <a:t>Page </a:t>
            </a:r>
            <a:fld id="{06C54713-27B5-4268-B680-29C9FB350413}" type="slidenum">
              <a:rPr lang="nb-NO" smtClean="0"/>
              <a:pPr/>
              <a:t>25</a:t>
            </a:fld>
            <a:endParaRPr lang="nb-NO" dirty="0"/>
          </a:p>
        </p:txBody>
      </p:sp>
      <p:grpSp>
        <p:nvGrpSpPr>
          <p:cNvPr id="7" name="Group 1">
            <a:extLst>
              <a:ext uri="{FF2B5EF4-FFF2-40B4-BE49-F238E27FC236}">
                <a16:creationId xmlns:a16="http://schemas.microsoft.com/office/drawing/2014/main" id="{53A9EFEA-A4E7-474F-B794-26F201EBCA36}"/>
              </a:ext>
            </a:extLst>
          </p:cNvPr>
          <p:cNvGrpSpPr/>
          <p:nvPr/>
        </p:nvGrpSpPr>
        <p:grpSpPr>
          <a:xfrm>
            <a:off x="404664" y="1694153"/>
            <a:ext cx="2496078" cy="2216225"/>
            <a:chOff x="379800" y="2107080"/>
            <a:chExt cx="4868640" cy="4314363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F6090B66-18C4-4B12-B8CA-5B2EFDD10A19}"/>
                </a:ext>
              </a:extLst>
            </p:cNvPr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25052" b="22909"/>
            <a:stretch/>
          </p:blipFill>
          <p:spPr>
            <a:xfrm>
              <a:off x="379800" y="2107080"/>
              <a:ext cx="4868640" cy="3685680"/>
            </a:xfrm>
            <a:prstGeom prst="rect">
              <a:avLst/>
            </a:prstGeom>
            <a:ln>
              <a:noFill/>
            </a:ln>
          </p:spPr>
        </p:pic>
        <p:sp>
          <p:nvSpPr>
            <p:cNvPr id="9" name="CustomShape 2">
              <a:extLst>
                <a:ext uri="{FF2B5EF4-FFF2-40B4-BE49-F238E27FC236}">
                  <a16:creationId xmlns:a16="http://schemas.microsoft.com/office/drawing/2014/main" id="{357904F9-ED69-426F-8984-110F02F4CCD1}"/>
                </a:ext>
              </a:extLst>
            </p:cNvPr>
            <p:cNvSpPr/>
            <p:nvPr/>
          </p:nvSpPr>
          <p:spPr>
            <a:xfrm>
              <a:off x="983879" y="2189159"/>
              <a:ext cx="1818731" cy="85167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square" lIns="67500" tIns="33750" rIns="67500" bIns="3375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" sz="1200" spc="-1" dirty="0">
                  <a:solidFill>
                    <a:srgbClr val="000000"/>
                  </a:solidFill>
                  <a:latin typeface="Arial"/>
                </a:rPr>
                <a:t>Ion Beam </a:t>
              </a:r>
              <a:endParaRPr lang="en" sz="1200" spc="-1" dirty="0">
                <a:latin typeface="Arial"/>
              </a:endParaRPr>
            </a:p>
            <a:p>
              <a:pPr algn="ctr">
                <a:lnSpc>
                  <a:spcPct val="100000"/>
                </a:lnSpc>
              </a:pPr>
              <a:r>
                <a:rPr lang="en" sz="1200" spc="-1" dirty="0">
                  <a:solidFill>
                    <a:srgbClr val="000000"/>
                  </a:solidFill>
                  <a:latin typeface="Arial"/>
                </a:rPr>
                <a:t>exit point</a:t>
              </a:r>
              <a:endParaRPr lang="en" sz="1200" spc="-1" dirty="0">
                <a:latin typeface="Arial"/>
              </a:endParaRPr>
            </a:p>
          </p:txBody>
        </p:sp>
        <p:sp>
          <p:nvSpPr>
            <p:cNvPr id="10" name="CustomShape 3">
              <a:extLst>
                <a:ext uri="{FF2B5EF4-FFF2-40B4-BE49-F238E27FC236}">
                  <a16:creationId xmlns:a16="http://schemas.microsoft.com/office/drawing/2014/main" id="{FCF98AC6-6336-433F-B422-050B3FB9A03A}"/>
                </a:ext>
              </a:extLst>
            </p:cNvPr>
            <p:cNvSpPr/>
            <p:nvPr/>
          </p:nvSpPr>
          <p:spPr>
            <a:xfrm>
              <a:off x="2065235" y="5210279"/>
              <a:ext cx="2413758" cy="121116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square" lIns="67500" tIns="33750" rIns="67500" bIns="3375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" sz="1200" spc="-1" dirty="0">
                  <a:solidFill>
                    <a:srgbClr val="000000"/>
                  </a:solidFill>
                  <a:latin typeface="Arial"/>
                </a:rPr>
                <a:t>ALPIDE sensor</a:t>
              </a:r>
              <a:endParaRPr lang="en" sz="1200" spc="-1" dirty="0">
                <a:latin typeface="Arial"/>
              </a:endParaRPr>
            </a:p>
            <a:p>
              <a:pPr algn="ctr">
                <a:lnSpc>
                  <a:spcPct val="100000"/>
                </a:lnSpc>
              </a:pPr>
              <a:r>
                <a:rPr lang="en" sz="1200" spc="-1" dirty="0">
                  <a:solidFill>
                    <a:srgbClr val="000000"/>
                  </a:solidFill>
                  <a:latin typeface="Arial"/>
                </a:rPr>
                <a:t>coupled to flat cable</a:t>
              </a:r>
              <a:endParaRPr lang="en" sz="1200" spc="-1" dirty="0">
                <a:latin typeface="Arial"/>
              </a:endParaRPr>
            </a:p>
          </p:txBody>
        </p:sp>
        <p:sp>
          <p:nvSpPr>
            <p:cNvPr id="11" name="Line 4">
              <a:extLst>
                <a:ext uri="{FF2B5EF4-FFF2-40B4-BE49-F238E27FC236}">
                  <a16:creationId xmlns:a16="http://schemas.microsoft.com/office/drawing/2014/main" id="{CBE0C198-5250-4FCD-87FF-1718603946C0}"/>
                </a:ext>
              </a:extLst>
            </p:cNvPr>
            <p:cNvSpPr/>
            <p:nvPr/>
          </p:nvSpPr>
          <p:spPr>
            <a:xfrm flipV="1">
              <a:off x="3701880" y="4596480"/>
              <a:ext cx="54360" cy="650520"/>
            </a:xfrm>
            <a:prstGeom prst="line">
              <a:avLst/>
            </a:prstGeom>
            <a:ln w="38160">
              <a:solidFill>
                <a:srgbClr val="FFFFFF"/>
              </a:solidFill>
              <a:round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2" name="Line 5">
              <a:extLst>
                <a:ext uri="{FF2B5EF4-FFF2-40B4-BE49-F238E27FC236}">
                  <a16:creationId xmlns:a16="http://schemas.microsoft.com/office/drawing/2014/main" id="{6F033AB3-23EF-4529-876A-EBF0B75FDF8E}"/>
                </a:ext>
              </a:extLst>
            </p:cNvPr>
            <p:cNvSpPr/>
            <p:nvPr/>
          </p:nvSpPr>
          <p:spPr>
            <a:xfrm>
              <a:off x="1440720" y="2907653"/>
              <a:ext cx="360" cy="600480"/>
            </a:xfrm>
            <a:prstGeom prst="line">
              <a:avLst/>
            </a:prstGeom>
            <a:ln w="38160">
              <a:solidFill>
                <a:srgbClr val="FFFFFF"/>
              </a:solidFill>
              <a:round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C980DBDB-E932-4A78-8B8D-A66CF509FB1E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3125518" y="1475693"/>
            <a:ext cx="3408606" cy="2192114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9348142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D15E88-89B7-41C0-BF7A-088DE672DA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ALPIDE Pixel Circuitry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F1F5C9-F61E-46CC-AFC2-525F2BE142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September 5th 2019 – TWEPP                                                         Ola S. Grøttvik</a:t>
            </a:r>
            <a:endParaRPr lang="nb-NO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79CA9B-08B5-4B80-B7D9-FD192761D9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University of Bergen</a:t>
            </a:r>
            <a:endParaRPr lang="en-US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334364-BD1C-46F7-9B2E-3072520CE1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/>
              <a:t>Page </a:t>
            </a:r>
            <a:fld id="{06C54713-27B5-4268-B680-29C9FB350413}" type="slidenum">
              <a:rPr lang="nb-NO" smtClean="0"/>
              <a:pPr/>
              <a:t>26</a:t>
            </a:fld>
            <a:endParaRPr lang="nb-NO" dirty="0"/>
          </a:p>
        </p:txBody>
      </p:sp>
      <p:pic>
        <p:nvPicPr>
          <p:cNvPr id="7" name="Bilde 4">
            <a:extLst>
              <a:ext uri="{FF2B5EF4-FFF2-40B4-BE49-F238E27FC236}">
                <a16:creationId xmlns:a16="http://schemas.microsoft.com/office/drawing/2014/main" id="{B59D9F8E-2665-4276-8A51-3CA6C9E3E4F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9073" y="1563638"/>
            <a:ext cx="4679854" cy="2585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39996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1CA1D7-134D-44E5-A1F8-F32858D421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ALPIDE – ALICE Pixel Detector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7BB885-DD8B-4012-8609-C123954627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October 27th 2019                                                                                Ola S. Grøttvik</a:t>
            </a:r>
            <a:endParaRPr lang="nb-NO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AD75D-33B2-4FA6-857E-B9887C0D4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University of Bergen</a:t>
            </a:r>
            <a:endParaRPr lang="en-US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E072E2-E737-4313-8C18-36899DA17F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/>
              <a:t>Page </a:t>
            </a:r>
            <a:fld id="{06C54713-27B5-4268-B680-29C9FB350413}" type="slidenum">
              <a:rPr lang="nb-NO" smtClean="0"/>
              <a:pPr/>
              <a:t>3</a:t>
            </a:fld>
            <a:endParaRPr lang="nb-NO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A300A3B3-AEE6-4C1A-8C1D-D10B57C1B550}"/>
              </a:ext>
            </a:extLst>
          </p:cNvPr>
          <p:cNvSpPr txBox="1">
            <a:spLocks/>
          </p:cNvSpPr>
          <p:nvPr/>
        </p:nvSpPr>
        <p:spPr>
          <a:xfrm>
            <a:off x="348363" y="1173811"/>
            <a:ext cx="3184322" cy="9971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Myriad Pro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Myriad Pro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/>
              <a:t>Pixel detector developed for ALICE ITS</a:t>
            </a:r>
          </a:p>
          <a:p>
            <a:r>
              <a:rPr lang="en-US" sz="1200" dirty="0"/>
              <a:t>Monolithic Active Pixel Sensors (MAPS)</a:t>
            </a:r>
          </a:p>
          <a:p>
            <a:r>
              <a:rPr lang="en-US" sz="1200" dirty="0"/>
              <a:t>Chip size: 1.5 cm x 3 cm</a:t>
            </a:r>
          </a:p>
          <a:p>
            <a:r>
              <a:rPr lang="en-US" sz="1200" dirty="0"/>
              <a:t>Integration time: order of µs</a:t>
            </a:r>
          </a:p>
          <a:p>
            <a:endParaRPr lang="en-US" sz="800" dirty="0"/>
          </a:p>
        </p:txBody>
      </p:sp>
      <p:sp>
        <p:nvSpPr>
          <p:cNvPr id="8" name="Content Placeholder 10">
            <a:extLst>
              <a:ext uri="{FF2B5EF4-FFF2-40B4-BE49-F238E27FC236}">
                <a16:creationId xmlns:a16="http://schemas.microsoft.com/office/drawing/2014/main" id="{5856A3FD-A685-4B9A-AE6C-3462DB59AD37}"/>
              </a:ext>
            </a:extLst>
          </p:cNvPr>
          <p:cNvSpPr txBox="1">
            <a:spLocks/>
          </p:cNvSpPr>
          <p:nvPr/>
        </p:nvSpPr>
        <p:spPr>
          <a:xfrm>
            <a:off x="3523914" y="1125898"/>
            <a:ext cx="2929422" cy="941796"/>
          </a:xfrm>
          <a:prstGeom prst="rect">
            <a:avLst/>
          </a:prstGeom>
        </p:spPr>
        <p:txBody>
          <a:bodyPr wrap="square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b-NO" sz="1200" dirty="0"/>
              <a:t>1024 x 512 </a:t>
            </a:r>
            <a:r>
              <a:rPr lang="nb-NO" sz="1200" dirty="0" err="1"/>
              <a:t>pixels</a:t>
            </a:r>
            <a:endParaRPr lang="nb-NO" sz="1200" dirty="0"/>
          </a:p>
          <a:p>
            <a:r>
              <a:rPr lang="nb-NO" sz="1200" dirty="0"/>
              <a:t>Pixel size: 27 µm x 29 µm</a:t>
            </a:r>
          </a:p>
          <a:p>
            <a:r>
              <a:rPr lang="nb-NO" sz="1200" dirty="0"/>
              <a:t>Digital readout: 1.2 Gb/s (8B10B)</a:t>
            </a:r>
          </a:p>
          <a:p>
            <a:r>
              <a:rPr lang="nb-NO" sz="1200" dirty="0"/>
              <a:t>Each pCT Layer: 108 ALPIDEs</a:t>
            </a:r>
            <a:endParaRPr lang="en-US" sz="12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DB58CEB-8888-41E3-B862-3EAE88608D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632" y="2302940"/>
            <a:ext cx="2897193" cy="2509979"/>
          </a:xfrm>
          <a:prstGeom prst="rect">
            <a:avLst/>
          </a:prstGeom>
        </p:spPr>
      </p:pic>
      <p:pic>
        <p:nvPicPr>
          <p:cNvPr id="10" name="Bilde 1">
            <a:extLst>
              <a:ext uri="{FF2B5EF4-FFF2-40B4-BE49-F238E27FC236}">
                <a16:creationId xmlns:a16="http://schemas.microsoft.com/office/drawing/2014/main" id="{2767F2BD-95E9-46E4-8A53-0A25E9472E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86508" y="2256564"/>
            <a:ext cx="3416807" cy="2035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86584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2658A4-7FF9-4AF7-969A-88800AF2FB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Design Challenges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075663-B921-443C-9B8A-D560266B17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October 27th 2019                                                                                Ola S. Grøttvik</a:t>
            </a:r>
            <a:endParaRPr lang="nb-NO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B35604-FE59-4431-923D-DDE33C400F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University of Bergen</a:t>
            </a:r>
            <a:endParaRPr lang="en-US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1884AD-5C6F-46E8-B6E7-14BB7729DB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/>
              <a:t>Page </a:t>
            </a:r>
            <a:fld id="{06C54713-27B5-4268-B680-29C9FB350413}" type="slidenum">
              <a:rPr lang="nb-NO" smtClean="0"/>
              <a:pPr/>
              <a:t>4</a:t>
            </a:fld>
            <a:endParaRPr lang="nb-NO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ABC72C00-0687-4EF3-A3E4-EBDF3AADF9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1196" y="1275606"/>
            <a:ext cx="5362575" cy="2736304"/>
          </a:xfrm>
        </p:spPr>
        <p:txBody>
          <a:bodyPr>
            <a:normAutofit/>
          </a:bodyPr>
          <a:lstStyle/>
          <a:p>
            <a:r>
              <a:rPr lang="en-US" dirty="0"/>
              <a:t>Structure requirements</a:t>
            </a:r>
          </a:p>
          <a:p>
            <a:pPr lvl="1"/>
            <a:r>
              <a:rPr lang="en-US" dirty="0"/>
              <a:t>Homogeneity</a:t>
            </a:r>
          </a:p>
          <a:p>
            <a:pPr lvl="1"/>
            <a:r>
              <a:rPr lang="en-US" dirty="0"/>
              <a:t>Density of connections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High number of high-speed links</a:t>
            </a:r>
          </a:p>
          <a:p>
            <a:pPr lvl="1"/>
            <a:endParaRPr lang="en-US" dirty="0"/>
          </a:p>
          <a:p>
            <a:r>
              <a:rPr lang="en-US" dirty="0"/>
              <a:t>High occupancy</a:t>
            </a:r>
          </a:p>
          <a:p>
            <a:pPr lvl="1"/>
            <a:r>
              <a:rPr lang="en-US" dirty="0"/>
              <a:t>Quasi-online dose planning tool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89496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312CB1-3391-4386-AE03-F88C77E56A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ALPIDE bonding and layer design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679244-0C22-468B-8EB6-4D1811B06A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October 27th 2019                                                                                Ola S. Grøttvik</a:t>
            </a:r>
            <a:endParaRPr lang="nb-NO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78CAD8-8A05-4F89-B97A-FB9AA31271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University of Bergen</a:t>
            </a:r>
            <a:endParaRPr lang="en-US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A88015-1D55-4306-A4F1-F7FE08914A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/>
              <a:t>Page </a:t>
            </a:r>
            <a:fld id="{06C54713-27B5-4268-B680-29C9FB350413}" type="slidenum">
              <a:rPr lang="nb-NO" smtClean="0"/>
              <a:pPr/>
              <a:t>5</a:t>
            </a:fld>
            <a:endParaRPr lang="nb-NO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982F5455-F4AE-4854-A16E-1A53189F7A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7779" y="1298304"/>
            <a:ext cx="3134036" cy="1937521"/>
          </a:xfrm>
        </p:spPr>
        <p:txBody>
          <a:bodyPr>
            <a:normAutofit fontScale="70000" lnSpcReduction="20000"/>
          </a:bodyPr>
          <a:lstStyle/>
          <a:p>
            <a:pPr marL="214313" indent="-214313"/>
            <a:r>
              <a:rPr lang="en-US" dirty="0"/>
              <a:t>ALPIDE mounted on thin cables</a:t>
            </a:r>
          </a:p>
          <a:p>
            <a:pPr marL="514350" lvl="1"/>
            <a:r>
              <a:rPr lang="en-US" dirty="0"/>
              <a:t>LTU, </a:t>
            </a:r>
            <a:r>
              <a:rPr lang="en-US" dirty="0" err="1"/>
              <a:t>Kharkiv</a:t>
            </a:r>
            <a:r>
              <a:rPr lang="en-US" dirty="0"/>
              <a:t>, Ukraine</a:t>
            </a:r>
          </a:p>
          <a:p>
            <a:pPr marL="514350" lvl="1"/>
            <a:r>
              <a:rPr lang="en-US" dirty="0"/>
              <a:t>Ultrasonic welding / Single-point Tape-Automated Bonding (</a:t>
            </a:r>
            <a:r>
              <a:rPr lang="en-US" dirty="0" err="1"/>
              <a:t>SpTAB</a:t>
            </a:r>
            <a:r>
              <a:rPr lang="en-US" dirty="0"/>
              <a:t>)</a:t>
            </a:r>
          </a:p>
          <a:p>
            <a:pPr marL="514350" lvl="1"/>
            <a:r>
              <a:rPr lang="en-US" dirty="0"/>
              <a:t>Aluminum-polyimide </a:t>
            </a:r>
          </a:p>
          <a:p>
            <a:pPr marL="814388" lvl="2"/>
            <a:r>
              <a:rPr lang="en-US" dirty="0"/>
              <a:t>(30 µm Al, 20 µm </a:t>
            </a:r>
            <a:r>
              <a:rPr lang="en-US" dirty="0" err="1"/>
              <a:t>kapton</a:t>
            </a:r>
            <a:r>
              <a:rPr lang="en-US" dirty="0"/>
              <a:t>)</a:t>
            </a:r>
          </a:p>
          <a:p>
            <a:pPr marL="214313" indent="-214313"/>
            <a:endParaRPr lang="en-US" dirty="0"/>
          </a:p>
          <a:p>
            <a:pPr marL="214313" indent="-214313"/>
            <a:r>
              <a:rPr lang="en-US" dirty="0"/>
              <a:t>Carrier modules with 3 x 9 chips</a:t>
            </a:r>
          </a:p>
          <a:p>
            <a:pPr marL="214313" indent="-214313"/>
            <a:endParaRPr lang="en-US" dirty="0"/>
          </a:p>
          <a:p>
            <a:pPr marL="214313" indent="-214313"/>
            <a:r>
              <a:rPr lang="en-US" dirty="0"/>
              <a:t>Layers with 4 carriers, i.e. 108 ALPIDEs</a:t>
            </a:r>
          </a:p>
          <a:p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CE64566-B88D-4FA0-B6B5-319C0387A3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44726" y="1298304"/>
            <a:ext cx="3254566" cy="244092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93C05AE-CDB2-47F4-A0C7-5077725F70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7779" y="3489950"/>
            <a:ext cx="3254566" cy="1009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6625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1F3F6D-529C-41EF-988F-0FF5EA6D6A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Cross-</a:t>
            </a:r>
            <a:r>
              <a:rPr lang="nb-NO" dirty="0" err="1"/>
              <a:t>section</a:t>
            </a:r>
            <a:r>
              <a:rPr lang="nb-NO" dirty="0"/>
              <a:t> and </a:t>
            </a:r>
            <a:r>
              <a:rPr lang="nb-NO" dirty="0" err="1"/>
              <a:t>bonding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B7E50E-5984-4617-91FD-5736F0F82C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October 27th 2019                                                                                Ola S. Grøttvik</a:t>
            </a:r>
            <a:endParaRPr lang="nb-NO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8C323C-B73B-409A-A3B6-659909B97E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University of Bergen</a:t>
            </a:r>
            <a:endParaRPr lang="en-US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2E1766-974E-429A-9F21-9A00A1E7FB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/>
              <a:t>Page </a:t>
            </a:r>
            <a:fld id="{06C54713-27B5-4268-B680-29C9FB350413}" type="slidenum">
              <a:rPr lang="nb-NO" smtClean="0"/>
              <a:pPr/>
              <a:t>6</a:t>
            </a:fld>
            <a:endParaRPr lang="nb-NO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7A25A1EA-A061-49F2-B486-16670CBC853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8640" y="1482524"/>
            <a:ext cx="6488206" cy="238537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B0B748B-A7E7-4AE6-89B7-E5040663AE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8720" y="869884"/>
            <a:ext cx="4769579" cy="3943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3048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1F3F6D-529C-41EF-988F-0FF5EA6D6A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Design </a:t>
            </a:r>
            <a:r>
              <a:rPr lang="nb-NO" dirty="0" err="1"/>
              <a:t>of</a:t>
            </a:r>
            <a:r>
              <a:rPr lang="nb-NO" dirty="0"/>
              <a:t> FEE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B7E50E-5984-4617-91FD-5736F0F82C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October 27th 2019                                                                                Ola S. Grøttvik</a:t>
            </a:r>
            <a:endParaRPr lang="nb-NO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8C323C-B73B-409A-A3B6-659909B97E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University of Bergen</a:t>
            </a:r>
            <a:endParaRPr lang="en-US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2E1766-974E-429A-9F21-9A00A1E7FB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/>
              <a:t>Page </a:t>
            </a:r>
            <a:fld id="{06C54713-27B5-4268-B680-29C9FB350413}" type="slidenum">
              <a:rPr lang="nb-NO" smtClean="0"/>
              <a:pPr/>
              <a:t>7</a:t>
            </a:fld>
            <a:endParaRPr lang="nb-NO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A8F4BE0-2C8E-4446-BFA6-1766507B29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640" y="1275606"/>
            <a:ext cx="4263886" cy="223224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D24FDAE-31BE-4797-B664-2E7B188B59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24900" y="319901"/>
            <a:ext cx="1280100" cy="450369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FEBDF70-7819-4A16-A0E1-875C3B5EA3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1158" y="1275606"/>
            <a:ext cx="4263886" cy="2700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6643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>
            <a:extLst>
              <a:ext uri="{FF2B5EF4-FFF2-40B4-BE49-F238E27FC236}">
                <a16:creationId xmlns:a16="http://schemas.microsoft.com/office/drawing/2014/main" id="{74A5EA66-F314-4F19-883E-744C07CD58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9366" y="1868897"/>
            <a:ext cx="2095500" cy="1076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57929A2-2B9B-4C57-AEE2-A8973017D3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75248" y="2892579"/>
            <a:ext cx="3486150" cy="19812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8312CB1-3391-4386-AE03-F88C77E56A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High-speed Data Links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679244-0C22-468B-8EB6-4D1811B06A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October 27th 2019                                                                                Ola S. Grøttvik</a:t>
            </a:r>
            <a:endParaRPr lang="nb-NO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78CAD8-8A05-4F89-B97A-FB9AA31271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University of Bergen</a:t>
            </a:r>
            <a:endParaRPr lang="en-US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A88015-1D55-4306-A4F1-F7FE08914A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/>
              <a:t>Page </a:t>
            </a:r>
            <a:fld id="{06C54713-27B5-4268-B680-29C9FB350413}" type="slidenum">
              <a:rPr lang="nb-NO" smtClean="0"/>
              <a:pPr/>
              <a:t>8</a:t>
            </a:fld>
            <a:endParaRPr lang="nb-NO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982F5455-F4AE-4854-A16E-1A53189F7A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6672" y="1203598"/>
            <a:ext cx="3134036" cy="2808312"/>
          </a:xfrm>
        </p:spPr>
        <p:txBody>
          <a:bodyPr>
            <a:normAutofit fontScale="62500" lnSpcReduction="20000"/>
          </a:bodyPr>
          <a:lstStyle/>
          <a:p>
            <a:pPr marL="214313" indent="-214313"/>
            <a:r>
              <a:rPr lang="en-US" dirty="0"/>
              <a:t>What is high speed?</a:t>
            </a:r>
          </a:p>
          <a:p>
            <a:pPr marL="514351" lvl="1"/>
            <a:r>
              <a:rPr lang="en-US" dirty="0"/>
              <a:t>Rise time &lt; 1 ns</a:t>
            </a:r>
          </a:p>
          <a:p>
            <a:pPr marL="514351" lvl="1"/>
            <a:r>
              <a:rPr lang="en-US" dirty="0"/>
              <a:t>Frequencies &gt; 100 MHz</a:t>
            </a:r>
          </a:p>
          <a:p>
            <a:pPr marL="214313"/>
            <a:endParaRPr lang="en-US" dirty="0"/>
          </a:p>
          <a:p>
            <a:pPr marL="214313"/>
            <a:r>
              <a:rPr lang="en-US" dirty="0"/>
              <a:t>Interconnect becomes transmission line when propagation time comparable to rise time of a signal</a:t>
            </a:r>
          </a:p>
          <a:p>
            <a:pPr marL="214313"/>
            <a:endParaRPr lang="en-US" dirty="0"/>
          </a:p>
          <a:p>
            <a:pPr marL="214313"/>
            <a:r>
              <a:rPr lang="en-US" dirty="0"/>
              <a:t>Some common problems:</a:t>
            </a:r>
          </a:p>
          <a:p>
            <a:pPr marL="514351" lvl="1"/>
            <a:r>
              <a:rPr lang="en-US" dirty="0"/>
              <a:t>Reflections</a:t>
            </a:r>
          </a:p>
          <a:p>
            <a:pPr marL="514351" lvl="1"/>
            <a:r>
              <a:rPr lang="en-US" dirty="0"/>
              <a:t>Dispersion</a:t>
            </a:r>
          </a:p>
          <a:p>
            <a:pPr marL="514351" lvl="1"/>
            <a:r>
              <a:rPr lang="en-US" dirty="0"/>
              <a:t>Attenuation of high-frequency components</a:t>
            </a:r>
          </a:p>
          <a:p>
            <a:pPr marL="514351" lvl="1"/>
            <a:r>
              <a:rPr lang="en-US" dirty="0"/>
              <a:t>Cross-talk</a:t>
            </a:r>
          </a:p>
          <a:p>
            <a:pPr marL="514351" lvl="1"/>
            <a:r>
              <a:rPr lang="en-US" dirty="0"/>
              <a:t>Electromagnetic interference</a:t>
            </a:r>
          </a:p>
        </p:txBody>
      </p:sp>
      <p:pic>
        <p:nvPicPr>
          <p:cNvPr id="3" name="Picture 2" descr="Image result for signal integrity">
            <a:extLst>
              <a:ext uri="{FF2B5EF4-FFF2-40B4-BE49-F238E27FC236}">
                <a16:creationId xmlns:a16="http://schemas.microsoft.com/office/drawing/2014/main" id="{7ECFC747-E0DE-4E7B-B463-80DDA889FF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90240"/>
            <a:ext cx="6858000" cy="3183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9CBE84DE-2742-42F6-AFCF-CF5B080CC1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4073" y="914162"/>
            <a:ext cx="2877284" cy="954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4082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B329FF-F5A5-4137-84B7-F0388E1957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October 27th 2019                                                                                Ola S. Grøttvik</a:t>
            </a:r>
            <a:endParaRPr lang="nb-NO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DE38DE-E16A-44BB-A392-73ADFF5DEE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University of Bergen</a:t>
            </a:r>
            <a:endParaRPr lang="en-US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27A79F-21D3-4675-81F5-493230B671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nb-NO"/>
              <a:t>Page </a:t>
            </a:r>
            <a:fld id="{06C54713-27B5-4268-B680-29C9FB350413}" type="slidenum">
              <a:rPr lang="nb-NO" smtClean="0"/>
              <a:pPr/>
              <a:t>9</a:t>
            </a:fld>
            <a:endParaRPr lang="nb-NO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B59555C-C8B7-4DA3-A960-489DEC7CDC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79983"/>
            <a:ext cx="6858000" cy="4306342"/>
          </a:xfrm>
          <a:prstGeom prst="rect">
            <a:avLst/>
          </a:prstGeom>
        </p:spPr>
      </p:pic>
      <p:pic>
        <p:nvPicPr>
          <p:cNvPr id="13" name="Picture 12" descr="A screenshot of a video game&#10;&#10;Description automatically generated">
            <a:extLst>
              <a:ext uri="{FF2B5EF4-FFF2-40B4-BE49-F238E27FC236}">
                <a16:creationId xmlns:a16="http://schemas.microsoft.com/office/drawing/2014/main" id="{10E19937-E7DB-4D65-83F4-3DD8E1290B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47345" y="779983"/>
            <a:ext cx="6858000" cy="4306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8352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UiB_english_blue">
  <a:themeElements>
    <a:clrScheme name="UiB fargepalett">
      <a:dk1>
        <a:sysClr val="windowText" lastClr="000000"/>
      </a:dk1>
      <a:lt1>
        <a:srgbClr val="FFFFFF"/>
      </a:lt1>
      <a:dk2>
        <a:srgbClr val="716657"/>
      </a:dk2>
      <a:lt2>
        <a:srgbClr val="F5F5F5"/>
      </a:lt2>
      <a:accent1>
        <a:srgbClr val="DB3F3D"/>
      </a:accent1>
      <a:accent2>
        <a:srgbClr val="4EA0B7"/>
      </a:accent2>
      <a:accent3>
        <a:srgbClr val="789A5B"/>
      </a:accent3>
      <a:accent4>
        <a:srgbClr val="CDAB3F"/>
      </a:accent4>
      <a:accent5>
        <a:srgbClr val="705686"/>
      </a:accent5>
      <a:accent6>
        <a:srgbClr val="847268"/>
      </a:accent6>
      <a:hlink>
        <a:srgbClr val="4EA0B7"/>
      </a:hlink>
      <a:folHlink>
        <a:srgbClr val="004C70"/>
      </a:folHlink>
    </a:clrScheme>
    <a:fontScheme name="UiB Maler 2016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UiB_norsk_rød-gen.potx</Template>
  <TotalTime>8995</TotalTime>
  <Words>759</Words>
  <Application>Microsoft Office PowerPoint</Application>
  <PresentationFormat>Custom</PresentationFormat>
  <Paragraphs>187</Paragraphs>
  <Slides>26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2" baseType="lpstr">
      <vt:lpstr>Arial</vt:lpstr>
      <vt:lpstr>Calibri</vt:lpstr>
      <vt:lpstr>Cambria Math</vt:lpstr>
      <vt:lpstr>Myriad Pro</vt:lpstr>
      <vt:lpstr>Times New Roman</vt:lpstr>
      <vt:lpstr>UiB_english_blue</vt:lpstr>
      <vt:lpstr>Development of Readout Electronics for a Digital Tracking Calorimeter (pCT)</vt:lpstr>
      <vt:lpstr>Digital Tracking Calorimeter / Bergen pCT</vt:lpstr>
      <vt:lpstr>ALPIDE – ALICE Pixel Detector</vt:lpstr>
      <vt:lpstr>Design Challenges </vt:lpstr>
      <vt:lpstr>ALPIDE bonding and layer design</vt:lpstr>
      <vt:lpstr>Cross-section and bonding</vt:lpstr>
      <vt:lpstr>Design of FEE</vt:lpstr>
      <vt:lpstr>High-speed Data Links</vt:lpstr>
      <vt:lpstr>PowerPoint Presentation</vt:lpstr>
      <vt:lpstr>Eye Diagrams</vt:lpstr>
      <vt:lpstr>Simulation</vt:lpstr>
      <vt:lpstr>pCT Readout System Overview</vt:lpstr>
      <vt:lpstr>Physical and Electrical Design</vt:lpstr>
      <vt:lpstr>How to interface high-speed links on FPGA?</vt:lpstr>
      <vt:lpstr>Automatic Phase Tracking</vt:lpstr>
      <vt:lpstr>High-Speed Data Flow</vt:lpstr>
      <vt:lpstr>How to avoid data loss with minimal buffering?</vt:lpstr>
      <vt:lpstr>40 Gb/s UDP + custom protocol</vt:lpstr>
      <vt:lpstr>Summary</vt:lpstr>
      <vt:lpstr>PowerPoint Presentation</vt:lpstr>
      <vt:lpstr>Backup Slides</vt:lpstr>
      <vt:lpstr>Firmware Top-Level Design</vt:lpstr>
      <vt:lpstr>CT Units to Relative Stopping Power</vt:lpstr>
      <vt:lpstr>Proton Therapy</vt:lpstr>
      <vt:lpstr>Heidelberg HIT Facility Experiment</vt:lpstr>
      <vt:lpstr>ALPIDE Pixel Circuitry</vt:lpstr>
    </vt:vector>
  </TitlesOfParts>
  <Company>UiB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>Ola Grøttvik</dc:creator>
  <cp:lastModifiedBy>Ola Slettevoll Grøttvik</cp:lastModifiedBy>
  <cp:revision>683</cp:revision>
  <dcterms:created xsi:type="dcterms:W3CDTF">2015-10-30T09:38:42Z</dcterms:created>
  <dcterms:modified xsi:type="dcterms:W3CDTF">2019-09-27T07:11:25Z</dcterms:modified>
</cp:coreProperties>
</file>