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2" r:id="rId2"/>
    <p:sldId id="256" r:id="rId3"/>
    <p:sldId id="257" r:id="rId4"/>
    <p:sldId id="273" r:id="rId5"/>
    <p:sldId id="258" r:id="rId6"/>
    <p:sldId id="264" r:id="rId7"/>
    <p:sldId id="265" r:id="rId8"/>
    <p:sldId id="274" r:id="rId9"/>
    <p:sldId id="268" r:id="rId10"/>
    <p:sldId id="269" r:id="rId11"/>
    <p:sldId id="260" r:id="rId12"/>
    <p:sldId id="261" r:id="rId13"/>
    <p:sldId id="262" r:id="rId14"/>
    <p:sldId id="275" r:id="rId15"/>
    <p:sldId id="267" r:id="rId16"/>
  </p:sldIdLst>
  <p:sldSz cx="9144000" cy="6858000" type="screen4x3"/>
  <p:notesSz cx="6781800" cy="9880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32904-A0F9-401B-AF8F-75299A226A2B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6D202-6F9D-4BA9-9DAD-7248A7FE6A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06ADE-B695-4E37-A525-EE616731BF92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1363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692650"/>
            <a:ext cx="5426075" cy="444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530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38530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CD7ED-6B4A-4058-9729-BAD2654BB4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6D1A1-F89E-4340-96FA-79CE8D02D1DB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423D6-B643-4CFA-B58A-8A393E72FACE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2B9D-1930-4208-B7CE-018C67CCC614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Tahoma" pitchFamily="34" charset="0"/>
                </a:rPr>
                <a:t>JINR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51100-2AA0-4222-8F6D-D91B75500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5542-D7F2-4C86-932A-7224C644BD9A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7FE-6507-4B1B-9CF7-24DF0C57760C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6E6E-BDBB-4D59-AEFB-B7A12B494613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73112-8E87-4AD3-991B-F1A3744F4869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493A-1BBD-4B7B-AF1A-4BF219BEE85E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CF603-B1E5-4765-9104-31973F013DD4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2B8-75C2-42F5-B700-1EC98B008FC8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D9FD-D62D-4D66-A0B5-37996015822B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D44BC-52FA-420C-B46D-D66A23E7EA97}" type="datetime1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26552-933D-45CD-BFB1-BE06E399C4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928662" y="1357298"/>
            <a:ext cx="7143799" cy="830997"/>
          </a:xfrm>
          <a:prstGeom prst="rect">
            <a:avLst/>
          </a:prstGeom>
          <a:solidFill>
            <a:srgbClr val="DD971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2400" dirty="0" smtClean="0">
                <a:solidFill>
                  <a:srgbClr val="0000FF"/>
                </a:solidFill>
                <a:latin typeface="Comic Sans MS" pitchFamily="66" charset="0"/>
              </a:rPr>
              <a:t>BRAINSTORMING ON LASER BASED SOLUTIONS FOR CLIC PRE-ALIGNMENT</a:t>
            </a:r>
            <a:endParaRPr lang="en-US" sz="2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071802" y="2500306"/>
            <a:ext cx="328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800" dirty="0" smtClean="0">
                <a:solidFill>
                  <a:srgbClr val="0000FF"/>
                </a:solidFill>
                <a:latin typeface="Comic Sans MS" pitchFamily="66" charset="0"/>
              </a:rPr>
              <a:t>INTRODUCTION</a:t>
            </a:r>
            <a:endParaRPr lang="en-US" sz="28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076" name="Picture 4" descr="logo-SU-15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38" y="96838"/>
            <a:ext cx="838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logo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0763" y="0"/>
            <a:ext cx="30432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227013" y="6240463"/>
            <a:ext cx="66087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600" dirty="0">
                <a:solidFill>
                  <a:srgbClr val="0000FF"/>
                </a:solidFill>
                <a:latin typeface="Comic Sans MS" pitchFamily="66" charset="0"/>
              </a:rPr>
              <a:t>Hélène MAINAUD DURAND, BE/ABP/SU, </a:t>
            </a: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</a:rPr>
              <a:t>09/02/2010 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876"/>
            <a:ext cx="3643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Status of the study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CLIC pre-alignment requirements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Strategy of pre-alignment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Components to be aligned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Baseline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Key-points</a:t>
            </a:r>
          </a:p>
          <a:p>
            <a:pPr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</a:rPr>
              <a:t> Agenda of the meeting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2197099" y="79484"/>
            <a:ext cx="5013327" cy="599966"/>
          </a:xfr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CLIC  MODULES  T0, T1 </a:t>
            </a:r>
            <a:r>
              <a:rPr lang="en-US" sz="18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&amp;</a:t>
            </a:r>
            <a:r>
              <a:rPr lang="en-US" sz="28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rPr>
              <a:t> T4</a:t>
            </a:r>
            <a:endParaRPr lang="en-US" sz="2800" dirty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348343" y="826570"/>
            <a:ext cx="8389258" cy="5861613"/>
            <a:chOff x="774703" y="826570"/>
            <a:chExt cx="7962898" cy="564058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4703" y="826570"/>
              <a:ext cx="7962898" cy="5640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3"/>
            <p:cNvGrpSpPr/>
            <p:nvPr/>
          </p:nvGrpSpPr>
          <p:grpSpPr>
            <a:xfrm>
              <a:off x="780323" y="1253663"/>
              <a:ext cx="7598774" cy="5135628"/>
              <a:chOff x="780323" y="1253663"/>
              <a:chExt cx="7598774" cy="513562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390355" y="5927626"/>
                <a:ext cx="1153342" cy="461665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tint val="50000"/>
                      <a:satMod val="300000"/>
                    </a:schemeClr>
                  </a:gs>
                  <a:gs pos="35000">
                    <a:schemeClr val="accent5">
                      <a:tint val="37000"/>
                      <a:satMod val="300000"/>
                    </a:schemeClr>
                  </a:gs>
                  <a:gs pos="100000">
                    <a:schemeClr val="accent5">
                      <a:tint val="15000"/>
                      <a:satMod val="350000"/>
                    </a:schemeClr>
                  </a:gs>
                </a:gsLst>
                <a:lin ang="16200000" scaled="1"/>
              </a:gra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Module </a:t>
                </a:r>
              </a:p>
              <a:p>
                <a:pPr algn="ctr"/>
                <a:r>
                  <a:rPr lang="en-US" sz="1200" dirty="0" smtClean="0"/>
                  <a:t>Type 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80323" y="1253663"/>
                <a:ext cx="1143000" cy="461665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tint val="50000"/>
                      <a:satMod val="300000"/>
                    </a:schemeClr>
                  </a:gs>
                  <a:gs pos="35000">
                    <a:schemeClr val="accent5">
                      <a:tint val="37000"/>
                      <a:satMod val="300000"/>
                    </a:schemeClr>
                  </a:gs>
                  <a:gs pos="100000">
                    <a:schemeClr val="accent5">
                      <a:tint val="15000"/>
                      <a:satMod val="350000"/>
                    </a:schemeClr>
                  </a:gs>
                </a:gsLst>
                <a:lin ang="16200000" scaled="1"/>
              </a:gra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Standard Module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225755" y="2168426"/>
                <a:ext cx="1153342" cy="461665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tint val="50000"/>
                      <a:satMod val="300000"/>
                    </a:schemeClr>
                  </a:gs>
                  <a:gs pos="35000">
                    <a:schemeClr val="accent5">
                      <a:tint val="37000"/>
                      <a:satMod val="300000"/>
                    </a:schemeClr>
                  </a:gs>
                  <a:gs pos="100000">
                    <a:schemeClr val="accent5">
                      <a:tint val="15000"/>
                      <a:satMod val="350000"/>
                    </a:schemeClr>
                  </a:gs>
                </a:gsLst>
                <a:lin ang="16200000" scaled="1"/>
              </a:gra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Module </a:t>
                </a:r>
              </a:p>
              <a:p>
                <a:pPr algn="ctr"/>
                <a:r>
                  <a:rPr lang="en-US" sz="1200" dirty="0" smtClean="0"/>
                  <a:t>Type 1</a:t>
                </a:r>
              </a:p>
            </p:txBody>
          </p:sp>
        </p:grpSp>
      </p:grpSp>
      <p:sp>
        <p:nvSpPr>
          <p:cNvPr id="9" name="Text Box 161"/>
          <p:cNvSpPr txBox="1">
            <a:spLocks noChangeArrowheads="1"/>
          </p:cNvSpPr>
          <p:nvPr/>
        </p:nvSpPr>
        <p:spPr bwMode="auto">
          <a:xfrm>
            <a:off x="4286248" y="928670"/>
            <a:ext cx="4714908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indent="-28575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Inter axis between DB and MB axes: 650 mm</a:t>
            </a:r>
          </a:p>
          <a:p>
            <a:pPr marL="742950" indent="-285750">
              <a:spcBef>
                <a:spcPct val="50000"/>
              </a:spcBef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Beam height: 620 mm</a:t>
            </a:r>
          </a:p>
          <a:p>
            <a:pPr marL="742950" indent="-285750">
              <a:spcBef>
                <a:spcPct val="50000"/>
              </a:spcBef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Module length: 2m</a:t>
            </a:r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071546"/>
            <a:ext cx="628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u="sng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Repositioning: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2 adjacent girders linked by a common articulation, supported by 3 high resolution linear actuators (one radial, two vertical)  3 DOF</a:t>
            </a:r>
          </a:p>
          <a:p>
            <a:pPr lvl="1">
              <a:buFont typeface="Courier New" pitchFamily="49" charset="0"/>
              <a:buChar char="o"/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Each MB quad supported by 5 cam movers</a:t>
            </a:r>
          </a:p>
          <a:p>
            <a:pPr lvl="1">
              <a:buFont typeface="Wingdings" pitchFamily="2" charset="2"/>
              <a:buChar char="ü"/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endParaRPr lang="en-US" sz="1600" dirty="0" smtClean="0"/>
          </a:p>
        </p:txBody>
      </p:sp>
      <p:grpSp>
        <p:nvGrpSpPr>
          <p:cNvPr id="29" name="Group 28"/>
          <p:cNvGrpSpPr/>
          <p:nvPr/>
        </p:nvGrpSpPr>
        <p:grpSpPr>
          <a:xfrm>
            <a:off x="500034" y="3214686"/>
            <a:ext cx="8072494" cy="857256"/>
            <a:chOff x="428596" y="2285992"/>
            <a:chExt cx="8072494" cy="857256"/>
          </a:xfrm>
        </p:grpSpPr>
        <p:sp>
          <p:nvSpPr>
            <p:cNvPr id="4" name="Rectangle 3"/>
            <p:cNvSpPr/>
            <p:nvPr/>
          </p:nvSpPr>
          <p:spPr>
            <a:xfrm>
              <a:off x="500034" y="2285992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00298" y="2285992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00562" y="2285992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500826" y="2285992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0034" y="2786058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571736" y="2786058"/>
              <a:ext cx="357190" cy="3571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00562" y="2786058"/>
              <a:ext cx="1928826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71802" y="2786058"/>
              <a:ext cx="1357322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72264" y="2786058"/>
              <a:ext cx="357190" cy="3571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72330" y="2786058"/>
              <a:ext cx="1357322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2428860" y="2428868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4429124" y="2428868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6429388" y="2428868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429652" y="2428868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28596" y="2428868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28596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2428860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3000364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4429124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6429388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000892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8429652" y="2928934"/>
              <a:ext cx="71438" cy="71438"/>
            </a:xfrm>
            <a:prstGeom prst="ellipse">
              <a:avLst/>
            </a:prstGeom>
            <a:solidFill>
              <a:srgbClr val="66FF66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42910" y="4500570"/>
            <a:ext cx="62151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1600" u="sng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Alignment input needed:</a:t>
            </a:r>
          </a:p>
          <a:p>
            <a:pPr>
              <a:buFont typeface="Arial" pitchFamily="34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For each articulation point: one transverse info + roll</a:t>
            </a:r>
          </a:p>
          <a:p>
            <a:pPr lvl="1">
              <a:buFont typeface="Courier New" pitchFamily="49" charset="0"/>
              <a:buChar char="o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For MB quad: two transverse info + roll</a:t>
            </a:r>
          </a:p>
          <a:p>
            <a:pPr lvl="1">
              <a:buFont typeface="Courier New" pitchFamily="49" charset="0"/>
              <a:buChar char="o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For each MB quad BPM: one transverse info + roll</a:t>
            </a:r>
          </a:p>
          <a:p>
            <a:endParaRPr lang="fr-CH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0927" y="714356"/>
            <a:ext cx="2093073" cy="168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4143403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u="sng" dirty="0" smtClean="0">
                <a:solidFill>
                  <a:srgbClr val="0000FF"/>
                </a:solidFill>
                <a:latin typeface="Comic Sans MS" pitchFamily="66" charset="0"/>
              </a:rPr>
              <a:t>Baseline concerning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91004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4143403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u="sng" dirty="0" smtClean="0">
                <a:solidFill>
                  <a:srgbClr val="0000FF"/>
                </a:solidFill>
                <a:latin typeface="Comic Sans MS" pitchFamily="66" charset="0"/>
              </a:rPr>
              <a:t>Baseline concerning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614366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>
              <a:buFont typeface="Arial" charset="0"/>
              <a:buChar char="•"/>
              <a:tabLst>
                <a:tab pos="365125" algn="l"/>
              </a:tabLst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Pre-alignment = « absolute » measurements</a:t>
            </a:r>
          </a:p>
          <a:p>
            <a:pPr lvl="2" indent="-457200" algn="just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zero of each alignment device  must be determined within a few microns w.r.t the zero of each component to be aligned</a:t>
            </a:r>
          </a:p>
          <a:p>
            <a:pPr lvl="2" indent="-457200" algn="just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precision and accuracy of measurement of each alignment device within a few microns, no drift</a:t>
            </a:r>
          </a:p>
          <a:p>
            <a:pPr lvl="2" indent="-457200" algn="just">
              <a:buFont typeface="Courier New" pitchFamily="49" charset="0"/>
              <a:buChar char="o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each alignment reference must be stable and determined within a few microns.</a:t>
            </a:r>
          </a:p>
          <a:p>
            <a:pPr lvl="1">
              <a:buFont typeface="Arial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Non regular distances along the main beam. Smallest distance between two alignment device: ~ 300 mm</a:t>
            </a:r>
          </a:p>
          <a:p>
            <a:pPr marL="457200" indent="-457200" algn="just">
              <a:buFont typeface="Arial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Regular distances along the drive beam</a:t>
            </a:r>
          </a:p>
          <a:p>
            <a:pPr>
              <a:buFont typeface="Arial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Over 200m: up to 140 alignment devices along the reference line [propagation network: devices for the overlap + devices for MB quad and BPM.</a:t>
            </a:r>
          </a:p>
          <a:p>
            <a:pPr marL="457200" indent="-457200" algn="just">
              <a:buFont typeface="Arial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Short range devices: ~ 45 000  [rough estimate]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Long range devices:~ 16 000</a:t>
            </a:r>
          </a:p>
          <a:p>
            <a:pPr marL="457200" indent="-457200" algn="just">
              <a:buFont typeface="Arial" charset="0"/>
              <a:buChar char="•"/>
            </a:pPr>
            <a:endParaRPr lang="fr-CH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Low cost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Robust</a:t>
            </a:r>
          </a:p>
          <a:p>
            <a:pPr>
              <a:buFont typeface="Arial" charset="0"/>
              <a:buChar char="•"/>
            </a:pPr>
            <a:endParaRPr lang="fr-CH" sz="1400" dirty="0" smtClean="0"/>
          </a:p>
        </p:txBody>
      </p:sp>
      <p:sp>
        <p:nvSpPr>
          <p:cNvPr id="3" name="Right Brace 2"/>
          <p:cNvSpPr/>
          <p:nvPr/>
        </p:nvSpPr>
        <p:spPr>
          <a:xfrm>
            <a:off x="6572264" y="1142984"/>
            <a:ext cx="214314" cy="1714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16" y="1714488"/>
            <a:ext cx="20717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Budget error better than 15 µm r.m.s</a:t>
            </a:r>
            <a:r>
              <a:rPr lang="fr-CH" dirty="0" smtClean="0"/>
              <a:t>.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429000"/>
            <a:ext cx="38512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14283" y="214290"/>
            <a:ext cx="1500198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u="sng" dirty="0" smtClean="0">
                <a:solidFill>
                  <a:srgbClr val="0000FF"/>
                </a:solidFill>
                <a:latin typeface="Comic Sans MS" pitchFamily="66" charset="0"/>
              </a:rPr>
              <a:t>Key-points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785818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>
              <a:buFont typeface="Arial" charset="0"/>
              <a:buChar char="•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Creation of workpackages:</a:t>
            </a:r>
          </a:p>
          <a:p>
            <a:pPr>
              <a:buFont typeface="Arial" charset="0"/>
              <a:buChar char="•"/>
              <a:tabLst>
                <a:tab pos="365125" algn="l"/>
              </a:tabLst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WP1: R&amp;D on a « long range pre-alignment system » for the propagation network</a:t>
            </a: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WP2: R&amp;D on a short range pre-alignment system for the proximity network</a:t>
            </a: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WP3: R&amp;D specific alignment systems for the final focus</a:t>
            </a: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Strategy and schedule:</a:t>
            </a:r>
          </a:p>
          <a:p>
            <a:pPr>
              <a:buFont typeface="Arial" pitchFamily="34" charset="0"/>
              <a:buChar char="•"/>
              <a:tabLst>
                <a:tab pos="365125" algn="l"/>
              </a:tabLst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2" indent="-457200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By iteration, propose a R&amp;D program on laser based solutions for the CLIC pre-alignment before end of March, concerning WP1 and WP2</a:t>
            </a: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Still waiting for a specification from beam dynamics concerning WP3.</a:t>
            </a:r>
          </a:p>
          <a:p>
            <a:pPr lvl="1">
              <a:buFont typeface="Courier New" pitchFamily="49" charset="0"/>
              <a:buChar char="o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	To be defined:</a:t>
            </a:r>
          </a:p>
          <a:p>
            <a:pPr lvl="2">
              <a:buFont typeface="Wingdings" pitchFamily="2" charset="2"/>
              <a:buChar char="ü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description and objectives of the solution(s) to be studied</a:t>
            </a:r>
          </a:p>
          <a:p>
            <a:pPr lvl="2">
              <a:buFont typeface="Wingdings" pitchFamily="2" charset="2"/>
              <a:buChar char="ü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Estimation of ressources (material/manpower)</a:t>
            </a:r>
          </a:p>
          <a:p>
            <a:pPr lvl="2">
              <a:buFont typeface="Wingdings" pitchFamily="2" charset="2"/>
              <a:buChar char="ü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Estimation of schedule and deliverables</a:t>
            </a:r>
          </a:p>
          <a:p>
            <a:pPr lvl="2">
              <a:buFont typeface="Wingdings" pitchFamily="2" charset="2"/>
              <a:buChar char="ü"/>
              <a:tabLst>
                <a:tab pos="365125" algn="l"/>
              </a:tabLst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Distribution of responsibilities.</a:t>
            </a:r>
          </a:p>
          <a:p>
            <a:pPr lvl="1">
              <a:tabLst>
                <a:tab pos="365125" algn="l"/>
              </a:tabLst>
            </a:pP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endParaRPr lang="en-US" sz="1400" dirty="0" smtClean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14283" y="214290"/>
            <a:ext cx="1357322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u="sng" dirty="0" smtClean="0">
                <a:solidFill>
                  <a:srgbClr val="0000FF"/>
                </a:solidFill>
                <a:latin typeface="Comic Sans MS" pitchFamily="66" charset="0"/>
              </a:rPr>
              <a:t>Key-points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14283" y="214290"/>
            <a:ext cx="1285884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u="sng" dirty="0" smtClean="0">
                <a:solidFill>
                  <a:srgbClr val="0000FF"/>
                </a:solidFill>
                <a:latin typeface="Comic Sans MS" pitchFamily="66" charset="0"/>
              </a:rPr>
              <a:t>Agenda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738313"/>
            <a:ext cx="60007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928670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The Compact Linear Collider (CLIC) Study is a site independent feasibility study aiming at the development of a realistic technology at an affordable cost for an electron-positron Linear Collider in the post-LHC era for Physics up to the multi-TeV center of mass colliding beam energy range (nominal 3 TeV). </a:t>
            </a: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pPr algn="ctr"/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 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next 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milestone of this project is a Conceptual Design Report (CDR) that must be ready end of 2010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.</a:t>
            </a:r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endParaRPr lang="en-US" sz="1600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667000"/>
            <a:ext cx="562405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2381236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Status of the study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071934" y="2143116"/>
            <a:ext cx="208756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400" dirty="0">
                <a:solidFill>
                  <a:srgbClr val="0000FF"/>
                </a:solidFill>
                <a:latin typeface="Comic Sans MS" pitchFamily="66" charset="0"/>
              </a:rPr>
              <a:t>Within +/- 0.1 mm (1</a:t>
            </a:r>
            <a:r>
              <a:rPr lang="fr-CH" sz="1400" dirty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fr-CH" sz="1400" dirty="0">
                <a:solidFill>
                  <a:srgbClr val="0000FF"/>
                </a:solidFill>
                <a:latin typeface="Comic Sans MS" pitchFamily="66" charset="0"/>
              </a:rPr>
              <a:t>)</a:t>
            </a:r>
            <a:endParaRPr lang="en-US" sz="1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66772" y="1585918"/>
            <a:ext cx="3132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Mechanical pre-alignment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66772" y="2628906"/>
            <a:ext cx="467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Implementation of active pre-alignment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66772" y="3786189"/>
            <a:ext cx="80629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Implementation of beam based 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alignment and beam based feedbacks</a:t>
            </a:r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3025772" y="2162181"/>
            <a:ext cx="792163" cy="287337"/>
          </a:xfrm>
          <a:prstGeom prst="rightArrow">
            <a:avLst>
              <a:gd name="adj1" fmla="val 50000"/>
              <a:gd name="adj2" fmla="val 68923"/>
            </a:avLst>
          </a:prstGeom>
          <a:solidFill>
            <a:srgbClr val="EAAF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071934" y="3214686"/>
            <a:ext cx="395922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Girders and quadrupoles within ± 10 </a:t>
            </a:r>
            <a:r>
              <a:rPr lang="en-US" sz="14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m (3</a:t>
            </a:r>
            <a:r>
              <a:rPr lang="en-US" sz="1400" dirty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3025772" y="3206756"/>
            <a:ext cx="792163" cy="287337"/>
          </a:xfrm>
          <a:prstGeom prst="rightArrow">
            <a:avLst>
              <a:gd name="adj1" fmla="val 50000"/>
              <a:gd name="adj2" fmla="val 68923"/>
            </a:avLst>
          </a:prstGeom>
          <a:solidFill>
            <a:srgbClr val="EAAF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071934" y="4286256"/>
            <a:ext cx="395922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Active positioning to the micron level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3071802" y="4500570"/>
            <a:ext cx="792163" cy="287338"/>
          </a:xfrm>
          <a:prstGeom prst="rightArrow">
            <a:avLst>
              <a:gd name="adj1" fmla="val 50000"/>
              <a:gd name="adj2" fmla="val 68923"/>
            </a:avLst>
          </a:prstGeom>
          <a:solidFill>
            <a:srgbClr val="EAAF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4016375" cy="369887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 CLIC Pre-alignment requirements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14348" y="1000108"/>
            <a:ext cx="2333637" cy="338554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fr-CH" sz="1600" i="1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Strategy of alignment</a:t>
            </a:r>
            <a:endParaRPr lang="en-US" sz="1600" i="1" dirty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071934" y="4786322"/>
            <a:ext cx="45720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Stability to the nanometer level on the MB quads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The expected performance on the active pre-alignment is of the order of several micrometers over sliding windows of at least 200 m.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	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 realistic data: 15 µm (1σ) (solution proposed in CDR)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	 target: 10 µm (3σ)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CLIC accelerator will be « laser straight ».</a:t>
            </a: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The 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solution proposed in the CDR is based on overlapping stretched wires and Wire Positioning Sensors (WPS). 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This 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solution has some drawbacks: its cost, difficulties in its installation and in its maintenance, the sag of the wire is a limiting factor and will require modelization using HLS systems which perform measurements w.r.t. geoïd (which then must be known within an accuracy never reached before). </a:t>
            </a:r>
          </a:p>
          <a:p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For 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</a:rPr>
              <a:t>the TDR, an alternative solution is needed, and other solutions based on laser beam should be studied.</a:t>
            </a:r>
          </a:p>
          <a:p>
            <a:endParaRPr lang="en-US" sz="1600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4016375" cy="369887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 CLIC Pre-alignment requirements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14348" y="1000108"/>
            <a:ext cx="2333637" cy="338554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fr-CH" sz="1600" i="1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Strategy of alignment</a:t>
            </a:r>
            <a:endParaRPr lang="en-US" sz="1600" i="1" dirty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2428875" cy="347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776781" y="4298944"/>
            <a:ext cx="2303463" cy="504825"/>
          </a:xfrm>
          <a:prstGeom prst="rect">
            <a:avLst/>
          </a:prstGeom>
          <a:noFill/>
          <a:ln w="571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6200000">
            <a:off x="4092568" y="4335457"/>
            <a:ext cx="288925" cy="431800"/>
          </a:xfrm>
          <a:prstGeom prst="downArrow">
            <a:avLst>
              <a:gd name="adj1" fmla="val 50000"/>
              <a:gd name="adj2" fmla="val 373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 rot="5400000" flipH="1">
            <a:off x="7367581" y="4335457"/>
            <a:ext cx="288925" cy="431800"/>
          </a:xfrm>
          <a:prstGeom prst="downArrow">
            <a:avLst>
              <a:gd name="adj1" fmla="val 50000"/>
              <a:gd name="adj2" fmla="val 373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3735381" y="1492244"/>
            <a:ext cx="4895850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Installation and determination of the Survey network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406894" y="2068507"/>
            <a:ext cx="3179762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Transfer of reference into tunnel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643306" y="2643182"/>
            <a:ext cx="5024438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Installation and determination of the tunnel network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4233856" y="3219444"/>
            <a:ext cx="3497263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Absolute alignment of the elements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4233856" y="3795707"/>
            <a:ext cx="3497263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Relative alignment of the elements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848219" y="4371969"/>
            <a:ext cx="2162175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Active prealignment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4084631" y="4948232"/>
            <a:ext cx="4006850" cy="3143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b="1" dirty="0">
                <a:latin typeface="Comic Sans MS" pitchFamily="66" charset="0"/>
              </a:rPr>
              <a:t>Control and </a:t>
            </a:r>
            <a:r>
              <a:rPr lang="fr-CH" sz="1400" b="1" dirty="0" smtClean="0">
                <a:latin typeface="Comic Sans MS" pitchFamily="66" charset="0"/>
              </a:rPr>
              <a:t>monitoring </a:t>
            </a:r>
            <a:r>
              <a:rPr lang="fr-CH" sz="1400" b="1" dirty="0">
                <a:latin typeface="Comic Sans MS" pitchFamily="66" charset="0"/>
              </a:rPr>
              <a:t>of the alignment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4283" y="214291"/>
            <a:ext cx="3071834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Strategy of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14488"/>
            <a:ext cx="2197100" cy="1785938"/>
          </a:xfrm>
          <a:prstGeom prst="rect">
            <a:avLst/>
          </a:prstGeom>
          <a:noFill/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72050"/>
            <a:ext cx="2822953" cy="1785950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286388"/>
            <a:ext cx="4514850" cy="1000125"/>
          </a:xfrm>
          <a:prstGeom prst="rect">
            <a:avLst/>
          </a:prstGeom>
          <a:noFill/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14283" y="214291"/>
            <a:ext cx="3071834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Strategy of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14348" y="1000108"/>
            <a:ext cx="5929354" cy="338554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fr-CH" sz="1600" i="1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Installation and determination of the tunnel network</a:t>
            </a:r>
            <a:endParaRPr lang="en-US" sz="1600" i="1" dirty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1785926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Installation of services</a:t>
            </a:r>
          </a:p>
          <a:p>
            <a:pPr>
              <a:buFont typeface="Wingdings" pitchFamily="2" charset="2"/>
              <a:buChar char="è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implantation of the metrological network</a:t>
            </a:r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endParaRPr lang="en-US" sz="1600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14348" y="3786191"/>
            <a:ext cx="8072494" cy="338554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fr-CH" sz="1600" i="1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Installation and determination of the metrological network (propagation network)</a:t>
            </a:r>
            <a:endParaRPr lang="en-US" sz="1600" i="1" dirty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429132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Installation and determination of overlapping references</a:t>
            </a:r>
          </a:p>
          <a:p>
            <a:pPr lvl="1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Same than for the CLIC active pre-alignment</a:t>
            </a:r>
            <a:endParaRPr lang="en-US" sz="1600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Accurate installation of the module (sealing of vacuum performed ASAP after installation)</a:t>
            </a:r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</a:endParaRPr>
          </a:p>
          <a:p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6588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357826"/>
            <a:ext cx="5048250" cy="1085850"/>
          </a:xfrm>
          <a:prstGeom prst="rect">
            <a:avLst/>
          </a:prstGeom>
          <a:noFill/>
        </p:spPr>
      </p:pic>
      <p:sp>
        <p:nvSpPr>
          <p:cNvPr id="5" name="Text Box 161"/>
          <p:cNvSpPr txBox="1">
            <a:spLocks noChangeArrowheads="1"/>
          </p:cNvSpPr>
          <p:nvPr/>
        </p:nvSpPr>
        <p:spPr bwMode="auto">
          <a:xfrm>
            <a:off x="357158" y="1142984"/>
            <a:ext cx="84963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</a:pPr>
            <a:r>
              <a:rPr lang="en-US" sz="1400" dirty="0">
                <a:solidFill>
                  <a:schemeClr val="accent2"/>
                </a:solidFill>
                <a:latin typeface="Comic Sans MS" pitchFamily="66" charset="0"/>
              </a:rPr>
              <a:t>	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The straight reference line between the two ends of the linac is obtained through overlapping reference lines</a:t>
            </a:r>
          </a:p>
        </p:txBody>
      </p:sp>
      <p:sp>
        <p:nvSpPr>
          <p:cNvPr id="6" name="Text Box 162"/>
          <p:cNvSpPr txBox="1">
            <a:spLocks noChangeArrowheads="1"/>
          </p:cNvSpPr>
          <p:nvPr/>
        </p:nvSpPr>
        <p:spPr bwMode="auto">
          <a:xfrm>
            <a:off x="852466" y="4924439"/>
            <a:ext cx="756126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Simplification of the alignment by linking adjacent girders by a common articulation point</a:t>
            </a:r>
          </a:p>
        </p:txBody>
      </p:sp>
      <p:sp>
        <p:nvSpPr>
          <p:cNvPr id="7" name="Text Box 163"/>
          <p:cNvSpPr txBox="1">
            <a:spLocks noChangeArrowheads="1"/>
          </p:cNvSpPr>
          <p:nvPr/>
        </p:nvSpPr>
        <p:spPr bwMode="auto">
          <a:xfrm>
            <a:off x="684213" y="2924175"/>
            <a:ext cx="216058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</a:pP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Current strategy: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71942"/>
            <a:ext cx="375676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14283" y="214291"/>
            <a:ext cx="3071834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Strategy of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Text Box 162"/>
          <p:cNvSpPr txBox="1">
            <a:spLocks noChangeArrowheads="1"/>
          </p:cNvSpPr>
          <p:nvPr/>
        </p:nvSpPr>
        <p:spPr bwMode="auto">
          <a:xfrm>
            <a:off x="857224" y="3357562"/>
            <a:ext cx="75612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Simplification of the alignment by 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pre-aligning components on girders</a:t>
            </a:r>
            <a:endParaRPr lang="en-US" sz="1600" dirty="0">
              <a:solidFill>
                <a:srgbClr val="000080"/>
              </a:solidFill>
              <a:latin typeface="Calibri" pitchFamily="34" charset="0"/>
              <a:ea typeface="Times New Roman" pitchFamily="18" charset="0"/>
              <a:sym typeface="Wingdings" pitchFamily="2" charset="2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214686"/>
            <a:ext cx="61150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14283" y="214291"/>
            <a:ext cx="3071834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Strategy of pre-alignment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2" name="Picture 159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714488"/>
            <a:ext cx="61150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64"/>
          <p:cNvSpPr txBox="1">
            <a:spLocks noChangeArrowheads="1"/>
          </p:cNvSpPr>
          <p:nvPr/>
        </p:nvSpPr>
        <p:spPr bwMode="auto">
          <a:xfrm>
            <a:off x="571472" y="1142984"/>
            <a:ext cx="75612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Association of a « proximity network » to each articulation point</a:t>
            </a:r>
          </a:p>
        </p:txBody>
      </p:sp>
      <p:sp>
        <p:nvSpPr>
          <p:cNvPr id="14" name="Text Box 164"/>
          <p:cNvSpPr txBox="1">
            <a:spLocks noChangeArrowheads="1"/>
          </p:cNvSpPr>
          <p:nvPr/>
        </p:nvSpPr>
        <p:spPr bwMode="auto">
          <a:xfrm>
            <a:off x="642910" y="2643182"/>
            <a:ext cx="75612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Association of a « </a:t>
            </a: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propagation </a:t>
            </a:r>
            <a:r>
              <a:rPr lang="en-US" sz="1600" dirty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network » to each articulation point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364784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47507"/>
            <a:ext cx="2571736" cy="192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000504"/>
            <a:ext cx="249298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4071942"/>
            <a:ext cx="2362202" cy="15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3714752"/>
            <a:ext cx="8667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3786190"/>
            <a:ext cx="790574" cy="2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2844" y="4143380"/>
            <a:ext cx="235745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2844" y="4929198"/>
            <a:ext cx="235745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857884" y="4143380"/>
            <a:ext cx="235745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71802" y="4143380"/>
            <a:ext cx="242889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71802" y="4857760"/>
            <a:ext cx="633418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714744" y="4857760"/>
            <a:ext cx="176690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857884" y="4857760"/>
            <a:ext cx="235745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71868" y="1142984"/>
            <a:ext cx="55721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Based on a two beams technology (Drive Beam, Main Beam)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Basic components: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	DB: PETS, quads and BPM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	MB: RF structures, quads and BPM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Each main linac consists of sequences of 2m modules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  4 lengths of MB quad  (0.5 m, 1m, 1.5m, 2m)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sym typeface="Wingdings" pitchFamily="2" charset="2"/>
              </a:rPr>
              <a:t>		 5 types of modules</a:t>
            </a:r>
          </a:p>
          <a:p>
            <a:endParaRPr lang="en-US" sz="16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928662" y="5929330"/>
            <a:ext cx="857256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857620" y="5929330"/>
            <a:ext cx="857256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585789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Girder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57752" y="585789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MB quad support</a:t>
            </a:r>
            <a:endParaRPr lang="en-US" dirty="0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14283" y="214290"/>
            <a:ext cx="3500462" cy="369332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The components to be aligned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</TotalTime>
  <Words>517</Words>
  <Application>Microsoft Office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CLIC  MODULES  T0, T1 &amp; T4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hmainaud</dc:creator>
  <cp:lastModifiedBy>hmainaud</cp:lastModifiedBy>
  <cp:revision>66</cp:revision>
  <dcterms:created xsi:type="dcterms:W3CDTF">2010-01-28T13:30:38Z</dcterms:created>
  <dcterms:modified xsi:type="dcterms:W3CDTF">2010-02-09T09:09:04Z</dcterms:modified>
</cp:coreProperties>
</file>