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58" r:id="rId4"/>
    <p:sldId id="261" r:id="rId5"/>
    <p:sldId id="263" r:id="rId6"/>
    <p:sldId id="259" r:id="rId7"/>
    <p:sldId id="260" r:id="rId8"/>
    <p:sldId id="266" r:id="rId9"/>
    <p:sldId id="264" r:id="rId10"/>
    <p:sldId id="267" r:id="rId11"/>
    <p:sldId id="265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00"/>
    <p:restoredTop sz="94637"/>
  </p:normalViewPr>
  <p:slideViewPr>
    <p:cSldViewPr snapToGrid="0" snapToObjects="1">
      <p:cViewPr varScale="1">
        <p:scale>
          <a:sx n="91" d="100"/>
          <a:sy n="91" d="100"/>
        </p:scale>
        <p:origin x="21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7C635-0115-0E45-9AC5-A050305652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64079C-EA2A-1C40-A4B2-AB83200548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5A150-C42B-5C41-8F5A-01D3B518C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27ACF-636A-DC44-A6A6-1A93FC885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D50DB-F349-1E4A-B539-4229AD9C6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4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F30C8-D4F5-6E44-AE82-E32A0B585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007735-6C36-184E-BBAC-A25DD85F43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3D4CE-B084-F447-A7D8-EB9FD136D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77FCC-F8CE-894C-9C1A-AFA7A93FD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3BBD18-42EC-5348-B152-3341268EA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76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81C08C-B761-2645-97B9-BE852CAD6A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6EE291-A3EE-F247-95A7-684495EC7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443C2-915D-3F41-8717-CF30BE240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9EEE3-3AB2-7B4D-B032-3B9A54395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D64AD-931D-274E-94CB-BAF17AE12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5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38ACE-FBC8-4C4A-BE29-93D2EB4AC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56B8D-3740-BB42-99B2-28682F5AD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B17E2-D3B7-5646-93BD-C8D656A45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20AAF-4321-E743-813C-CE10F99D3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A0173-57A8-814A-BCCD-930F132B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9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61D28-BDB1-7748-98EA-840AD8E91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87F57-FE47-784E-8E9A-847C5030F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ECE07-471E-554C-9462-1D56DFAED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1D6BD-A824-9E4F-8AEE-490B45947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B3229-6E41-1D4F-A397-74C304AEA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6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15FB1-4AEF-C940-A021-18B8BBA7A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5B117-C08E-6547-9836-4797FAA487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CBC7F1-C6A5-3A41-8752-97D18A37A2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B33AD5-9A38-164A-BF1E-9845C0DF2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D570B-7C54-EF49-86BA-BE4DF3C21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F6B2CB-DF64-174F-96D7-19691CBC7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9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67C77-DA6E-0B4C-B371-A23B7F00F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7EC7F-87FD-3541-BBC8-739DF0F0F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47D7D-4E0C-7E46-BB13-B5D5F46E1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1F9B35-A40B-DD4B-86E1-5ADC518EFA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8FC29B-70DF-3F48-B237-10199DB4A7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94095E-22CF-7847-B799-7F7DF217A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F22C83-41B0-284A-8ED2-7030C0AC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29A7A0-8C01-DF41-9D0B-A3F80CEAF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17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510D0-6770-E944-9EDE-2A653E3FA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EF8F70-898C-8B48-B2BB-C7594E717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909657-A338-F040-9769-6C8717ACB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DFEF41-C4B9-F649-9A79-A537629C6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17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5BAA12-91BA-B343-AEBD-326102DF9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94BAE2-DE72-D146-AEE2-C05F74702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06B8E-E665-C346-A4F1-4AD1B9A0D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6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56D85-E2B4-934B-BDD6-F09967875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A3A74-0C69-B245-A6D3-495765130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3E7CED-2273-124F-BD8C-C2FAF764C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D22367-3D11-5C43-B459-B4D7D43C2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CC5767-52D4-B144-8260-FE1F8151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AC2990-D879-D64D-A1F3-ABD9D4C10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78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7A688-D7B2-D940-8F94-4E20EDA5C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DF4300-54F4-4540-96F2-7BED2DB4EC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FEA727-C38A-BB4B-B1CF-CA510FED46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144A43-650B-974D-AE2E-870B43983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672FE-17A5-B549-BC1F-39AA7D618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8BEBA-C0FF-D545-B90A-2AB7E5AC1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833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ED702D-C5EA-584C-AAA3-4FCD715F0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7F585-A4EC-A548-A736-6CE81BD47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2BEC4-7607-7040-AFF9-63BF593E3F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312FB-5B54-4844-9077-8630EB7DC9E5}" type="datetimeFigureOut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C443D-E925-9649-99F0-5C53B981B4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3377A-6A1D-754E-9645-9B104BD67C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5CC8E-3CE6-B34B-8C39-AA7BA2B7F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34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E6C28-123A-1046-ABDF-7CBCE3F4D5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Raleway" panose="020B0503030101060003" pitchFamily="34" charset="77"/>
              </a:rPr>
              <a:t>Tech Push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8C98E6-82B0-C247-8DEA-4CDAEC12BF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aleway" panose="020B0503030101060003" pitchFamily="34" charset="77"/>
              </a:rPr>
              <a:t>Innovation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0F2A40-903A-3B49-9C10-487776A82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35" y="5631229"/>
            <a:ext cx="3681046" cy="9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16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BCA613CA-B24C-1941-9ED6-EC579557CBF2}"/>
              </a:ext>
            </a:extLst>
          </p:cNvPr>
          <p:cNvSpPr txBox="1">
            <a:spLocks/>
          </p:cNvSpPr>
          <p:nvPr/>
        </p:nvSpPr>
        <p:spPr>
          <a:xfrm>
            <a:off x="1209675" y="915988"/>
            <a:ext cx="9144000" cy="65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latin typeface="Raleway" panose="020B0503030101060003" pitchFamily="34" charset="77"/>
              </a:rPr>
              <a:t>Building a business case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951D568-A0C4-284C-852A-D0ECE2CB70D8}"/>
              </a:ext>
            </a:extLst>
          </p:cNvPr>
          <p:cNvSpPr txBox="1">
            <a:spLocks/>
          </p:cNvSpPr>
          <p:nvPr/>
        </p:nvSpPr>
        <p:spPr>
          <a:xfrm>
            <a:off x="1209675" y="2010484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500" dirty="0">
              <a:latin typeface="Raleway" panose="020B0503030101060003" pitchFamily="34" charset="77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D1A964FF-2523-4B41-9B46-6F6F0BFC4AFD}"/>
              </a:ext>
            </a:extLst>
          </p:cNvPr>
          <p:cNvSpPr txBox="1">
            <a:spLocks/>
          </p:cNvSpPr>
          <p:nvPr/>
        </p:nvSpPr>
        <p:spPr>
          <a:xfrm>
            <a:off x="1209675" y="1954213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500" dirty="0">
              <a:latin typeface="Raleway" panose="020B0503030101060003" pitchFamily="34" charset="77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BDC4A12-0328-1542-BFDE-840F6A0B879F}"/>
              </a:ext>
            </a:extLst>
          </p:cNvPr>
          <p:cNvSpPr txBox="1">
            <a:spLocks/>
          </p:cNvSpPr>
          <p:nvPr/>
        </p:nvSpPr>
        <p:spPr>
          <a:xfrm>
            <a:off x="1362075" y="2106613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500" dirty="0">
              <a:latin typeface="Raleway" panose="020B0503030101060003" pitchFamily="34" charset="77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41A6265-E133-C147-852D-9DF8FC6FE80E}"/>
              </a:ext>
            </a:extLst>
          </p:cNvPr>
          <p:cNvSpPr txBox="1">
            <a:spLocks/>
          </p:cNvSpPr>
          <p:nvPr/>
        </p:nvSpPr>
        <p:spPr>
          <a:xfrm>
            <a:off x="1209674" y="2010484"/>
            <a:ext cx="10199223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latin typeface="Raleway" panose="020B0503030101060003" pitchFamily="34" charset="77"/>
              </a:rPr>
              <a:t>The right team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The value proposition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The business model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Go to market strategy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IP situation and strategy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Fundraising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5D8694-B4FF-A940-B62E-9D5669063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35" y="5631229"/>
            <a:ext cx="3681046" cy="9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477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BCA613CA-B24C-1941-9ED6-EC579557CBF2}"/>
              </a:ext>
            </a:extLst>
          </p:cNvPr>
          <p:cNvSpPr txBox="1">
            <a:spLocks/>
          </p:cNvSpPr>
          <p:nvPr/>
        </p:nvSpPr>
        <p:spPr>
          <a:xfrm>
            <a:off x="1209675" y="915988"/>
            <a:ext cx="9144000" cy="65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latin typeface="Raleway" panose="020B0503030101060003" pitchFamily="34" charset="77"/>
              </a:rPr>
              <a:t>Challenges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951D568-A0C4-284C-852A-D0ECE2CB70D8}"/>
              </a:ext>
            </a:extLst>
          </p:cNvPr>
          <p:cNvSpPr txBox="1">
            <a:spLocks/>
          </p:cNvSpPr>
          <p:nvPr/>
        </p:nvSpPr>
        <p:spPr>
          <a:xfrm>
            <a:off x="1209675" y="2010484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500" dirty="0">
              <a:latin typeface="Raleway" panose="020B0503030101060003" pitchFamily="34" charset="77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D1A964FF-2523-4B41-9B46-6F6F0BFC4AFD}"/>
              </a:ext>
            </a:extLst>
          </p:cNvPr>
          <p:cNvSpPr txBox="1">
            <a:spLocks/>
          </p:cNvSpPr>
          <p:nvPr/>
        </p:nvSpPr>
        <p:spPr>
          <a:xfrm>
            <a:off x="1209675" y="1954213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500" dirty="0">
              <a:latin typeface="Raleway" panose="020B0503030101060003" pitchFamily="34" charset="77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1E66249-B9F3-B544-B8FD-9D3187E08BC7}"/>
              </a:ext>
            </a:extLst>
          </p:cNvPr>
          <p:cNvSpPr txBox="1">
            <a:spLocks/>
          </p:cNvSpPr>
          <p:nvPr/>
        </p:nvSpPr>
        <p:spPr>
          <a:xfrm>
            <a:off x="1209674" y="2010484"/>
            <a:ext cx="10199223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latin typeface="Raleway" panose="020B0503030101060003" pitchFamily="34" charset="77"/>
              </a:rPr>
              <a:t>Tech push can work, however often it turns out to be too specific</a:t>
            </a:r>
          </a:p>
          <a:p>
            <a:pPr lvl="1"/>
            <a:r>
              <a:rPr lang="en-US" dirty="0">
                <a:latin typeface="Raleway" panose="020B0503030101060003" pitchFamily="34" charset="77"/>
              </a:rPr>
              <a:t>Why we have started to speak more about know-how </a:t>
            </a:r>
            <a:endParaRPr lang="en-US" sz="2100" dirty="0">
              <a:latin typeface="Raleway" panose="020B0503030101060003" pitchFamily="34" charset="77"/>
            </a:endParaRPr>
          </a:p>
          <a:p>
            <a:r>
              <a:rPr lang="en-US" sz="2500" dirty="0">
                <a:latin typeface="Raleway" panose="020B0503030101060003" pitchFamily="34" charset="77"/>
              </a:rPr>
              <a:t>Innovation gap between research and market opportunities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Need to have the right competences in the teams</a:t>
            </a:r>
          </a:p>
          <a:p>
            <a:endParaRPr lang="en-US" sz="2500" dirty="0">
              <a:latin typeface="Raleway" panose="020B0503030101060003" pitchFamily="34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FEF650-7661-E541-976A-EE8AEE83E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35" y="5631229"/>
            <a:ext cx="3681046" cy="9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94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BCA613CA-B24C-1941-9ED6-EC579557CBF2}"/>
              </a:ext>
            </a:extLst>
          </p:cNvPr>
          <p:cNvSpPr txBox="1">
            <a:spLocks/>
          </p:cNvSpPr>
          <p:nvPr/>
        </p:nvSpPr>
        <p:spPr>
          <a:xfrm>
            <a:off x="1209675" y="915988"/>
            <a:ext cx="9144000" cy="65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latin typeface="Raleway" panose="020B0503030101060003" pitchFamily="34" charset="77"/>
              </a:rPr>
              <a:t>Conclusion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951D568-A0C4-284C-852A-D0ECE2CB70D8}"/>
              </a:ext>
            </a:extLst>
          </p:cNvPr>
          <p:cNvSpPr txBox="1">
            <a:spLocks/>
          </p:cNvSpPr>
          <p:nvPr/>
        </p:nvSpPr>
        <p:spPr>
          <a:xfrm>
            <a:off x="1209675" y="2010484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500" dirty="0">
              <a:latin typeface="Raleway" panose="020B0503030101060003" pitchFamily="34" charset="77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D1A964FF-2523-4B41-9B46-6F6F0BFC4AFD}"/>
              </a:ext>
            </a:extLst>
          </p:cNvPr>
          <p:cNvSpPr txBox="1">
            <a:spLocks/>
          </p:cNvSpPr>
          <p:nvPr/>
        </p:nvSpPr>
        <p:spPr>
          <a:xfrm>
            <a:off x="1209675" y="1954213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500" dirty="0">
              <a:latin typeface="Raleway" panose="020B0503030101060003" pitchFamily="34" charset="77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1E66249-B9F3-B544-B8FD-9D3187E08BC7}"/>
              </a:ext>
            </a:extLst>
          </p:cNvPr>
          <p:cNvSpPr txBox="1">
            <a:spLocks/>
          </p:cNvSpPr>
          <p:nvPr/>
        </p:nvSpPr>
        <p:spPr>
          <a:xfrm>
            <a:off x="1209674" y="2010484"/>
            <a:ext cx="10199223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latin typeface="Raleway" panose="020B0503030101060003" pitchFamily="34" charset="77"/>
              </a:rPr>
              <a:t>Tech push is hard, but can have great potential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To find more ‘</a:t>
            </a:r>
            <a:r>
              <a:rPr lang="en-US" sz="2500" dirty="0" err="1">
                <a:latin typeface="Raleway" panose="020B0503030101060003" pitchFamily="34" charset="77"/>
              </a:rPr>
              <a:t>exaptive</a:t>
            </a:r>
            <a:r>
              <a:rPr lang="en-US" sz="2500" dirty="0">
                <a:latin typeface="Raleway" panose="020B0503030101060003" pitchFamily="34" charset="77"/>
              </a:rPr>
              <a:t>’ applications, creative methods are useful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One can still not forget about the customers…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CESP is tailored to find opportunities based on tech</a:t>
            </a:r>
          </a:p>
          <a:p>
            <a:endParaRPr lang="en-US" sz="2500" dirty="0">
              <a:latin typeface="Raleway" panose="020B0503030101060003" pitchFamily="34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FEF650-7661-E541-976A-EE8AEE83E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35" y="5631229"/>
            <a:ext cx="3681046" cy="9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708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0F2A40-903A-3B49-9C10-487776A82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35" y="5631229"/>
            <a:ext cx="3681046" cy="9505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CE8F4F-0500-CB4B-8C5D-2906A0F1A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225" y="1278988"/>
            <a:ext cx="3416300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5A4B746E-D8FA-1D41-B43A-5B26A9DBFBCB}"/>
              </a:ext>
            </a:extLst>
          </p:cNvPr>
          <p:cNvSpPr txBox="1">
            <a:spLocks/>
          </p:cNvSpPr>
          <p:nvPr/>
        </p:nvSpPr>
        <p:spPr>
          <a:xfrm>
            <a:off x="2222550" y="3260188"/>
            <a:ext cx="1252171" cy="50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500" dirty="0">
                <a:latin typeface="Raleway" panose="020B0503030101060003" pitchFamily="34" charset="77"/>
              </a:rPr>
              <a:t>Me --&gt;</a:t>
            </a:r>
          </a:p>
        </p:txBody>
      </p:sp>
    </p:spTree>
    <p:extLst>
      <p:ext uri="{BB962C8B-B14F-4D97-AF65-F5344CB8AC3E}">
        <p14:creationId xmlns:p14="http://schemas.microsoft.com/office/powerpoint/2010/main" val="3290299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BCA613CA-B24C-1941-9ED6-EC579557CBF2}"/>
              </a:ext>
            </a:extLst>
          </p:cNvPr>
          <p:cNvSpPr txBox="1">
            <a:spLocks/>
          </p:cNvSpPr>
          <p:nvPr/>
        </p:nvSpPr>
        <p:spPr>
          <a:xfrm>
            <a:off x="1209675" y="915988"/>
            <a:ext cx="9144000" cy="65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latin typeface="Raleway" panose="020B0503030101060003" pitchFamily="34" charset="77"/>
              </a:rPr>
              <a:t>Tech push vs. Market pull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951D568-A0C4-284C-852A-D0ECE2CB70D8}"/>
              </a:ext>
            </a:extLst>
          </p:cNvPr>
          <p:cNvSpPr txBox="1">
            <a:spLocks/>
          </p:cNvSpPr>
          <p:nvPr/>
        </p:nvSpPr>
        <p:spPr>
          <a:xfrm>
            <a:off x="1209675" y="1954213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latin typeface="Raleway" panose="020B0503030101060003" pitchFamily="34" charset="77"/>
              </a:rPr>
              <a:t>Market pull: the easiest way to innovate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Tech push: harder, but… </a:t>
            </a:r>
          </a:p>
          <a:p>
            <a:pPr lvl="1"/>
            <a:r>
              <a:rPr lang="en-US" sz="2100" dirty="0">
                <a:latin typeface="Raleway" panose="020B0503030101060003" pitchFamily="34" charset="77"/>
              </a:rPr>
              <a:t>too bad if we do not try</a:t>
            </a:r>
          </a:p>
          <a:p>
            <a:pPr lvl="1"/>
            <a:r>
              <a:rPr lang="en-US" sz="2100" dirty="0">
                <a:latin typeface="Raleway" panose="020B0503030101060003" pitchFamily="34" charset="77"/>
              </a:rPr>
              <a:t>bigger potential</a:t>
            </a:r>
          </a:p>
          <a:p>
            <a:pPr lvl="1"/>
            <a:r>
              <a:rPr lang="en-US" sz="2100" dirty="0">
                <a:latin typeface="Raleway" panose="020B0503030101060003" pitchFamily="34" charset="77"/>
              </a:rPr>
              <a:t>available funding</a:t>
            </a:r>
          </a:p>
          <a:p>
            <a:endParaRPr lang="en-US" sz="2500" dirty="0">
              <a:latin typeface="Raleway" panose="020B0503030101060003" pitchFamily="34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CA8D13-A11F-F448-9803-2694A2D6D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35" y="5631229"/>
            <a:ext cx="3681046" cy="9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333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3BFBB-C470-8840-953E-6AB339E50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/>
          <a:lstStyle/>
          <a:p>
            <a:r>
              <a:rPr lang="en-US" dirty="0">
                <a:latin typeface="Raleway" panose="020B0503030101060003" pitchFamily="34" charset="77"/>
              </a:rPr>
              <a:t>The knowledge innovation matrix</a:t>
            </a:r>
          </a:p>
        </p:txBody>
      </p:sp>
      <p:pic>
        <p:nvPicPr>
          <p:cNvPr id="4" name="Picture 2" descr="https://lh3.googleusercontent.com/RgkPWnBFzXXkH7eJRoGiWhJ7MSb-_2p6ycuy_fzy82rSuB56Drp3X30lZfuqvXmuUeSL6V8MY1U1rbeikQBxE2rEyBxP2-yoPAgfgXuFYkceib_EJbCO5wDQj65F_ZBkQGId_kcn">
            <a:extLst>
              <a:ext uri="{FF2B5EF4-FFF2-40B4-BE49-F238E27FC236}">
                <a16:creationId xmlns:a16="http://schemas.microsoft.com/office/drawing/2014/main" id="{288B9832-89F6-4340-AC45-BCB2FD173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921" y="1288712"/>
            <a:ext cx="6071616" cy="556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E86C16F-E300-344C-8F10-CA99D46C0D4F}"/>
              </a:ext>
            </a:extLst>
          </p:cNvPr>
          <p:cNvSpPr/>
          <p:nvPr/>
        </p:nvSpPr>
        <p:spPr>
          <a:xfrm rot="16200000">
            <a:off x="10533213" y="3888690"/>
            <a:ext cx="2948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Raleway" panose="020B0503030101060003" pitchFamily="34" charset="77"/>
              </a:rPr>
              <a:t>Gregor and </a:t>
            </a:r>
            <a:r>
              <a:rPr lang="en-US" dirty="0" err="1">
                <a:latin typeface="Raleway" panose="020B0503030101060003" pitchFamily="34" charset="77"/>
              </a:rPr>
              <a:t>Hevner</a:t>
            </a:r>
            <a:r>
              <a:rPr lang="en-US" dirty="0">
                <a:latin typeface="Raleway" panose="020B0503030101060003" pitchFamily="34" charset="77"/>
              </a:rPr>
              <a:t> (2015)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85470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5.googleusercontent.com/mYJWpvPJSFPFXhuIta2XUXtcKzbhjVIP-Hm912dedlBVhYo_MWUA8hE5tbO9ORc30fz8jxjbynqxOUjr8XV_Inh2JAsq15zHyLFxthowycT4duTZ0Bva-FsbA96atEbnIZP1uk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899" y="492369"/>
            <a:ext cx="7424928" cy="679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C5732CE-149C-6049-B054-D5DEE67B1CE4}"/>
              </a:ext>
            </a:extLst>
          </p:cNvPr>
          <p:cNvSpPr/>
          <p:nvPr/>
        </p:nvSpPr>
        <p:spPr>
          <a:xfrm>
            <a:off x="1814732" y="492369"/>
            <a:ext cx="1505243" cy="5233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63B378-461E-0546-ADF7-0A5487338DD1}"/>
              </a:ext>
            </a:extLst>
          </p:cNvPr>
          <p:cNvSpPr/>
          <p:nvPr/>
        </p:nvSpPr>
        <p:spPr>
          <a:xfrm rot="5400000">
            <a:off x="5969798" y="3732219"/>
            <a:ext cx="1218379" cy="5889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287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BCA613CA-B24C-1941-9ED6-EC579557CBF2}"/>
              </a:ext>
            </a:extLst>
          </p:cNvPr>
          <p:cNvSpPr txBox="1">
            <a:spLocks/>
          </p:cNvSpPr>
          <p:nvPr/>
        </p:nvSpPr>
        <p:spPr>
          <a:xfrm>
            <a:off x="1209675" y="915988"/>
            <a:ext cx="9144000" cy="65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latin typeface="Raleway" panose="020B0503030101060003" pitchFamily="34" charset="77"/>
              </a:rPr>
              <a:t>Tech push innovation: the steps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951D568-A0C4-284C-852A-D0ECE2CB70D8}"/>
              </a:ext>
            </a:extLst>
          </p:cNvPr>
          <p:cNvSpPr txBox="1">
            <a:spLocks/>
          </p:cNvSpPr>
          <p:nvPr/>
        </p:nvSpPr>
        <p:spPr>
          <a:xfrm>
            <a:off x="1209675" y="1954213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500" dirty="0">
                <a:latin typeface="Raleway" panose="020B0503030101060003" pitchFamily="34" charset="77"/>
              </a:rPr>
              <a:t>Understanding of the technology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>
                <a:latin typeface="Raleway" panose="020B0503030101060003" pitchFamily="34" charset="77"/>
              </a:rPr>
              <a:t>Application identification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>
                <a:latin typeface="Raleway" panose="020B0503030101060003" pitchFamily="34" charset="77"/>
              </a:rPr>
              <a:t>Application verification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>
                <a:latin typeface="Raleway" panose="020B0503030101060003" pitchFamily="34" charset="77"/>
              </a:rPr>
              <a:t>Building a business case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345DFD-247A-A740-87E0-EC81E470B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35" y="5645297"/>
            <a:ext cx="3681046" cy="9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869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BCA613CA-B24C-1941-9ED6-EC579557CBF2}"/>
              </a:ext>
            </a:extLst>
          </p:cNvPr>
          <p:cNvSpPr txBox="1">
            <a:spLocks/>
          </p:cNvSpPr>
          <p:nvPr/>
        </p:nvSpPr>
        <p:spPr>
          <a:xfrm>
            <a:off x="1209675" y="915988"/>
            <a:ext cx="9144000" cy="65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latin typeface="Raleway" panose="020B0503030101060003" pitchFamily="34" charset="77"/>
              </a:rPr>
              <a:t>Understanding the technology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951D568-A0C4-284C-852A-D0ECE2CB70D8}"/>
              </a:ext>
            </a:extLst>
          </p:cNvPr>
          <p:cNvSpPr txBox="1">
            <a:spLocks/>
          </p:cNvSpPr>
          <p:nvPr/>
        </p:nvSpPr>
        <p:spPr>
          <a:xfrm>
            <a:off x="1209675" y="2374063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Raleway" panose="020B0503030101060003" pitchFamily="34" charset="77"/>
              </a:rPr>
              <a:t>“If a newcomer to a field has the requisite information, he/she is more likely to achieve a creative solution than a long-time worker in the field” (</a:t>
            </a:r>
            <a:r>
              <a:rPr lang="en-US" sz="2400" dirty="0" err="1">
                <a:latin typeface="Raleway" panose="020B0503030101060003" pitchFamily="34" charset="77"/>
              </a:rPr>
              <a:t>Mednich</a:t>
            </a:r>
            <a:r>
              <a:rPr lang="en-US" sz="2400" dirty="0">
                <a:latin typeface="Raleway" panose="020B0503030101060003" pitchFamily="34" charset="77"/>
              </a:rPr>
              <a:t>, 1962)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5790B5-2750-D94C-BFC6-D822AF755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35" y="5645297"/>
            <a:ext cx="3681046" cy="9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349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BCA613CA-B24C-1941-9ED6-EC579557CBF2}"/>
              </a:ext>
            </a:extLst>
          </p:cNvPr>
          <p:cNvSpPr txBox="1">
            <a:spLocks/>
          </p:cNvSpPr>
          <p:nvPr/>
        </p:nvSpPr>
        <p:spPr>
          <a:xfrm>
            <a:off x="1209675" y="915988"/>
            <a:ext cx="9144000" cy="65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latin typeface="Raleway" panose="020B0503030101060003" pitchFamily="34" charset="77"/>
              </a:rPr>
              <a:t>Application Identification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951D568-A0C4-284C-852A-D0ECE2CB70D8}"/>
              </a:ext>
            </a:extLst>
          </p:cNvPr>
          <p:cNvSpPr txBox="1">
            <a:spLocks/>
          </p:cNvSpPr>
          <p:nvPr/>
        </p:nvSpPr>
        <p:spPr>
          <a:xfrm>
            <a:off x="1209674" y="2010484"/>
            <a:ext cx="10199223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latin typeface="Raleway" panose="020B0503030101060003" pitchFamily="34" charset="77"/>
              </a:rPr>
              <a:t>Everyone too busy to actively pursue this at CERN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The collective intelligence: </a:t>
            </a:r>
          </a:p>
          <a:p>
            <a:pPr lvl="1"/>
            <a:r>
              <a:rPr lang="en-US" sz="2100" dirty="0">
                <a:latin typeface="Raleway" panose="020B0503030101060003" pitchFamily="34" charset="77"/>
              </a:rPr>
              <a:t>Brainstorming in heterogenous groups</a:t>
            </a:r>
          </a:p>
          <a:p>
            <a:pPr lvl="1"/>
            <a:r>
              <a:rPr lang="en-US" sz="2100" dirty="0">
                <a:latin typeface="Raleway" panose="020B0503030101060003" pitchFamily="34" charset="77"/>
              </a:rPr>
              <a:t>…with creative traits</a:t>
            </a:r>
          </a:p>
          <a:p>
            <a:pPr lvl="1"/>
            <a:r>
              <a:rPr lang="en-US" sz="2100" dirty="0">
                <a:latin typeface="Raleway" panose="020B0503030101060003" pitchFamily="34" charset="77"/>
              </a:rPr>
              <a:t>…and high intrinsic motivation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Isolating the functions of the tech: Keyword searches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Serendipity</a:t>
            </a:r>
          </a:p>
          <a:p>
            <a:endParaRPr lang="en-US" sz="2500" dirty="0">
              <a:latin typeface="Raleway" panose="020B0503030101060003" pitchFamily="34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53CE35-6A79-5446-A323-F676727E5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35" y="5631229"/>
            <a:ext cx="3681046" cy="9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374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BCA613CA-B24C-1941-9ED6-EC579557CBF2}"/>
              </a:ext>
            </a:extLst>
          </p:cNvPr>
          <p:cNvSpPr txBox="1">
            <a:spLocks/>
          </p:cNvSpPr>
          <p:nvPr/>
        </p:nvSpPr>
        <p:spPr>
          <a:xfrm>
            <a:off x="1209675" y="915988"/>
            <a:ext cx="9144000" cy="65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latin typeface="Raleway" panose="020B0503030101060003" pitchFamily="34" charset="77"/>
              </a:rPr>
              <a:t>Application verification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951D568-A0C4-284C-852A-D0ECE2CB70D8}"/>
              </a:ext>
            </a:extLst>
          </p:cNvPr>
          <p:cNvSpPr txBox="1">
            <a:spLocks/>
          </p:cNvSpPr>
          <p:nvPr/>
        </p:nvSpPr>
        <p:spPr>
          <a:xfrm>
            <a:off x="1209675" y="2010484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500" dirty="0">
              <a:latin typeface="Raleway" panose="020B0503030101060003" pitchFamily="34" charset="77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D1A964FF-2523-4B41-9B46-6F6F0BFC4AFD}"/>
              </a:ext>
            </a:extLst>
          </p:cNvPr>
          <p:cNvSpPr txBox="1">
            <a:spLocks/>
          </p:cNvSpPr>
          <p:nvPr/>
        </p:nvSpPr>
        <p:spPr>
          <a:xfrm>
            <a:off x="1209675" y="1954213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500" dirty="0">
              <a:latin typeface="Raleway" panose="020B0503030101060003" pitchFamily="34" charset="77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BDC4A12-0328-1542-BFDE-840F6A0B879F}"/>
              </a:ext>
            </a:extLst>
          </p:cNvPr>
          <p:cNvSpPr txBox="1">
            <a:spLocks/>
          </p:cNvSpPr>
          <p:nvPr/>
        </p:nvSpPr>
        <p:spPr>
          <a:xfrm>
            <a:off x="1362075" y="2106613"/>
            <a:ext cx="9144000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500" dirty="0">
              <a:latin typeface="Raleway" panose="020B0503030101060003" pitchFamily="34" charset="77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41A6265-E133-C147-852D-9DF8FC6FE80E}"/>
              </a:ext>
            </a:extLst>
          </p:cNvPr>
          <p:cNvSpPr txBox="1">
            <a:spLocks/>
          </p:cNvSpPr>
          <p:nvPr/>
        </p:nvSpPr>
        <p:spPr>
          <a:xfrm>
            <a:off x="1209674" y="2010484"/>
            <a:ext cx="10199223" cy="374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latin typeface="Raleway" panose="020B0503030101060003" pitchFamily="34" charset="77"/>
              </a:rPr>
              <a:t>Talk to people: experts, potential customers, competitors…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Learn as much as possible: Feasibility, usefulness, willingness to buy</a:t>
            </a:r>
          </a:p>
          <a:p>
            <a:r>
              <a:rPr lang="en-US" sz="2500" dirty="0">
                <a:latin typeface="Raleway" panose="020B0503030101060003" pitchFamily="34" charset="77"/>
              </a:rPr>
              <a:t>Prototype (if possible)</a:t>
            </a:r>
          </a:p>
          <a:p>
            <a:endParaRPr lang="en-US" sz="2500" dirty="0">
              <a:latin typeface="Raleway" panose="020B0503030101060003" pitchFamily="34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59757C-3E69-A549-89F8-CDD56F6A3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35" y="5631229"/>
            <a:ext cx="3681046" cy="9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52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276</Words>
  <Application>Microsoft Macintosh PowerPoint</Application>
  <PresentationFormat>Widescreen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Raleway</vt:lpstr>
      <vt:lpstr>Office Theme</vt:lpstr>
      <vt:lpstr>Tech Push</vt:lpstr>
      <vt:lpstr>PowerPoint Presentation</vt:lpstr>
      <vt:lpstr>PowerPoint Presentation</vt:lpstr>
      <vt:lpstr>The knowledge innovation matrix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Push</dc:title>
  <dc:creator>Ranveig Strom</dc:creator>
  <cp:lastModifiedBy>Ranveig Strom</cp:lastModifiedBy>
  <cp:revision>18</cp:revision>
  <dcterms:created xsi:type="dcterms:W3CDTF">2019-07-23T17:56:48Z</dcterms:created>
  <dcterms:modified xsi:type="dcterms:W3CDTF">2019-07-24T06:34:32Z</dcterms:modified>
</cp:coreProperties>
</file>