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74" r:id="rId2"/>
    <p:sldId id="277" r:id="rId3"/>
    <p:sldId id="279" r:id="rId4"/>
    <p:sldId id="276" r:id="rId5"/>
    <p:sldId id="284" r:id="rId6"/>
    <p:sldId id="282" r:id="rId7"/>
    <p:sldId id="283" r:id="rId8"/>
    <p:sldId id="260" r:id="rId9"/>
    <p:sldId id="25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2"/>
    <p:restoredTop sz="95907" autoAdjust="0"/>
  </p:normalViewPr>
  <p:slideViewPr>
    <p:cSldViewPr snapToGrid="0" snapToObjects="1">
      <p:cViewPr varScale="1">
        <p:scale>
          <a:sx n="97" d="100"/>
          <a:sy n="97" d="100"/>
        </p:scale>
        <p:origin x="1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45F912-F279-C841-B4E3-2BB727114A5D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894FD-D953-9140-8DF8-0599EF800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8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4A678-34CB-C546-AB96-B215D9FF8C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79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9BC71-AAB0-4CA9-8298-D00556E082E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66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42140-4772-5741-BF95-E5288E8C69C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198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96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33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07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9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302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5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06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2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362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2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2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8F35B-6CF3-594D-BDA7-38674094D06F}" type="datetimeFigureOut">
              <a:rPr lang="en-US" smtClean="0"/>
              <a:t>8/10/2018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BEFCB-05B7-0445-BFE3-6CFE498A8F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28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5326378" y="-7619"/>
            <a:ext cx="6858001" cy="687324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78859"/>
            <a:ext cx="9583271" cy="2387600"/>
          </a:xfrm>
        </p:spPr>
        <p:txBody>
          <a:bodyPr/>
          <a:lstStyle/>
          <a:p>
            <a:r>
              <a:rPr lang="en-US" dirty="0" smtClean="0">
                <a:latin typeface="Raleway" charset="0"/>
                <a:ea typeface="Raleway" charset="0"/>
                <a:cs typeface="Raleway" charset="0"/>
              </a:rPr>
              <a:t>Structured Laser Beam</a:t>
            </a:r>
            <a:endParaRPr lang="en-US" dirty="0">
              <a:solidFill>
                <a:srgbClr val="727272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9635" y="5489503"/>
            <a:ext cx="30188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Raleway" charset="0"/>
                <a:ea typeface="Raleway" charset="0"/>
                <a:cs typeface="Raleway" charset="0"/>
              </a:rPr>
              <a:t>Amy Bilton</a:t>
            </a:r>
          </a:p>
          <a:p>
            <a:r>
              <a:rPr lang="en-US" dirty="0" smtClean="0">
                <a:solidFill>
                  <a:srgbClr val="727272"/>
                </a:solidFill>
                <a:latin typeface="Raleway" charset="0"/>
                <a:ea typeface="Raleway" charset="0"/>
                <a:cs typeface="Raleway" charset="0"/>
              </a:rPr>
              <a:t>Knowledge Transfer Officer</a:t>
            </a:r>
            <a:br>
              <a:rPr lang="en-US" dirty="0" smtClean="0">
                <a:solidFill>
                  <a:srgbClr val="727272"/>
                </a:solidFill>
                <a:latin typeface="Raleway" charset="0"/>
                <a:ea typeface="Raleway" charset="0"/>
                <a:cs typeface="Raleway" charset="0"/>
              </a:rPr>
            </a:br>
            <a:r>
              <a:rPr lang="en-US" dirty="0" smtClean="0">
                <a:solidFill>
                  <a:srgbClr val="727272"/>
                </a:solidFill>
                <a:latin typeface="Raleway" charset="0"/>
                <a:ea typeface="Raleway" charset="0"/>
                <a:cs typeface="Raleway" charset="0"/>
              </a:rPr>
              <a:t>CERN Knowledge Transfer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296770" y="5489503"/>
            <a:ext cx="3736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Raleway" charset="0"/>
                <a:ea typeface="Raleway" charset="0"/>
                <a:cs typeface="Raleway" charset="0"/>
              </a:rPr>
              <a:t>Miroslav Šulc </a:t>
            </a:r>
            <a:endParaRPr lang="en-US" b="1" dirty="0" smtClean="0">
              <a:latin typeface="Raleway" charset="0"/>
              <a:ea typeface="Raleway" charset="0"/>
              <a:cs typeface="Raleway" charset="0"/>
            </a:endParaRPr>
          </a:p>
          <a:p>
            <a:r>
              <a:rPr lang="en-US" dirty="0" smtClean="0">
                <a:solidFill>
                  <a:srgbClr val="727272"/>
                </a:solidFill>
                <a:latin typeface="Raleway" charset="0"/>
                <a:ea typeface="Raleway" charset="0"/>
                <a:cs typeface="Raleway" charset="0"/>
              </a:rPr>
              <a:t>Knowledge Transfer Officer</a:t>
            </a:r>
            <a:br>
              <a:rPr lang="en-US" dirty="0" smtClean="0">
                <a:solidFill>
                  <a:srgbClr val="727272"/>
                </a:solidFill>
                <a:latin typeface="Raleway" charset="0"/>
                <a:ea typeface="Raleway" charset="0"/>
                <a:cs typeface="Raleway" charset="0"/>
              </a:rPr>
            </a:br>
            <a:r>
              <a:rPr lang="en-GB" dirty="0">
                <a:solidFill>
                  <a:srgbClr val="727272"/>
                </a:solidFill>
                <a:latin typeface="Raleway" charset="0"/>
                <a:ea typeface="Raleway" charset="0"/>
                <a:cs typeface="Raleway" charset="0"/>
              </a:rPr>
              <a:t>Institute of Plasma Physics of the Czech Academy of Sciences</a:t>
            </a:r>
            <a:endParaRPr lang="en-US" dirty="0" smtClean="0">
              <a:solidFill>
                <a:srgbClr val="727272"/>
              </a:solidFill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20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056094" cy="1492624"/>
          </a:xfrm>
          <a:prstGeom prst="rect">
            <a:avLst/>
          </a:prstGeom>
        </p:spPr>
      </p:pic>
      <p:pic>
        <p:nvPicPr>
          <p:cNvPr id="205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382" y="2758573"/>
            <a:ext cx="1015117" cy="103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899" y="4056518"/>
            <a:ext cx="1492082" cy="117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38232" y="2717297"/>
            <a:ext cx="1150466" cy="114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4173" y="4056518"/>
            <a:ext cx="1878585" cy="117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72351" y="5405991"/>
            <a:ext cx="2357178" cy="4445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Gaussian laser beam and its intensity distribution</a:t>
            </a:r>
            <a:endParaRPr kumimoji="0" lang="en-GB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022480" y="5405991"/>
            <a:ext cx="2781971" cy="4254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Structured laser beam and its intensity distribution</a:t>
            </a:r>
            <a:endParaRPr kumimoji="0" lang="en-GB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79400" y="235837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2539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en-US" sz="1300" b="0" i="0" u="none" strike="noStrike" cap="none" normalizeH="0" baseline="0" smtClean="0">
              <a:ln>
                <a:noFill/>
              </a:ln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9400" y="42062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	</a:t>
            </a:r>
            <a:endParaRPr kumimoji="0" lang="en-GB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79400" y="56794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79400" y="567942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6" name="Picture 15" descr="\\cern.ch\dfs\Users\j\jdiasand\Documents\My Pictures\gb.JPG"/>
          <p:cNvPicPr/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45494" y="2657347"/>
            <a:ext cx="4896914" cy="26282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163288" y="5405991"/>
            <a:ext cx="551820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i="1" dirty="0" smtClean="0"/>
              <a:t>Comparison </a:t>
            </a:r>
            <a:r>
              <a:rPr lang="en-GB" sz="1600" i="1" dirty="0"/>
              <a:t>of the SLB (Green) and a Gaussian beam (Red). </a:t>
            </a:r>
            <a:endParaRPr lang="en-GB" sz="1600" i="1" dirty="0" smtClean="0"/>
          </a:p>
          <a:p>
            <a:pPr algn="ctr"/>
            <a:endParaRPr lang="en-GB" sz="500" i="1" dirty="0"/>
          </a:p>
          <a:p>
            <a:pPr algn="ctr"/>
            <a:r>
              <a:rPr lang="en-GB" sz="1600" i="1" dirty="0" smtClean="0"/>
              <a:t>The </a:t>
            </a:r>
            <a:r>
              <a:rPr lang="en-GB" sz="1600" i="1" dirty="0"/>
              <a:t>Central spot of the SLB is much smaller than the Gaussian at the same distance from the electromagnetic radiation source.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838200" y="1766888"/>
            <a:ext cx="10515600" cy="733062"/>
          </a:xfrm>
        </p:spPr>
        <p:txBody>
          <a:bodyPr>
            <a:normAutofit/>
          </a:bodyPr>
          <a:lstStyle/>
          <a:p>
            <a:r>
              <a:rPr lang="en-GB" sz="2000" dirty="0"/>
              <a:t>A simple, low-cost system and method for generating a structured laser beam (SLB) that can propagate over </a:t>
            </a:r>
            <a:r>
              <a:rPr lang="en-GB" sz="2000" b="1" i="1" dirty="0"/>
              <a:t>large distances </a:t>
            </a:r>
            <a:r>
              <a:rPr lang="en-GB" sz="2000" dirty="0"/>
              <a:t>while maintaining a </a:t>
            </a:r>
            <a:r>
              <a:rPr lang="en-GB" sz="2000" b="1" i="1" dirty="0"/>
              <a:t>low divergence </a:t>
            </a:r>
            <a:r>
              <a:rPr lang="en-GB" sz="2000" dirty="0"/>
              <a:t>and </a:t>
            </a:r>
            <a:r>
              <a:rPr lang="en-GB" sz="2000" b="1" i="1" dirty="0"/>
              <a:t>small central spot size</a:t>
            </a:r>
            <a:r>
              <a:rPr lang="en-GB" sz="2000" dirty="0"/>
              <a:t>.</a:t>
            </a:r>
          </a:p>
        </p:txBody>
      </p:sp>
      <p:sp>
        <p:nvSpPr>
          <p:cNvPr id="21" name="Shape 173"/>
          <p:cNvSpPr txBox="1">
            <a:spLocks/>
          </p:cNvSpPr>
          <p:nvPr/>
        </p:nvSpPr>
        <p:spPr>
          <a:xfrm>
            <a:off x="7307249" y="-1"/>
            <a:ext cx="4884752" cy="83371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3200" b="1" dirty="0" smtClean="0">
                <a:latin typeface="Raleway" charset="0"/>
                <a:ea typeface="Raleway" charset="0"/>
                <a:cs typeface="Raleway" charset="0"/>
              </a:rPr>
              <a:t>WHAT IS IT?</a:t>
            </a:r>
            <a:endParaRPr lang="en-US" sz="3200" b="1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5962" y="6462531"/>
            <a:ext cx="82554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solidFill>
                  <a:schemeClr val="bg1">
                    <a:lumMod val="75000"/>
                  </a:schemeClr>
                </a:solidFill>
              </a:rPr>
              <a:t>‘Cross-section 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of the Bessel beam and graph of intensity’ </a:t>
            </a:r>
            <a:r>
              <a:rPr lang="en-GB" sz="1200" i="1" dirty="0" smtClean="0">
                <a:solidFill>
                  <a:schemeClr val="bg1">
                    <a:lumMod val="75000"/>
                  </a:schemeClr>
                </a:solidFill>
              </a:rPr>
              <a:t>modified from original version, attributed 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to </a:t>
            </a:r>
            <a:r>
              <a:rPr lang="en-GB" sz="1200" i="1" dirty="0" smtClean="0">
                <a:solidFill>
                  <a:schemeClr val="bg1">
                    <a:lumMod val="75000"/>
                  </a:schemeClr>
                </a:solidFill>
              </a:rPr>
              <a:t>Egmason, 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under CC BY-SA 3.0</a:t>
            </a:r>
          </a:p>
        </p:txBody>
      </p:sp>
    </p:spTree>
    <p:extLst>
      <p:ext uri="{BB962C8B-B14F-4D97-AF65-F5344CB8AC3E}">
        <p14:creationId xmlns:p14="http://schemas.microsoft.com/office/powerpoint/2010/main" val="33332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74643" y="1668556"/>
            <a:ext cx="9336157" cy="4708390"/>
          </a:xfrm>
        </p:spPr>
        <p:txBody>
          <a:bodyPr>
            <a:normAutofit/>
          </a:bodyPr>
          <a:lstStyle/>
          <a:p>
            <a:r>
              <a:rPr lang="en-US" dirty="0" smtClean="0"/>
              <a:t>Bessel beam generation on short distances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Only for </a:t>
            </a:r>
            <a:r>
              <a:rPr lang="en-US" dirty="0" smtClean="0">
                <a:solidFill>
                  <a:srgbClr val="FF0000"/>
                </a:solidFill>
              </a:rPr>
              <a:t>distances </a:t>
            </a:r>
            <a:r>
              <a:rPr lang="en-US" dirty="0" smtClean="0">
                <a:solidFill>
                  <a:srgbClr val="FF0000"/>
                </a:solidFill>
              </a:rPr>
              <a:t>up to 100 mm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upload.wikimedia.org/wikipedia/commons/thumb/b/b8/Bessel_beam.svg/1920px-Bessel_beam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071" y="2075557"/>
            <a:ext cx="5497123" cy="278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056094" cy="1492624"/>
          </a:xfrm>
          <a:prstGeom prst="rect">
            <a:avLst/>
          </a:prstGeom>
        </p:spPr>
      </p:pic>
      <p:sp>
        <p:nvSpPr>
          <p:cNvPr id="11" name="Shape 173"/>
          <p:cNvSpPr txBox="1">
            <a:spLocks/>
          </p:cNvSpPr>
          <p:nvPr/>
        </p:nvSpPr>
        <p:spPr>
          <a:xfrm>
            <a:off x="7307249" y="-1"/>
            <a:ext cx="4884752" cy="83371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3200" b="1" dirty="0" smtClean="0">
                <a:latin typeface="Raleway" charset="0"/>
                <a:ea typeface="Raleway" charset="0"/>
                <a:cs typeface="Raleway" charset="0"/>
              </a:rPr>
              <a:t>STATE OF THE ART</a:t>
            </a:r>
            <a:endParaRPr lang="en-US" sz="3200" b="1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94540" y="3084162"/>
            <a:ext cx="16772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CC"/>
                </a:solidFill>
              </a:rPr>
              <a:t>Gaussian beam</a:t>
            </a:r>
            <a:endParaRPr lang="en-GB" sz="2800" b="1" dirty="0">
              <a:solidFill>
                <a:srgbClr val="00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61093" y="4576911"/>
            <a:ext cx="12526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2800" b="1">
                <a:solidFill>
                  <a:srgbClr val="0000CC"/>
                </a:solidFill>
              </a:defRPr>
            </a:lvl1pPr>
          </a:lstStyle>
          <a:p>
            <a:r>
              <a:rPr lang="en-US" dirty="0" err="1"/>
              <a:t>Axicon</a:t>
            </a:r>
            <a:r>
              <a:rPr lang="en-US" dirty="0"/>
              <a:t> </a:t>
            </a:r>
            <a:r>
              <a:rPr lang="en-US" dirty="0" err="1"/>
              <a:t>lense</a:t>
            </a:r>
            <a:endParaRPr lang="en-GB" dirty="0"/>
          </a:p>
        </p:txBody>
      </p:sp>
      <p:sp>
        <p:nvSpPr>
          <p:cNvPr id="4" name="Right Arrow 3"/>
          <p:cNvSpPr/>
          <p:nvPr/>
        </p:nvSpPr>
        <p:spPr>
          <a:xfrm>
            <a:off x="3507543" y="3273034"/>
            <a:ext cx="1168842" cy="576362"/>
          </a:xfrm>
          <a:prstGeom prst="rightArrow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433167" y="6523029"/>
            <a:ext cx="571848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chemeClr val="bg1">
                    <a:lumMod val="75000"/>
                  </a:schemeClr>
                </a:solidFill>
              </a:rPr>
              <a:t>‘Diagram 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of </a:t>
            </a:r>
            <a:r>
              <a:rPr lang="en-GB" sz="1200" i="1" dirty="0" err="1">
                <a:solidFill>
                  <a:schemeClr val="bg1">
                    <a:lumMod val="75000"/>
                  </a:schemeClr>
                </a:solidFill>
              </a:rPr>
              <a:t>Axicon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 and resulting Bessel </a:t>
            </a:r>
            <a:r>
              <a:rPr lang="en-GB" sz="1200" i="1" dirty="0" smtClean="0">
                <a:solidFill>
                  <a:schemeClr val="bg1">
                    <a:lumMod val="75000"/>
                  </a:schemeClr>
                </a:solidFill>
              </a:rPr>
              <a:t>Beam’ attributed 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to </a:t>
            </a:r>
            <a:r>
              <a:rPr lang="en-GB" sz="1200" i="1" dirty="0" smtClean="0">
                <a:solidFill>
                  <a:schemeClr val="bg1">
                    <a:lumMod val="75000"/>
                  </a:schemeClr>
                </a:solidFill>
              </a:rPr>
              <a:t>Egmason, 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under CC BY-SA 3.0</a:t>
            </a:r>
          </a:p>
        </p:txBody>
      </p:sp>
    </p:spTree>
    <p:extLst>
      <p:ext uri="{BB962C8B-B14F-4D97-AF65-F5344CB8AC3E}">
        <p14:creationId xmlns:p14="http://schemas.microsoft.com/office/powerpoint/2010/main" val="407179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753" y="1837297"/>
            <a:ext cx="10515600" cy="134322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 coherent </a:t>
            </a:r>
            <a:r>
              <a:rPr lang="en-GB" sz="2000" dirty="0"/>
              <a:t>beam of electromagnetic radiation </a:t>
            </a:r>
            <a:r>
              <a:rPr lang="en-GB" sz="2000" dirty="0" smtClean="0"/>
              <a:t>is illuminated </a:t>
            </a:r>
            <a:r>
              <a:rPr lang="en-GB" sz="2000" dirty="0"/>
              <a:t>on an optical system in such a way as to produce a structured beam. </a:t>
            </a:r>
            <a:endParaRPr lang="en-GB" sz="2000" dirty="0" smtClean="0"/>
          </a:p>
          <a:p>
            <a:r>
              <a:rPr lang="en-GB" sz="2000" dirty="0" smtClean="0"/>
              <a:t>The </a:t>
            </a:r>
            <a:r>
              <a:rPr lang="en-GB" sz="2000" dirty="0"/>
              <a:t>parameters of the system can be easily adjusted to modify the focus, the divergence of the beam, and the number and thickness of the rings.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056094" cy="1492624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 rot="16200000">
            <a:off x="1796698" y="3653070"/>
            <a:ext cx="397986" cy="853885"/>
          </a:xfrm>
          <a:custGeom>
            <a:avLst/>
            <a:gdLst>
              <a:gd name="connsiteX0" fmla="*/ 55218 w 331304"/>
              <a:gd name="connsiteY0" fmla="*/ 0 h 719242"/>
              <a:gd name="connsiteX1" fmla="*/ 276086 w 331304"/>
              <a:gd name="connsiteY1" fmla="*/ 0 h 719242"/>
              <a:gd name="connsiteX2" fmla="*/ 331304 w 331304"/>
              <a:gd name="connsiteY2" fmla="*/ 55218 h 719242"/>
              <a:gd name="connsiteX3" fmla="*/ 331304 w 331304"/>
              <a:gd name="connsiteY3" fmla="*/ 594139 h 719242"/>
              <a:gd name="connsiteX4" fmla="*/ 276086 w 331304"/>
              <a:gd name="connsiteY4" fmla="*/ 649357 h 719242"/>
              <a:gd name="connsiteX5" fmla="*/ 235743 w 331304"/>
              <a:gd name="connsiteY5" fmla="*/ 649357 h 719242"/>
              <a:gd name="connsiteX6" fmla="*/ 235743 w 331304"/>
              <a:gd name="connsiteY6" fmla="*/ 697365 h 719242"/>
              <a:gd name="connsiteX7" fmla="*/ 213866 w 331304"/>
              <a:gd name="connsiteY7" fmla="*/ 719242 h 719242"/>
              <a:gd name="connsiteX8" fmla="*/ 126359 w 331304"/>
              <a:gd name="connsiteY8" fmla="*/ 719242 h 719242"/>
              <a:gd name="connsiteX9" fmla="*/ 104482 w 331304"/>
              <a:gd name="connsiteY9" fmla="*/ 697365 h 719242"/>
              <a:gd name="connsiteX10" fmla="*/ 104482 w 331304"/>
              <a:gd name="connsiteY10" fmla="*/ 649357 h 719242"/>
              <a:gd name="connsiteX11" fmla="*/ 55218 w 331304"/>
              <a:gd name="connsiteY11" fmla="*/ 649357 h 719242"/>
              <a:gd name="connsiteX12" fmla="*/ 0 w 331304"/>
              <a:gd name="connsiteY12" fmla="*/ 594139 h 719242"/>
              <a:gd name="connsiteX13" fmla="*/ 0 w 331304"/>
              <a:gd name="connsiteY13" fmla="*/ 55218 h 719242"/>
              <a:gd name="connsiteX14" fmla="*/ 55218 w 331304"/>
              <a:gd name="connsiteY14" fmla="*/ 0 h 719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1304" h="719242">
                <a:moveTo>
                  <a:pt x="55218" y="0"/>
                </a:moveTo>
                <a:lnTo>
                  <a:pt x="276086" y="0"/>
                </a:lnTo>
                <a:cubicBezTo>
                  <a:pt x="306582" y="0"/>
                  <a:pt x="331304" y="24722"/>
                  <a:pt x="331304" y="55218"/>
                </a:cubicBezTo>
                <a:lnTo>
                  <a:pt x="331304" y="594139"/>
                </a:lnTo>
                <a:cubicBezTo>
                  <a:pt x="331304" y="624635"/>
                  <a:pt x="306582" y="649357"/>
                  <a:pt x="276086" y="649357"/>
                </a:cubicBezTo>
                <a:lnTo>
                  <a:pt x="235743" y="649357"/>
                </a:lnTo>
                <a:lnTo>
                  <a:pt x="235743" y="697365"/>
                </a:lnTo>
                <a:cubicBezTo>
                  <a:pt x="235743" y="709447"/>
                  <a:pt x="225948" y="719242"/>
                  <a:pt x="213866" y="719242"/>
                </a:cubicBezTo>
                <a:lnTo>
                  <a:pt x="126359" y="719242"/>
                </a:lnTo>
                <a:cubicBezTo>
                  <a:pt x="114277" y="719242"/>
                  <a:pt x="104482" y="709447"/>
                  <a:pt x="104482" y="697365"/>
                </a:cubicBezTo>
                <a:lnTo>
                  <a:pt x="104482" y="649357"/>
                </a:lnTo>
                <a:lnTo>
                  <a:pt x="55218" y="649357"/>
                </a:lnTo>
                <a:cubicBezTo>
                  <a:pt x="24722" y="649357"/>
                  <a:pt x="0" y="624635"/>
                  <a:pt x="0" y="594139"/>
                </a:cubicBezTo>
                <a:lnTo>
                  <a:pt x="0" y="55218"/>
                </a:lnTo>
                <a:cubicBezTo>
                  <a:pt x="0" y="24722"/>
                  <a:pt x="24722" y="0"/>
                  <a:pt x="55218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rot="16200000">
            <a:off x="2607099" y="3903403"/>
            <a:ext cx="0" cy="353219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2791564" y="3816074"/>
            <a:ext cx="1015793" cy="52787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/>
              <a:t>BLACK</a:t>
            </a:r>
          </a:p>
          <a:p>
            <a:pPr algn="ctr"/>
            <a:r>
              <a:rPr lang="en-GB" sz="1600" b="1" dirty="0" smtClean="0"/>
              <a:t>BOX</a:t>
            </a:r>
            <a:endParaRPr lang="en-GB" sz="1600" b="1" dirty="0"/>
          </a:p>
        </p:txBody>
      </p:sp>
      <p:cxnSp>
        <p:nvCxnSpPr>
          <p:cNvPr id="12" name="Straight Connector 11"/>
          <p:cNvCxnSpPr>
            <a:stCxn id="11" idx="3"/>
          </p:cNvCxnSpPr>
          <p:nvPr/>
        </p:nvCxnSpPr>
        <p:spPr>
          <a:xfrm>
            <a:off x="3807357" y="4080013"/>
            <a:ext cx="3382220" cy="148023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70029" y="4080013"/>
            <a:ext cx="3437220" cy="29604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1" idx="3"/>
          </p:cNvCxnSpPr>
          <p:nvPr/>
        </p:nvCxnSpPr>
        <p:spPr>
          <a:xfrm flipV="1">
            <a:off x="3807357" y="3691510"/>
            <a:ext cx="3382220" cy="38850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3"/>
          </p:cNvCxnSpPr>
          <p:nvPr/>
        </p:nvCxnSpPr>
        <p:spPr>
          <a:xfrm>
            <a:off x="3807357" y="4080013"/>
            <a:ext cx="3499892" cy="58254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791290" y="3942018"/>
            <a:ext cx="3398287" cy="13799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631937" y="3818402"/>
            <a:ext cx="1212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accent1"/>
                </a:solidFill>
              </a:rPr>
              <a:t>Laser</a:t>
            </a:r>
            <a:endParaRPr lang="en-GB" sz="2800" b="1" dirty="0">
              <a:solidFill>
                <a:schemeClr val="accent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8291052" y="6380330"/>
            <a:ext cx="37498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i="1" dirty="0"/>
              <a:t>European patent application filed 2nd May </a:t>
            </a:r>
            <a:r>
              <a:rPr lang="en-GB" sz="1400" i="1" dirty="0" smtClean="0"/>
              <a:t>2018</a:t>
            </a:r>
            <a:endParaRPr lang="en-GB" sz="1400" i="1" dirty="0"/>
          </a:p>
        </p:txBody>
      </p:sp>
      <p:sp>
        <p:nvSpPr>
          <p:cNvPr id="38" name="Shape 173"/>
          <p:cNvSpPr txBox="1">
            <a:spLocks/>
          </p:cNvSpPr>
          <p:nvPr/>
        </p:nvSpPr>
        <p:spPr>
          <a:xfrm>
            <a:off x="7307249" y="-1"/>
            <a:ext cx="4884752" cy="83371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3200" b="1" dirty="0" smtClean="0">
                <a:latin typeface="Raleway" charset="0"/>
                <a:ea typeface="Raleway" charset="0"/>
                <a:cs typeface="Raleway" charset="0"/>
              </a:rPr>
              <a:t>HOW IT WORKS</a:t>
            </a:r>
            <a:endParaRPr lang="en-US" sz="3200" b="1" dirty="0">
              <a:latin typeface="Raleway" charset="0"/>
              <a:ea typeface="Raleway" charset="0"/>
              <a:cs typeface="Raleway" charset="0"/>
            </a:endParaRPr>
          </a:p>
        </p:txBody>
      </p:sp>
      <p:cxnSp>
        <p:nvCxnSpPr>
          <p:cNvPr id="54" name="Straight Connector 53"/>
          <p:cNvCxnSpPr>
            <a:stCxn id="11" idx="2"/>
          </p:cNvCxnSpPr>
          <p:nvPr/>
        </p:nvCxnSpPr>
        <p:spPr>
          <a:xfrm flipH="1">
            <a:off x="1995691" y="4343951"/>
            <a:ext cx="1303770" cy="3421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11" idx="2"/>
          </p:cNvCxnSpPr>
          <p:nvPr/>
        </p:nvCxnSpPr>
        <p:spPr>
          <a:xfrm>
            <a:off x="3299461" y="4343951"/>
            <a:ext cx="1519237" cy="3421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039041A4-018B-4508-9707-34888FB80C70" descr="039041A4-018B-4508-9707-34888FB80C70"/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1507" y="4698139"/>
            <a:ext cx="2852619" cy="1676226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2" name="Straight Connector 71"/>
          <p:cNvCxnSpPr>
            <a:stCxn id="11" idx="3"/>
          </p:cNvCxnSpPr>
          <p:nvPr/>
        </p:nvCxnSpPr>
        <p:spPr>
          <a:xfrm>
            <a:off x="3807357" y="4080013"/>
            <a:ext cx="3515959" cy="43500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11" idx="3"/>
          </p:cNvCxnSpPr>
          <p:nvPr/>
        </p:nvCxnSpPr>
        <p:spPr>
          <a:xfrm flipV="1">
            <a:off x="3807357" y="3829505"/>
            <a:ext cx="3444892" cy="25050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11" idx="3"/>
          </p:cNvCxnSpPr>
          <p:nvPr/>
        </p:nvCxnSpPr>
        <p:spPr>
          <a:xfrm flipV="1">
            <a:off x="3807357" y="4080012"/>
            <a:ext cx="3398287" cy="1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11" idx="3"/>
          </p:cNvCxnSpPr>
          <p:nvPr/>
        </p:nvCxnSpPr>
        <p:spPr>
          <a:xfrm>
            <a:off x="3807357" y="4080013"/>
            <a:ext cx="3499892" cy="68307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11" idx="3"/>
          </p:cNvCxnSpPr>
          <p:nvPr/>
        </p:nvCxnSpPr>
        <p:spPr>
          <a:xfrm flipV="1">
            <a:off x="3807357" y="3533458"/>
            <a:ext cx="3414354" cy="54655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92" name="Picture 309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1711" y="3211705"/>
            <a:ext cx="2591025" cy="194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8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753" y="1837297"/>
            <a:ext cx="10515600" cy="1343226"/>
          </a:xfrm>
        </p:spPr>
        <p:txBody>
          <a:bodyPr>
            <a:normAutofit/>
          </a:bodyPr>
          <a:lstStyle/>
          <a:p>
            <a:r>
              <a:rPr lang="en-GB" sz="2000" dirty="0"/>
              <a:t>The </a:t>
            </a:r>
            <a:r>
              <a:rPr lang="en-GB" sz="2000" dirty="0" smtClean="0"/>
              <a:t>SLB </a:t>
            </a:r>
            <a:r>
              <a:rPr lang="en-GB" sz="2000" dirty="0"/>
              <a:t>consists of a central part with surrounding </a:t>
            </a:r>
            <a:r>
              <a:rPr lang="en-GB" sz="2000" dirty="0" smtClean="0"/>
              <a:t>fringes.</a:t>
            </a:r>
          </a:p>
          <a:p>
            <a:r>
              <a:rPr lang="en-GB" sz="2000" dirty="0" smtClean="0"/>
              <a:t>After the </a:t>
            </a:r>
            <a:r>
              <a:rPr lang="en-GB" sz="2000" dirty="0"/>
              <a:t>generator, only </a:t>
            </a:r>
            <a:r>
              <a:rPr lang="en-GB" sz="2000" dirty="0" smtClean="0"/>
              <a:t>the central </a:t>
            </a:r>
            <a:r>
              <a:rPr lang="en-GB" sz="2000" dirty="0"/>
              <a:t>part is </a:t>
            </a:r>
            <a:r>
              <a:rPr lang="en-GB" sz="2000" dirty="0" smtClean="0"/>
              <a:t>a continuous line.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056094" cy="1492624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8291052" y="6380330"/>
            <a:ext cx="37498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400" i="1" dirty="0"/>
              <a:t>European patent application filed 2nd May 2018.</a:t>
            </a:r>
          </a:p>
        </p:txBody>
      </p:sp>
      <p:sp>
        <p:nvSpPr>
          <p:cNvPr id="38" name="Shape 173"/>
          <p:cNvSpPr txBox="1">
            <a:spLocks/>
          </p:cNvSpPr>
          <p:nvPr/>
        </p:nvSpPr>
        <p:spPr>
          <a:xfrm>
            <a:off x="7307249" y="-1"/>
            <a:ext cx="4884752" cy="83371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3200" b="1" dirty="0" smtClean="0">
                <a:latin typeface="Raleway" charset="0"/>
                <a:ea typeface="Raleway" charset="0"/>
                <a:cs typeface="Raleway" charset="0"/>
              </a:rPr>
              <a:t>HOW IT WORKS</a:t>
            </a:r>
            <a:endParaRPr lang="en-US" sz="3200" b="1" dirty="0">
              <a:latin typeface="Raleway" charset="0"/>
              <a:ea typeface="Raleway" charset="0"/>
              <a:cs typeface="Raleway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767" y="3330360"/>
            <a:ext cx="5985853" cy="17074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1711" y="3211705"/>
            <a:ext cx="2591025" cy="194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40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980" y="2074641"/>
            <a:ext cx="11414999" cy="2418418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6486608"/>
              </p:ext>
            </p:extLst>
          </p:nvPr>
        </p:nvGraphicFramePr>
        <p:xfrm>
          <a:off x="4024023" y="4890408"/>
          <a:ext cx="4143955" cy="1105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64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Size at 3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Size at 100 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653">
                <a:tc>
                  <a:txBody>
                    <a:bodyPr/>
                    <a:lstStyle/>
                    <a:p>
                      <a:r>
                        <a:rPr lang="en-GB" dirty="0" smtClean="0"/>
                        <a:t>Gaussian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0.8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240 mm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653">
                <a:tc>
                  <a:txBody>
                    <a:bodyPr/>
                    <a:lstStyle/>
                    <a:p>
                      <a:r>
                        <a:rPr lang="en-GB" b="1" dirty="0" smtClean="0"/>
                        <a:t>SLB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0.01 mm</a:t>
                      </a:r>
                      <a:endParaRPr lang="en-GB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1.2</a:t>
                      </a:r>
                      <a:r>
                        <a:rPr lang="en-GB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mm</a:t>
                      </a:r>
                      <a:endParaRPr lang="en-GB" b="1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Shape 173"/>
          <p:cNvSpPr txBox="1">
            <a:spLocks/>
          </p:cNvSpPr>
          <p:nvPr/>
        </p:nvSpPr>
        <p:spPr>
          <a:xfrm>
            <a:off x="7307249" y="-1"/>
            <a:ext cx="4884752" cy="83371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3200" b="1" dirty="0" smtClean="0">
                <a:latin typeface="Raleway" charset="0"/>
                <a:ea typeface="Raleway" charset="0"/>
                <a:cs typeface="Raleway" charset="0"/>
              </a:rPr>
              <a:t>ADVANTAGES</a:t>
            </a:r>
            <a:endParaRPr lang="en-US" sz="3200" b="1" dirty="0">
              <a:latin typeface="Raleway" charset="0"/>
              <a:ea typeface="Raleway" charset="0"/>
              <a:cs typeface="Raleway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056094" cy="149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7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893" y="1911790"/>
            <a:ext cx="8542194" cy="4265173"/>
          </a:xfrm>
          <a:prstGeom prst="rect">
            <a:avLst/>
          </a:prstGeom>
        </p:spPr>
      </p:pic>
      <p:sp>
        <p:nvSpPr>
          <p:cNvPr id="10" name="Zástupný symbol pro obsah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>
                <a:latin typeface="Raleway" charset="0"/>
                <a:ea typeface="Raleway" charset="0"/>
                <a:cs typeface="Raleway" charset="0"/>
              </a:rPr>
              <a:t>The SLB can self-reconstruct </a:t>
            </a:r>
            <a:r>
              <a:rPr lang="en-GB" dirty="0">
                <a:latin typeface="Raleway" charset="0"/>
                <a:ea typeface="Raleway" charset="0"/>
                <a:cs typeface="Raleway" charset="0"/>
              </a:rPr>
              <a:t>after </a:t>
            </a:r>
            <a:r>
              <a:rPr lang="en-GB" dirty="0" smtClean="0">
                <a:latin typeface="Raleway" charset="0"/>
                <a:ea typeface="Raleway" charset="0"/>
                <a:cs typeface="Raleway" charset="0"/>
              </a:rPr>
              <a:t>obstacles.</a:t>
            </a:r>
            <a:endParaRPr lang="en-GB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7" name="Shape 173"/>
          <p:cNvSpPr txBox="1">
            <a:spLocks/>
          </p:cNvSpPr>
          <p:nvPr/>
        </p:nvSpPr>
        <p:spPr>
          <a:xfrm>
            <a:off x="7307249" y="-1"/>
            <a:ext cx="4884752" cy="83371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3200" b="1" dirty="0" smtClean="0">
                <a:latin typeface="Raleway" charset="0"/>
                <a:ea typeface="Raleway" charset="0"/>
                <a:cs typeface="Raleway" charset="0"/>
              </a:rPr>
              <a:t>ADVANTAGES</a:t>
            </a:r>
            <a:endParaRPr lang="en-US" sz="3200" b="1" dirty="0">
              <a:latin typeface="Raleway" charset="0"/>
              <a:ea typeface="Raleway" charset="0"/>
              <a:cs typeface="Raleway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056094" cy="14926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96156" y="6472693"/>
            <a:ext cx="66892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‘Bessel beam re-forming central bright area after obstruction’ </a:t>
            </a:r>
            <a:r>
              <a:rPr lang="en-GB" sz="1200" i="1" dirty="0" smtClean="0">
                <a:solidFill>
                  <a:schemeClr val="bg1">
                    <a:lumMod val="75000"/>
                  </a:schemeClr>
                </a:solidFill>
              </a:rPr>
              <a:t>attributed 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to </a:t>
            </a:r>
            <a:r>
              <a:rPr lang="en-GB" sz="1200" i="1" dirty="0" smtClean="0">
                <a:solidFill>
                  <a:schemeClr val="bg1">
                    <a:lumMod val="75000"/>
                  </a:schemeClr>
                </a:solidFill>
              </a:rPr>
              <a:t>Egmason, </a:t>
            </a:r>
            <a:r>
              <a:rPr lang="en-GB" sz="1200" i="1" dirty="0">
                <a:solidFill>
                  <a:schemeClr val="bg1">
                    <a:lumMod val="75000"/>
                  </a:schemeClr>
                </a:solidFill>
              </a:rPr>
              <a:t>under CC BY-SA 3.0</a:t>
            </a:r>
          </a:p>
        </p:txBody>
      </p:sp>
    </p:spTree>
    <p:extLst>
      <p:ext uri="{BB962C8B-B14F-4D97-AF65-F5344CB8AC3E}">
        <p14:creationId xmlns:p14="http://schemas.microsoft.com/office/powerpoint/2010/main" val="165809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056094" cy="1492624"/>
          </a:xfrm>
          <a:prstGeom prst="rect">
            <a:avLst/>
          </a:prstGeom>
        </p:spPr>
      </p:pic>
      <p:sp>
        <p:nvSpPr>
          <p:cNvPr id="8" name="Shape 232"/>
          <p:cNvSpPr/>
          <p:nvPr/>
        </p:nvSpPr>
        <p:spPr>
          <a:xfrm>
            <a:off x="600658" y="1902489"/>
            <a:ext cx="11016198" cy="2919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342900" indent="-342900">
              <a:buFont typeface="Arial" charset="0"/>
              <a:buChar char="•"/>
              <a:defRPr sz="2000"/>
            </a:pPr>
            <a:r>
              <a:rPr lang="en-GB" sz="2000" dirty="0" smtClean="0">
                <a:latin typeface="Raleway" charset="0"/>
                <a:ea typeface="Raleway" charset="0"/>
                <a:cs typeface="Raleway" charset="0"/>
              </a:rPr>
              <a:t>Compact </a:t>
            </a:r>
            <a:r>
              <a:rPr lang="en-GB" sz="2000" dirty="0">
                <a:latin typeface="Raleway" charset="0"/>
                <a:ea typeface="Raleway" charset="0"/>
                <a:cs typeface="Raleway" charset="0"/>
              </a:rPr>
              <a:t>spot size and very low </a:t>
            </a:r>
            <a:r>
              <a:rPr lang="en-GB" sz="2000" dirty="0" smtClean="0">
                <a:latin typeface="Raleway" charset="0"/>
                <a:ea typeface="Raleway" charset="0"/>
                <a:cs typeface="Raleway" charset="0"/>
              </a:rPr>
              <a:t>divergence.</a:t>
            </a:r>
          </a:p>
          <a:p>
            <a:pPr marL="342900" indent="-342900">
              <a:buFont typeface="Arial" charset="0"/>
              <a:buChar char="•"/>
              <a:defRPr sz="2000"/>
            </a:pPr>
            <a:endParaRPr lang="en-US" sz="1500" dirty="0">
              <a:latin typeface="Raleway" charset="0"/>
              <a:ea typeface="Raleway" charset="0"/>
              <a:cs typeface="Raleway" charset="0"/>
            </a:endParaRPr>
          </a:p>
          <a:p>
            <a:pPr marL="342900" indent="-342900">
              <a:buFont typeface="Arial" charset="0"/>
              <a:buChar char="•"/>
              <a:defRPr sz="2000"/>
            </a:pPr>
            <a:r>
              <a:rPr lang="en-GB" sz="2000" dirty="0">
                <a:latin typeface="Raleway" charset="0"/>
                <a:ea typeface="Raleway" charset="0"/>
                <a:cs typeface="Raleway" charset="0"/>
              </a:rPr>
              <a:t>Self-reconstruction after </a:t>
            </a:r>
            <a:r>
              <a:rPr lang="en-GB" sz="2000" dirty="0" smtClean="0">
                <a:latin typeface="Raleway" charset="0"/>
                <a:ea typeface="Raleway" charset="0"/>
                <a:cs typeface="Raleway" charset="0"/>
              </a:rPr>
              <a:t>obstacles.</a:t>
            </a:r>
            <a:endParaRPr lang="en-GB" sz="2000" dirty="0">
              <a:latin typeface="Raleway" charset="0"/>
              <a:ea typeface="Raleway" charset="0"/>
              <a:cs typeface="Raleway" charset="0"/>
            </a:endParaRPr>
          </a:p>
          <a:p>
            <a:pPr>
              <a:defRPr sz="2000"/>
            </a:pPr>
            <a:endParaRPr lang="en-GB" sz="1500" dirty="0" smtClean="0">
              <a:latin typeface="Raleway" charset="0"/>
              <a:ea typeface="Raleway" charset="0"/>
              <a:cs typeface="Raleway" charset="0"/>
            </a:endParaRPr>
          </a:p>
          <a:p>
            <a:pPr marL="342900" indent="-342900">
              <a:buFont typeface="Arial" charset="0"/>
              <a:buChar char="•"/>
              <a:defRPr sz="2000"/>
            </a:pPr>
            <a:r>
              <a:rPr lang="en-GB" sz="2000" dirty="0" smtClean="0">
                <a:latin typeface="Raleway" charset="0"/>
                <a:ea typeface="Raleway" charset="0"/>
                <a:cs typeface="Raleway" charset="0"/>
              </a:rPr>
              <a:t>Simple</a:t>
            </a:r>
            <a:r>
              <a:rPr lang="en-GB" sz="2000" dirty="0">
                <a:latin typeface="Raleway" charset="0"/>
                <a:ea typeface="Raleway" charset="0"/>
                <a:cs typeface="Raleway" charset="0"/>
              </a:rPr>
              <a:t>, </a:t>
            </a:r>
            <a:r>
              <a:rPr lang="en-GB" sz="2000" dirty="0" smtClean="0">
                <a:latin typeface="Raleway" charset="0"/>
                <a:ea typeface="Raleway" charset="0"/>
                <a:cs typeface="Raleway" charset="0"/>
              </a:rPr>
              <a:t>low-cost</a:t>
            </a:r>
            <a:r>
              <a:rPr lang="en-GB" sz="2000" dirty="0">
                <a:latin typeface="Raleway" charset="0"/>
                <a:ea typeface="Raleway" charset="0"/>
                <a:cs typeface="Raleway" charset="0"/>
              </a:rPr>
              <a:t>, lightweight </a:t>
            </a:r>
            <a:r>
              <a:rPr lang="en-GB" sz="2000" dirty="0" smtClean="0">
                <a:latin typeface="Raleway" charset="0"/>
                <a:ea typeface="Raleway" charset="0"/>
                <a:cs typeface="Raleway" charset="0"/>
              </a:rPr>
              <a:t>system.</a:t>
            </a:r>
          </a:p>
          <a:p>
            <a:pPr>
              <a:defRPr sz="2000"/>
            </a:pPr>
            <a:endParaRPr lang="en-GB" sz="1500" dirty="0">
              <a:latin typeface="Raleway" charset="0"/>
              <a:ea typeface="Raleway" charset="0"/>
              <a:cs typeface="Raleway" charset="0"/>
            </a:endParaRPr>
          </a:p>
          <a:p>
            <a:pPr marL="342900" indent="-342900">
              <a:buFont typeface="Arial" charset="0"/>
              <a:buChar char="•"/>
              <a:defRPr sz="2000"/>
            </a:pPr>
            <a:r>
              <a:rPr lang="en-GB" sz="2000" dirty="0">
                <a:latin typeface="Raleway" charset="0"/>
                <a:ea typeface="Raleway" charset="0"/>
                <a:cs typeface="Raleway" charset="0"/>
              </a:rPr>
              <a:t>Very robust to jitter, vibrations, and variations in the angle of the input beam; it also shows some robustness to fluctuations in air </a:t>
            </a:r>
            <a:r>
              <a:rPr lang="en-GB" sz="2000" dirty="0" smtClean="0">
                <a:latin typeface="Raleway" charset="0"/>
                <a:ea typeface="Raleway" charset="0"/>
                <a:cs typeface="Raleway" charset="0"/>
              </a:rPr>
              <a:t>temperature.</a:t>
            </a:r>
          </a:p>
          <a:p>
            <a:pPr>
              <a:defRPr sz="2000"/>
            </a:pPr>
            <a:endParaRPr lang="en-GB" sz="1500" dirty="0" smtClean="0">
              <a:latin typeface="Raleway" charset="0"/>
              <a:ea typeface="Raleway" charset="0"/>
              <a:cs typeface="Raleway" charset="0"/>
            </a:endParaRPr>
          </a:p>
          <a:p>
            <a:pPr marL="342900" indent="-342900">
              <a:buFont typeface="Arial" charset="0"/>
              <a:buChar char="•"/>
              <a:defRPr sz="2000"/>
            </a:pPr>
            <a:r>
              <a:rPr lang="en-GB" sz="2000" dirty="0" smtClean="0">
                <a:latin typeface="Raleway" charset="0"/>
                <a:ea typeface="Raleway" charset="0"/>
                <a:cs typeface="Raleway" charset="0"/>
              </a:rPr>
              <a:t>The </a:t>
            </a:r>
            <a:r>
              <a:rPr lang="en-GB" sz="2000" dirty="0">
                <a:latin typeface="Raleway" charset="0"/>
                <a:ea typeface="Raleway" charset="0"/>
                <a:cs typeface="Raleway" charset="0"/>
              </a:rPr>
              <a:t>SLB can be produced for any wavelength and potentially for any </a:t>
            </a:r>
            <a:r>
              <a:rPr lang="en-GB" sz="2000" dirty="0" smtClean="0">
                <a:latin typeface="Raleway" charset="0"/>
                <a:ea typeface="Raleway" charset="0"/>
                <a:cs typeface="Raleway" charset="0"/>
              </a:rPr>
              <a:t>power.</a:t>
            </a:r>
            <a:endParaRPr sz="2000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9" name="Shape 173"/>
          <p:cNvSpPr txBox="1">
            <a:spLocks/>
          </p:cNvSpPr>
          <p:nvPr/>
        </p:nvSpPr>
        <p:spPr>
          <a:xfrm>
            <a:off x="7307249" y="-1"/>
            <a:ext cx="4884752" cy="83371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3200" b="1" dirty="0" smtClean="0">
                <a:latin typeface="Raleway" charset="0"/>
                <a:ea typeface="Raleway" charset="0"/>
                <a:cs typeface="Raleway" charset="0"/>
              </a:rPr>
              <a:t>ADVANTAGES</a:t>
            </a:r>
            <a:endParaRPr lang="en-US" sz="3200" b="1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91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5056094" cy="1492624"/>
          </a:xfrm>
          <a:prstGeom prst="rect">
            <a:avLst/>
          </a:prstGeom>
        </p:spPr>
      </p:pic>
      <p:sp>
        <p:nvSpPr>
          <p:cNvPr id="10" name="Shape 173"/>
          <p:cNvSpPr txBox="1">
            <a:spLocks/>
          </p:cNvSpPr>
          <p:nvPr/>
        </p:nvSpPr>
        <p:spPr>
          <a:xfrm>
            <a:off x="973228" y="4182388"/>
            <a:ext cx="2966503" cy="1496984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2800" dirty="0" smtClean="0">
                <a:latin typeface="Raleway" charset="0"/>
                <a:ea typeface="Raleway" charset="0"/>
                <a:cs typeface="Raleway" charset="0"/>
              </a:rPr>
              <a:t>Gas detection</a:t>
            </a:r>
            <a:endParaRPr lang="en-US" sz="2800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1" name="Shape 173"/>
          <p:cNvSpPr txBox="1">
            <a:spLocks/>
          </p:cNvSpPr>
          <p:nvPr/>
        </p:nvSpPr>
        <p:spPr>
          <a:xfrm>
            <a:off x="4552184" y="4182388"/>
            <a:ext cx="2966503" cy="1496984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2800" dirty="0" smtClean="0">
                <a:latin typeface="Raleway" charset="0"/>
                <a:ea typeface="Raleway" charset="0"/>
                <a:cs typeface="Raleway" charset="0"/>
              </a:rPr>
              <a:t>Laser shows</a:t>
            </a:r>
            <a:endParaRPr lang="en-US" sz="2800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2" name="Shape 173"/>
          <p:cNvSpPr txBox="1">
            <a:spLocks/>
          </p:cNvSpPr>
          <p:nvPr/>
        </p:nvSpPr>
        <p:spPr>
          <a:xfrm>
            <a:off x="8131139" y="4182387"/>
            <a:ext cx="2915868" cy="1496984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2800" dirty="0" smtClean="0">
                <a:latin typeface="Raleway" charset="0"/>
                <a:ea typeface="Raleway" charset="0"/>
                <a:cs typeface="Raleway" charset="0"/>
              </a:rPr>
              <a:t>Others?</a:t>
            </a:r>
            <a:endParaRPr lang="en-US" sz="2800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6" name="Shape 173"/>
          <p:cNvSpPr txBox="1">
            <a:spLocks/>
          </p:cNvSpPr>
          <p:nvPr/>
        </p:nvSpPr>
        <p:spPr>
          <a:xfrm>
            <a:off x="7307249" y="-1"/>
            <a:ext cx="4884752" cy="833719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3200" b="1" dirty="0" smtClean="0">
                <a:latin typeface="Raleway" charset="0"/>
                <a:ea typeface="Raleway" charset="0"/>
                <a:cs typeface="Raleway" charset="0"/>
              </a:rPr>
              <a:t>APPLICATIONS</a:t>
            </a:r>
            <a:endParaRPr lang="en-US" sz="3200" b="1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7" name="Shape 173"/>
          <p:cNvSpPr txBox="1">
            <a:spLocks/>
          </p:cNvSpPr>
          <p:nvPr/>
        </p:nvSpPr>
        <p:spPr>
          <a:xfrm>
            <a:off x="973228" y="2305879"/>
            <a:ext cx="2966503" cy="1496984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2800" dirty="0" smtClean="0">
                <a:latin typeface="Raleway" charset="0"/>
                <a:ea typeface="Raleway" charset="0"/>
                <a:cs typeface="Raleway" charset="0"/>
              </a:rPr>
              <a:t>Alignment</a:t>
            </a:r>
            <a:endParaRPr lang="en-US" sz="2800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8" name="Shape 173"/>
          <p:cNvSpPr txBox="1">
            <a:spLocks/>
          </p:cNvSpPr>
          <p:nvPr/>
        </p:nvSpPr>
        <p:spPr>
          <a:xfrm>
            <a:off x="4552184" y="2305879"/>
            <a:ext cx="2966503" cy="1496984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2800" dirty="0" smtClean="0">
                <a:latin typeface="Raleway" charset="0"/>
                <a:ea typeface="Raleway" charset="0"/>
                <a:cs typeface="Raleway" charset="0"/>
              </a:rPr>
              <a:t>Metrology</a:t>
            </a:r>
            <a:endParaRPr lang="en-US" sz="2800" dirty="0"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19" name="Shape 173"/>
          <p:cNvSpPr txBox="1">
            <a:spLocks/>
          </p:cNvSpPr>
          <p:nvPr/>
        </p:nvSpPr>
        <p:spPr>
          <a:xfrm>
            <a:off x="8131139" y="2305878"/>
            <a:ext cx="2915868" cy="1496984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221806">
              <a:defRPr sz="4320"/>
            </a:pPr>
            <a:r>
              <a:rPr lang="en-US" sz="2800" dirty="0" smtClean="0">
                <a:latin typeface="Raleway" charset="0"/>
                <a:ea typeface="Raleway" charset="0"/>
                <a:cs typeface="Raleway" charset="0"/>
              </a:rPr>
              <a:t>Communication</a:t>
            </a:r>
            <a:endParaRPr lang="en-US" sz="2800" dirty="0">
              <a:latin typeface="Raleway" charset="0"/>
              <a:ea typeface="Raleway" charset="0"/>
              <a:cs typeface="Raleway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31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9048</TotalTime>
  <Words>382</Words>
  <Application>Microsoft Office PowerPoint</Application>
  <PresentationFormat>Widescreen</PresentationFormat>
  <Paragraphs>70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Raleway</vt:lpstr>
      <vt:lpstr>Times New Roman</vt:lpstr>
      <vt:lpstr>Office Theme</vt:lpstr>
      <vt:lpstr>Structured Laser Beam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Ranveig Strom</dc:creator>
  <cp:lastModifiedBy>Amy Bilton</cp:lastModifiedBy>
  <cp:revision>30</cp:revision>
  <cp:lastPrinted>2018-08-06T07:13:56Z</cp:lastPrinted>
  <dcterms:created xsi:type="dcterms:W3CDTF">2018-08-01T12:51:40Z</dcterms:created>
  <dcterms:modified xsi:type="dcterms:W3CDTF">2018-08-10T09:27:03Z</dcterms:modified>
</cp:coreProperties>
</file>