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41"/>
  </p:notesMasterIdLst>
  <p:handoutMasterIdLst>
    <p:handoutMasterId r:id="rId42"/>
  </p:handoutMasterIdLst>
  <p:sldIdLst>
    <p:sldId id="257" r:id="rId3"/>
    <p:sldId id="278" r:id="rId4"/>
    <p:sldId id="297" r:id="rId5"/>
    <p:sldId id="296" r:id="rId6"/>
    <p:sldId id="316" r:id="rId7"/>
    <p:sldId id="318" r:id="rId8"/>
    <p:sldId id="320" r:id="rId9"/>
    <p:sldId id="322" r:id="rId10"/>
    <p:sldId id="319" r:id="rId11"/>
    <p:sldId id="327" r:id="rId12"/>
    <p:sldId id="324" r:id="rId13"/>
    <p:sldId id="321" r:id="rId14"/>
    <p:sldId id="326" r:id="rId15"/>
    <p:sldId id="329" r:id="rId16"/>
    <p:sldId id="328" r:id="rId17"/>
    <p:sldId id="330" r:id="rId18"/>
    <p:sldId id="294" r:id="rId19"/>
    <p:sldId id="299" r:id="rId20"/>
    <p:sldId id="303" r:id="rId21"/>
    <p:sldId id="305" r:id="rId22"/>
    <p:sldId id="314" r:id="rId23"/>
    <p:sldId id="293" r:id="rId24"/>
    <p:sldId id="289" r:id="rId25"/>
    <p:sldId id="315" r:id="rId26"/>
    <p:sldId id="286" r:id="rId27"/>
    <p:sldId id="291" r:id="rId28"/>
    <p:sldId id="304" r:id="rId29"/>
    <p:sldId id="308" r:id="rId30"/>
    <p:sldId id="307" r:id="rId31"/>
    <p:sldId id="282" r:id="rId32"/>
    <p:sldId id="302" r:id="rId33"/>
    <p:sldId id="306" r:id="rId34"/>
    <p:sldId id="310" r:id="rId35"/>
    <p:sldId id="313" r:id="rId36"/>
    <p:sldId id="259" r:id="rId37"/>
    <p:sldId id="288" r:id="rId38"/>
    <p:sldId id="292" r:id="rId39"/>
    <p:sldId id="30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95" autoAdjust="0"/>
    <p:restoredTop sz="68049" autoAdjust="0"/>
  </p:normalViewPr>
  <p:slideViewPr>
    <p:cSldViewPr snapToGrid="0">
      <p:cViewPr>
        <p:scale>
          <a:sx n="100" d="100"/>
          <a:sy n="100" d="100"/>
        </p:scale>
        <p:origin x="1278" y="3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983C4-8AE8-4114-8B66-ABAC820289BB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7A0A4922-C266-42A2-A828-30AFDC74F4EA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Control</a:t>
          </a:r>
          <a:endParaRPr lang="en-US" dirty="0"/>
        </a:p>
      </dgm:t>
    </dgm:pt>
    <dgm:pt modelId="{28BEE936-D7FA-47A8-98D7-C7DEE87C3884}" type="parTrans" cxnId="{4576FC04-7285-4D9A-8158-DF43AA6E650B}">
      <dgm:prSet/>
      <dgm:spPr/>
      <dgm:t>
        <a:bodyPr/>
        <a:lstStyle/>
        <a:p>
          <a:endParaRPr lang="en-US"/>
        </a:p>
      </dgm:t>
    </dgm:pt>
    <dgm:pt modelId="{225C1234-72C8-47EE-A70C-A434FBA95C5B}" type="sibTrans" cxnId="{4576FC04-7285-4D9A-8158-DF43AA6E650B}">
      <dgm:prSet/>
      <dgm:spPr/>
      <dgm:t>
        <a:bodyPr/>
        <a:lstStyle/>
        <a:p>
          <a:endParaRPr lang="en-US"/>
        </a:p>
      </dgm:t>
    </dgm:pt>
    <dgm:pt modelId="{71240658-1480-432B-A6DB-4AA781A5BE90}">
      <dgm:prSet phldrT="[Text]"/>
      <dgm:spPr>
        <a:solidFill>
          <a:srgbClr val="00EE6C"/>
        </a:solidFill>
      </dgm:spPr>
      <dgm:t>
        <a:bodyPr/>
        <a:lstStyle/>
        <a:p>
          <a:r>
            <a:rPr lang="en-US" dirty="0" smtClean="0"/>
            <a:t>Data Acquisition</a:t>
          </a:r>
          <a:endParaRPr lang="en-US" dirty="0"/>
        </a:p>
      </dgm:t>
    </dgm:pt>
    <dgm:pt modelId="{3D6471E4-7659-475B-A48F-8ABC802E90D6}" type="parTrans" cxnId="{70BDE4F5-7EFB-43F6-BE4F-00709CC882EC}">
      <dgm:prSet/>
      <dgm:spPr/>
      <dgm:t>
        <a:bodyPr/>
        <a:lstStyle/>
        <a:p>
          <a:endParaRPr lang="en-US"/>
        </a:p>
      </dgm:t>
    </dgm:pt>
    <dgm:pt modelId="{919F17C9-2B5B-4787-9180-1F3F7C86B62B}" type="sibTrans" cxnId="{70BDE4F5-7EFB-43F6-BE4F-00709CC882EC}">
      <dgm:prSet/>
      <dgm:spPr/>
      <dgm:t>
        <a:bodyPr/>
        <a:lstStyle/>
        <a:p>
          <a:endParaRPr lang="en-US"/>
        </a:p>
      </dgm:t>
    </dgm:pt>
    <dgm:pt modelId="{E49F3A9E-F97F-4A1C-9B7C-61C9C0CF5037}">
      <dgm:prSet phldrT="[Text]"/>
      <dgm:spPr>
        <a:solidFill>
          <a:srgbClr val="FFCB25"/>
        </a:solidFill>
      </dgm:spPr>
      <dgm:t>
        <a:bodyPr/>
        <a:lstStyle/>
        <a:p>
          <a:r>
            <a:rPr lang="en-US" dirty="0" smtClean="0"/>
            <a:t>Supervision</a:t>
          </a:r>
          <a:endParaRPr lang="en-US" dirty="0"/>
        </a:p>
      </dgm:t>
    </dgm:pt>
    <dgm:pt modelId="{40E17AFF-EC33-4903-907A-AFBB6B7F74AA}" type="parTrans" cxnId="{C3F1BC23-3153-47C9-BAA5-1E833F0BCF17}">
      <dgm:prSet/>
      <dgm:spPr/>
      <dgm:t>
        <a:bodyPr/>
        <a:lstStyle/>
        <a:p>
          <a:endParaRPr lang="en-US"/>
        </a:p>
      </dgm:t>
    </dgm:pt>
    <dgm:pt modelId="{B734CEAF-A277-4A76-8017-8A0F69C2F755}" type="sibTrans" cxnId="{C3F1BC23-3153-47C9-BAA5-1E833F0BCF17}">
      <dgm:prSet/>
      <dgm:spPr/>
      <dgm:t>
        <a:bodyPr/>
        <a:lstStyle/>
        <a:p>
          <a:endParaRPr lang="en-US"/>
        </a:p>
      </dgm:t>
    </dgm:pt>
    <dgm:pt modelId="{5FC849D7-ADF6-401A-8BF5-5F1F65FD9186}" type="pres">
      <dgm:prSet presAssocID="{676983C4-8AE8-4114-8B66-ABAC820289BB}" presName="compositeShape" presStyleCnt="0">
        <dgm:presLayoutVars>
          <dgm:chMax val="7"/>
          <dgm:dir/>
          <dgm:resizeHandles val="exact"/>
        </dgm:presLayoutVars>
      </dgm:prSet>
      <dgm:spPr/>
    </dgm:pt>
    <dgm:pt modelId="{EDCCAE6A-D95A-40A9-A74A-E28E88C06E4F}" type="pres">
      <dgm:prSet presAssocID="{676983C4-8AE8-4114-8B66-ABAC820289BB}" presName="wedge1" presStyleLbl="node1" presStyleIdx="0" presStyleCnt="3"/>
      <dgm:spPr/>
      <dgm:t>
        <a:bodyPr/>
        <a:lstStyle/>
        <a:p>
          <a:endParaRPr lang="en-US"/>
        </a:p>
      </dgm:t>
    </dgm:pt>
    <dgm:pt modelId="{B01D976B-2BB3-4379-93F3-5C06C07301C3}" type="pres">
      <dgm:prSet presAssocID="{676983C4-8AE8-4114-8B66-ABAC820289BB}" presName="dummy1a" presStyleCnt="0"/>
      <dgm:spPr/>
    </dgm:pt>
    <dgm:pt modelId="{54EC6019-4EB4-434F-9552-A6D3FF024175}" type="pres">
      <dgm:prSet presAssocID="{676983C4-8AE8-4114-8B66-ABAC820289BB}" presName="dummy1b" presStyleCnt="0"/>
      <dgm:spPr/>
    </dgm:pt>
    <dgm:pt modelId="{B4D33B3B-9F2D-4556-8FAC-6A21A55D18F6}" type="pres">
      <dgm:prSet presAssocID="{676983C4-8AE8-4114-8B66-ABAC820289B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59FE3-92B2-4CFC-BA80-874707E09557}" type="pres">
      <dgm:prSet presAssocID="{676983C4-8AE8-4114-8B66-ABAC820289BB}" presName="wedge2" presStyleLbl="node1" presStyleIdx="1" presStyleCnt="3"/>
      <dgm:spPr/>
      <dgm:t>
        <a:bodyPr/>
        <a:lstStyle/>
        <a:p>
          <a:endParaRPr lang="en-US"/>
        </a:p>
      </dgm:t>
    </dgm:pt>
    <dgm:pt modelId="{7A479680-9289-4A5E-A007-76C6A6811858}" type="pres">
      <dgm:prSet presAssocID="{676983C4-8AE8-4114-8B66-ABAC820289BB}" presName="dummy2a" presStyleCnt="0"/>
      <dgm:spPr/>
    </dgm:pt>
    <dgm:pt modelId="{1E9C03E6-74D3-4DC9-8938-0B2FA625C2BC}" type="pres">
      <dgm:prSet presAssocID="{676983C4-8AE8-4114-8B66-ABAC820289BB}" presName="dummy2b" presStyleCnt="0"/>
      <dgm:spPr/>
    </dgm:pt>
    <dgm:pt modelId="{0044C71C-D9EF-48DB-A805-87FB5824FB65}" type="pres">
      <dgm:prSet presAssocID="{676983C4-8AE8-4114-8B66-ABAC820289B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C48C7-DA42-4B9D-88B7-947B4CE09EF7}" type="pres">
      <dgm:prSet presAssocID="{676983C4-8AE8-4114-8B66-ABAC820289BB}" presName="wedge3" presStyleLbl="node1" presStyleIdx="2" presStyleCnt="3"/>
      <dgm:spPr/>
      <dgm:t>
        <a:bodyPr/>
        <a:lstStyle/>
        <a:p>
          <a:endParaRPr lang="en-US"/>
        </a:p>
      </dgm:t>
    </dgm:pt>
    <dgm:pt modelId="{FB40F041-1807-46CB-9B7F-7DBD1B42D1C2}" type="pres">
      <dgm:prSet presAssocID="{676983C4-8AE8-4114-8B66-ABAC820289BB}" presName="dummy3a" presStyleCnt="0"/>
      <dgm:spPr/>
    </dgm:pt>
    <dgm:pt modelId="{41C1EB02-3C47-4CD3-A3A5-EB1C87900124}" type="pres">
      <dgm:prSet presAssocID="{676983C4-8AE8-4114-8B66-ABAC820289BB}" presName="dummy3b" presStyleCnt="0"/>
      <dgm:spPr/>
    </dgm:pt>
    <dgm:pt modelId="{EABB8E7C-E0BD-4CDE-81A8-85A3D0F7754F}" type="pres">
      <dgm:prSet presAssocID="{676983C4-8AE8-4114-8B66-ABAC820289B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FBFEF-77FE-44C7-869C-E80B5E2CBECE}" type="pres">
      <dgm:prSet presAssocID="{225C1234-72C8-47EE-A70C-A434FBA95C5B}" presName="arrowWedge1" presStyleLbl="fgSibTrans2D1" presStyleIdx="0" presStyleCnt="3"/>
      <dgm:spPr>
        <a:solidFill>
          <a:schemeClr val="tx1">
            <a:lumMod val="75000"/>
          </a:schemeClr>
        </a:solidFill>
      </dgm:spPr>
    </dgm:pt>
    <dgm:pt modelId="{69322C19-3485-49A9-B8E2-3B1596B14226}" type="pres">
      <dgm:prSet presAssocID="{919F17C9-2B5B-4787-9180-1F3F7C86B62B}" presName="arrowWedge2" presStyleLbl="fgSibTrans2D1" presStyleIdx="1" presStyleCnt="3"/>
      <dgm:spPr>
        <a:solidFill>
          <a:srgbClr val="00B050"/>
        </a:solidFill>
      </dgm:spPr>
    </dgm:pt>
    <dgm:pt modelId="{62B53F46-E571-4B6E-81B4-088EB3C3E367}" type="pres">
      <dgm:prSet presAssocID="{B734CEAF-A277-4A76-8017-8A0F69C2F755}" presName="arrowWedge3" presStyleLbl="fgSibTrans2D1" presStyleIdx="2" presStyleCnt="3"/>
      <dgm:spPr>
        <a:solidFill>
          <a:srgbClr val="F98007"/>
        </a:solidFill>
      </dgm:spPr>
    </dgm:pt>
  </dgm:ptLst>
  <dgm:cxnLst>
    <dgm:cxn modelId="{D5D31B0D-CB87-4192-A286-248168BFAFA4}" type="presOf" srcId="{E49F3A9E-F97F-4A1C-9B7C-61C9C0CF5037}" destId="{EABB8E7C-E0BD-4CDE-81A8-85A3D0F7754F}" srcOrd="1" destOrd="0" presId="urn:microsoft.com/office/officeart/2005/8/layout/cycle8"/>
    <dgm:cxn modelId="{C3F1BC23-3153-47C9-BAA5-1E833F0BCF17}" srcId="{676983C4-8AE8-4114-8B66-ABAC820289BB}" destId="{E49F3A9E-F97F-4A1C-9B7C-61C9C0CF5037}" srcOrd="2" destOrd="0" parTransId="{40E17AFF-EC33-4903-907A-AFBB6B7F74AA}" sibTransId="{B734CEAF-A277-4A76-8017-8A0F69C2F755}"/>
    <dgm:cxn modelId="{4E9B3F35-D588-4722-8C78-D7934463F451}" type="presOf" srcId="{676983C4-8AE8-4114-8B66-ABAC820289BB}" destId="{5FC849D7-ADF6-401A-8BF5-5F1F65FD9186}" srcOrd="0" destOrd="0" presId="urn:microsoft.com/office/officeart/2005/8/layout/cycle8"/>
    <dgm:cxn modelId="{053FD53E-5520-4A86-9D7D-58F04FB1B418}" type="presOf" srcId="{7A0A4922-C266-42A2-A828-30AFDC74F4EA}" destId="{B4D33B3B-9F2D-4556-8FAC-6A21A55D18F6}" srcOrd="1" destOrd="0" presId="urn:microsoft.com/office/officeart/2005/8/layout/cycle8"/>
    <dgm:cxn modelId="{EA8FE86C-7EE5-48A9-9DF7-66AEAB9A899F}" type="presOf" srcId="{E49F3A9E-F97F-4A1C-9B7C-61C9C0CF5037}" destId="{04CC48C7-DA42-4B9D-88B7-947B4CE09EF7}" srcOrd="0" destOrd="0" presId="urn:microsoft.com/office/officeart/2005/8/layout/cycle8"/>
    <dgm:cxn modelId="{4576FC04-7285-4D9A-8158-DF43AA6E650B}" srcId="{676983C4-8AE8-4114-8B66-ABAC820289BB}" destId="{7A0A4922-C266-42A2-A828-30AFDC74F4EA}" srcOrd="0" destOrd="0" parTransId="{28BEE936-D7FA-47A8-98D7-C7DEE87C3884}" sibTransId="{225C1234-72C8-47EE-A70C-A434FBA95C5B}"/>
    <dgm:cxn modelId="{C8F74AEA-268E-4EA3-B7D5-00EAB1210EFC}" type="presOf" srcId="{7A0A4922-C266-42A2-A828-30AFDC74F4EA}" destId="{EDCCAE6A-D95A-40A9-A74A-E28E88C06E4F}" srcOrd="0" destOrd="0" presId="urn:microsoft.com/office/officeart/2005/8/layout/cycle8"/>
    <dgm:cxn modelId="{71A9D27C-91E9-4D76-875F-EE4CDF284043}" type="presOf" srcId="{71240658-1480-432B-A6DB-4AA781A5BE90}" destId="{0044C71C-D9EF-48DB-A805-87FB5824FB65}" srcOrd="1" destOrd="0" presId="urn:microsoft.com/office/officeart/2005/8/layout/cycle8"/>
    <dgm:cxn modelId="{70BDE4F5-7EFB-43F6-BE4F-00709CC882EC}" srcId="{676983C4-8AE8-4114-8B66-ABAC820289BB}" destId="{71240658-1480-432B-A6DB-4AA781A5BE90}" srcOrd="1" destOrd="0" parTransId="{3D6471E4-7659-475B-A48F-8ABC802E90D6}" sibTransId="{919F17C9-2B5B-4787-9180-1F3F7C86B62B}"/>
    <dgm:cxn modelId="{3C64DFDE-AE88-4917-9D97-9FE58DB6BD72}" type="presOf" srcId="{71240658-1480-432B-A6DB-4AA781A5BE90}" destId="{0FF59FE3-92B2-4CFC-BA80-874707E09557}" srcOrd="0" destOrd="0" presId="urn:microsoft.com/office/officeart/2005/8/layout/cycle8"/>
    <dgm:cxn modelId="{2ED691F6-1906-49E5-A9C4-0CECC5237E42}" type="presParOf" srcId="{5FC849D7-ADF6-401A-8BF5-5F1F65FD9186}" destId="{EDCCAE6A-D95A-40A9-A74A-E28E88C06E4F}" srcOrd="0" destOrd="0" presId="urn:microsoft.com/office/officeart/2005/8/layout/cycle8"/>
    <dgm:cxn modelId="{8948FEE0-CE51-4931-8130-0B702BBBEC36}" type="presParOf" srcId="{5FC849D7-ADF6-401A-8BF5-5F1F65FD9186}" destId="{B01D976B-2BB3-4379-93F3-5C06C07301C3}" srcOrd="1" destOrd="0" presId="urn:microsoft.com/office/officeart/2005/8/layout/cycle8"/>
    <dgm:cxn modelId="{D2F3C467-4A29-4DE2-972E-17CA050245CA}" type="presParOf" srcId="{5FC849D7-ADF6-401A-8BF5-5F1F65FD9186}" destId="{54EC6019-4EB4-434F-9552-A6D3FF024175}" srcOrd="2" destOrd="0" presId="urn:microsoft.com/office/officeart/2005/8/layout/cycle8"/>
    <dgm:cxn modelId="{AC4CFC2B-B883-42AD-A0AF-0F68FFC0430E}" type="presParOf" srcId="{5FC849D7-ADF6-401A-8BF5-5F1F65FD9186}" destId="{B4D33B3B-9F2D-4556-8FAC-6A21A55D18F6}" srcOrd="3" destOrd="0" presId="urn:microsoft.com/office/officeart/2005/8/layout/cycle8"/>
    <dgm:cxn modelId="{030B1067-6F4B-4FC6-A1D9-47D559D07ED5}" type="presParOf" srcId="{5FC849D7-ADF6-401A-8BF5-5F1F65FD9186}" destId="{0FF59FE3-92B2-4CFC-BA80-874707E09557}" srcOrd="4" destOrd="0" presId="urn:microsoft.com/office/officeart/2005/8/layout/cycle8"/>
    <dgm:cxn modelId="{3CEA11E2-1B6E-4C5D-A0CA-6C5CDFF5F01A}" type="presParOf" srcId="{5FC849D7-ADF6-401A-8BF5-5F1F65FD9186}" destId="{7A479680-9289-4A5E-A007-76C6A6811858}" srcOrd="5" destOrd="0" presId="urn:microsoft.com/office/officeart/2005/8/layout/cycle8"/>
    <dgm:cxn modelId="{672DF1CA-4570-48CC-AB33-F459CAB23DCE}" type="presParOf" srcId="{5FC849D7-ADF6-401A-8BF5-5F1F65FD9186}" destId="{1E9C03E6-74D3-4DC9-8938-0B2FA625C2BC}" srcOrd="6" destOrd="0" presId="urn:microsoft.com/office/officeart/2005/8/layout/cycle8"/>
    <dgm:cxn modelId="{A480EE3D-F044-4E8F-93CA-20979FC92FA3}" type="presParOf" srcId="{5FC849D7-ADF6-401A-8BF5-5F1F65FD9186}" destId="{0044C71C-D9EF-48DB-A805-87FB5824FB65}" srcOrd="7" destOrd="0" presId="urn:microsoft.com/office/officeart/2005/8/layout/cycle8"/>
    <dgm:cxn modelId="{A953E4F4-5A08-474C-93E9-73B9CDEC94E6}" type="presParOf" srcId="{5FC849D7-ADF6-401A-8BF5-5F1F65FD9186}" destId="{04CC48C7-DA42-4B9D-88B7-947B4CE09EF7}" srcOrd="8" destOrd="0" presId="urn:microsoft.com/office/officeart/2005/8/layout/cycle8"/>
    <dgm:cxn modelId="{C218DE11-0C6B-4F1C-8C09-E3409AD425BB}" type="presParOf" srcId="{5FC849D7-ADF6-401A-8BF5-5F1F65FD9186}" destId="{FB40F041-1807-46CB-9B7F-7DBD1B42D1C2}" srcOrd="9" destOrd="0" presId="urn:microsoft.com/office/officeart/2005/8/layout/cycle8"/>
    <dgm:cxn modelId="{055E843A-ED36-4DBD-82DE-168DE9EF37B7}" type="presParOf" srcId="{5FC849D7-ADF6-401A-8BF5-5F1F65FD9186}" destId="{41C1EB02-3C47-4CD3-A3A5-EB1C87900124}" srcOrd="10" destOrd="0" presId="urn:microsoft.com/office/officeart/2005/8/layout/cycle8"/>
    <dgm:cxn modelId="{5AFFEFAA-2388-4B53-B695-2FCDAA85A8B7}" type="presParOf" srcId="{5FC849D7-ADF6-401A-8BF5-5F1F65FD9186}" destId="{EABB8E7C-E0BD-4CDE-81A8-85A3D0F7754F}" srcOrd="11" destOrd="0" presId="urn:microsoft.com/office/officeart/2005/8/layout/cycle8"/>
    <dgm:cxn modelId="{55C473B1-DF7B-4799-9AC2-D5292758A941}" type="presParOf" srcId="{5FC849D7-ADF6-401A-8BF5-5F1F65FD9186}" destId="{64EFBFEF-77FE-44C7-869C-E80B5E2CBECE}" srcOrd="12" destOrd="0" presId="urn:microsoft.com/office/officeart/2005/8/layout/cycle8"/>
    <dgm:cxn modelId="{AB0219DF-AC78-4051-9D64-7CF612768B7F}" type="presParOf" srcId="{5FC849D7-ADF6-401A-8BF5-5F1F65FD9186}" destId="{69322C19-3485-49A9-B8E2-3B1596B14226}" srcOrd="13" destOrd="0" presId="urn:microsoft.com/office/officeart/2005/8/layout/cycle8"/>
    <dgm:cxn modelId="{97DFE03F-3E20-4D9B-8577-EC06B852088F}" type="presParOf" srcId="{5FC849D7-ADF6-401A-8BF5-5F1F65FD9186}" destId="{62B53F46-E571-4B6E-81B4-088EB3C3E367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CAE6A-D95A-40A9-A74A-E28E88C06E4F}">
      <dsp:nvSpPr>
        <dsp:cNvPr id="0" name=""/>
        <dsp:cNvSpPr/>
      </dsp:nvSpPr>
      <dsp:spPr>
        <a:xfrm>
          <a:off x="364859" y="179552"/>
          <a:ext cx="2320368" cy="2320368"/>
        </a:xfrm>
        <a:prstGeom prst="pie">
          <a:avLst>
            <a:gd name="adj1" fmla="val 16200000"/>
            <a:gd name="adj2" fmla="val 1800000"/>
          </a:avLst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Control</a:t>
          </a:r>
          <a:endParaRPr lang="en-US" sz="1200" kern="1200" dirty="0"/>
        </a:p>
      </dsp:txBody>
      <dsp:txXfrm>
        <a:off x="1587748" y="671249"/>
        <a:ext cx="828702" cy="690585"/>
      </dsp:txXfrm>
    </dsp:sp>
    <dsp:sp modelId="{0FF59FE3-92B2-4CFC-BA80-874707E09557}">
      <dsp:nvSpPr>
        <dsp:cNvPr id="0" name=""/>
        <dsp:cNvSpPr/>
      </dsp:nvSpPr>
      <dsp:spPr>
        <a:xfrm>
          <a:off x="317070" y="262422"/>
          <a:ext cx="2320368" cy="2320368"/>
        </a:xfrm>
        <a:prstGeom prst="pie">
          <a:avLst>
            <a:gd name="adj1" fmla="val 1800000"/>
            <a:gd name="adj2" fmla="val 9000000"/>
          </a:avLst>
        </a:prstGeom>
        <a:solidFill>
          <a:srgbClr val="00EE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Data Acquisition</a:t>
          </a:r>
          <a:endParaRPr lang="en-US" sz="1200" kern="1200" dirty="0"/>
        </a:p>
      </dsp:txBody>
      <dsp:txXfrm>
        <a:off x="869539" y="1767899"/>
        <a:ext cx="1243054" cy="607715"/>
      </dsp:txXfrm>
    </dsp:sp>
    <dsp:sp modelId="{04CC48C7-DA42-4B9D-88B7-947B4CE09EF7}">
      <dsp:nvSpPr>
        <dsp:cNvPr id="0" name=""/>
        <dsp:cNvSpPr/>
      </dsp:nvSpPr>
      <dsp:spPr>
        <a:xfrm>
          <a:off x="269282" y="179552"/>
          <a:ext cx="2320368" cy="2320368"/>
        </a:xfrm>
        <a:prstGeom prst="pie">
          <a:avLst>
            <a:gd name="adj1" fmla="val 9000000"/>
            <a:gd name="adj2" fmla="val 16200000"/>
          </a:avLst>
        </a:prstGeom>
        <a:solidFill>
          <a:srgbClr val="FFCB2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Supervision</a:t>
          </a:r>
          <a:endParaRPr lang="en-US" sz="1200" kern="1200" dirty="0"/>
        </a:p>
      </dsp:txBody>
      <dsp:txXfrm>
        <a:off x="538058" y="671249"/>
        <a:ext cx="828702" cy="690585"/>
      </dsp:txXfrm>
    </dsp:sp>
    <dsp:sp modelId="{64EFBFEF-77FE-44C7-869C-E80B5E2CBECE}">
      <dsp:nvSpPr>
        <dsp:cNvPr id="0" name=""/>
        <dsp:cNvSpPr/>
      </dsp:nvSpPr>
      <dsp:spPr>
        <a:xfrm>
          <a:off x="221409" y="35910"/>
          <a:ext cx="2607651" cy="260765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tx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22C19-3485-49A9-B8E2-3B1596B14226}">
      <dsp:nvSpPr>
        <dsp:cNvPr id="0" name=""/>
        <dsp:cNvSpPr/>
      </dsp:nvSpPr>
      <dsp:spPr>
        <a:xfrm>
          <a:off x="173429" y="118634"/>
          <a:ext cx="2607651" cy="260765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53F46-E571-4B6E-81B4-088EB3C3E367}">
      <dsp:nvSpPr>
        <dsp:cNvPr id="0" name=""/>
        <dsp:cNvSpPr/>
      </dsp:nvSpPr>
      <dsp:spPr>
        <a:xfrm>
          <a:off x="125449" y="35910"/>
          <a:ext cx="2607651" cy="260765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F9800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E6E07-AB3C-41BD-90B3-4B8E07650145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04E75-2F49-4668-A6D3-A5B2C1DDF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47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22/07/2019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wiki.apache.org/confluence/display/KAFKA/Powered+By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00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516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401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775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99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437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15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Versatile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interface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heterogeneous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devices (vendors, protocols, networks, etc.)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Scalable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absorb the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growing number of instruments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Resilient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24/7,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365 days a year: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 protection does not have technical stops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Multiplatform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Users can use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Windows, Linux or mobile devices (read only)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Tailorable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be suitable for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operators, physicists, RP engineers, Environmental engineers, fire brigade, instrumentation maintenance teams, software maintenance team </a:t>
            </a:r>
            <a:endParaRPr lang="en-GB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363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370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5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30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6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63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05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Apache Kafka® is </a:t>
            </a:r>
            <a:r>
              <a:rPr lang="en-GB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open-source distributed streaming platform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What exactly does that mean?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streaming platform has three key capabilities: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 and subscribe to streams of records, similar to a message queue or enterprise messaging system.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 streams of records in a fault-tolerant durable way.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 streams of records as they occur.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 smtClean="0">
                <a:hlinkClick r:id="rId3"/>
              </a:rPr>
              <a:t>https://cwiki.apache.org/confluence/display/KAFKA/Powered+By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568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526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601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8928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751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898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454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09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Operational Radiation Protection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Risk assessments for personnel and public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Definition of protective measures, authorization of operation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Lead in implementation of ALARA principle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Studies for projects and upgrades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R&amp;D for tools and methods, operation of shielding benchmark facility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Radioactive Waste Management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Operation of pre-conditioning and interim storage facility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Waste disposal towards host states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Support to departments in radioactive waste minimization and treatment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Individual Dosimetry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Monitoring of external and internal doses and reporting (CERN dosimetry service carries official accreditation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Instrumentation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Development, Installation and operation of radiation monitoring system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Services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Inter/intra-site radioactive transport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Shipping (import/export) of radioactive goods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Radiological characterization of material and waste, operation of analytical laboratory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Radioactive sources service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078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18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5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13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630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77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22-Jul-19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73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22-Jul-19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12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22/07/2019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22/07/2019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22/07/2019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22/07/2019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22/07/2019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6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43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11" Type="http://schemas.openxmlformats.org/officeDocument/2006/relationships/image" Target="../media/image41.png"/><Relationship Id="rId5" Type="http://schemas.openxmlformats.org/officeDocument/2006/relationships/image" Target="../media/image23.png"/><Relationship Id="rId10" Type="http://schemas.openxmlformats.org/officeDocument/2006/relationships/image" Target="../media/image40.png"/><Relationship Id="rId4" Type="http://schemas.openxmlformats.org/officeDocument/2006/relationships/image" Target="../media/image22.jpe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11" Type="http://schemas.openxmlformats.org/officeDocument/2006/relationships/image" Target="../media/image46.png"/><Relationship Id="rId5" Type="http://schemas.openxmlformats.org/officeDocument/2006/relationships/image" Target="../media/image23.png"/><Relationship Id="rId10" Type="http://schemas.openxmlformats.org/officeDocument/2006/relationships/image" Target="../media/image45.png"/><Relationship Id="rId4" Type="http://schemas.openxmlformats.org/officeDocument/2006/relationships/image" Target="../media/image22.jpe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48.png"/><Relationship Id="rId4" Type="http://schemas.openxmlformats.org/officeDocument/2006/relationships/image" Target="../media/image22.jpe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51.png"/><Relationship Id="rId4" Type="http://schemas.openxmlformats.org/officeDocument/2006/relationships/image" Target="../media/image22.jpeg"/><Relationship Id="rId9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53.png"/><Relationship Id="rId4" Type="http://schemas.openxmlformats.org/officeDocument/2006/relationships/image" Target="../media/image22.jpe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7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0.png"/><Relationship Id="rId10" Type="http://schemas.openxmlformats.org/officeDocument/2006/relationships/image" Target="../media/image66.png"/><Relationship Id="rId4" Type="http://schemas.openxmlformats.org/officeDocument/2006/relationships/image" Target="../media/image59.png"/><Relationship Id="rId9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81.png"/><Relationship Id="rId3" Type="http://schemas.openxmlformats.org/officeDocument/2006/relationships/image" Target="../media/image76.jpeg"/><Relationship Id="rId7" Type="http://schemas.openxmlformats.org/officeDocument/2006/relationships/image" Target="../media/image58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7.png"/><Relationship Id="rId11" Type="http://schemas.openxmlformats.org/officeDocument/2006/relationships/image" Target="../media/image79.jpeg"/><Relationship Id="rId5" Type="http://schemas.openxmlformats.org/officeDocument/2006/relationships/image" Target="../media/image56.jpeg"/><Relationship Id="rId10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60.png"/><Relationship Id="rId14" Type="http://schemas.openxmlformats.org/officeDocument/2006/relationships/image" Target="../media/image8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2.png"/><Relationship Id="rId18" Type="http://schemas.openxmlformats.org/officeDocument/2006/relationships/image" Target="../media/image117.png"/><Relationship Id="rId3" Type="http://schemas.openxmlformats.org/officeDocument/2006/relationships/hyperlink" Target="https://kafka.apache.org/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111.png"/><Relationship Id="rId17" Type="http://schemas.openxmlformats.org/officeDocument/2006/relationships/image" Target="../media/image116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15.gi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5" Type="http://schemas.openxmlformats.org/officeDocument/2006/relationships/image" Target="../media/image114.jpeg"/><Relationship Id="rId10" Type="http://schemas.openxmlformats.org/officeDocument/2006/relationships/image" Target="../media/image109.png"/><Relationship Id="rId19" Type="http://schemas.openxmlformats.org/officeDocument/2006/relationships/image" Target="../media/image118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30.png"/><Relationship Id="rId3" Type="http://schemas.openxmlformats.org/officeDocument/2006/relationships/image" Target="../media/image120.jpeg"/><Relationship Id="rId7" Type="http://schemas.openxmlformats.org/officeDocument/2006/relationships/image" Target="../media/image124.png"/><Relationship Id="rId12" Type="http://schemas.openxmlformats.org/officeDocument/2006/relationships/image" Target="../media/image1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3.emf"/><Relationship Id="rId11" Type="http://schemas.openxmlformats.org/officeDocument/2006/relationships/image" Target="../media/image128.png"/><Relationship Id="rId5" Type="http://schemas.openxmlformats.org/officeDocument/2006/relationships/image" Target="../media/image122.png"/><Relationship Id="rId10" Type="http://schemas.openxmlformats.org/officeDocument/2006/relationships/image" Target="../media/image127.png"/><Relationship Id="rId4" Type="http://schemas.openxmlformats.org/officeDocument/2006/relationships/image" Target="../media/image121.png"/><Relationship Id="rId9" Type="http://schemas.openxmlformats.org/officeDocument/2006/relationships/image" Target="../media/image126.png"/><Relationship Id="rId14" Type="http://schemas.openxmlformats.org/officeDocument/2006/relationships/image" Target="../media/image1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13" Type="http://schemas.openxmlformats.org/officeDocument/2006/relationships/image" Target="../media/image139.png"/><Relationship Id="rId18" Type="http://schemas.openxmlformats.org/officeDocument/2006/relationships/image" Target="../media/image14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38.png"/><Relationship Id="rId17" Type="http://schemas.openxmlformats.org/officeDocument/2006/relationships/image" Target="../media/image142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41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7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79.jpeg"/><Relationship Id="rId10" Type="http://schemas.openxmlformats.org/officeDocument/2006/relationships/image" Target="../media/image13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35.png"/><Relationship Id="rId14" Type="http://schemas.openxmlformats.org/officeDocument/2006/relationships/image" Target="../media/image14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13" Type="http://schemas.openxmlformats.org/officeDocument/2006/relationships/image" Target="../media/image160.png"/><Relationship Id="rId18" Type="http://schemas.openxmlformats.org/officeDocument/2006/relationships/image" Target="../media/image165.png"/><Relationship Id="rId26" Type="http://schemas.openxmlformats.org/officeDocument/2006/relationships/image" Target="../media/image173.png"/><Relationship Id="rId3" Type="http://schemas.openxmlformats.org/officeDocument/2006/relationships/image" Target="../media/image150.png"/><Relationship Id="rId21" Type="http://schemas.openxmlformats.org/officeDocument/2006/relationships/image" Target="../media/image168.png"/><Relationship Id="rId34" Type="http://schemas.openxmlformats.org/officeDocument/2006/relationships/image" Target="../media/image181.png"/><Relationship Id="rId7" Type="http://schemas.openxmlformats.org/officeDocument/2006/relationships/image" Target="../media/image154.png"/><Relationship Id="rId12" Type="http://schemas.openxmlformats.org/officeDocument/2006/relationships/image" Target="../media/image159.png"/><Relationship Id="rId17" Type="http://schemas.openxmlformats.org/officeDocument/2006/relationships/image" Target="../media/image164.png"/><Relationship Id="rId25" Type="http://schemas.openxmlformats.org/officeDocument/2006/relationships/image" Target="../media/image172.png"/><Relationship Id="rId33" Type="http://schemas.openxmlformats.org/officeDocument/2006/relationships/image" Target="../media/image180.png"/><Relationship Id="rId2" Type="http://schemas.openxmlformats.org/officeDocument/2006/relationships/image" Target="../media/image149.jpg"/><Relationship Id="rId16" Type="http://schemas.openxmlformats.org/officeDocument/2006/relationships/image" Target="../media/image163.png"/><Relationship Id="rId20" Type="http://schemas.openxmlformats.org/officeDocument/2006/relationships/image" Target="../media/image167.png"/><Relationship Id="rId29" Type="http://schemas.openxmlformats.org/officeDocument/2006/relationships/image" Target="../media/image17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3.png"/><Relationship Id="rId11" Type="http://schemas.openxmlformats.org/officeDocument/2006/relationships/image" Target="../media/image158.png"/><Relationship Id="rId24" Type="http://schemas.openxmlformats.org/officeDocument/2006/relationships/image" Target="../media/image171.png"/><Relationship Id="rId32" Type="http://schemas.openxmlformats.org/officeDocument/2006/relationships/image" Target="../media/image179.png"/><Relationship Id="rId5" Type="http://schemas.openxmlformats.org/officeDocument/2006/relationships/image" Target="../media/image152.png"/><Relationship Id="rId15" Type="http://schemas.openxmlformats.org/officeDocument/2006/relationships/image" Target="../media/image162.png"/><Relationship Id="rId23" Type="http://schemas.openxmlformats.org/officeDocument/2006/relationships/image" Target="../media/image170.png"/><Relationship Id="rId28" Type="http://schemas.openxmlformats.org/officeDocument/2006/relationships/image" Target="../media/image175.png"/><Relationship Id="rId36" Type="http://schemas.openxmlformats.org/officeDocument/2006/relationships/image" Target="../media/image183.png"/><Relationship Id="rId10" Type="http://schemas.openxmlformats.org/officeDocument/2006/relationships/image" Target="../media/image157.png"/><Relationship Id="rId19" Type="http://schemas.openxmlformats.org/officeDocument/2006/relationships/image" Target="../media/image166.png"/><Relationship Id="rId31" Type="http://schemas.openxmlformats.org/officeDocument/2006/relationships/image" Target="../media/image178.png"/><Relationship Id="rId4" Type="http://schemas.openxmlformats.org/officeDocument/2006/relationships/image" Target="../media/image151.png"/><Relationship Id="rId9" Type="http://schemas.openxmlformats.org/officeDocument/2006/relationships/image" Target="../media/image156.png"/><Relationship Id="rId14" Type="http://schemas.openxmlformats.org/officeDocument/2006/relationships/image" Target="../media/image161.png"/><Relationship Id="rId22" Type="http://schemas.openxmlformats.org/officeDocument/2006/relationships/image" Target="../media/image169.png"/><Relationship Id="rId27" Type="http://schemas.openxmlformats.org/officeDocument/2006/relationships/image" Target="../media/image174.png"/><Relationship Id="rId30" Type="http://schemas.openxmlformats.org/officeDocument/2006/relationships/image" Target="../media/image177.png"/><Relationship Id="rId35" Type="http://schemas.openxmlformats.org/officeDocument/2006/relationships/image" Target="../media/image1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30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5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11" Type="http://schemas.openxmlformats.org/officeDocument/2006/relationships/image" Target="../media/image33.png"/><Relationship Id="rId5" Type="http://schemas.openxmlformats.org/officeDocument/2006/relationships/image" Target="../media/image23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2.jpe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15" y="129952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672025" y="3188883"/>
            <a:ext cx="14975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CROME 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Monitoring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Station (x14)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526004" y="3185610"/>
            <a:ext cx="1623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LB112 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Monitoring Station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 (x114)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3488" y="3190359"/>
            <a:ext cx="13372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DA Monitoring Station (x142)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Operational Radiation Protection Monitoring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39" y="1303336"/>
            <a:ext cx="1872000" cy="187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02" y="1306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8" name="Flowchart: Connector 37"/>
          <p:cNvSpPr/>
          <p:nvPr/>
        </p:nvSpPr>
        <p:spPr>
          <a:xfrm>
            <a:off x="7085792" y="2748999"/>
            <a:ext cx="4166408" cy="1518201"/>
          </a:xfrm>
          <a:prstGeom prst="flowChartConnector">
            <a:avLst/>
          </a:prstGeom>
          <a:noFill/>
          <a:ln w="130175">
            <a:solidFill>
              <a:schemeClr val="accent1">
                <a:lumMod val="60000"/>
                <a:lumOff val="40000"/>
                <a:alpha val="5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Connector 38"/>
          <p:cNvSpPr/>
          <p:nvPr/>
        </p:nvSpPr>
        <p:spPr>
          <a:xfrm>
            <a:off x="9745279" y="2780792"/>
            <a:ext cx="939046" cy="342180"/>
          </a:xfrm>
          <a:prstGeom prst="flowChartConnector">
            <a:avLst/>
          </a:prstGeom>
          <a:noFill/>
          <a:ln w="130175">
            <a:solidFill>
              <a:schemeClr val="accent1">
                <a:lumMod val="60000"/>
                <a:lumOff val="40000"/>
                <a:alpha val="5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10572864" y="2749571"/>
            <a:ext cx="222922" cy="81231"/>
          </a:xfrm>
          <a:prstGeom prst="flowChartConnector">
            <a:avLst/>
          </a:prstGeom>
          <a:noFill/>
          <a:ln w="130175">
            <a:solidFill>
              <a:schemeClr val="accent1">
                <a:lumMod val="60000"/>
                <a:lumOff val="40000"/>
                <a:alpha val="5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>
            <a:stCxn id="39" idx="5"/>
          </p:cNvCxnSpPr>
          <p:nvPr/>
        </p:nvCxnSpPr>
        <p:spPr>
          <a:xfrm flipH="1">
            <a:off x="9547860" y="3072861"/>
            <a:ext cx="998945" cy="50111"/>
          </a:xfrm>
          <a:prstGeom prst="line">
            <a:avLst/>
          </a:prstGeom>
          <a:ln w="127000" cap="rnd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95" y="3480493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3882065" y="5361918"/>
            <a:ext cx="12041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UNIDOS Dose Meter (x2)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58398" y="5361918"/>
            <a:ext cx="106952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err="1" smtClean="0">
                <a:solidFill>
                  <a:schemeClr val="bg2">
                    <a:lumMod val="25000"/>
                  </a:schemeClr>
                </a:solidFill>
              </a:rPr>
              <a:t>MinAlarm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(x1)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452" y="3480493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4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06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25" y="1733726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101644" y="3599544"/>
            <a:ext cx="213071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LB147 Hand 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&amp; Foot Contamination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(x49)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0790" y="3606794"/>
            <a:ext cx="18469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Hand &amp; Foot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Contamination 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Monitor (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x18)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Contamination </a:t>
            </a:r>
            <a:r>
              <a:rPr lang="en-US" sz="2000" b="1" dirty="0"/>
              <a:t>Monitoring</a:t>
            </a:r>
            <a:endParaRPr lang="en-US" b="1" dirty="0"/>
          </a:p>
        </p:txBody>
      </p:sp>
      <p:sp>
        <p:nvSpPr>
          <p:cNvPr id="5" name="Flowchart: Connector 4"/>
          <p:cNvSpPr/>
          <p:nvPr/>
        </p:nvSpPr>
        <p:spPr>
          <a:xfrm>
            <a:off x="10480092" y="293049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lowchart: Connector 60"/>
          <p:cNvSpPr/>
          <p:nvPr/>
        </p:nvSpPr>
        <p:spPr>
          <a:xfrm>
            <a:off x="9502082" y="275670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lowchart: Connector 61"/>
          <p:cNvSpPr/>
          <p:nvPr/>
        </p:nvSpPr>
        <p:spPr>
          <a:xfrm>
            <a:off x="10632557" y="290763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Connector 62"/>
          <p:cNvSpPr/>
          <p:nvPr/>
        </p:nvSpPr>
        <p:spPr>
          <a:xfrm>
            <a:off x="11098089" y="33307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/>
          <p:cNvSpPr/>
          <p:nvPr/>
        </p:nvSpPr>
        <p:spPr>
          <a:xfrm>
            <a:off x="10460017" y="281021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lowchart: Connector 64"/>
          <p:cNvSpPr/>
          <p:nvPr/>
        </p:nvSpPr>
        <p:spPr>
          <a:xfrm>
            <a:off x="10771858" y="360679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lowchart: Connector 65"/>
          <p:cNvSpPr/>
          <p:nvPr/>
        </p:nvSpPr>
        <p:spPr>
          <a:xfrm>
            <a:off x="10314300" y="283258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lowchart: Connector 66"/>
          <p:cNvSpPr/>
          <p:nvPr/>
        </p:nvSpPr>
        <p:spPr>
          <a:xfrm>
            <a:off x="8136100" y="4130779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lowchart: Connector 67"/>
          <p:cNvSpPr/>
          <p:nvPr/>
        </p:nvSpPr>
        <p:spPr>
          <a:xfrm>
            <a:off x="10446811" y="2873789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lowchart: Connector 68"/>
          <p:cNvSpPr/>
          <p:nvPr/>
        </p:nvSpPr>
        <p:spPr>
          <a:xfrm>
            <a:off x="7072432" y="351630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lowchart: Connector 69"/>
          <p:cNvSpPr/>
          <p:nvPr/>
        </p:nvSpPr>
        <p:spPr>
          <a:xfrm>
            <a:off x="10831982" y="303024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Connector 70"/>
          <p:cNvSpPr/>
          <p:nvPr/>
        </p:nvSpPr>
        <p:spPr>
          <a:xfrm>
            <a:off x="10213243" y="30944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304" y="1733726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7" name="Flowchart: Connector 36"/>
          <p:cNvSpPr/>
          <p:nvPr/>
        </p:nvSpPr>
        <p:spPr>
          <a:xfrm>
            <a:off x="10669380" y="296511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Connector 37"/>
          <p:cNvSpPr/>
          <p:nvPr/>
        </p:nvSpPr>
        <p:spPr>
          <a:xfrm>
            <a:off x="9905272" y="307596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Connector 38"/>
          <p:cNvSpPr/>
          <p:nvPr/>
        </p:nvSpPr>
        <p:spPr>
          <a:xfrm>
            <a:off x="9741367" y="305496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9585068" y="305617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/>
          <p:cNvSpPr/>
          <p:nvPr/>
        </p:nvSpPr>
        <p:spPr>
          <a:xfrm>
            <a:off x="9604909" y="311080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/>
          <p:cNvSpPr/>
          <p:nvPr/>
        </p:nvSpPr>
        <p:spPr>
          <a:xfrm>
            <a:off x="9789254" y="311080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owchart: Connector 42"/>
          <p:cNvSpPr/>
          <p:nvPr/>
        </p:nvSpPr>
        <p:spPr>
          <a:xfrm>
            <a:off x="10595185" y="283564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Connector 43"/>
          <p:cNvSpPr/>
          <p:nvPr/>
        </p:nvSpPr>
        <p:spPr>
          <a:xfrm>
            <a:off x="10795434" y="295701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Connector 45"/>
          <p:cNvSpPr/>
          <p:nvPr/>
        </p:nvSpPr>
        <p:spPr>
          <a:xfrm>
            <a:off x="10570966" y="307603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owchart: Connector 47"/>
          <p:cNvSpPr/>
          <p:nvPr/>
        </p:nvSpPr>
        <p:spPr>
          <a:xfrm>
            <a:off x="9794456" y="29510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lowchart: Connector 48"/>
          <p:cNvSpPr/>
          <p:nvPr/>
        </p:nvSpPr>
        <p:spPr>
          <a:xfrm>
            <a:off x="9914395" y="288002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owchart: Connector 49"/>
          <p:cNvSpPr/>
          <p:nvPr/>
        </p:nvSpPr>
        <p:spPr>
          <a:xfrm>
            <a:off x="10156459" y="28542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lowchart: Connector 50"/>
          <p:cNvSpPr/>
          <p:nvPr/>
        </p:nvSpPr>
        <p:spPr>
          <a:xfrm>
            <a:off x="10732407" y="393922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owchart: Connector 51"/>
          <p:cNvSpPr/>
          <p:nvPr/>
        </p:nvSpPr>
        <p:spPr>
          <a:xfrm>
            <a:off x="8474493" y="277532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7530941" y="303357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2564579" y="5489033"/>
            <a:ext cx="13740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Material </a:t>
            </a:r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Control Monitor 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(x19)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77" y="3610675"/>
            <a:ext cx="1872000" cy="187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85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86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3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78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129176" y="4152723"/>
            <a:ext cx="1136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Truck Gate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x2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75906" y="4152722"/>
            <a:ext cx="111601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Site Gate Monitor 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x22)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Gate Monitoring</a:t>
            </a:r>
            <a:endParaRPr lang="en-US" b="1" dirty="0"/>
          </a:p>
        </p:txBody>
      </p:sp>
      <p:sp>
        <p:nvSpPr>
          <p:cNvPr id="5" name="Flowchart: Connector 4"/>
          <p:cNvSpPr/>
          <p:nvPr/>
        </p:nvSpPr>
        <p:spPr>
          <a:xfrm>
            <a:off x="10480092" y="293049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lowchart: Connector 60"/>
          <p:cNvSpPr/>
          <p:nvPr/>
        </p:nvSpPr>
        <p:spPr>
          <a:xfrm>
            <a:off x="9502082" y="275670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Connector 62"/>
          <p:cNvSpPr/>
          <p:nvPr/>
        </p:nvSpPr>
        <p:spPr>
          <a:xfrm>
            <a:off x="11098089" y="33307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/>
          <p:cNvSpPr/>
          <p:nvPr/>
        </p:nvSpPr>
        <p:spPr>
          <a:xfrm>
            <a:off x="10460017" y="281021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lowchart: Connector 64"/>
          <p:cNvSpPr/>
          <p:nvPr/>
        </p:nvSpPr>
        <p:spPr>
          <a:xfrm>
            <a:off x="10771858" y="360679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lowchart: Connector 65"/>
          <p:cNvSpPr/>
          <p:nvPr/>
        </p:nvSpPr>
        <p:spPr>
          <a:xfrm>
            <a:off x="10314300" y="283258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lowchart: Connector 66"/>
          <p:cNvSpPr/>
          <p:nvPr/>
        </p:nvSpPr>
        <p:spPr>
          <a:xfrm>
            <a:off x="8136100" y="4130779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lowchart: Connector 68"/>
          <p:cNvSpPr/>
          <p:nvPr/>
        </p:nvSpPr>
        <p:spPr>
          <a:xfrm>
            <a:off x="7072432" y="351630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Connector 70"/>
          <p:cNvSpPr/>
          <p:nvPr/>
        </p:nvSpPr>
        <p:spPr>
          <a:xfrm>
            <a:off x="10213243" y="30944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067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7" name="Flowchart: Connector 36"/>
          <p:cNvSpPr/>
          <p:nvPr/>
        </p:nvSpPr>
        <p:spPr>
          <a:xfrm>
            <a:off x="10669380" y="296511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Connector 37"/>
          <p:cNvSpPr/>
          <p:nvPr/>
        </p:nvSpPr>
        <p:spPr>
          <a:xfrm>
            <a:off x="9905272" y="307596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owchart: Connector 42"/>
          <p:cNvSpPr/>
          <p:nvPr/>
        </p:nvSpPr>
        <p:spPr>
          <a:xfrm>
            <a:off x="10595185" y="283564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Connector 43"/>
          <p:cNvSpPr/>
          <p:nvPr/>
        </p:nvSpPr>
        <p:spPr>
          <a:xfrm>
            <a:off x="10795434" y="295701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Connector 45"/>
          <p:cNvSpPr/>
          <p:nvPr/>
        </p:nvSpPr>
        <p:spPr>
          <a:xfrm>
            <a:off x="10570966" y="307603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owchart: Connector 47"/>
          <p:cNvSpPr/>
          <p:nvPr/>
        </p:nvSpPr>
        <p:spPr>
          <a:xfrm>
            <a:off x="9794456" y="29510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lowchart: Connector 48"/>
          <p:cNvSpPr/>
          <p:nvPr/>
        </p:nvSpPr>
        <p:spPr>
          <a:xfrm>
            <a:off x="9914395" y="288002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owchart: Connector 49"/>
          <p:cNvSpPr/>
          <p:nvPr/>
        </p:nvSpPr>
        <p:spPr>
          <a:xfrm>
            <a:off x="10156459" y="28542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lowchart: Connector 50"/>
          <p:cNvSpPr/>
          <p:nvPr/>
        </p:nvSpPr>
        <p:spPr>
          <a:xfrm>
            <a:off x="10732407" y="393922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owchart: Connector 51"/>
          <p:cNvSpPr/>
          <p:nvPr/>
        </p:nvSpPr>
        <p:spPr>
          <a:xfrm>
            <a:off x="8474493" y="277532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7530941" y="303357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5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1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74567" y="3291297"/>
            <a:ext cx="10550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Alarm repeaters (x28)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Signal Repeaters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267" y="1571689"/>
            <a:ext cx="1707699" cy="1707699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7" name="Flowchart: Connector 36"/>
          <p:cNvSpPr/>
          <p:nvPr/>
        </p:nvSpPr>
        <p:spPr>
          <a:xfrm>
            <a:off x="10632557" y="290763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10460017" y="281021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/>
          <p:cNvSpPr/>
          <p:nvPr/>
        </p:nvSpPr>
        <p:spPr>
          <a:xfrm>
            <a:off x="10314300" y="283258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Connector 43"/>
          <p:cNvSpPr/>
          <p:nvPr/>
        </p:nvSpPr>
        <p:spPr>
          <a:xfrm>
            <a:off x="10446811" y="2873789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owchart: Connector 46"/>
          <p:cNvSpPr/>
          <p:nvPr/>
        </p:nvSpPr>
        <p:spPr>
          <a:xfrm>
            <a:off x="10213243" y="30944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lowchart: Connector 50"/>
          <p:cNvSpPr/>
          <p:nvPr/>
        </p:nvSpPr>
        <p:spPr>
          <a:xfrm>
            <a:off x="9741367" y="305496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/>
          <p:cNvSpPr/>
          <p:nvPr/>
        </p:nvSpPr>
        <p:spPr>
          <a:xfrm>
            <a:off x="10595185" y="283564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lowchart: Connector 66"/>
          <p:cNvSpPr/>
          <p:nvPr/>
        </p:nvSpPr>
        <p:spPr>
          <a:xfrm>
            <a:off x="10570966" y="307603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lowchart: Connector 67"/>
          <p:cNvSpPr/>
          <p:nvPr/>
        </p:nvSpPr>
        <p:spPr>
          <a:xfrm>
            <a:off x="9794456" y="29510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lowchart: Connector 68"/>
          <p:cNvSpPr/>
          <p:nvPr/>
        </p:nvSpPr>
        <p:spPr>
          <a:xfrm>
            <a:off x="9914395" y="288002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lowchart: Connector 69"/>
          <p:cNvSpPr/>
          <p:nvPr/>
        </p:nvSpPr>
        <p:spPr>
          <a:xfrm>
            <a:off x="10156459" y="285428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lowchart: Connector 74"/>
          <p:cNvSpPr/>
          <p:nvPr/>
        </p:nvSpPr>
        <p:spPr>
          <a:xfrm>
            <a:off x="10333261" y="278579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7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6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78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135680" y="4153197"/>
            <a:ext cx="120257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AD6 Mobile Monitor (x14)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29419" y="4153198"/>
            <a:ext cx="13516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FHT1100 Mobile Monitor (x4)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Mobile Monitoring</a:t>
            </a:r>
            <a:endParaRPr lang="en-US" b="1" dirty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067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4" name="Flowchart: Connector 33"/>
          <p:cNvSpPr/>
          <p:nvPr/>
        </p:nvSpPr>
        <p:spPr>
          <a:xfrm>
            <a:off x="6781866" y="2604309"/>
            <a:ext cx="4806020" cy="1743127"/>
          </a:xfrm>
          <a:prstGeom prst="flowChartConnector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3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94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78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199717" y="4153197"/>
            <a:ext cx="1091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SMART Controller (x1)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040887" y="4153197"/>
            <a:ext cx="9685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Area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Controller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(x4)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Multi purpose Controllers</a:t>
            </a:r>
            <a:endParaRPr lang="en-US" b="1" dirty="0"/>
          </a:p>
        </p:txBody>
      </p:sp>
      <p:sp>
        <p:nvSpPr>
          <p:cNvPr id="5" name="Flowchart: Connector 4"/>
          <p:cNvSpPr/>
          <p:nvPr/>
        </p:nvSpPr>
        <p:spPr>
          <a:xfrm>
            <a:off x="10484533" y="287503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/>
          <p:cNvSpPr/>
          <p:nvPr/>
        </p:nvSpPr>
        <p:spPr>
          <a:xfrm>
            <a:off x="10445816" y="281278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067" y="227177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3" name="Flowchart: Connector 42"/>
          <p:cNvSpPr/>
          <p:nvPr/>
        </p:nvSpPr>
        <p:spPr>
          <a:xfrm>
            <a:off x="10614352" y="286642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/>
          <p:cNvSpPr/>
          <p:nvPr/>
        </p:nvSpPr>
        <p:spPr>
          <a:xfrm>
            <a:off x="10229723" y="288819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32"/>
          <p:cNvSpPr/>
          <p:nvPr/>
        </p:nvSpPr>
        <p:spPr>
          <a:xfrm>
            <a:off x="10318411" y="282931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3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7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572" y="1283254"/>
            <a:ext cx="6152867" cy="3847207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540 Monitoring Stations: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27 different 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Commercial Off-the-Shelf &amp; Internally Developed Stations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Surface and Underground areas</a:t>
            </a:r>
          </a:p>
          <a:p>
            <a:endParaRPr lang="en-GB" dirty="0" smtClean="0"/>
          </a:p>
          <a:p>
            <a:r>
              <a:rPr lang="en-GB" dirty="0" smtClean="0"/>
              <a:t>3,100 Measurement Channels: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1,000 measurements archived / second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FF0000"/>
              </a:solidFill>
            </a:endParaRPr>
          </a:p>
          <a:p>
            <a:pPr lvl="1"/>
            <a:r>
              <a:rPr lang="en-GB" sz="1600" b="1" dirty="0" smtClean="0">
                <a:solidFill>
                  <a:srgbClr val="00B050"/>
                </a:solidFill>
              </a:rPr>
              <a:t>Workplace </a:t>
            </a:r>
            <a:r>
              <a:rPr lang="en-GB" sz="1600" b="1" dirty="0">
                <a:solidFill>
                  <a:srgbClr val="00B050"/>
                </a:solidFill>
              </a:rPr>
              <a:t>and </a:t>
            </a:r>
            <a:r>
              <a:rPr lang="en-GB" sz="1600" b="1" dirty="0" smtClean="0">
                <a:solidFill>
                  <a:srgbClr val="00B050"/>
                </a:solidFill>
              </a:rPr>
              <a:t>Environment Safety</a:t>
            </a:r>
          </a:p>
          <a:p>
            <a:pPr lvl="1"/>
            <a:endParaRPr lang="en-GB" sz="1200" b="1" dirty="0" smtClean="0">
              <a:solidFill>
                <a:srgbClr val="00B050"/>
              </a:solidFill>
            </a:endParaRPr>
          </a:p>
          <a:p>
            <a:pPr lvl="1"/>
            <a:r>
              <a:rPr lang="en-GB" sz="1600" b="1" dirty="0" smtClean="0">
                <a:solidFill>
                  <a:srgbClr val="00B050"/>
                </a:solidFill>
              </a:rPr>
              <a:t>Reporting </a:t>
            </a:r>
            <a:r>
              <a:rPr lang="en-GB" sz="1600" b="1" dirty="0">
                <a:solidFill>
                  <a:srgbClr val="00B050"/>
                </a:solidFill>
              </a:rPr>
              <a:t>to </a:t>
            </a:r>
            <a:r>
              <a:rPr lang="en-GB" sz="1600" b="1" dirty="0" smtClean="0">
                <a:solidFill>
                  <a:srgbClr val="00B050"/>
                </a:solidFill>
              </a:rPr>
              <a:t>authorities:</a:t>
            </a:r>
            <a:endParaRPr lang="en-GB" sz="1200" b="1" dirty="0" smtClean="0">
              <a:solidFill>
                <a:srgbClr val="00B050"/>
              </a:solidFill>
            </a:endParaRPr>
          </a:p>
          <a:p>
            <a:pPr lvl="1"/>
            <a:r>
              <a:rPr lang="en-GB" sz="1200" b="1" dirty="0" smtClean="0">
                <a:solidFill>
                  <a:srgbClr val="00B050"/>
                </a:solidFill>
              </a:rPr>
              <a:t>    - Nature and quantities of emitted ionizing radiation</a:t>
            </a:r>
          </a:p>
          <a:p>
            <a:pPr lvl="1"/>
            <a:r>
              <a:rPr lang="en-GB" sz="1200" b="1" dirty="0" smtClean="0">
                <a:solidFill>
                  <a:srgbClr val="00B050"/>
                </a:solidFill>
              </a:rPr>
              <a:t>    - Conventional environmental measured values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31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b="1" dirty="0" smtClean="0"/>
              <a:t>What </a:t>
            </a:r>
            <a:r>
              <a:rPr lang="en-US" sz="1600" b="1" dirty="0"/>
              <a:t>do we </a:t>
            </a:r>
            <a:r>
              <a:rPr lang="en-US" sz="1600" b="1" dirty="0" smtClean="0"/>
              <a:t>need?</a:t>
            </a:r>
            <a:endParaRPr lang="en-GB" sz="1600" b="1" dirty="0" smtClean="0"/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US" sz="1200" dirty="0" smtClean="0"/>
              <a:t>A </a:t>
            </a:r>
            <a:r>
              <a:rPr lang="en-US" sz="1200" b="1" dirty="0" smtClean="0"/>
              <a:t>SCADA</a:t>
            </a:r>
            <a:r>
              <a:rPr lang="en-US" sz="1200" dirty="0" smtClean="0"/>
              <a:t> </a:t>
            </a:r>
            <a:r>
              <a:rPr lang="en-US" sz="1200" dirty="0"/>
              <a:t>system: </a:t>
            </a:r>
            <a:r>
              <a:rPr lang="en-US" sz="1200" b="1" dirty="0" smtClean="0"/>
              <a:t>S</a:t>
            </a:r>
            <a:r>
              <a:rPr lang="en-US" sz="1200" dirty="0" smtClean="0"/>
              <a:t>upervisory </a:t>
            </a:r>
            <a:r>
              <a:rPr lang="en-US" sz="1200" b="1" dirty="0" smtClean="0"/>
              <a:t>C</a:t>
            </a:r>
            <a:r>
              <a:rPr lang="en-US" sz="1200" dirty="0" smtClean="0"/>
              <a:t>ontrol </a:t>
            </a:r>
            <a:r>
              <a:rPr lang="en-US" sz="1200" b="1" dirty="0"/>
              <a:t>A</a:t>
            </a:r>
            <a:r>
              <a:rPr lang="en-US" sz="1200" dirty="0"/>
              <a:t>nd </a:t>
            </a:r>
            <a:r>
              <a:rPr lang="en-US" sz="1200" b="1" dirty="0"/>
              <a:t>D</a:t>
            </a:r>
            <a:r>
              <a:rPr lang="en-US" sz="1200" dirty="0"/>
              <a:t>ata </a:t>
            </a:r>
            <a:r>
              <a:rPr lang="en-US" sz="1200" b="1" dirty="0" smtClean="0"/>
              <a:t>A</a:t>
            </a:r>
            <a:r>
              <a:rPr lang="en-US" sz="1200" dirty="0" smtClean="0"/>
              <a:t>cquisition</a:t>
            </a:r>
            <a:endParaRPr lang="en-GB" sz="1600" dirty="0" smtClean="0"/>
          </a:p>
          <a:p>
            <a:pPr lvl="1" indent="-228600">
              <a:lnSpc>
                <a:spcPts val="2400"/>
              </a:lnSpc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lvl="1" indent="-228600">
              <a:lnSpc>
                <a:spcPts val="2400"/>
              </a:lnSpc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SCADA Systems</a:t>
            </a:r>
            <a:endParaRPr lang="en-GB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15259" y="4567926"/>
            <a:ext cx="344036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Source: State </a:t>
            </a:r>
            <a:r>
              <a:rPr lang="en-GB" sz="700" i="1" dirty="0"/>
              <a:t>of the Art in Industrial Automation, Thomas </a:t>
            </a:r>
            <a:r>
              <a:rPr lang="en-GB" sz="700" i="1" dirty="0" err="1" smtClean="0"/>
              <a:t>Bangemann</a:t>
            </a:r>
            <a:r>
              <a:rPr lang="en-GB" sz="700" i="1" dirty="0" smtClean="0"/>
              <a:t> et. al, 2014</a:t>
            </a:r>
            <a:endParaRPr lang="en-GB" sz="7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245" y="1841382"/>
            <a:ext cx="2933700" cy="27756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664" y="1587353"/>
            <a:ext cx="4666297" cy="3075674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7240664" y="2928256"/>
            <a:ext cx="3733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8475913" y="4797491"/>
            <a:ext cx="28135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>
                <a:solidFill>
                  <a:schemeClr val="bg2">
                    <a:lumMod val="10000"/>
                  </a:schemeClr>
                </a:solidFill>
              </a:rPr>
              <a:t>State-of-the-art </a:t>
            </a:r>
            <a:r>
              <a:rPr lang="en-GB" sz="1050" i="1" dirty="0">
                <a:solidFill>
                  <a:schemeClr val="bg2">
                    <a:lumMod val="10000"/>
                  </a:schemeClr>
                </a:solidFill>
              </a:rPr>
              <a:t>Distributed Control </a:t>
            </a:r>
            <a:r>
              <a:rPr lang="en-GB" sz="1050" i="1" dirty="0" smtClean="0">
                <a:solidFill>
                  <a:schemeClr val="bg2">
                    <a:lumMod val="10000"/>
                  </a:schemeClr>
                </a:solidFill>
              </a:rPr>
              <a:t>System</a:t>
            </a:r>
            <a:endParaRPr lang="en-GB" sz="105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0580" y="4812211"/>
            <a:ext cx="32319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>
                <a:solidFill>
                  <a:schemeClr val="bg2">
                    <a:lumMod val="10000"/>
                  </a:schemeClr>
                </a:solidFill>
              </a:rPr>
              <a:t>Typical </a:t>
            </a:r>
            <a:r>
              <a:rPr lang="en-GB" sz="1050" i="1" dirty="0">
                <a:solidFill>
                  <a:schemeClr val="bg2">
                    <a:lumMod val="10000"/>
                  </a:schemeClr>
                </a:solidFill>
              </a:rPr>
              <a:t>Software Architecture for a SCADA System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96" y="3837561"/>
            <a:ext cx="260373" cy="7574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39" y="4180087"/>
            <a:ext cx="405939" cy="4059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656" y="4028696"/>
            <a:ext cx="508179" cy="50817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469" y="4056673"/>
            <a:ext cx="452223" cy="4522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077" y="4216285"/>
            <a:ext cx="410797" cy="410797"/>
          </a:xfrm>
          <a:prstGeom prst="rect">
            <a:avLst/>
          </a:prstGeom>
        </p:spPr>
      </p:pic>
      <p:sp>
        <p:nvSpPr>
          <p:cNvPr id="32" name="Right Arrow 31"/>
          <p:cNvSpPr/>
          <p:nvPr/>
        </p:nvSpPr>
        <p:spPr>
          <a:xfrm>
            <a:off x="3543890" y="2881234"/>
            <a:ext cx="3733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triped Right Arrow 42"/>
          <p:cNvSpPr/>
          <p:nvPr/>
        </p:nvSpPr>
        <p:spPr>
          <a:xfrm rot="5400000">
            <a:off x="1575007" y="3003802"/>
            <a:ext cx="846823" cy="48463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2152673" y="2928256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Commands</a:t>
            </a:r>
          </a:p>
          <a:p>
            <a:r>
              <a:rPr lang="en-US" sz="700" dirty="0" smtClean="0"/>
              <a:t>    On, Off, Sample, etc.</a:t>
            </a:r>
          </a:p>
          <a:p>
            <a:r>
              <a:rPr lang="en-US" sz="900" dirty="0" smtClean="0"/>
              <a:t>Parameters</a:t>
            </a:r>
          </a:p>
          <a:p>
            <a:r>
              <a:rPr lang="en-US" sz="600" dirty="0"/>
              <a:t> </a:t>
            </a:r>
            <a:r>
              <a:rPr lang="en-US" sz="600" dirty="0" smtClean="0"/>
              <a:t>   </a:t>
            </a:r>
            <a:r>
              <a:rPr lang="en-US" sz="700" dirty="0" smtClean="0"/>
              <a:t>Thresholds</a:t>
            </a:r>
            <a:r>
              <a:rPr lang="en-US" sz="700" dirty="0"/>
              <a:t>, Units, etc</a:t>
            </a:r>
            <a:r>
              <a:rPr lang="en-US" sz="700" dirty="0" smtClean="0"/>
              <a:t>.</a:t>
            </a:r>
            <a:endParaRPr lang="en-GB" sz="700" dirty="0"/>
          </a:p>
        </p:txBody>
      </p:sp>
      <p:sp>
        <p:nvSpPr>
          <p:cNvPr id="47" name="Striped Right Arrow 46"/>
          <p:cNvSpPr/>
          <p:nvPr/>
        </p:nvSpPr>
        <p:spPr>
          <a:xfrm rot="16200000">
            <a:off x="1128770" y="2988639"/>
            <a:ext cx="846823" cy="48463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443223" y="4808594"/>
            <a:ext cx="26789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>
                <a:solidFill>
                  <a:schemeClr val="bg2">
                    <a:lumMod val="10000"/>
                  </a:schemeClr>
                </a:solidFill>
              </a:rPr>
              <a:t>Basic Functionalities of a SCADA system </a:t>
            </a:r>
            <a:endParaRPr lang="en-GB" sz="105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3072" y="2979798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Measurements</a:t>
            </a:r>
          </a:p>
          <a:p>
            <a:r>
              <a:rPr lang="en-US" sz="900" dirty="0" smtClean="0"/>
              <a:t>Alarm signals</a:t>
            </a:r>
          </a:p>
          <a:p>
            <a:r>
              <a:rPr lang="en-US" sz="900" dirty="0" smtClean="0"/>
              <a:t>Faults </a:t>
            </a:r>
          </a:p>
          <a:p>
            <a:r>
              <a:rPr lang="en-US" sz="900" dirty="0" smtClean="0"/>
              <a:t>Process Statuses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100035" y="5830938"/>
            <a:ext cx="1091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solidFill>
                  <a:schemeClr val="bg2">
                    <a:lumMod val="10000"/>
                  </a:schemeClr>
                </a:solidFill>
              </a:rPr>
              <a:t>*Remote </a:t>
            </a:r>
            <a:r>
              <a:rPr lang="en-GB" sz="700" dirty="0">
                <a:solidFill>
                  <a:schemeClr val="bg2">
                    <a:lumMod val="10000"/>
                  </a:schemeClr>
                </a:solidFill>
              </a:rPr>
              <a:t>Terminal Unit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827538" y="3988639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>
                    <a:lumMod val="95000"/>
                  </a:schemeClr>
                </a:solidFill>
              </a:rPr>
              <a:t>*</a:t>
            </a:r>
            <a:endParaRPr lang="en-GB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0636" y="3993447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>
                    <a:lumMod val="95000"/>
                  </a:schemeClr>
                </a:solidFill>
              </a:rPr>
              <a:t>*</a:t>
            </a:r>
            <a:endParaRPr lang="en-GB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62527" y="4617016"/>
            <a:ext cx="344036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Source: State </a:t>
            </a:r>
            <a:r>
              <a:rPr lang="en-GB" sz="700" i="1" dirty="0"/>
              <a:t>of the Art in Industrial Automation, Thomas </a:t>
            </a:r>
            <a:r>
              <a:rPr lang="en-GB" sz="700" i="1" dirty="0" err="1" smtClean="0"/>
              <a:t>Bangemann</a:t>
            </a:r>
            <a:r>
              <a:rPr lang="en-GB" sz="700" i="1" dirty="0" smtClean="0"/>
              <a:t> et. al, 2014</a:t>
            </a:r>
            <a:endParaRPr lang="en-GB" sz="7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88" y="1509731"/>
            <a:ext cx="1838407" cy="1226861"/>
          </a:xfrm>
          <a:prstGeom prst="rect">
            <a:avLst/>
          </a:prstGeom>
        </p:spPr>
      </p:pic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5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8" grpId="0"/>
      <p:bldP spid="20" grpId="0"/>
      <p:bldP spid="32" grpId="0" animBg="1"/>
      <p:bldP spid="43" grpId="0" animBg="1"/>
      <p:bldP spid="44" grpId="0"/>
      <p:bldP spid="47" grpId="0" animBg="1"/>
      <p:bldP spid="50" grpId="0"/>
      <p:bldP spid="51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4159388" y="2450644"/>
            <a:ext cx="37112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Tailorable</a:t>
            </a:r>
          </a:p>
          <a:p>
            <a:pPr marL="228600" lvl="1">
              <a:lnSpc>
                <a:spcPts val="2400"/>
              </a:lnSpc>
            </a:pPr>
            <a:r>
              <a:rPr lang="en-US" sz="800" dirty="0" smtClean="0">
                <a:solidFill>
                  <a:schemeClr val="tx1"/>
                </a:solidFill>
              </a:rPr>
              <a:t>Users can define their </a:t>
            </a:r>
            <a:r>
              <a:rPr lang="en-US" sz="800" b="1" dirty="0" smtClean="0">
                <a:solidFill>
                  <a:schemeClr val="tx1"/>
                </a:solidFill>
              </a:rPr>
              <a:t>Own Interface</a:t>
            </a:r>
            <a:endParaRPr lang="en-US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13571" y="1865485"/>
            <a:ext cx="371598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Scalable</a:t>
            </a:r>
          </a:p>
          <a:p>
            <a:pPr marL="228600" lvl="1">
              <a:lnSpc>
                <a:spcPts val="2400"/>
              </a:lnSpc>
            </a:pPr>
            <a:r>
              <a:rPr lang="en-US" sz="800" dirty="0" smtClean="0">
                <a:solidFill>
                  <a:schemeClr val="tx1"/>
                </a:solidFill>
              </a:rPr>
              <a:t>Absorb </a:t>
            </a:r>
            <a:r>
              <a:rPr lang="en-US" sz="800" b="1" dirty="0" smtClean="0">
                <a:solidFill>
                  <a:schemeClr val="tx1"/>
                </a:solidFill>
              </a:rPr>
              <a:t>Growing</a:t>
            </a:r>
            <a:r>
              <a:rPr lang="en-US" sz="800" dirty="0" smtClean="0">
                <a:solidFill>
                  <a:schemeClr val="tx1"/>
                </a:solidFill>
              </a:rPr>
              <a:t> number of instruments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But we need more than “just” a </a:t>
            </a:r>
            <a:r>
              <a:rPr lang="en-US" sz="1600" b="1" dirty="0" smtClean="0"/>
              <a:t>Distributed</a:t>
            </a:r>
            <a:r>
              <a:rPr lang="en-US" sz="1600" dirty="0" smtClean="0"/>
              <a:t> system! We need a system that is:</a:t>
            </a:r>
            <a:endParaRPr lang="en-US" sz="1600" b="1" dirty="0" smtClean="0"/>
          </a:p>
          <a:p>
            <a:pPr lvl="1" indent="-228600">
              <a:lnSpc>
                <a:spcPts val="2400"/>
              </a:lnSpc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25766" y="2967156"/>
            <a:ext cx="3703793" cy="1323439"/>
            <a:chOff x="325766" y="2719506"/>
            <a:chExt cx="3703793" cy="132343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C8315A1-AD56-E545-8BC0-EBF435A9D318}"/>
                </a:ext>
              </a:extLst>
            </p:cNvPr>
            <p:cNvSpPr/>
            <p:nvPr/>
          </p:nvSpPr>
          <p:spPr>
            <a:xfrm>
              <a:off x="325766" y="2719506"/>
              <a:ext cx="3703793" cy="132343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228600" lvl="1">
                <a:lnSpc>
                  <a:spcPts val="2400"/>
                </a:lnSpc>
              </a:pPr>
              <a:r>
                <a:rPr lang="en-US" b="1" dirty="0" smtClean="0"/>
                <a:t>Versatile</a:t>
              </a:r>
            </a:p>
            <a:p>
              <a:pPr marL="228600" lvl="1">
                <a:lnSpc>
                  <a:spcPts val="24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Interface</a:t>
              </a:r>
              <a:r>
                <a:rPr lang="en-US" sz="800" b="1" dirty="0" smtClean="0">
                  <a:solidFill>
                    <a:schemeClr val="tx1"/>
                  </a:solidFill>
                </a:rPr>
                <a:t> Heterogeneous </a:t>
              </a:r>
              <a:r>
                <a:rPr lang="en-US" sz="800" dirty="0">
                  <a:solidFill>
                    <a:schemeClr val="tx1"/>
                  </a:solidFill>
                </a:rPr>
                <a:t>devices (vendors, protocols, networks, etc.)</a:t>
              </a:r>
              <a:endParaRPr lang="en-GB" sz="800" dirty="0">
                <a:solidFill>
                  <a:schemeClr val="tx1"/>
                </a:solidFill>
              </a:endParaRPr>
            </a:p>
            <a:p>
              <a:pPr marL="228600" lvl="1">
                <a:lnSpc>
                  <a:spcPts val="2400"/>
                </a:lnSpc>
              </a:pPr>
              <a:endParaRPr lang="en-US" b="1" dirty="0"/>
            </a:p>
            <a:p>
              <a:pPr marL="228600" lvl="1">
                <a:lnSpc>
                  <a:spcPts val="2400"/>
                </a:lnSpc>
              </a:pPr>
              <a:endParaRPr lang="en-US" b="1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93" y="3398643"/>
              <a:ext cx="405939" cy="40593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2314" y="3394585"/>
              <a:ext cx="452223" cy="45222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0218" y="3340706"/>
              <a:ext cx="410797" cy="41079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181" y="3393763"/>
              <a:ext cx="384496" cy="38449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3554" y="3343426"/>
              <a:ext cx="463930" cy="46393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7445" y="3356003"/>
              <a:ext cx="358222" cy="358222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4176053" y="3375285"/>
            <a:ext cx="3694611" cy="1015663"/>
            <a:chOff x="4176053" y="3299085"/>
            <a:chExt cx="3694611" cy="1015663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C8315A1-AD56-E545-8BC0-EBF435A9D318}"/>
                </a:ext>
              </a:extLst>
            </p:cNvPr>
            <p:cNvSpPr/>
            <p:nvPr/>
          </p:nvSpPr>
          <p:spPr>
            <a:xfrm>
              <a:off x="4176053" y="3299085"/>
              <a:ext cx="3694611" cy="101566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228600" lvl="1">
                <a:lnSpc>
                  <a:spcPts val="2400"/>
                </a:lnSpc>
              </a:pPr>
              <a:r>
                <a:rPr lang="en-US" b="1" dirty="0" smtClean="0"/>
                <a:t>Multiplatform</a:t>
              </a:r>
            </a:p>
            <a:p>
              <a:pPr marL="228600" lvl="1">
                <a:lnSpc>
                  <a:spcPts val="2400"/>
                </a:lnSpc>
              </a:pPr>
              <a:endParaRPr lang="en-US" b="1" dirty="0"/>
            </a:p>
            <a:p>
              <a:pPr marL="228600" lvl="1">
                <a:lnSpc>
                  <a:spcPts val="2400"/>
                </a:lnSpc>
              </a:pPr>
              <a:endParaRPr lang="en-US" b="1" dirty="0" smtClean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712" y="3848203"/>
              <a:ext cx="291134" cy="29113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7567" y="3825302"/>
              <a:ext cx="336936" cy="33693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224" y="3848203"/>
              <a:ext cx="274934" cy="274934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8017158" y="2656514"/>
            <a:ext cx="3713545" cy="1960258"/>
            <a:chOff x="8017158" y="1856414"/>
            <a:chExt cx="3713545" cy="196025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C8315A1-AD56-E545-8BC0-EBF435A9D318}"/>
                </a:ext>
              </a:extLst>
            </p:cNvPr>
            <p:cNvSpPr/>
            <p:nvPr/>
          </p:nvSpPr>
          <p:spPr>
            <a:xfrm>
              <a:off x="8017158" y="1856414"/>
              <a:ext cx="3713545" cy="193899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228600" lvl="1">
                <a:lnSpc>
                  <a:spcPts val="2400"/>
                </a:lnSpc>
              </a:pPr>
              <a:r>
                <a:rPr lang="en-US" b="1" dirty="0" smtClean="0"/>
                <a:t>Resilient</a:t>
              </a:r>
            </a:p>
            <a:p>
              <a:pPr marL="228600" lvl="1">
                <a:lnSpc>
                  <a:spcPts val="2400"/>
                </a:lnSpc>
              </a:pPr>
              <a:r>
                <a:rPr lang="en-US" sz="800" b="1" dirty="0" smtClean="0">
                  <a:solidFill>
                    <a:schemeClr val="tx1"/>
                  </a:solidFill>
                </a:rPr>
                <a:t>Recover</a:t>
              </a:r>
              <a:r>
                <a:rPr lang="en-US" sz="800" dirty="0" smtClean="0">
                  <a:solidFill>
                    <a:schemeClr val="tx1"/>
                  </a:solidFill>
                </a:rPr>
                <a:t> from Disruptive events</a:t>
              </a:r>
              <a:endParaRPr lang="en-US" sz="800" b="1" dirty="0"/>
            </a:p>
            <a:p>
              <a:pPr marL="228600" lvl="1">
                <a:lnSpc>
                  <a:spcPts val="2400"/>
                </a:lnSpc>
              </a:pPr>
              <a:endParaRPr lang="en-US" b="1" dirty="0" smtClean="0"/>
            </a:p>
            <a:p>
              <a:pPr marL="228600" lvl="1">
                <a:lnSpc>
                  <a:spcPts val="2400"/>
                </a:lnSpc>
              </a:pPr>
              <a:endParaRPr lang="en-US" b="1" dirty="0" smtClean="0"/>
            </a:p>
            <a:p>
              <a:pPr marL="228600" lvl="1">
                <a:lnSpc>
                  <a:spcPts val="2400"/>
                </a:lnSpc>
              </a:pPr>
              <a:endParaRPr lang="en-US" b="1" dirty="0"/>
            </a:p>
            <a:p>
              <a:pPr marL="228600" lvl="1">
                <a:lnSpc>
                  <a:spcPts val="2400"/>
                </a:lnSpc>
              </a:pPr>
              <a:endParaRPr lang="en-US" b="1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329963" y="2473843"/>
              <a:ext cx="1768009" cy="109223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8017401" y="3570451"/>
              <a:ext cx="36423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 i="1"/>
              </a:lvl1pPr>
            </a:lstStyle>
            <a:p>
              <a:r>
                <a:rPr lang="en-GB" sz="500" dirty="0"/>
                <a:t>Source: Engineering Resilience Quantification and System Design Implications: A Literature Survey, Nita </a:t>
              </a:r>
              <a:r>
                <a:rPr lang="en-GB" sz="500" dirty="0" err="1"/>
                <a:t>Yodo</a:t>
              </a:r>
              <a:r>
                <a:rPr lang="en-GB" sz="500" dirty="0"/>
                <a:t> et. Al, 2016</a:t>
              </a:r>
            </a:p>
            <a:p>
              <a:endParaRPr lang="en-GB" sz="500" dirty="0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24138" y="4670631"/>
            <a:ext cx="370542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Extensible</a:t>
            </a:r>
          </a:p>
          <a:p>
            <a:pPr marL="228600" lvl="1">
              <a:lnSpc>
                <a:spcPts val="2400"/>
              </a:lnSpc>
            </a:pPr>
            <a:r>
              <a:rPr lang="en-US" sz="800" b="1" dirty="0" smtClean="0">
                <a:solidFill>
                  <a:schemeClr val="tx1"/>
                </a:solidFill>
              </a:rPr>
              <a:t>New types</a:t>
            </a:r>
            <a:r>
              <a:rPr lang="en-US" sz="800" dirty="0" smtClean="0">
                <a:solidFill>
                  <a:schemeClr val="tx1"/>
                </a:solidFill>
              </a:rPr>
              <a:t> of equipment can be easily interfaced</a:t>
            </a:r>
            <a:endParaRPr lang="en-US" sz="800" b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8017401" y="4648601"/>
            <a:ext cx="371330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Continuous</a:t>
            </a:r>
          </a:p>
          <a:p>
            <a:pPr marL="228600" lvl="1">
              <a:lnSpc>
                <a:spcPts val="2400"/>
              </a:lnSpc>
            </a:pPr>
            <a:r>
              <a:rPr lang="en-US" sz="800" b="1" dirty="0" smtClean="0">
                <a:solidFill>
                  <a:schemeClr val="tx1"/>
                </a:solidFill>
              </a:rPr>
              <a:t>Run-time </a:t>
            </a:r>
            <a:r>
              <a:rPr lang="en-US" sz="800" dirty="0" smtClean="0">
                <a:solidFill>
                  <a:schemeClr val="tx1"/>
                </a:solidFill>
              </a:rPr>
              <a:t>upgrades and maintenance</a:t>
            </a:r>
            <a:endParaRPr lang="en-US" sz="8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4165486" y="1865485"/>
            <a:ext cx="370517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Secured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4176053" y="4670593"/>
            <a:ext cx="369461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Performant</a:t>
            </a:r>
          </a:p>
          <a:p>
            <a:pPr marL="228600" lvl="1">
              <a:lnSpc>
                <a:spcPts val="2400"/>
              </a:lnSpc>
            </a:pPr>
            <a:r>
              <a:rPr lang="en-US" sz="800" dirty="0" smtClean="0">
                <a:solidFill>
                  <a:schemeClr val="tx1"/>
                </a:solidFill>
              </a:rPr>
              <a:t>Serve the users in a </a:t>
            </a:r>
            <a:r>
              <a:rPr lang="en-US" sz="800" b="1" dirty="0" smtClean="0">
                <a:solidFill>
                  <a:schemeClr val="tx1"/>
                </a:solidFill>
              </a:rPr>
              <a:t>Timely Manner</a:t>
            </a:r>
            <a:endParaRPr lang="en-US" b="1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 txBox="1">
            <a:spLocks/>
          </p:cNvSpPr>
          <p:nvPr/>
        </p:nvSpPr>
        <p:spPr>
          <a:xfrm>
            <a:off x="114595" y="13649"/>
            <a:ext cx="11792366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smtClean="0"/>
              <a:t>SCADA Systems</a:t>
            </a:r>
            <a:endParaRPr lang="en-GB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8017158" y="1862301"/>
            <a:ext cx="371330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Reliable</a:t>
            </a:r>
          </a:p>
          <a:p>
            <a:pPr marL="228600" lvl="1">
              <a:lnSpc>
                <a:spcPts val="2400"/>
              </a:lnSpc>
            </a:pPr>
            <a:r>
              <a:rPr lang="en-US" sz="800" b="1" dirty="0" smtClean="0">
                <a:solidFill>
                  <a:schemeClr val="tx1"/>
                </a:solidFill>
              </a:rPr>
              <a:t>Low failure </a:t>
            </a:r>
            <a:r>
              <a:rPr lang="en-US" sz="800" dirty="0" smtClean="0">
                <a:solidFill>
                  <a:schemeClr val="tx1"/>
                </a:solidFill>
              </a:rPr>
              <a:t>rate</a:t>
            </a:r>
            <a:endParaRPr lang="en-US" sz="800" dirty="0"/>
          </a:p>
        </p:txBody>
      </p:sp>
      <p:sp>
        <p:nvSpPr>
          <p:cNvPr id="3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86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3" grpId="0" animBg="1"/>
      <p:bldP spid="38" grpId="0" animBg="1"/>
      <p:bldP spid="39" grpId="0" animBg="1"/>
      <p:bldP spid="40" grpId="0" animBg="1"/>
      <p:bldP spid="47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7658" y="2143142"/>
            <a:ext cx="371598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Scalable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931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SCADA Technology selected by CERN as standard for Control Systems. Why?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A</a:t>
            </a:r>
            <a:r>
              <a:rPr lang="en-US" sz="1600" dirty="0" smtClean="0"/>
              <a:t>llows:</a:t>
            </a:r>
          </a:p>
          <a:p>
            <a:pPr lvl="1" indent="-228600">
              <a:lnSpc>
                <a:spcPts val="2400"/>
              </a:lnSpc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err="1" smtClean="0"/>
              <a:t>WinCC</a:t>
            </a:r>
            <a:r>
              <a:rPr lang="en-GB" sz="2400" b="1" dirty="0" smtClean="0"/>
              <a:t> Open Architecture</a:t>
            </a:r>
            <a:endParaRPr lang="en-GB" sz="2400" b="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7658" y="2647773"/>
            <a:ext cx="370517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Secured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7658" y="1651125"/>
            <a:ext cx="370517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Distributed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9464" y="3700919"/>
            <a:ext cx="370517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Redundant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0470" y="4707735"/>
            <a:ext cx="370517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Performant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647" y="1382466"/>
            <a:ext cx="2320153" cy="13026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331" y="1379603"/>
            <a:ext cx="2325255" cy="13054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4647" y="2844554"/>
            <a:ext cx="2237735" cy="12563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8544" y="2816724"/>
            <a:ext cx="2268042" cy="127336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255459" y="4159982"/>
            <a:ext cx="18325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solidFill>
                  <a:schemeClr val="bg2">
                    <a:lumMod val="25000"/>
                  </a:schemeClr>
                </a:solidFill>
              </a:rPr>
              <a:t>Slides from </a:t>
            </a:r>
            <a:r>
              <a:rPr lang="en-US" sz="700" b="1" i="1" dirty="0" err="1" smtClean="0">
                <a:solidFill>
                  <a:schemeClr val="bg2">
                    <a:lumMod val="25000"/>
                  </a:schemeClr>
                </a:solidFill>
              </a:rPr>
              <a:t>WinCC</a:t>
            </a:r>
            <a:r>
              <a:rPr lang="en-US" sz="700" b="1" i="1" dirty="0" smtClean="0">
                <a:solidFill>
                  <a:schemeClr val="bg2">
                    <a:lumMod val="25000"/>
                  </a:schemeClr>
                </a:solidFill>
              </a:rPr>
              <a:t> OA User days 2017</a:t>
            </a:r>
            <a:endParaRPr lang="en-GB" sz="7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05" y="4741967"/>
            <a:ext cx="773686" cy="7736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62382" y="4683472"/>
            <a:ext cx="27480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LHC Cryogenics Control System</a:t>
            </a:r>
          </a:p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QPS (Quench Protection System</a:t>
            </a: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PSEN (Electrical installations</a:t>
            </a: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REMUS (Radiation &amp; Environment</a:t>
            </a: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GB" sz="9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endParaRPr lang="en-GB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7658" y="3176770"/>
            <a:ext cx="370517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Multiplatform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70470" y="4203368"/>
            <a:ext cx="3705178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Reliable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5303" y="1644795"/>
            <a:ext cx="5351645" cy="332805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4411313"/>
            <a:ext cx="558573" cy="558573"/>
          </a:xfrm>
          <a:prstGeom prst="rect">
            <a:avLst/>
          </a:prstGeom>
          <a:ln>
            <a:noFill/>
          </a:ln>
        </p:spPr>
      </p:pic>
      <p:sp>
        <p:nvSpPr>
          <p:cNvPr id="2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0" grpId="0" animBg="1"/>
      <p:bldP spid="41" grpId="0" animBg="1"/>
      <p:bldP spid="44" grpId="0" animBg="1"/>
      <p:bldP spid="50" grpId="0" animBg="1"/>
      <p:bldP spid="26" grpId="0"/>
      <p:bldP spid="11" grpId="0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0379" y="3625171"/>
            <a:ext cx="8505497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endParaRPr lang="en-GB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99586" y="5666115"/>
            <a:ext cx="51060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23rd July 2019 - </a:t>
            </a:r>
            <a:r>
              <a:rPr lang="en-US" sz="1100" dirty="0" smtClean="0"/>
              <a:t>Adrien </a:t>
            </a:r>
            <a:r>
              <a:rPr lang="en-US" sz="1100" dirty="0" smtClean="0"/>
              <a:t>Ledeul, </a:t>
            </a:r>
            <a:r>
              <a:rPr lang="en-US" sz="1100" dirty="0" smtClean="0"/>
              <a:t>Gustavo </a:t>
            </a:r>
            <a:r>
              <a:rPr lang="en-US" sz="1100" dirty="0" smtClean="0"/>
              <a:t>Segura on behalf of REMUS Team</a:t>
            </a:r>
            <a:endParaRPr lang="en-US" sz="11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664" y="4962662"/>
            <a:ext cx="3057429" cy="9025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68" y="683072"/>
            <a:ext cx="7464449" cy="341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 err="1" smtClean="0"/>
              <a:t>WinCC</a:t>
            </a:r>
            <a:r>
              <a:rPr lang="en-US" sz="1600" dirty="0" smtClean="0"/>
              <a:t> OA </a:t>
            </a:r>
            <a:r>
              <a:rPr lang="en-US" sz="1600" dirty="0" smtClean="0"/>
              <a:t>is a pertinent choice, but we still need to add some features!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US" sz="1600" dirty="0" smtClean="0"/>
          </a:p>
          <a:p>
            <a:pPr lvl="1">
              <a:defRPr/>
            </a:pPr>
            <a:r>
              <a:rPr lang="en-US" sz="1600" b="1" dirty="0" smtClean="0"/>
              <a:t>REMUS:</a:t>
            </a:r>
          </a:p>
          <a:p>
            <a:pPr lvl="1" indent="-228600">
              <a:lnSpc>
                <a:spcPts val="2400"/>
              </a:lnSpc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err="1" smtClean="0"/>
              <a:t>WinCC</a:t>
            </a:r>
            <a:r>
              <a:rPr lang="en-GB" sz="2400" b="1" dirty="0" smtClean="0"/>
              <a:t> Open Architecture + REMUS Layer</a:t>
            </a:r>
            <a:endParaRPr lang="en-GB" sz="2400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33651" y="2940417"/>
            <a:ext cx="5446794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/>
              <a:t>Handling Diversity of Users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33649" y="2417870"/>
            <a:ext cx="5446795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Handling Heterogeneous Instrumentation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33649" y="3875946"/>
            <a:ext cx="5446795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/>
              <a:t>Secured Data </a:t>
            </a:r>
            <a:r>
              <a:rPr lang="en-US" b="1" dirty="0" smtClean="0"/>
              <a:t>Streaming</a:t>
            </a:r>
            <a:endParaRPr lang="en-US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33650" y="3395078"/>
            <a:ext cx="5446795" cy="375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smtClean="0"/>
              <a:t>Run-time Updates</a:t>
            </a:r>
            <a:endParaRPr lang="en-US" b="1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333649" y="1784471"/>
            <a:ext cx="544679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</a:pPr>
            <a:r>
              <a:rPr lang="en-US" b="1" dirty="0" err="1" smtClean="0"/>
              <a:t>WinCC</a:t>
            </a:r>
            <a:r>
              <a:rPr lang="en-US" b="1" dirty="0" smtClean="0"/>
              <a:t> OA features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2419144" y="2084701"/>
            <a:ext cx="702589" cy="375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>
              <a:lnSpc>
                <a:spcPts val="2400"/>
              </a:lnSpc>
              <a:spcBef>
                <a:spcPts val="300"/>
              </a:spcBef>
            </a:pPr>
            <a:r>
              <a:rPr lang="en-US" b="1" dirty="0" smtClean="0"/>
              <a:t>+</a:t>
            </a:r>
            <a:endParaRPr lang="en-GB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274" y="2795241"/>
            <a:ext cx="830223" cy="83022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282" y="3636623"/>
            <a:ext cx="828689" cy="817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138" y="4843268"/>
            <a:ext cx="260373" cy="7574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256" y="4808604"/>
            <a:ext cx="405939" cy="40593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273" y="4954393"/>
            <a:ext cx="508179" cy="50817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086" y="5348130"/>
            <a:ext cx="452223" cy="45222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694" y="4730502"/>
            <a:ext cx="410797" cy="41079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8985336" y="4471393"/>
            <a:ext cx="603361" cy="337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8985959" y="4471199"/>
            <a:ext cx="305819" cy="467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8978816" y="4463205"/>
            <a:ext cx="0" cy="752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980913" y="4468681"/>
            <a:ext cx="603361" cy="337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8689040" y="4459294"/>
            <a:ext cx="299132" cy="392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8448437" y="4468681"/>
            <a:ext cx="534688" cy="256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8976407" y="1586093"/>
            <a:ext cx="535676" cy="380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8405947" y="1585945"/>
            <a:ext cx="586760" cy="383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s://www.reservhotel.com/includes/images/open-247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419" y="2125195"/>
            <a:ext cx="556549" cy="5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565" y="1967972"/>
            <a:ext cx="828689" cy="817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6" name="Picture 2" descr="https://www.reservhotel.com/includes/images/open-247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419" y="3787262"/>
            <a:ext cx="556549" cy="5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8" descr="http://today.slac.stanford.edu/images/2008/lhc-control-room3-l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97250" y="1302671"/>
            <a:ext cx="962446" cy="64123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697250" y="1935961"/>
            <a:ext cx="104547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CERN Control Center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01586" y="1073173"/>
            <a:ext cx="1527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CERN Fire Brigade Control Room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92707" y="233498"/>
            <a:ext cx="858055" cy="76458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8840971" y="982206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Water Monitoring Station </a:t>
            </a:r>
          </a:p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touch screen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28" y="1043800"/>
            <a:ext cx="1898741" cy="6439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790" y="408489"/>
            <a:ext cx="981844" cy="677472"/>
          </a:xfrm>
          <a:prstGeom prst="rect">
            <a:avLst/>
          </a:prstGeom>
        </p:spPr>
      </p:pic>
      <p:sp>
        <p:nvSpPr>
          <p:cNvPr id="5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5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0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2" grpId="0" animBg="1"/>
      <p:bldP spid="43" grpId="0" animBg="1"/>
      <p:bldP spid="48" grpId="0" animBg="1"/>
      <p:bldP spid="49" grpId="0"/>
      <p:bldP spid="11" grpId="0"/>
      <p:bldP spid="41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What does REMUS look like?</a:t>
            </a:r>
            <a:endParaRPr lang="en-GB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9" y="752247"/>
            <a:ext cx="8550303" cy="47924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9" y="752248"/>
            <a:ext cx="8550303" cy="47924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181" y="1008224"/>
            <a:ext cx="5821298" cy="42517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8" y="721701"/>
            <a:ext cx="8550303" cy="4822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223" y="1008223"/>
            <a:ext cx="6677266" cy="4288008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7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526901"/>
            <a:ext cx="8602372" cy="47037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 txBox="1">
            <a:spLocks/>
          </p:cNvSpPr>
          <p:nvPr/>
        </p:nvSpPr>
        <p:spPr>
          <a:xfrm>
            <a:off x="114595" y="13649"/>
            <a:ext cx="11792366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 smtClean="0"/>
              <a:t>What does REMUS </a:t>
            </a:r>
            <a:r>
              <a:rPr lang="en-GB" sz="2400" b="1" u="sng" dirty="0" smtClean="0"/>
              <a:t>really</a:t>
            </a:r>
            <a:r>
              <a:rPr lang="en-GB" sz="2400" b="1" dirty="0" smtClean="0"/>
              <a:t> look like?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28723" y="5037631"/>
            <a:ext cx="21771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REMUS Simplified Architecture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SCADA </a:t>
            </a:r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Systems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Challenges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dirty="0"/>
              <a:t>HSE </a:t>
            </a:r>
            <a:r>
              <a:rPr lang="en-GB" dirty="0" smtClean="0"/>
              <a:t>owns </a:t>
            </a:r>
            <a:r>
              <a:rPr lang="en-GB" dirty="0"/>
              <a:t>very diverse types of monitoring equipment, for 2 reasons: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/>
              <a:t>Wide scope of measurements to acquire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/>
              <a:t>Long lifetime of equipment, costly to replace: electronics of different </a:t>
            </a:r>
            <a:r>
              <a:rPr lang="en-US" dirty="0" smtClean="0"/>
              <a:t>generations </a:t>
            </a:r>
            <a:r>
              <a:rPr lang="en-US" dirty="0"/>
              <a:t>overlap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b="1" dirty="0" smtClean="0"/>
              <a:t>This is a common challenge for supervisory systems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Aim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Uniformity of instrumentation from users’ perspective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Uniformity of instrumentation from developers’ perspective (code simplification)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REMUS Solution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Abstraction of instrumentation technical </a:t>
            </a:r>
            <a:r>
              <a:rPr lang="en-US" dirty="0"/>
              <a:t>specificities by </a:t>
            </a:r>
            <a:r>
              <a:rPr lang="en-US" dirty="0" smtClean="0"/>
              <a:t>modeling: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3 concepts only: Channel, Device, Monitoring Stations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All types of instrumentation are modeled using the same concepts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Heterogeneous equipment integration handling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090068" y="5171314"/>
            <a:ext cx="23342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Example of REMUS Device </a:t>
            </a:r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model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903" y="3615767"/>
            <a:ext cx="3820058" cy="15813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3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Users have different needs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b="1" dirty="0" smtClean="0"/>
              <a:t>Many </a:t>
            </a:r>
            <a:r>
              <a:rPr lang="en-GB" b="1" dirty="0"/>
              <a:t>different user profiles </a:t>
            </a:r>
            <a:r>
              <a:rPr lang="en-GB" dirty="0"/>
              <a:t>use REMUS (accelerator &amp; experiments operators, radiation protection engineers, environmental engineers, physicists, f</a:t>
            </a:r>
            <a:r>
              <a:rPr lang="en-GB" dirty="0" smtClean="0"/>
              <a:t>irefighters, maintenance </a:t>
            </a:r>
            <a:r>
              <a:rPr lang="en-GB" dirty="0"/>
              <a:t>teams</a:t>
            </a:r>
            <a:r>
              <a:rPr lang="en-GB" dirty="0" smtClean="0"/>
              <a:t>…)</a:t>
            </a:r>
            <a:endParaRPr lang="en-US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Customized User interfaces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dirty="0"/>
              <a:t>REMUS is split into several </a:t>
            </a:r>
            <a:r>
              <a:rPr lang="en-GB" b="1" dirty="0"/>
              <a:t>Applications</a:t>
            </a:r>
            <a:r>
              <a:rPr lang="en-GB" dirty="0"/>
              <a:t> (subsets of REMUS instrumentation), with a </a:t>
            </a:r>
            <a:r>
              <a:rPr lang="en-GB" dirty="0" smtClean="0"/>
              <a:t>customizable </a:t>
            </a:r>
            <a:r>
              <a:rPr lang="en-GB" dirty="0"/>
              <a:t>layout (synoptic, widgets</a:t>
            </a:r>
            <a:r>
              <a:rPr lang="en-GB" dirty="0" smtClean="0"/>
              <a:t>)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sz="1000" dirty="0" smtClean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sz="1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sz="1000" dirty="0" smtClean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sz="10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 smtClean="0"/>
              <a:t>Advantages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/>
              <a:t>Users </a:t>
            </a:r>
            <a:r>
              <a:rPr lang="en-GB" dirty="0"/>
              <a:t>can focus on the </a:t>
            </a:r>
            <a:r>
              <a:rPr lang="en-GB" b="1" dirty="0"/>
              <a:t>part of the supervision </a:t>
            </a:r>
            <a:r>
              <a:rPr lang="en-GB" dirty="0"/>
              <a:t>they are interested </a:t>
            </a:r>
            <a:r>
              <a:rPr lang="en-GB" dirty="0" smtClean="0"/>
              <a:t>in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 smtClean="0"/>
              <a:t>Improved </a:t>
            </a:r>
            <a:r>
              <a:rPr lang="en-GB" b="1" dirty="0" smtClean="0"/>
              <a:t>Performance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b="1" dirty="0" smtClean="0"/>
              <a:t>Distributed </a:t>
            </a:r>
            <a:r>
              <a:rPr lang="en-GB" b="1" dirty="0"/>
              <a:t>maintenance </a:t>
            </a:r>
            <a:r>
              <a:rPr lang="en-GB" dirty="0"/>
              <a:t>effort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REMUS Applications</a:t>
            </a:r>
            <a:endParaRPr lang="en-GB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5403" y="3678436"/>
            <a:ext cx="2119030" cy="203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377" y="2555316"/>
            <a:ext cx="2417196" cy="135482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83943" y="3910143"/>
            <a:ext cx="1959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RP Maintenance Application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156155" y="5697750"/>
            <a:ext cx="1497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REMUS Applications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000" y="2549086"/>
            <a:ext cx="2417197" cy="13548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217608" y="3910143"/>
            <a:ext cx="25939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Environmental Monitoring Application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88" y="2549085"/>
            <a:ext cx="2417197" cy="135482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187782" y="3927633"/>
            <a:ext cx="1770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RP Operation Application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6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9424" y="3064984"/>
            <a:ext cx="2094230" cy="1283477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REMUS final users can build their own user </a:t>
            </a:r>
            <a:r>
              <a:rPr lang="en-US" sz="2000" b="1" dirty="0" smtClean="0"/>
              <a:t>interfaces (Application)</a:t>
            </a:r>
            <a:endParaRPr lang="en-US" sz="2000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REMUS provides </a:t>
            </a:r>
            <a:r>
              <a:rPr lang="en-US" dirty="0"/>
              <a:t>users with a tool to build their </a:t>
            </a:r>
            <a:r>
              <a:rPr lang="en-US" dirty="0" smtClean="0"/>
              <a:t>own tailor-made </a:t>
            </a:r>
            <a:r>
              <a:rPr lang="en-US" dirty="0"/>
              <a:t>user </a:t>
            </a:r>
            <a:r>
              <a:rPr lang="en-US" dirty="0" smtClean="0"/>
              <a:t>interface </a:t>
            </a:r>
            <a:endParaRPr lang="en-US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Graphical tool to draw user interfaces with “drag </a:t>
            </a:r>
            <a:r>
              <a:rPr lang="en-US" dirty="0" smtClean="0"/>
              <a:t>and </a:t>
            </a:r>
            <a:r>
              <a:rPr lang="en-US" dirty="0" smtClean="0"/>
              <a:t>drop”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No </a:t>
            </a:r>
            <a:r>
              <a:rPr lang="en-US" dirty="0"/>
              <a:t>knowledge of programming languages </a:t>
            </a:r>
            <a:r>
              <a:rPr lang="en-US" dirty="0" smtClean="0"/>
              <a:t>necessary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/>
              <a:t>User interface can be modified in </a:t>
            </a:r>
            <a:r>
              <a:rPr lang="en-US" dirty="0" smtClean="0"/>
              <a:t>minutes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/>
              <a:t>New user interfaces can be deployed at run-time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Tailored User Interfaces</a:t>
            </a:r>
            <a:endParaRPr lang="en-GB" sz="2400" b="1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931" y="3790190"/>
            <a:ext cx="2837803" cy="151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8259" y="3565400"/>
            <a:ext cx="2094230" cy="12834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81944" y="4017218"/>
            <a:ext cx="2094230" cy="1283477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3340815" y="4511058"/>
            <a:ext cx="647363" cy="364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60672" y="5307121"/>
            <a:ext cx="15456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User Interfaces Editor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3211" y="5385295"/>
            <a:ext cx="1726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Tailored User </a:t>
            </a:r>
            <a:r>
              <a:rPr lang="en-US" sz="1100" i="1" dirty="0">
                <a:solidFill>
                  <a:schemeClr val="accent6">
                    <a:lumMod val="50000"/>
                  </a:schemeClr>
                </a:solidFill>
              </a:rPr>
              <a:t>Interfaces 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78156" y="5501327"/>
            <a:ext cx="19062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User Interfaces deployment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539" y="3440002"/>
            <a:ext cx="3805523" cy="20613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65" y="1867510"/>
            <a:ext cx="3805523" cy="16466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113" y="2992218"/>
            <a:ext cx="3805523" cy="1994240"/>
          </a:xfrm>
          <a:prstGeom prst="rect">
            <a:avLst/>
          </a:prstGeom>
        </p:spPr>
      </p:pic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36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tinuous-operation-activ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055" y="3512964"/>
            <a:ext cx="3390793" cy="194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Challenges</a:t>
            </a:r>
            <a:endParaRPr lang="en-GB" sz="2000" i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dirty="0" smtClean="0"/>
              <a:t>HSE </a:t>
            </a:r>
            <a:r>
              <a:rPr lang="en-US" dirty="0" smtClean="0"/>
              <a:t>needs to operate its supervisory system 24/7, 365 days a year: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Monitoring is necessary during accelerator runs AND shutdowns</a:t>
            </a:r>
            <a:endParaRPr lang="en-GB" b="1" dirty="0"/>
          </a:p>
          <a:p>
            <a:pPr marL="685800" lvl="2">
              <a:lnSpc>
                <a:spcPts val="2400"/>
              </a:lnSpc>
            </a:pPr>
            <a:endParaRPr lang="en-US" i="1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Solution implemented in REMUS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Redundancy of the Servers and all sub-systems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All software components are designed to be resilient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Maintenance and support operations designed to be executable at Run-Time: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Deployment of new User Interfaces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Declaration and connection of new equipment in the system (“plug-and-play”)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Framework upgrades</a:t>
            </a:r>
          </a:p>
          <a:p>
            <a:pPr lvl="2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dirty="0"/>
              <a:t>Operating System </a:t>
            </a:r>
            <a:r>
              <a:rPr lang="en-US" dirty="0" smtClean="0"/>
              <a:t>upgrades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Continuous </a:t>
            </a:r>
            <a:r>
              <a:rPr lang="en-GB" sz="2400" b="1" dirty="0"/>
              <a:t>Operation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108173" y="5048834"/>
            <a:ext cx="6353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00B050"/>
                </a:solidFill>
              </a:rPr>
              <a:t>REMUS average down time 2013-2018: 7mn / year</a:t>
            </a:r>
          </a:p>
        </p:txBody>
      </p:sp>
      <p:pic>
        <p:nvPicPr>
          <p:cNvPr id="11" name="Picture 2" descr="https://www.reservhotel.com/includes/images/open-24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235" y="2134826"/>
            <a:ext cx="556549" cy="5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305" y="958151"/>
            <a:ext cx="2531454" cy="1139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41991" y="5364653"/>
            <a:ext cx="15279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REMUS Redundancy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2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0565227" y="1970019"/>
            <a:ext cx="15055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i="1" dirty="0" smtClean="0">
                <a:solidFill>
                  <a:schemeClr val="bg2">
                    <a:lumMod val="25000"/>
                  </a:schemeClr>
                </a:solidFill>
              </a:rPr>
              <a:t>Source: </a:t>
            </a:r>
            <a:r>
              <a:rPr lang="en-GB" sz="700" i="1" dirty="0">
                <a:hlinkClick r:id="rId3"/>
              </a:rPr>
              <a:t>https://kafka.apache.org</a:t>
            </a:r>
            <a:endParaRPr lang="en-GB" sz="7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37429" y="187569"/>
            <a:ext cx="4081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bg2">
                    <a:lumMod val="25000"/>
                  </a:schemeClr>
                </a:solidFill>
              </a:rPr>
              <a:t>Apache Kafka</a:t>
            </a:r>
            <a:r>
              <a:rPr lang="en-GB" sz="1000" b="1" dirty="0" smtClean="0">
                <a:solidFill>
                  <a:schemeClr val="bg2">
                    <a:lumMod val="25000"/>
                  </a:schemeClr>
                </a:solidFill>
              </a:rPr>
              <a:t>®:</a:t>
            </a:r>
            <a:r>
              <a:rPr lang="en-GB" sz="1000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en-GB" sz="1000" b="1" i="1" dirty="0">
                <a:solidFill>
                  <a:schemeClr val="bg2">
                    <a:lumMod val="25000"/>
                  </a:schemeClr>
                </a:solidFill>
              </a:rPr>
              <a:t>an open-source distributed streaming platform</a:t>
            </a:r>
            <a:endParaRPr lang="en-GB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142" y="408837"/>
            <a:ext cx="2137299" cy="17974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082" y="821570"/>
            <a:ext cx="4786284" cy="4806651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Data Streaming</a:t>
            </a:r>
            <a:endParaRPr lang="en-GB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9022" y="4052802"/>
            <a:ext cx="805927" cy="12517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4552" y="4011499"/>
            <a:ext cx="1316539" cy="18309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33940" y="3628279"/>
            <a:ext cx="1556602" cy="9412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10857" y="2018928"/>
            <a:ext cx="3259910" cy="17757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47198" y="829733"/>
            <a:ext cx="2130087" cy="27492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10110" y="2040524"/>
            <a:ext cx="2577825" cy="185191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0" y="755605"/>
            <a:ext cx="599100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Challenges</a:t>
            </a:r>
            <a:endParaRPr lang="en-GB" sz="2000" i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REMUS needs to exchange data with external systems </a:t>
            </a:r>
          </a:p>
          <a:p>
            <a:pPr marL="228600" lvl="1">
              <a:lnSpc>
                <a:spcPts val="24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(In and Out)</a:t>
            </a:r>
            <a:endParaRPr lang="en-GB" sz="1600" b="1" dirty="0"/>
          </a:p>
          <a:p>
            <a:pPr marL="685800" lvl="2">
              <a:lnSpc>
                <a:spcPts val="2400"/>
              </a:lnSpc>
            </a:pPr>
            <a:endParaRPr lang="en-US" i="1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Solution implemented in REMUS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Implementation of a Driver allowing </a:t>
            </a:r>
            <a:r>
              <a:rPr lang="en-US" sz="1600" dirty="0" smtClean="0"/>
              <a:t>data exchange between </a:t>
            </a:r>
            <a:r>
              <a:rPr lang="en-US" sz="1600" dirty="0" err="1" smtClean="0"/>
              <a:t>WinCC</a:t>
            </a:r>
            <a:r>
              <a:rPr lang="en-US" sz="1600" dirty="0" smtClean="0"/>
              <a:t> </a:t>
            </a:r>
            <a:r>
              <a:rPr lang="en-US" sz="1600" dirty="0" smtClean="0"/>
              <a:t>OA and Apache </a:t>
            </a:r>
            <a:r>
              <a:rPr lang="en-US" sz="1600" dirty="0" smtClean="0"/>
              <a:t>Kafka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Benefits</a:t>
            </a:r>
            <a:endParaRPr lang="en-GB" sz="2000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Easy Integration of </a:t>
            </a:r>
            <a:r>
              <a:rPr lang="en-US" sz="1600" dirty="0" err="1" smtClean="0"/>
              <a:t>IoT</a:t>
            </a:r>
            <a:r>
              <a:rPr lang="en-US" sz="1600" dirty="0" smtClean="0"/>
              <a:t> </a:t>
            </a:r>
            <a:r>
              <a:rPr lang="en-US" sz="1600" dirty="0" smtClean="0"/>
              <a:t>Devices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De-coupled and secured exchange with other SCADA (</a:t>
            </a:r>
            <a:r>
              <a:rPr lang="en-US" sz="1600" dirty="0" err="1" smtClean="0"/>
              <a:t>WinCC</a:t>
            </a:r>
            <a:r>
              <a:rPr lang="en-US" sz="1600" dirty="0" smtClean="0"/>
              <a:t> OA, EPICS, TANGO, …) 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Stream Processing, Data Enrichment capabilities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Archiving (Hadoop, </a:t>
            </a:r>
            <a:r>
              <a:rPr lang="en-US" sz="1600" dirty="0" err="1" smtClean="0"/>
              <a:t>InfluxDB</a:t>
            </a:r>
            <a:r>
              <a:rPr lang="en-US" sz="1600" dirty="0" smtClean="0"/>
              <a:t>, </a:t>
            </a:r>
            <a:r>
              <a:rPr lang="en-US" sz="1600" dirty="0" err="1" smtClean="0"/>
              <a:t>Elasticsearch</a:t>
            </a:r>
            <a:r>
              <a:rPr lang="en-US" sz="1600" dirty="0" smtClean="0"/>
              <a:t>, …)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Near real-time data visualization (Desktop, Mobile, Web</a:t>
            </a:r>
            <a:r>
              <a:rPr lang="en-US" sz="1600" dirty="0"/>
              <a:t>)</a:t>
            </a:r>
            <a:r>
              <a:rPr lang="en-US" sz="1600" dirty="0" smtClean="0"/>
              <a:t> </a:t>
            </a:r>
            <a:endParaRPr lang="en-US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2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078" y="632587"/>
            <a:ext cx="255813" cy="191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023" y="907037"/>
            <a:ext cx="634261" cy="1714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078" y="1103386"/>
            <a:ext cx="426632" cy="2891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85694" y="163444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406" y="1477134"/>
            <a:ext cx="416016" cy="2338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860" y="1339494"/>
            <a:ext cx="440905" cy="44090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034" y="529565"/>
            <a:ext cx="463350" cy="308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5612" y="839901"/>
            <a:ext cx="229403" cy="22940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026" y="1196619"/>
            <a:ext cx="566573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11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2" grpId="0"/>
      <p:bldP spid="22" grpId="1"/>
      <p:bldP spid="10" grpId="0"/>
      <p:bldP spid="10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Data </a:t>
            </a:r>
            <a:r>
              <a:rPr lang="en-GB" sz="2400" b="1" dirty="0" smtClean="0"/>
              <a:t>Streaming: Application: REMUS Web (under development)</a:t>
            </a:r>
            <a:endParaRPr lang="en-GB" sz="2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0" y="755605"/>
            <a:ext cx="6810375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Provides real time visualization of </a:t>
            </a:r>
            <a:r>
              <a:rPr lang="en-US" sz="2000" dirty="0"/>
              <a:t>REMUS processes </a:t>
            </a:r>
            <a:r>
              <a:rPr lang="en-US" sz="2000" dirty="0" smtClean="0"/>
              <a:t>and measurements from a </a:t>
            </a:r>
            <a:r>
              <a:rPr lang="en-US" sz="2000" b="1" dirty="0" smtClean="0"/>
              <a:t>Web</a:t>
            </a:r>
            <a:r>
              <a:rPr lang="en-US" sz="2000" dirty="0" smtClean="0"/>
              <a:t> browser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Provides </a:t>
            </a:r>
            <a:r>
              <a:rPr lang="en-US" sz="2000" b="1" dirty="0" smtClean="0"/>
              <a:t>Statistics</a:t>
            </a:r>
            <a:r>
              <a:rPr lang="en-US" sz="2000" dirty="0" smtClean="0"/>
              <a:t> on REMUS (Users, I/O, etc.)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Provides </a:t>
            </a:r>
            <a:r>
              <a:rPr lang="en-US" sz="2000" b="1" dirty="0" smtClean="0"/>
              <a:t>Configuration</a:t>
            </a:r>
            <a:r>
              <a:rPr lang="en-US" sz="2000" dirty="0" smtClean="0"/>
              <a:t> tools (i.e. Notifications)</a:t>
            </a:r>
          </a:p>
          <a:p>
            <a:pPr lvl="1">
              <a:lnSpc>
                <a:spcPts val="2400"/>
              </a:lnSpc>
              <a:spcBef>
                <a:spcPts val="600"/>
              </a:spcBef>
            </a:pPr>
            <a:endParaRPr lang="en-US" sz="20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Highly demanded: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b="1" dirty="0" smtClean="0"/>
              <a:t>Maintenance</a:t>
            </a:r>
            <a:r>
              <a:rPr lang="en-US" dirty="0" smtClean="0"/>
              <a:t> entry point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b="1" dirty="0" smtClean="0"/>
              <a:t>Reports</a:t>
            </a:r>
            <a:r>
              <a:rPr lang="en-US" dirty="0" smtClean="0"/>
              <a:t> generation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b="1" dirty="0" smtClean="0"/>
              <a:t>On-site</a:t>
            </a:r>
            <a:r>
              <a:rPr lang="en-US" dirty="0" smtClean="0"/>
              <a:t> intervention (mobile)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Can be used by </a:t>
            </a:r>
            <a:r>
              <a:rPr lang="en-US" sz="2000" b="1" dirty="0"/>
              <a:t>ANY</a:t>
            </a:r>
            <a:r>
              <a:rPr lang="en-US" sz="2000" dirty="0"/>
              <a:t> Control System!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Utilizes generic JSON messages for Near Real-Time data visualization </a:t>
            </a:r>
          </a:p>
          <a:p>
            <a:pPr marL="800100" lvl="1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685800" lvl="1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685800" lvl="1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981" y="2102247"/>
            <a:ext cx="4626980" cy="2874250"/>
          </a:xfrm>
          <a:prstGeom prst="rect">
            <a:avLst/>
          </a:prstGeom>
        </p:spPr>
      </p:pic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61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Data Streaming: Application: Waste-Monitoring </a:t>
            </a:r>
            <a:r>
              <a:rPr lang="en-GB" sz="2400" b="1" dirty="0" err="1" smtClean="0"/>
              <a:t>IoT</a:t>
            </a:r>
            <a:r>
              <a:rPr lang="en-GB" sz="2400" b="1" dirty="0" smtClean="0"/>
              <a:t> Pipeline (project)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Innovations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1533" y="2408986"/>
            <a:ext cx="2523819" cy="18928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934">
            <a:off x="9767548" y="2362440"/>
            <a:ext cx="520338" cy="52033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5036" y="1635211"/>
            <a:ext cx="639315" cy="7737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465" y="1612127"/>
            <a:ext cx="669220" cy="710403"/>
          </a:xfrm>
          <a:prstGeom prst="rect">
            <a:avLst/>
          </a:prstGeom>
        </p:spPr>
      </p:pic>
      <p:cxnSp>
        <p:nvCxnSpPr>
          <p:cNvPr id="17" name="Straight Connector 16"/>
          <p:cNvCxnSpPr>
            <a:stCxn id="28" idx="2"/>
          </p:cNvCxnSpPr>
          <p:nvPr/>
        </p:nvCxnSpPr>
        <p:spPr>
          <a:xfrm>
            <a:off x="8304694" y="2408986"/>
            <a:ext cx="649752" cy="66192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23" idx="2"/>
          </p:cNvCxnSpPr>
          <p:nvPr/>
        </p:nvCxnSpPr>
        <p:spPr>
          <a:xfrm flipH="1">
            <a:off x="8954447" y="2322530"/>
            <a:ext cx="41628" cy="72615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0" y="755605"/>
            <a:ext cx="930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Replace manual containers checks by </a:t>
            </a:r>
            <a:r>
              <a:rPr lang="en-US" sz="2000" b="1" dirty="0" smtClean="0"/>
              <a:t>automated Waste Monitoring</a:t>
            </a:r>
            <a:endParaRPr lang="en-GB" sz="2000" i="1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5392" y="3876786"/>
            <a:ext cx="2858470" cy="203025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3507" y="3247969"/>
            <a:ext cx="1316920" cy="117974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7602" y="2253959"/>
            <a:ext cx="2212014" cy="321685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9141" y="3948946"/>
            <a:ext cx="924245" cy="4304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9314" y="2340118"/>
            <a:ext cx="754485" cy="94310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3975" y="2643908"/>
            <a:ext cx="1174596" cy="879661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05899" y="1057294"/>
            <a:ext cx="3319735" cy="262012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456690" y="4592348"/>
            <a:ext cx="6967292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Single measurement data format:</a:t>
            </a:r>
          </a:p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[1]: </a:t>
            </a:r>
            <a:r>
              <a:rPr lang="en-US" sz="800" dirty="0" smtClean="0"/>
              <a:t>2019-07-23 </a:t>
            </a:r>
            <a:r>
              <a:rPr lang="en-US" sz="800" dirty="0"/>
              <a:t>09h30</a:t>
            </a:r>
            <a:r>
              <a:rPr lang="en-US" sz="800" dirty="0" smtClean="0"/>
              <a:t>;5.2356;110110</a:t>
            </a:r>
          </a:p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[2]: </a:t>
            </a:r>
            <a:r>
              <a:rPr lang="en-GB" sz="800" dirty="0" smtClean="0">
                <a:solidFill>
                  <a:srgbClr val="00B050"/>
                </a:solidFill>
              </a:rPr>
              <a:t>{"</a:t>
            </a:r>
            <a:r>
              <a:rPr lang="en-GB" sz="800" dirty="0">
                <a:solidFill>
                  <a:srgbClr val="00B050"/>
                </a:solidFill>
              </a:rPr>
              <a:t>date":"</a:t>
            </a:r>
            <a:r>
              <a:rPr lang="en-GB" sz="800" dirty="0"/>
              <a:t>2019-07-23 09h30</a:t>
            </a:r>
            <a:r>
              <a:rPr lang="en-GB" sz="800" dirty="0">
                <a:solidFill>
                  <a:srgbClr val="00B050"/>
                </a:solidFill>
              </a:rPr>
              <a:t>"</a:t>
            </a:r>
            <a:r>
              <a:rPr lang="en-GB" sz="800" dirty="0">
                <a:solidFill>
                  <a:srgbClr val="FFC000"/>
                </a:solidFill>
              </a:rPr>
              <a:t>,</a:t>
            </a:r>
            <a:r>
              <a:rPr lang="en-GB" sz="800" dirty="0">
                <a:solidFill>
                  <a:srgbClr val="00B050"/>
                </a:solidFill>
              </a:rPr>
              <a:t>"meas":</a:t>
            </a:r>
            <a:r>
              <a:rPr lang="en-GB" sz="800" dirty="0"/>
              <a:t>5.2356</a:t>
            </a:r>
            <a:r>
              <a:rPr lang="en-GB" sz="800" dirty="0" smtClean="0">
                <a:solidFill>
                  <a:srgbClr val="FFC000"/>
                </a:solidFill>
              </a:rPr>
              <a:t>,</a:t>
            </a:r>
            <a:r>
              <a:rPr lang="en-GB" sz="800" dirty="0" smtClean="0">
                <a:solidFill>
                  <a:srgbClr val="00B050"/>
                </a:solidFill>
              </a:rPr>
              <a:t>“tags":</a:t>
            </a:r>
            <a:r>
              <a:rPr lang="en-GB" sz="800" dirty="0"/>
              <a:t>110110</a:t>
            </a:r>
            <a:r>
              <a:rPr lang="en-GB" sz="800" dirty="0" smtClean="0">
                <a:solidFill>
                  <a:srgbClr val="00B050"/>
                </a:solidFill>
              </a:rPr>
              <a:t>}</a:t>
            </a:r>
          </a:p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[3]: </a:t>
            </a:r>
            <a:r>
              <a:rPr lang="en-GB" sz="800" dirty="0" smtClean="0"/>
              <a:t>{</a:t>
            </a:r>
            <a:r>
              <a:rPr lang="en-GB" sz="800" dirty="0" smtClean="0">
                <a:solidFill>
                  <a:srgbClr val="00B050"/>
                </a:solidFill>
              </a:rPr>
              <a:t>“id":"</a:t>
            </a:r>
            <a:r>
              <a:rPr lang="en-US" sz="800" dirty="0">
                <a:solidFill>
                  <a:srgbClr val="00B050"/>
                </a:solidFill>
              </a:rPr>
              <a:t>1165,</a:t>
            </a:r>
            <a:r>
              <a:rPr lang="en-US" sz="800" dirty="0" smtClean="0">
                <a:solidFill>
                  <a:srgbClr val="FFC000"/>
                </a:solidFill>
              </a:rPr>
              <a:t>"timestamp":</a:t>
            </a:r>
            <a:r>
              <a:rPr lang="en-GB" sz="800" dirty="0" smtClean="0">
                <a:solidFill>
                  <a:srgbClr val="FFC000"/>
                </a:solidFill>
              </a:rPr>
              <a:t>1563867000000</a:t>
            </a:r>
            <a:r>
              <a:rPr lang="en-US" sz="800" dirty="0"/>
              <a:t>,"</a:t>
            </a:r>
            <a:r>
              <a:rPr lang="en-US" sz="800" dirty="0" smtClean="0">
                <a:solidFill>
                  <a:srgbClr val="FFC000"/>
                </a:solidFill>
              </a:rPr>
              <a:t>value</a:t>
            </a:r>
            <a:r>
              <a:rPr lang="en-US" sz="800" dirty="0" smtClean="0"/>
              <a:t>":5.2356,"</a:t>
            </a:r>
            <a:r>
              <a:rPr lang="en-US" sz="800" dirty="0">
                <a:solidFill>
                  <a:srgbClr val="FFC000"/>
                </a:solidFill>
              </a:rPr>
              <a:t>flags</a:t>
            </a:r>
            <a:r>
              <a:rPr lang="en-US" sz="800" dirty="0" smtClean="0"/>
              <a:t>":</a:t>
            </a:r>
            <a:r>
              <a:rPr lang="en-US" sz="800" dirty="0" smtClean="0">
                <a:solidFill>
                  <a:srgbClr val="FFC000"/>
                </a:solidFill>
              </a:rPr>
              <a:t>{unit:23,mode:1}</a:t>
            </a:r>
            <a:r>
              <a:rPr lang="en-GB" sz="800" dirty="0" smtClean="0"/>
              <a:t>}</a:t>
            </a:r>
            <a:endParaRPr lang="en-GB" sz="800" dirty="0">
              <a:solidFill>
                <a:srgbClr val="00B050"/>
              </a:solidFill>
            </a:endParaRPr>
          </a:p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[4]: </a:t>
            </a:r>
            <a:r>
              <a:rPr lang="en-GB" sz="800" dirty="0" smtClean="0"/>
              <a:t>{“</a:t>
            </a:r>
            <a:r>
              <a:rPr lang="en-GB" sz="800" dirty="0"/>
              <a:t>id":"</a:t>
            </a:r>
            <a:r>
              <a:rPr lang="en-US" sz="800" dirty="0"/>
              <a:t>1165,"timestamp":</a:t>
            </a:r>
            <a:r>
              <a:rPr lang="en-GB" sz="800" dirty="0"/>
              <a:t>1563867000000</a:t>
            </a:r>
            <a:r>
              <a:rPr lang="en-US" sz="800" dirty="0"/>
              <a:t>,"value":5.2356,"flags_unit":23 ,"flags_unit_</a:t>
            </a:r>
            <a:r>
              <a:rPr lang="en-US" sz="800" dirty="0" err="1"/>
              <a:t>enr</a:t>
            </a:r>
            <a:r>
              <a:rPr lang="en-US" sz="800" dirty="0"/>
              <a:t>":"</a:t>
            </a:r>
            <a:r>
              <a:rPr lang="en-US" sz="800" dirty="0" err="1"/>
              <a:t>ct</a:t>
            </a:r>
            <a:r>
              <a:rPr lang="en-US" sz="800" dirty="0"/>
              <a:t>/s</a:t>
            </a:r>
            <a:r>
              <a:rPr lang="en-US" sz="800" dirty="0" smtClean="0"/>
              <a:t>"</a:t>
            </a:r>
            <a:r>
              <a:rPr lang="en-US" sz="800" dirty="0" smtClean="0">
                <a:solidFill>
                  <a:srgbClr val="FFC000"/>
                </a:solidFill>
              </a:rPr>
              <a:t>,"flags_mode":1 </a:t>
            </a:r>
            <a:r>
              <a:rPr lang="en-US" sz="800" dirty="0">
                <a:solidFill>
                  <a:srgbClr val="FFC000"/>
                </a:solidFill>
              </a:rPr>
              <a:t>,"</a:t>
            </a:r>
            <a:r>
              <a:rPr lang="en-US" sz="800" dirty="0" smtClean="0">
                <a:solidFill>
                  <a:srgbClr val="FFC000"/>
                </a:solidFill>
              </a:rPr>
              <a:t>flags_mode_</a:t>
            </a:r>
            <a:r>
              <a:rPr lang="en-US" sz="800" dirty="0" err="1" smtClean="0">
                <a:solidFill>
                  <a:srgbClr val="FFC000"/>
                </a:solidFill>
              </a:rPr>
              <a:t>enr</a:t>
            </a:r>
            <a:r>
              <a:rPr lang="en-US" sz="800" dirty="0" smtClean="0">
                <a:solidFill>
                  <a:srgbClr val="FFC000"/>
                </a:solidFill>
              </a:rPr>
              <a:t>":“measure"</a:t>
            </a:r>
            <a:r>
              <a:rPr lang="en-GB" sz="800" dirty="0" smtClean="0"/>
              <a:t>}</a:t>
            </a:r>
          </a:p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[5]: </a:t>
            </a:r>
            <a:r>
              <a:rPr lang="en-US" sz="800" dirty="0" smtClean="0">
                <a:solidFill>
                  <a:srgbClr val="FFC000"/>
                </a:solidFill>
              </a:rPr>
              <a:t>[</a:t>
            </a:r>
            <a:r>
              <a:rPr lang="en-US" sz="800" dirty="0" err="1" smtClean="0">
                <a:solidFill>
                  <a:srgbClr val="FFC000"/>
                </a:solidFill>
              </a:rPr>
              <a:t>x,y</a:t>
            </a:r>
            <a:r>
              <a:rPr lang="en-US" sz="800" dirty="0" smtClean="0">
                <a:solidFill>
                  <a:srgbClr val="FFC000"/>
                </a:solidFill>
              </a:rPr>
              <a:t>]</a:t>
            </a:r>
            <a:endParaRPr lang="en-GB" sz="800" dirty="0">
              <a:solidFill>
                <a:srgbClr val="FFC000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555" y="3048682"/>
            <a:ext cx="1287215" cy="1716287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971582" y="3904977"/>
            <a:ext cx="722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[2]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7568" y="4816327"/>
            <a:ext cx="722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[1]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28730" y="4173755"/>
            <a:ext cx="722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[3]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41677" y="3007109"/>
            <a:ext cx="722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[4]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97610" y="2536186"/>
            <a:ext cx="722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[5]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2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2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4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Environmental Protection at CERN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7149"/>
          <a:stretch/>
        </p:blipFill>
        <p:spPr>
          <a:xfrm>
            <a:off x="3586389" y="1575251"/>
            <a:ext cx="4822102" cy="31227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510904" y="5519274"/>
            <a:ext cx="21547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Curtesy of HSE Environmental Protection Section</a:t>
            </a:r>
            <a:endParaRPr lang="en-GB" sz="7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7515" y="582329"/>
            <a:ext cx="2602653" cy="1817520"/>
          </a:xfrm>
          <a:prstGeom prst="rect">
            <a:avLst/>
          </a:prstGeom>
        </p:spPr>
      </p:pic>
      <p:pic>
        <p:nvPicPr>
          <p:cNvPr id="1026" name="Picture 2" descr="https://hse.cern/sites/hse.web.cern.ch/themes/cernoverride/images/air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717" y="1364947"/>
            <a:ext cx="3065527" cy="204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8717" y="1949956"/>
            <a:ext cx="3051267" cy="20341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4677" y="2304888"/>
            <a:ext cx="2971965" cy="1884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7516" y="2834930"/>
            <a:ext cx="2468145" cy="16188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4460" y="3479940"/>
            <a:ext cx="3010831" cy="16935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91" y="3810000"/>
            <a:ext cx="2847428" cy="18093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15" y="3351455"/>
            <a:ext cx="2888812" cy="13010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9620" y="2482670"/>
            <a:ext cx="2735486" cy="181669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9705" y="1803540"/>
            <a:ext cx="2514600" cy="1676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3258" y="1019140"/>
            <a:ext cx="1554876" cy="233231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792595" y="1584173"/>
            <a:ext cx="1043940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276387" y="2052161"/>
            <a:ext cx="834151" cy="14313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520042" y="2784926"/>
            <a:ext cx="954409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7491995" y="3571358"/>
            <a:ext cx="954409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086655" y="4131787"/>
            <a:ext cx="1257246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191304" y="4497634"/>
            <a:ext cx="1161996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174526" y="4093943"/>
            <a:ext cx="1161996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735394" y="3543853"/>
            <a:ext cx="1161996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518659" y="2801855"/>
            <a:ext cx="1229726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735394" y="2000251"/>
            <a:ext cx="1353168" cy="23616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914775" y="1553456"/>
            <a:ext cx="1695757" cy="1365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3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9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1600" b="1" dirty="0" smtClean="0"/>
              <a:t>REMUS </a:t>
            </a:r>
            <a:r>
              <a:rPr lang="en-GB" sz="1400" b="1" dirty="0" smtClean="0"/>
              <a:t>Project </a:t>
            </a:r>
            <a:r>
              <a:rPr lang="en-GB" sz="1400" dirty="0" smtClean="0"/>
              <a:t>Started in 2012. Goal: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GB" sz="1600" b="1" dirty="0" smtClean="0"/>
              <a:t>Unify</a:t>
            </a:r>
            <a:r>
              <a:rPr lang="en-GB" sz="1600" dirty="0" smtClean="0"/>
              <a:t> all CERN Radiation and Environment supervisory systems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GB" sz="1600" b="1" dirty="0" smtClean="0"/>
              <a:t>Reduce delay </a:t>
            </a:r>
            <a:r>
              <a:rPr lang="en-GB" sz="1600" dirty="0" smtClean="0"/>
              <a:t>and the </a:t>
            </a:r>
            <a:r>
              <a:rPr lang="en-GB" sz="1600" b="1" dirty="0" smtClean="0"/>
              <a:t>cost</a:t>
            </a:r>
            <a:r>
              <a:rPr lang="en-GB" sz="1600" dirty="0" smtClean="0"/>
              <a:t> of </a:t>
            </a:r>
            <a:r>
              <a:rPr lang="en-GB" sz="1600" b="1" dirty="0" smtClean="0"/>
              <a:t>adding new devices </a:t>
            </a:r>
            <a:r>
              <a:rPr lang="en-GB" sz="1600" dirty="0" smtClean="0"/>
              <a:t>to the supervision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GB" sz="1600" dirty="0" smtClean="0"/>
              <a:t>Provide </a:t>
            </a:r>
            <a:r>
              <a:rPr lang="en-GB" sz="1600" b="1" dirty="0" smtClean="0"/>
              <a:t>light and fast clients</a:t>
            </a:r>
            <a:r>
              <a:rPr lang="en-GB" sz="1600" dirty="0" smtClean="0"/>
              <a:t>, </a:t>
            </a:r>
            <a:r>
              <a:rPr lang="en-GB" sz="1600" b="1" dirty="0" smtClean="0"/>
              <a:t>customized </a:t>
            </a:r>
            <a:r>
              <a:rPr lang="en-GB" sz="1600" dirty="0" smtClean="0"/>
              <a:t>for each user’s requirements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GB" sz="1600" b="1" dirty="0" smtClean="0"/>
              <a:t>Reduce overall maintenance </a:t>
            </a:r>
            <a:r>
              <a:rPr lang="en-GB" sz="1600" dirty="0" smtClean="0"/>
              <a:t>needs for operation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US" sz="1600" dirty="0"/>
              <a:t>Take advantage of </a:t>
            </a:r>
            <a:r>
              <a:rPr lang="en-US" sz="1600" b="1" dirty="0"/>
              <a:t>30 years of experience </a:t>
            </a:r>
            <a:r>
              <a:rPr lang="en-GB" sz="1600" dirty="0" smtClean="0"/>
              <a:t>providing Safety Systems to CERN</a:t>
            </a:r>
            <a:endParaRPr lang="en-GB" sz="1600" dirty="0" smtClean="0"/>
          </a:p>
          <a:p>
            <a:pPr>
              <a:defRPr/>
            </a:pPr>
            <a:endParaRPr lang="en-US" sz="1600" b="1" dirty="0" smtClean="0"/>
          </a:p>
          <a:p>
            <a:pPr>
              <a:defRPr/>
            </a:pPr>
            <a:endParaRPr lang="en-US" sz="1600" b="1" dirty="0"/>
          </a:p>
          <a:p>
            <a:pPr>
              <a:defRPr/>
            </a:pPr>
            <a:endParaRPr lang="en-GB" sz="1600" b="1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sz="1600" b="1" dirty="0" smtClean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1600" b="1" dirty="0" smtClean="0"/>
              <a:t>Core Project Team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sz="1600" b="1" dirty="0"/>
              <a:t>G. Segura, A. Ledeul, B. Styczen, A. Savulescu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sz="1600" b="1" dirty="0"/>
              <a:t>K. </a:t>
            </a:r>
            <a:r>
              <a:rPr lang="en-US" sz="1600" b="1" dirty="0" err="1"/>
              <a:t>Szkudlarek</a:t>
            </a:r>
            <a:r>
              <a:rPr lang="en-US" sz="1600" b="1" dirty="0"/>
              <a:t>, R. Silvola, D. Vazquez, L. Leone, L. </a:t>
            </a:r>
            <a:r>
              <a:rPr lang="en-US" sz="1600" b="1" dirty="0" smtClean="0"/>
              <a:t>Sienko </a:t>
            </a:r>
            <a:r>
              <a:rPr lang="en-US" sz="1600" dirty="0" smtClean="0"/>
              <a:t>(former members)</a:t>
            </a:r>
            <a:endParaRPr lang="en-US" sz="1600" b="1" dirty="0"/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endParaRPr lang="en-US" sz="1200" dirty="0" smtClean="0"/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endParaRPr lang="en-US" sz="1200" dirty="0" smtClean="0"/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GB" sz="1600" b="1" dirty="0" smtClean="0"/>
              <a:t>Domain Experts representatives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sz="1600" b="1" dirty="0" smtClean="0"/>
              <a:t>J. Regnard </a:t>
            </a:r>
            <a:r>
              <a:rPr lang="en-US" sz="1600" dirty="0" smtClean="0"/>
              <a:t>(Environment), </a:t>
            </a:r>
            <a:r>
              <a:rPr lang="en-US" sz="1600" b="1" dirty="0" smtClean="0"/>
              <a:t>M. Widorski </a:t>
            </a:r>
            <a:r>
              <a:rPr lang="en-US" sz="1600" dirty="0" smtClean="0"/>
              <a:t>(Radiation Protection)</a:t>
            </a:r>
            <a:endParaRPr lang="en-GB" sz="1600" dirty="0" smtClean="0"/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endParaRPr lang="en-GB" sz="1600" b="1" dirty="0" smtClean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REMUS at CERN</a:t>
            </a:r>
            <a:r>
              <a:rPr lang="en-GB" sz="2400" b="1" dirty="0" smtClean="0"/>
              <a:t>: Project</a:t>
            </a:r>
            <a:endParaRPr lang="en-GB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50" y="904169"/>
            <a:ext cx="3793092" cy="173398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378" y="3461984"/>
            <a:ext cx="2829636" cy="18901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Innovations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REMUS at CERN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3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REMUS at CERN: Main Functionalities</a:t>
            </a:r>
            <a:endParaRPr lang="en-GB" sz="2400" b="1" dirty="0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0883070"/>
              </p:ext>
            </p:extLst>
          </p:nvPr>
        </p:nvGraphicFramePr>
        <p:xfrm>
          <a:off x="4776516" y="2681277"/>
          <a:ext cx="2954510" cy="2762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Oval 9"/>
          <p:cNvSpPr/>
          <p:nvPr/>
        </p:nvSpPr>
        <p:spPr>
          <a:xfrm>
            <a:off x="5346477" y="3833749"/>
            <a:ext cx="432000" cy="43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916554" y="3782324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0004" y="3912754"/>
            <a:ext cx="652903" cy="3732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07792" y="3890899"/>
            <a:ext cx="513282" cy="2923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3 143 </a:t>
            </a:r>
          </a:p>
          <a:p>
            <a:pPr algn="ctr"/>
            <a:r>
              <a:rPr lang="en-US" sz="600" dirty="0" smtClean="0">
                <a:solidFill>
                  <a:srgbClr val="F98007"/>
                </a:solidFill>
              </a:rPr>
              <a:t>Channels</a:t>
            </a:r>
            <a:endParaRPr lang="en-GB" sz="700" dirty="0">
              <a:solidFill>
                <a:srgbClr val="F98007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01980" y="3855604"/>
            <a:ext cx="432000" cy="43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793932" y="3900677"/>
            <a:ext cx="463588" cy="2923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55A0"/>
                </a:solidFill>
              </a:rPr>
              <a:t>540 </a:t>
            </a:r>
          </a:p>
          <a:p>
            <a:pPr algn="ctr"/>
            <a:r>
              <a:rPr lang="en-US" sz="600" dirty="0" smtClean="0">
                <a:solidFill>
                  <a:srgbClr val="0055A0"/>
                </a:solidFill>
              </a:rPr>
              <a:t>Stations</a:t>
            </a:r>
            <a:endParaRPr lang="en-GB" sz="600" dirty="0">
              <a:solidFill>
                <a:srgbClr val="0055A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013227" y="4849749"/>
            <a:ext cx="432000" cy="43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959504" y="4906257"/>
            <a:ext cx="535724" cy="2923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B050"/>
                </a:solidFill>
              </a:rPr>
              <a:t>1 000</a:t>
            </a:r>
          </a:p>
          <a:p>
            <a:pPr algn="ctr"/>
            <a:r>
              <a:rPr lang="en-US" sz="600" dirty="0" smtClean="0">
                <a:solidFill>
                  <a:srgbClr val="00B050"/>
                </a:solidFill>
              </a:rPr>
              <a:t>Meas./sec</a:t>
            </a:r>
            <a:endParaRPr lang="en-GB" sz="600" dirty="0">
              <a:solidFill>
                <a:srgbClr val="00B05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656299" y="3097117"/>
            <a:ext cx="432000" cy="43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582349" y="3154267"/>
            <a:ext cx="583813" cy="2923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603K </a:t>
            </a:r>
          </a:p>
          <a:p>
            <a:pPr algn="ctr"/>
            <a:r>
              <a:rPr lang="en-US" sz="600" dirty="0" smtClean="0">
                <a:solidFill>
                  <a:srgbClr val="F98007"/>
                </a:solidFill>
              </a:rPr>
              <a:t>Data Points</a:t>
            </a:r>
            <a:endParaRPr lang="en-GB" sz="600" dirty="0">
              <a:solidFill>
                <a:srgbClr val="F98007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461867" y="3092308"/>
            <a:ext cx="432000" cy="43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82434" y="3093188"/>
            <a:ext cx="425116" cy="3847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55A0"/>
                </a:solidFill>
              </a:rPr>
              <a:t>27 </a:t>
            </a:r>
          </a:p>
          <a:p>
            <a:pPr algn="ctr"/>
            <a:r>
              <a:rPr lang="en-US" sz="600" dirty="0" smtClean="0">
                <a:solidFill>
                  <a:srgbClr val="0055A0"/>
                </a:solidFill>
              </a:rPr>
              <a:t>Station</a:t>
            </a:r>
            <a:br>
              <a:rPr lang="en-US" sz="600" dirty="0" smtClean="0">
                <a:solidFill>
                  <a:srgbClr val="0055A0"/>
                </a:solidFill>
              </a:rPr>
            </a:br>
            <a:r>
              <a:rPr lang="en-US" sz="600" dirty="0" smtClean="0">
                <a:solidFill>
                  <a:srgbClr val="0055A0"/>
                </a:solidFill>
              </a:rPr>
              <a:t>Types</a:t>
            </a:r>
            <a:endParaRPr lang="en-GB" sz="600" dirty="0">
              <a:solidFill>
                <a:srgbClr val="0055A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241157" y="4471377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245246" y="4617290"/>
            <a:ext cx="854721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00B050"/>
                </a:solidFill>
              </a:rPr>
              <a:t>Data Archiving</a:t>
            </a:r>
            <a:endParaRPr lang="en-GB" sz="7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49974" y="4829930"/>
            <a:ext cx="837089" cy="2923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00B050"/>
                </a:solidFill>
              </a:rPr>
              <a:t>38Bn </a:t>
            </a:r>
            <a:r>
              <a:rPr lang="en-US" sz="600" dirty="0" smtClean="0">
                <a:solidFill>
                  <a:srgbClr val="00B050"/>
                </a:solidFill>
              </a:rPr>
              <a:t>Meas./year</a:t>
            </a:r>
            <a:br>
              <a:rPr lang="en-US" sz="600" dirty="0" smtClean="0">
                <a:solidFill>
                  <a:srgbClr val="00B050"/>
                </a:solidFill>
              </a:rPr>
            </a:br>
            <a:r>
              <a:rPr lang="en-US" sz="600" dirty="0">
                <a:solidFill>
                  <a:srgbClr val="00B050"/>
                </a:solidFill>
              </a:rPr>
              <a:t>2</a:t>
            </a:r>
            <a:r>
              <a:rPr lang="en-US" sz="600" dirty="0" smtClean="0">
                <a:solidFill>
                  <a:srgbClr val="00B050"/>
                </a:solidFill>
              </a:rPr>
              <a:t>Bn after reduction</a:t>
            </a:r>
            <a:endParaRPr lang="en-GB" sz="600" dirty="0">
              <a:solidFill>
                <a:srgbClr val="00B05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642703" y="2259917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F9800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620262" y="2420416"/>
            <a:ext cx="899605" cy="20005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Data Visualization</a:t>
            </a:r>
            <a:endParaRPr lang="en-GB" sz="600" dirty="0">
              <a:solidFill>
                <a:srgbClr val="F98007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02" y="2583857"/>
            <a:ext cx="465676" cy="349257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5858368" y="1865513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F9800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983406" y="1987449"/>
            <a:ext cx="604653" cy="20005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GUI Editor</a:t>
            </a:r>
            <a:endParaRPr lang="en-GB" sz="600" dirty="0">
              <a:solidFill>
                <a:srgbClr val="F98007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3701" y="2149646"/>
            <a:ext cx="446415" cy="25522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944933" y="2347500"/>
            <a:ext cx="68159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>
                <a:solidFill>
                  <a:schemeClr val="tx1">
                    <a:lumMod val="50000"/>
                  </a:schemeClr>
                </a:solidFill>
              </a:rPr>
              <a:t>Application Editor</a:t>
            </a:r>
            <a:endParaRPr lang="en-GB" sz="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7428399" y="4491767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7449253" y="4531153"/>
            <a:ext cx="813043" cy="3847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tx1">
                    <a:lumMod val="75000"/>
                  </a:schemeClr>
                </a:solidFill>
              </a:rPr>
              <a:t>Online</a:t>
            </a:r>
            <a:endParaRPr lang="en-US" sz="700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n-US" sz="600" dirty="0" smtClean="0">
                <a:solidFill>
                  <a:schemeClr val="tx1">
                    <a:lumMod val="75000"/>
                  </a:schemeClr>
                </a:solidFill>
              </a:rPr>
              <a:t>Control/Command</a:t>
            </a:r>
          </a:p>
          <a:p>
            <a:pPr algn="ctr"/>
            <a:endParaRPr lang="en-GB" sz="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92550" y="5078149"/>
            <a:ext cx="721672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solidFill>
                  <a:schemeClr val="tx1">
                    <a:lumMod val="75000"/>
                  </a:schemeClr>
                </a:solidFill>
              </a:rPr>
              <a:t>55k parameters</a:t>
            </a:r>
            <a:endParaRPr lang="en-GB" sz="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13070" y="4787641"/>
            <a:ext cx="446415" cy="25522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647940" y="4973833"/>
            <a:ext cx="34817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>
                <a:solidFill>
                  <a:schemeClr val="tx1">
                    <a:lumMod val="50000"/>
                  </a:schemeClr>
                </a:solidFill>
              </a:rPr>
              <a:t>Client</a:t>
            </a:r>
            <a:endParaRPr lang="en-GB" sz="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7084380" y="2297964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F9800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7186178" y="2419900"/>
            <a:ext cx="651140" cy="20005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Supervision</a:t>
            </a:r>
            <a:endParaRPr lang="en-GB" sz="600" dirty="0">
              <a:solidFill>
                <a:srgbClr val="F98007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9713" y="2613847"/>
            <a:ext cx="446415" cy="255227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318834" y="2806225"/>
            <a:ext cx="34817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>
                <a:solidFill>
                  <a:schemeClr val="tx1">
                    <a:lumMod val="50000"/>
                  </a:schemeClr>
                </a:solidFill>
              </a:rPr>
              <a:t>Client</a:t>
            </a:r>
            <a:endParaRPr lang="en-GB" sz="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87070" y="2884366"/>
            <a:ext cx="631904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98007"/>
                </a:solidFill>
              </a:rPr>
              <a:t>686 Synoptic</a:t>
            </a:r>
            <a:endParaRPr lang="en-GB" sz="600" dirty="0">
              <a:solidFill>
                <a:srgbClr val="F98007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7605387" y="3339750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F9800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668716" y="3461686"/>
            <a:ext cx="728084" cy="20005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rgbClr val="F98007"/>
                </a:solidFill>
              </a:rPr>
              <a:t>Alarm Screen</a:t>
            </a:r>
            <a:endParaRPr lang="en-GB" sz="600" dirty="0">
              <a:solidFill>
                <a:srgbClr val="F98007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0720" y="3655633"/>
            <a:ext cx="446415" cy="25522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839841" y="3848011"/>
            <a:ext cx="34817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>
                <a:solidFill>
                  <a:schemeClr val="tx1">
                    <a:lumMod val="50000"/>
                  </a:schemeClr>
                </a:solidFill>
              </a:rPr>
              <a:t>Client</a:t>
            </a:r>
            <a:endParaRPr lang="en-GB" sz="5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21703" y="3926152"/>
            <a:ext cx="604653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98007"/>
                </a:solidFill>
              </a:rPr>
              <a:t>84K Alarms </a:t>
            </a:r>
            <a:br>
              <a:rPr lang="en-US" sz="600" dirty="0" smtClean="0">
                <a:solidFill>
                  <a:srgbClr val="F98007"/>
                </a:solidFill>
              </a:rPr>
            </a:br>
            <a:r>
              <a:rPr lang="en-US" sz="600" dirty="0" smtClean="0">
                <a:solidFill>
                  <a:srgbClr val="F98007"/>
                </a:solidFill>
              </a:rPr>
              <a:t>defined</a:t>
            </a:r>
            <a:endParaRPr lang="en-GB" sz="600" dirty="0">
              <a:solidFill>
                <a:srgbClr val="F98007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92936" y="2880383"/>
            <a:ext cx="553357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rgbClr val="F98007"/>
                </a:solidFill>
              </a:rPr>
              <a:t>8</a:t>
            </a:r>
            <a:r>
              <a:rPr lang="en-US" sz="600" dirty="0" smtClean="0">
                <a:solidFill>
                  <a:srgbClr val="F98007"/>
                </a:solidFill>
              </a:rPr>
              <a:t>Bn Meas.</a:t>
            </a:r>
            <a:endParaRPr lang="en-GB" sz="600" dirty="0">
              <a:solidFill>
                <a:srgbClr val="F98007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4051703" y="3297072"/>
            <a:ext cx="837275" cy="837275"/>
          </a:xfrm>
          <a:prstGeom prst="ellipse">
            <a:avLst/>
          </a:prstGeom>
          <a:solidFill>
            <a:schemeClr val="bg1"/>
          </a:solidFill>
          <a:ln w="317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4046402" y="3479758"/>
            <a:ext cx="891591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7030A0"/>
                </a:solidFill>
              </a:rPr>
              <a:t>Data Exchange</a:t>
            </a:r>
            <a:endParaRPr lang="en-GB" sz="700" dirty="0">
              <a:solidFill>
                <a:srgbClr val="7030A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25401" y="3653185"/>
            <a:ext cx="52289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7030A0"/>
                </a:solidFill>
              </a:rPr>
              <a:t>LASER</a:t>
            </a:r>
            <a:br>
              <a:rPr lang="en-US" sz="600" dirty="0" smtClean="0">
                <a:solidFill>
                  <a:srgbClr val="7030A0"/>
                </a:solidFill>
              </a:rPr>
            </a:br>
            <a:r>
              <a:rPr lang="en-US" sz="600" dirty="0" smtClean="0">
                <a:solidFill>
                  <a:srgbClr val="7030A0"/>
                </a:solidFill>
              </a:rPr>
              <a:t>DIP</a:t>
            </a:r>
            <a:br>
              <a:rPr lang="en-US" sz="600" dirty="0" smtClean="0">
                <a:solidFill>
                  <a:srgbClr val="7030A0"/>
                </a:solidFill>
              </a:rPr>
            </a:br>
            <a:r>
              <a:rPr lang="en-US" sz="600" dirty="0" smtClean="0">
                <a:solidFill>
                  <a:srgbClr val="7030A0"/>
                </a:solidFill>
              </a:rPr>
              <a:t>Meas. DB</a:t>
            </a:r>
          </a:p>
          <a:p>
            <a:pPr algn="ctr"/>
            <a:r>
              <a:rPr lang="en-US" sz="600" dirty="0" smtClean="0">
                <a:solidFill>
                  <a:srgbClr val="7030A0"/>
                </a:solidFill>
              </a:rPr>
              <a:t>Kafka</a:t>
            </a:r>
            <a:endParaRPr lang="en-GB" sz="500" dirty="0">
              <a:solidFill>
                <a:srgbClr val="7030A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921779" y="2461767"/>
            <a:ext cx="710452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solidFill>
                  <a:srgbClr val="F98007"/>
                </a:solidFill>
              </a:rPr>
              <a:t>20 Applications</a:t>
            </a:r>
            <a:endParaRPr lang="en-GB" sz="600" dirty="0">
              <a:solidFill>
                <a:srgbClr val="F98007"/>
              </a:solidFill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66384" y="704719"/>
            <a:ext cx="1499667" cy="104655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56356" y="1176865"/>
            <a:ext cx="1604962" cy="983622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05991" y="2637523"/>
            <a:ext cx="1443562" cy="88892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72249" y="4225546"/>
            <a:ext cx="1147161" cy="1060909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34328" y="1195437"/>
            <a:ext cx="1819501" cy="1165618"/>
          </a:xfrm>
          <a:prstGeom prst="rect">
            <a:avLst/>
          </a:prstGeom>
        </p:spPr>
      </p:pic>
      <p:pic>
        <p:nvPicPr>
          <p:cNvPr id="63" name="Picture 8" descr="http://today.slac.stanford.edu/images/2008/lhc-control-room3-lg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01936" y="2738365"/>
            <a:ext cx="1435234" cy="956225"/>
          </a:xfrm>
          <a:prstGeom prst="rect">
            <a:avLst/>
          </a:prstGeom>
          <a:noFill/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74808" y="4553800"/>
            <a:ext cx="1631551" cy="81371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529377" y="3560183"/>
            <a:ext cx="782272" cy="456542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60996" y="3569820"/>
            <a:ext cx="541839" cy="395396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5266859" y="5429853"/>
            <a:ext cx="1959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chemeClr val="accent6">
                    <a:lumMod val="50000"/>
                  </a:schemeClr>
                </a:solidFill>
              </a:rPr>
              <a:t>REMUS Functional Diagram</a:t>
            </a:r>
            <a:endParaRPr lang="en-GB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Innovations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REMUS at CERN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6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/>
      <p:bldP spid="31" grpId="0" animBg="1"/>
      <p:bldP spid="32" grpId="0"/>
      <p:bldP spid="34" grpId="0" animBg="1"/>
      <p:bldP spid="35" grpId="0"/>
      <p:bldP spid="37" grpId="0"/>
      <p:bldP spid="38" grpId="0" animBg="1"/>
      <p:bldP spid="39" grpId="0"/>
      <p:bldP spid="40" grpId="0"/>
      <p:bldP spid="42" grpId="0"/>
      <p:bldP spid="43" grpId="0" animBg="1"/>
      <p:bldP spid="44" grpId="0"/>
      <p:bldP spid="46" grpId="0"/>
      <p:bldP spid="47" grpId="0"/>
      <p:bldP spid="48" grpId="0" animBg="1"/>
      <p:bldP spid="49" grpId="0"/>
      <p:bldP spid="51" grpId="0"/>
      <p:bldP spid="52" grpId="0"/>
      <p:bldP spid="53" grpId="0"/>
      <p:bldP spid="54" grpId="0" animBg="1"/>
      <p:bldP spid="55" grpId="0"/>
      <p:bldP spid="56" grpId="0"/>
      <p:bldP spid="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Hardware</a:t>
            </a:r>
            <a:endParaRPr lang="en-GB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1-2 </a:t>
            </a:r>
            <a:r>
              <a:rPr lang="en-US" sz="1600" b="1" dirty="0" err="1"/>
              <a:t>WinCC</a:t>
            </a:r>
            <a:r>
              <a:rPr lang="en-US" sz="1600" b="1" dirty="0"/>
              <a:t> OA Servers </a:t>
            </a:r>
            <a:r>
              <a:rPr lang="en-US" sz="1600" dirty="0" smtClean="0"/>
              <a:t>(Windows or Linux, REMUS uses CentOS 7)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1 </a:t>
            </a:r>
            <a:r>
              <a:rPr lang="en-US" sz="1600" b="1" dirty="0" smtClean="0"/>
              <a:t>Oracle Database Server </a:t>
            </a:r>
            <a:r>
              <a:rPr lang="en-US" sz="1600" dirty="0" smtClean="0"/>
              <a:t>(PostgreSQL can be used instead, spending ~70 man-days)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sz="1600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Software Licenses</a:t>
            </a:r>
            <a:endParaRPr lang="en-GB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1-2 </a:t>
            </a:r>
            <a:r>
              <a:rPr lang="en-US" sz="1600" b="1" dirty="0" err="1"/>
              <a:t>WinCC</a:t>
            </a:r>
            <a:r>
              <a:rPr lang="en-US" sz="1600" b="1" dirty="0"/>
              <a:t> </a:t>
            </a:r>
            <a:r>
              <a:rPr lang="en-US" sz="1600" b="1" dirty="0" smtClean="0"/>
              <a:t>OA </a:t>
            </a:r>
            <a:r>
              <a:rPr lang="en-US" sz="1600" b="1" dirty="0" err="1" smtClean="0"/>
              <a:t>Licences</a:t>
            </a:r>
            <a:endParaRPr lang="en-US" sz="1600" b="1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sz="1600" dirty="0" smtClean="0"/>
              <a:t>1 </a:t>
            </a:r>
            <a:r>
              <a:rPr lang="en-GB" sz="1600" b="1" dirty="0"/>
              <a:t>Oracle l</a:t>
            </a:r>
            <a:r>
              <a:rPr lang="en-GB" sz="1600" b="1" dirty="0" smtClean="0"/>
              <a:t>icences </a:t>
            </a:r>
            <a:r>
              <a:rPr lang="en-GB" sz="1600" dirty="0" smtClean="0"/>
              <a:t>(if Oracle used)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b="1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Support Services</a:t>
            </a:r>
            <a:endParaRPr lang="en-GB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sz="1600" dirty="0" smtClean="0"/>
              <a:t>Administration </a:t>
            </a:r>
            <a:r>
              <a:rPr lang="en-GB" sz="1600" dirty="0"/>
              <a:t>and support for: OS, DB and Network </a:t>
            </a:r>
            <a:r>
              <a:rPr lang="en-GB" sz="1600" dirty="0" smtClean="0"/>
              <a:t>infrastructure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sz="16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Installation/Set-up/Tests</a:t>
            </a:r>
            <a:endParaRPr lang="en-GB" dirty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r>
              <a:rPr lang="en-GB" sz="1600" b="1" dirty="0" smtClean="0"/>
              <a:t>~15 man-days </a:t>
            </a:r>
            <a:r>
              <a:rPr lang="en-GB" dirty="0"/>
              <a:t>assuming </a:t>
            </a:r>
            <a:r>
              <a:rPr lang="en-GB" dirty="0" smtClean="0"/>
              <a:t>Databases, Servers and </a:t>
            </a:r>
            <a:r>
              <a:rPr lang="en-GB" dirty="0"/>
              <a:t>Network </a:t>
            </a:r>
            <a:r>
              <a:rPr lang="en-GB" dirty="0" smtClean="0"/>
              <a:t>infrastructure </a:t>
            </a:r>
            <a:r>
              <a:rPr lang="en-US" dirty="0" smtClean="0"/>
              <a:t>are ready</a:t>
            </a:r>
            <a:endParaRPr lang="en-US" b="1" dirty="0"/>
          </a:p>
          <a:p>
            <a:pPr lvl="1"/>
            <a:endParaRPr lang="en-GB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Prospects: </a:t>
            </a:r>
            <a:r>
              <a:rPr lang="en-US" sz="2400" b="1" dirty="0"/>
              <a:t>D</a:t>
            </a:r>
            <a:r>
              <a:rPr lang="en-US" sz="2400" b="1" dirty="0" smtClean="0"/>
              <a:t>eployment </a:t>
            </a:r>
            <a:r>
              <a:rPr lang="en-US" sz="2400" b="1" dirty="0" smtClean="0"/>
              <a:t>outside </a:t>
            </a:r>
            <a:r>
              <a:rPr lang="en-US" sz="2400" b="1" dirty="0"/>
              <a:t>CERN: Technical Requirements 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75809" y="5047700"/>
            <a:ext cx="6930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REMUS is essentially non-CERN </a:t>
            </a:r>
            <a:r>
              <a:rPr lang="en-GB" dirty="0" smtClean="0">
                <a:solidFill>
                  <a:srgbClr val="00B050"/>
                </a:solidFill>
              </a:rPr>
              <a:t>dependant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Can be used for other processes than RP/Environment Monitoring</a:t>
            </a:r>
            <a:endParaRPr lang="en-GB" dirty="0">
              <a:solidFill>
                <a:srgbClr val="00B050"/>
              </a:solidFill>
            </a:endParaRPr>
          </a:p>
          <a:p>
            <a:pPr algn="ctr"/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020911"/>
            <a:ext cx="3743325" cy="2500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Innovations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REMUS at CERN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Prospects</a:t>
            </a:r>
            <a:endParaRPr lang="en-GB" sz="105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37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941257" y="476250"/>
            <a:ext cx="0" cy="5296113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All operations of the systems can be done </a:t>
            </a:r>
            <a:r>
              <a:rPr lang="en-US" b="1" dirty="0" smtClean="0"/>
              <a:t>without any SCADA or IT expertise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The system can be hosted </a:t>
            </a:r>
            <a:r>
              <a:rPr lang="en-US" b="1" dirty="0" smtClean="0"/>
              <a:t>remotely (“SaaS” Windows/Linux)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Real example: </a:t>
            </a:r>
            <a:r>
              <a:rPr lang="en-US" b="1" dirty="0" smtClean="0"/>
              <a:t>IGLUNA</a:t>
            </a:r>
            <a:r>
              <a:rPr lang="en-US" dirty="0" smtClean="0"/>
              <a:t> Installation (June 2019):</a:t>
            </a:r>
            <a:endParaRPr lang="en-US" dirty="0"/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 smtClean="0"/>
              <a:t>CERN RP Expert set up two CROME (Radiation Monitors) </a:t>
            </a:r>
            <a:br>
              <a:rPr lang="en-US" sz="1600" dirty="0" smtClean="0"/>
            </a:br>
            <a:r>
              <a:rPr lang="en-US" sz="1600" dirty="0" smtClean="0"/>
              <a:t>on Zermatt Glacier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 smtClean="0"/>
              <a:t>A 4G modem is installed to send the data to CERN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 smtClean="0"/>
              <a:t>From Zermatt, a Remote Desktop connected to </a:t>
            </a:r>
            <a:br>
              <a:rPr lang="en-US" sz="1600" dirty="0" smtClean="0"/>
            </a:br>
            <a:r>
              <a:rPr lang="en-US" sz="1600" dirty="0" smtClean="0"/>
              <a:t>a dedicated REMUS Synoptic allowed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US" sz="1600" dirty="0" smtClean="0"/>
              <a:t>the Configuration, Control and Supervision of the monitors</a:t>
            </a:r>
            <a:endParaRPr lang="en-US" sz="1600" dirty="0"/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u="sng" dirty="0" smtClean="0"/>
              <a:t>No SCADA infrastructure nor service was necessary on site</a:t>
            </a:r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u="sng" dirty="0" smtClean="0"/>
              <a:t>No intervention of the SCADA team was necessary</a:t>
            </a:r>
            <a:endParaRPr lang="en-US" sz="1600" u="sng" dirty="0"/>
          </a:p>
          <a:p>
            <a:pPr lvl="1">
              <a:lnSpc>
                <a:spcPts val="2400"/>
              </a:lnSpc>
              <a:spcBef>
                <a:spcPts val="600"/>
              </a:spcBef>
            </a:pPr>
            <a:endParaRPr lang="en-US" dirty="0" smtClean="0"/>
          </a:p>
          <a:p>
            <a:pPr lvl="1">
              <a:lnSpc>
                <a:spcPts val="2400"/>
              </a:lnSpc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Prospects: “Cloud” service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10918" y="4815276"/>
            <a:ext cx="179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CERN, Geneva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1283" y="5289383"/>
            <a:ext cx="28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Klein Matterhorn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Zermatt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Innovations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REMUS at CERN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Prospects</a:t>
            </a:r>
            <a:endParaRPr lang="en-GB" sz="105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421" y="1957986"/>
            <a:ext cx="3489436" cy="34312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151" y="1932267"/>
            <a:ext cx="3192241" cy="34312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151" y="272420"/>
            <a:ext cx="4171112" cy="5140631"/>
          </a:xfrm>
          <a:prstGeom prst="rect">
            <a:avLst/>
          </a:prstGeom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807" y="289546"/>
            <a:ext cx="1462050" cy="30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9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Possible Clients: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Devices manufacturers</a:t>
            </a:r>
            <a:endParaRPr lang="en-US" dirty="0"/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Laboratories, Research Institutes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Plants, Governmental Environmental Monitoring Programs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Clients of supported </a:t>
            </a:r>
            <a:r>
              <a:rPr lang="en-US" dirty="0" smtClean="0"/>
              <a:t>devices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...</a:t>
            </a:r>
            <a:endParaRPr lang="en-US" dirty="0"/>
          </a:p>
          <a:p>
            <a:pPr marL="742950" lvl="1" indent="-28575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050" b="1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Possible </a:t>
            </a:r>
            <a:r>
              <a:rPr lang="en-US" b="1" dirty="0"/>
              <a:t>M</a:t>
            </a:r>
            <a:r>
              <a:rPr lang="en-US" b="1" dirty="0" smtClean="0"/>
              <a:t>odels</a:t>
            </a:r>
            <a:r>
              <a:rPr lang="en-US" b="1" dirty="0"/>
              <a:t>: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Open Source / Proprietary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Cloud / On-premise 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License / Partnership / Subscription / Support / Sponsored functionalities </a:t>
            </a:r>
            <a:r>
              <a:rPr lang="en-US" dirty="0"/>
              <a:t>(e.g. extension of supported instrumentation catalog</a:t>
            </a:r>
            <a:r>
              <a:rPr lang="en-US" dirty="0" smtClean="0"/>
              <a:t>)</a:t>
            </a:r>
          </a:p>
          <a:p>
            <a:pPr marL="742950" lvl="1" indent="-285750">
              <a:lnSpc>
                <a:spcPts val="2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b="1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 smtClean="0"/>
              <a:t>REMUS Web </a:t>
            </a:r>
            <a:r>
              <a:rPr lang="en-US" dirty="0" smtClean="0"/>
              <a:t>can be distributed </a:t>
            </a:r>
            <a:r>
              <a:rPr lang="en-US" b="1" dirty="0" smtClean="0"/>
              <a:t>separately</a:t>
            </a:r>
            <a:endParaRPr lang="en-US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Prospects: Collaborations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Context – SCADA Systems – Innovations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REMUS at CERN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Prospects</a:t>
            </a:r>
            <a:endParaRPr lang="en-GB" sz="105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5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GROAC (CERN)  			General Purpose (counting cards)</a:t>
            </a:r>
            <a:endParaRPr lang="en-GB" sz="1900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900" dirty="0" smtClean="0"/>
              <a:t>MSDA (CERN</a:t>
            </a:r>
            <a:r>
              <a:rPr lang="en-US" sz="1900" dirty="0" smtClean="0"/>
              <a:t>+</a:t>
            </a:r>
            <a:r>
              <a:rPr lang="en-GB" sz="1900" dirty="0" smtClean="0"/>
              <a:t>)  			Radioactivity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MMS </a:t>
            </a:r>
            <a:r>
              <a:rPr lang="en-GB" sz="1900" dirty="0"/>
              <a:t>(</a:t>
            </a:r>
            <a:r>
              <a:rPr lang="en-GB" sz="1900" dirty="0" smtClean="0"/>
              <a:t>CERN+)  			Meteorological </a:t>
            </a:r>
            <a:r>
              <a:rPr lang="fr-FR" sz="2000" dirty="0"/>
              <a:t>Monitoring </a:t>
            </a:r>
            <a:r>
              <a:rPr lang="en-GB" sz="1900" dirty="0" smtClean="0"/>
              <a:t>Station</a:t>
            </a:r>
            <a:endParaRPr lang="en-GB" sz="19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VMS </a:t>
            </a:r>
            <a:r>
              <a:rPr lang="en-GB" sz="1900" dirty="0"/>
              <a:t>(</a:t>
            </a:r>
            <a:r>
              <a:rPr lang="en-GB" sz="1900" dirty="0" smtClean="0"/>
              <a:t>CERN+)  			Ventilation </a:t>
            </a:r>
            <a:r>
              <a:rPr lang="fr-FR" dirty="0" smtClean="0"/>
              <a:t>Monitoring </a:t>
            </a:r>
            <a:r>
              <a:rPr lang="fr-FR" dirty="0"/>
              <a:t>Station</a:t>
            </a:r>
            <a:endParaRPr lang="en-GB" sz="1900" dirty="0" smtClean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RWM (</a:t>
            </a:r>
            <a:r>
              <a:rPr lang="en-US" sz="1900" i="1" dirty="0" err="1" smtClean="0">
                <a:solidFill>
                  <a:srgbClr val="7030A0"/>
                </a:solidFill>
              </a:rPr>
              <a:t>Bertin</a:t>
            </a:r>
            <a:r>
              <a:rPr lang="en-US" sz="1900" dirty="0" smtClean="0">
                <a:solidFill>
                  <a:srgbClr val="7030A0"/>
                </a:solidFill>
              </a:rPr>
              <a:t>)</a:t>
            </a:r>
            <a:r>
              <a:rPr lang="en-GB" sz="1900" dirty="0" smtClean="0">
                <a:solidFill>
                  <a:srgbClr val="7030A0"/>
                </a:solidFill>
              </a:rPr>
              <a:t>  				</a:t>
            </a:r>
            <a:r>
              <a:rPr lang="en-GB" sz="1900" dirty="0">
                <a:solidFill>
                  <a:srgbClr val="7030A0"/>
                </a:solidFill>
              </a:rPr>
              <a:t>Release Water Monitor for Radioactivity</a:t>
            </a:r>
            <a:endParaRPr lang="en-GB" sz="1900" dirty="0" smtClean="0">
              <a:solidFill>
                <a:srgbClr val="7030A0"/>
              </a:solidFill>
            </a:endParaRP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HFM (</a:t>
            </a:r>
            <a:r>
              <a:rPr lang="en-US" sz="1900" i="1" dirty="0" err="1">
                <a:solidFill>
                  <a:srgbClr val="7030A0"/>
                </a:solidFill>
              </a:rPr>
              <a:t>Nuvia</a:t>
            </a:r>
            <a:r>
              <a:rPr lang="en-US" sz="1900" i="1" dirty="0">
                <a:solidFill>
                  <a:srgbClr val="7030A0"/>
                </a:solidFill>
              </a:rPr>
              <a:t> Instrument</a:t>
            </a:r>
            <a:r>
              <a:rPr lang="en-US" sz="1900" dirty="0" smtClean="0">
                <a:solidFill>
                  <a:srgbClr val="7030A0"/>
                </a:solidFill>
              </a:rPr>
              <a:t>)</a:t>
            </a:r>
            <a:r>
              <a:rPr lang="en-GB" sz="1900" dirty="0" smtClean="0">
                <a:solidFill>
                  <a:srgbClr val="7030A0"/>
                </a:solidFill>
              </a:rPr>
              <a:t>		</a:t>
            </a:r>
            <a:r>
              <a:rPr lang="en-GB" sz="1900" dirty="0">
                <a:solidFill>
                  <a:srgbClr val="7030A0"/>
                </a:solidFill>
              </a:rPr>
              <a:t>Hand &amp; Foot contamination Monitor </a:t>
            </a:r>
            <a:endParaRPr lang="en-GB" sz="1900" dirty="0" smtClean="0">
              <a:solidFill>
                <a:srgbClr val="7030A0"/>
              </a:solidFill>
            </a:endParaRP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7030A0"/>
                </a:solidFill>
              </a:rPr>
              <a:t>PCM (</a:t>
            </a:r>
            <a:r>
              <a:rPr lang="en-US" sz="1900" i="1" dirty="0" err="1">
                <a:solidFill>
                  <a:srgbClr val="7030A0"/>
                </a:solidFill>
              </a:rPr>
              <a:t>Bertin</a:t>
            </a:r>
            <a:r>
              <a:rPr lang="en-US" sz="1900" dirty="0">
                <a:solidFill>
                  <a:srgbClr val="7030A0"/>
                </a:solidFill>
              </a:rPr>
              <a:t>) 				Material Control Monitor for </a:t>
            </a:r>
            <a:r>
              <a:rPr lang="en-US" sz="1900" dirty="0" smtClean="0">
                <a:solidFill>
                  <a:srgbClr val="7030A0"/>
                </a:solidFill>
              </a:rPr>
              <a:t>Radioactivity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SGM (</a:t>
            </a:r>
            <a:r>
              <a:rPr lang="en-US" sz="1900" i="1" dirty="0" err="1" smtClean="0">
                <a:solidFill>
                  <a:srgbClr val="7030A0"/>
                </a:solidFill>
              </a:rPr>
              <a:t>Bertin</a:t>
            </a:r>
            <a:r>
              <a:rPr lang="en-US" sz="1900" dirty="0" smtClean="0">
                <a:solidFill>
                  <a:srgbClr val="7030A0"/>
                </a:solidFill>
              </a:rPr>
              <a:t>) 				Site Gate Monitors for Radioactivity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WMS </a:t>
            </a:r>
            <a:r>
              <a:rPr lang="en-GB" sz="1900" dirty="0" smtClean="0"/>
              <a:t>(CERN+) 			Water Monitoring Station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AC32 (</a:t>
            </a:r>
            <a:r>
              <a:rPr lang="en-GB" sz="1900" i="1" dirty="0" err="1">
                <a:solidFill>
                  <a:srgbClr val="7030A0"/>
                </a:solidFill>
              </a:rPr>
              <a:t>Environnement</a:t>
            </a:r>
            <a:r>
              <a:rPr lang="en-GB" sz="1900" i="1" dirty="0">
                <a:solidFill>
                  <a:srgbClr val="7030A0"/>
                </a:solidFill>
              </a:rPr>
              <a:t> </a:t>
            </a:r>
            <a:r>
              <a:rPr lang="en-GB" sz="1900" i="1" dirty="0" smtClean="0">
                <a:solidFill>
                  <a:srgbClr val="7030A0"/>
                </a:solidFill>
              </a:rPr>
              <a:t>S.A.</a:t>
            </a:r>
            <a:r>
              <a:rPr lang="en-US" sz="1900" dirty="0" smtClean="0">
                <a:solidFill>
                  <a:srgbClr val="7030A0"/>
                </a:solidFill>
              </a:rPr>
              <a:t>)		NO, NOx,NO2 Monitoring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O342 </a:t>
            </a:r>
            <a:r>
              <a:rPr lang="en-US" sz="1900" dirty="0">
                <a:solidFill>
                  <a:srgbClr val="7030A0"/>
                </a:solidFill>
              </a:rPr>
              <a:t>(</a:t>
            </a:r>
            <a:r>
              <a:rPr lang="en-GB" sz="1900" i="1" dirty="0" err="1">
                <a:solidFill>
                  <a:srgbClr val="7030A0"/>
                </a:solidFill>
              </a:rPr>
              <a:t>Environnement</a:t>
            </a:r>
            <a:r>
              <a:rPr lang="en-GB" sz="1900" i="1" dirty="0">
                <a:solidFill>
                  <a:srgbClr val="7030A0"/>
                </a:solidFill>
              </a:rPr>
              <a:t> S.A.</a:t>
            </a:r>
            <a:r>
              <a:rPr lang="en-US" sz="1900" dirty="0">
                <a:solidFill>
                  <a:srgbClr val="7030A0"/>
                </a:solidFill>
              </a:rPr>
              <a:t>)	</a:t>
            </a:r>
            <a:r>
              <a:rPr lang="en-US" sz="1900" dirty="0" smtClean="0">
                <a:solidFill>
                  <a:srgbClr val="7030A0"/>
                </a:solidFill>
              </a:rPr>
              <a:t>	O3 Monitoring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LB112 </a:t>
            </a:r>
            <a:r>
              <a:rPr lang="en-US" sz="1900" dirty="0">
                <a:solidFill>
                  <a:srgbClr val="7030A0"/>
                </a:solidFill>
              </a:rPr>
              <a:t>(</a:t>
            </a:r>
            <a:r>
              <a:rPr lang="en-US" sz="1900" i="1" dirty="0">
                <a:solidFill>
                  <a:srgbClr val="7030A0"/>
                </a:solidFill>
              </a:rPr>
              <a:t>Berthold</a:t>
            </a:r>
            <a:r>
              <a:rPr lang="en-US" sz="1900" dirty="0">
                <a:solidFill>
                  <a:srgbClr val="7030A0"/>
                </a:solidFill>
              </a:rPr>
              <a:t>) </a:t>
            </a:r>
            <a:r>
              <a:rPr lang="en-US" sz="1900" dirty="0" smtClean="0">
                <a:solidFill>
                  <a:srgbClr val="7030A0"/>
                </a:solidFill>
              </a:rPr>
              <a:t>			</a:t>
            </a:r>
            <a:r>
              <a:rPr lang="en-US" sz="1900" dirty="0">
                <a:solidFill>
                  <a:srgbClr val="7030A0"/>
                </a:solidFill>
              </a:rPr>
              <a:t>Gamma Radiation </a:t>
            </a:r>
            <a:r>
              <a:rPr lang="en-US" sz="1900" dirty="0" smtClean="0">
                <a:solidFill>
                  <a:srgbClr val="7030A0"/>
                </a:solidFill>
              </a:rPr>
              <a:t>Monitor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FHT1100 (</a:t>
            </a:r>
            <a:r>
              <a:rPr lang="en-US" sz="1900" i="1" dirty="0" err="1">
                <a:solidFill>
                  <a:srgbClr val="7030A0"/>
                </a:solidFill>
              </a:rPr>
              <a:t>Thermo</a:t>
            </a:r>
            <a:r>
              <a:rPr lang="en-US" sz="1900" dirty="0" smtClean="0">
                <a:solidFill>
                  <a:srgbClr val="7030A0"/>
                </a:solidFill>
              </a:rPr>
              <a:t>) </a:t>
            </a:r>
            <a:r>
              <a:rPr lang="en-US" sz="1900" dirty="0">
                <a:solidFill>
                  <a:srgbClr val="7030A0"/>
                </a:solidFill>
              </a:rPr>
              <a:t>		</a:t>
            </a:r>
            <a:r>
              <a:rPr lang="en-US" sz="1900" dirty="0" smtClean="0">
                <a:solidFill>
                  <a:srgbClr val="7030A0"/>
                </a:solidFill>
              </a:rPr>
              <a:t>	Rate-meter </a:t>
            </a:r>
            <a:r>
              <a:rPr lang="en-US" sz="1900" dirty="0">
                <a:solidFill>
                  <a:srgbClr val="7030A0"/>
                </a:solidFill>
              </a:rPr>
              <a:t>(mobile</a:t>
            </a:r>
            <a:r>
              <a:rPr lang="en-US" sz="1900" dirty="0" smtClean="0">
                <a:solidFill>
                  <a:srgbClr val="7030A0"/>
                </a:solidFill>
              </a:rPr>
              <a:t>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AD6 (</a:t>
            </a:r>
            <a:r>
              <a:rPr lang="en-US" sz="1900" i="1" dirty="0" err="1" smtClean="0">
                <a:solidFill>
                  <a:srgbClr val="7030A0"/>
                </a:solidFill>
              </a:rPr>
              <a:t>Automess</a:t>
            </a:r>
            <a:r>
              <a:rPr lang="en-US" sz="1900" dirty="0" smtClean="0">
                <a:solidFill>
                  <a:srgbClr val="7030A0"/>
                </a:solidFill>
              </a:rPr>
              <a:t>)			Radioactivity (mobile)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List of instrumentation supported by REMUS (1-14/27)</a:t>
            </a:r>
            <a:endParaRPr lang="en-GB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8696242" y="5167245"/>
            <a:ext cx="349575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sz="1200" dirty="0" smtClean="0">
                <a:solidFill>
                  <a:srgbClr val="7030A0"/>
                </a:solidFill>
              </a:rPr>
              <a:t>COTS </a:t>
            </a:r>
            <a:r>
              <a:rPr lang="en-GB" sz="1100" dirty="0">
                <a:solidFill>
                  <a:srgbClr val="7030A0"/>
                </a:solidFill>
              </a:rPr>
              <a:t>(Commercial Off-The-Shelf) </a:t>
            </a:r>
            <a:r>
              <a:rPr lang="en-GB" sz="1100" dirty="0" smtClean="0">
                <a:solidFill>
                  <a:srgbClr val="7030A0"/>
                </a:solidFill>
              </a:rPr>
              <a:t> instrumentation</a:t>
            </a:r>
            <a:r>
              <a:rPr lang="en-US" sz="1200" dirty="0">
                <a:solidFill>
                  <a:srgbClr val="7030A0"/>
                </a:solidFill>
              </a:rPr>
              <a:t/>
            </a:r>
            <a:br>
              <a:rPr lang="en-US" sz="1200" dirty="0">
                <a:solidFill>
                  <a:srgbClr val="7030A0"/>
                </a:solidFill>
              </a:rPr>
            </a:br>
            <a:r>
              <a:rPr lang="en-US" sz="1200" dirty="0" smtClean="0"/>
              <a:t>CERN developed instrumentation</a:t>
            </a:r>
            <a:br>
              <a:rPr lang="en-US" sz="1200" dirty="0" smtClean="0"/>
            </a:br>
            <a:r>
              <a:rPr lang="en-US" sz="1200" dirty="0" smtClean="0"/>
              <a:t>“CERN+”: CERN &amp; COTS instrumentation</a:t>
            </a:r>
            <a:endParaRPr lang="en-GB" sz="12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2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ICAM (</a:t>
            </a:r>
            <a:r>
              <a:rPr lang="en-US" sz="1900" i="1" dirty="0" smtClean="0">
                <a:solidFill>
                  <a:srgbClr val="7030A0"/>
                </a:solidFill>
              </a:rPr>
              <a:t>Canberra</a:t>
            </a:r>
            <a:r>
              <a:rPr lang="en-US" sz="1900" dirty="0" smtClean="0">
                <a:solidFill>
                  <a:srgbClr val="7030A0"/>
                </a:solidFill>
              </a:rPr>
              <a:t>)  		Air Alpha/Beta Monitor</a:t>
            </a:r>
            <a:endParaRPr lang="en-GB" sz="1900" dirty="0" smtClean="0">
              <a:solidFill>
                <a:srgbClr val="7030A0"/>
              </a:solidFill>
            </a:endParaRP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900" dirty="0" smtClean="0"/>
              <a:t>SMART </a:t>
            </a:r>
            <a:r>
              <a:rPr lang="en-GB" sz="1900" dirty="0"/>
              <a:t>(</a:t>
            </a:r>
            <a:r>
              <a:rPr lang="en-GB" sz="1900" dirty="0" smtClean="0"/>
              <a:t>CERN)  		General Purpose (PLC)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LB147 (</a:t>
            </a:r>
            <a:r>
              <a:rPr lang="en-US" sz="1900" i="1" dirty="0">
                <a:solidFill>
                  <a:srgbClr val="7030A0"/>
                </a:solidFill>
              </a:rPr>
              <a:t>B</a:t>
            </a:r>
            <a:r>
              <a:rPr lang="en-US" sz="1900" i="1" dirty="0" smtClean="0">
                <a:solidFill>
                  <a:srgbClr val="7030A0"/>
                </a:solidFill>
              </a:rPr>
              <a:t>erthold</a:t>
            </a:r>
            <a:r>
              <a:rPr lang="en-US" sz="1900" dirty="0" smtClean="0">
                <a:solidFill>
                  <a:srgbClr val="7030A0"/>
                </a:solidFill>
              </a:rPr>
              <a:t>)		</a:t>
            </a:r>
            <a:r>
              <a:rPr lang="en-GB" sz="1900" dirty="0" smtClean="0">
                <a:solidFill>
                  <a:srgbClr val="7030A0"/>
                </a:solidFill>
              </a:rPr>
              <a:t>Hand </a:t>
            </a:r>
            <a:r>
              <a:rPr lang="en-GB" sz="1900" dirty="0">
                <a:solidFill>
                  <a:srgbClr val="7030A0"/>
                </a:solidFill>
              </a:rPr>
              <a:t>&amp; Foot contamination Monitor </a:t>
            </a:r>
            <a:endParaRPr lang="en-GB" sz="1900" dirty="0" smtClean="0">
              <a:solidFill>
                <a:srgbClr val="7030A0"/>
              </a:solidFill>
            </a:endParaRP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err="1" smtClean="0"/>
              <a:t>iWMS</a:t>
            </a:r>
            <a:r>
              <a:rPr lang="en-US" sz="1900" dirty="0" smtClean="0"/>
              <a:t>	 (CERN+)		Water Monitoring Station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RADHOME (</a:t>
            </a:r>
            <a:r>
              <a:rPr lang="en-GB" sz="1900" i="1" dirty="0" err="1" smtClean="0">
                <a:solidFill>
                  <a:srgbClr val="7030A0"/>
                </a:solidFill>
              </a:rPr>
              <a:t>Algade</a:t>
            </a:r>
            <a:r>
              <a:rPr lang="en-GB" sz="1900" dirty="0" smtClean="0">
                <a:solidFill>
                  <a:srgbClr val="7030A0"/>
                </a:solidFill>
              </a:rPr>
              <a:t>)</a:t>
            </a:r>
            <a:r>
              <a:rPr lang="en-US" sz="1900" dirty="0" smtClean="0">
                <a:solidFill>
                  <a:srgbClr val="7030A0"/>
                </a:solidFill>
              </a:rPr>
              <a:t>		Radon Monitoring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ABPM (</a:t>
            </a:r>
            <a:r>
              <a:rPr lang="en-US" sz="1900" i="1" dirty="0" smtClean="0">
                <a:solidFill>
                  <a:srgbClr val="7030A0"/>
                </a:solidFill>
              </a:rPr>
              <a:t>Mirion</a:t>
            </a:r>
            <a:r>
              <a:rPr lang="en-US" sz="1900" dirty="0" smtClean="0">
                <a:solidFill>
                  <a:srgbClr val="7030A0"/>
                </a:solidFill>
              </a:rPr>
              <a:t>)			Alpha/Beta Particulate Monitor (mobile)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err="1" smtClean="0">
                <a:solidFill>
                  <a:srgbClr val="7030A0"/>
                </a:solidFill>
              </a:rPr>
              <a:t>DTionix</a:t>
            </a:r>
            <a:r>
              <a:rPr lang="en-US" sz="1900" dirty="0" smtClean="0">
                <a:solidFill>
                  <a:srgbClr val="7030A0"/>
                </a:solidFill>
              </a:rPr>
              <a:t> (</a:t>
            </a:r>
            <a:r>
              <a:rPr lang="en-US" sz="1900" i="1" dirty="0" smtClean="0">
                <a:solidFill>
                  <a:srgbClr val="7030A0"/>
                </a:solidFill>
              </a:rPr>
              <a:t>Premium Analyze</a:t>
            </a:r>
            <a:r>
              <a:rPr lang="en-US" sz="1900" dirty="0" smtClean="0">
                <a:solidFill>
                  <a:srgbClr val="7030A0"/>
                </a:solidFill>
              </a:rPr>
              <a:t>)	Tritium Monitoring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err="1" smtClean="0">
                <a:solidFill>
                  <a:srgbClr val="7030A0"/>
                </a:solidFill>
              </a:rPr>
              <a:t>MinAlarm</a:t>
            </a:r>
            <a:r>
              <a:rPr lang="en-US" sz="1900" dirty="0" smtClean="0">
                <a:solidFill>
                  <a:srgbClr val="7030A0"/>
                </a:solidFill>
              </a:rPr>
              <a:t> (</a:t>
            </a:r>
            <a:r>
              <a:rPr lang="en-US" sz="1900" i="1" dirty="0" err="1" smtClean="0">
                <a:solidFill>
                  <a:srgbClr val="7030A0"/>
                </a:solidFill>
              </a:rPr>
              <a:t>Thermo</a:t>
            </a:r>
            <a:r>
              <a:rPr lang="en-US" sz="1900" dirty="0" smtClean="0">
                <a:solidFill>
                  <a:srgbClr val="7030A0"/>
                </a:solidFill>
              </a:rPr>
              <a:t>)		Radioactivity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7030A0"/>
                </a:solidFill>
              </a:rPr>
              <a:t>UNIDOS (</a:t>
            </a:r>
            <a:r>
              <a:rPr lang="en-US" sz="1900" i="1" dirty="0" smtClean="0">
                <a:solidFill>
                  <a:srgbClr val="7030A0"/>
                </a:solidFill>
              </a:rPr>
              <a:t>PTW</a:t>
            </a:r>
            <a:r>
              <a:rPr lang="en-US" sz="1900" dirty="0" smtClean="0">
                <a:solidFill>
                  <a:srgbClr val="7030A0"/>
                </a:solidFill>
              </a:rPr>
              <a:t>)		</a:t>
            </a:r>
            <a:r>
              <a:rPr lang="en-GB" sz="1900" dirty="0" err="1">
                <a:solidFill>
                  <a:srgbClr val="7030A0"/>
                </a:solidFill>
              </a:rPr>
              <a:t>Dosemeter</a:t>
            </a:r>
            <a:endParaRPr lang="en-US" sz="1900" dirty="0">
              <a:solidFill>
                <a:srgbClr val="7030A0"/>
              </a:solidFill>
            </a:endParaRP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err="1" smtClean="0"/>
              <a:t>iAS</a:t>
            </a:r>
            <a:r>
              <a:rPr lang="en-US" sz="1900" dirty="0" smtClean="0"/>
              <a:t> (CERN+)			Aerosol Sampler</a:t>
            </a:r>
            <a:endParaRPr lang="en-US" sz="19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Alarm Repeater (CERN)	Alarm Signals 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7030A0"/>
                </a:solidFill>
              </a:rPr>
              <a:t>FHT1388 (</a:t>
            </a:r>
            <a:r>
              <a:rPr lang="en-US" sz="1900" i="1" dirty="0" err="1">
                <a:solidFill>
                  <a:srgbClr val="7030A0"/>
                </a:solidFill>
              </a:rPr>
              <a:t>Thermo</a:t>
            </a:r>
            <a:r>
              <a:rPr lang="en-US" sz="1900" dirty="0">
                <a:solidFill>
                  <a:srgbClr val="7030A0"/>
                </a:solidFill>
              </a:rPr>
              <a:t>)</a:t>
            </a:r>
            <a:r>
              <a:rPr lang="en-US" sz="1900" dirty="0" smtClean="0">
                <a:solidFill>
                  <a:srgbClr val="7030A0"/>
                </a:solidFill>
              </a:rPr>
              <a:t>		Truck Gate Monitor for Radioactivity		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900" dirty="0" smtClean="0"/>
              <a:t>CROME (CERN)		Radioactivity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List of instrumentation supported by </a:t>
            </a:r>
            <a:r>
              <a:rPr lang="en-GB" sz="2400" b="1" dirty="0" smtClean="0"/>
              <a:t>REMUS (</a:t>
            </a:r>
            <a:r>
              <a:rPr lang="en-GB" sz="2400" b="1" dirty="0"/>
              <a:t>15-27/27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8696242" y="5167245"/>
            <a:ext cx="349575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</a:pPr>
            <a:r>
              <a:rPr lang="en-US" sz="1200" dirty="0" smtClean="0">
                <a:solidFill>
                  <a:srgbClr val="7030A0"/>
                </a:solidFill>
              </a:rPr>
              <a:t>COTS </a:t>
            </a:r>
            <a:r>
              <a:rPr lang="en-GB" sz="1100" dirty="0">
                <a:solidFill>
                  <a:srgbClr val="7030A0"/>
                </a:solidFill>
              </a:rPr>
              <a:t>(Commercial Off-The-Shelf) </a:t>
            </a:r>
            <a:r>
              <a:rPr lang="en-GB" sz="1100" dirty="0" smtClean="0">
                <a:solidFill>
                  <a:srgbClr val="7030A0"/>
                </a:solidFill>
              </a:rPr>
              <a:t> instrumentation</a:t>
            </a:r>
            <a:r>
              <a:rPr lang="en-US" sz="1200" dirty="0">
                <a:solidFill>
                  <a:srgbClr val="7030A0"/>
                </a:solidFill>
              </a:rPr>
              <a:t/>
            </a:r>
            <a:br>
              <a:rPr lang="en-US" sz="1200" dirty="0">
                <a:solidFill>
                  <a:srgbClr val="7030A0"/>
                </a:solidFill>
              </a:rPr>
            </a:br>
            <a:r>
              <a:rPr lang="en-US" sz="1200" dirty="0" smtClean="0"/>
              <a:t>CERN developed instrumentation</a:t>
            </a:r>
            <a:br>
              <a:rPr lang="en-US" sz="1200" dirty="0" smtClean="0"/>
            </a:br>
            <a:r>
              <a:rPr lang="en-US" sz="1200" dirty="0" smtClean="0"/>
              <a:t>“CERN+”: CERN &amp; COTS instrumentation</a:t>
            </a:r>
            <a:endParaRPr lang="en-GB" sz="1200" dirty="0"/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Situation</a:t>
            </a:r>
            <a:endParaRPr lang="en-GB" sz="2000" i="1" dirty="0"/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b="1" dirty="0" smtClean="0"/>
              <a:t>Expert plugs in a new monitor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Declares the MS, Devices, Channels in REMUS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Downloads the Application he needs to update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Updates the Application with the Editor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Uploads the Application back on REMUS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Defines, Configures &amp; Parameterizes the Station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Visualizes the Real-Time Data</a:t>
            </a:r>
          </a:p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What happened, in the Backend</a:t>
            </a:r>
            <a:endParaRPr lang="en-GB" sz="2000" i="1" dirty="0"/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New instance of existing model created in DB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New online variables added to </a:t>
            </a:r>
            <a:r>
              <a:rPr lang="en-US" sz="1600" dirty="0" err="1" smtClean="0"/>
              <a:t>WinCC</a:t>
            </a:r>
            <a:r>
              <a:rPr lang="en-US" sz="1600" dirty="0" smtClean="0"/>
              <a:t> OA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New alarms/faults added to </a:t>
            </a:r>
            <a:r>
              <a:rPr lang="en-US" sz="1600" dirty="0" err="1" smtClean="0"/>
              <a:t>WinCC</a:t>
            </a:r>
            <a:r>
              <a:rPr lang="en-US" sz="1600" dirty="0" smtClean="0"/>
              <a:t> OA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New connection added in the selected Driver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Application versioned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Run-time update of all clients using this App.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Parameters &amp; Configuration </a:t>
            </a:r>
            <a:r>
              <a:rPr lang="en-US" sz="1600" dirty="0" smtClean="0"/>
              <a:t>set-up</a:t>
            </a:r>
          </a:p>
          <a:p>
            <a:pPr lvl="1" indent="-228600">
              <a:lnSpc>
                <a:spcPts val="2000"/>
              </a:lnSpc>
              <a:buFont typeface="Courier New" panose="02070309020205020404" pitchFamily="49" charset="0"/>
              <a:buChar char="o"/>
            </a:pPr>
            <a:r>
              <a:rPr lang="en-US" sz="1600" dirty="0" smtClean="0"/>
              <a:t>Data Archiving &amp; Streaming set-up</a:t>
            </a:r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  <a:p>
            <a:pPr marL="685800" lvl="2">
              <a:lnSpc>
                <a:spcPts val="2400"/>
              </a:lnSpc>
            </a:pPr>
            <a:endParaRPr lang="en-US" i="1" dirty="0" smtClean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 indent="-228600">
              <a:lnSpc>
                <a:spcPts val="2400"/>
              </a:lnSpc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Use Case : Continuous </a:t>
            </a:r>
            <a:r>
              <a:rPr lang="en-GB" sz="2400" b="1" dirty="0"/>
              <a:t>Operation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735" y="1465084"/>
            <a:ext cx="5082201" cy="38146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438" y="1441555"/>
            <a:ext cx="6977062" cy="39106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0100" y="1848900"/>
            <a:ext cx="2740492" cy="2545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774" y="2771051"/>
            <a:ext cx="1280828" cy="10107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5774" y="2771051"/>
            <a:ext cx="1280828" cy="10107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4005" y="2768953"/>
            <a:ext cx="1283487" cy="10128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0100" y="1848900"/>
            <a:ext cx="2740492" cy="2545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7526" y="2863979"/>
            <a:ext cx="1301370" cy="735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37526" y="2863979"/>
            <a:ext cx="1301370" cy="7355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46325" y="1814294"/>
            <a:ext cx="4488070" cy="257392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93034" y="2543959"/>
            <a:ext cx="1590353" cy="11551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04955" y="2099402"/>
            <a:ext cx="3844667" cy="19692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26357" y="1427497"/>
            <a:ext cx="7002143" cy="392466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35839" y="1950650"/>
            <a:ext cx="1603374" cy="5689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93034" y="2274465"/>
            <a:ext cx="2065863" cy="137936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31479" y="1435969"/>
            <a:ext cx="7010158" cy="393071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71691" y="2584516"/>
            <a:ext cx="2211696" cy="16246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31555" y="1435969"/>
            <a:ext cx="7004104" cy="392731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125229" y="1415182"/>
            <a:ext cx="7003271" cy="392684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220849" y="1744106"/>
            <a:ext cx="2441678" cy="179363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19197" y="1411787"/>
            <a:ext cx="7040139" cy="394596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621166" y="2015193"/>
            <a:ext cx="1203563" cy="70068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474051" y="2494296"/>
            <a:ext cx="2319111" cy="154845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290007" y="3188921"/>
            <a:ext cx="1332950" cy="77600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236754" y="3381920"/>
            <a:ext cx="1497475" cy="54521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243517" y="3346002"/>
            <a:ext cx="1476287" cy="56722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107835" y="1414191"/>
            <a:ext cx="7045722" cy="394909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107835" y="1417897"/>
            <a:ext cx="7054224" cy="395385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00172" y="1417898"/>
            <a:ext cx="7073986" cy="396891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109697" y="1412397"/>
            <a:ext cx="7053385" cy="415185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091726" y="1394715"/>
            <a:ext cx="7057038" cy="395543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221932" y="3142441"/>
            <a:ext cx="884042" cy="78203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8224329" y="3142594"/>
            <a:ext cx="881645" cy="77991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66" y="1388428"/>
            <a:ext cx="7048757" cy="3951207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436" y="2753475"/>
            <a:ext cx="4651116" cy="2986956"/>
          </a:xfrm>
          <a:prstGeom prst="rect">
            <a:avLst/>
          </a:prstGeom>
        </p:spPr>
      </p:pic>
      <p:sp>
        <p:nvSpPr>
          <p:cNvPr id="4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4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8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5" y="13649"/>
            <a:ext cx="11792366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Protection at CERN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– 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559" y="2785537"/>
            <a:ext cx="5064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Operational Radiation Protection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Risk assessments for personnel and public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Definition </a:t>
            </a:r>
            <a:r>
              <a:rPr lang="en-GB" sz="1200" dirty="0"/>
              <a:t>of protective measures, authorization of operation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Lead in implementation of ALARA principle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Studies </a:t>
            </a:r>
            <a:r>
              <a:rPr lang="en-GB" sz="1200" dirty="0"/>
              <a:t>for projects and upgrades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R&amp;D for tools and methods, operation of shielding benchmark </a:t>
            </a:r>
            <a:r>
              <a:rPr lang="en-GB" sz="1200" dirty="0" smtClean="0"/>
              <a:t>facility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670" y="4444338"/>
            <a:ext cx="533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Radioactive Waste Management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Operation </a:t>
            </a:r>
            <a:r>
              <a:rPr lang="en-GB" sz="1200" dirty="0"/>
              <a:t>of pre-conditioning and interim storage facility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Waste disposal towards host states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Support to departments in radioactive waste minimization and </a:t>
            </a:r>
            <a:r>
              <a:rPr lang="en-GB" sz="1200" dirty="0" smtClean="0"/>
              <a:t>treatment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50661" y="1661587"/>
            <a:ext cx="5855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Individual Dosimetry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Monitoring of </a:t>
            </a:r>
            <a:r>
              <a:rPr lang="en-GB" sz="1200" dirty="0"/>
              <a:t>external and internal doses </a:t>
            </a:r>
            <a:r>
              <a:rPr lang="en-GB" sz="1200" dirty="0" smtClean="0"/>
              <a:t>and reporting (CERN dosimetry service carries official accreditation in Switzerland) </a:t>
            </a: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Operation </a:t>
            </a:r>
            <a:r>
              <a:rPr lang="en-GB" sz="1200" dirty="0"/>
              <a:t>of calibration </a:t>
            </a:r>
            <a:r>
              <a:rPr lang="en-GB" sz="1200" dirty="0" smtClean="0"/>
              <a:t>facility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50661" y="4444338"/>
            <a:ext cx="43091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Instrumentation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Development, Procurement, Installation, Operation </a:t>
            </a:r>
            <a:endParaRPr lang="en-GB" sz="1200" dirty="0" smtClean="0"/>
          </a:p>
          <a:p>
            <a:pPr lvl="1"/>
            <a:r>
              <a:rPr lang="en-GB" sz="1200" dirty="0" smtClean="0"/>
              <a:t>and </a:t>
            </a:r>
            <a:r>
              <a:rPr lang="en-GB" sz="1200" dirty="0"/>
              <a:t>Maintenance of radiation monitoring systems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50661" y="2815404"/>
            <a:ext cx="583374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Services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Inter/intra-site </a:t>
            </a:r>
            <a:r>
              <a:rPr lang="en-GB" sz="1200" dirty="0"/>
              <a:t>radioactive transport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Shipping (import/export) of radioactive goods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Radiological characterization of material and waste, operation of analytical laboratory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Radioactive sources </a:t>
            </a:r>
            <a:r>
              <a:rPr lang="en-GB" sz="1200" dirty="0" smtClean="0"/>
              <a:t>service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0444" y="2352831"/>
            <a:ext cx="812540" cy="7683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375" y="906753"/>
            <a:ext cx="2867025" cy="16515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510904" y="5519274"/>
            <a:ext cx="19111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i="1" dirty="0" smtClean="0"/>
              <a:t>Curtesy of HSE Radiation Protection Group</a:t>
            </a:r>
            <a:endParaRPr lang="en-GB" sz="700" i="1" dirty="0"/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55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7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59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15" y="1299522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4147395" y="3172981"/>
            <a:ext cx="16930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SMART Water Monitoring Station (x6)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147157" y="5053396"/>
            <a:ext cx="19976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Release Water Monitor for 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Radioactivity (x13)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3488" y="3190359"/>
            <a:ext cx="135485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Water Monitoring Station (x7)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Water Monitoring</a:t>
            </a:r>
            <a:endParaRPr lang="en-US" b="1" dirty="0"/>
          </a:p>
        </p:txBody>
      </p:sp>
      <p:sp>
        <p:nvSpPr>
          <p:cNvPr id="5" name="Flowchart: Connector 4"/>
          <p:cNvSpPr/>
          <p:nvPr/>
        </p:nvSpPr>
        <p:spPr>
          <a:xfrm>
            <a:off x="10452201" y="292815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lowchart: Connector 60"/>
          <p:cNvSpPr/>
          <p:nvPr/>
        </p:nvSpPr>
        <p:spPr>
          <a:xfrm>
            <a:off x="9502082" y="275670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lowchart: Connector 61"/>
          <p:cNvSpPr/>
          <p:nvPr/>
        </p:nvSpPr>
        <p:spPr>
          <a:xfrm>
            <a:off x="10645490" y="289399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Connector 62"/>
          <p:cNvSpPr/>
          <p:nvPr/>
        </p:nvSpPr>
        <p:spPr>
          <a:xfrm>
            <a:off x="11098089" y="3330716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lowchart: Connector 63"/>
          <p:cNvSpPr/>
          <p:nvPr/>
        </p:nvSpPr>
        <p:spPr>
          <a:xfrm>
            <a:off x="10452201" y="281708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lowchart: Connector 64"/>
          <p:cNvSpPr/>
          <p:nvPr/>
        </p:nvSpPr>
        <p:spPr>
          <a:xfrm>
            <a:off x="10771858" y="360679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lowchart: Connector 65"/>
          <p:cNvSpPr/>
          <p:nvPr/>
        </p:nvSpPr>
        <p:spPr>
          <a:xfrm>
            <a:off x="10302832" y="281708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lowchart: Connector 66"/>
          <p:cNvSpPr/>
          <p:nvPr/>
        </p:nvSpPr>
        <p:spPr>
          <a:xfrm>
            <a:off x="8136100" y="4130779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lowchart: Connector 67"/>
          <p:cNvSpPr/>
          <p:nvPr/>
        </p:nvSpPr>
        <p:spPr>
          <a:xfrm>
            <a:off x="10470059" y="287113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lowchart: Connector 68"/>
          <p:cNvSpPr/>
          <p:nvPr/>
        </p:nvSpPr>
        <p:spPr>
          <a:xfrm>
            <a:off x="7072432" y="351630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lowchart: Connector 69"/>
          <p:cNvSpPr/>
          <p:nvPr/>
        </p:nvSpPr>
        <p:spPr>
          <a:xfrm>
            <a:off x="10834884" y="300924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Connector 70"/>
          <p:cNvSpPr/>
          <p:nvPr/>
        </p:nvSpPr>
        <p:spPr>
          <a:xfrm>
            <a:off x="10133114" y="3083725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14261" y="3179839"/>
            <a:ext cx="1872000" cy="187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99942" y="1297247"/>
            <a:ext cx="1873068" cy="187306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7" name="Flowchart: Connector 36"/>
          <p:cNvSpPr/>
          <p:nvPr/>
        </p:nvSpPr>
        <p:spPr>
          <a:xfrm>
            <a:off x="10685515" y="296466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3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6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01934" y="3288034"/>
            <a:ext cx="16257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Ventilation Monitoring Stations (x10)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Ventilation </a:t>
            </a:r>
            <a:r>
              <a:rPr lang="en-US" sz="2000" b="1" dirty="0"/>
              <a:t>Monitoring</a:t>
            </a:r>
            <a:endParaRPr lang="en-GB" dirty="0"/>
          </a:p>
        </p:txBody>
      </p:sp>
      <p:sp>
        <p:nvSpPr>
          <p:cNvPr id="68" name="Flowchart: Connector 67"/>
          <p:cNvSpPr/>
          <p:nvPr/>
        </p:nvSpPr>
        <p:spPr>
          <a:xfrm>
            <a:off x="10470059" y="287113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8479768" y="282463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/>
          <p:cNvSpPr/>
          <p:nvPr/>
        </p:nvSpPr>
        <p:spPr>
          <a:xfrm>
            <a:off x="10768839" y="362839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/>
          <p:cNvSpPr/>
          <p:nvPr/>
        </p:nvSpPr>
        <p:spPr>
          <a:xfrm>
            <a:off x="9525829" y="305625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/>
          <p:cNvSpPr/>
          <p:nvPr/>
        </p:nvSpPr>
        <p:spPr>
          <a:xfrm>
            <a:off x="10642744" y="289399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32"/>
          <p:cNvSpPr/>
          <p:nvPr/>
        </p:nvSpPr>
        <p:spPr>
          <a:xfrm>
            <a:off x="10768797" y="295198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Connector 33"/>
          <p:cNvSpPr/>
          <p:nvPr/>
        </p:nvSpPr>
        <p:spPr>
          <a:xfrm>
            <a:off x="10470058" y="279818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lowchart: Connector 34"/>
          <p:cNvSpPr/>
          <p:nvPr/>
        </p:nvSpPr>
        <p:spPr>
          <a:xfrm>
            <a:off x="10344006" y="277959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lowchart: Connector 36"/>
          <p:cNvSpPr/>
          <p:nvPr/>
        </p:nvSpPr>
        <p:spPr>
          <a:xfrm>
            <a:off x="10324151" y="284827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Connector 37"/>
          <p:cNvSpPr/>
          <p:nvPr/>
        </p:nvSpPr>
        <p:spPr>
          <a:xfrm>
            <a:off x="10033255" y="3044868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owchart: Connector 42"/>
          <p:cNvSpPr/>
          <p:nvPr/>
        </p:nvSpPr>
        <p:spPr>
          <a:xfrm>
            <a:off x="9854963" y="306447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Connector 43"/>
          <p:cNvSpPr/>
          <p:nvPr/>
        </p:nvSpPr>
        <p:spPr>
          <a:xfrm>
            <a:off x="10387177" y="306772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lowchart: Connector 44"/>
          <p:cNvSpPr/>
          <p:nvPr/>
        </p:nvSpPr>
        <p:spPr>
          <a:xfrm>
            <a:off x="11054031" y="320955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lowchart: Connector 45"/>
          <p:cNvSpPr/>
          <p:nvPr/>
        </p:nvSpPr>
        <p:spPr>
          <a:xfrm>
            <a:off x="8136100" y="414148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lowchart: Connector 46"/>
          <p:cNvSpPr/>
          <p:nvPr/>
        </p:nvSpPr>
        <p:spPr>
          <a:xfrm>
            <a:off x="7035962" y="3524740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owchart: Connector 47"/>
          <p:cNvSpPr/>
          <p:nvPr/>
        </p:nvSpPr>
        <p:spPr>
          <a:xfrm>
            <a:off x="7576979" y="301053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lowchart: Connector 48"/>
          <p:cNvSpPr/>
          <p:nvPr/>
        </p:nvSpPr>
        <p:spPr>
          <a:xfrm>
            <a:off x="9398722" y="2747282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8267" y="1571689"/>
            <a:ext cx="1707699" cy="1707699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5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696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7" y="1431911"/>
            <a:ext cx="1511508" cy="1511508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7" name="TextBox 56"/>
          <p:cNvSpPr txBox="1"/>
          <p:nvPr/>
        </p:nvSpPr>
        <p:spPr>
          <a:xfrm>
            <a:off x="2104803" y="2951075"/>
            <a:ext cx="81144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O3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(x5)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81837" y="2958698"/>
            <a:ext cx="13131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Air Alpha/Beta Monitor	(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x4)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7411" y="2958645"/>
            <a:ext cx="126669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NO, NOx,NO2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(x5)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 smtClean="0"/>
              <a:t>Air Monitoring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237" y="1425526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479" y="1425526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7" name="Flowchart: Connector 36"/>
          <p:cNvSpPr/>
          <p:nvPr/>
        </p:nvSpPr>
        <p:spPr>
          <a:xfrm>
            <a:off x="6781866" y="2604309"/>
            <a:ext cx="4806020" cy="1743127"/>
          </a:xfrm>
          <a:prstGeom prst="flowChartConnector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610" y="1431911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4918287" y="2958697"/>
            <a:ext cx="162736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Alpha/Beta Particulate 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Monitor (x8)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81" y="3437287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7" name="TextBox 46"/>
          <p:cNvSpPr txBox="1"/>
          <p:nvPr/>
        </p:nvSpPr>
        <p:spPr>
          <a:xfrm>
            <a:off x="2610251" y="4960544"/>
            <a:ext cx="96532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Tritium Monitor (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x3)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47701" y="4962538"/>
            <a:ext cx="13660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SMART Aerosol Sampler (x8)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62358" y="4968707"/>
            <a:ext cx="95410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25000"/>
                  </a:schemeClr>
                </a:solidFill>
              </a:rPr>
              <a:t>Radon </a:t>
            </a:r>
            <a:r>
              <a:rPr lang="en-US" sz="700" dirty="0" smtClean="0">
                <a:solidFill>
                  <a:schemeClr val="bg2">
                    <a:lumMod val="25000"/>
                  </a:schemeClr>
                </a:solidFill>
              </a:rPr>
              <a:t>Monitor (x4)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198" y="3437287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872" y="3437287"/>
            <a:ext cx="1512000" cy="151200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5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Context: Radiation </a:t>
            </a:r>
            <a:r>
              <a:rPr lang="en-GB" sz="2400" b="1" dirty="0"/>
              <a:t>Protection and </a:t>
            </a:r>
            <a:r>
              <a:rPr lang="en-GB" sz="2400" b="1" dirty="0" smtClean="0"/>
              <a:t>Environmental </a:t>
            </a:r>
            <a:r>
              <a:rPr lang="en-GB" sz="2400" b="1" dirty="0"/>
              <a:t>Monitoring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83" y="1318384"/>
            <a:ext cx="4944550" cy="37084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41165" y="4353108"/>
            <a:ext cx="1033906" cy="673688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1218" y="4353996"/>
            <a:ext cx="1166202" cy="67173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035" y="4350995"/>
            <a:ext cx="1012098" cy="6747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27" y="4352039"/>
            <a:ext cx="1012098" cy="6736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5071" y="4352039"/>
            <a:ext cx="1012099" cy="67368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9145609" y="4860124"/>
            <a:ext cx="525017" cy="165036"/>
          </a:xfrm>
          <a:prstGeom prst="rect">
            <a:avLst/>
          </a:prstGeom>
          <a:solidFill>
            <a:srgbClr val="FFB352">
              <a:alpha val="80000"/>
            </a:srgb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 Tunnel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50054" y="486263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ATLAS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8262153" y="4860691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CMS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159308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LHCb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161116" y="4860124"/>
            <a:ext cx="525017" cy="165036"/>
          </a:xfrm>
          <a:prstGeom prst="rect">
            <a:avLst/>
          </a:prstGeom>
          <a:solidFill>
            <a:schemeClr val="tx2">
              <a:lumMod val="40000"/>
              <a:lumOff val="60000"/>
              <a:alpha val="8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en-GB" sz="600" b="1" smtClean="0">
                <a:solidFill>
                  <a:srgbClr val="000000"/>
                </a:solidFill>
                <a:ea typeface="ＭＳ Ｐゴシック" charset="-128"/>
                <a:cs typeface="Calibri" pitchFamily="34" charset="0"/>
              </a:rPr>
              <a:t>ALICE</a:t>
            </a:r>
            <a:endParaRPr lang="en-GB" sz="600" b="1">
              <a:solidFill>
                <a:srgbClr val="000000"/>
              </a:solidFill>
              <a:ea typeface="ＭＳ Ｐゴシック" charset="-128"/>
              <a:cs typeface="Calibri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694951" y="1283254"/>
            <a:ext cx="5040560" cy="24622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214313" indent="-214313" algn="ctr">
              <a:spcBef>
                <a:spcPts val="450"/>
              </a:spcBef>
              <a:defRPr/>
            </a:pPr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50 km Accelerator Tunnel - 60  Access Points - 160 Experiments - 8,000  Radiation Workers</a:t>
            </a:r>
            <a:endParaRPr lang="en-GB" sz="10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59027" y="5723143"/>
            <a:ext cx="73035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Context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SCADA Systems– Innovations – REMUS at CERN </a:t>
            </a:r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</a:rPr>
              <a:t>Prospects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51134" y="3243584"/>
            <a:ext cx="17908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>
                <a:solidFill>
                  <a:schemeClr val="bg2">
                    <a:lumMod val="25000"/>
                  </a:schemeClr>
                </a:solidFill>
              </a:rPr>
              <a:t>Meteorological </a:t>
            </a:r>
            <a:r>
              <a:rPr lang="en-GB" sz="700" dirty="0" smtClean="0">
                <a:solidFill>
                  <a:schemeClr val="bg2">
                    <a:lumMod val="25000"/>
                  </a:schemeClr>
                </a:solidFill>
              </a:rPr>
              <a:t>Monitoring Stations (x10)</a:t>
            </a:r>
            <a:endParaRPr lang="en-GB" sz="7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" y="755605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4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Meteorological Monitoring</a:t>
            </a:r>
            <a:endParaRPr lang="en-GB" dirty="0"/>
          </a:p>
        </p:txBody>
      </p:sp>
      <p:sp>
        <p:nvSpPr>
          <p:cNvPr id="68" name="Flowchart: Connector 67"/>
          <p:cNvSpPr/>
          <p:nvPr/>
        </p:nvSpPr>
        <p:spPr>
          <a:xfrm>
            <a:off x="10470059" y="287113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34" y="1525206"/>
            <a:ext cx="1705549" cy="1705549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9" name="Flowchart: Connector 38"/>
          <p:cNvSpPr/>
          <p:nvPr/>
        </p:nvSpPr>
        <p:spPr>
          <a:xfrm>
            <a:off x="10257664" y="2903707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8479768" y="2824631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/>
          <p:cNvSpPr/>
          <p:nvPr/>
        </p:nvSpPr>
        <p:spPr>
          <a:xfrm>
            <a:off x="10768839" y="3628393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/>
          <p:cNvSpPr/>
          <p:nvPr/>
        </p:nvSpPr>
        <p:spPr>
          <a:xfrm>
            <a:off x="9408117" y="3037124"/>
            <a:ext cx="126053" cy="45719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r>
              <a:rPr lang="en-US" dirty="0" smtClean="0"/>
              <a:t>23.07.2019</a:t>
            </a:r>
            <a:endParaRPr lang="en-US" dirty="0"/>
          </a:p>
        </p:txBody>
      </p:sp>
      <p:sp>
        <p:nvSpPr>
          <p:cNvPr id="4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r>
              <a:rPr lang="en-US" dirty="0"/>
              <a:t>EDMS no: </a:t>
            </a:r>
            <a:r>
              <a:rPr lang="en-US" dirty="0" smtClean="0"/>
              <a:t>2194531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16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_HSE_colors">
    <a:dk1>
      <a:srgbClr val="0055A0"/>
    </a:dk1>
    <a:lt1>
      <a:srgbClr val="FFFFFF"/>
    </a:lt1>
    <a:dk2>
      <a:srgbClr val="1C8DCD"/>
    </a:dk2>
    <a:lt2>
      <a:srgbClr val="E7E6E6"/>
    </a:lt2>
    <a:accent1>
      <a:srgbClr val="1C998E"/>
    </a:accent1>
    <a:accent2>
      <a:srgbClr val="418AC5"/>
    </a:accent2>
    <a:accent3>
      <a:srgbClr val="5EC135"/>
    </a:accent3>
    <a:accent4>
      <a:srgbClr val="E8BE28"/>
    </a:accent4>
    <a:accent5>
      <a:srgbClr val="A0252B"/>
    </a:accent5>
    <a:accent6>
      <a:srgbClr val="1A4670"/>
    </a:accent6>
    <a:hlink>
      <a:srgbClr val="1C998E"/>
    </a:hlink>
    <a:folHlink>
      <a:srgbClr val="00CE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19860</TotalTime>
  <Words>3064</Words>
  <Application>Microsoft Office PowerPoint</Application>
  <PresentationFormat>Widescreen</PresentationFormat>
  <Paragraphs>695</Paragraphs>
  <Slides>38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ＭＳ Ｐゴシック</vt:lpstr>
      <vt:lpstr>Arial</vt:lpstr>
      <vt:lpstr>Calibri</vt:lpstr>
      <vt:lpstr>Courier New</vt:lpstr>
      <vt:lpstr>Wingdings</vt:lpstr>
      <vt:lpstr>CERNCorporate16-9</vt:lpstr>
      <vt:lpstr>End Slides</vt:lpstr>
      <vt:lpstr>PowerPoint Presentation</vt:lpstr>
      <vt:lpstr>PowerPoint Presentation</vt:lpstr>
      <vt:lpstr>Context: Environmental Protection at CERN</vt:lpstr>
      <vt:lpstr>Context: Radiation Protection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Context: Radiation Protection and Environmental Monitoring at CERN</vt:lpstr>
      <vt:lpstr>SCADA Systems</vt:lpstr>
      <vt:lpstr>PowerPoint Presentation</vt:lpstr>
      <vt:lpstr>WinCC Open Architecture</vt:lpstr>
      <vt:lpstr>WinCC Open Architecture + REMUS Layer</vt:lpstr>
      <vt:lpstr>What does REMUS look like?</vt:lpstr>
      <vt:lpstr>PowerPoint Presentation</vt:lpstr>
      <vt:lpstr>Heterogeneous equipment integration handling</vt:lpstr>
      <vt:lpstr>REMUS Applications</vt:lpstr>
      <vt:lpstr>Tailored User Interfaces</vt:lpstr>
      <vt:lpstr>Continuous Operation</vt:lpstr>
      <vt:lpstr>Data Streaming</vt:lpstr>
      <vt:lpstr>Data Streaming: Application: REMUS Web (under development)</vt:lpstr>
      <vt:lpstr>Data Streaming: Application: Waste-Monitoring IoT Pipeline (project)</vt:lpstr>
      <vt:lpstr>REMUS at CERN: Project</vt:lpstr>
      <vt:lpstr>REMUS at CERN: Main Functionalities</vt:lpstr>
      <vt:lpstr>Prospects: Deployment outside CERN: Technical Requirements </vt:lpstr>
      <vt:lpstr>Prospects: “Cloud” service</vt:lpstr>
      <vt:lpstr>Prospects: Collaborations</vt:lpstr>
      <vt:lpstr>PowerPoint Presentation</vt:lpstr>
      <vt:lpstr>List of instrumentation supported by REMUS (1-14/27)</vt:lpstr>
      <vt:lpstr>List of instrumentation supported by REMUS (15-27/27)</vt:lpstr>
      <vt:lpstr>Use Case : Continuous Operation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adrien.ledeul@cern.ch</dc:creator>
  <cp:lastModifiedBy>Adrien Robert Ledeul</cp:lastModifiedBy>
  <cp:revision>470</cp:revision>
  <cp:lastPrinted>2018-10-05T13:03:14Z</cp:lastPrinted>
  <dcterms:created xsi:type="dcterms:W3CDTF">2016-01-26T10:53:29Z</dcterms:created>
  <dcterms:modified xsi:type="dcterms:W3CDTF">2019-07-23T06:52:32Z</dcterms:modified>
</cp:coreProperties>
</file>