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6" d="100"/>
          <a:sy n="66" d="100"/>
        </p:scale>
        <p:origin x="38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235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194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729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062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6043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921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32040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2869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0447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3739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44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64332-72DA-4212-A578-06660D8131F3}" type="datetimeFigureOut">
              <a:rPr lang="fr-FR" smtClean="0"/>
              <a:t>16/01/2020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25DA6-3DD1-440F-A5A6-ACA73533D5C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47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i.org/10.1016/j.physletb.2019.135034" TargetMode="External"/><Relationship Id="rId5" Type="http://schemas.openxmlformats.org/officeDocument/2006/relationships/hyperlink" Target="https://arxiv.org/abs/1908.06338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90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19.png"/><Relationship Id="rId7" Type="http://schemas.openxmlformats.org/officeDocument/2006/relationships/image" Target="../media/image3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094" y="48110"/>
            <a:ext cx="10773030" cy="93218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416371" y="1708028"/>
            <a:ext cx="283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R.A. and S. Jadach</a:t>
            </a:r>
            <a:endParaRPr lang="fr-FR" sz="2800" dirty="0"/>
          </a:p>
        </p:txBody>
      </p:sp>
      <p:sp>
        <p:nvSpPr>
          <p:cNvPr id="4" name="ZoneTexte 3"/>
          <p:cNvSpPr txBox="1"/>
          <p:nvPr/>
        </p:nvSpPr>
        <p:spPr>
          <a:xfrm>
            <a:off x="2809039" y="1262919"/>
            <a:ext cx="6460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« …</a:t>
            </a:r>
            <a:r>
              <a:rPr lang="fr-FR" sz="2400" dirty="0" err="1"/>
              <a:t>m</a:t>
            </a:r>
            <a:r>
              <a:rPr lang="fr-FR" sz="2400" dirty="0" err="1" smtClean="0"/>
              <a:t>aking</a:t>
            </a:r>
            <a:r>
              <a:rPr lang="fr-FR" sz="2400" dirty="0" smtClean="0"/>
              <a:t> the neutrino </a:t>
            </a:r>
            <a:r>
              <a:rPr lang="fr-FR" sz="2400" dirty="0" err="1" smtClean="0"/>
              <a:t>flavor</a:t>
            </a:r>
            <a:r>
              <a:rPr lang="fr-FR" sz="2400" dirty="0" smtClean="0"/>
              <a:t> visible in Z </a:t>
            </a:r>
            <a:r>
              <a:rPr lang="fr-FR" sz="2400" dirty="0" err="1" smtClean="0"/>
              <a:t>decays</a:t>
            </a:r>
            <a:r>
              <a:rPr lang="fr-FR" sz="2400" dirty="0" smtClean="0"/>
              <a:t> »</a:t>
            </a:r>
            <a:endParaRPr lang="fr-FR" sz="2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3890" y="2812926"/>
            <a:ext cx="6647773" cy="1719194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3345" y="4823831"/>
            <a:ext cx="7918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Neutrino </a:t>
            </a:r>
            <a:r>
              <a:rPr lang="fr-FR" sz="2400" dirty="0" err="1" smtClean="0"/>
              <a:t>counting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r>
              <a:rPr lang="fr-FR" sz="2400" dirty="0" smtClean="0"/>
              <a:t> at LEP </a:t>
            </a:r>
            <a:r>
              <a:rPr lang="fr-FR" sz="2400" dirty="0" err="1" smtClean="0"/>
              <a:t>with</a:t>
            </a:r>
            <a:r>
              <a:rPr lang="fr-FR" sz="2400" dirty="0"/>
              <a:t>/</a:t>
            </a:r>
            <a:r>
              <a:rPr lang="fr-FR" sz="2400" dirty="0" err="1" smtClean="0"/>
              <a:t>without</a:t>
            </a:r>
            <a:r>
              <a:rPr lang="fr-FR" sz="2400" dirty="0" smtClean="0"/>
              <a:t> radiative </a:t>
            </a:r>
            <a:r>
              <a:rPr lang="fr-FR" sz="2400" dirty="0" smtClean="0">
                <a:latin typeface="Symbol" panose="05050102010706020507" pitchFamily="18" charset="2"/>
              </a:rPr>
              <a:t>g : </a:t>
            </a:r>
            <a:endParaRPr lang="fr-FR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8735161" y="4297749"/>
                <a:ext cx="31202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=2.984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±0.008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5161" y="4297749"/>
                <a:ext cx="3120213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/>
          <p:cNvSpPr txBox="1"/>
          <p:nvPr/>
        </p:nvSpPr>
        <p:spPr>
          <a:xfrm>
            <a:off x="6812138" y="6359521"/>
            <a:ext cx="5220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No distinction between neutrino </a:t>
            </a:r>
            <a:r>
              <a:rPr lang="en-GB" sz="2400" b="1" dirty="0" err="1" smtClean="0"/>
              <a:t>flavor</a:t>
            </a:r>
            <a:r>
              <a:rPr lang="en-GB" sz="2400" b="1" dirty="0" smtClean="0"/>
              <a:t> </a:t>
            </a:r>
            <a:endParaRPr lang="en-GB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001824" y="2044117"/>
            <a:ext cx="476495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>
                <a:hlinkClick r:id="rId5"/>
              </a:rPr>
              <a:t>https://</a:t>
            </a:r>
            <a:r>
              <a:rPr lang="fr-FR" sz="2000" dirty="0" smtClean="0">
                <a:hlinkClick r:id="rId5"/>
              </a:rPr>
              <a:t>arxiv.org/abs/1908.06338</a:t>
            </a:r>
            <a:endParaRPr lang="fr-FR" sz="2000" dirty="0" smtClean="0"/>
          </a:p>
          <a:p>
            <a:r>
              <a:rPr lang="en-US" u="sng" dirty="0" smtClean="0">
                <a:hlinkClick r:id="rId6" tooltip="Persistent link using digital object identifier"/>
              </a:rPr>
              <a:t>https</a:t>
            </a:r>
            <a:r>
              <a:rPr lang="en-US" u="sng" dirty="0">
                <a:hlinkClick r:id="rId6" tooltip="Persistent link using digital object identifier"/>
              </a:rPr>
              <a:t>://doi.org/10.1016/j.physletb.2019.135034</a:t>
            </a:r>
            <a:endParaRPr lang="fr-FR" sz="2000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436" y="6222569"/>
            <a:ext cx="3737948" cy="59693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/>
              <p:cNvSpPr txBox="1"/>
              <p:nvPr/>
            </p:nvSpPr>
            <p:spPr>
              <a:xfrm>
                <a:off x="8802538" y="4682886"/>
                <a:ext cx="312021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=2.992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±0.008</m:t>
                      </m:r>
                    </m:oMath>
                  </m:oMathPara>
                </a14:m>
                <a:endParaRPr lang="fr-FR" sz="2800" dirty="0" smtClean="0"/>
              </a:p>
            </p:txBody>
          </p:sp>
        </mc:Choice>
        <mc:Fallback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2538" y="4682886"/>
                <a:ext cx="3120213" cy="43088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droit 11"/>
          <p:cNvCxnSpPr/>
          <p:nvPr/>
        </p:nvCxnSpPr>
        <p:spPr>
          <a:xfrm flipV="1">
            <a:off x="9206218" y="4350892"/>
            <a:ext cx="2312852" cy="3319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9861684" y="887961"/>
            <a:ext cx="1810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FCC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endParaRPr lang="fr-FR" dirty="0" smtClean="0"/>
          </a:p>
          <a:p>
            <a:r>
              <a:rPr lang="fr-FR" dirty="0" smtClean="0"/>
              <a:t>13-17 </a:t>
            </a:r>
            <a:r>
              <a:rPr lang="fr-FR" dirty="0" err="1" smtClean="0"/>
              <a:t>Feb</a:t>
            </a:r>
            <a:r>
              <a:rPr lang="fr-FR" dirty="0" smtClean="0"/>
              <a:t>. 2020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8520482" y="4984280"/>
            <a:ext cx="3671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Beam-beam</a:t>
            </a:r>
            <a:r>
              <a:rPr lang="fr-FR" dirty="0"/>
              <a:t> </a:t>
            </a:r>
            <a:r>
              <a:rPr lang="fr-FR" dirty="0" err="1"/>
              <a:t>effect</a:t>
            </a:r>
            <a:r>
              <a:rPr lang="fr-FR" dirty="0"/>
              <a:t> </a:t>
            </a:r>
            <a:r>
              <a:rPr lang="fr-FR" dirty="0" smtClean="0"/>
              <a:t>correction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G. </a:t>
            </a:r>
            <a:r>
              <a:rPr lang="fr-FR" dirty="0" err="1" smtClean="0">
                <a:solidFill>
                  <a:srgbClr val="FF0000"/>
                </a:solidFill>
              </a:rPr>
              <a:t>Voutsinas</a:t>
            </a:r>
            <a:r>
              <a:rPr lang="fr-FR" dirty="0" smtClean="0">
                <a:solidFill>
                  <a:srgbClr val="FF0000"/>
                </a:solidFill>
              </a:rPr>
              <a:t> et al. , arXiv:1908.01704</a:t>
            </a:r>
            <a:endParaRPr lang="fr-FR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ZoneTexte 15"/>
              <p:cNvSpPr txBox="1"/>
              <p:nvPr/>
            </p:nvSpPr>
            <p:spPr>
              <a:xfrm>
                <a:off x="8735161" y="5587217"/>
                <a:ext cx="351775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FR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=2.99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</a:rPr>
                        <m:t>75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</m:t>
                      </m:r>
                      <m:r>
                        <a:rPr lang="fr-FR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74</m:t>
                      </m:r>
                    </m:oMath>
                  </m:oMathPara>
                </a14:m>
                <a:endParaRPr lang="fr-FR" sz="2800" dirty="0" smtClean="0"/>
              </a:p>
            </p:txBody>
          </p:sp>
        </mc:Choice>
        <mc:Fallback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5161" y="5587217"/>
                <a:ext cx="3517758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8581401" y="5935828"/>
            <a:ext cx="34985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P.Janot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S.Jadach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, </a:t>
            </a:r>
            <a:r>
              <a:rPr lang="fr-FR" dirty="0" smtClean="0">
                <a:solidFill>
                  <a:srgbClr val="FF0000"/>
                </a:solidFill>
              </a:rPr>
              <a:t>arXiv:1912.02067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7" name="Connecteur droit 16"/>
          <p:cNvCxnSpPr/>
          <p:nvPr/>
        </p:nvCxnSpPr>
        <p:spPr>
          <a:xfrm flipV="1">
            <a:off x="9359649" y="4725953"/>
            <a:ext cx="2312852" cy="3319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57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723526" y="292207"/>
            <a:ext cx="1373966" cy="461665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Summary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996591" y="1153184"/>
                <a:ext cx="9861931" cy="14310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 smtClean="0"/>
                  <a:t>The </a:t>
                </a:r>
                <a:r>
                  <a:rPr lang="fr-FR" sz="2000" dirty="0" err="1" smtClean="0"/>
                  <a:t>method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proposed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would</a:t>
                </a:r>
                <a:r>
                  <a:rPr lang="fr-FR" sz="2000" dirty="0" smtClean="0"/>
                  <a:t> lead to a </a:t>
                </a:r>
                <a:r>
                  <a:rPr lang="fr-FR" sz="2000" dirty="0" err="1" smtClean="0"/>
                  <a:t>considerable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improvement</a:t>
                </a:r>
                <a:r>
                  <a:rPr lang="fr-FR" sz="2000" dirty="0" smtClean="0"/>
                  <a:t> on the </a:t>
                </a:r>
                <a:r>
                  <a:rPr lang="fr-FR" sz="2000" dirty="0" err="1" smtClean="0"/>
                  <a:t>presicion</a:t>
                </a:r>
                <a:r>
                  <a:rPr lang="fr-FR" sz="2000" dirty="0" smtClean="0"/>
                  <a:t> on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fr-FR" sz="2000" dirty="0" smtClean="0"/>
                  <a:t> </a:t>
                </a:r>
              </a:p>
              <a:p>
                <a:pPr marL="3086100" lvl="6" indent="-342900">
                  <a:buFont typeface="Wingdings 3" panose="05040102010807070707" pitchFamily="18" charset="2"/>
                  <a:buChar char="[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0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  <m:r>
                      <a:rPr lang="fr-FR" sz="2000">
                        <a:latin typeface="Cambria Math" panose="02040503050406030204" pitchFamily="18" charset="0"/>
                      </a:rPr>
                      <m:t>)= </m:t>
                    </m:r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±1.4%</m:t>
                    </m:r>
                  </m:oMath>
                </a14:m>
                <a:r>
                  <a:rPr lang="fr-FR" sz="2000" dirty="0"/>
                  <a:t> </a:t>
                </a:r>
                <a:endParaRPr lang="fr-FR" sz="20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2000" dirty="0" err="1" smtClean="0"/>
                  <a:t>Assuming</a:t>
                </a:r>
                <a:r>
                  <a:rPr lang="fr-FR" sz="2000" dirty="0" smtClean="0"/>
                  <a:t> 3 </a:t>
                </a:r>
                <a:r>
                  <a:rPr lang="fr-FR" sz="2000" dirty="0" smtClean="0">
                    <a:latin typeface="Symbol" panose="05050102010706020507" pitchFamily="18" charset="2"/>
                  </a:rPr>
                  <a:t>n</a:t>
                </a:r>
                <a:r>
                  <a:rPr lang="fr-FR" sz="2000" dirty="0" smtClean="0"/>
                  <a:t> and no new </a:t>
                </a:r>
                <a:r>
                  <a:rPr lang="fr-FR" sz="2000" dirty="0" err="1" smtClean="0"/>
                  <a:t>physics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coupled</a:t>
                </a:r>
                <a:r>
                  <a:rPr lang="fr-FR" sz="2000" dirty="0" smtClean="0"/>
                  <a:t> to Z, one </a:t>
                </a:r>
                <a:r>
                  <a:rPr lang="fr-FR" sz="2000" dirty="0" err="1" smtClean="0"/>
                  <a:t>would</a:t>
                </a:r>
                <a:r>
                  <a:rPr lang="fr-FR" sz="2000" dirty="0" smtClean="0"/>
                  <a:t> </a:t>
                </a:r>
                <a:r>
                  <a:rPr lang="fr-FR" sz="2000" dirty="0" err="1" smtClean="0"/>
                  <a:t>derive</a:t>
                </a:r>
                <a:endParaRPr lang="fr-FR" sz="2000" dirty="0" smtClean="0"/>
              </a:p>
              <a:p>
                <a:pPr marL="3086100" lvl="6" indent="-342900">
                  <a:buFont typeface="Wingdings 3" panose="05040102010807070707" pitchFamily="18" charset="2"/>
                  <a:buChar char="[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p>
                    </m:sSubSup>
                    <m:r>
                      <a:rPr lang="fr-FR" sz="2000">
                        <a:latin typeface="Cambria Math" panose="02040503050406030204" pitchFamily="18" charset="0"/>
                      </a:rPr>
                      <m:t>)= </m:t>
                    </m:r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fr-F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4.8</m:t>
                    </m:r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fr-FR" sz="200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591" y="1153184"/>
                <a:ext cx="9861931" cy="1431097"/>
              </a:xfrm>
              <a:prstGeom prst="rect">
                <a:avLst/>
              </a:prstGeom>
              <a:blipFill>
                <a:blip r:embed="rId2"/>
                <a:stretch>
                  <a:fillRect l="-556" t="-426" b="-46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576" y="3302600"/>
            <a:ext cx="7091551" cy="3555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96591" y="2596380"/>
                <a:ext cx="9050957" cy="6724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rad>
                    <m:r>
                      <a:rPr lang="fr-FR" b="0" i="1" smtClean="0">
                        <a:latin typeface="Cambria Math" panose="02040503050406030204" pitchFamily="18" charset="0"/>
                      </a:rPr>
                      <m:t>=161 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FR" b="0" dirty="0" smtClean="0"/>
                  <a:t> not optimal (but </a:t>
                </a:r>
                <a:r>
                  <a:rPr lang="fr-FR" b="0" dirty="0" err="1" smtClean="0"/>
                  <a:t>we</a:t>
                </a:r>
                <a:r>
                  <a:rPr lang="fr-FR" b="0" dirty="0" smtClean="0"/>
                  <a:t> </a:t>
                </a:r>
                <a:r>
                  <a:rPr lang="fr-FR" b="0" dirty="0" err="1" smtClean="0"/>
                  <a:t>will</a:t>
                </a:r>
                <a:r>
                  <a:rPr lang="fr-FR" b="0" dirty="0" smtClean="0"/>
                  <a:t> </a:t>
                </a:r>
                <a:r>
                  <a:rPr lang="fr-FR" b="0" dirty="0" err="1" smtClean="0"/>
                  <a:t>run</a:t>
                </a:r>
                <a:r>
                  <a:rPr lang="fr-FR" b="0" dirty="0" smtClean="0"/>
                  <a:t> </a:t>
                </a:r>
                <a:r>
                  <a:rPr lang="fr-FR" b="0" dirty="0" err="1" smtClean="0"/>
                  <a:t>there</a:t>
                </a:r>
                <a:r>
                  <a:rPr lang="fr-FR" b="0" dirty="0" smtClean="0"/>
                  <a:t> </a:t>
                </a:r>
                <a:r>
                  <a:rPr lang="fr-FR" b="0" dirty="0" err="1" smtClean="0"/>
                  <a:t>anyway</a:t>
                </a:r>
                <a:r>
                  <a:rPr lang="fr-FR" b="0" dirty="0" smtClean="0"/>
                  <a:t>), </a:t>
                </a:r>
                <a:r>
                  <a:rPr lang="fr-FR" b="0" dirty="0" err="1" smtClean="0"/>
                  <a:t>e.g</a:t>
                </a:r>
                <a:r>
                  <a:rPr lang="fr-FR" b="0" dirty="0" smtClean="0"/>
                  <a:t>. 6 </a:t>
                </a:r>
                <a:r>
                  <a:rPr lang="fr-FR" b="0" dirty="0" err="1" smtClean="0"/>
                  <a:t>month</a:t>
                </a:r>
                <a:r>
                  <a:rPr lang="fr-FR" dirty="0" err="1" smtClean="0"/>
                  <a:t>s</a:t>
                </a:r>
                <a:r>
                  <a:rPr lang="fr-FR" dirty="0" smtClean="0"/>
                  <a:t> at</a:t>
                </a:r>
                <a14:m>
                  <m:oMath xmlns:m="http://schemas.openxmlformats.org/officeDocument/2006/math"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rad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105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FR" dirty="0"/>
                  <a:t> </a:t>
                </a:r>
                <a:r>
                  <a:rPr lang="fr-FR" dirty="0" err="1" smtClean="0"/>
                  <a:t>would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allow</a:t>
                </a:r>
                <a:r>
                  <a:rPr lang="fr-FR" dirty="0" smtClean="0"/>
                  <a:t> for </a:t>
                </a:r>
                <a:r>
                  <a:rPr lang="fr-FR" dirty="0" err="1" smtClean="0"/>
                  <a:t>twice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smaller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errors</a:t>
                </a:r>
                <a:endParaRPr lang="fr-FR" b="0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591" y="2596380"/>
                <a:ext cx="9050957" cy="672428"/>
              </a:xfrm>
              <a:prstGeom prst="rect">
                <a:avLst/>
              </a:prstGeom>
              <a:blipFill>
                <a:blip r:embed="rId4"/>
                <a:stretch>
                  <a:fillRect l="-404" t="-909" b="-1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00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902297" y="234455"/>
            <a:ext cx="8994001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dirty="0" smtClean="0"/>
              <a:t>Final </a:t>
            </a:r>
            <a:r>
              <a:rPr lang="fr-FR" sz="2400" smtClean="0"/>
              <a:t>remarks</a:t>
            </a:r>
            <a:r>
              <a:rPr lang="fr-FR" sz="2400" dirty="0" smtClean="0"/>
              <a:t> :</a:t>
            </a:r>
          </a:p>
          <a:p>
            <a:r>
              <a:rPr lang="fr-FR" sz="2400" dirty="0" smtClean="0"/>
              <a:t>This </a:t>
            </a:r>
            <a:r>
              <a:rPr lang="fr-FR" sz="2400" dirty="0" err="1" smtClean="0"/>
              <a:t>is</a:t>
            </a:r>
            <a:r>
              <a:rPr lang="fr-FR" sz="2400" dirty="0" smtClean="0"/>
              <a:t> a </a:t>
            </a:r>
            <a:r>
              <a:rPr lang="fr-FR" sz="2400" dirty="0" err="1" smtClean="0"/>
              <a:t>preliminary</a:t>
            </a:r>
            <a:r>
              <a:rPr lang="fr-FR" sz="2400" dirty="0" smtClean="0"/>
              <a:t> </a:t>
            </a:r>
            <a:r>
              <a:rPr lang="fr-FR" sz="2400" dirty="0" err="1" smtClean="0"/>
              <a:t>study</a:t>
            </a:r>
            <a:r>
              <a:rPr lang="fr-FR" sz="2400" dirty="0" smtClean="0"/>
              <a:t> and </a:t>
            </a:r>
            <a:r>
              <a:rPr lang="fr-FR" sz="2400" dirty="0" err="1" smtClean="0"/>
              <a:t>several</a:t>
            </a:r>
            <a:r>
              <a:rPr lang="fr-FR" sz="2400" dirty="0" smtClean="0"/>
              <a:t> </a:t>
            </a:r>
            <a:r>
              <a:rPr lang="fr-FR" sz="2400" dirty="0" err="1" smtClean="0"/>
              <a:t>complementary</a:t>
            </a:r>
            <a:r>
              <a:rPr lang="fr-FR" sz="2400" dirty="0" smtClean="0"/>
              <a:t> </a:t>
            </a:r>
            <a:r>
              <a:rPr lang="fr-FR" sz="2400" dirty="0" err="1" smtClean="0"/>
              <a:t>studies</a:t>
            </a:r>
            <a:r>
              <a:rPr lang="fr-FR" sz="2400" dirty="0" smtClean="0"/>
              <a:t> </a:t>
            </a:r>
            <a:r>
              <a:rPr lang="fr-FR" sz="2400" dirty="0" err="1" smtClean="0"/>
              <a:t>needed</a:t>
            </a:r>
            <a:r>
              <a:rPr lang="fr-FR" sz="2400" dirty="0" smtClean="0"/>
              <a:t> 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883843" y="1888215"/>
            <a:ext cx="901245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MR12"/>
              </a:rPr>
              <a:t>virtual </a:t>
            </a:r>
            <a:r>
              <a:rPr lang="en-US" dirty="0">
                <a:latin typeface="CMR12"/>
              </a:rPr>
              <a:t>corrections for </a:t>
            </a:r>
            <a:r>
              <a:rPr lang="en-US" dirty="0">
                <a:latin typeface="CMMI12"/>
              </a:rPr>
              <a:t>W </a:t>
            </a:r>
            <a:r>
              <a:rPr lang="en-US" dirty="0">
                <a:latin typeface="CMR12"/>
              </a:rPr>
              <a:t>contribution in </a:t>
            </a:r>
            <a:r>
              <a:rPr lang="en-US" dirty="0">
                <a:latin typeface="CMTT12"/>
              </a:rPr>
              <a:t>KKMC </a:t>
            </a:r>
            <a:r>
              <a:rPr lang="en-US" dirty="0" smtClean="0">
                <a:latin typeface="CMR12"/>
              </a:rPr>
              <a:t>matrix element </a:t>
            </a:r>
            <a:r>
              <a:rPr lang="en-US" dirty="0">
                <a:latin typeface="CMR12"/>
              </a:rPr>
              <a:t>has </a:t>
            </a:r>
            <a:r>
              <a:rPr lang="en-US" dirty="0" smtClean="0">
                <a:latin typeface="CMR12"/>
              </a:rPr>
              <a:t>to be checked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MR12"/>
              </a:rPr>
              <a:t>the </a:t>
            </a:r>
            <a:r>
              <a:rPr lang="en-US" dirty="0">
                <a:latin typeface="CMR12"/>
              </a:rPr>
              <a:t>size and shape of the QED deformation of the Z peak in ZRR </a:t>
            </a:r>
            <a:r>
              <a:rPr lang="en-US" dirty="0" smtClean="0">
                <a:latin typeface="CMR12"/>
              </a:rPr>
              <a:t>obtained from </a:t>
            </a:r>
            <a:r>
              <a:rPr lang="en-US" dirty="0">
                <a:latin typeface="CMTT12"/>
              </a:rPr>
              <a:t>KKMC </a:t>
            </a:r>
            <a:r>
              <a:rPr lang="en-US" dirty="0">
                <a:latin typeface="CMR12"/>
              </a:rPr>
              <a:t>should be cross-checked using independent </a:t>
            </a:r>
            <a:r>
              <a:rPr lang="en-US" dirty="0" smtClean="0">
                <a:latin typeface="CMR12"/>
              </a:rPr>
              <a:t>calculation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MR12"/>
              </a:rPr>
              <a:t>EW corrections were </a:t>
            </a:r>
            <a:r>
              <a:rPr lang="en-US" dirty="0">
                <a:latin typeface="CMR12"/>
              </a:rPr>
              <a:t>included in the presented </a:t>
            </a:r>
            <a:r>
              <a:rPr lang="en-US" dirty="0">
                <a:latin typeface="CMTT12"/>
              </a:rPr>
              <a:t>KKMC </a:t>
            </a:r>
            <a:r>
              <a:rPr lang="en-US" dirty="0">
                <a:latin typeface="CMR12"/>
              </a:rPr>
              <a:t>calculation </a:t>
            </a:r>
            <a:r>
              <a:rPr lang="en-US" dirty="0" smtClean="0">
                <a:latin typeface="CMR12"/>
              </a:rPr>
              <a:t>- </a:t>
            </a:r>
            <a:r>
              <a:rPr lang="en-US" dirty="0">
                <a:latin typeface="CMR12"/>
              </a:rPr>
              <a:t>their size and role should be </a:t>
            </a:r>
            <a:r>
              <a:rPr lang="en-US" dirty="0" smtClean="0">
                <a:latin typeface="CMR12"/>
              </a:rPr>
              <a:t>examined quantitatively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MR12"/>
              </a:rPr>
              <a:t>dominant </a:t>
            </a:r>
            <a:r>
              <a:rPr lang="en-US" dirty="0" smtClean="0">
                <a:latin typeface="CMSY10"/>
              </a:rPr>
              <a:t>O</a:t>
            </a:r>
            <a:r>
              <a:rPr lang="en-US" dirty="0" smtClean="0">
                <a:latin typeface="Symbol" panose="05050102010706020507" pitchFamily="18" charset="2"/>
              </a:rPr>
              <a:t>(</a:t>
            </a:r>
            <a:r>
              <a:rPr lang="en-US" sz="2000" dirty="0" smtClean="0">
                <a:latin typeface="Symbol" panose="05050102010706020507" pitchFamily="18" charset="2"/>
              </a:rPr>
              <a:t>a</a:t>
            </a:r>
            <a:r>
              <a:rPr lang="en-US" sz="2000" baseline="30000" dirty="0"/>
              <a:t>3</a:t>
            </a:r>
            <a:r>
              <a:rPr lang="en-US" dirty="0" smtClean="0">
                <a:latin typeface="Symbol" panose="05050102010706020507" pitchFamily="18" charset="2"/>
              </a:rPr>
              <a:t>)</a:t>
            </a:r>
            <a:r>
              <a:rPr lang="en-US" dirty="0" smtClean="0">
                <a:latin typeface="CMR12"/>
              </a:rPr>
              <a:t> </a:t>
            </a:r>
            <a:r>
              <a:rPr lang="en-US" dirty="0">
                <a:latin typeface="CMR12"/>
              </a:rPr>
              <a:t>QED non-soft corrections (in our convention) </a:t>
            </a:r>
            <a:r>
              <a:rPr lang="en-US" dirty="0" smtClean="0">
                <a:latin typeface="CMR12"/>
              </a:rPr>
              <a:t>should </a:t>
            </a:r>
            <a:r>
              <a:rPr lang="fr-FR" dirty="0" err="1" smtClean="0">
                <a:latin typeface="CMR12"/>
              </a:rPr>
              <a:t>be</a:t>
            </a:r>
            <a:r>
              <a:rPr lang="fr-FR" dirty="0" smtClean="0">
                <a:latin typeface="CMR12"/>
              </a:rPr>
              <a:t> </a:t>
            </a:r>
            <a:r>
              <a:rPr lang="fr-FR" dirty="0" err="1">
                <a:latin typeface="CMR12"/>
              </a:rPr>
              <a:t>estimated</a:t>
            </a:r>
            <a:r>
              <a:rPr lang="fr-FR" dirty="0">
                <a:latin typeface="CMR12"/>
              </a:rPr>
              <a:t>/</a:t>
            </a:r>
            <a:r>
              <a:rPr lang="fr-FR" dirty="0" err="1">
                <a:latin typeface="CMR12"/>
              </a:rPr>
              <a:t>calculated</a:t>
            </a:r>
            <a:r>
              <a:rPr lang="fr-FR" dirty="0">
                <a:latin typeface="CMR12"/>
              </a:rPr>
              <a:t>.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883843" y="4292397"/>
                <a:ext cx="9665445" cy="17865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CMR12"/>
                  </a:rPr>
                  <a:t>There are also several other improvements in the analysis front, which needs to </a:t>
                </a:r>
                <a:r>
                  <a:rPr lang="en-US" dirty="0" smtClean="0">
                    <a:latin typeface="CMR12"/>
                  </a:rPr>
                  <a:t>be studied: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MR12"/>
                  </a:rPr>
                  <a:t>carrying </a:t>
                </a:r>
                <a:r>
                  <a:rPr lang="en-US" dirty="0">
                    <a:latin typeface="CMR12"/>
                  </a:rPr>
                  <a:t>a full </a:t>
                </a:r>
                <a:r>
                  <a:rPr lang="en-US" dirty="0" smtClean="0">
                    <a:latin typeface="CMR12"/>
                  </a:rPr>
                  <a:t>fit </a:t>
                </a:r>
                <a:r>
                  <a:rPr lang="en-US" dirty="0">
                    <a:latin typeface="CMR12"/>
                  </a:rPr>
                  <a:t>of the v spectrum instead of measuring its </a:t>
                </a:r>
                <a:r>
                  <a:rPr lang="en-US" dirty="0" smtClean="0">
                    <a:latin typeface="CMR12"/>
                  </a:rPr>
                  <a:t>asymmetry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MR12"/>
                  </a:rPr>
                  <a:t>optimizing </a:t>
                </a:r>
                <a:r>
                  <a:rPr lang="en-US" dirty="0">
                    <a:latin typeface="CMR12"/>
                  </a:rPr>
                  <a:t>the v </a:t>
                </a:r>
                <a:r>
                  <a:rPr lang="en-US" dirty="0" smtClean="0">
                    <a:latin typeface="CMR12"/>
                  </a:rPr>
                  <a:t>range.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CMR12"/>
                  </a:rPr>
                  <a:t>study </a:t>
                </a:r>
                <a:r>
                  <a:rPr lang="en-US" dirty="0">
                    <a:latin typeface="CMR12"/>
                  </a:rPr>
                  <a:t>of the </a:t>
                </a:r>
                <a:r>
                  <a:rPr lang="en-US" dirty="0" smtClean="0">
                    <a:latin typeface="CMR12"/>
                  </a:rPr>
                  <a:t>interference effect </a:t>
                </a:r>
                <a:r>
                  <a:rPr lang="en-US" dirty="0">
                    <a:latin typeface="CMR12"/>
                  </a:rPr>
                  <a:t>at low and high v </a:t>
                </a:r>
                <a:r>
                  <a:rPr lang="en-US" dirty="0" smtClean="0">
                    <a:latin typeface="CMR12"/>
                  </a:rPr>
                  <a:t>range</a:t>
                </a:r>
                <a:r>
                  <a:rPr lang="en-US" sz="1050" dirty="0" smtClean="0">
                    <a:latin typeface="CMR12"/>
                  </a:rPr>
                  <a:t> </a:t>
                </a:r>
                <a:r>
                  <a:rPr lang="en-US" dirty="0">
                    <a:latin typeface="CMR12"/>
                  </a:rPr>
                  <a:t>might be useful to improve the sensitivity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</m:oMath>
                </a14:m>
                <a:endParaRPr lang="en-US" sz="800" dirty="0" smtClean="0">
                  <a:latin typeface="CMR1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MR12"/>
                    <a:cs typeface="Calibri" panose="020F0502020204030204" pitchFamily="34" charset="0"/>
                  </a:rPr>
                  <a:t>Carrying an analysis with full detector simulation will be ultimately </a:t>
                </a:r>
                <a:r>
                  <a:rPr lang="en-US" dirty="0" smtClean="0">
                    <a:latin typeface="CMR12"/>
                    <a:cs typeface="Calibri" panose="020F0502020204030204" pitchFamily="34" charset="0"/>
                  </a:rPr>
                  <a:t>needed</a:t>
                </a:r>
                <a:endParaRPr lang="en-US" dirty="0">
                  <a:latin typeface="CMR12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843" y="4292397"/>
                <a:ext cx="9665445" cy="1786515"/>
              </a:xfrm>
              <a:prstGeom prst="rect">
                <a:avLst/>
              </a:prstGeom>
              <a:blipFill>
                <a:blip r:embed="rId2"/>
                <a:stretch>
                  <a:fillRect l="-567" t="-1706" b="-44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165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439" y="2068830"/>
            <a:ext cx="8050562" cy="69975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439" y="2886419"/>
            <a:ext cx="7919642" cy="67248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439" y="3724799"/>
            <a:ext cx="8237360" cy="56785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426132" y="352419"/>
            <a:ext cx="8389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/>
              <a:t>Motivation : </a:t>
            </a:r>
            <a:r>
              <a:rPr lang="en-GB" sz="2800" dirty="0" smtClean="0"/>
              <a:t>Complementing</a:t>
            </a:r>
            <a:r>
              <a:rPr lang="fr-FR" sz="2800" dirty="0" smtClean="0"/>
              <a:t> tests of lepton </a:t>
            </a:r>
            <a:r>
              <a:rPr lang="en-US" sz="2800" dirty="0" smtClean="0"/>
              <a:t>universality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109439" y="1479801"/>
                <a:ext cx="8348632" cy="3818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  <m:sup>
                          <m:r>
                            <a:rPr lang="fr-F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/ℓ</m:t>
                          </m:r>
                        </m:sup>
                      </m:sSubSup>
                      <m:r>
                        <a:rPr lang="fr-FR" sz="20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𝐵𝑅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𝜏𝜈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𝐵𝑅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→ℓ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</a:rPr>
                        <m:t>0.00711</m:t>
                      </m:r>
                      <m:r>
                        <a:rPr lang="fr-F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±0.00237        </m:t>
                      </m:r>
                      <m:d>
                        <m:dPr>
                          <m:ctrlP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𝑃𝐷𝐺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:≈3</m:t>
                          </m:r>
                          <m:r>
                            <a:rPr lang="fr-F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9439" y="1479801"/>
                <a:ext cx="8348632" cy="381836"/>
              </a:xfrm>
              <a:prstGeom prst="rect">
                <a:avLst/>
              </a:prstGeom>
              <a:blipFill>
                <a:blip r:embed="rId5"/>
                <a:stretch>
                  <a:fillRect l="-292" t="-4839" b="-161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194491" y="4458554"/>
                <a:ext cx="6011839" cy="4765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0.846 </m:t>
                          </m:r>
                        </m:e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−0.054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+0.060</m:t>
                          </m:r>
                        </m:sup>
                      </m:sSubSup>
                      <m:sPre>
                        <m:sPre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   −0.014</m:t>
                          </m:r>
                        </m:sub>
                        <m:sup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+0.016</m:t>
                          </m:r>
                        </m:sup>
                        <m:e>
                          <m:d>
                            <m:d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𝑠𝑦𝑠𝑡</m:t>
                              </m:r>
                            </m:e>
                          </m:d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      (2.5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𝐿𝐻𝐶𝑏</m:t>
                          </m:r>
                          <m:r>
                            <a:rPr lang="fr-F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sPre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91" y="4458554"/>
                <a:ext cx="6011839" cy="476541"/>
              </a:xfrm>
              <a:prstGeom prst="rect">
                <a:avLst/>
              </a:prstGeom>
              <a:blipFill>
                <a:blip r:embed="rId6"/>
                <a:stretch>
                  <a:fillRect b="-151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cteur droit 10"/>
          <p:cNvCxnSpPr/>
          <p:nvPr/>
        </p:nvCxnSpPr>
        <p:spPr>
          <a:xfrm flipV="1">
            <a:off x="4889701" y="3897976"/>
            <a:ext cx="2312852" cy="3319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9815608" y="1513712"/>
                <a:ext cx="122950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fr-F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  <m:r>
                      <a:rPr lang="fr-FR" sz="2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fr-FR" sz="2400" dirty="0" smtClean="0"/>
                  <a:t>)</a:t>
                </a:r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5608" y="1513712"/>
                <a:ext cx="1229504" cy="369332"/>
              </a:xfrm>
              <a:prstGeom prst="rect">
                <a:avLst/>
              </a:prstGeom>
              <a:blipFill>
                <a:blip r:embed="rId7"/>
                <a:stretch>
                  <a:fillRect l="-11386" t="-24590" r="-14356" b="-491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089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35566" y="240632"/>
            <a:ext cx="3631508" cy="8566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555" y="1916935"/>
            <a:ext cx="4768950" cy="167449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972020" y="2302525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dirty="0" smtClean="0"/>
              <a:t>PDG</a:t>
            </a:r>
            <a:endParaRPr lang="fr-FR" sz="4000" dirty="0"/>
          </a:p>
        </p:txBody>
      </p:sp>
      <p:sp>
        <p:nvSpPr>
          <p:cNvPr id="4" name="Accolade ouvrante 3"/>
          <p:cNvSpPr/>
          <p:nvPr/>
        </p:nvSpPr>
        <p:spPr>
          <a:xfrm>
            <a:off x="3393195" y="2148289"/>
            <a:ext cx="242371" cy="1079653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8188391" y="2117859"/>
            <a:ext cx="3746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/>
              <a:t>From ν</a:t>
            </a:r>
            <a:r>
              <a:rPr lang="it-IT" sz="2400" baseline="-25000" dirty="0" smtClean="0"/>
              <a:t>µ</a:t>
            </a:r>
            <a:r>
              <a:rPr lang="it-IT" sz="2400" dirty="0" smtClean="0"/>
              <a:t> e and ν</a:t>
            </a:r>
            <a:r>
              <a:rPr lang="it-IT" sz="2400" baseline="-25000" dirty="0" smtClean="0"/>
              <a:t>e</a:t>
            </a:r>
            <a:r>
              <a:rPr lang="it-IT" sz="2400" dirty="0" smtClean="0"/>
              <a:t> e scattering</a:t>
            </a:r>
            <a:endParaRPr lang="fr-FR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750784" y="317634"/>
                <a:ext cx="965595" cy="618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36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36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sSub>
                            <m:sSubPr>
                              <m:ctrlPr>
                                <a:rPr lang="fr-FR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FR" sz="36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784" y="317634"/>
                <a:ext cx="965595" cy="618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4716379" y="474363"/>
            <a:ext cx="2304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/>
              <a:t>p</a:t>
            </a:r>
            <a:r>
              <a:rPr lang="fr-FR" sz="2400" dirty="0" err="1" smtClean="0"/>
              <a:t>oorly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measured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2516400" y="4687503"/>
            <a:ext cx="4905702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3200" dirty="0" smtClean="0"/>
              <a:t>How to do </a:t>
            </a:r>
            <a:r>
              <a:rPr lang="fr-FR" sz="3200" dirty="0" err="1" smtClean="0"/>
              <a:t>better</a:t>
            </a:r>
            <a:r>
              <a:rPr lang="fr-FR" sz="3200" dirty="0" smtClean="0"/>
              <a:t> at FCC-</a:t>
            </a:r>
            <a:r>
              <a:rPr lang="fr-FR" sz="3200" dirty="0" err="1" smtClean="0"/>
              <a:t>ee</a:t>
            </a:r>
            <a:r>
              <a:rPr lang="fr-FR" sz="32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4059246" y="3493159"/>
                <a:ext cx="1552002" cy="6185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36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36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3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3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fr-FR" sz="3600" dirty="0" smtClean="0"/>
                  <a:t>= ?</a:t>
                </a:r>
                <a:endParaRPr lang="fr-FR" sz="36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9246" y="3493159"/>
                <a:ext cx="1552002" cy="618567"/>
              </a:xfrm>
              <a:prstGeom prst="rect">
                <a:avLst/>
              </a:prstGeom>
              <a:blipFill>
                <a:blip r:embed="rId4"/>
                <a:stretch>
                  <a:fillRect t="-14851" b="-425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1039528" y="6183684"/>
                <a:ext cx="87915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In the </a:t>
                </a:r>
                <a:r>
                  <a:rPr lang="fr-FR" dirty="0" err="1" smtClean="0"/>
                  <a:t>following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≡3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since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it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will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measured</a:t>
                </a:r>
                <a:r>
                  <a:rPr lang="fr-FR" dirty="0" smtClean="0"/>
                  <a:t> at FCC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negligible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error</a:t>
                </a:r>
                <a:endParaRPr lang="fr-FR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528" y="6183684"/>
                <a:ext cx="8791509" cy="369332"/>
              </a:xfrm>
              <a:prstGeom prst="rect">
                <a:avLst/>
              </a:prstGeom>
              <a:blipFill>
                <a:blip r:embed="rId5"/>
                <a:stretch>
                  <a:fillRect l="-624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01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810577" y="368485"/>
            <a:ext cx="643362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 smtClean="0"/>
              <a:t>Can one </a:t>
            </a:r>
            <a:r>
              <a:rPr lang="fr-FR" sz="2800" dirty="0" err="1" smtClean="0"/>
              <a:t>measure</a:t>
            </a:r>
            <a:r>
              <a:rPr lang="fr-FR" sz="2800" dirty="0" smtClean="0"/>
              <a:t> Neutrino </a:t>
            </a:r>
            <a:r>
              <a:rPr lang="fr-FR" sz="2800" dirty="0" err="1" smtClean="0"/>
              <a:t>flavor</a:t>
            </a:r>
            <a:r>
              <a:rPr lang="fr-FR" sz="2800" dirty="0" smtClean="0"/>
              <a:t> </a:t>
            </a:r>
            <a:r>
              <a:rPr lang="fr-FR" sz="2800" dirty="0" err="1" smtClean="0"/>
              <a:t>directly</a:t>
            </a:r>
            <a:r>
              <a:rPr lang="fr-FR" sz="2800" dirty="0" smtClean="0"/>
              <a:t> ?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981777" y="1405289"/>
            <a:ext cx="7301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With</a:t>
            </a:r>
            <a:r>
              <a:rPr lang="fr-FR" sz="2400" dirty="0" smtClean="0"/>
              <a:t> 150 ab</a:t>
            </a:r>
            <a:r>
              <a:rPr lang="fr-FR" sz="2400" baseline="30000" dirty="0" smtClean="0"/>
              <a:t>-1</a:t>
            </a:r>
            <a:r>
              <a:rPr lang="fr-FR" sz="2400" dirty="0" smtClean="0"/>
              <a:t> at Z-pole, 2.4 10</a:t>
            </a:r>
            <a:r>
              <a:rPr lang="fr-FR" sz="2400" baseline="30000" dirty="0" smtClean="0"/>
              <a:t> </a:t>
            </a:r>
            <a:r>
              <a:rPr lang="fr-FR" sz="2400" baseline="30000" dirty="0"/>
              <a:t>12</a:t>
            </a:r>
            <a:r>
              <a:rPr lang="fr-FR" sz="2400" dirty="0" smtClean="0"/>
              <a:t> neutrinos are </a:t>
            </a:r>
            <a:r>
              <a:rPr lang="fr-FR" sz="2400" dirty="0" err="1" smtClean="0"/>
              <a:t>produced</a:t>
            </a:r>
            <a:r>
              <a:rPr lang="fr-FR" sz="2400" dirty="0" smtClean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981777" y="2149705"/>
                <a:ext cx="841108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Unfortunately, the cross section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=45 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FR" sz="2400" dirty="0" smtClean="0"/>
                  <a:t> </a:t>
                </a:r>
                <a:r>
                  <a:rPr lang="fr-FR" sz="2400" dirty="0" err="1" smtClean="0"/>
                  <a:t>is</a:t>
                </a:r>
                <a:r>
                  <a:rPr lang="fr-FR" sz="2400" dirty="0" smtClean="0"/>
                  <a:t> </a:t>
                </a:r>
                <a:r>
                  <a:rPr lang="fr-FR" sz="2400" dirty="0" err="1" smtClean="0"/>
                  <a:t>low</a:t>
                </a:r>
                <a:r>
                  <a:rPr lang="fr-FR" sz="2400" dirty="0"/>
                  <a:t> </a:t>
                </a:r>
                <a:r>
                  <a:rPr lang="fr-FR" sz="2400" dirty="0" smtClean="0"/>
                  <a:t>, ~0.3 </a:t>
                </a:r>
                <a:r>
                  <a:rPr lang="fr-FR" sz="2400" dirty="0" err="1" smtClean="0"/>
                  <a:t>pb</a:t>
                </a:r>
                <a:endParaRPr lang="fr-FR" sz="2400" dirty="0" smtClean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777" y="2149705"/>
                <a:ext cx="8411085" cy="461665"/>
              </a:xfrm>
              <a:prstGeom prst="rect">
                <a:avLst/>
              </a:prstGeom>
              <a:blipFill>
                <a:blip r:embed="rId2"/>
                <a:stretch>
                  <a:fillRect l="-1087"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981777" y="2894121"/>
            <a:ext cx="9300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With</a:t>
            </a:r>
            <a:r>
              <a:rPr lang="fr-FR" sz="2400" dirty="0" smtClean="0"/>
              <a:t> 1 X</a:t>
            </a:r>
            <a:r>
              <a:rPr lang="fr-FR" sz="2400" baseline="-25000" dirty="0" smtClean="0"/>
              <a:t>0</a:t>
            </a:r>
            <a:r>
              <a:rPr lang="fr-FR" sz="2400" dirty="0" smtClean="0"/>
              <a:t> in the </a:t>
            </a:r>
            <a:r>
              <a:rPr lang="fr-FR" sz="2400" dirty="0" err="1" smtClean="0"/>
              <a:t>tracking</a:t>
            </a:r>
            <a:r>
              <a:rPr lang="fr-FR" sz="2400" dirty="0" smtClean="0"/>
              <a:t> area (</a:t>
            </a:r>
            <a:r>
              <a:rPr lang="fr-FR" sz="2400" dirty="0" err="1" smtClean="0"/>
              <a:t>much</a:t>
            </a:r>
            <a:r>
              <a:rPr lang="fr-FR" sz="2400" dirty="0" smtClean="0"/>
              <a:t> more </a:t>
            </a:r>
            <a:r>
              <a:rPr lang="fr-FR" sz="2400" dirty="0" err="1" smtClean="0"/>
              <a:t>than</a:t>
            </a:r>
            <a:r>
              <a:rPr lang="fr-FR" sz="2400" dirty="0" smtClean="0"/>
              <a:t> </a:t>
            </a:r>
            <a:r>
              <a:rPr lang="fr-FR" sz="2400" dirty="0" err="1" smtClean="0"/>
              <a:t>any</a:t>
            </a:r>
            <a:r>
              <a:rPr lang="fr-FR" sz="2400" dirty="0" smtClean="0"/>
              <a:t> </a:t>
            </a:r>
            <a:r>
              <a:rPr lang="fr-FR" sz="2400" dirty="0" err="1" smtClean="0"/>
              <a:t>reasonnable</a:t>
            </a:r>
            <a:r>
              <a:rPr lang="fr-FR" sz="2400" dirty="0" smtClean="0"/>
              <a:t> </a:t>
            </a:r>
            <a:r>
              <a:rPr lang="fr-FR" sz="2400" dirty="0" err="1" smtClean="0"/>
              <a:t>tracker</a:t>
            </a:r>
            <a:r>
              <a:rPr lang="fr-FR" sz="2400" dirty="0" smtClean="0"/>
              <a:t>),</a:t>
            </a:r>
          </a:p>
          <a:p>
            <a:r>
              <a:rPr lang="fr-FR" sz="2400" dirty="0" err="1"/>
              <a:t>o</a:t>
            </a:r>
            <a:r>
              <a:rPr lang="fr-FR" sz="2400" dirty="0" err="1" smtClean="0"/>
              <a:t>nly</a:t>
            </a:r>
            <a:r>
              <a:rPr lang="fr-FR" sz="2400" dirty="0" smtClean="0"/>
              <a:t> ~3 interactions </a:t>
            </a:r>
            <a:r>
              <a:rPr lang="fr-FR" sz="2400" dirty="0" err="1" smtClean="0"/>
              <a:t>expected</a:t>
            </a:r>
            <a:r>
              <a:rPr lang="fr-FR" sz="2400" dirty="0" smtClean="0"/>
              <a:t> !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085667" y="4758090"/>
            <a:ext cx="788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Wingdings 3" panose="05040102010807070707" pitchFamily="18" charset="2"/>
              </a:rPr>
              <a:t>a </a:t>
            </a:r>
            <a:r>
              <a:rPr lang="fr-FR" sz="2400" dirty="0" err="1" smtClean="0"/>
              <a:t>A</a:t>
            </a:r>
            <a:r>
              <a:rPr lang="fr-FR" sz="2400" dirty="0" smtClean="0"/>
              <a:t> </a:t>
            </a:r>
            <a:r>
              <a:rPr lang="fr-FR" sz="2400" dirty="0" err="1" smtClean="0"/>
              <a:t>dedicated</a:t>
            </a:r>
            <a:r>
              <a:rPr lang="fr-FR" sz="2400" dirty="0" smtClean="0"/>
              <a:t> detector </a:t>
            </a:r>
            <a:r>
              <a:rPr lang="fr-FR" sz="2400" dirty="0" err="1" smtClean="0"/>
              <a:t>with</a:t>
            </a:r>
            <a:r>
              <a:rPr lang="fr-FR" sz="2400" dirty="0" smtClean="0"/>
              <a:t> </a:t>
            </a:r>
            <a:r>
              <a:rPr lang="fr-FR" sz="2400" dirty="0" err="1" smtClean="0"/>
              <a:t>some</a:t>
            </a:r>
            <a:r>
              <a:rPr lang="fr-FR" sz="2400" dirty="0" smtClean="0"/>
              <a:t> 100 X</a:t>
            </a:r>
            <a:r>
              <a:rPr lang="fr-FR" sz="2400" baseline="-25000" dirty="0" smtClean="0"/>
              <a:t>0</a:t>
            </a:r>
            <a:r>
              <a:rPr lang="fr-FR" sz="2400" dirty="0" smtClean="0"/>
              <a:t> </a:t>
            </a:r>
            <a:r>
              <a:rPr lang="fr-FR" sz="2400" dirty="0" err="1" smtClean="0"/>
              <a:t>would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needed</a:t>
            </a: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72547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3665" y="912661"/>
            <a:ext cx="6775575" cy="175224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943" y="2807893"/>
            <a:ext cx="6477017" cy="291780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987879" y="246454"/>
            <a:ext cx="967720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dirty="0" err="1" smtClean="0"/>
              <a:t>Search</a:t>
            </a:r>
            <a:r>
              <a:rPr lang="fr-FR" sz="2800" dirty="0" smtClean="0"/>
              <a:t> for </a:t>
            </a:r>
            <a:r>
              <a:rPr lang="fr-FR" sz="2800" dirty="0" err="1" smtClean="0"/>
              <a:t>interference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diagrams</a:t>
            </a:r>
            <a:r>
              <a:rPr lang="fr-FR" sz="2800" dirty="0" smtClean="0"/>
              <a:t> </a:t>
            </a:r>
            <a:r>
              <a:rPr lang="fr-FR" sz="2800" dirty="0" err="1" smtClean="0"/>
              <a:t>with</a:t>
            </a:r>
            <a:r>
              <a:rPr lang="fr-FR" sz="2800" dirty="0" smtClean="0"/>
              <a:t> </a:t>
            </a:r>
            <a:r>
              <a:rPr lang="fr-FR" sz="2800" dirty="0" err="1" smtClean="0"/>
              <a:t>well</a:t>
            </a:r>
            <a:r>
              <a:rPr lang="fr-FR" sz="2800" dirty="0" smtClean="0"/>
              <a:t> </a:t>
            </a:r>
            <a:r>
              <a:rPr lang="fr-FR" sz="2800" dirty="0" err="1" smtClean="0"/>
              <a:t>known</a:t>
            </a:r>
            <a:r>
              <a:rPr lang="fr-FR" sz="2800" dirty="0" smtClean="0"/>
              <a:t>  </a:t>
            </a:r>
            <a:r>
              <a:rPr lang="fr-FR" sz="2800" dirty="0" err="1" smtClean="0"/>
              <a:t>couplings</a:t>
            </a:r>
            <a:endParaRPr lang="fr-FR" sz="2800" dirty="0"/>
          </a:p>
        </p:txBody>
      </p:sp>
      <p:sp>
        <p:nvSpPr>
          <p:cNvPr id="5" name="ZoneTexte 4"/>
          <p:cNvSpPr txBox="1"/>
          <p:nvPr/>
        </p:nvSpPr>
        <p:spPr>
          <a:xfrm>
            <a:off x="2622943" y="6227545"/>
            <a:ext cx="640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Only</a:t>
            </a:r>
            <a:r>
              <a:rPr lang="fr-FR" sz="2400" dirty="0" smtClean="0"/>
              <a:t> </a:t>
            </a:r>
            <a:r>
              <a:rPr lang="fr-FR" sz="2400" dirty="0" smtClean="0">
                <a:latin typeface="Symbol" panose="05050102010706020507" pitchFamily="18" charset="2"/>
              </a:rPr>
              <a:t>n</a:t>
            </a:r>
            <a:r>
              <a:rPr lang="fr-FR" sz="2400" baseline="-25000" dirty="0" smtClean="0"/>
              <a:t>e</a:t>
            </a:r>
            <a:r>
              <a:rPr lang="fr-FR" sz="2400" dirty="0" smtClean="0"/>
              <a:t> </a:t>
            </a:r>
            <a:r>
              <a:rPr lang="fr-FR" sz="2400" dirty="0" err="1" smtClean="0"/>
              <a:t>interfere</a:t>
            </a:r>
            <a:r>
              <a:rPr lang="fr-FR" sz="2400" dirty="0" smtClean="0"/>
              <a:t> </a:t>
            </a:r>
            <a:r>
              <a:rPr lang="fr-FR" sz="2400" dirty="0" smtClean="0">
                <a:latin typeface="Wingdings 3" panose="05040102010807070707" pitchFamily="18" charset="2"/>
              </a:rPr>
              <a:t>a</a:t>
            </a:r>
            <a:r>
              <a:rPr lang="fr-FR" sz="2400" dirty="0" smtClean="0"/>
              <a:t> </a:t>
            </a:r>
            <a:r>
              <a:rPr lang="fr-FR" sz="2400" dirty="0" err="1" smtClean="0"/>
              <a:t>interference</a:t>
            </a:r>
            <a:r>
              <a:rPr lang="fr-FR" sz="2400" dirty="0" smtClean="0"/>
              <a:t> </a:t>
            </a:r>
            <a:r>
              <a:rPr lang="fr-FR" sz="2400" dirty="0" err="1" smtClean="0"/>
              <a:t>effect</a:t>
            </a:r>
            <a:r>
              <a:rPr lang="fr-FR" sz="2400" dirty="0" smtClean="0"/>
              <a:t> </a:t>
            </a:r>
            <a:r>
              <a:rPr lang="fr-FR" sz="2400" dirty="0" err="1" smtClean="0"/>
              <a:t>measures</a:t>
            </a:r>
            <a:r>
              <a:rPr lang="fr-FR" sz="2400" dirty="0" smtClean="0"/>
              <a:t>  </a:t>
            </a:r>
            <a:endParaRPr lang="fr-FR" sz="2400" baseline="-25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8809760" y="6137263"/>
                <a:ext cx="878959" cy="6422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>
                          <m:sSub>
                            <m:sSubPr>
                              <m:ctrlPr>
                                <a:rPr lang="fr-FR" sz="3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3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fr-FR" sz="32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p>
                      </m:sSubSup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9760" y="6137263"/>
                <a:ext cx="878959" cy="6422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81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552" y="971106"/>
            <a:ext cx="5235091" cy="5112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8162223" y="1248155"/>
                <a:ext cx="2143087" cy="15429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fr-FR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r>
                            <a:rPr lang="fr-FR" sz="2000" b="0" i="1" smtClean="0">
                              <a:latin typeface="Cambria Math" panose="02040503050406030204" pitchFamily="18" charset="0"/>
                            </a:rPr>
                            <m:t>&gt;0.1</m:t>
                          </m:r>
                          <m:sSub>
                            <m:sSubPr>
                              <m:ctrlP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000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fr-FR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F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&gt;15°</m:t>
                      </m:r>
                    </m:oMath>
                  </m:oMathPara>
                </a14:m>
                <a:endParaRPr lang="fr-FR" sz="2400" b="0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fr-FR" sz="2400" dirty="0" smtClean="0"/>
                  <a:t> &gt; 0.02 </a:t>
                </a:r>
                <a:r>
                  <a:rPr lang="fr-FR" sz="2400" i="1" dirty="0" err="1" smtClean="0"/>
                  <a:t>E</a:t>
                </a:r>
                <a:r>
                  <a:rPr lang="fr-FR" sz="2400" i="1" baseline="-25000" dirty="0" err="1" smtClean="0"/>
                  <a:t>beam</a:t>
                </a:r>
                <a:endParaRPr lang="fr-FR" sz="2400" i="1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2223" y="1248155"/>
                <a:ext cx="2143087" cy="1542987"/>
              </a:xfrm>
              <a:prstGeom prst="rect">
                <a:avLst/>
              </a:prstGeom>
              <a:blipFill>
                <a:blip r:embed="rId3"/>
                <a:stretch>
                  <a:fillRect l="-5114" b="-90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1559293" y="130130"/>
                <a:ext cx="9018879" cy="865686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We </a:t>
                </a:r>
                <a:r>
                  <a:rPr lang="fr-FR" sz="2400" dirty="0" err="1" smtClean="0"/>
                  <a:t>concentrate</a:t>
                </a:r>
                <a:r>
                  <a:rPr lang="fr-FR" sz="2400" dirty="0" smtClean="0"/>
                  <a:t> 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rad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=161 </m:t>
                    </m:r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r>
                  <a:rPr lang="fr-FR" sz="2400" dirty="0" smtClean="0"/>
                  <a:t> </a:t>
                </a:r>
                <a:r>
                  <a:rPr lang="fr-FR" sz="2400" dirty="0" err="1" smtClean="0"/>
                  <a:t>with</a:t>
                </a:r>
                <a:r>
                  <a:rPr lang="fr-FR" sz="2400" dirty="0" smtClean="0"/>
                  <a:t> L=10ab</a:t>
                </a:r>
                <a:r>
                  <a:rPr lang="fr-FR" sz="2400" baseline="30000" dirty="0" smtClean="0"/>
                  <a:t>-1</a:t>
                </a:r>
                <a:r>
                  <a:rPr lang="fr-FR" sz="2400" dirty="0" smtClean="0"/>
                  <a:t> (i.e. </a:t>
                </a:r>
                <a:r>
                  <a:rPr lang="fr-FR" sz="2400" dirty="0" err="1" smtClean="0"/>
                  <a:t>with</a:t>
                </a:r>
                <a:r>
                  <a:rPr lang="fr-FR" sz="2400" dirty="0" smtClean="0"/>
                  <a:t> 2 detectors)</a:t>
                </a:r>
              </a:p>
              <a:p>
                <a:pPr algn="ctr"/>
                <a:r>
                  <a:rPr lang="fr-FR" sz="2400" dirty="0" smtClean="0"/>
                  <a:t>MC </a:t>
                </a:r>
                <a:r>
                  <a:rPr lang="fr-FR" sz="2400" dirty="0" err="1" smtClean="0"/>
                  <a:t>used</a:t>
                </a:r>
                <a:r>
                  <a:rPr lang="fr-FR" sz="2400" dirty="0" smtClean="0"/>
                  <a:t> KKMC (</a:t>
                </a:r>
                <a:r>
                  <a:rPr lang="fr-FR" sz="2400" dirty="0" err="1" smtClean="0"/>
                  <a:t>see</a:t>
                </a:r>
                <a:r>
                  <a:rPr lang="fr-FR" sz="2400" dirty="0" smtClean="0"/>
                  <a:t> Staszek Jadach et al.)</a:t>
                </a:r>
                <a:endParaRPr lang="fr-FR" sz="2400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293" y="130130"/>
                <a:ext cx="9018879" cy="865686"/>
              </a:xfrm>
              <a:prstGeom prst="rect">
                <a:avLst/>
              </a:prstGeom>
              <a:blipFill>
                <a:blip r:embed="rId4"/>
                <a:stretch>
                  <a:fillRect l="-1082" t="-1408" r="-68" b="-147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6506678" y="1696484"/>
            <a:ext cx="10197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Cuts</a:t>
            </a:r>
            <a:r>
              <a:rPr lang="fr-FR" dirty="0" smtClean="0"/>
              <a:t> for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(b)</a:t>
            </a:r>
            <a:r>
              <a:rPr lang="fr-FR" dirty="0" smtClean="0"/>
              <a:t> </a:t>
            </a:r>
            <a:r>
              <a:rPr lang="fr-FR" dirty="0" err="1" smtClean="0"/>
              <a:t>curve</a:t>
            </a:r>
            <a:endParaRPr lang="fr-FR" dirty="0"/>
          </a:p>
        </p:txBody>
      </p:sp>
      <p:sp>
        <p:nvSpPr>
          <p:cNvPr id="7" name="Accolade ouvrante 6"/>
          <p:cNvSpPr/>
          <p:nvPr/>
        </p:nvSpPr>
        <p:spPr>
          <a:xfrm>
            <a:off x="7709836" y="1248155"/>
            <a:ext cx="317633" cy="1418043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444176" y="5895514"/>
                <a:ext cx="4379494" cy="8122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𝒱</m:t>
                      </m:r>
                      <m:r>
                        <a:rPr lang="fr-F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den>
                      </m:f>
                      <m:r>
                        <a:rPr lang="fr-F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fr-F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  <m:acc>
                                <m:accPr>
                                  <m:chr m:val="̅"/>
                                  <m:ctrlP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sub>
                            <m:sup>
                              <m:r>
                                <a:rPr lang="fr-F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4176" y="5895514"/>
                <a:ext cx="4379494" cy="81227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4909" y="3538130"/>
            <a:ext cx="3466920" cy="334571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629146" y="3030081"/>
            <a:ext cx="3239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/>
              <a:t>Essentially</a:t>
            </a:r>
            <a:r>
              <a:rPr lang="fr-FR" sz="2400" dirty="0" smtClean="0"/>
              <a:t> 1 </a:t>
            </a:r>
            <a:r>
              <a:rPr lang="fr-FR" sz="2400" dirty="0" smtClean="0">
                <a:latin typeface="Symbol" panose="05050102010706020507" pitchFamily="18" charset="2"/>
              </a:rPr>
              <a:t>g</a:t>
            </a:r>
            <a:r>
              <a:rPr lang="fr-FR" sz="2400" dirty="0" smtClean="0"/>
              <a:t> </a:t>
            </a:r>
            <a:r>
              <a:rPr lang="fr-FR" sz="2400" dirty="0" err="1" smtClean="0"/>
              <a:t>after</a:t>
            </a:r>
            <a:r>
              <a:rPr lang="fr-FR" sz="2400" dirty="0" smtClean="0"/>
              <a:t> </a:t>
            </a:r>
            <a:r>
              <a:rPr lang="fr-FR" sz="2400" dirty="0" err="1" smtClean="0"/>
              <a:t>cuts</a:t>
            </a:r>
            <a:r>
              <a:rPr lang="fr-FR" sz="2400" dirty="0" smtClean="0">
                <a:latin typeface="Symbol" panose="05050102010706020507" pitchFamily="18" charset="2"/>
              </a:rPr>
              <a:t>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85643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37" y="1583528"/>
            <a:ext cx="10470842" cy="4899259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147461" y="327259"/>
            <a:ext cx="53227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Zoom on Z Radiative Return (ZRR)</a:t>
            </a:r>
            <a:endParaRPr lang="fr-FR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1465243" y="1091919"/>
                <a:ext cx="4278735" cy="4972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Difference </a:t>
                </a:r>
                <a:r>
                  <a:rPr lang="fr-FR" sz="2400" dirty="0" err="1" smtClean="0"/>
                  <a:t>between</a:t>
                </a:r>
                <a:r>
                  <a:rPr lang="fr-FR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  <m:r>
                          <a:rPr lang="fr-F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fr-FR" sz="2400" dirty="0" smtClean="0">
                    <a:latin typeface="Symbol" panose="05050102010706020507" pitchFamily="18" charset="2"/>
                  </a:rPr>
                  <a:t> </a:t>
                </a:r>
                <a:r>
                  <a:rPr lang="fr-FR" sz="24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fr-FR" sz="2400" b="1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endParaRPr lang="fr-FR" sz="2400" b="1" dirty="0"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5243" y="1091919"/>
                <a:ext cx="4278735" cy="497252"/>
              </a:xfrm>
              <a:prstGeom prst="rect">
                <a:avLst/>
              </a:prstGeom>
              <a:blipFill>
                <a:blip r:embed="rId3"/>
                <a:stretch>
                  <a:fillRect l="-2137" t="-8537" b="-207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8037210" y="4938223"/>
                <a:ext cx="1347035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7210" y="4938223"/>
                <a:ext cx="1347035" cy="5602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Connecteur droit avec flèche 6"/>
          <p:cNvCxnSpPr/>
          <p:nvPr/>
        </p:nvCxnSpPr>
        <p:spPr>
          <a:xfrm flipV="1">
            <a:off x="8710727" y="4090909"/>
            <a:ext cx="0" cy="8473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270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394" y="779645"/>
            <a:ext cx="10443037" cy="51951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6169446" y="5974793"/>
                <a:ext cx="5190652" cy="461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rad>
                  </m:oMath>
                </a14:m>
                <a:r>
                  <a:rPr lang="fr-FR" sz="2400" dirty="0"/>
                  <a:t>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p>
                    </m:sSubSup>
                    <m:r>
                      <a:rPr lang="fr-FR" sz="24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fr-FR" sz="2400" dirty="0"/>
                  <a:t> 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sup>
                    </m:sSubSup>
                    <m:r>
                      <a:rPr lang="fr-FR" sz="2400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rad>
                  </m:oMath>
                </a14:m>
                <a:endParaRPr lang="fr-FR" sz="2400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446" y="5974793"/>
                <a:ext cx="5190652" cy="461088"/>
              </a:xfrm>
              <a:prstGeom prst="rect">
                <a:avLst/>
              </a:prstGeom>
              <a:blipFill>
                <a:blip r:embed="rId3"/>
                <a:stretch>
                  <a:fillRect t="-5263" b="-342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1289786" y="133314"/>
            <a:ext cx="4247573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Interference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 </a:t>
            </a:r>
            <a:r>
              <a:rPr lang="fr-FR" dirty="0" err="1" smtClean="0"/>
              <a:t>may</a:t>
            </a:r>
            <a:r>
              <a:rPr lang="fr-FR" dirty="0" smtClean="0"/>
              <a:t> look </a:t>
            </a:r>
            <a:r>
              <a:rPr lang="fr-FR" dirty="0" err="1" smtClean="0"/>
              <a:t>small</a:t>
            </a:r>
            <a:r>
              <a:rPr lang="fr-FR" dirty="0" smtClean="0"/>
              <a:t> but</a:t>
            </a:r>
          </a:p>
          <a:p>
            <a:r>
              <a:rPr lang="fr-FR" dirty="0" err="1" smtClean="0"/>
              <a:t>Huge</a:t>
            </a:r>
            <a:r>
              <a:rPr lang="fr-FR" dirty="0" smtClean="0"/>
              <a:t> </a:t>
            </a:r>
            <a:r>
              <a:rPr lang="fr-FR" dirty="0" err="1" smtClean="0"/>
              <a:t>statistics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available</a:t>
            </a:r>
            <a:r>
              <a:rPr lang="fr-FR" dirty="0" smtClean="0"/>
              <a:t>  ~25 x 10</a:t>
            </a:r>
            <a:r>
              <a:rPr lang="fr-FR" baseline="30000" dirty="0" smtClean="0"/>
              <a:t>6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16140" y="6054290"/>
                <a:ext cx="554639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/>
                  <a:t>Parametrization </a:t>
                </a:r>
                <a:r>
                  <a:rPr lang="fr-FR" sz="2400" dirty="0" err="1" smtClean="0"/>
                  <a:t>assuming</a:t>
                </a:r>
                <a:r>
                  <a:rPr lang="fr-FR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fr-FR" sz="2400" i="1">
                            <a:latin typeface="Cambria Math" panose="02040503050406030204" pitchFamily="18" charset="0"/>
                          </a:rPr>
                          <m:t>𝑖𝑛𝑣</m:t>
                        </m:r>
                      </m:sub>
                    </m:sSub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≡3 </m:t>
                    </m:r>
                    <m:r>
                      <a:rPr lang="fr-FR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fr-F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fr-FR" sz="2400" dirty="0" smtClean="0">
                    <a:latin typeface="Wingdings 3" panose="05040102010807070707" pitchFamily="18" charset="2"/>
                  </a:rPr>
                  <a:t>a</a:t>
                </a:r>
                <a:r>
                  <a:rPr lang="fr-FR" sz="2400" dirty="0" smtClean="0"/>
                  <a:t> </a:t>
                </a:r>
                <a:endParaRPr lang="fr-FR" sz="24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140" y="6054290"/>
                <a:ext cx="5546390" cy="461665"/>
              </a:xfrm>
              <a:prstGeom prst="rect">
                <a:avLst/>
              </a:prstGeom>
              <a:blipFill>
                <a:blip r:embed="rId4"/>
                <a:stretch>
                  <a:fillRect l="-1648" t="-11842" b="-289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6437698" y="133313"/>
                <a:ext cx="5330755" cy="90839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For </a:t>
                </a:r>
                <a:r>
                  <a:rPr lang="fr-FR" dirty="0" err="1" smtClean="0"/>
                  <a:t>simplicity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let’s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define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Asymmetry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fr-FR" sz="24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sSub>
                          <m:sSubPr>
                            <m:ctrlPr>
                              <a:rPr lang="fr-FR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fr-FR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den>
                    </m:f>
                  </m:oMath>
                </a14:m>
                <a:endParaRPr lang="fr-FR" sz="2400" dirty="0" smtClean="0"/>
              </a:p>
              <a:p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dirty="0" smtClean="0"/>
                  <a:t>(v&gt;</a:t>
                </a:r>
                <a:r>
                  <a:rPr lang="fr-FR" dirty="0" err="1"/>
                  <a:t>v</a:t>
                </a:r>
                <a:r>
                  <a:rPr lang="fr-FR" baseline="-25000" dirty="0" err="1" smtClean="0"/>
                  <a:t>z</a:t>
                </a:r>
                <a:r>
                  <a:rPr lang="fr-FR" dirty="0" smtClean="0"/>
                  <a:t>)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fr-FR" dirty="0"/>
                  <a:t>(</a:t>
                </a:r>
                <a:r>
                  <a:rPr lang="fr-FR" dirty="0" smtClean="0"/>
                  <a:t>v&lt;</a:t>
                </a:r>
                <a:r>
                  <a:rPr lang="fr-FR" dirty="0" err="1" smtClean="0"/>
                  <a:t>v</a:t>
                </a:r>
                <a:r>
                  <a:rPr lang="fr-FR" baseline="-25000" dirty="0" err="1" smtClean="0"/>
                  <a:t>z</a:t>
                </a:r>
                <a:r>
                  <a:rPr lang="fr-FR" dirty="0"/>
                  <a:t>) 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698" y="133313"/>
                <a:ext cx="5330755" cy="908390"/>
              </a:xfrm>
              <a:prstGeom prst="rect">
                <a:avLst/>
              </a:prstGeom>
              <a:blipFill>
                <a:blip r:embed="rId5"/>
                <a:stretch>
                  <a:fillRect l="-798" b="-9272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162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81" y="1128557"/>
            <a:ext cx="5855377" cy="439153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365" y="1128557"/>
            <a:ext cx="5852172" cy="43891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5235154" y="123689"/>
                <a:ext cx="1394421" cy="40152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Error on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5154" y="123689"/>
                <a:ext cx="1394421" cy="401520"/>
              </a:xfrm>
              <a:prstGeom prst="rect">
                <a:avLst/>
              </a:prstGeom>
              <a:blipFill>
                <a:blip r:embed="rId4"/>
                <a:stretch>
                  <a:fillRect l="-3463" b="-1911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1270535" y="1222409"/>
            <a:ext cx="4275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Without</a:t>
            </a:r>
            <a:r>
              <a:rPr lang="fr-FR" dirty="0" smtClean="0"/>
              <a:t> detector </a:t>
            </a:r>
            <a:r>
              <a:rPr lang="fr-FR" dirty="0" err="1" smtClean="0"/>
              <a:t>resolution</a:t>
            </a:r>
            <a:r>
              <a:rPr lang="fr-FR" dirty="0" smtClean="0"/>
              <a:t> dilution </a:t>
            </a:r>
            <a:r>
              <a:rPr lang="fr-FR" dirty="0" err="1" smtClean="0"/>
              <a:t>effects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104574" y="5922678"/>
                <a:ext cx="1987467" cy="40152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  <m:r>
                      <a:rPr lang="fr-FR" b="0" i="0" smtClean="0">
                        <a:latin typeface="Cambria Math" panose="02040503050406030204" pitchFamily="18" charset="0"/>
                      </a:rPr>
                      <m:t>)=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±1.0%</m:t>
                    </m:r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574" y="5922678"/>
                <a:ext cx="1987467" cy="401520"/>
              </a:xfrm>
              <a:prstGeom prst="rect">
                <a:avLst/>
              </a:prstGeom>
              <a:blipFill>
                <a:blip r:embed="rId5"/>
                <a:stretch>
                  <a:fillRect b="-107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 flipH="1" flipV="1">
            <a:off x="1597794" y="4061861"/>
            <a:ext cx="19250" cy="17710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7102394" y="488367"/>
            <a:ext cx="407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detector </a:t>
            </a:r>
            <a:r>
              <a:rPr lang="fr-FR" dirty="0" err="1" smtClean="0"/>
              <a:t>resolution</a:t>
            </a:r>
            <a:r>
              <a:rPr lang="fr-FR" dirty="0" smtClean="0"/>
              <a:t> dilution </a:t>
            </a:r>
            <a:r>
              <a:rPr lang="fr-FR" dirty="0" err="1" smtClean="0"/>
              <a:t>effects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7121644" y="909398"/>
                <a:ext cx="2109039" cy="6506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0.05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⊕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0.002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1644" y="909398"/>
                <a:ext cx="2109039" cy="65069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629575" y="5810936"/>
                <a:ext cx="1987467" cy="401520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  <m:r>
                      <a:rPr lang="fr-FR" b="0" i="0" smtClean="0">
                        <a:latin typeface="Cambria Math" panose="02040503050406030204" pitchFamily="18" charset="0"/>
                      </a:rPr>
                      <m:t>)=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±1.4%</m:t>
                    </m:r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575" y="5810936"/>
                <a:ext cx="1987467" cy="401520"/>
              </a:xfrm>
              <a:prstGeom prst="rect">
                <a:avLst/>
              </a:prstGeom>
              <a:blipFill>
                <a:blip r:embed="rId7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cteur droit avec flèche 11"/>
          <p:cNvCxnSpPr/>
          <p:nvPr/>
        </p:nvCxnSpPr>
        <p:spPr>
          <a:xfrm flipH="1" flipV="1">
            <a:off x="7102394" y="4017496"/>
            <a:ext cx="19250" cy="17710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641075" y="6321040"/>
            <a:ext cx="428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If </a:t>
            </a:r>
            <a:r>
              <a:rPr lang="fr-FR" dirty="0" err="1" smtClean="0"/>
              <a:t>stochastic</a:t>
            </a:r>
            <a:r>
              <a:rPr lang="fr-FR" dirty="0" smtClean="0"/>
              <a:t> </a:t>
            </a:r>
            <a:r>
              <a:rPr lang="fr-FR" dirty="0" err="1" smtClean="0"/>
              <a:t>term</a:t>
            </a:r>
            <a:r>
              <a:rPr lang="fr-FR" dirty="0" smtClean="0"/>
              <a:t> x2 (</a:t>
            </a:r>
            <a:r>
              <a:rPr lang="fr-FR" dirty="0" err="1" smtClean="0"/>
              <a:t>sampling</a:t>
            </a:r>
            <a:r>
              <a:rPr lang="fr-FR" dirty="0" smtClean="0"/>
              <a:t> detector) </a:t>
            </a:r>
            <a:r>
              <a:rPr lang="fr-FR" dirty="0" smtClean="0">
                <a:latin typeface="Wingdings 3" panose="05040102010807070707" pitchFamily="18" charset="2"/>
              </a:rPr>
              <a:t>a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8898080" y="6292010"/>
                <a:ext cx="1987467" cy="401520"/>
              </a:xfrm>
              <a:prstGeom prst="rect">
                <a:avLst/>
              </a:prstGeom>
              <a:solidFill>
                <a:srgbClr val="FFCCFF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  <m:sup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p>
                    </m:sSubSup>
                    <m:r>
                      <a:rPr lang="fr-FR" b="0" i="0" smtClean="0">
                        <a:latin typeface="Cambria Math" panose="02040503050406030204" pitchFamily="18" charset="0"/>
                      </a:rPr>
                      <m:t>)= 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±2.4%</m:t>
                    </m:r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8080" y="6292010"/>
                <a:ext cx="1987467" cy="401520"/>
              </a:xfrm>
              <a:prstGeom prst="rect">
                <a:avLst/>
              </a:prstGeom>
              <a:blipFill>
                <a:blip r:embed="rId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9501604" y="888361"/>
            <a:ext cx="228293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Can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calibrated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endParaRPr lang="fr-FR" dirty="0"/>
          </a:p>
          <a:p>
            <a:r>
              <a:rPr lang="fr-FR" dirty="0" err="1" smtClean="0">
                <a:latin typeface="Symbol" panose="05050102010706020507" pitchFamily="18" charset="2"/>
              </a:rPr>
              <a:t>mmg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endParaRPr lang="fr-FR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499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392</Words>
  <Application>Microsoft Office PowerPoint</Application>
  <PresentationFormat>Grand écran</PresentationFormat>
  <Paragraphs>79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CMMI12</vt:lpstr>
      <vt:lpstr>CMR12</vt:lpstr>
      <vt:lpstr>CMSY10</vt:lpstr>
      <vt:lpstr>CMTT12</vt:lpstr>
      <vt:lpstr>Symbol</vt:lpstr>
      <vt:lpstr>Wingdings 3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 Roy</dc:creator>
  <cp:lastModifiedBy>ALEKSAN Roy</cp:lastModifiedBy>
  <cp:revision>67</cp:revision>
  <dcterms:created xsi:type="dcterms:W3CDTF">2019-09-27T09:26:33Z</dcterms:created>
  <dcterms:modified xsi:type="dcterms:W3CDTF">2020-01-16T16:48:17Z</dcterms:modified>
</cp:coreProperties>
</file>