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69" d="100"/>
          <a:sy n="69" d="100"/>
        </p:scale>
        <p:origin x="564" y="4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diagrams/_rels/data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diagrams/_rels/drawing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diagrams/_rels/drawing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D7F11A0-C899-48DF-8DA8-77F3899C8962}" type="doc">
      <dgm:prSet loTypeId="urn:microsoft.com/office/officeart/2009/3/layout/PhasedProcess" loCatId="process" qsTypeId="urn:microsoft.com/office/officeart/2005/8/quickstyle/simple1" qsCatId="simple" csTypeId="urn:microsoft.com/office/officeart/2005/8/colors/accent1_2" csCatId="accent1" phldr="1"/>
      <dgm:spPr/>
      <dgm:t>
        <a:bodyPr/>
        <a:lstStyle/>
        <a:p>
          <a:endParaRPr lang="en-US"/>
        </a:p>
      </dgm:t>
    </dgm:pt>
    <dgm:pt modelId="{9EE5D064-6693-43C5-AF4C-2E3D9D9C3087}">
      <dgm:prSet phldrT="[Text]"/>
      <dgm:spPr/>
      <dgm:t>
        <a:bodyPr/>
        <a:lstStyle/>
        <a:p>
          <a:r>
            <a:rPr lang="en-US" dirty="0" smtClean="0"/>
            <a:t>Communication, Dissemination, Outreach Tools</a:t>
          </a:r>
        </a:p>
      </dgm:t>
    </dgm:pt>
    <dgm:pt modelId="{426B87E5-0BD3-4B77-ADD9-63E7AA26C81C}" type="parTrans" cxnId="{F31EA8C2-8340-41C6-87CB-7BD3FDA0D6FE}">
      <dgm:prSet/>
      <dgm:spPr/>
      <dgm:t>
        <a:bodyPr/>
        <a:lstStyle/>
        <a:p>
          <a:endParaRPr lang="en-US"/>
        </a:p>
      </dgm:t>
    </dgm:pt>
    <dgm:pt modelId="{B1EF60DD-4A2F-4814-99E6-C675033262D7}" type="sibTrans" cxnId="{F31EA8C2-8340-41C6-87CB-7BD3FDA0D6FE}">
      <dgm:prSet/>
      <dgm:spPr/>
      <dgm:t>
        <a:bodyPr/>
        <a:lstStyle/>
        <a:p>
          <a:endParaRPr lang="en-US"/>
        </a:p>
      </dgm:t>
    </dgm:pt>
    <dgm:pt modelId="{172FE812-257F-46CF-B631-9F089B351325}">
      <dgm:prSet phldrT="[Text]"/>
      <dgm:spPr>
        <a:solidFill>
          <a:schemeClr val="accent3">
            <a:lumMod val="20000"/>
            <a:lumOff val="80000"/>
            <a:alpha val="50000"/>
          </a:schemeClr>
        </a:solidFill>
      </dgm:spPr>
      <dgm:t>
        <a:bodyPr/>
        <a:lstStyle/>
        <a:p>
          <a:r>
            <a:rPr lang="en-US" dirty="0" smtClean="0"/>
            <a:t>Multiple stakeholders</a:t>
          </a:r>
          <a:endParaRPr lang="en-US" dirty="0"/>
        </a:p>
      </dgm:t>
    </dgm:pt>
    <dgm:pt modelId="{684EA537-731E-4640-ACB5-A9771EFED693}" type="parTrans" cxnId="{B75C38FB-5180-4A91-819C-DBA7BF17468B}">
      <dgm:prSet/>
      <dgm:spPr/>
      <dgm:t>
        <a:bodyPr/>
        <a:lstStyle/>
        <a:p>
          <a:endParaRPr lang="en-US"/>
        </a:p>
      </dgm:t>
    </dgm:pt>
    <dgm:pt modelId="{59B3268C-5C79-4698-86EC-83EAB7A489D8}" type="sibTrans" cxnId="{B75C38FB-5180-4A91-819C-DBA7BF17468B}">
      <dgm:prSet/>
      <dgm:spPr/>
      <dgm:t>
        <a:bodyPr/>
        <a:lstStyle/>
        <a:p>
          <a:endParaRPr lang="en-US"/>
        </a:p>
      </dgm:t>
    </dgm:pt>
    <dgm:pt modelId="{0416A652-7514-4F48-8E87-A0B013B7CB84}">
      <dgm:prSet phldrT="[Text]"/>
      <dgm:spPr>
        <a:solidFill>
          <a:schemeClr val="accent3">
            <a:lumMod val="20000"/>
            <a:lumOff val="80000"/>
            <a:alpha val="50000"/>
          </a:schemeClr>
        </a:solidFill>
      </dgm:spPr>
      <dgm:t>
        <a:bodyPr/>
        <a:lstStyle/>
        <a:p>
          <a:r>
            <a:rPr lang="en-US" dirty="0" smtClean="0"/>
            <a:t>Knowledge Transfer</a:t>
          </a:r>
          <a:endParaRPr lang="en-US" dirty="0"/>
        </a:p>
      </dgm:t>
    </dgm:pt>
    <dgm:pt modelId="{2F904E8F-3CFD-4482-AD89-C6492CD37B4D}" type="parTrans" cxnId="{3A58D1F7-93EE-42C9-A745-D903C4B91904}">
      <dgm:prSet/>
      <dgm:spPr/>
      <dgm:t>
        <a:bodyPr/>
        <a:lstStyle/>
        <a:p>
          <a:endParaRPr lang="en-US"/>
        </a:p>
      </dgm:t>
    </dgm:pt>
    <dgm:pt modelId="{848C7D7B-83E8-4D60-89E8-56361AF59CF0}" type="sibTrans" cxnId="{3A58D1F7-93EE-42C9-A745-D903C4B91904}">
      <dgm:prSet/>
      <dgm:spPr/>
      <dgm:t>
        <a:bodyPr/>
        <a:lstStyle/>
        <a:p>
          <a:endParaRPr lang="en-US"/>
        </a:p>
      </dgm:t>
    </dgm:pt>
    <dgm:pt modelId="{804AB1E3-48A6-4586-979B-FC38D03E6B2D}">
      <dgm:prSet phldrT="[Text]"/>
      <dgm:spPr>
        <a:solidFill>
          <a:schemeClr val="accent3">
            <a:lumMod val="20000"/>
            <a:lumOff val="80000"/>
            <a:alpha val="50000"/>
          </a:schemeClr>
        </a:solidFill>
      </dgm:spPr>
      <dgm:t>
        <a:bodyPr/>
        <a:lstStyle/>
        <a:p>
          <a:r>
            <a:rPr lang="en-US" dirty="0" smtClean="0"/>
            <a:t>Inter-</a:t>
          </a:r>
          <a:r>
            <a:rPr lang="en-US" dirty="0" err="1" smtClean="0"/>
            <a:t>disciplinarity</a:t>
          </a:r>
          <a:endParaRPr lang="en-US" dirty="0"/>
        </a:p>
      </dgm:t>
    </dgm:pt>
    <dgm:pt modelId="{3F19DEF4-0541-407F-A05E-90262318E558}" type="parTrans" cxnId="{B6603068-A611-4A3F-A399-DFD5127AD6EC}">
      <dgm:prSet/>
      <dgm:spPr/>
      <dgm:t>
        <a:bodyPr/>
        <a:lstStyle/>
        <a:p>
          <a:endParaRPr lang="en-US"/>
        </a:p>
      </dgm:t>
    </dgm:pt>
    <dgm:pt modelId="{6DB5E799-CF76-4F49-91EA-2D431453AF3C}" type="sibTrans" cxnId="{B6603068-A611-4A3F-A399-DFD5127AD6EC}">
      <dgm:prSet/>
      <dgm:spPr/>
      <dgm:t>
        <a:bodyPr/>
        <a:lstStyle/>
        <a:p>
          <a:endParaRPr lang="en-US"/>
        </a:p>
      </dgm:t>
    </dgm:pt>
    <dgm:pt modelId="{9B62C171-EDEE-4F07-8197-A3E68994B0C3}">
      <dgm:prSet phldrT="[Text]"/>
      <dgm:spPr/>
      <dgm:t>
        <a:bodyPr/>
        <a:lstStyle/>
        <a:p>
          <a:r>
            <a:rPr lang="en-US" dirty="0" smtClean="0"/>
            <a:t>D1. Communication</a:t>
          </a:r>
          <a:br>
            <a:rPr lang="en-US" dirty="0" smtClean="0"/>
          </a:br>
          <a:r>
            <a:rPr lang="en-US" dirty="0" smtClean="0"/>
            <a:t>Strategy and Plan</a:t>
          </a:r>
          <a:endParaRPr lang="en-US" dirty="0"/>
        </a:p>
      </dgm:t>
    </dgm:pt>
    <dgm:pt modelId="{1FF9719B-8A91-407D-8DEE-642D168DABF9}" type="parTrans" cxnId="{57AD2137-89C8-4F02-BBBD-BA6E9DE9B586}">
      <dgm:prSet/>
      <dgm:spPr/>
      <dgm:t>
        <a:bodyPr/>
        <a:lstStyle/>
        <a:p>
          <a:endParaRPr lang="en-US"/>
        </a:p>
      </dgm:t>
    </dgm:pt>
    <dgm:pt modelId="{8A33AE15-0CA3-433F-938C-831D4E6FF692}" type="sibTrans" cxnId="{57AD2137-89C8-4F02-BBBD-BA6E9DE9B586}">
      <dgm:prSet/>
      <dgm:spPr/>
      <dgm:t>
        <a:bodyPr/>
        <a:lstStyle/>
        <a:p>
          <a:endParaRPr lang="en-US"/>
        </a:p>
      </dgm:t>
    </dgm:pt>
    <dgm:pt modelId="{DE53EC95-8140-4194-9C21-C24027AD8AD3}">
      <dgm:prSet phldrT="[Text]" custT="1"/>
      <dgm:spPr>
        <a:solidFill>
          <a:srgbClr val="C0C2F1">
            <a:alpha val="50196"/>
          </a:srgbClr>
        </a:solidFill>
        <a:ln>
          <a:solidFill>
            <a:schemeClr val="accent4"/>
          </a:solidFill>
        </a:ln>
      </dgm:spPr>
      <dgm:t>
        <a:bodyPr/>
        <a:lstStyle/>
        <a:p>
          <a:pPr algn="ctr"/>
          <a:endParaRPr lang="en-US" sz="1050" dirty="0" smtClean="0"/>
        </a:p>
        <a:p>
          <a:pPr algn="ctr"/>
          <a:r>
            <a:rPr lang="en-US" sz="1050" dirty="0" smtClean="0"/>
            <a:t>D2. Introductory Video</a:t>
          </a:r>
          <a:endParaRPr lang="en-US" sz="1050" dirty="0"/>
        </a:p>
      </dgm:t>
    </dgm:pt>
    <dgm:pt modelId="{E6ADB4B3-BA3A-44BE-80DA-733D2B0A9E4E}" type="parTrans" cxnId="{A724B41A-1484-49EA-BDEB-284FFB5DA9CC}">
      <dgm:prSet/>
      <dgm:spPr/>
      <dgm:t>
        <a:bodyPr/>
        <a:lstStyle/>
        <a:p>
          <a:endParaRPr lang="en-US"/>
        </a:p>
      </dgm:t>
    </dgm:pt>
    <dgm:pt modelId="{7F77CB07-7899-4F7C-886F-A9CA19ED59F7}" type="sibTrans" cxnId="{A724B41A-1484-49EA-BDEB-284FFB5DA9CC}">
      <dgm:prSet/>
      <dgm:spPr/>
      <dgm:t>
        <a:bodyPr/>
        <a:lstStyle/>
        <a:p>
          <a:endParaRPr lang="en-US"/>
        </a:p>
      </dgm:t>
    </dgm:pt>
    <dgm:pt modelId="{BE10A8E5-B1BA-4C07-98BF-3011D5C9C30D}">
      <dgm:prSet phldrT="[Text]" custT="1"/>
      <dgm:spPr>
        <a:solidFill>
          <a:schemeClr val="accent3">
            <a:lumMod val="60000"/>
            <a:lumOff val="40000"/>
            <a:alpha val="50000"/>
          </a:schemeClr>
        </a:solidFill>
        <a:ln>
          <a:solidFill>
            <a:schemeClr val="accent1"/>
          </a:solidFill>
        </a:ln>
      </dgm:spPr>
      <dgm:t>
        <a:bodyPr/>
        <a:lstStyle/>
        <a:p>
          <a:pPr algn="l"/>
          <a:r>
            <a:rPr lang="en-US" sz="1050" dirty="0" smtClean="0"/>
            <a:t>  On Track</a:t>
          </a:r>
          <a:endParaRPr lang="en-US" sz="1050" dirty="0"/>
        </a:p>
      </dgm:t>
    </dgm:pt>
    <dgm:pt modelId="{4E28F422-F38A-4DEE-B3A1-59807A36B635}" type="parTrans" cxnId="{8E0C9206-3972-4C80-B945-0E8B1594F4AF}">
      <dgm:prSet/>
      <dgm:spPr/>
      <dgm:t>
        <a:bodyPr/>
        <a:lstStyle/>
        <a:p>
          <a:endParaRPr lang="en-US"/>
        </a:p>
      </dgm:t>
    </dgm:pt>
    <dgm:pt modelId="{BB9A8132-A78C-4F30-AEA0-509546A05941}" type="sibTrans" cxnId="{8E0C9206-3972-4C80-B945-0E8B1594F4AF}">
      <dgm:prSet/>
      <dgm:spPr/>
      <dgm:t>
        <a:bodyPr/>
        <a:lstStyle/>
        <a:p>
          <a:endParaRPr lang="en-US"/>
        </a:p>
      </dgm:t>
    </dgm:pt>
    <dgm:pt modelId="{42686027-7D14-4DE2-91E2-5D4CF8300127}">
      <dgm:prSet phldrT="[Text]"/>
      <dgm:spPr/>
      <dgm:t>
        <a:bodyPr/>
        <a:lstStyle/>
        <a:p>
          <a:r>
            <a:rPr lang="en-US" dirty="0" smtClean="0"/>
            <a:t>D3. Final report on Communication, Dissemination and Outreach</a:t>
          </a:r>
          <a:endParaRPr lang="en-US" dirty="0"/>
        </a:p>
      </dgm:t>
    </dgm:pt>
    <dgm:pt modelId="{FA241E5D-CAB9-404C-BB7F-6527DD32BFE8}" type="parTrans" cxnId="{C0B4A481-52F8-41AB-BC73-232DDF27EA75}">
      <dgm:prSet/>
      <dgm:spPr/>
      <dgm:t>
        <a:bodyPr/>
        <a:lstStyle/>
        <a:p>
          <a:endParaRPr lang="en-US"/>
        </a:p>
      </dgm:t>
    </dgm:pt>
    <dgm:pt modelId="{B190C28E-7C5A-43F0-8DF0-7BCBD6624388}" type="sibTrans" cxnId="{C0B4A481-52F8-41AB-BC73-232DDF27EA75}">
      <dgm:prSet/>
      <dgm:spPr/>
      <dgm:t>
        <a:bodyPr/>
        <a:lstStyle/>
        <a:p>
          <a:endParaRPr lang="en-US"/>
        </a:p>
      </dgm:t>
    </dgm:pt>
    <dgm:pt modelId="{1515FC98-878D-429E-85E0-5603BA777BC9}">
      <dgm:prSet phldrT="[Text]"/>
      <dgm:spPr/>
      <dgm:t>
        <a:bodyPr/>
        <a:lstStyle/>
        <a:p>
          <a:r>
            <a:rPr lang="en-US" dirty="0" smtClean="0"/>
            <a:t>Measurement &amp; Evaluation</a:t>
          </a:r>
          <a:endParaRPr lang="en-US" dirty="0"/>
        </a:p>
      </dgm:t>
    </dgm:pt>
    <dgm:pt modelId="{E78BA1C2-83AE-40E3-8189-3D1C536384EB}" type="parTrans" cxnId="{9045DBC8-CBCA-425C-BBB7-94AEF1DE106E}">
      <dgm:prSet/>
      <dgm:spPr/>
      <dgm:t>
        <a:bodyPr/>
        <a:lstStyle/>
        <a:p>
          <a:endParaRPr lang="en-US"/>
        </a:p>
      </dgm:t>
    </dgm:pt>
    <dgm:pt modelId="{071751BE-0819-4806-948A-131AACC534DB}" type="sibTrans" cxnId="{9045DBC8-CBCA-425C-BBB7-94AEF1DE106E}">
      <dgm:prSet/>
      <dgm:spPr/>
      <dgm:t>
        <a:bodyPr/>
        <a:lstStyle/>
        <a:p>
          <a:endParaRPr lang="en-US"/>
        </a:p>
      </dgm:t>
    </dgm:pt>
    <dgm:pt modelId="{87F9B856-05C0-4F63-9865-5CAD72E64B02}">
      <dgm:prSet phldrT="[Text]" custT="1"/>
      <dgm:spPr>
        <a:solidFill>
          <a:srgbClr val="C0C2F1">
            <a:alpha val="50196"/>
          </a:srgbClr>
        </a:solidFill>
        <a:ln>
          <a:solidFill>
            <a:schemeClr val="accent1">
              <a:lumMod val="40000"/>
              <a:lumOff val="60000"/>
            </a:schemeClr>
          </a:solidFill>
        </a:ln>
      </dgm:spPr>
      <dgm:t>
        <a:bodyPr/>
        <a:lstStyle/>
        <a:p>
          <a:pPr algn="r"/>
          <a:r>
            <a:rPr lang="en-US" sz="1050" dirty="0" smtClean="0"/>
            <a:t>Academia Meets Industry</a:t>
          </a:r>
          <a:endParaRPr lang="en-US" sz="1050" dirty="0"/>
        </a:p>
      </dgm:t>
    </dgm:pt>
    <dgm:pt modelId="{DFA92FE7-EAC2-45E7-A8E7-711C937C1571}" type="parTrans" cxnId="{08792EE3-1685-4E09-930D-B537F1BAC46D}">
      <dgm:prSet/>
      <dgm:spPr/>
      <dgm:t>
        <a:bodyPr/>
        <a:lstStyle/>
        <a:p>
          <a:endParaRPr lang="en-US"/>
        </a:p>
      </dgm:t>
    </dgm:pt>
    <dgm:pt modelId="{9F3E68E6-14E6-4384-804A-0E8C044F797D}" type="sibTrans" cxnId="{08792EE3-1685-4E09-930D-B537F1BAC46D}">
      <dgm:prSet/>
      <dgm:spPr/>
      <dgm:t>
        <a:bodyPr/>
        <a:lstStyle/>
        <a:p>
          <a:endParaRPr lang="en-US"/>
        </a:p>
      </dgm:t>
    </dgm:pt>
    <dgm:pt modelId="{FF181DD6-7778-4A7F-9CB8-6B62E91BA6AB}" type="pres">
      <dgm:prSet presAssocID="{CD7F11A0-C899-48DF-8DA8-77F3899C8962}" presName="Name0" presStyleCnt="0">
        <dgm:presLayoutVars>
          <dgm:chMax val="3"/>
          <dgm:chPref val="3"/>
          <dgm:bulletEnabled val="1"/>
          <dgm:dir/>
          <dgm:animLvl val="lvl"/>
        </dgm:presLayoutVars>
      </dgm:prSet>
      <dgm:spPr/>
      <dgm:t>
        <a:bodyPr/>
        <a:lstStyle/>
        <a:p>
          <a:endParaRPr lang="en-US"/>
        </a:p>
      </dgm:t>
    </dgm:pt>
    <dgm:pt modelId="{CB160364-77E0-4B3F-9232-17F003AA2803}" type="pres">
      <dgm:prSet presAssocID="{CD7F11A0-C899-48DF-8DA8-77F3899C8962}" presName="arc1" presStyleLbl="node1" presStyleIdx="0" presStyleCnt="4"/>
      <dgm:spPr>
        <a:solidFill>
          <a:schemeClr val="bg1">
            <a:alpha val="10196"/>
          </a:schemeClr>
        </a:solidFill>
      </dgm:spPr>
    </dgm:pt>
    <dgm:pt modelId="{B90DCFA8-955D-49E5-A7A9-2FE53DC2FA92}" type="pres">
      <dgm:prSet presAssocID="{CD7F11A0-C899-48DF-8DA8-77F3899C8962}" presName="arc3" presStyleLbl="node1" presStyleIdx="1" presStyleCnt="4"/>
      <dgm:spPr>
        <a:solidFill>
          <a:schemeClr val="bg1">
            <a:alpha val="10196"/>
          </a:schemeClr>
        </a:solidFill>
      </dgm:spPr>
    </dgm:pt>
    <dgm:pt modelId="{6D0E1F6D-E4FA-4155-A6AD-03AA3B7BFFFE}" type="pres">
      <dgm:prSet presAssocID="{CD7F11A0-C899-48DF-8DA8-77F3899C8962}" presName="parentText2" presStyleLbl="revTx" presStyleIdx="0" presStyleCnt="3">
        <dgm:presLayoutVars>
          <dgm:chMax val="4"/>
          <dgm:chPref val="3"/>
          <dgm:bulletEnabled val="1"/>
        </dgm:presLayoutVars>
      </dgm:prSet>
      <dgm:spPr/>
      <dgm:t>
        <a:bodyPr/>
        <a:lstStyle/>
        <a:p>
          <a:endParaRPr lang="en-US"/>
        </a:p>
      </dgm:t>
    </dgm:pt>
    <dgm:pt modelId="{57F1F631-0394-41C2-9495-25B7342B7155}" type="pres">
      <dgm:prSet presAssocID="{CD7F11A0-C899-48DF-8DA8-77F3899C8962}" presName="arc2" presStyleLbl="node1" presStyleIdx="2" presStyleCnt="4"/>
      <dgm:spPr>
        <a:solidFill>
          <a:schemeClr val="bg1">
            <a:alpha val="10196"/>
          </a:schemeClr>
        </a:solidFill>
      </dgm:spPr>
    </dgm:pt>
    <dgm:pt modelId="{1378EC48-4490-4061-BB31-49E2B3EFA493}" type="pres">
      <dgm:prSet presAssocID="{CD7F11A0-C899-48DF-8DA8-77F3899C8962}" presName="arc4" presStyleLbl="node1" presStyleIdx="3" presStyleCnt="4"/>
      <dgm:spPr>
        <a:solidFill>
          <a:schemeClr val="bg1">
            <a:alpha val="10196"/>
          </a:schemeClr>
        </a:solidFill>
      </dgm:spPr>
    </dgm:pt>
    <dgm:pt modelId="{5A578D82-59B7-49CF-BE16-68C4F2393793}" type="pres">
      <dgm:prSet presAssocID="{CD7F11A0-C899-48DF-8DA8-77F3899C8962}" presName="parentText3" presStyleLbl="revTx" presStyleIdx="1" presStyleCnt="3" custScaleX="100426" custLinFactNeighborX="2544">
        <dgm:presLayoutVars>
          <dgm:chMax val="1"/>
          <dgm:chPref val="1"/>
          <dgm:bulletEnabled val="1"/>
        </dgm:presLayoutVars>
      </dgm:prSet>
      <dgm:spPr/>
      <dgm:t>
        <a:bodyPr/>
        <a:lstStyle/>
        <a:p>
          <a:endParaRPr lang="en-US"/>
        </a:p>
      </dgm:t>
    </dgm:pt>
    <dgm:pt modelId="{7DA83663-4A42-4122-B00B-0B16767A1B7E}" type="pres">
      <dgm:prSet presAssocID="{CD7F11A0-C899-48DF-8DA8-77F3899C8962}" presName="middleComposite" presStyleCnt="0"/>
      <dgm:spPr/>
    </dgm:pt>
    <dgm:pt modelId="{BD690B3D-122E-4A44-B80F-AB3CED0D9EEE}" type="pres">
      <dgm:prSet presAssocID="{DE53EC95-8140-4194-9C21-C24027AD8AD3}" presName="circ1" presStyleLbl="vennNode1" presStyleIdx="0" presStyleCnt="9" custLinFactNeighborX="-1474" custLinFactNeighborY="-10315"/>
      <dgm:spPr/>
      <dgm:t>
        <a:bodyPr/>
        <a:lstStyle/>
        <a:p>
          <a:endParaRPr lang="en-US"/>
        </a:p>
      </dgm:t>
    </dgm:pt>
    <dgm:pt modelId="{2F50826B-EAE6-4E79-8685-1A57628A6221}" type="pres">
      <dgm:prSet presAssocID="{DE53EC95-8140-4194-9C21-C24027AD8AD3}" presName="circ1Tx" presStyleLbl="revTx" presStyleIdx="1" presStyleCnt="3">
        <dgm:presLayoutVars>
          <dgm:chMax val="0"/>
          <dgm:chPref val="0"/>
        </dgm:presLayoutVars>
      </dgm:prSet>
      <dgm:spPr/>
      <dgm:t>
        <a:bodyPr/>
        <a:lstStyle/>
        <a:p>
          <a:endParaRPr lang="en-US"/>
        </a:p>
      </dgm:t>
    </dgm:pt>
    <dgm:pt modelId="{5B1998E9-8F6F-43A5-BBD0-7A795D1B9BC5}" type="pres">
      <dgm:prSet presAssocID="{BE10A8E5-B1BA-4C07-98BF-3011D5C9C30D}" presName="circ2" presStyleLbl="vennNode1" presStyleIdx="1" presStyleCnt="9" custLinFactNeighborX="-1474" custLinFactNeighborY="-10315"/>
      <dgm:spPr/>
      <dgm:t>
        <a:bodyPr/>
        <a:lstStyle/>
        <a:p>
          <a:endParaRPr lang="en-US"/>
        </a:p>
      </dgm:t>
    </dgm:pt>
    <dgm:pt modelId="{98C6A714-A171-4840-B598-705F443012A8}" type="pres">
      <dgm:prSet presAssocID="{BE10A8E5-B1BA-4C07-98BF-3011D5C9C30D}" presName="circ2Tx" presStyleLbl="revTx" presStyleIdx="1" presStyleCnt="3">
        <dgm:presLayoutVars>
          <dgm:chMax val="0"/>
          <dgm:chPref val="0"/>
        </dgm:presLayoutVars>
      </dgm:prSet>
      <dgm:spPr/>
      <dgm:t>
        <a:bodyPr/>
        <a:lstStyle/>
        <a:p>
          <a:endParaRPr lang="en-US"/>
        </a:p>
      </dgm:t>
    </dgm:pt>
    <dgm:pt modelId="{F7EA43C7-75F2-43E1-9023-74B8325780FB}" type="pres">
      <dgm:prSet presAssocID="{87F9B856-05C0-4F63-9865-5CAD72E64B02}" presName="circ3" presStyleLbl="vennNode1" presStyleIdx="2" presStyleCnt="9" custLinFactNeighborX="-1474" custLinFactNeighborY="-10315"/>
      <dgm:spPr/>
      <dgm:t>
        <a:bodyPr/>
        <a:lstStyle/>
        <a:p>
          <a:endParaRPr lang="en-US"/>
        </a:p>
      </dgm:t>
    </dgm:pt>
    <dgm:pt modelId="{BF356966-DD20-492B-9F3D-CCA850779E3C}" type="pres">
      <dgm:prSet presAssocID="{87F9B856-05C0-4F63-9865-5CAD72E64B02}" presName="circ3Tx" presStyleLbl="revTx" presStyleIdx="1" presStyleCnt="3">
        <dgm:presLayoutVars>
          <dgm:chMax val="0"/>
          <dgm:chPref val="0"/>
        </dgm:presLayoutVars>
      </dgm:prSet>
      <dgm:spPr/>
      <dgm:t>
        <a:bodyPr/>
        <a:lstStyle/>
        <a:p>
          <a:endParaRPr lang="en-US"/>
        </a:p>
      </dgm:t>
    </dgm:pt>
    <dgm:pt modelId="{F524A52C-0A58-408E-8508-4B7CE74ADDDC}" type="pres">
      <dgm:prSet presAssocID="{CD7F11A0-C899-48DF-8DA8-77F3899C8962}" presName="leftComposite" presStyleCnt="0"/>
      <dgm:spPr/>
    </dgm:pt>
    <dgm:pt modelId="{F7A43B40-B588-421F-B1B6-EFEEC2801B0C}" type="pres">
      <dgm:prSet presAssocID="{172FE812-257F-46CF-B631-9F089B351325}" presName="childText1_1" presStyleLbl="vennNode1" presStyleIdx="3" presStyleCnt="9">
        <dgm:presLayoutVars>
          <dgm:chMax val="0"/>
          <dgm:chPref val="0"/>
        </dgm:presLayoutVars>
      </dgm:prSet>
      <dgm:spPr/>
      <dgm:t>
        <a:bodyPr/>
        <a:lstStyle/>
        <a:p>
          <a:endParaRPr lang="en-US"/>
        </a:p>
      </dgm:t>
    </dgm:pt>
    <dgm:pt modelId="{1177C60C-AAD1-4392-84B5-5870AAFE8E8C}" type="pres">
      <dgm:prSet presAssocID="{172FE812-257F-46CF-B631-9F089B351325}" presName="ellipse1" presStyleLbl="vennNode1" presStyleIdx="4" presStyleCnt="9"/>
      <dgm:spPr/>
    </dgm:pt>
    <dgm:pt modelId="{9F8F0ADD-CFC1-43E4-83E4-95ED76458305}" type="pres">
      <dgm:prSet presAssocID="{172FE812-257F-46CF-B631-9F089B351325}" presName="ellipse2" presStyleLbl="vennNode1" presStyleIdx="5" presStyleCnt="9"/>
      <dgm:spPr>
        <a:solidFill>
          <a:schemeClr val="accent1">
            <a:lumMod val="20000"/>
            <a:lumOff val="80000"/>
          </a:schemeClr>
        </a:solidFill>
      </dgm:spPr>
    </dgm:pt>
    <dgm:pt modelId="{CF4DD350-5A98-4C1A-A22C-25764F46DB8B}" type="pres">
      <dgm:prSet presAssocID="{0416A652-7514-4F48-8E87-A0B013B7CB84}" presName="childText1_2" presStyleLbl="vennNode1" presStyleIdx="6" presStyleCnt="9">
        <dgm:presLayoutVars>
          <dgm:chMax val="0"/>
          <dgm:chPref val="0"/>
        </dgm:presLayoutVars>
      </dgm:prSet>
      <dgm:spPr/>
      <dgm:t>
        <a:bodyPr/>
        <a:lstStyle/>
        <a:p>
          <a:endParaRPr lang="en-US"/>
        </a:p>
      </dgm:t>
    </dgm:pt>
    <dgm:pt modelId="{1A867734-D6E8-4B30-8876-CBEF8FFAA74A}" type="pres">
      <dgm:prSet presAssocID="{0416A652-7514-4F48-8E87-A0B013B7CB84}" presName="ellipse3" presStyleLbl="vennNode1" presStyleIdx="7" presStyleCnt="9"/>
      <dgm:spPr>
        <a:solidFill>
          <a:schemeClr val="accent1"/>
        </a:solidFill>
      </dgm:spPr>
    </dgm:pt>
    <dgm:pt modelId="{E80984C1-F5AE-4D06-8B43-FED4A066222B}" type="pres">
      <dgm:prSet presAssocID="{804AB1E3-48A6-4586-979B-FC38D03E6B2D}" presName="childText1_3" presStyleLbl="vennNode1" presStyleIdx="8" presStyleCnt="9">
        <dgm:presLayoutVars>
          <dgm:chMax val="0"/>
          <dgm:chPref val="0"/>
        </dgm:presLayoutVars>
      </dgm:prSet>
      <dgm:spPr/>
      <dgm:t>
        <a:bodyPr/>
        <a:lstStyle/>
        <a:p>
          <a:endParaRPr lang="en-US"/>
        </a:p>
      </dgm:t>
    </dgm:pt>
    <dgm:pt modelId="{86FD46FE-7694-4BE6-9EF8-D07FB59B5F2C}" type="pres">
      <dgm:prSet presAssocID="{CD7F11A0-C899-48DF-8DA8-77F3899C8962}" presName="rightChild" presStyleLbl="node2" presStyleIdx="0" presStyleCnt="1">
        <dgm:presLayoutVars>
          <dgm:chMax val="0"/>
          <dgm:chPref val="0"/>
        </dgm:presLayoutVars>
      </dgm:prSet>
      <dgm:spPr/>
      <dgm:t>
        <a:bodyPr/>
        <a:lstStyle/>
        <a:p>
          <a:endParaRPr lang="en-US"/>
        </a:p>
      </dgm:t>
    </dgm:pt>
    <dgm:pt modelId="{12C20377-FBEC-444B-8281-6F0450EB2664}" type="pres">
      <dgm:prSet presAssocID="{CD7F11A0-C899-48DF-8DA8-77F3899C8962}" presName="parentText1" presStyleLbl="revTx" presStyleIdx="2" presStyleCnt="3">
        <dgm:presLayoutVars>
          <dgm:chMax val="4"/>
          <dgm:chPref val="3"/>
          <dgm:bulletEnabled val="1"/>
        </dgm:presLayoutVars>
      </dgm:prSet>
      <dgm:spPr/>
      <dgm:t>
        <a:bodyPr/>
        <a:lstStyle/>
        <a:p>
          <a:endParaRPr lang="en-US"/>
        </a:p>
      </dgm:t>
    </dgm:pt>
  </dgm:ptLst>
  <dgm:cxnLst>
    <dgm:cxn modelId="{879DEC3A-B39D-46FE-99D2-EFFCC84F9559}" type="presOf" srcId="{9EE5D064-6693-43C5-AF4C-2E3D9D9C3087}" destId="{12C20377-FBEC-444B-8281-6F0450EB2664}" srcOrd="0" destOrd="0" presId="urn:microsoft.com/office/officeart/2009/3/layout/PhasedProcess"/>
    <dgm:cxn modelId="{6A98FE0A-9D99-4E2B-A395-D087FDE4F634}" type="presOf" srcId="{BE10A8E5-B1BA-4C07-98BF-3011D5C9C30D}" destId="{98C6A714-A171-4840-B598-705F443012A8}" srcOrd="1" destOrd="0" presId="urn:microsoft.com/office/officeart/2009/3/layout/PhasedProcess"/>
    <dgm:cxn modelId="{E5A51B5A-074D-4B72-9EF6-56282E9D0BB5}" type="presOf" srcId="{804AB1E3-48A6-4586-979B-FC38D03E6B2D}" destId="{E80984C1-F5AE-4D06-8B43-FED4A066222B}" srcOrd="0" destOrd="0" presId="urn:microsoft.com/office/officeart/2009/3/layout/PhasedProcess"/>
    <dgm:cxn modelId="{F7E04766-402A-45D7-A9CF-1265F1129B84}" type="presOf" srcId="{CD7F11A0-C899-48DF-8DA8-77F3899C8962}" destId="{FF181DD6-7778-4A7F-9CB8-6B62E91BA6AB}" srcOrd="0" destOrd="0" presId="urn:microsoft.com/office/officeart/2009/3/layout/PhasedProcess"/>
    <dgm:cxn modelId="{36CAEDD6-404D-4B94-BBD5-1BB4BF6E5C26}" type="presOf" srcId="{0416A652-7514-4F48-8E87-A0B013B7CB84}" destId="{CF4DD350-5A98-4C1A-A22C-25764F46DB8B}" srcOrd="0" destOrd="0" presId="urn:microsoft.com/office/officeart/2009/3/layout/PhasedProcess"/>
    <dgm:cxn modelId="{C1986F5B-3C60-4C06-8C1A-874EE586BBEA}" type="presOf" srcId="{1515FC98-878D-429E-85E0-5603BA777BC9}" destId="{86FD46FE-7694-4BE6-9EF8-D07FB59B5F2C}" srcOrd="0" destOrd="0" presId="urn:microsoft.com/office/officeart/2009/3/layout/PhasedProcess"/>
    <dgm:cxn modelId="{3A58D1F7-93EE-42C9-A745-D903C4B91904}" srcId="{9EE5D064-6693-43C5-AF4C-2E3D9D9C3087}" destId="{0416A652-7514-4F48-8E87-A0B013B7CB84}" srcOrd="1" destOrd="0" parTransId="{2F904E8F-3CFD-4482-AD89-C6492CD37B4D}" sibTransId="{848C7D7B-83E8-4D60-89E8-56361AF59CF0}"/>
    <dgm:cxn modelId="{B0F5B609-7925-4D57-8DC8-51C0BF619335}" type="presOf" srcId="{87F9B856-05C0-4F63-9865-5CAD72E64B02}" destId="{F7EA43C7-75F2-43E1-9023-74B8325780FB}" srcOrd="0" destOrd="0" presId="urn:microsoft.com/office/officeart/2009/3/layout/PhasedProcess"/>
    <dgm:cxn modelId="{B6603068-A611-4A3F-A399-DFD5127AD6EC}" srcId="{9EE5D064-6693-43C5-AF4C-2E3D9D9C3087}" destId="{804AB1E3-48A6-4586-979B-FC38D03E6B2D}" srcOrd="2" destOrd="0" parTransId="{3F19DEF4-0541-407F-A05E-90262318E558}" sibTransId="{6DB5E799-CF76-4F49-91EA-2D431453AF3C}"/>
    <dgm:cxn modelId="{D5B99A37-CCF7-4245-8EBE-BE504598DBCF}" type="presOf" srcId="{DE53EC95-8140-4194-9C21-C24027AD8AD3}" destId="{2F50826B-EAE6-4E79-8685-1A57628A6221}" srcOrd="1" destOrd="0" presId="urn:microsoft.com/office/officeart/2009/3/layout/PhasedProcess"/>
    <dgm:cxn modelId="{4860257C-CCF0-46C5-9D17-09225AC7B072}" type="presOf" srcId="{172FE812-257F-46CF-B631-9F089B351325}" destId="{F7A43B40-B588-421F-B1B6-EFEEC2801B0C}" srcOrd="0" destOrd="0" presId="urn:microsoft.com/office/officeart/2009/3/layout/PhasedProcess"/>
    <dgm:cxn modelId="{08792EE3-1685-4E09-930D-B537F1BAC46D}" srcId="{9B62C171-EDEE-4F07-8197-A3E68994B0C3}" destId="{87F9B856-05C0-4F63-9865-5CAD72E64B02}" srcOrd="2" destOrd="0" parTransId="{DFA92FE7-EAC2-45E7-A8E7-711C937C1571}" sibTransId="{9F3E68E6-14E6-4384-804A-0E8C044F797D}"/>
    <dgm:cxn modelId="{A724B41A-1484-49EA-BDEB-284FFB5DA9CC}" srcId="{9B62C171-EDEE-4F07-8197-A3E68994B0C3}" destId="{DE53EC95-8140-4194-9C21-C24027AD8AD3}" srcOrd="0" destOrd="0" parTransId="{E6ADB4B3-BA3A-44BE-80DA-733D2B0A9E4E}" sibTransId="{7F77CB07-7899-4F7C-886F-A9CA19ED59F7}"/>
    <dgm:cxn modelId="{C0B4A481-52F8-41AB-BC73-232DDF27EA75}" srcId="{CD7F11A0-C899-48DF-8DA8-77F3899C8962}" destId="{42686027-7D14-4DE2-91E2-5D4CF8300127}" srcOrd="2" destOrd="0" parTransId="{FA241E5D-CAB9-404C-BB7F-6527DD32BFE8}" sibTransId="{B190C28E-7C5A-43F0-8DF0-7BCBD6624388}"/>
    <dgm:cxn modelId="{B75C38FB-5180-4A91-819C-DBA7BF17468B}" srcId="{9EE5D064-6693-43C5-AF4C-2E3D9D9C3087}" destId="{172FE812-257F-46CF-B631-9F089B351325}" srcOrd="0" destOrd="0" parTransId="{684EA537-731E-4640-ACB5-A9771EFED693}" sibTransId="{59B3268C-5C79-4698-86EC-83EAB7A489D8}"/>
    <dgm:cxn modelId="{613F140C-4C29-4F6B-9F9B-7B95B2FA9459}" type="presOf" srcId="{87F9B856-05C0-4F63-9865-5CAD72E64B02}" destId="{BF356966-DD20-492B-9F3D-CCA850779E3C}" srcOrd="1" destOrd="0" presId="urn:microsoft.com/office/officeart/2009/3/layout/PhasedProcess"/>
    <dgm:cxn modelId="{9313EE85-E0B1-40AC-8776-3AE4BEE3DFD9}" type="presOf" srcId="{DE53EC95-8140-4194-9C21-C24027AD8AD3}" destId="{BD690B3D-122E-4A44-B80F-AB3CED0D9EEE}" srcOrd="0" destOrd="0" presId="urn:microsoft.com/office/officeart/2009/3/layout/PhasedProcess"/>
    <dgm:cxn modelId="{18FDB745-2FA2-4F66-958B-8146E17E773F}" type="presOf" srcId="{BE10A8E5-B1BA-4C07-98BF-3011D5C9C30D}" destId="{5B1998E9-8F6F-43A5-BBD0-7A795D1B9BC5}" srcOrd="0" destOrd="0" presId="urn:microsoft.com/office/officeart/2009/3/layout/PhasedProcess"/>
    <dgm:cxn modelId="{57AD2137-89C8-4F02-BBBD-BA6E9DE9B586}" srcId="{CD7F11A0-C899-48DF-8DA8-77F3899C8962}" destId="{9B62C171-EDEE-4F07-8197-A3E68994B0C3}" srcOrd="1" destOrd="0" parTransId="{1FF9719B-8A91-407D-8DEE-642D168DABF9}" sibTransId="{8A33AE15-0CA3-433F-938C-831D4E6FF692}"/>
    <dgm:cxn modelId="{8E0C9206-3972-4C80-B945-0E8B1594F4AF}" srcId="{9B62C171-EDEE-4F07-8197-A3E68994B0C3}" destId="{BE10A8E5-B1BA-4C07-98BF-3011D5C9C30D}" srcOrd="1" destOrd="0" parTransId="{4E28F422-F38A-4DEE-B3A1-59807A36B635}" sibTransId="{BB9A8132-A78C-4F30-AEA0-509546A05941}"/>
    <dgm:cxn modelId="{F31EA8C2-8340-41C6-87CB-7BD3FDA0D6FE}" srcId="{CD7F11A0-C899-48DF-8DA8-77F3899C8962}" destId="{9EE5D064-6693-43C5-AF4C-2E3D9D9C3087}" srcOrd="0" destOrd="0" parTransId="{426B87E5-0BD3-4B77-ADD9-63E7AA26C81C}" sibTransId="{B1EF60DD-4A2F-4814-99E6-C675033262D7}"/>
    <dgm:cxn modelId="{1092C070-CFC9-4B72-AFB6-65E801134CB8}" type="presOf" srcId="{42686027-7D14-4DE2-91E2-5D4CF8300127}" destId="{5A578D82-59B7-49CF-BE16-68C4F2393793}" srcOrd="0" destOrd="0" presId="urn:microsoft.com/office/officeart/2009/3/layout/PhasedProcess"/>
    <dgm:cxn modelId="{BE9A2F2F-741B-4543-8C0B-17C97406AD8B}" type="presOf" srcId="{9B62C171-EDEE-4F07-8197-A3E68994B0C3}" destId="{6D0E1F6D-E4FA-4155-A6AD-03AA3B7BFFFE}" srcOrd="0" destOrd="0" presId="urn:microsoft.com/office/officeart/2009/3/layout/PhasedProcess"/>
    <dgm:cxn modelId="{9045DBC8-CBCA-425C-BBB7-94AEF1DE106E}" srcId="{42686027-7D14-4DE2-91E2-5D4CF8300127}" destId="{1515FC98-878D-429E-85E0-5603BA777BC9}" srcOrd="0" destOrd="0" parTransId="{E78BA1C2-83AE-40E3-8189-3D1C536384EB}" sibTransId="{071751BE-0819-4806-948A-131AACC534DB}"/>
    <dgm:cxn modelId="{815A8D37-821B-4D2C-9E8D-7AB9F3537116}" type="presParOf" srcId="{FF181DD6-7778-4A7F-9CB8-6B62E91BA6AB}" destId="{CB160364-77E0-4B3F-9232-17F003AA2803}" srcOrd="0" destOrd="0" presId="urn:microsoft.com/office/officeart/2009/3/layout/PhasedProcess"/>
    <dgm:cxn modelId="{4D091CFF-3CAE-4073-B331-905F93611541}" type="presParOf" srcId="{FF181DD6-7778-4A7F-9CB8-6B62E91BA6AB}" destId="{B90DCFA8-955D-49E5-A7A9-2FE53DC2FA92}" srcOrd="1" destOrd="0" presId="urn:microsoft.com/office/officeart/2009/3/layout/PhasedProcess"/>
    <dgm:cxn modelId="{18D0D1AF-9C34-46AD-A3D8-6AA75727A3F2}" type="presParOf" srcId="{FF181DD6-7778-4A7F-9CB8-6B62E91BA6AB}" destId="{6D0E1F6D-E4FA-4155-A6AD-03AA3B7BFFFE}" srcOrd="2" destOrd="0" presId="urn:microsoft.com/office/officeart/2009/3/layout/PhasedProcess"/>
    <dgm:cxn modelId="{F81CD30E-CD8F-4303-B192-A88FBD3405E8}" type="presParOf" srcId="{FF181DD6-7778-4A7F-9CB8-6B62E91BA6AB}" destId="{57F1F631-0394-41C2-9495-25B7342B7155}" srcOrd="3" destOrd="0" presId="urn:microsoft.com/office/officeart/2009/3/layout/PhasedProcess"/>
    <dgm:cxn modelId="{64A69EA0-A216-4B5D-AB2F-E6CB2BF2E3E0}" type="presParOf" srcId="{FF181DD6-7778-4A7F-9CB8-6B62E91BA6AB}" destId="{1378EC48-4490-4061-BB31-49E2B3EFA493}" srcOrd="4" destOrd="0" presId="urn:microsoft.com/office/officeart/2009/3/layout/PhasedProcess"/>
    <dgm:cxn modelId="{ECA4F235-8845-4B15-B9B6-311DA96B2F3B}" type="presParOf" srcId="{FF181DD6-7778-4A7F-9CB8-6B62E91BA6AB}" destId="{5A578D82-59B7-49CF-BE16-68C4F2393793}" srcOrd="5" destOrd="0" presId="urn:microsoft.com/office/officeart/2009/3/layout/PhasedProcess"/>
    <dgm:cxn modelId="{5F690022-9D17-482D-AFEC-108DEEB06473}" type="presParOf" srcId="{FF181DD6-7778-4A7F-9CB8-6B62E91BA6AB}" destId="{7DA83663-4A42-4122-B00B-0B16767A1B7E}" srcOrd="6" destOrd="0" presId="urn:microsoft.com/office/officeart/2009/3/layout/PhasedProcess"/>
    <dgm:cxn modelId="{09154B7B-80BC-4C96-9BDA-31FF9B97184B}" type="presParOf" srcId="{7DA83663-4A42-4122-B00B-0B16767A1B7E}" destId="{BD690B3D-122E-4A44-B80F-AB3CED0D9EEE}" srcOrd="0" destOrd="0" presId="urn:microsoft.com/office/officeart/2009/3/layout/PhasedProcess"/>
    <dgm:cxn modelId="{20F7ED2C-4092-49F5-8BC2-28DC629D2D45}" type="presParOf" srcId="{7DA83663-4A42-4122-B00B-0B16767A1B7E}" destId="{2F50826B-EAE6-4E79-8685-1A57628A6221}" srcOrd="1" destOrd="0" presId="urn:microsoft.com/office/officeart/2009/3/layout/PhasedProcess"/>
    <dgm:cxn modelId="{43FA311E-29A8-4A45-8625-9A21580523B4}" type="presParOf" srcId="{7DA83663-4A42-4122-B00B-0B16767A1B7E}" destId="{5B1998E9-8F6F-43A5-BBD0-7A795D1B9BC5}" srcOrd="2" destOrd="0" presId="urn:microsoft.com/office/officeart/2009/3/layout/PhasedProcess"/>
    <dgm:cxn modelId="{F341E06E-D8A1-466C-8F2D-2646D9311A49}" type="presParOf" srcId="{7DA83663-4A42-4122-B00B-0B16767A1B7E}" destId="{98C6A714-A171-4840-B598-705F443012A8}" srcOrd="3" destOrd="0" presId="urn:microsoft.com/office/officeart/2009/3/layout/PhasedProcess"/>
    <dgm:cxn modelId="{D35BE4AF-E374-47A0-BD4E-210BB5D163FD}" type="presParOf" srcId="{7DA83663-4A42-4122-B00B-0B16767A1B7E}" destId="{F7EA43C7-75F2-43E1-9023-74B8325780FB}" srcOrd="4" destOrd="0" presId="urn:microsoft.com/office/officeart/2009/3/layout/PhasedProcess"/>
    <dgm:cxn modelId="{DB266941-0F3C-45CF-84B2-5C4349826E1A}" type="presParOf" srcId="{7DA83663-4A42-4122-B00B-0B16767A1B7E}" destId="{BF356966-DD20-492B-9F3D-CCA850779E3C}" srcOrd="5" destOrd="0" presId="urn:microsoft.com/office/officeart/2009/3/layout/PhasedProcess"/>
    <dgm:cxn modelId="{3DC72764-F3DC-4D94-BEC0-03BA6EB8584E}" type="presParOf" srcId="{FF181DD6-7778-4A7F-9CB8-6B62E91BA6AB}" destId="{F524A52C-0A58-408E-8508-4B7CE74ADDDC}" srcOrd="7" destOrd="0" presId="urn:microsoft.com/office/officeart/2009/3/layout/PhasedProcess"/>
    <dgm:cxn modelId="{AC26ADC9-17BE-4772-9152-7EA7E87A9AC1}" type="presParOf" srcId="{F524A52C-0A58-408E-8508-4B7CE74ADDDC}" destId="{F7A43B40-B588-421F-B1B6-EFEEC2801B0C}" srcOrd="0" destOrd="0" presId="urn:microsoft.com/office/officeart/2009/3/layout/PhasedProcess"/>
    <dgm:cxn modelId="{5C5F8C1B-8367-49CC-A9AF-E21E85D5FECC}" type="presParOf" srcId="{F524A52C-0A58-408E-8508-4B7CE74ADDDC}" destId="{1177C60C-AAD1-4392-84B5-5870AAFE8E8C}" srcOrd="1" destOrd="0" presId="urn:microsoft.com/office/officeart/2009/3/layout/PhasedProcess"/>
    <dgm:cxn modelId="{9C777116-FF40-4CFD-93BE-9603D7A3CC56}" type="presParOf" srcId="{F524A52C-0A58-408E-8508-4B7CE74ADDDC}" destId="{9F8F0ADD-CFC1-43E4-83E4-95ED76458305}" srcOrd="2" destOrd="0" presId="urn:microsoft.com/office/officeart/2009/3/layout/PhasedProcess"/>
    <dgm:cxn modelId="{F8F43B18-C7F8-401F-BE29-EAE924472DE5}" type="presParOf" srcId="{F524A52C-0A58-408E-8508-4B7CE74ADDDC}" destId="{CF4DD350-5A98-4C1A-A22C-25764F46DB8B}" srcOrd="3" destOrd="0" presId="urn:microsoft.com/office/officeart/2009/3/layout/PhasedProcess"/>
    <dgm:cxn modelId="{DBBA9FA7-D8C2-4378-BB35-2F56A187D234}" type="presParOf" srcId="{F524A52C-0A58-408E-8508-4B7CE74ADDDC}" destId="{1A867734-D6E8-4B30-8876-CBEF8FFAA74A}" srcOrd="4" destOrd="0" presId="urn:microsoft.com/office/officeart/2009/3/layout/PhasedProcess"/>
    <dgm:cxn modelId="{8333D27D-34E8-4104-8BCA-5E44FA66A925}" type="presParOf" srcId="{F524A52C-0A58-408E-8508-4B7CE74ADDDC}" destId="{E80984C1-F5AE-4D06-8B43-FED4A066222B}" srcOrd="5" destOrd="0" presId="urn:microsoft.com/office/officeart/2009/3/layout/PhasedProcess"/>
    <dgm:cxn modelId="{40D52134-B8B2-4D22-AED2-CC5DEC109B89}" type="presParOf" srcId="{FF181DD6-7778-4A7F-9CB8-6B62E91BA6AB}" destId="{86FD46FE-7694-4BE6-9EF8-D07FB59B5F2C}" srcOrd="8" destOrd="0" presId="urn:microsoft.com/office/officeart/2009/3/layout/PhasedProcess"/>
    <dgm:cxn modelId="{CE07CBC8-6F3E-414D-8677-77986ED2E433}" type="presParOf" srcId="{FF181DD6-7778-4A7F-9CB8-6B62E91BA6AB}" destId="{12C20377-FBEC-444B-8281-6F0450EB2664}" srcOrd="9" destOrd="0" presId="urn:microsoft.com/office/officeart/2009/3/layout/Phased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56E77B-17C8-4A31-9F54-5AD942979AEA}" type="doc">
      <dgm:prSet loTypeId="urn:microsoft.com/office/officeart/2005/8/layout/vList3" loCatId="picture" qsTypeId="urn:microsoft.com/office/officeart/2005/8/quickstyle/simple1" qsCatId="simple" csTypeId="urn:microsoft.com/office/officeart/2005/8/colors/accent1_2" csCatId="accent1" phldr="1"/>
      <dgm:spPr/>
    </dgm:pt>
    <dgm:pt modelId="{35842E46-3399-4F34-89A0-EFBF53F5ACDC}">
      <dgm:prSet phldrT="[Text]" custT="1"/>
      <dgm:spPr>
        <a:solidFill>
          <a:schemeClr val="bg1"/>
        </a:solidFill>
      </dgm:spPr>
      <dgm:t>
        <a:bodyPr/>
        <a:lstStyle/>
        <a:p>
          <a:pPr algn="l"/>
          <a:r>
            <a:rPr lang="en-US" sz="2400" b="1" dirty="0" smtClean="0">
              <a:solidFill>
                <a:srgbClr val="171A6C"/>
              </a:solidFill>
            </a:rPr>
            <a:t>Participants</a:t>
          </a:r>
          <a:endParaRPr lang="en-US" sz="1800" b="1" dirty="0" smtClean="0">
            <a:solidFill>
              <a:srgbClr val="171A6C"/>
            </a:solidFill>
          </a:endParaRPr>
        </a:p>
        <a:p>
          <a:pPr algn="l"/>
          <a:r>
            <a:rPr lang="en-US" sz="1800" dirty="0" smtClean="0">
              <a:solidFill>
                <a:srgbClr val="171A6C"/>
              </a:solidFill>
            </a:rPr>
            <a:t>CERN – European Organization for Nuclear Research</a:t>
          </a:r>
          <a:endParaRPr lang="en-US" sz="1800" dirty="0">
            <a:solidFill>
              <a:srgbClr val="171A6C"/>
            </a:solidFill>
          </a:endParaRPr>
        </a:p>
      </dgm:t>
    </dgm:pt>
    <dgm:pt modelId="{7AA37E46-A855-4DCD-B8DB-8A3F7D600229}" type="parTrans" cxnId="{414A2105-5F12-4D8D-870C-2797FEE54F78}">
      <dgm:prSet/>
      <dgm:spPr/>
      <dgm:t>
        <a:bodyPr/>
        <a:lstStyle/>
        <a:p>
          <a:endParaRPr lang="en-US" sz="2400"/>
        </a:p>
      </dgm:t>
    </dgm:pt>
    <dgm:pt modelId="{1E5EA60D-2582-47F0-A148-BE629875C2CD}" type="sibTrans" cxnId="{414A2105-5F12-4D8D-870C-2797FEE54F78}">
      <dgm:prSet/>
      <dgm:spPr/>
      <dgm:t>
        <a:bodyPr/>
        <a:lstStyle/>
        <a:p>
          <a:endParaRPr lang="en-US" sz="2400"/>
        </a:p>
      </dgm:t>
    </dgm:pt>
    <dgm:pt modelId="{DBA9BABA-9B3F-463C-BCB6-1C6F62D46DC8}">
      <dgm:prSet phldrT="[Text]" custT="1"/>
      <dgm:spPr>
        <a:solidFill>
          <a:schemeClr val="bg1"/>
        </a:solidFill>
      </dgm:spPr>
      <dgm:t>
        <a:bodyPr/>
        <a:lstStyle/>
        <a:p>
          <a:pPr algn="l"/>
          <a:r>
            <a:rPr lang="en-US" sz="2400" b="1" dirty="0" smtClean="0">
              <a:solidFill>
                <a:srgbClr val="171A6C"/>
              </a:solidFill>
            </a:rPr>
            <a:t>Deliverables</a:t>
          </a:r>
          <a:endParaRPr lang="en-US" sz="1800" b="1" dirty="0" smtClean="0">
            <a:solidFill>
              <a:srgbClr val="171A6C"/>
            </a:solidFill>
          </a:endParaRPr>
        </a:p>
        <a:p>
          <a:pPr algn="l"/>
          <a:r>
            <a:rPr lang="en-US" sz="1800" dirty="0" smtClean="0">
              <a:solidFill>
                <a:srgbClr val="171A6C"/>
              </a:solidFill>
            </a:rPr>
            <a:t>1. Communication Strategy and Plan</a:t>
          </a:r>
        </a:p>
        <a:p>
          <a:pPr algn="l"/>
          <a:r>
            <a:rPr lang="en-US" sz="1800" dirty="0" smtClean="0">
              <a:solidFill>
                <a:srgbClr val="171A6C"/>
              </a:solidFill>
            </a:rPr>
            <a:t>2. Short video introducing the Project</a:t>
          </a:r>
        </a:p>
        <a:p>
          <a:pPr algn="l"/>
          <a:r>
            <a:rPr lang="en-US" sz="1800" dirty="0" smtClean="0">
              <a:solidFill>
                <a:srgbClr val="171A6C"/>
              </a:solidFill>
            </a:rPr>
            <a:t>3. Final Report on Communication, Dissemination and Outreach</a:t>
          </a:r>
          <a:endParaRPr lang="en-US" sz="1800" dirty="0">
            <a:solidFill>
              <a:srgbClr val="171A6C"/>
            </a:solidFill>
          </a:endParaRPr>
        </a:p>
      </dgm:t>
    </dgm:pt>
    <dgm:pt modelId="{636F67DC-9151-4C52-977F-60B01618C278}" type="parTrans" cxnId="{41E8E6DD-7E32-4E2F-88B5-3D8FC95599D1}">
      <dgm:prSet/>
      <dgm:spPr/>
      <dgm:t>
        <a:bodyPr/>
        <a:lstStyle/>
        <a:p>
          <a:endParaRPr lang="en-US" sz="2400"/>
        </a:p>
      </dgm:t>
    </dgm:pt>
    <dgm:pt modelId="{B36D613A-5EFA-4039-A2E0-E7F37C040357}" type="sibTrans" cxnId="{41E8E6DD-7E32-4E2F-88B5-3D8FC95599D1}">
      <dgm:prSet/>
      <dgm:spPr/>
      <dgm:t>
        <a:bodyPr/>
        <a:lstStyle/>
        <a:p>
          <a:endParaRPr lang="en-US" sz="2400"/>
        </a:p>
      </dgm:t>
    </dgm:pt>
    <dgm:pt modelId="{7E90B912-0503-410C-B487-51E5CD0D9704}">
      <dgm:prSet phldrT="[Text]" custT="1"/>
      <dgm:spPr>
        <a:solidFill>
          <a:schemeClr val="bg1"/>
        </a:solidFill>
      </dgm:spPr>
      <dgm:t>
        <a:bodyPr/>
        <a:lstStyle/>
        <a:p>
          <a:pPr algn="l"/>
          <a:r>
            <a:rPr lang="en-US" sz="2400" b="1" dirty="0" smtClean="0">
              <a:solidFill>
                <a:srgbClr val="171A6C"/>
              </a:solidFill>
            </a:rPr>
            <a:t>Budget Estimate</a:t>
          </a:r>
        </a:p>
        <a:p>
          <a:pPr algn="l"/>
          <a:r>
            <a:rPr lang="en-US" sz="1800" dirty="0" smtClean="0">
              <a:solidFill>
                <a:srgbClr val="171A6C"/>
              </a:solidFill>
            </a:rPr>
            <a:t>EC Contribution = 130,000 EUR</a:t>
          </a:r>
        </a:p>
        <a:p>
          <a:pPr algn="l"/>
          <a:r>
            <a:rPr lang="en-US" sz="1800" dirty="0" smtClean="0">
              <a:solidFill>
                <a:srgbClr val="171A6C"/>
              </a:solidFill>
            </a:rPr>
            <a:t>Matching funds = 84,000 EUR personnel cost</a:t>
          </a:r>
          <a:endParaRPr lang="en-US" sz="1800" dirty="0">
            <a:solidFill>
              <a:srgbClr val="171A6C"/>
            </a:solidFill>
          </a:endParaRPr>
        </a:p>
      </dgm:t>
    </dgm:pt>
    <dgm:pt modelId="{73FD4935-0576-4C2D-A408-F2A5F0A7F36F}" type="parTrans" cxnId="{D9D0D6EE-2E36-475D-BC37-496B8C077BAB}">
      <dgm:prSet/>
      <dgm:spPr/>
      <dgm:t>
        <a:bodyPr/>
        <a:lstStyle/>
        <a:p>
          <a:endParaRPr lang="en-US" sz="2400"/>
        </a:p>
      </dgm:t>
    </dgm:pt>
    <dgm:pt modelId="{04A30887-EBB1-48C8-A24F-F6BF5A14B943}" type="sibTrans" cxnId="{D9D0D6EE-2E36-475D-BC37-496B8C077BAB}">
      <dgm:prSet/>
      <dgm:spPr/>
      <dgm:t>
        <a:bodyPr/>
        <a:lstStyle/>
        <a:p>
          <a:endParaRPr lang="en-US" sz="2400"/>
        </a:p>
      </dgm:t>
    </dgm:pt>
    <dgm:pt modelId="{B50C7BEF-D2A4-4F88-B608-B5D24CC6C21A}" type="pres">
      <dgm:prSet presAssocID="{7756E77B-17C8-4A31-9F54-5AD942979AEA}" presName="linearFlow" presStyleCnt="0">
        <dgm:presLayoutVars>
          <dgm:dir/>
          <dgm:resizeHandles val="exact"/>
        </dgm:presLayoutVars>
      </dgm:prSet>
      <dgm:spPr/>
    </dgm:pt>
    <dgm:pt modelId="{F157FD5F-F188-4CD9-8F71-C2F31DE102F6}" type="pres">
      <dgm:prSet presAssocID="{35842E46-3399-4F34-89A0-EFBF53F5ACDC}" presName="composite" presStyleCnt="0"/>
      <dgm:spPr/>
    </dgm:pt>
    <dgm:pt modelId="{6211953C-C7EE-4E13-8762-EB70476C2A36}" type="pres">
      <dgm:prSet presAssocID="{35842E46-3399-4F34-89A0-EFBF53F5ACDC}" presName="imgShp" presStyleLbl="fgImgPlace1" presStyleIdx="0" presStyleCnt="3"/>
      <dgm:spPr>
        <a:blipFill>
          <a:blip xmlns:r="http://schemas.openxmlformats.org/officeDocument/2006/relationships" r:embed="rId1"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a:blipFill>
      </dgm:spPr>
    </dgm:pt>
    <dgm:pt modelId="{10356D4A-411B-4A47-9433-04542F76C8F2}" type="pres">
      <dgm:prSet presAssocID="{35842E46-3399-4F34-89A0-EFBF53F5ACDC}" presName="txShp" presStyleLbl="node1" presStyleIdx="0" presStyleCnt="3">
        <dgm:presLayoutVars>
          <dgm:bulletEnabled val="1"/>
        </dgm:presLayoutVars>
      </dgm:prSet>
      <dgm:spPr/>
      <dgm:t>
        <a:bodyPr/>
        <a:lstStyle/>
        <a:p>
          <a:endParaRPr lang="en-US"/>
        </a:p>
      </dgm:t>
    </dgm:pt>
    <dgm:pt modelId="{B95FB3B0-AAB3-4CA4-BD63-91E6B7ADF0FF}" type="pres">
      <dgm:prSet presAssocID="{1E5EA60D-2582-47F0-A148-BE629875C2CD}" presName="spacing" presStyleCnt="0"/>
      <dgm:spPr/>
    </dgm:pt>
    <dgm:pt modelId="{AB116E70-6A1A-4920-A853-931324402CEF}" type="pres">
      <dgm:prSet presAssocID="{DBA9BABA-9B3F-463C-BCB6-1C6F62D46DC8}" presName="composite" presStyleCnt="0"/>
      <dgm:spPr/>
    </dgm:pt>
    <dgm:pt modelId="{E81EE112-C464-4C26-A17E-C13E1412FA0C}" type="pres">
      <dgm:prSet presAssocID="{DBA9BABA-9B3F-463C-BCB6-1C6F62D46DC8}" presName="imgShp" presStyleLbl="fgImgPlace1" presStyleIdx="1" presStyleCnt="3"/>
      <dgm:spPr>
        <a:blipFill>
          <a:blip xmlns:r="http://schemas.openxmlformats.org/officeDocument/2006/relationships"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a:blipFill>
      </dgm:spPr>
    </dgm:pt>
    <dgm:pt modelId="{5A043937-29D0-47E3-B9CF-8E2CA08271A8}" type="pres">
      <dgm:prSet presAssocID="{DBA9BABA-9B3F-463C-BCB6-1C6F62D46DC8}" presName="txShp" presStyleLbl="node1" presStyleIdx="1" presStyleCnt="3">
        <dgm:presLayoutVars>
          <dgm:bulletEnabled val="1"/>
        </dgm:presLayoutVars>
      </dgm:prSet>
      <dgm:spPr/>
      <dgm:t>
        <a:bodyPr/>
        <a:lstStyle/>
        <a:p>
          <a:endParaRPr lang="en-US"/>
        </a:p>
      </dgm:t>
    </dgm:pt>
    <dgm:pt modelId="{F255B72E-5B5F-40E5-9F77-45BB57344FDD}" type="pres">
      <dgm:prSet presAssocID="{B36D613A-5EFA-4039-A2E0-E7F37C040357}" presName="spacing" presStyleCnt="0"/>
      <dgm:spPr/>
    </dgm:pt>
    <dgm:pt modelId="{186246E9-2022-4C15-848F-7528D27D3B12}" type="pres">
      <dgm:prSet presAssocID="{7E90B912-0503-410C-B487-51E5CD0D9704}" presName="composite" presStyleCnt="0"/>
      <dgm:spPr/>
    </dgm:pt>
    <dgm:pt modelId="{17A642FF-41E2-44C5-9362-A3C910C12FE7}" type="pres">
      <dgm:prSet presAssocID="{7E90B912-0503-410C-B487-51E5CD0D9704}" presName="imgShp" presStyleLbl="fgImgPlace1" presStyleIdx="2" presStyleCnt="3"/>
      <dgm:spPr>
        <a:blipFill>
          <a:blip xmlns:r="http://schemas.openxmlformats.org/officeDocument/2006/relationships" r:embed="rId3">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a:blipFill>
      </dgm:spPr>
    </dgm:pt>
    <dgm:pt modelId="{BF455CF5-14EE-4F4A-BEDE-45727CA162AC}" type="pres">
      <dgm:prSet presAssocID="{7E90B912-0503-410C-B487-51E5CD0D9704}" presName="txShp" presStyleLbl="node1" presStyleIdx="2" presStyleCnt="3">
        <dgm:presLayoutVars>
          <dgm:bulletEnabled val="1"/>
        </dgm:presLayoutVars>
      </dgm:prSet>
      <dgm:spPr/>
      <dgm:t>
        <a:bodyPr/>
        <a:lstStyle/>
        <a:p>
          <a:endParaRPr lang="en-US"/>
        </a:p>
      </dgm:t>
    </dgm:pt>
  </dgm:ptLst>
  <dgm:cxnLst>
    <dgm:cxn modelId="{414A2105-5F12-4D8D-870C-2797FEE54F78}" srcId="{7756E77B-17C8-4A31-9F54-5AD942979AEA}" destId="{35842E46-3399-4F34-89A0-EFBF53F5ACDC}" srcOrd="0" destOrd="0" parTransId="{7AA37E46-A855-4DCD-B8DB-8A3F7D600229}" sibTransId="{1E5EA60D-2582-47F0-A148-BE629875C2CD}"/>
    <dgm:cxn modelId="{8C3CC8D8-22BC-4239-AC21-6B0A35ED3F15}" type="presOf" srcId="{DBA9BABA-9B3F-463C-BCB6-1C6F62D46DC8}" destId="{5A043937-29D0-47E3-B9CF-8E2CA08271A8}" srcOrd="0" destOrd="0" presId="urn:microsoft.com/office/officeart/2005/8/layout/vList3"/>
    <dgm:cxn modelId="{A2A17EF5-DC34-45BA-B1E8-77D35D410C0F}" type="presOf" srcId="{35842E46-3399-4F34-89A0-EFBF53F5ACDC}" destId="{10356D4A-411B-4A47-9433-04542F76C8F2}" srcOrd="0" destOrd="0" presId="urn:microsoft.com/office/officeart/2005/8/layout/vList3"/>
    <dgm:cxn modelId="{42BD1272-3B2A-497A-AC3C-D993E2B421EC}" type="presOf" srcId="{7756E77B-17C8-4A31-9F54-5AD942979AEA}" destId="{B50C7BEF-D2A4-4F88-B608-B5D24CC6C21A}" srcOrd="0" destOrd="0" presId="urn:microsoft.com/office/officeart/2005/8/layout/vList3"/>
    <dgm:cxn modelId="{D9D0D6EE-2E36-475D-BC37-496B8C077BAB}" srcId="{7756E77B-17C8-4A31-9F54-5AD942979AEA}" destId="{7E90B912-0503-410C-B487-51E5CD0D9704}" srcOrd="2" destOrd="0" parTransId="{73FD4935-0576-4C2D-A408-F2A5F0A7F36F}" sibTransId="{04A30887-EBB1-48C8-A24F-F6BF5A14B943}"/>
    <dgm:cxn modelId="{03B18D7F-7251-4BF7-BF5F-EA9091ECCC83}" type="presOf" srcId="{7E90B912-0503-410C-B487-51E5CD0D9704}" destId="{BF455CF5-14EE-4F4A-BEDE-45727CA162AC}" srcOrd="0" destOrd="0" presId="urn:microsoft.com/office/officeart/2005/8/layout/vList3"/>
    <dgm:cxn modelId="{41E8E6DD-7E32-4E2F-88B5-3D8FC95599D1}" srcId="{7756E77B-17C8-4A31-9F54-5AD942979AEA}" destId="{DBA9BABA-9B3F-463C-BCB6-1C6F62D46DC8}" srcOrd="1" destOrd="0" parTransId="{636F67DC-9151-4C52-977F-60B01618C278}" sibTransId="{B36D613A-5EFA-4039-A2E0-E7F37C040357}"/>
    <dgm:cxn modelId="{4213DE16-F8DF-4D37-BD60-F225D0AFAC35}" type="presParOf" srcId="{B50C7BEF-D2A4-4F88-B608-B5D24CC6C21A}" destId="{F157FD5F-F188-4CD9-8F71-C2F31DE102F6}" srcOrd="0" destOrd="0" presId="urn:microsoft.com/office/officeart/2005/8/layout/vList3"/>
    <dgm:cxn modelId="{647D4B5C-179C-46AE-BA61-CD8A4302FC90}" type="presParOf" srcId="{F157FD5F-F188-4CD9-8F71-C2F31DE102F6}" destId="{6211953C-C7EE-4E13-8762-EB70476C2A36}" srcOrd="0" destOrd="0" presId="urn:microsoft.com/office/officeart/2005/8/layout/vList3"/>
    <dgm:cxn modelId="{511EC73E-F467-47A8-B2B8-7B58450710CD}" type="presParOf" srcId="{F157FD5F-F188-4CD9-8F71-C2F31DE102F6}" destId="{10356D4A-411B-4A47-9433-04542F76C8F2}" srcOrd="1" destOrd="0" presId="urn:microsoft.com/office/officeart/2005/8/layout/vList3"/>
    <dgm:cxn modelId="{093DA677-9064-4CED-92AD-E0C863855742}" type="presParOf" srcId="{B50C7BEF-D2A4-4F88-B608-B5D24CC6C21A}" destId="{B95FB3B0-AAB3-4CA4-BD63-91E6B7ADF0FF}" srcOrd="1" destOrd="0" presId="urn:microsoft.com/office/officeart/2005/8/layout/vList3"/>
    <dgm:cxn modelId="{BF6238C2-12A2-404F-9B54-6BE7EC6B4A7D}" type="presParOf" srcId="{B50C7BEF-D2A4-4F88-B608-B5D24CC6C21A}" destId="{AB116E70-6A1A-4920-A853-931324402CEF}" srcOrd="2" destOrd="0" presId="urn:microsoft.com/office/officeart/2005/8/layout/vList3"/>
    <dgm:cxn modelId="{C9E805A7-9002-4BFF-9D61-5194406B45F7}" type="presParOf" srcId="{AB116E70-6A1A-4920-A853-931324402CEF}" destId="{E81EE112-C464-4C26-A17E-C13E1412FA0C}" srcOrd="0" destOrd="0" presId="urn:microsoft.com/office/officeart/2005/8/layout/vList3"/>
    <dgm:cxn modelId="{40E92F04-D6C9-4E48-A385-D46062207247}" type="presParOf" srcId="{AB116E70-6A1A-4920-A853-931324402CEF}" destId="{5A043937-29D0-47E3-B9CF-8E2CA08271A8}" srcOrd="1" destOrd="0" presId="urn:microsoft.com/office/officeart/2005/8/layout/vList3"/>
    <dgm:cxn modelId="{E20F401F-31D2-44E6-B1A3-8D923938EABA}" type="presParOf" srcId="{B50C7BEF-D2A4-4F88-B608-B5D24CC6C21A}" destId="{F255B72E-5B5F-40E5-9F77-45BB57344FDD}" srcOrd="3" destOrd="0" presId="urn:microsoft.com/office/officeart/2005/8/layout/vList3"/>
    <dgm:cxn modelId="{61A80A7C-C5A9-44D6-8F70-B373BCCBD414}" type="presParOf" srcId="{B50C7BEF-D2A4-4F88-B608-B5D24CC6C21A}" destId="{186246E9-2022-4C15-848F-7528D27D3B12}" srcOrd="4" destOrd="0" presId="urn:microsoft.com/office/officeart/2005/8/layout/vList3"/>
    <dgm:cxn modelId="{CE0B7BC2-8DAA-4C2F-A777-78DF954207B6}" type="presParOf" srcId="{186246E9-2022-4C15-848F-7528D27D3B12}" destId="{17A642FF-41E2-44C5-9362-A3C910C12FE7}" srcOrd="0" destOrd="0" presId="urn:microsoft.com/office/officeart/2005/8/layout/vList3"/>
    <dgm:cxn modelId="{3C100B8C-4DE7-4C23-A62E-393404AAA311}" type="presParOf" srcId="{186246E9-2022-4C15-848F-7528D27D3B12}" destId="{BF455CF5-14EE-4F4A-BEDE-45727CA162AC}"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756E77B-17C8-4A31-9F54-5AD942979AEA}" type="doc">
      <dgm:prSet loTypeId="urn:microsoft.com/office/officeart/2005/8/layout/vList3" loCatId="picture" qsTypeId="urn:microsoft.com/office/officeart/2005/8/quickstyle/simple1" qsCatId="simple" csTypeId="urn:microsoft.com/office/officeart/2005/8/colors/accent1_2" csCatId="accent1" phldr="1"/>
      <dgm:spPr/>
    </dgm:pt>
    <dgm:pt modelId="{35842E46-3399-4F34-89A0-EFBF53F5ACDC}">
      <dgm:prSet phldrT="[Text]" custT="1"/>
      <dgm:spPr>
        <a:solidFill>
          <a:schemeClr val="bg1"/>
        </a:solidFill>
      </dgm:spPr>
      <dgm:t>
        <a:bodyPr/>
        <a:lstStyle/>
        <a:p>
          <a:pPr algn="l"/>
          <a:r>
            <a:rPr lang="en-US" sz="2400" b="1" dirty="0" smtClean="0">
              <a:solidFill>
                <a:srgbClr val="171A6C"/>
              </a:solidFill>
            </a:rPr>
            <a:t>Participants</a:t>
          </a:r>
          <a:endParaRPr lang="en-US" sz="1800" b="1" dirty="0" smtClean="0">
            <a:solidFill>
              <a:srgbClr val="171A6C"/>
            </a:solidFill>
          </a:endParaRPr>
        </a:p>
        <a:p>
          <a:pPr algn="l"/>
          <a:r>
            <a:rPr lang="en-US" sz="1800" dirty="0" smtClean="0">
              <a:solidFill>
                <a:srgbClr val="171A6C"/>
              </a:solidFill>
            </a:rPr>
            <a:t>CERN – European Organization for Nuclear Research</a:t>
          </a:r>
        </a:p>
        <a:p>
          <a:pPr algn="l"/>
          <a:r>
            <a:rPr lang="en-US" sz="1800" dirty="0" smtClean="0">
              <a:solidFill>
                <a:srgbClr val="171A6C"/>
              </a:solidFill>
            </a:rPr>
            <a:t>(should be all beneficiaries)</a:t>
          </a:r>
          <a:endParaRPr lang="en-US" sz="1800" dirty="0">
            <a:solidFill>
              <a:srgbClr val="171A6C"/>
            </a:solidFill>
          </a:endParaRPr>
        </a:p>
      </dgm:t>
    </dgm:pt>
    <dgm:pt modelId="{7AA37E46-A855-4DCD-B8DB-8A3F7D600229}" type="parTrans" cxnId="{414A2105-5F12-4D8D-870C-2797FEE54F78}">
      <dgm:prSet/>
      <dgm:spPr/>
      <dgm:t>
        <a:bodyPr/>
        <a:lstStyle/>
        <a:p>
          <a:endParaRPr lang="en-US" sz="2400"/>
        </a:p>
      </dgm:t>
    </dgm:pt>
    <dgm:pt modelId="{1E5EA60D-2582-47F0-A148-BE629875C2CD}" type="sibTrans" cxnId="{414A2105-5F12-4D8D-870C-2797FEE54F78}">
      <dgm:prSet/>
      <dgm:spPr/>
      <dgm:t>
        <a:bodyPr/>
        <a:lstStyle/>
        <a:p>
          <a:endParaRPr lang="en-US" sz="2400"/>
        </a:p>
      </dgm:t>
    </dgm:pt>
    <dgm:pt modelId="{DBA9BABA-9B3F-463C-BCB6-1C6F62D46DC8}">
      <dgm:prSet phldrT="[Text]" custT="1"/>
      <dgm:spPr>
        <a:solidFill>
          <a:schemeClr val="bg1"/>
        </a:solidFill>
      </dgm:spPr>
      <dgm:t>
        <a:bodyPr/>
        <a:lstStyle/>
        <a:p>
          <a:pPr algn="l"/>
          <a:r>
            <a:rPr lang="en-US" sz="2400" b="1" dirty="0" smtClean="0">
              <a:solidFill>
                <a:srgbClr val="171A6C"/>
              </a:solidFill>
            </a:rPr>
            <a:t>Deliverables</a:t>
          </a:r>
          <a:endParaRPr lang="en-US" sz="1800" b="1" dirty="0" smtClean="0">
            <a:solidFill>
              <a:srgbClr val="171A6C"/>
            </a:solidFill>
          </a:endParaRPr>
        </a:p>
        <a:p>
          <a:pPr algn="l"/>
          <a:r>
            <a:rPr lang="en-US" sz="1800" dirty="0" smtClean="0">
              <a:solidFill>
                <a:srgbClr val="171A6C"/>
              </a:solidFill>
            </a:rPr>
            <a:t>1. </a:t>
          </a:r>
          <a:r>
            <a:rPr lang="en-GB" sz="1800" dirty="0" smtClean="0">
              <a:solidFill>
                <a:srgbClr val="171A6C"/>
              </a:solidFill>
            </a:rPr>
            <a:t>Analysis of innovations in markets and technologies</a:t>
          </a:r>
        </a:p>
        <a:p>
          <a:pPr algn="l"/>
          <a:r>
            <a:rPr lang="fr-CH" sz="1800" dirty="0" smtClean="0">
              <a:solidFill>
                <a:srgbClr val="171A6C"/>
              </a:solidFill>
            </a:rPr>
            <a:t>2.</a:t>
          </a:r>
          <a:r>
            <a:rPr lang="en-GB" sz="1800" dirty="0" smtClean="0">
              <a:solidFill>
                <a:srgbClr val="171A6C"/>
              </a:solidFill>
            </a:rPr>
            <a:t> Impact analysis</a:t>
          </a:r>
        </a:p>
        <a:p>
          <a:pPr algn="l"/>
          <a:r>
            <a:rPr lang="en-GB" sz="1800" dirty="0" smtClean="0">
              <a:solidFill>
                <a:srgbClr val="171A6C"/>
              </a:solidFill>
            </a:rPr>
            <a:t>3. </a:t>
          </a:r>
          <a:r>
            <a:rPr lang="en-GB" sz="1800" dirty="0" err="1" smtClean="0">
              <a:solidFill>
                <a:srgbClr val="171A6C"/>
              </a:solidFill>
            </a:rPr>
            <a:t>BlueSky</a:t>
          </a:r>
          <a:r>
            <a:rPr lang="en-GB" sz="1800" dirty="0" smtClean="0">
              <a:solidFill>
                <a:srgbClr val="171A6C"/>
              </a:solidFill>
            </a:rPr>
            <a:t> R&amp;D: Selection and follow-up of the selected projects</a:t>
          </a:r>
        </a:p>
        <a:p>
          <a:pPr algn="l"/>
          <a:endParaRPr lang="en-GB" sz="1800" dirty="0" smtClean="0">
            <a:solidFill>
              <a:srgbClr val="171A6C"/>
            </a:solidFill>
          </a:endParaRPr>
        </a:p>
        <a:p>
          <a:pPr algn="l"/>
          <a:endParaRPr lang="en-US" sz="1800" dirty="0">
            <a:solidFill>
              <a:srgbClr val="171A6C"/>
            </a:solidFill>
          </a:endParaRPr>
        </a:p>
      </dgm:t>
    </dgm:pt>
    <dgm:pt modelId="{636F67DC-9151-4C52-977F-60B01618C278}" type="parTrans" cxnId="{41E8E6DD-7E32-4E2F-88B5-3D8FC95599D1}">
      <dgm:prSet/>
      <dgm:spPr/>
      <dgm:t>
        <a:bodyPr/>
        <a:lstStyle/>
        <a:p>
          <a:endParaRPr lang="en-US" sz="2400"/>
        </a:p>
      </dgm:t>
    </dgm:pt>
    <dgm:pt modelId="{B36D613A-5EFA-4039-A2E0-E7F37C040357}" type="sibTrans" cxnId="{41E8E6DD-7E32-4E2F-88B5-3D8FC95599D1}">
      <dgm:prSet/>
      <dgm:spPr/>
      <dgm:t>
        <a:bodyPr/>
        <a:lstStyle/>
        <a:p>
          <a:endParaRPr lang="en-US" sz="2400"/>
        </a:p>
      </dgm:t>
    </dgm:pt>
    <dgm:pt modelId="{7E90B912-0503-410C-B487-51E5CD0D9704}">
      <dgm:prSet phldrT="[Text]" custT="1"/>
      <dgm:spPr>
        <a:solidFill>
          <a:schemeClr val="bg1"/>
        </a:solidFill>
      </dgm:spPr>
      <dgm:t>
        <a:bodyPr/>
        <a:lstStyle/>
        <a:p>
          <a:pPr algn="l"/>
          <a:r>
            <a:rPr lang="en-US" sz="2400" b="1" dirty="0" smtClean="0">
              <a:solidFill>
                <a:srgbClr val="171A6C"/>
              </a:solidFill>
            </a:rPr>
            <a:t>Budget Estimate</a:t>
          </a:r>
        </a:p>
        <a:p>
          <a:pPr algn="l"/>
          <a:r>
            <a:rPr lang="en-US" sz="1800" dirty="0" smtClean="0">
              <a:solidFill>
                <a:srgbClr val="171A6C"/>
              </a:solidFill>
            </a:rPr>
            <a:t>EC Contribution</a:t>
          </a:r>
          <a:r>
            <a:rPr lang="en-US" sz="1800" dirty="0" smtClean="0">
              <a:solidFill>
                <a:schemeClr val="accent1"/>
              </a:solidFill>
            </a:rPr>
            <a:t> = </a:t>
          </a:r>
          <a:r>
            <a:rPr lang="en-GB" sz="1800" dirty="0" smtClean="0">
              <a:solidFill>
                <a:srgbClr val="171A6C"/>
              </a:solidFill>
            </a:rPr>
            <a:t>1,202,000 €</a:t>
          </a:r>
          <a:r>
            <a:rPr lang="en-US" sz="1800" dirty="0" smtClean="0">
              <a:solidFill>
                <a:srgbClr val="171A6C"/>
              </a:solidFill>
            </a:rPr>
            <a:t> EUR ( 1M € for </a:t>
          </a:r>
          <a:r>
            <a:rPr lang="en-US" sz="1800" dirty="0" err="1" smtClean="0">
              <a:solidFill>
                <a:srgbClr val="171A6C"/>
              </a:solidFill>
            </a:rPr>
            <a:t>BlueSky</a:t>
          </a:r>
          <a:r>
            <a:rPr lang="en-US" sz="1800" dirty="0" smtClean="0">
              <a:solidFill>
                <a:srgbClr val="171A6C"/>
              </a:solidFill>
            </a:rPr>
            <a:t>)</a:t>
          </a:r>
        </a:p>
        <a:p>
          <a:pPr algn="l"/>
          <a:r>
            <a:rPr lang="en-US" sz="1800" dirty="0" smtClean="0">
              <a:solidFill>
                <a:srgbClr val="171A6C"/>
              </a:solidFill>
            </a:rPr>
            <a:t>Matching funds = 150,000 EUR personnel cost</a:t>
          </a:r>
          <a:endParaRPr lang="en-US" sz="1800" dirty="0">
            <a:solidFill>
              <a:srgbClr val="171A6C"/>
            </a:solidFill>
          </a:endParaRPr>
        </a:p>
      </dgm:t>
    </dgm:pt>
    <dgm:pt modelId="{73FD4935-0576-4C2D-A408-F2A5F0A7F36F}" type="parTrans" cxnId="{D9D0D6EE-2E36-475D-BC37-496B8C077BAB}">
      <dgm:prSet/>
      <dgm:spPr/>
      <dgm:t>
        <a:bodyPr/>
        <a:lstStyle/>
        <a:p>
          <a:endParaRPr lang="en-US" sz="2400"/>
        </a:p>
      </dgm:t>
    </dgm:pt>
    <dgm:pt modelId="{04A30887-EBB1-48C8-A24F-F6BF5A14B943}" type="sibTrans" cxnId="{D9D0D6EE-2E36-475D-BC37-496B8C077BAB}">
      <dgm:prSet/>
      <dgm:spPr/>
      <dgm:t>
        <a:bodyPr/>
        <a:lstStyle/>
        <a:p>
          <a:endParaRPr lang="en-US" sz="2400"/>
        </a:p>
      </dgm:t>
    </dgm:pt>
    <dgm:pt modelId="{B50C7BEF-D2A4-4F88-B608-B5D24CC6C21A}" type="pres">
      <dgm:prSet presAssocID="{7756E77B-17C8-4A31-9F54-5AD942979AEA}" presName="linearFlow" presStyleCnt="0">
        <dgm:presLayoutVars>
          <dgm:dir/>
          <dgm:resizeHandles val="exact"/>
        </dgm:presLayoutVars>
      </dgm:prSet>
      <dgm:spPr/>
    </dgm:pt>
    <dgm:pt modelId="{F157FD5F-F188-4CD9-8F71-C2F31DE102F6}" type="pres">
      <dgm:prSet presAssocID="{35842E46-3399-4F34-89A0-EFBF53F5ACDC}" presName="composite" presStyleCnt="0"/>
      <dgm:spPr/>
    </dgm:pt>
    <dgm:pt modelId="{6211953C-C7EE-4E13-8762-EB70476C2A36}" type="pres">
      <dgm:prSet presAssocID="{35842E46-3399-4F34-89A0-EFBF53F5ACDC}" presName="imgShp" presStyleLbl="fgImgPlace1" presStyleIdx="0" presStyleCnt="3"/>
      <dgm:spPr>
        <a:blipFill>
          <a:blip xmlns:r="http://schemas.openxmlformats.org/officeDocument/2006/relationships" r:embed="rId1"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a:blipFill>
      </dgm:spPr>
    </dgm:pt>
    <dgm:pt modelId="{10356D4A-411B-4A47-9433-04542F76C8F2}" type="pres">
      <dgm:prSet presAssocID="{35842E46-3399-4F34-89A0-EFBF53F5ACDC}" presName="txShp" presStyleLbl="node1" presStyleIdx="0" presStyleCnt="3">
        <dgm:presLayoutVars>
          <dgm:bulletEnabled val="1"/>
        </dgm:presLayoutVars>
      </dgm:prSet>
      <dgm:spPr/>
      <dgm:t>
        <a:bodyPr/>
        <a:lstStyle/>
        <a:p>
          <a:endParaRPr lang="en-US"/>
        </a:p>
      </dgm:t>
    </dgm:pt>
    <dgm:pt modelId="{B95FB3B0-AAB3-4CA4-BD63-91E6B7ADF0FF}" type="pres">
      <dgm:prSet presAssocID="{1E5EA60D-2582-47F0-A148-BE629875C2CD}" presName="spacing" presStyleCnt="0"/>
      <dgm:spPr/>
    </dgm:pt>
    <dgm:pt modelId="{AB116E70-6A1A-4920-A853-931324402CEF}" type="pres">
      <dgm:prSet presAssocID="{DBA9BABA-9B3F-463C-BCB6-1C6F62D46DC8}" presName="composite" presStyleCnt="0"/>
      <dgm:spPr/>
    </dgm:pt>
    <dgm:pt modelId="{E81EE112-C464-4C26-A17E-C13E1412FA0C}" type="pres">
      <dgm:prSet presAssocID="{DBA9BABA-9B3F-463C-BCB6-1C6F62D46DC8}" presName="imgShp" presStyleLbl="fgImgPlace1" presStyleIdx="1" presStyleCnt="3"/>
      <dgm:spPr>
        <a:blipFill>
          <a:blip xmlns:r="http://schemas.openxmlformats.org/officeDocument/2006/relationships"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a:blipFill>
      </dgm:spPr>
    </dgm:pt>
    <dgm:pt modelId="{5A043937-29D0-47E3-B9CF-8E2CA08271A8}" type="pres">
      <dgm:prSet presAssocID="{DBA9BABA-9B3F-463C-BCB6-1C6F62D46DC8}" presName="txShp" presStyleLbl="node1" presStyleIdx="1" presStyleCnt="3" custScaleX="104432" custLinFactNeighborX="3040" custLinFactNeighborY="16239">
        <dgm:presLayoutVars>
          <dgm:bulletEnabled val="1"/>
        </dgm:presLayoutVars>
      </dgm:prSet>
      <dgm:spPr/>
      <dgm:t>
        <a:bodyPr/>
        <a:lstStyle/>
        <a:p>
          <a:endParaRPr lang="en-US"/>
        </a:p>
      </dgm:t>
    </dgm:pt>
    <dgm:pt modelId="{F255B72E-5B5F-40E5-9F77-45BB57344FDD}" type="pres">
      <dgm:prSet presAssocID="{B36D613A-5EFA-4039-A2E0-E7F37C040357}" presName="spacing" presStyleCnt="0"/>
      <dgm:spPr/>
    </dgm:pt>
    <dgm:pt modelId="{186246E9-2022-4C15-848F-7528D27D3B12}" type="pres">
      <dgm:prSet presAssocID="{7E90B912-0503-410C-B487-51E5CD0D9704}" presName="composite" presStyleCnt="0"/>
      <dgm:spPr/>
    </dgm:pt>
    <dgm:pt modelId="{17A642FF-41E2-44C5-9362-A3C910C12FE7}" type="pres">
      <dgm:prSet presAssocID="{7E90B912-0503-410C-B487-51E5CD0D9704}" presName="imgShp" presStyleLbl="fgImgPlace1" presStyleIdx="2" presStyleCnt="3"/>
      <dgm:spPr>
        <a:blipFill>
          <a:blip xmlns:r="http://schemas.openxmlformats.org/officeDocument/2006/relationships" r:embed="rId3">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a:blipFill>
      </dgm:spPr>
    </dgm:pt>
    <dgm:pt modelId="{BF455CF5-14EE-4F4A-BEDE-45727CA162AC}" type="pres">
      <dgm:prSet presAssocID="{7E90B912-0503-410C-B487-51E5CD0D9704}" presName="txShp" presStyleLbl="node1" presStyleIdx="2" presStyleCnt="3">
        <dgm:presLayoutVars>
          <dgm:bulletEnabled val="1"/>
        </dgm:presLayoutVars>
      </dgm:prSet>
      <dgm:spPr/>
      <dgm:t>
        <a:bodyPr/>
        <a:lstStyle/>
        <a:p>
          <a:endParaRPr lang="en-US"/>
        </a:p>
      </dgm:t>
    </dgm:pt>
  </dgm:ptLst>
  <dgm:cxnLst>
    <dgm:cxn modelId="{414A2105-5F12-4D8D-870C-2797FEE54F78}" srcId="{7756E77B-17C8-4A31-9F54-5AD942979AEA}" destId="{35842E46-3399-4F34-89A0-EFBF53F5ACDC}" srcOrd="0" destOrd="0" parTransId="{7AA37E46-A855-4DCD-B8DB-8A3F7D600229}" sibTransId="{1E5EA60D-2582-47F0-A148-BE629875C2CD}"/>
    <dgm:cxn modelId="{8C3CC8D8-22BC-4239-AC21-6B0A35ED3F15}" type="presOf" srcId="{DBA9BABA-9B3F-463C-BCB6-1C6F62D46DC8}" destId="{5A043937-29D0-47E3-B9CF-8E2CA08271A8}" srcOrd="0" destOrd="0" presId="urn:microsoft.com/office/officeart/2005/8/layout/vList3"/>
    <dgm:cxn modelId="{A2A17EF5-DC34-45BA-B1E8-77D35D410C0F}" type="presOf" srcId="{35842E46-3399-4F34-89A0-EFBF53F5ACDC}" destId="{10356D4A-411B-4A47-9433-04542F76C8F2}" srcOrd="0" destOrd="0" presId="urn:microsoft.com/office/officeart/2005/8/layout/vList3"/>
    <dgm:cxn modelId="{42BD1272-3B2A-497A-AC3C-D993E2B421EC}" type="presOf" srcId="{7756E77B-17C8-4A31-9F54-5AD942979AEA}" destId="{B50C7BEF-D2A4-4F88-B608-B5D24CC6C21A}" srcOrd="0" destOrd="0" presId="urn:microsoft.com/office/officeart/2005/8/layout/vList3"/>
    <dgm:cxn modelId="{D9D0D6EE-2E36-475D-BC37-496B8C077BAB}" srcId="{7756E77B-17C8-4A31-9F54-5AD942979AEA}" destId="{7E90B912-0503-410C-B487-51E5CD0D9704}" srcOrd="2" destOrd="0" parTransId="{73FD4935-0576-4C2D-A408-F2A5F0A7F36F}" sibTransId="{04A30887-EBB1-48C8-A24F-F6BF5A14B943}"/>
    <dgm:cxn modelId="{03B18D7F-7251-4BF7-BF5F-EA9091ECCC83}" type="presOf" srcId="{7E90B912-0503-410C-B487-51E5CD0D9704}" destId="{BF455CF5-14EE-4F4A-BEDE-45727CA162AC}" srcOrd="0" destOrd="0" presId="urn:microsoft.com/office/officeart/2005/8/layout/vList3"/>
    <dgm:cxn modelId="{41E8E6DD-7E32-4E2F-88B5-3D8FC95599D1}" srcId="{7756E77B-17C8-4A31-9F54-5AD942979AEA}" destId="{DBA9BABA-9B3F-463C-BCB6-1C6F62D46DC8}" srcOrd="1" destOrd="0" parTransId="{636F67DC-9151-4C52-977F-60B01618C278}" sibTransId="{B36D613A-5EFA-4039-A2E0-E7F37C040357}"/>
    <dgm:cxn modelId="{4213DE16-F8DF-4D37-BD60-F225D0AFAC35}" type="presParOf" srcId="{B50C7BEF-D2A4-4F88-B608-B5D24CC6C21A}" destId="{F157FD5F-F188-4CD9-8F71-C2F31DE102F6}" srcOrd="0" destOrd="0" presId="urn:microsoft.com/office/officeart/2005/8/layout/vList3"/>
    <dgm:cxn modelId="{647D4B5C-179C-46AE-BA61-CD8A4302FC90}" type="presParOf" srcId="{F157FD5F-F188-4CD9-8F71-C2F31DE102F6}" destId="{6211953C-C7EE-4E13-8762-EB70476C2A36}" srcOrd="0" destOrd="0" presId="urn:microsoft.com/office/officeart/2005/8/layout/vList3"/>
    <dgm:cxn modelId="{511EC73E-F467-47A8-B2B8-7B58450710CD}" type="presParOf" srcId="{F157FD5F-F188-4CD9-8F71-C2F31DE102F6}" destId="{10356D4A-411B-4A47-9433-04542F76C8F2}" srcOrd="1" destOrd="0" presId="urn:microsoft.com/office/officeart/2005/8/layout/vList3"/>
    <dgm:cxn modelId="{093DA677-9064-4CED-92AD-E0C863855742}" type="presParOf" srcId="{B50C7BEF-D2A4-4F88-B608-B5D24CC6C21A}" destId="{B95FB3B0-AAB3-4CA4-BD63-91E6B7ADF0FF}" srcOrd="1" destOrd="0" presId="urn:microsoft.com/office/officeart/2005/8/layout/vList3"/>
    <dgm:cxn modelId="{BF6238C2-12A2-404F-9B54-6BE7EC6B4A7D}" type="presParOf" srcId="{B50C7BEF-D2A4-4F88-B608-B5D24CC6C21A}" destId="{AB116E70-6A1A-4920-A853-931324402CEF}" srcOrd="2" destOrd="0" presId="urn:microsoft.com/office/officeart/2005/8/layout/vList3"/>
    <dgm:cxn modelId="{C9E805A7-9002-4BFF-9D61-5194406B45F7}" type="presParOf" srcId="{AB116E70-6A1A-4920-A853-931324402CEF}" destId="{E81EE112-C464-4C26-A17E-C13E1412FA0C}" srcOrd="0" destOrd="0" presId="urn:microsoft.com/office/officeart/2005/8/layout/vList3"/>
    <dgm:cxn modelId="{40E92F04-D6C9-4E48-A385-D46062207247}" type="presParOf" srcId="{AB116E70-6A1A-4920-A853-931324402CEF}" destId="{5A043937-29D0-47E3-B9CF-8E2CA08271A8}" srcOrd="1" destOrd="0" presId="urn:microsoft.com/office/officeart/2005/8/layout/vList3"/>
    <dgm:cxn modelId="{E20F401F-31D2-44E6-B1A3-8D923938EABA}" type="presParOf" srcId="{B50C7BEF-D2A4-4F88-B608-B5D24CC6C21A}" destId="{F255B72E-5B5F-40E5-9F77-45BB57344FDD}" srcOrd="3" destOrd="0" presId="urn:microsoft.com/office/officeart/2005/8/layout/vList3"/>
    <dgm:cxn modelId="{61A80A7C-C5A9-44D6-8F70-B373BCCBD414}" type="presParOf" srcId="{B50C7BEF-D2A4-4F88-B608-B5D24CC6C21A}" destId="{186246E9-2022-4C15-848F-7528D27D3B12}" srcOrd="4" destOrd="0" presId="urn:microsoft.com/office/officeart/2005/8/layout/vList3"/>
    <dgm:cxn modelId="{CE0B7BC2-8DAA-4C2F-A777-78DF954207B6}" type="presParOf" srcId="{186246E9-2022-4C15-848F-7528D27D3B12}" destId="{17A642FF-41E2-44C5-9362-A3C910C12FE7}" srcOrd="0" destOrd="0" presId="urn:microsoft.com/office/officeart/2005/8/layout/vList3"/>
    <dgm:cxn modelId="{3C100B8C-4DE7-4C23-A62E-393404AAA311}" type="presParOf" srcId="{186246E9-2022-4C15-848F-7528D27D3B12}" destId="{BF455CF5-14EE-4F4A-BEDE-45727CA162AC}"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160364-77E0-4B3F-9232-17F003AA2803}">
      <dsp:nvSpPr>
        <dsp:cNvPr id="0" name=""/>
        <dsp:cNvSpPr/>
      </dsp:nvSpPr>
      <dsp:spPr>
        <a:xfrm rot="5400000">
          <a:off x="301" y="898204"/>
          <a:ext cx="3925063" cy="3925667"/>
        </a:xfrm>
        <a:prstGeom prst="blockArc">
          <a:avLst>
            <a:gd name="adj1" fmla="val 13500000"/>
            <a:gd name="adj2" fmla="val 18900000"/>
            <a:gd name="adj3" fmla="val 4960"/>
          </a:avLst>
        </a:prstGeom>
        <a:solidFill>
          <a:schemeClr val="bg1">
            <a:alpha val="10196"/>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90DCFA8-955D-49E5-A7A9-2FE53DC2FA92}">
      <dsp:nvSpPr>
        <dsp:cNvPr id="0" name=""/>
        <dsp:cNvSpPr/>
      </dsp:nvSpPr>
      <dsp:spPr>
        <a:xfrm rot="16200000">
          <a:off x="4039997" y="898204"/>
          <a:ext cx="3925063" cy="3925667"/>
        </a:xfrm>
        <a:prstGeom prst="blockArc">
          <a:avLst>
            <a:gd name="adj1" fmla="val 13500000"/>
            <a:gd name="adj2" fmla="val 18900000"/>
            <a:gd name="adj3" fmla="val 4960"/>
          </a:avLst>
        </a:prstGeom>
        <a:solidFill>
          <a:schemeClr val="bg1">
            <a:alpha val="10196"/>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D0E1F6D-E4FA-4155-A6AD-03AA3B7BFFFE}">
      <dsp:nvSpPr>
        <dsp:cNvPr id="0" name=""/>
        <dsp:cNvSpPr/>
      </dsp:nvSpPr>
      <dsp:spPr>
        <a:xfrm>
          <a:off x="4504123" y="4308030"/>
          <a:ext cx="2980181" cy="785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D1. Communication</a:t>
          </a:r>
          <a:br>
            <a:rPr lang="en-US" sz="1500" kern="1200" dirty="0" smtClean="0"/>
          </a:br>
          <a:r>
            <a:rPr lang="en-US" sz="1500" kern="1200" dirty="0" smtClean="0"/>
            <a:t>Strategy and Plan</a:t>
          </a:r>
          <a:endParaRPr lang="en-US" sz="1500" kern="1200" dirty="0"/>
        </a:p>
      </dsp:txBody>
      <dsp:txXfrm>
        <a:off x="4504123" y="4308030"/>
        <a:ext cx="2980181" cy="785264"/>
      </dsp:txXfrm>
    </dsp:sp>
    <dsp:sp modelId="{57F1F631-0394-41C2-9495-25B7342B7155}">
      <dsp:nvSpPr>
        <dsp:cNvPr id="0" name=""/>
        <dsp:cNvSpPr/>
      </dsp:nvSpPr>
      <dsp:spPr>
        <a:xfrm rot="5400000">
          <a:off x="3914090" y="898204"/>
          <a:ext cx="3925063" cy="3925667"/>
        </a:xfrm>
        <a:prstGeom prst="blockArc">
          <a:avLst>
            <a:gd name="adj1" fmla="val 13500000"/>
            <a:gd name="adj2" fmla="val 18900000"/>
            <a:gd name="adj3" fmla="val 4960"/>
          </a:avLst>
        </a:prstGeom>
        <a:solidFill>
          <a:schemeClr val="bg1">
            <a:alpha val="10196"/>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78EC48-4490-4061-BB31-49E2B3EFA493}">
      <dsp:nvSpPr>
        <dsp:cNvPr id="0" name=""/>
        <dsp:cNvSpPr/>
      </dsp:nvSpPr>
      <dsp:spPr>
        <a:xfrm rot="16200000">
          <a:off x="7952598" y="898204"/>
          <a:ext cx="3925063" cy="3925667"/>
        </a:xfrm>
        <a:prstGeom prst="blockArc">
          <a:avLst>
            <a:gd name="adj1" fmla="val 13500000"/>
            <a:gd name="adj2" fmla="val 18900000"/>
            <a:gd name="adj3" fmla="val 4960"/>
          </a:avLst>
        </a:prstGeom>
        <a:solidFill>
          <a:schemeClr val="bg1">
            <a:alpha val="10196"/>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A578D82-59B7-49CF-BE16-68C4F2393793}">
      <dsp:nvSpPr>
        <dsp:cNvPr id="0" name=""/>
        <dsp:cNvSpPr/>
      </dsp:nvSpPr>
      <dsp:spPr>
        <a:xfrm>
          <a:off x="8199934" y="4308030"/>
          <a:ext cx="2992876" cy="785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D3. Final report on Communication, Dissemination and Outreach</a:t>
          </a:r>
          <a:endParaRPr lang="en-US" sz="1500" kern="1200" dirty="0"/>
        </a:p>
      </dsp:txBody>
      <dsp:txXfrm>
        <a:off x="8199934" y="4308030"/>
        <a:ext cx="2992876" cy="785264"/>
      </dsp:txXfrm>
    </dsp:sp>
    <dsp:sp modelId="{BD690B3D-122E-4A44-B80F-AB3CED0D9EEE}">
      <dsp:nvSpPr>
        <dsp:cNvPr id="0" name=""/>
        <dsp:cNvSpPr/>
      </dsp:nvSpPr>
      <dsp:spPr>
        <a:xfrm>
          <a:off x="5104833" y="1410545"/>
          <a:ext cx="1652830" cy="1652830"/>
        </a:xfrm>
        <a:prstGeom prst="ellipse">
          <a:avLst/>
        </a:prstGeom>
        <a:solidFill>
          <a:srgbClr val="C0C2F1">
            <a:alpha val="50196"/>
          </a:srgbClr>
        </a:solidFill>
        <a:ln w="12700" cap="flat" cmpd="sng" algn="ctr">
          <a:solidFill>
            <a:schemeClr val="accent4"/>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en-US" sz="1050" kern="1200" dirty="0" smtClean="0"/>
        </a:p>
        <a:p>
          <a:pPr lvl="0" algn="ctr" defTabSz="466725">
            <a:lnSpc>
              <a:spcPct val="90000"/>
            </a:lnSpc>
            <a:spcBef>
              <a:spcPct val="0"/>
            </a:spcBef>
            <a:spcAft>
              <a:spcPct val="35000"/>
            </a:spcAft>
          </a:pPr>
          <a:r>
            <a:rPr lang="en-US" sz="1050" kern="1200" dirty="0" smtClean="0"/>
            <a:t>D2. Introductory Video</a:t>
          </a:r>
          <a:endParaRPr lang="en-US" sz="1050" kern="1200" dirty="0"/>
        </a:p>
      </dsp:txBody>
      <dsp:txXfrm>
        <a:off x="5325210" y="1699790"/>
        <a:ext cx="1212075" cy="743773"/>
      </dsp:txXfrm>
    </dsp:sp>
    <dsp:sp modelId="{5B1998E9-8F6F-43A5-BBD0-7A795D1B9BC5}">
      <dsp:nvSpPr>
        <dsp:cNvPr id="0" name=""/>
        <dsp:cNvSpPr/>
      </dsp:nvSpPr>
      <dsp:spPr>
        <a:xfrm>
          <a:off x="5701229" y="2443564"/>
          <a:ext cx="1652830" cy="1652830"/>
        </a:xfrm>
        <a:prstGeom prst="ellipse">
          <a:avLst/>
        </a:prstGeom>
        <a:solidFill>
          <a:schemeClr val="accent3">
            <a:lumMod val="60000"/>
            <a:lumOff val="40000"/>
            <a:alpha val="50000"/>
          </a:schemeClr>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l" defTabSz="466725">
            <a:lnSpc>
              <a:spcPct val="90000"/>
            </a:lnSpc>
            <a:spcBef>
              <a:spcPct val="0"/>
            </a:spcBef>
            <a:spcAft>
              <a:spcPct val="35000"/>
            </a:spcAft>
          </a:pPr>
          <a:r>
            <a:rPr lang="en-US" sz="1050" kern="1200" dirty="0" smtClean="0"/>
            <a:t>  On Track</a:t>
          </a:r>
          <a:endParaRPr lang="en-US" sz="1050" kern="1200" dirty="0"/>
        </a:p>
      </dsp:txBody>
      <dsp:txXfrm>
        <a:off x="6206720" y="2870545"/>
        <a:ext cx="991698" cy="909056"/>
      </dsp:txXfrm>
    </dsp:sp>
    <dsp:sp modelId="{F7EA43C7-75F2-43E1-9023-74B8325780FB}">
      <dsp:nvSpPr>
        <dsp:cNvPr id="0" name=""/>
        <dsp:cNvSpPr/>
      </dsp:nvSpPr>
      <dsp:spPr>
        <a:xfrm>
          <a:off x="4508436" y="2443564"/>
          <a:ext cx="1652830" cy="1652830"/>
        </a:xfrm>
        <a:prstGeom prst="ellipse">
          <a:avLst/>
        </a:prstGeom>
        <a:solidFill>
          <a:srgbClr val="C0C2F1">
            <a:alpha val="50196"/>
          </a:srgbClr>
        </a:solidFill>
        <a:ln w="12700" cap="flat" cmpd="sng" algn="ctr">
          <a:solidFill>
            <a:schemeClr val="accent1">
              <a:lumMod val="40000"/>
              <a:lumOff val="6000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r" defTabSz="466725">
            <a:lnSpc>
              <a:spcPct val="90000"/>
            </a:lnSpc>
            <a:spcBef>
              <a:spcPct val="0"/>
            </a:spcBef>
            <a:spcAft>
              <a:spcPct val="35000"/>
            </a:spcAft>
          </a:pPr>
          <a:r>
            <a:rPr lang="en-US" sz="1050" kern="1200" dirty="0" smtClean="0"/>
            <a:t>Academia Meets Industry</a:t>
          </a:r>
          <a:endParaRPr lang="en-US" sz="1050" kern="1200" dirty="0"/>
        </a:p>
      </dsp:txBody>
      <dsp:txXfrm>
        <a:off x="4664078" y="2870545"/>
        <a:ext cx="991698" cy="909056"/>
      </dsp:txXfrm>
    </dsp:sp>
    <dsp:sp modelId="{F7A43B40-B588-421F-B1B6-EFEEC2801B0C}">
      <dsp:nvSpPr>
        <dsp:cNvPr id="0" name=""/>
        <dsp:cNvSpPr/>
      </dsp:nvSpPr>
      <dsp:spPr>
        <a:xfrm>
          <a:off x="1132173" y="1494355"/>
          <a:ext cx="1243691" cy="1243720"/>
        </a:xfrm>
        <a:prstGeom prst="ellipse">
          <a:avLst/>
        </a:prstGeom>
        <a:solidFill>
          <a:schemeClr val="accent3">
            <a:lumMod val="20000"/>
            <a:lumOff val="8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Multiple stakeholders</a:t>
          </a:r>
          <a:endParaRPr lang="en-US" sz="1200" kern="1200" dirty="0"/>
        </a:p>
      </dsp:txBody>
      <dsp:txXfrm>
        <a:off x="1314307" y="1676494"/>
        <a:ext cx="879423" cy="879442"/>
      </dsp:txXfrm>
    </dsp:sp>
    <dsp:sp modelId="{1177C60C-AAD1-4392-84B5-5870AAFE8E8C}">
      <dsp:nvSpPr>
        <dsp:cNvPr id="0" name=""/>
        <dsp:cNvSpPr/>
      </dsp:nvSpPr>
      <dsp:spPr>
        <a:xfrm>
          <a:off x="673480" y="2534160"/>
          <a:ext cx="610910" cy="610666"/>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9F8F0ADD-CFC1-43E4-83E4-95ED76458305}">
      <dsp:nvSpPr>
        <dsp:cNvPr id="0" name=""/>
        <dsp:cNvSpPr/>
      </dsp:nvSpPr>
      <dsp:spPr>
        <a:xfrm>
          <a:off x="2477926" y="1738999"/>
          <a:ext cx="355465" cy="355233"/>
        </a:xfrm>
        <a:prstGeom prst="ellipse">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CF4DD350-5A98-4C1A-A22C-25764F46DB8B}">
      <dsp:nvSpPr>
        <dsp:cNvPr id="0" name=""/>
        <dsp:cNvSpPr/>
      </dsp:nvSpPr>
      <dsp:spPr>
        <a:xfrm>
          <a:off x="2345829" y="2237189"/>
          <a:ext cx="1243691" cy="1243720"/>
        </a:xfrm>
        <a:prstGeom prst="ellipse">
          <a:avLst/>
        </a:prstGeom>
        <a:solidFill>
          <a:schemeClr val="accent3">
            <a:lumMod val="20000"/>
            <a:lumOff val="8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Knowledge Transfer</a:t>
          </a:r>
          <a:endParaRPr lang="en-US" sz="1200" kern="1200" dirty="0"/>
        </a:p>
      </dsp:txBody>
      <dsp:txXfrm>
        <a:off x="2527963" y="2419328"/>
        <a:ext cx="879423" cy="879442"/>
      </dsp:txXfrm>
    </dsp:sp>
    <dsp:sp modelId="{1A867734-D6E8-4B30-8876-CBEF8FFAA74A}">
      <dsp:nvSpPr>
        <dsp:cNvPr id="0" name=""/>
        <dsp:cNvSpPr/>
      </dsp:nvSpPr>
      <dsp:spPr>
        <a:xfrm>
          <a:off x="2475884" y="3556973"/>
          <a:ext cx="355465" cy="355233"/>
        </a:xfrm>
        <a:prstGeom prst="ellipse">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E80984C1-F5AE-4D06-8B43-FED4A066222B}">
      <dsp:nvSpPr>
        <dsp:cNvPr id="0" name=""/>
        <dsp:cNvSpPr/>
      </dsp:nvSpPr>
      <dsp:spPr>
        <a:xfrm>
          <a:off x="1154335" y="2947925"/>
          <a:ext cx="1243691" cy="1243720"/>
        </a:xfrm>
        <a:prstGeom prst="ellipse">
          <a:avLst/>
        </a:prstGeom>
        <a:solidFill>
          <a:schemeClr val="accent3">
            <a:lumMod val="20000"/>
            <a:lumOff val="8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Inter-</a:t>
          </a:r>
          <a:r>
            <a:rPr lang="en-US" sz="1200" kern="1200" dirty="0" err="1" smtClean="0"/>
            <a:t>disciplinarity</a:t>
          </a:r>
          <a:endParaRPr lang="en-US" sz="1200" kern="1200" dirty="0"/>
        </a:p>
      </dsp:txBody>
      <dsp:txXfrm>
        <a:off x="1336469" y="3130064"/>
        <a:ext cx="879423" cy="879442"/>
      </dsp:txXfrm>
    </dsp:sp>
    <dsp:sp modelId="{86FD46FE-7694-4BE6-9EF8-D07FB59B5F2C}">
      <dsp:nvSpPr>
        <dsp:cNvPr id="0" name=""/>
        <dsp:cNvSpPr/>
      </dsp:nvSpPr>
      <dsp:spPr>
        <a:xfrm>
          <a:off x="8468988" y="1709778"/>
          <a:ext cx="2292447" cy="229203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Measurement &amp; Evaluation</a:t>
          </a:r>
          <a:endParaRPr lang="en-US" sz="1500" kern="1200" dirty="0"/>
        </a:p>
      </dsp:txBody>
      <dsp:txXfrm>
        <a:off x="8804709" y="2045438"/>
        <a:ext cx="1621005" cy="1620712"/>
      </dsp:txXfrm>
    </dsp:sp>
    <dsp:sp modelId="{12C20377-FBEC-444B-8281-6F0450EB2664}">
      <dsp:nvSpPr>
        <dsp:cNvPr id="0" name=""/>
        <dsp:cNvSpPr/>
      </dsp:nvSpPr>
      <dsp:spPr>
        <a:xfrm>
          <a:off x="737621" y="4308030"/>
          <a:ext cx="2980181" cy="785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US" sz="1500" kern="1200" dirty="0" smtClean="0"/>
            <a:t>Communication, Dissemination, Outreach Tools</a:t>
          </a:r>
        </a:p>
      </dsp:txBody>
      <dsp:txXfrm>
        <a:off x="737621" y="4308030"/>
        <a:ext cx="2980181" cy="7852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356D4A-411B-4A47-9433-04542F76C8F2}">
      <dsp:nvSpPr>
        <dsp:cNvPr id="0" name=""/>
        <dsp:cNvSpPr/>
      </dsp:nvSpPr>
      <dsp:spPr>
        <a:xfrm rot="10800000">
          <a:off x="1866287" y="1555"/>
          <a:ext cx="6080758" cy="1338671"/>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0317" tIns="91440" rIns="170688" bIns="91440" numCol="1" spcCol="1270" anchor="ctr" anchorCtr="0">
          <a:noAutofit/>
        </a:bodyPr>
        <a:lstStyle/>
        <a:p>
          <a:pPr lvl="0" algn="l" defTabSz="1066800">
            <a:lnSpc>
              <a:spcPct val="90000"/>
            </a:lnSpc>
            <a:spcBef>
              <a:spcPct val="0"/>
            </a:spcBef>
            <a:spcAft>
              <a:spcPct val="35000"/>
            </a:spcAft>
          </a:pPr>
          <a:r>
            <a:rPr lang="en-US" sz="2400" b="1" kern="1200" dirty="0" smtClean="0">
              <a:solidFill>
                <a:srgbClr val="171A6C"/>
              </a:solidFill>
            </a:rPr>
            <a:t>Participants</a:t>
          </a:r>
          <a:endParaRPr lang="en-US" sz="1800" b="1" kern="1200" dirty="0" smtClean="0">
            <a:solidFill>
              <a:srgbClr val="171A6C"/>
            </a:solidFill>
          </a:endParaRPr>
        </a:p>
        <a:p>
          <a:pPr lvl="0" algn="l" defTabSz="1066800">
            <a:lnSpc>
              <a:spcPct val="90000"/>
            </a:lnSpc>
            <a:spcBef>
              <a:spcPct val="0"/>
            </a:spcBef>
            <a:spcAft>
              <a:spcPct val="35000"/>
            </a:spcAft>
          </a:pPr>
          <a:r>
            <a:rPr lang="en-US" sz="1800" kern="1200" dirty="0" smtClean="0">
              <a:solidFill>
                <a:srgbClr val="171A6C"/>
              </a:solidFill>
            </a:rPr>
            <a:t>CERN – European Organization for Nuclear Research</a:t>
          </a:r>
          <a:endParaRPr lang="en-US" sz="1800" kern="1200" dirty="0">
            <a:solidFill>
              <a:srgbClr val="171A6C"/>
            </a:solidFill>
          </a:endParaRPr>
        </a:p>
      </dsp:txBody>
      <dsp:txXfrm rot="10800000">
        <a:off x="2200955" y="1555"/>
        <a:ext cx="5746090" cy="1338671"/>
      </dsp:txXfrm>
    </dsp:sp>
    <dsp:sp modelId="{6211953C-C7EE-4E13-8762-EB70476C2A36}">
      <dsp:nvSpPr>
        <dsp:cNvPr id="0" name=""/>
        <dsp:cNvSpPr/>
      </dsp:nvSpPr>
      <dsp:spPr>
        <a:xfrm>
          <a:off x="1196951" y="1555"/>
          <a:ext cx="1338671" cy="1338671"/>
        </a:xfrm>
        <a:prstGeom prst="ellipse">
          <a:avLst/>
        </a:prstGeom>
        <a:blipFill>
          <a:blip xmlns:r="http://schemas.openxmlformats.org/officeDocument/2006/relationships" r:embed="rId1"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A043937-29D0-47E3-B9CF-8E2CA08271A8}">
      <dsp:nvSpPr>
        <dsp:cNvPr id="0" name=""/>
        <dsp:cNvSpPr/>
      </dsp:nvSpPr>
      <dsp:spPr>
        <a:xfrm rot="10800000">
          <a:off x="1866287" y="1739830"/>
          <a:ext cx="6080758" cy="1338671"/>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0317" tIns="91440" rIns="170688" bIns="91440" numCol="1" spcCol="1270" anchor="ctr" anchorCtr="0">
          <a:noAutofit/>
        </a:bodyPr>
        <a:lstStyle/>
        <a:p>
          <a:pPr lvl="0" algn="l" defTabSz="1066800">
            <a:lnSpc>
              <a:spcPct val="90000"/>
            </a:lnSpc>
            <a:spcBef>
              <a:spcPct val="0"/>
            </a:spcBef>
            <a:spcAft>
              <a:spcPct val="35000"/>
            </a:spcAft>
          </a:pPr>
          <a:r>
            <a:rPr lang="en-US" sz="2400" b="1" kern="1200" dirty="0" smtClean="0">
              <a:solidFill>
                <a:srgbClr val="171A6C"/>
              </a:solidFill>
            </a:rPr>
            <a:t>Deliverables</a:t>
          </a:r>
          <a:endParaRPr lang="en-US" sz="1800" b="1" kern="1200" dirty="0" smtClean="0">
            <a:solidFill>
              <a:srgbClr val="171A6C"/>
            </a:solidFill>
          </a:endParaRPr>
        </a:p>
        <a:p>
          <a:pPr lvl="0" algn="l" defTabSz="1066800">
            <a:lnSpc>
              <a:spcPct val="90000"/>
            </a:lnSpc>
            <a:spcBef>
              <a:spcPct val="0"/>
            </a:spcBef>
            <a:spcAft>
              <a:spcPct val="35000"/>
            </a:spcAft>
          </a:pPr>
          <a:r>
            <a:rPr lang="en-US" sz="1800" kern="1200" dirty="0" smtClean="0">
              <a:solidFill>
                <a:srgbClr val="171A6C"/>
              </a:solidFill>
            </a:rPr>
            <a:t>1. Communication Strategy and Plan</a:t>
          </a:r>
        </a:p>
        <a:p>
          <a:pPr lvl="0" algn="l" defTabSz="1066800">
            <a:lnSpc>
              <a:spcPct val="90000"/>
            </a:lnSpc>
            <a:spcBef>
              <a:spcPct val="0"/>
            </a:spcBef>
            <a:spcAft>
              <a:spcPct val="35000"/>
            </a:spcAft>
          </a:pPr>
          <a:r>
            <a:rPr lang="en-US" sz="1800" kern="1200" dirty="0" smtClean="0">
              <a:solidFill>
                <a:srgbClr val="171A6C"/>
              </a:solidFill>
            </a:rPr>
            <a:t>2. Short video introducing the Project</a:t>
          </a:r>
        </a:p>
        <a:p>
          <a:pPr lvl="0" algn="l" defTabSz="1066800">
            <a:lnSpc>
              <a:spcPct val="90000"/>
            </a:lnSpc>
            <a:spcBef>
              <a:spcPct val="0"/>
            </a:spcBef>
            <a:spcAft>
              <a:spcPct val="35000"/>
            </a:spcAft>
          </a:pPr>
          <a:r>
            <a:rPr lang="en-US" sz="1800" kern="1200" dirty="0" smtClean="0">
              <a:solidFill>
                <a:srgbClr val="171A6C"/>
              </a:solidFill>
            </a:rPr>
            <a:t>3. Final Report on Communication, Dissemination and Outreach</a:t>
          </a:r>
          <a:endParaRPr lang="en-US" sz="1800" kern="1200" dirty="0">
            <a:solidFill>
              <a:srgbClr val="171A6C"/>
            </a:solidFill>
          </a:endParaRPr>
        </a:p>
      </dsp:txBody>
      <dsp:txXfrm rot="10800000">
        <a:off x="2200955" y="1739830"/>
        <a:ext cx="5746090" cy="1338671"/>
      </dsp:txXfrm>
    </dsp:sp>
    <dsp:sp modelId="{E81EE112-C464-4C26-A17E-C13E1412FA0C}">
      <dsp:nvSpPr>
        <dsp:cNvPr id="0" name=""/>
        <dsp:cNvSpPr/>
      </dsp:nvSpPr>
      <dsp:spPr>
        <a:xfrm>
          <a:off x="1196951" y="1739830"/>
          <a:ext cx="1338671" cy="1338671"/>
        </a:xfrm>
        <a:prstGeom prst="ellipse">
          <a:avLst/>
        </a:prstGeom>
        <a:blipFill>
          <a:blip xmlns:r="http://schemas.openxmlformats.org/officeDocument/2006/relationships"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F455CF5-14EE-4F4A-BEDE-45727CA162AC}">
      <dsp:nvSpPr>
        <dsp:cNvPr id="0" name=""/>
        <dsp:cNvSpPr/>
      </dsp:nvSpPr>
      <dsp:spPr>
        <a:xfrm rot="10800000">
          <a:off x="1866287" y="3478105"/>
          <a:ext cx="6080758" cy="1338671"/>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0317" tIns="91440" rIns="170688" bIns="91440" numCol="1" spcCol="1270" anchor="ctr" anchorCtr="0">
          <a:noAutofit/>
        </a:bodyPr>
        <a:lstStyle/>
        <a:p>
          <a:pPr lvl="0" algn="l" defTabSz="1066800">
            <a:lnSpc>
              <a:spcPct val="90000"/>
            </a:lnSpc>
            <a:spcBef>
              <a:spcPct val="0"/>
            </a:spcBef>
            <a:spcAft>
              <a:spcPct val="35000"/>
            </a:spcAft>
          </a:pPr>
          <a:r>
            <a:rPr lang="en-US" sz="2400" b="1" kern="1200" dirty="0" smtClean="0">
              <a:solidFill>
                <a:srgbClr val="171A6C"/>
              </a:solidFill>
            </a:rPr>
            <a:t>Budget Estimate</a:t>
          </a:r>
        </a:p>
        <a:p>
          <a:pPr lvl="0" algn="l" defTabSz="1066800">
            <a:lnSpc>
              <a:spcPct val="90000"/>
            </a:lnSpc>
            <a:spcBef>
              <a:spcPct val="0"/>
            </a:spcBef>
            <a:spcAft>
              <a:spcPct val="35000"/>
            </a:spcAft>
          </a:pPr>
          <a:r>
            <a:rPr lang="en-US" sz="1800" kern="1200" dirty="0" smtClean="0">
              <a:solidFill>
                <a:srgbClr val="171A6C"/>
              </a:solidFill>
            </a:rPr>
            <a:t>EC Contribution = 130,000 EUR</a:t>
          </a:r>
        </a:p>
        <a:p>
          <a:pPr lvl="0" algn="l" defTabSz="1066800">
            <a:lnSpc>
              <a:spcPct val="90000"/>
            </a:lnSpc>
            <a:spcBef>
              <a:spcPct val="0"/>
            </a:spcBef>
            <a:spcAft>
              <a:spcPct val="35000"/>
            </a:spcAft>
          </a:pPr>
          <a:r>
            <a:rPr lang="en-US" sz="1800" kern="1200" dirty="0" smtClean="0">
              <a:solidFill>
                <a:srgbClr val="171A6C"/>
              </a:solidFill>
            </a:rPr>
            <a:t>Matching funds = 84,000 EUR personnel cost</a:t>
          </a:r>
          <a:endParaRPr lang="en-US" sz="1800" kern="1200" dirty="0">
            <a:solidFill>
              <a:srgbClr val="171A6C"/>
            </a:solidFill>
          </a:endParaRPr>
        </a:p>
      </dsp:txBody>
      <dsp:txXfrm rot="10800000">
        <a:off x="2200955" y="3478105"/>
        <a:ext cx="5746090" cy="1338671"/>
      </dsp:txXfrm>
    </dsp:sp>
    <dsp:sp modelId="{17A642FF-41E2-44C5-9362-A3C910C12FE7}">
      <dsp:nvSpPr>
        <dsp:cNvPr id="0" name=""/>
        <dsp:cNvSpPr/>
      </dsp:nvSpPr>
      <dsp:spPr>
        <a:xfrm>
          <a:off x="1196951" y="3478105"/>
          <a:ext cx="1338671" cy="1338671"/>
        </a:xfrm>
        <a:prstGeom prst="ellipse">
          <a:avLst/>
        </a:prstGeom>
        <a:blipFill>
          <a:blip xmlns:r="http://schemas.openxmlformats.org/officeDocument/2006/relationships" r:embed="rId3">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356D4A-411B-4A47-9433-04542F76C8F2}">
      <dsp:nvSpPr>
        <dsp:cNvPr id="0" name=""/>
        <dsp:cNvSpPr/>
      </dsp:nvSpPr>
      <dsp:spPr>
        <a:xfrm rot="10800000">
          <a:off x="1866287" y="1555"/>
          <a:ext cx="6080758" cy="1338671"/>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0317" tIns="91440" rIns="170688" bIns="91440" numCol="1" spcCol="1270" anchor="ctr" anchorCtr="0">
          <a:noAutofit/>
        </a:bodyPr>
        <a:lstStyle/>
        <a:p>
          <a:pPr lvl="0" algn="l" defTabSz="1066800">
            <a:lnSpc>
              <a:spcPct val="90000"/>
            </a:lnSpc>
            <a:spcBef>
              <a:spcPct val="0"/>
            </a:spcBef>
            <a:spcAft>
              <a:spcPct val="35000"/>
            </a:spcAft>
          </a:pPr>
          <a:r>
            <a:rPr lang="en-US" sz="2400" b="1" kern="1200" dirty="0" smtClean="0">
              <a:solidFill>
                <a:srgbClr val="171A6C"/>
              </a:solidFill>
            </a:rPr>
            <a:t>Participants</a:t>
          </a:r>
          <a:endParaRPr lang="en-US" sz="1800" b="1" kern="1200" dirty="0" smtClean="0">
            <a:solidFill>
              <a:srgbClr val="171A6C"/>
            </a:solidFill>
          </a:endParaRPr>
        </a:p>
        <a:p>
          <a:pPr lvl="0" algn="l" defTabSz="1066800">
            <a:lnSpc>
              <a:spcPct val="90000"/>
            </a:lnSpc>
            <a:spcBef>
              <a:spcPct val="0"/>
            </a:spcBef>
            <a:spcAft>
              <a:spcPct val="35000"/>
            </a:spcAft>
          </a:pPr>
          <a:r>
            <a:rPr lang="en-US" sz="1800" kern="1200" dirty="0" smtClean="0">
              <a:solidFill>
                <a:srgbClr val="171A6C"/>
              </a:solidFill>
            </a:rPr>
            <a:t>CERN – European Organization for Nuclear Research</a:t>
          </a:r>
        </a:p>
        <a:p>
          <a:pPr lvl="0" algn="l" defTabSz="1066800">
            <a:lnSpc>
              <a:spcPct val="90000"/>
            </a:lnSpc>
            <a:spcBef>
              <a:spcPct val="0"/>
            </a:spcBef>
            <a:spcAft>
              <a:spcPct val="35000"/>
            </a:spcAft>
          </a:pPr>
          <a:r>
            <a:rPr lang="en-US" sz="1800" kern="1200" dirty="0" smtClean="0">
              <a:solidFill>
                <a:srgbClr val="171A6C"/>
              </a:solidFill>
            </a:rPr>
            <a:t>(should be all beneficiaries)</a:t>
          </a:r>
          <a:endParaRPr lang="en-US" sz="1800" kern="1200" dirty="0">
            <a:solidFill>
              <a:srgbClr val="171A6C"/>
            </a:solidFill>
          </a:endParaRPr>
        </a:p>
      </dsp:txBody>
      <dsp:txXfrm rot="10800000">
        <a:off x="2200955" y="1555"/>
        <a:ext cx="5746090" cy="1338671"/>
      </dsp:txXfrm>
    </dsp:sp>
    <dsp:sp modelId="{6211953C-C7EE-4E13-8762-EB70476C2A36}">
      <dsp:nvSpPr>
        <dsp:cNvPr id="0" name=""/>
        <dsp:cNvSpPr/>
      </dsp:nvSpPr>
      <dsp:spPr>
        <a:xfrm>
          <a:off x="1196951" y="1555"/>
          <a:ext cx="1338671" cy="1338671"/>
        </a:xfrm>
        <a:prstGeom prst="ellipse">
          <a:avLst/>
        </a:prstGeom>
        <a:blipFill>
          <a:blip xmlns:r="http://schemas.openxmlformats.org/officeDocument/2006/relationships" r:embed="rId1"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A043937-29D0-47E3-B9CF-8E2CA08271A8}">
      <dsp:nvSpPr>
        <dsp:cNvPr id="0" name=""/>
        <dsp:cNvSpPr/>
      </dsp:nvSpPr>
      <dsp:spPr>
        <a:xfrm rot="10800000">
          <a:off x="1849017" y="1957217"/>
          <a:ext cx="6350257" cy="1338671"/>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0317" tIns="91440" rIns="170688" bIns="91440" numCol="1" spcCol="1270" anchor="ctr" anchorCtr="0">
          <a:noAutofit/>
        </a:bodyPr>
        <a:lstStyle/>
        <a:p>
          <a:pPr lvl="0" algn="l" defTabSz="1066800">
            <a:lnSpc>
              <a:spcPct val="90000"/>
            </a:lnSpc>
            <a:spcBef>
              <a:spcPct val="0"/>
            </a:spcBef>
            <a:spcAft>
              <a:spcPct val="35000"/>
            </a:spcAft>
          </a:pPr>
          <a:r>
            <a:rPr lang="en-US" sz="2400" b="1" kern="1200" dirty="0" smtClean="0">
              <a:solidFill>
                <a:srgbClr val="171A6C"/>
              </a:solidFill>
            </a:rPr>
            <a:t>Deliverables</a:t>
          </a:r>
          <a:endParaRPr lang="en-US" sz="1800" b="1" kern="1200" dirty="0" smtClean="0">
            <a:solidFill>
              <a:srgbClr val="171A6C"/>
            </a:solidFill>
          </a:endParaRPr>
        </a:p>
        <a:p>
          <a:pPr lvl="0" algn="l" defTabSz="1066800">
            <a:lnSpc>
              <a:spcPct val="90000"/>
            </a:lnSpc>
            <a:spcBef>
              <a:spcPct val="0"/>
            </a:spcBef>
            <a:spcAft>
              <a:spcPct val="35000"/>
            </a:spcAft>
          </a:pPr>
          <a:r>
            <a:rPr lang="en-US" sz="1800" kern="1200" dirty="0" smtClean="0">
              <a:solidFill>
                <a:srgbClr val="171A6C"/>
              </a:solidFill>
            </a:rPr>
            <a:t>1. </a:t>
          </a:r>
          <a:r>
            <a:rPr lang="en-GB" sz="1800" kern="1200" dirty="0" smtClean="0">
              <a:solidFill>
                <a:srgbClr val="171A6C"/>
              </a:solidFill>
            </a:rPr>
            <a:t>Analysis of innovations in markets and technologies</a:t>
          </a:r>
        </a:p>
        <a:p>
          <a:pPr lvl="0" algn="l" defTabSz="1066800">
            <a:lnSpc>
              <a:spcPct val="90000"/>
            </a:lnSpc>
            <a:spcBef>
              <a:spcPct val="0"/>
            </a:spcBef>
            <a:spcAft>
              <a:spcPct val="35000"/>
            </a:spcAft>
          </a:pPr>
          <a:r>
            <a:rPr lang="fr-CH" sz="1800" kern="1200" dirty="0" smtClean="0">
              <a:solidFill>
                <a:srgbClr val="171A6C"/>
              </a:solidFill>
            </a:rPr>
            <a:t>2.</a:t>
          </a:r>
          <a:r>
            <a:rPr lang="en-GB" sz="1800" kern="1200" dirty="0" smtClean="0">
              <a:solidFill>
                <a:srgbClr val="171A6C"/>
              </a:solidFill>
            </a:rPr>
            <a:t> Impact analysis</a:t>
          </a:r>
        </a:p>
        <a:p>
          <a:pPr lvl="0" algn="l" defTabSz="1066800">
            <a:lnSpc>
              <a:spcPct val="90000"/>
            </a:lnSpc>
            <a:spcBef>
              <a:spcPct val="0"/>
            </a:spcBef>
            <a:spcAft>
              <a:spcPct val="35000"/>
            </a:spcAft>
          </a:pPr>
          <a:r>
            <a:rPr lang="en-GB" sz="1800" kern="1200" dirty="0" smtClean="0">
              <a:solidFill>
                <a:srgbClr val="171A6C"/>
              </a:solidFill>
            </a:rPr>
            <a:t>3. </a:t>
          </a:r>
          <a:r>
            <a:rPr lang="en-GB" sz="1800" kern="1200" dirty="0" err="1" smtClean="0">
              <a:solidFill>
                <a:srgbClr val="171A6C"/>
              </a:solidFill>
            </a:rPr>
            <a:t>BlueSky</a:t>
          </a:r>
          <a:r>
            <a:rPr lang="en-GB" sz="1800" kern="1200" dirty="0" smtClean="0">
              <a:solidFill>
                <a:srgbClr val="171A6C"/>
              </a:solidFill>
            </a:rPr>
            <a:t> R&amp;D: Selection and follow-up of the selected projects</a:t>
          </a:r>
        </a:p>
        <a:p>
          <a:pPr lvl="0" algn="l" defTabSz="1066800">
            <a:lnSpc>
              <a:spcPct val="90000"/>
            </a:lnSpc>
            <a:spcBef>
              <a:spcPct val="0"/>
            </a:spcBef>
            <a:spcAft>
              <a:spcPct val="35000"/>
            </a:spcAft>
          </a:pPr>
          <a:endParaRPr lang="en-GB" sz="1800" kern="1200" dirty="0" smtClean="0">
            <a:solidFill>
              <a:srgbClr val="171A6C"/>
            </a:solidFill>
          </a:endParaRPr>
        </a:p>
        <a:p>
          <a:pPr lvl="0" algn="l" defTabSz="1066800">
            <a:lnSpc>
              <a:spcPct val="90000"/>
            </a:lnSpc>
            <a:spcBef>
              <a:spcPct val="0"/>
            </a:spcBef>
            <a:spcAft>
              <a:spcPct val="35000"/>
            </a:spcAft>
          </a:pPr>
          <a:endParaRPr lang="en-US" sz="1800" kern="1200" dirty="0">
            <a:solidFill>
              <a:srgbClr val="171A6C"/>
            </a:solidFill>
          </a:endParaRPr>
        </a:p>
      </dsp:txBody>
      <dsp:txXfrm rot="10800000">
        <a:off x="2183685" y="1957217"/>
        <a:ext cx="6015589" cy="1338671"/>
      </dsp:txXfrm>
    </dsp:sp>
    <dsp:sp modelId="{E81EE112-C464-4C26-A17E-C13E1412FA0C}">
      <dsp:nvSpPr>
        <dsp:cNvPr id="0" name=""/>
        <dsp:cNvSpPr/>
      </dsp:nvSpPr>
      <dsp:spPr>
        <a:xfrm>
          <a:off x="1129576" y="1739830"/>
          <a:ext cx="1338671" cy="1338671"/>
        </a:xfrm>
        <a:prstGeom prst="ellipse">
          <a:avLst/>
        </a:prstGeom>
        <a:blipFill>
          <a:blip xmlns:r="http://schemas.openxmlformats.org/officeDocument/2006/relationships"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F455CF5-14EE-4F4A-BEDE-45727CA162AC}">
      <dsp:nvSpPr>
        <dsp:cNvPr id="0" name=""/>
        <dsp:cNvSpPr/>
      </dsp:nvSpPr>
      <dsp:spPr>
        <a:xfrm rot="10800000">
          <a:off x="1866287" y="3478105"/>
          <a:ext cx="6080758" cy="1338671"/>
        </a:xfrm>
        <a:prstGeom prst="homePlate">
          <a:avLst/>
        </a:prstGeom>
        <a:solidFill>
          <a:schemeClr val="bg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0317" tIns="91440" rIns="170688" bIns="91440" numCol="1" spcCol="1270" anchor="ctr" anchorCtr="0">
          <a:noAutofit/>
        </a:bodyPr>
        <a:lstStyle/>
        <a:p>
          <a:pPr lvl="0" algn="l" defTabSz="1066800">
            <a:lnSpc>
              <a:spcPct val="90000"/>
            </a:lnSpc>
            <a:spcBef>
              <a:spcPct val="0"/>
            </a:spcBef>
            <a:spcAft>
              <a:spcPct val="35000"/>
            </a:spcAft>
          </a:pPr>
          <a:r>
            <a:rPr lang="en-US" sz="2400" b="1" kern="1200" dirty="0" smtClean="0">
              <a:solidFill>
                <a:srgbClr val="171A6C"/>
              </a:solidFill>
            </a:rPr>
            <a:t>Budget Estimate</a:t>
          </a:r>
        </a:p>
        <a:p>
          <a:pPr lvl="0" algn="l" defTabSz="1066800">
            <a:lnSpc>
              <a:spcPct val="90000"/>
            </a:lnSpc>
            <a:spcBef>
              <a:spcPct val="0"/>
            </a:spcBef>
            <a:spcAft>
              <a:spcPct val="35000"/>
            </a:spcAft>
          </a:pPr>
          <a:r>
            <a:rPr lang="en-US" sz="1800" kern="1200" dirty="0" smtClean="0">
              <a:solidFill>
                <a:srgbClr val="171A6C"/>
              </a:solidFill>
            </a:rPr>
            <a:t>EC Contribution</a:t>
          </a:r>
          <a:r>
            <a:rPr lang="en-US" sz="1800" kern="1200" dirty="0" smtClean="0">
              <a:solidFill>
                <a:schemeClr val="accent1"/>
              </a:solidFill>
            </a:rPr>
            <a:t> = </a:t>
          </a:r>
          <a:r>
            <a:rPr lang="en-GB" sz="1800" kern="1200" dirty="0" smtClean="0">
              <a:solidFill>
                <a:srgbClr val="171A6C"/>
              </a:solidFill>
            </a:rPr>
            <a:t>1,202,000 €</a:t>
          </a:r>
          <a:r>
            <a:rPr lang="en-US" sz="1800" kern="1200" dirty="0" smtClean="0">
              <a:solidFill>
                <a:srgbClr val="171A6C"/>
              </a:solidFill>
            </a:rPr>
            <a:t> EUR ( 1M € for </a:t>
          </a:r>
          <a:r>
            <a:rPr lang="en-US" sz="1800" kern="1200" dirty="0" err="1" smtClean="0">
              <a:solidFill>
                <a:srgbClr val="171A6C"/>
              </a:solidFill>
            </a:rPr>
            <a:t>BlueSky</a:t>
          </a:r>
          <a:r>
            <a:rPr lang="en-US" sz="1800" kern="1200" dirty="0" smtClean="0">
              <a:solidFill>
                <a:srgbClr val="171A6C"/>
              </a:solidFill>
            </a:rPr>
            <a:t>)</a:t>
          </a:r>
        </a:p>
        <a:p>
          <a:pPr lvl="0" algn="l" defTabSz="1066800">
            <a:lnSpc>
              <a:spcPct val="90000"/>
            </a:lnSpc>
            <a:spcBef>
              <a:spcPct val="0"/>
            </a:spcBef>
            <a:spcAft>
              <a:spcPct val="35000"/>
            </a:spcAft>
          </a:pPr>
          <a:r>
            <a:rPr lang="en-US" sz="1800" kern="1200" dirty="0" smtClean="0">
              <a:solidFill>
                <a:srgbClr val="171A6C"/>
              </a:solidFill>
            </a:rPr>
            <a:t>Matching funds = 150,000 EUR personnel cost</a:t>
          </a:r>
          <a:endParaRPr lang="en-US" sz="1800" kern="1200" dirty="0">
            <a:solidFill>
              <a:srgbClr val="171A6C"/>
            </a:solidFill>
          </a:endParaRPr>
        </a:p>
      </dsp:txBody>
      <dsp:txXfrm rot="10800000">
        <a:off x="2200955" y="3478105"/>
        <a:ext cx="5746090" cy="1338671"/>
      </dsp:txXfrm>
    </dsp:sp>
    <dsp:sp modelId="{17A642FF-41E2-44C5-9362-A3C910C12FE7}">
      <dsp:nvSpPr>
        <dsp:cNvPr id="0" name=""/>
        <dsp:cNvSpPr/>
      </dsp:nvSpPr>
      <dsp:spPr>
        <a:xfrm>
          <a:off x="1196951" y="3478105"/>
          <a:ext cx="1338671" cy="1338671"/>
        </a:xfrm>
        <a:prstGeom prst="ellipse">
          <a:avLst/>
        </a:prstGeom>
        <a:blipFill>
          <a:blip xmlns:r="http://schemas.openxmlformats.org/officeDocument/2006/relationships" r:embed="rId3">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46BB6B-D1D8-433D-9580-6B086795AB50}" type="datetimeFigureOut">
              <a:rPr lang="en-GB" smtClean="0"/>
              <a:t>04/09/2019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071448-FF4C-4831-A1B1-DD3451B30A79}" type="slidenum">
              <a:rPr lang="en-GB" smtClean="0"/>
              <a:t>‹#›</a:t>
            </a:fld>
            <a:endParaRPr lang="en-GB"/>
          </a:p>
        </p:txBody>
      </p:sp>
    </p:spTree>
    <p:extLst>
      <p:ext uri="{BB962C8B-B14F-4D97-AF65-F5344CB8AC3E}">
        <p14:creationId xmlns:p14="http://schemas.microsoft.com/office/powerpoint/2010/main" val="30949829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lgn="just"/>
            <a:r>
              <a:rPr lang="en-US" dirty="0" smtClean="0"/>
              <a:t>Scientific decisions today involve multiple stakeholders, both </a:t>
            </a:r>
            <a:r>
              <a:rPr lang="en-US" dirty="0" err="1" smtClean="0"/>
              <a:t>specialised</a:t>
            </a:r>
            <a:r>
              <a:rPr lang="en-US" dirty="0" smtClean="0"/>
              <a:t> and not.</a:t>
            </a:r>
          </a:p>
          <a:p>
            <a:pPr lvl="0" algn="just"/>
            <a:endParaRPr lang="en-US" dirty="0" smtClean="0"/>
          </a:p>
          <a:p>
            <a:pPr lvl="0" algn="just"/>
            <a:r>
              <a:rPr lang="en-US" dirty="0" smtClean="0"/>
              <a:t>To engage this</a:t>
            </a:r>
            <a:r>
              <a:rPr lang="en-US" baseline="0" dirty="0" smtClean="0"/>
              <a:t> variety of audiences, as well as the different technical expertise inside the detector community and promote the impact of fundamental research through knowledge transfer, this task aims to provide the necessary communication, dissemination and outreach tools.</a:t>
            </a:r>
          </a:p>
          <a:p>
            <a:pPr lvl="0" algn="just"/>
            <a:endParaRPr lang="en-US" baseline="0" dirty="0" smtClean="0"/>
          </a:p>
          <a:p>
            <a:pPr lvl="0" algn="just"/>
            <a:r>
              <a:rPr lang="en-US" baseline="0" dirty="0" smtClean="0"/>
              <a:t>To make sure the communication team engages in a coherent and fully approved strategy, we will create a Communication Strategy and Plan, including a Communication/Dissemination Plan for On Track.</a:t>
            </a:r>
          </a:p>
          <a:p>
            <a:pPr lvl="0" algn="just"/>
            <a:endParaRPr lang="en-US" baseline="0" dirty="0" smtClean="0"/>
          </a:p>
          <a:p>
            <a:pPr lvl="0" algn="just"/>
            <a:r>
              <a:rPr lang="en-US" sz="1200" dirty="0" smtClean="0"/>
              <a:t>This plan should define goals, priority audiences, channels and materials, outcomes and metrics – based on previous experience with AIDA-2020</a:t>
            </a:r>
            <a:r>
              <a:rPr lang="en-US" sz="1200" baseline="0" dirty="0" smtClean="0"/>
              <a:t> –, including tailoring different activities for different stages of the project. Particularly:</a:t>
            </a:r>
            <a:endParaRPr lang="en-US" sz="1200" dirty="0" smtClean="0"/>
          </a:p>
          <a:p>
            <a:pPr lvl="0" algn="just"/>
            <a:endParaRPr lang="en-US" sz="1200" baseline="0" dirty="0" smtClean="0"/>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t>To grow On Track, we will c</a:t>
            </a:r>
            <a:r>
              <a:rPr lang="en-US" sz="1200" dirty="0" smtClean="0"/>
              <a:t>reate a network of contacts in the detector community and representatives from the project</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To introduce the project, we will create a introductory video for AIDA++</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smtClean="0"/>
              <a:t>As</a:t>
            </a:r>
            <a:r>
              <a:rPr lang="en-US" sz="1200" baseline="0" dirty="0" smtClean="0"/>
              <a:t> the project’s first results are announced, we will organize an Academia Meets Industry in year 2.</a:t>
            </a:r>
          </a:p>
          <a:p>
            <a:pPr marL="628650" marR="0" lvl="1"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aseline="0" dirty="0" smtClean="0"/>
              <a:t>At the end of the project, a feature issue of On Track will be curated and edited.</a:t>
            </a:r>
            <a:endParaRPr lang="en-US" baseline="0" dirty="0" smtClean="0"/>
          </a:p>
        </p:txBody>
      </p:sp>
      <p:sp>
        <p:nvSpPr>
          <p:cNvPr id="4" name="Slide Number Placeholder 3"/>
          <p:cNvSpPr>
            <a:spLocks noGrp="1"/>
          </p:cNvSpPr>
          <p:nvPr>
            <p:ph type="sldNum" sz="quarter" idx="10"/>
          </p:nvPr>
        </p:nvSpPr>
        <p:spPr/>
        <p:txBody>
          <a:bodyPr/>
          <a:lstStyle/>
          <a:p>
            <a:fld id="{8F3C095F-DFB4-48DB-AE73-9852A816E977}" type="slidenum">
              <a:rPr lang="en-GB" smtClean="0"/>
              <a:t>2</a:t>
            </a:fld>
            <a:endParaRPr lang="en-GB"/>
          </a:p>
        </p:txBody>
      </p:sp>
    </p:spTree>
    <p:extLst>
      <p:ext uri="{BB962C8B-B14F-4D97-AF65-F5344CB8AC3E}">
        <p14:creationId xmlns:p14="http://schemas.microsoft.com/office/powerpoint/2010/main" val="1582339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sum up…</a:t>
            </a:r>
          </a:p>
          <a:p>
            <a:endParaRPr lang="en-US" dirty="0" smtClean="0"/>
          </a:p>
          <a:p>
            <a:r>
              <a:rPr lang="en-US" dirty="0" smtClean="0"/>
              <a:t>NOTE on budget:</a:t>
            </a:r>
          </a:p>
          <a:p>
            <a:endParaRPr lang="en-US" dirty="0" smtClean="0"/>
          </a:p>
          <a:p>
            <a:pPr marL="628650" lvl="1" indent="-171450">
              <a:buFont typeface="Arial" panose="020B0604020202020204" pitchFamily="34" charset="0"/>
              <a:buChar char="•"/>
            </a:pPr>
            <a:r>
              <a:rPr lang="en-US" dirty="0" smtClean="0"/>
              <a:t>The total</a:t>
            </a:r>
            <a:r>
              <a:rPr lang="en-US" baseline="0" dirty="0" smtClean="0"/>
              <a:t> costs of the project include personnel, goodies, the video and travel.</a:t>
            </a:r>
          </a:p>
          <a:p>
            <a:pPr marL="628650" lvl="1" indent="-171450">
              <a:buFont typeface="Arial" panose="020B0604020202020204" pitchFamily="34" charset="0"/>
              <a:buChar char="•"/>
            </a:pPr>
            <a:r>
              <a:rPr lang="en-US" baseline="0" dirty="0" smtClean="0"/>
              <a:t>The total is 214,000 EUR, shared as shown: 130,000 EUR from the EC contribution and 84,000 EUR in matching funds.</a:t>
            </a:r>
            <a:endParaRPr lang="en-GB" dirty="0"/>
          </a:p>
        </p:txBody>
      </p:sp>
      <p:sp>
        <p:nvSpPr>
          <p:cNvPr id="4" name="Slide Number Placeholder 3"/>
          <p:cNvSpPr>
            <a:spLocks noGrp="1"/>
          </p:cNvSpPr>
          <p:nvPr>
            <p:ph type="sldNum" sz="quarter" idx="10"/>
          </p:nvPr>
        </p:nvSpPr>
        <p:spPr/>
        <p:txBody>
          <a:bodyPr/>
          <a:lstStyle/>
          <a:p>
            <a:fld id="{8F3C095F-DFB4-48DB-AE73-9852A816E977}" type="slidenum">
              <a:rPr lang="en-GB" smtClean="0"/>
              <a:t>3</a:t>
            </a:fld>
            <a:endParaRPr lang="en-GB"/>
          </a:p>
        </p:txBody>
      </p:sp>
    </p:spTree>
    <p:extLst>
      <p:ext uri="{BB962C8B-B14F-4D97-AF65-F5344CB8AC3E}">
        <p14:creationId xmlns:p14="http://schemas.microsoft.com/office/powerpoint/2010/main" val="32211138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sum up…</a:t>
            </a:r>
          </a:p>
          <a:p>
            <a:endParaRPr lang="en-US" dirty="0" smtClean="0"/>
          </a:p>
          <a:p>
            <a:r>
              <a:rPr lang="en-US" dirty="0" smtClean="0"/>
              <a:t>NOTE on budget:</a:t>
            </a:r>
          </a:p>
          <a:p>
            <a:endParaRPr lang="en-US" dirty="0" smtClean="0"/>
          </a:p>
          <a:p>
            <a:pPr marL="628650" lvl="1" indent="-171450">
              <a:buFont typeface="Arial" panose="020B0604020202020204" pitchFamily="34" charset="0"/>
              <a:buChar char="•"/>
            </a:pPr>
            <a:r>
              <a:rPr lang="en-US" dirty="0" smtClean="0"/>
              <a:t>The total</a:t>
            </a:r>
            <a:r>
              <a:rPr lang="en-US" baseline="0" dirty="0" smtClean="0"/>
              <a:t> costs of the project include personnel, goodies, the video and travel.</a:t>
            </a:r>
          </a:p>
          <a:p>
            <a:pPr marL="628650" lvl="1" indent="-171450">
              <a:buFont typeface="Arial" panose="020B0604020202020204" pitchFamily="34" charset="0"/>
              <a:buChar char="•"/>
            </a:pPr>
            <a:r>
              <a:rPr lang="en-US" baseline="0" dirty="0" smtClean="0"/>
              <a:t>The total is 214,000 EUR, shared as shown: 130,000 EUR from the EC contribution and 84,000 EUR in matching funds.</a:t>
            </a:r>
            <a:endParaRPr lang="en-GB" dirty="0"/>
          </a:p>
        </p:txBody>
      </p:sp>
      <p:sp>
        <p:nvSpPr>
          <p:cNvPr id="4" name="Slide Number Placeholder 3"/>
          <p:cNvSpPr>
            <a:spLocks noGrp="1"/>
          </p:cNvSpPr>
          <p:nvPr>
            <p:ph type="sldNum" sz="quarter" idx="10"/>
          </p:nvPr>
        </p:nvSpPr>
        <p:spPr/>
        <p:txBody>
          <a:bodyPr/>
          <a:lstStyle/>
          <a:p>
            <a:fld id="{8F3C095F-DFB4-48DB-AE73-9852A816E977}" type="slidenum">
              <a:rPr lang="en-GB" smtClean="0"/>
              <a:t>5</a:t>
            </a:fld>
            <a:endParaRPr lang="en-GB"/>
          </a:p>
        </p:txBody>
      </p:sp>
    </p:spTree>
    <p:extLst>
      <p:ext uri="{BB962C8B-B14F-4D97-AF65-F5344CB8AC3E}">
        <p14:creationId xmlns:p14="http://schemas.microsoft.com/office/powerpoint/2010/main" val="799580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A92E3C9-815F-4512-82E3-6986A5827706}"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F09A19-A1A6-4F6B-A2C9-3D53B749358B}" type="slidenum">
              <a:rPr lang="en-GB" smtClean="0"/>
              <a:t>‹#›</a:t>
            </a:fld>
            <a:endParaRPr lang="en-GB"/>
          </a:p>
        </p:txBody>
      </p:sp>
    </p:spTree>
    <p:extLst>
      <p:ext uri="{BB962C8B-B14F-4D97-AF65-F5344CB8AC3E}">
        <p14:creationId xmlns:p14="http://schemas.microsoft.com/office/powerpoint/2010/main" val="2899694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A92E3C9-815F-4512-82E3-6986A5827706}"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F09A19-A1A6-4F6B-A2C9-3D53B749358B}" type="slidenum">
              <a:rPr lang="en-GB" smtClean="0"/>
              <a:t>‹#›</a:t>
            </a:fld>
            <a:endParaRPr lang="en-GB"/>
          </a:p>
        </p:txBody>
      </p:sp>
    </p:spTree>
    <p:extLst>
      <p:ext uri="{BB962C8B-B14F-4D97-AF65-F5344CB8AC3E}">
        <p14:creationId xmlns:p14="http://schemas.microsoft.com/office/powerpoint/2010/main" val="1370130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A92E3C9-815F-4512-82E3-6986A5827706}"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F09A19-A1A6-4F6B-A2C9-3D53B749358B}" type="slidenum">
              <a:rPr lang="en-GB" smtClean="0"/>
              <a:t>‹#›</a:t>
            </a:fld>
            <a:endParaRPr lang="en-GB"/>
          </a:p>
        </p:txBody>
      </p:sp>
    </p:spTree>
    <p:extLst>
      <p:ext uri="{BB962C8B-B14F-4D97-AF65-F5344CB8AC3E}">
        <p14:creationId xmlns:p14="http://schemas.microsoft.com/office/powerpoint/2010/main" val="2959804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A92E3C9-815F-4512-82E3-6986A5827706}"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F09A19-A1A6-4F6B-A2C9-3D53B749358B}" type="slidenum">
              <a:rPr lang="en-GB" smtClean="0"/>
              <a:t>‹#›</a:t>
            </a:fld>
            <a:endParaRPr lang="en-GB"/>
          </a:p>
        </p:txBody>
      </p:sp>
    </p:spTree>
    <p:extLst>
      <p:ext uri="{BB962C8B-B14F-4D97-AF65-F5344CB8AC3E}">
        <p14:creationId xmlns:p14="http://schemas.microsoft.com/office/powerpoint/2010/main" val="1730125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A92E3C9-815F-4512-82E3-6986A5827706}" type="datetimeFigureOut">
              <a:rPr lang="en-GB" smtClean="0"/>
              <a:t>04/09/2019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F09A19-A1A6-4F6B-A2C9-3D53B749358B}" type="slidenum">
              <a:rPr lang="en-GB" smtClean="0"/>
              <a:t>‹#›</a:t>
            </a:fld>
            <a:endParaRPr lang="en-GB"/>
          </a:p>
        </p:txBody>
      </p:sp>
    </p:spTree>
    <p:extLst>
      <p:ext uri="{BB962C8B-B14F-4D97-AF65-F5344CB8AC3E}">
        <p14:creationId xmlns:p14="http://schemas.microsoft.com/office/powerpoint/2010/main" val="28910561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A92E3C9-815F-4512-82E3-6986A5827706}"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FF09A19-A1A6-4F6B-A2C9-3D53B749358B}" type="slidenum">
              <a:rPr lang="en-GB" smtClean="0"/>
              <a:t>‹#›</a:t>
            </a:fld>
            <a:endParaRPr lang="en-GB"/>
          </a:p>
        </p:txBody>
      </p:sp>
    </p:spTree>
    <p:extLst>
      <p:ext uri="{BB962C8B-B14F-4D97-AF65-F5344CB8AC3E}">
        <p14:creationId xmlns:p14="http://schemas.microsoft.com/office/powerpoint/2010/main" val="552204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A92E3C9-815F-4512-82E3-6986A5827706}" type="datetimeFigureOut">
              <a:rPr lang="en-GB" smtClean="0"/>
              <a:t>04/09/2019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FF09A19-A1A6-4F6B-A2C9-3D53B749358B}" type="slidenum">
              <a:rPr lang="en-GB" smtClean="0"/>
              <a:t>‹#›</a:t>
            </a:fld>
            <a:endParaRPr lang="en-GB"/>
          </a:p>
        </p:txBody>
      </p:sp>
    </p:spTree>
    <p:extLst>
      <p:ext uri="{BB962C8B-B14F-4D97-AF65-F5344CB8AC3E}">
        <p14:creationId xmlns:p14="http://schemas.microsoft.com/office/powerpoint/2010/main" val="3110403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A92E3C9-815F-4512-82E3-6986A5827706}" type="datetimeFigureOut">
              <a:rPr lang="en-GB" smtClean="0"/>
              <a:t>04/09/2019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FF09A19-A1A6-4F6B-A2C9-3D53B749358B}" type="slidenum">
              <a:rPr lang="en-GB" smtClean="0"/>
              <a:t>‹#›</a:t>
            </a:fld>
            <a:endParaRPr lang="en-GB"/>
          </a:p>
        </p:txBody>
      </p:sp>
    </p:spTree>
    <p:extLst>
      <p:ext uri="{BB962C8B-B14F-4D97-AF65-F5344CB8AC3E}">
        <p14:creationId xmlns:p14="http://schemas.microsoft.com/office/powerpoint/2010/main" val="19938606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92E3C9-815F-4512-82E3-6986A5827706}" type="datetimeFigureOut">
              <a:rPr lang="en-GB" smtClean="0"/>
              <a:t>04/09/2019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FF09A19-A1A6-4F6B-A2C9-3D53B749358B}" type="slidenum">
              <a:rPr lang="en-GB" smtClean="0"/>
              <a:t>‹#›</a:t>
            </a:fld>
            <a:endParaRPr lang="en-GB"/>
          </a:p>
        </p:txBody>
      </p:sp>
    </p:spTree>
    <p:extLst>
      <p:ext uri="{BB962C8B-B14F-4D97-AF65-F5344CB8AC3E}">
        <p14:creationId xmlns:p14="http://schemas.microsoft.com/office/powerpoint/2010/main" val="3047299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A92E3C9-815F-4512-82E3-6986A5827706}"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FF09A19-A1A6-4F6B-A2C9-3D53B749358B}" type="slidenum">
              <a:rPr lang="en-GB" smtClean="0"/>
              <a:t>‹#›</a:t>
            </a:fld>
            <a:endParaRPr lang="en-GB"/>
          </a:p>
        </p:txBody>
      </p:sp>
    </p:spTree>
    <p:extLst>
      <p:ext uri="{BB962C8B-B14F-4D97-AF65-F5344CB8AC3E}">
        <p14:creationId xmlns:p14="http://schemas.microsoft.com/office/powerpoint/2010/main" val="2623304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A92E3C9-815F-4512-82E3-6986A5827706}" type="datetimeFigureOut">
              <a:rPr lang="en-GB" smtClean="0"/>
              <a:t>04/09/2019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FF09A19-A1A6-4F6B-A2C9-3D53B749358B}" type="slidenum">
              <a:rPr lang="en-GB" smtClean="0"/>
              <a:t>‹#›</a:t>
            </a:fld>
            <a:endParaRPr lang="en-GB"/>
          </a:p>
        </p:txBody>
      </p:sp>
    </p:spTree>
    <p:extLst>
      <p:ext uri="{BB962C8B-B14F-4D97-AF65-F5344CB8AC3E}">
        <p14:creationId xmlns:p14="http://schemas.microsoft.com/office/powerpoint/2010/main" val="2322306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A92E3C9-815F-4512-82E3-6986A5827706}" type="datetimeFigureOut">
              <a:rPr lang="en-GB" smtClean="0"/>
              <a:t>04/09/2019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F09A19-A1A6-4F6B-A2C9-3D53B749358B}" type="slidenum">
              <a:rPr lang="en-GB" smtClean="0"/>
              <a:t>‹#›</a:t>
            </a:fld>
            <a:endParaRPr lang="en-GB"/>
          </a:p>
        </p:txBody>
      </p:sp>
    </p:spTree>
    <p:extLst>
      <p:ext uri="{BB962C8B-B14F-4D97-AF65-F5344CB8AC3E}">
        <p14:creationId xmlns:p14="http://schemas.microsoft.com/office/powerpoint/2010/main" val="20991442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CH" sz="4500" b="1" dirty="0">
                <a:solidFill>
                  <a:srgbClr val="171A6C"/>
                </a:solidFill>
              </a:rPr>
              <a:t>AIDA++</a:t>
            </a:r>
            <a:br>
              <a:rPr lang="fr-CH" sz="4500" b="1" dirty="0">
                <a:solidFill>
                  <a:srgbClr val="171A6C"/>
                </a:solidFill>
              </a:rPr>
            </a:br>
            <a:r>
              <a:rPr lang="fr-CH" sz="4500" b="1" dirty="0">
                <a:solidFill>
                  <a:srgbClr val="171A6C"/>
                </a:solidFill>
              </a:rPr>
              <a:t>Knowledge Transfer and Communication</a:t>
            </a:r>
            <a:endParaRPr lang="en-GB" dirty="0"/>
          </a:p>
        </p:txBody>
      </p:sp>
      <p:sp>
        <p:nvSpPr>
          <p:cNvPr id="3" name="Subtitle 2"/>
          <p:cNvSpPr>
            <a:spLocks noGrp="1"/>
          </p:cNvSpPr>
          <p:nvPr>
            <p:ph type="subTitle" idx="1"/>
          </p:nvPr>
        </p:nvSpPr>
        <p:spPr/>
        <p:txBody>
          <a:bodyPr/>
          <a:lstStyle/>
          <a:p>
            <a:r>
              <a:rPr lang="fr-CH" dirty="0" err="1" smtClean="0">
                <a:solidFill>
                  <a:srgbClr val="002060"/>
                </a:solidFill>
              </a:rPr>
              <a:t>A.Pezous</a:t>
            </a:r>
            <a:r>
              <a:rPr lang="fr-CH" dirty="0" smtClean="0">
                <a:solidFill>
                  <a:srgbClr val="002060"/>
                </a:solidFill>
              </a:rPr>
              <a:t> &amp; </a:t>
            </a:r>
            <a:r>
              <a:rPr lang="fr-CH" dirty="0" err="1" smtClean="0">
                <a:solidFill>
                  <a:srgbClr val="002060"/>
                </a:solidFill>
              </a:rPr>
              <a:t>D.Antonio</a:t>
            </a:r>
            <a:endParaRPr lang="en-GB" dirty="0">
              <a:solidFill>
                <a:srgbClr val="002060"/>
              </a:solidFill>
            </a:endParaRPr>
          </a:p>
        </p:txBody>
      </p:sp>
    </p:spTree>
    <p:extLst>
      <p:ext uri="{BB962C8B-B14F-4D97-AF65-F5344CB8AC3E}">
        <p14:creationId xmlns:p14="http://schemas.microsoft.com/office/powerpoint/2010/main" val="4103795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2665166837"/>
              </p:ext>
            </p:extLst>
          </p:nvPr>
        </p:nvGraphicFramePr>
        <p:xfrm>
          <a:off x="314036" y="729673"/>
          <a:ext cx="11877964" cy="59918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FC4456CD-832E-41F2-9893-C7650CCC5376}" type="slidenum">
              <a:rPr lang="en-GB" sz="1000"/>
              <a:t>2</a:t>
            </a:fld>
            <a:endParaRPr lang="en-GB" sz="1000" dirty="0"/>
          </a:p>
        </p:txBody>
      </p:sp>
      <p:sp>
        <p:nvSpPr>
          <p:cNvPr id="5" name="Title 4"/>
          <p:cNvSpPr>
            <a:spLocks noGrp="1"/>
          </p:cNvSpPr>
          <p:nvPr>
            <p:ph type="title"/>
          </p:nvPr>
        </p:nvSpPr>
        <p:spPr>
          <a:xfrm>
            <a:off x="580562" y="-14758"/>
            <a:ext cx="10243127" cy="1145498"/>
          </a:xfrm>
        </p:spPr>
        <p:txBody>
          <a:bodyPr>
            <a:noAutofit/>
          </a:bodyPr>
          <a:lstStyle/>
          <a:p>
            <a:r>
              <a:rPr lang="en-US" sz="4000" b="1" dirty="0">
                <a:solidFill>
                  <a:srgbClr val="171A6C"/>
                </a:solidFill>
                <a:latin typeface="+mn-lt"/>
                <a:ea typeface="+mn-ea"/>
                <a:cs typeface="+mn-cs"/>
              </a:rPr>
              <a:t>Communication, Dissemination and Outreach</a:t>
            </a:r>
            <a:endParaRPr lang="en-GB" sz="4000" b="1" dirty="0">
              <a:solidFill>
                <a:srgbClr val="171A6C"/>
              </a:solidFill>
              <a:latin typeface="+mn-lt"/>
              <a:ea typeface="+mn-ea"/>
              <a:cs typeface="+mn-cs"/>
            </a:endParaRPr>
          </a:p>
        </p:txBody>
      </p:sp>
      <p:sp>
        <p:nvSpPr>
          <p:cNvPr id="6" name="Date Placeholder 5"/>
          <p:cNvSpPr>
            <a:spLocks noGrp="1"/>
          </p:cNvSpPr>
          <p:nvPr>
            <p:ph type="dt" sz="half" idx="10"/>
          </p:nvPr>
        </p:nvSpPr>
        <p:spPr>
          <a:xfrm>
            <a:off x="1760913" y="6424613"/>
            <a:ext cx="1291964" cy="365125"/>
          </a:xfrm>
        </p:spPr>
        <p:txBody>
          <a:bodyPr anchor="ctr"/>
          <a:lstStyle/>
          <a:p>
            <a:fld id="{34378CA6-008A-4B95-87F2-5A5ECC18892C}" type="datetime3">
              <a:rPr lang="en-US" sz="1000"/>
              <a:t>4 September 2019</a:t>
            </a:fld>
            <a:endParaRPr lang="en-GB" dirty="0"/>
          </a:p>
        </p:txBody>
      </p:sp>
      <p:sp>
        <p:nvSpPr>
          <p:cNvPr id="9" name="TextBox 8"/>
          <p:cNvSpPr txBox="1"/>
          <p:nvPr/>
        </p:nvSpPr>
        <p:spPr>
          <a:xfrm>
            <a:off x="4719536" y="5715989"/>
            <a:ext cx="2752928" cy="600164"/>
          </a:xfrm>
          <a:prstGeom prst="rect">
            <a:avLst/>
          </a:prstGeom>
          <a:solidFill>
            <a:schemeClr val="accent3">
              <a:lumMod val="20000"/>
              <a:lumOff val="80000"/>
            </a:schemeClr>
          </a:solidFill>
        </p:spPr>
        <p:txBody>
          <a:bodyPr wrap="square" rtlCol="0">
            <a:spAutoFit/>
          </a:bodyPr>
          <a:lstStyle/>
          <a:p>
            <a:pPr algn="just"/>
            <a:r>
              <a:rPr lang="en-US" sz="1100" dirty="0"/>
              <a:t>Define goals, priority audiences, channels and materials, outcomes and metrics – based on previous experience with AIDA-2020.</a:t>
            </a:r>
            <a:endParaRPr lang="en-GB" sz="1100" dirty="0"/>
          </a:p>
        </p:txBody>
      </p:sp>
      <p:grpSp>
        <p:nvGrpSpPr>
          <p:cNvPr id="17" name="Group 16"/>
          <p:cNvGrpSpPr/>
          <p:nvPr/>
        </p:nvGrpSpPr>
        <p:grpSpPr>
          <a:xfrm rot="11313737">
            <a:off x="6767513" y="1774791"/>
            <a:ext cx="600820" cy="1282264"/>
            <a:chOff x="7881701" y="1431393"/>
            <a:chExt cx="289497" cy="457882"/>
          </a:xfrm>
          <a:solidFill>
            <a:schemeClr val="accent1">
              <a:lumMod val="20000"/>
              <a:lumOff val="80000"/>
            </a:schemeClr>
          </a:solidFill>
        </p:grpSpPr>
        <p:sp>
          <p:nvSpPr>
            <p:cNvPr id="15" name="Shape 390">
              <a:extLst>
                <a:ext uri="{FF2B5EF4-FFF2-40B4-BE49-F238E27FC236}">
                  <a16:creationId xmlns:a16="http://schemas.microsoft.com/office/drawing/2014/main" id="{6C0D0271-FC3F-417D-A5B4-AE8B30BA4CB1}"/>
                </a:ext>
              </a:extLst>
            </p:cNvPr>
            <p:cNvSpPr/>
            <p:nvPr/>
          </p:nvSpPr>
          <p:spPr>
            <a:xfrm rot="15526911" flipH="1">
              <a:off x="7818991" y="1494103"/>
              <a:ext cx="414917" cy="289497"/>
            </a:xfrm>
            <a:custGeom>
              <a:avLst/>
              <a:gdLst/>
              <a:ahLst/>
              <a:cxnLst/>
              <a:rect l="0" t="0" r="0" b="0"/>
              <a:pathLst>
                <a:path w="29434" h="24718" extrusionOk="0">
                  <a:moveTo>
                    <a:pt x="26604" y="13869"/>
                  </a:moveTo>
                  <a:lnTo>
                    <a:pt x="26509" y="13963"/>
                  </a:lnTo>
                  <a:lnTo>
                    <a:pt x="26509" y="14057"/>
                  </a:lnTo>
                  <a:lnTo>
                    <a:pt x="26604" y="14246"/>
                  </a:lnTo>
                  <a:lnTo>
                    <a:pt x="26604" y="13869"/>
                  </a:lnTo>
                  <a:close/>
                  <a:moveTo>
                    <a:pt x="7925" y="23397"/>
                  </a:moveTo>
                  <a:lnTo>
                    <a:pt x="8302" y="23491"/>
                  </a:lnTo>
                  <a:lnTo>
                    <a:pt x="8113" y="23491"/>
                  </a:lnTo>
                  <a:lnTo>
                    <a:pt x="7925" y="23397"/>
                  </a:lnTo>
                  <a:close/>
                  <a:moveTo>
                    <a:pt x="28962" y="1"/>
                  </a:moveTo>
                  <a:lnTo>
                    <a:pt x="28962" y="95"/>
                  </a:lnTo>
                  <a:lnTo>
                    <a:pt x="28774" y="284"/>
                  </a:lnTo>
                  <a:lnTo>
                    <a:pt x="28868" y="284"/>
                  </a:lnTo>
                  <a:lnTo>
                    <a:pt x="28868" y="567"/>
                  </a:lnTo>
                  <a:lnTo>
                    <a:pt x="28679" y="567"/>
                  </a:lnTo>
                  <a:lnTo>
                    <a:pt x="28868" y="661"/>
                  </a:lnTo>
                  <a:lnTo>
                    <a:pt x="28679" y="850"/>
                  </a:lnTo>
                  <a:lnTo>
                    <a:pt x="28679" y="1039"/>
                  </a:lnTo>
                  <a:lnTo>
                    <a:pt x="28585" y="1039"/>
                  </a:lnTo>
                  <a:lnTo>
                    <a:pt x="28491" y="1227"/>
                  </a:lnTo>
                  <a:lnTo>
                    <a:pt x="28679" y="1416"/>
                  </a:lnTo>
                  <a:lnTo>
                    <a:pt x="28962" y="1605"/>
                  </a:lnTo>
                  <a:lnTo>
                    <a:pt x="28585" y="1793"/>
                  </a:lnTo>
                  <a:lnTo>
                    <a:pt x="28868" y="1982"/>
                  </a:lnTo>
                  <a:lnTo>
                    <a:pt x="28962" y="2171"/>
                  </a:lnTo>
                  <a:lnTo>
                    <a:pt x="28868" y="2265"/>
                  </a:lnTo>
                  <a:lnTo>
                    <a:pt x="28774" y="2359"/>
                  </a:lnTo>
                  <a:lnTo>
                    <a:pt x="28868" y="2359"/>
                  </a:lnTo>
                  <a:lnTo>
                    <a:pt x="28774" y="2454"/>
                  </a:lnTo>
                  <a:lnTo>
                    <a:pt x="28868" y="2548"/>
                  </a:lnTo>
                  <a:lnTo>
                    <a:pt x="28868" y="2642"/>
                  </a:lnTo>
                  <a:lnTo>
                    <a:pt x="28585" y="2642"/>
                  </a:lnTo>
                  <a:lnTo>
                    <a:pt x="28679" y="2737"/>
                  </a:lnTo>
                  <a:lnTo>
                    <a:pt x="28774" y="2831"/>
                  </a:lnTo>
                  <a:lnTo>
                    <a:pt x="28774" y="3303"/>
                  </a:lnTo>
                  <a:lnTo>
                    <a:pt x="28679" y="3680"/>
                  </a:lnTo>
                  <a:lnTo>
                    <a:pt x="28585" y="3963"/>
                  </a:lnTo>
                  <a:lnTo>
                    <a:pt x="28774" y="4058"/>
                  </a:lnTo>
                  <a:lnTo>
                    <a:pt x="28774" y="4341"/>
                  </a:lnTo>
                  <a:lnTo>
                    <a:pt x="28585" y="4246"/>
                  </a:lnTo>
                  <a:lnTo>
                    <a:pt x="28585" y="4341"/>
                  </a:lnTo>
                  <a:lnTo>
                    <a:pt x="28679" y="4435"/>
                  </a:lnTo>
                  <a:lnTo>
                    <a:pt x="28491" y="4435"/>
                  </a:lnTo>
                  <a:lnTo>
                    <a:pt x="28585" y="4718"/>
                  </a:lnTo>
                  <a:lnTo>
                    <a:pt x="28491" y="5001"/>
                  </a:lnTo>
                  <a:lnTo>
                    <a:pt x="28774" y="4907"/>
                  </a:lnTo>
                  <a:lnTo>
                    <a:pt x="29057" y="5095"/>
                  </a:lnTo>
                  <a:lnTo>
                    <a:pt x="29057" y="5095"/>
                  </a:lnTo>
                  <a:lnTo>
                    <a:pt x="28774" y="5001"/>
                  </a:lnTo>
                  <a:lnTo>
                    <a:pt x="28679" y="5001"/>
                  </a:lnTo>
                  <a:lnTo>
                    <a:pt x="28774" y="5095"/>
                  </a:lnTo>
                  <a:lnTo>
                    <a:pt x="28585" y="5095"/>
                  </a:lnTo>
                  <a:lnTo>
                    <a:pt x="28396" y="5567"/>
                  </a:lnTo>
                  <a:lnTo>
                    <a:pt x="28396" y="5756"/>
                  </a:lnTo>
                  <a:lnTo>
                    <a:pt x="28585" y="6039"/>
                  </a:lnTo>
                  <a:lnTo>
                    <a:pt x="28396" y="6982"/>
                  </a:lnTo>
                  <a:lnTo>
                    <a:pt x="28302" y="7359"/>
                  </a:lnTo>
                  <a:lnTo>
                    <a:pt x="28113" y="7737"/>
                  </a:lnTo>
                  <a:lnTo>
                    <a:pt x="28113" y="7642"/>
                  </a:lnTo>
                  <a:lnTo>
                    <a:pt x="28113" y="7548"/>
                  </a:lnTo>
                  <a:lnTo>
                    <a:pt x="27830" y="8114"/>
                  </a:lnTo>
                  <a:lnTo>
                    <a:pt x="27830" y="8114"/>
                  </a:lnTo>
                  <a:lnTo>
                    <a:pt x="27924" y="8020"/>
                  </a:lnTo>
                  <a:lnTo>
                    <a:pt x="27453" y="8963"/>
                  </a:lnTo>
                  <a:lnTo>
                    <a:pt x="27736" y="8963"/>
                  </a:lnTo>
                  <a:lnTo>
                    <a:pt x="27547" y="9246"/>
                  </a:lnTo>
                  <a:lnTo>
                    <a:pt x="27547" y="9435"/>
                  </a:lnTo>
                  <a:lnTo>
                    <a:pt x="27641" y="9529"/>
                  </a:lnTo>
                  <a:lnTo>
                    <a:pt x="27641" y="9812"/>
                  </a:lnTo>
                  <a:lnTo>
                    <a:pt x="27547" y="9906"/>
                  </a:lnTo>
                  <a:lnTo>
                    <a:pt x="27453" y="9906"/>
                  </a:lnTo>
                  <a:lnTo>
                    <a:pt x="27358" y="9718"/>
                  </a:lnTo>
                  <a:lnTo>
                    <a:pt x="27264" y="9812"/>
                  </a:lnTo>
                  <a:lnTo>
                    <a:pt x="27075" y="9906"/>
                  </a:lnTo>
                  <a:lnTo>
                    <a:pt x="27170" y="10001"/>
                  </a:lnTo>
                  <a:lnTo>
                    <a:pt x="27075" y="10095"/>
                  </a:lnTo>
                  <a:lnTo>
                    <a:pt x="27075" y="10284"/>
                  </a:lnTo>
                  <a:lnTo>
                    <a:pt x="27170" y="10472"/>
                  </a:lnTo>
                  <a:lnTo>
                    <a:pt x="27170" y="10755"/>
                  </a:lnTo>
                  <a:lnTo>
                    <a:pt x="26792" y="10755"/>
                  </a:lnTo>
                  <a:lnTo>
                    <a:pt x="26698" y="10661"/>
                  </a:lnTo>
                  <a:lnTo>
                    <a:pt x="26698" y="10850"/>
                  </a:lnTo>
                  <a:lnTo>
                    <a:pt x="26604" y="10944"/>
                  </a:lnTo>
                  <a:lnTo>
                    <a:pt x="26415" y="10944"/>
                  </a:lnTo>
                  <a:lnTo>
                    <a:pt x="26415" y="11038"/>
                  </a:lnTo>
                  <a:lnTo>
                    <a:pt x="26509" y="11038"/>
                  </a:lnTo>
                  <a:lnTo>
                    <a:pt x="26604" y="11133"/>
                  </a:lnTo>
                  <a:lnTo>
                    <a:pt x="26604" y="11321"/>
                  </a:lnTo>
                  <a:lnTo>
                    <a:pt x="26604" y="11510"/>
                  </a:lnTo>
                  <a:lnTo>
                    <a:pt x="26509" y="11510"/>
                  </a:lnTo>
                  <a:lnTo>
                    <a:pt x="26509" y="11416"/>
                  </a:lnTo>
                  <a:lnTo>
                    <a:pt x="26415" y="11416"/>
                  </a:lnTo>
                  <a:lnTo>
                    <a:pt x="26415" y="11321"/>
                  </a:lnTo>
                  <a:lnTo>
                    <a:pt x="26321" y="11793"/>
                  </a:lnTo>
                  <a:lnTo>
                    <a:pt x="26226" y="11699"/>
                  </a:lnTo>
                  <a:lnTo>
                    <a:pt x="26132" y="11793"/>
                  </a:lnTo>
                  <a:lnTo>
                    <a:pt x="26226" y="11793"/>
                  </a:lnTo>
                  <a:lnTo>
                    <a:pt x="26321" y="12076"/>
                  </a:lnTo>
                  <a:lnTo>
                    <a:pt x="26415" y="12359"/>
                  </a:lnTo>
                  <a:lnTo>
                    <a:pt x="26038" y="12548"/>
                  </a:lnTo>
                  <a:lnTo>
                    <a:pt x="25755" y="12737"/>
                  </a:lnTo>
                  <a:lnTo>
                    <a:pt x="25660" y="12925"/>
                  </a:lnTo>
                  <a:lnTo>
                    <a:pt x="25755" y="12925"/>
                  </a:lnTo>
                  <a:lnTo>
                    <a:pt x="25755" y="13020"/>
                  </a:lnTo>
                  <a:lnTo>
                    <a:pt x="25849" y="12737"/>
                  </a:lnTo>
                  <a:lnTo>
                    <a:pt x="25943" y="13020"/>
                  </a:lnTo>
                  <a:lnTo>
                    <a:pt x="26038" y="12831"/>
                  </a:lnTo>
                  <a:lnTo>
                    <a:pt x="26132" y="12925"/>
                  </a:lnTo>
                  <a:lnTo>
                    <a:pt x="25943" y="13208"/>
                  </a:lnTo>
                  <a:lnTo>
                    <a:pt x="25660" y="13114"/>
                  </a:lnTo>
                  <a:lnTo>
                    <a:pt x="25472" y="13208"/>
                  </a:lnTo>
                  <a:lnTo>
                    <a:pt x="25377" y="13397"/>
                  </a:lnTo>
                  <a:lnTo>
                    <a:pt x="25283" y="13869"/>
                  </a:lnTo>
                  <a:lnTo>
                    <a:pt x="25189" y="14435"/>
                  </a:lnTo>
                  <a:lnTo>
                    <a:pt x="25094" y="14623"/>
                  </a:lnTo>
                  <a:lnTo>
                    <a:pt x="25000" y="14812"/>
                  </a:lnTo>
                  <a:lnTo>
                    <a:pt x="24906" y="14718"/>
                  </a:lnTo>
                  <a:lnTo>
                    <a:pt x="24811" y="14529"/>
                  </a:lnTo>
                  <a:lnTo>
                    <a:pt x="24717" y="14906"/>
                  </a:lnTo>
                  <a:lnTo>
                    <a:pt x="24717" y="15189"/>
                  </a:lnTo>
                  <a:lnTo>
                    <a:pt x="24717" y="15284"/>
                  </a:lnTo>
                  <a:lnTo>
                    <a:pt x="24811" y="15284"/>
                  </a:lnTo>
                  <a:lnTo>
                    <a:pt x="24528" y="15378"/>
                  </a:lnTo>
                  <a:lnTo>
                    <a:pt x="24340" y="15472"/>
                  </a:lnTo>
                  <a:lnTo>
                    <a:pt x="24057" y="15944"/>
                  </a:lnTo>
                  <a:lnTo>
                    <a:pt x="23962" y="16416"/>
                  </a:lnTo>
                  <a:lnTo>
                    <a:pt x="23774" y="16699"/>
                  </a:lnTo>
                  <a:lnTo>
                    <a:pt x="23396" y="16699"/>
                  </a:lnTo>
                  <a:lnTo>
                    <a:pt x="23208" y="16982"/>
                  </a:lnTo>
                  <a:lnTo>
                    <a:pt x="23019" y="17359"/>
                  </a:lnTo>
                  <a:lnTo>
                    <a:pt x="22830" y="17831"/>
                  </a:lnTo>
                  <a:lnTo>
                    <a:pt x="22830" y="17736"/>
                  </a:lnTo>
                  <a:lnTo>
                    <a:pt x="22736" y="17642"/>
                  </a:lnTo>
                  <a:lnTo>
                    <a:pt x="22736" y="17642"/>
                  </a:lnTo>
                  <a:lnTo>
                    <a:pt x="22830" y="17925"/>
                  </a:lnTo>
                  <a:lnTo>
                    <a:pt x="22453" y="17925"/>
                  </a:lnTo>
                  <a:lnTo>
                    <a:pt x="22547" y="17736"/>
                  </a:lnTo>
                  <a:lnTo>
                    <a:pt x="22453" y="17736"/>
                  </a:lnTo>
                  <a:lnTo>
                    <a:pt x="22359" y="17831"/>
                  </a:lnTo>
                  <a:lnTo>
                    <a:pt x="22264" y="18208"/>
                  </a:lnTo>
                  <a:lnTo>
                    <a:pt x="22170" y="18491"/>
                  </a:lnTo>
                  <a:lnTo>
                    <a:pt x="22076" y="18585"/>
                  </a:lnTo>
                  <a:lnTo>
                    <a:pt x="21887" y="18585"/>
                  </a:lnTo>
                  <a:lnTo>
                    <a:pt x="21698" y="19152"/>
                  </a:lnTo>
                  <a:lnTo>
                    <a:pt x="21604" y="18869"/>
                  </a:lnTo>
                  <a:lnTo>
                    <a:pt x="21604" y="19057"/>
                  </a:lnTo>
                  <a:lnTo>
                    <a:pt x="21415" y="19152"/>
                  </a:lnTo>
                  <a:lnTo>
                    <a:pt x="20943" y="19529"/>
                  </a:lnTo>
                  <a:lnTo>
                    <a:pt x="20377" y="19812"/>
                  </a:lnTo>
                  <a:lnTo>
                    <a:pt x="19906" y="20095"/>
                  </a:lnTo>
                  <a:lnTo>
                    <a:pt x="20094" y="20189"/>
                  </a:lnTo>
                  <a:lnTo>
                    <a:pt x="20189" y="20284"/>
                  </a:lnTo>
                  <a:lnTo>
                    <a:pt x="19906" y="20378"/>
                  </a:lnTo>
                  <a:lnTo>
                    <a:pt x="19906" y="20284"/>
                  </a:lnTo>
                  <a:lnTo>
                    <a:pt x="19811" y="20189"/>
                  </a:lnTo>
                  <a:lnTo>
                    <a:pt x="19811" y="20284"/>
                  </a:lnTo>
                  <a:lnTo>
                    <a:pt x="19811" y="20378"/>
                  </a:lnTo>
                  <a:lnTo>
                    <a:pt x="19245" y="20284"/>
                  </a:lnTo>
                  <a:lnTo>
                    <a:pt x="19340" y="20378"/>
                  </a:lnTo>
                  <a:lnTo>
                    <a:pt x="19245" y="20472"/>
                  </a:lnTo>
                  <a:lnTo>
                    <a:pt x="19434" y="20567"/>
                  </a:lnTo>
                  <a:lnTo>
                    <a:pt x="19340" y="20661"/>
                  </a:lnTo>
                  <a:lnTo>
                    <a:pt x="18962" y="20661"/>
                  </a:lnTo>
                  <a:lnTo>
                    <a:pt x="18585" y="21038"/>
                  </a:lnTo>
                  <a:lnTo>
                    <a:pt x="18113" y="21416"/>
                  </a:lnTo>
                  <a:lnTo>
                    <a:pt x="17736" y="21699"/>
                  </a:lnTo>
                  <a:lnTo>
                    <a:pt x="17359" y="21793"/>
                  </a:lnTo>
                  <a:lnTo>
                    <a:pt x="17076" y="22076"/>
                  </a:lnTo>
                  <a:lnTo>
                    <a:pt x="16793" y="22359"/>
                  </a:lnTo>
                  <a:lnTo>
                    <a:pt x="16698" y="22265"/>
                  </a:lnTo>
                  <a:lnTo>
                    <a:pt x="16604" y="22170"/>
                  </a:lnTo>
                  <a:lnTo>
                    <a:pt x="16321" y="22170"/>
                  </a:lnTo>
                  <a:lnTo>
                    <a:pt x="15849" y="22453"/>
                  </a:lnTo>
                  <a:lnTo>
                    <a:pt x="14340" y="22831"/>
                  </a:lnTo>
                  <a:lnTo>
                    <a:pt x="14340" y="22925"/>
                  </a:lnTo>
                  <a:lnTo>
                    <a:pt x="14340" y="23019"/>
                  </a:lnTo>
                  <a:lnTo>
                    <a:pt x="14245" y="23114"/>
                  </a:lnTo>
                  <a:lnTo>
                    <a:pt x="14057" y="23019"/>
                  </a:lnTo>
                  <a:lnTo>
                    <a:pt x="13962" y="22925"/>
                  </a:lnTo>
                  <a:lnTo>
                    <a:pt x="13774" y="22925"/>
                  </a:lnTo>
                  <a:lnTo>
                    <a:pt x="13774" y="23208"/>
                  </a:lnTo>
                  <a:lnTo>
                    <a:pt x="13491" y="23114"/>
                  </a:lnTo>
                  <a:lnTo>
                    <a:pt x="13113" y="23114"/>
                  </a:lnTo>
                  <a:lnTo>
                    <a:pt x="12642" y="23208"/>
                  </a:lnTo>
                  <a:lnTo>
                    <a:pt x="12453" y="23302"/>
                  </a:lnTo>
                  <a:lnTo>
                    <a:pt x="12076" y="23208"/>
                  </a:lnTo>
                  <a:lnTo>
                    <a:pt x="11793" y="23114"/>
                  </a:lnTo>
                  <a:lnTo>
                    <a:pt x="11510" y="23585"/>
                  </a:lnTo>
                  <a:lnTo>
                    <a:pt x="11321" y="23397"/>
                  </a:lnTo>
                  <a:lnTo>
                    <a:pt x="11132" y="23302"/>
                  </a:lnTo>
                  <a:lnTo>
                    <a:pt x="10849" y="23302"/>
                  </a:lnTo>
                  <a:lnTo>
                    <a:pt x="10566" y="23397"/>
                  </a:lnTo>
                  <a:lnTo>
                    <a:pt x="10566" y="23302"/>
                  </a:lnTo>
                  <a:lnTo>
                    <a:pt x="10189" y="23302"/>
                  </a:lnTo>
                  <a:lnTo>
                    <a:pt x="9717" y="23491"/>
                  </a:lnTo>
                  <a:lnTo>
                    <a:pt x="9717" y="23302"/>
                  </a:lnTo>
                  <a:lnTo>
                    <a:pt x="9623" y="23491"/>
                  </a:lnTo>
                  <a:lnTo>
                    <a:pt x="9434" y="23680"/>
                  </a:lnTo>
                  <a:lnTo>
                    <a:pt x="9340" y="23585"/>
                  </a:lnTo>
                  <a:lnTo>
                    <a:pt x="9434" y="23585"/>
                  </a:lnTo>
                  <a:lnTo>
                    <a:pt x="9340" y="23491"/>
                  </a:lnTo>
                  <a:lnTo>
                    <a:pt x="9246" y="23491"/>
                  </a:lnTo>
                  <a:lnTo>
                    <a:pt x="9246" y="23585"/>
                  </a:lnTo>
                  <a:lnTo>
                    <a:pt x="9151" y="23491"/>
                  </a:lnTo>
                  <a:lnTo>
                    <a:pt x="8868" y="23680"/>
                  </a:lnTo>
                  <a:lnTo>
                    <a:pt x="8774" y="23680"/>
                  </a:lnTo>
                  <a:lnTo>
                    <a:pt x="8680" y="23491"/>
                  </a:lnTo>
                  <a:lnTo>
                    <a:pt x="8585" y="23585"/>
                  </a:lnTo>
                  <a:lnTo>
                    <a:pt x="8491" y="23585"/>
                  </a:lnTo>
                  <a:lnTo>
                    <a:pt x="8397" y="23491"/>
                  </a:lnTo>
                  <a:lnTo>
                    <a:pt x="8302" y="23491"/>
                  </a:lnTo>
                  <a:lnTo>
                    <a:pt x="8208" y="23302"/>
                  </a:lnTo>
                  <a:lnTo>
                    <a:pt x="8302" y="23114"/>
                  </a:lnTo>
                  <a:lnTo>
                    <a:pt x="8302" y="23114"/>
                  </a:lnTo>
                  <a:lnTo>
                    <a:pt x="8019" y="23208"/>
                  </a:lnTo>
                  <a:lnTo>
                    <a:pt x="7642" y="23208"/>
                  </a:lnTo>
                  <a:lnTo>
                    <a:pt x="7359" y="23302"/>
                  </a:lnTo>
                  <a:lnTo>
                    <a:pt x="7264" y="23302"/>
                  </a:lnTo>
                  <a:lnTo>
                    <a:pt x="7264" y="23397"/>
                  </a:lnTo>
                  <a:lnTo>
                    <a:pt x="7547" y="23397"/>
                  </a:lnTo>
                  <a:lnTo>
                    <a:pt x="7453" y="23491"/>
                  </a:lnTo>
                  <a:lnTo>
                    <a:pt x="7359" y="23491"/>
                  </a:lnTo>
                  <a:lnTo>
                    <a:pt x="7170" y="23680"/>
                  </a:lnTo>
                  <a:lnTo>
                    <a:pt x="6981" y="23397"/>
                  </a:lnTo>
                  <a:lnTo>
                    <a:pt x="6698" y="23208"/>
                  </a:lnTo>
                  <a:lnTo>
                    <a:pt x="6604" y="23114"/>
                  </a:lnTo>
                  <a:lnTo>
                    <a:pt x="6415" y="23208"/>
                  </a:lnTo>
                  <a:lnTo>
                    <a:pt x="6227" y="23302"/>
                  </a:lnTo>
                  <a:lnTo>
                    <a:pt x="6132" y="23491"/>
                  </a:lnTo>
                  <a:lnTo>
                    <a:pt x="6038" y="23491"/>
                  </a:lnTo>
                  <a:lnTo>
                    <a:pt x="6038" y="23397"/>
                  </a:lnTo>
                  <a:lnTo>
                    <a:pt x="6132" y="23208"/>
                  </a:lnTo>
                  <a:lnTo>
                    <a:pt x="5849" y="23302"/>
                  </a:lnTo>
                  <a:lnTo>
                    <a:pt x="5661" y="23397"/>
                  </a:lnTo>
                  <a:lnTo>
                    <a:pt x="5095" y="23208"/>
                  </a:lnTo>
                  <a:lnTo>
                    <a:pt x="4057" y="23019"/>
                  </a:lnTo>
                  <a:lnTo>
                    <a:pt x="2925" y="22831"/>
                  </a:lnTo>
                  <a:lnTo>
                    <a:pt x="2265" y="22831"/>
                  </a:lnTo>
                  <a:lnTo>
                    <a:pt x="2265" y="22642"/>
                  </a:lnTo>
                  <a:lnTo>
                    <a:pt x="1887" y="22642"/>
                  </a:lnTo>
                  <a:lnTo>
                    <a:pt x="1510" y="22548"/>
                  </a:lnTo>
                  <a:lnTo>
                    <a:pt x="944" y="22076"/>
                  </a:lnTo>
                  <a:lnTo>
                    <a:pt x="944" y="21887"/>
                  </a:lnTo>
                  <a:lnTo>
                    <a:pt x="1038" y="21699"/>
                  </a:lnTo>
                  <a:lnTo>
                    <a:pt x="755" y="21699"/>
                  </a:lnTo>
                  <a:lnTo>
                    <a:pt x="472" y="21793"/>
                  </a:lnTo>
                  <a:lnTo>
                    <a:pt x="95" y="22076"/>
                  </a:lnTo>
                  <a:lnTo>
                    <a:pt x="0" y="22265"/>
                  </a:lnTo>
                  <a:lnTo>
                    <a:pt x="0" y="22359"/>
                  </a:lnTo>
                  <a:lnTo>
                    <a:pt x="283" y="22453"/>
                  </a:lnTo>
                  <a:lnTo>
                    <a:pt x="189" y="22548"/>
                  </a:lnTo>
                  <a:lnTo>
                    <a:pt x="95" y="22453"/>
                  </a:lnTo>
                  <a:lnTo>
                    <a:pt x="95" y="22642"/>
                  </a:lnTo>
                  <a:lnTo>
                    <a:pt x="283" y="22642"/>
                  </a:lnTo>
                  <a:lnTo>
                    <a:pt x="566" y="22736"/>
                  </a:lnTo>
                  <a:lnTo>
                    <a:pt x="472" y="22831"/>
                  </a:lnTo>
                  <a:lnTo>
                    <a:pt x="472" y="22925"/>
                  </a:lnTo>
                  <a:lnTo>
                    <a:pt x="661" y="22736"/>
                  </a:lnTo>
                  <a:lnTo>
                    <a:pt x="755" y="22925"/>
                  </a:lnTo>
                  <a:lnTo>
                    <a:pt x="755" y="23019"/>
                  </a:lnTo>
                  <a:lnTo>
                    <a:pt x="661" y="23019"/>
                  </a:lnTo>
                  <a:lnTo>
                    <a:pt x="944" y="23114"/>
                  </a:lnTo>
                  <a:lnTo>
                    <a:pt x="1132" y="23208"/>
                  </a:lnTo>
                  <a:lnTo>
                    <a:pt x="1604" y="23397"/>
                  </a:lnTo>
                  <a:lnTo>
                    <a:pt x="1510" y="23491"/>
                  </a:lnTo>
                  <a:lnTo>
                    <a:pt x="1510" y="23585"/>
                  </a:lnTo>
                  <a:lnTo>
                    <a:pt x="1793" y="23680"/>
                  </a:lnTo>
                  <a:lnTo>
                    <a:pt x="2170" y="23774"/>
                  </a:lnTo>
                  <a:lnTo>
                    <a:pt x="2453" y="23774"/>
                  </a:lnTo>
                  <a:lnTo>
                    <a:pt x="2359" y="23868"/>
                  </a:lnTo>
                  <a:lnTo>
                    <a:pt x="2642" y="24057"/>
                  </a:lnTo>
                  <a:lnTo>
                    <a:pt x="2736" y="23868"/>
                  </a:lnTo>
                  <a:lnTo>
                    <a:pt x="3019" y="23680"/>
                  </a:lnTo>
                  <a:lnTo>
                    <a:pt x="2925" y="23963"/>
                  </a:lnTo>
                  <a:lnTo>
                    <a:pt x="2831" y="24151"/>
                  </a:lnTo>
                  <a:lnTo>
                    <a:pt x="3114" y="23868"/>
                  </a:lnTo>
                  <a:lnTo>
                    <a:pt x="3208" y="24151"/>
                  </a:lnTo>
                  <a:lnTo>
                    <a:pt x="3302" y="23963"/>
                  </a:lnTo>
                  <a:lnTo>
                    <a:pt x="3491" y="24057"/>
                  </a:lnTo>
                  <a:lnTo>
                    <a:pt x="3585" y="24340"/>
                  </a:lnTo>
                  <a:lnTo>
                    <a:pt x="3680" y="24246"/>
                  </a:lnTo>
                  <a:lnTo>
                    <a:pt x="3774" y="24057"/>
                  </a:lnTo>
                  <a:lnTo>
                    <a:pt x="3868" y="24151"/>
                  </a:lnTo>
                  <a:lnTo>
                    <a:pt x="3868" y="24340"/>
                  </a:lnTo>
                  <a:lnTo>
                    <a:pt x="4434" y="24151"/>
                  </a:lnTo>
                  <a:lnTo>
                    <a:pt x="4717" y="24057"/>
                  </a:lnTo>
                  <a:lnTo>
                    <a:pt x="4812" y="24151"/>
                  </a:lnTo>
                  <a:lnTo>
                    <a:pt x="4812" y="23868"/>
                  </a:lnTo>
                  <a:lnTo>
                    <a:pt x="5000" y="23774"/>
                  </a:lnTo>
                  <a:lnTo>
                    <a:pt x="5000" y="23868"/>
                  </a:lnTo>
                  <a:lnTo>
                    <a:pt x="4906" y="24057"/>
                  </a:lnTo>
                  <a:lnTo>
                    <a:pt x="5095" y="23963"/>
                  </a:lnTo>
                  <a:lnTo>
                    <a:pt x="5378" y="23963"/>
                  </a:lnTo>
                  <a:lnTo>
                    <a:pt x="5378" y="24151"/>
                  </a:lnTo>
                  <a:lnTo>
                    <a:pt x="5000" y="24151"/>
                  </a:lnTo>
                  <a:lnTo>
                    <a:pt x="5095" y="24246"/>
                  </a:lnTo>
                  <a:lnTo>
                    <a:pt x="5000" y="24246"/>
                  </a:lnTo>
                  <a:lnTo>
                    <a:pt x="5000" y="24434"/>
                  </a:lnTo>
                  <a:lnTo>
                    <a:pt x="5378" y="24434"/>
                  </a:lnTo>
                  <a:lnTo>
                    <a:pt x="5566" y="24246"/>
                  </a:lnTo>
                  <a:lnTo>
                    <a:pt x="5944" y="24340"/>
                  </a:lnTo>
                  <a:lnTo>
                    <a:pt x="6415" y="24340"/>
                  </a:lnTo>
                  <a:lnTo>
                    <a:pt x="6321" y="24434"/>
                  </a:lnTo>
                  <a:lnTo>
                    <a:pt x="6510" y="24434"/>
                  </a:lnTo>
                  <a:lnTo>
                    <a:pt x="6604" y="24340"/>
                  </a:lnTo>
                  <a:lnTo>
                    <a:pt x="6604" y="24246"/>
                  </a:lnTo>
                  <a:lnTo>
                    <a:pt x="6793" y="24340"/>
                  </a:lnTo>
                  <a:lnTo>
                    <a:pt x="6604" y="24434"/>
                  </a:lnTo>
                  <a:lnTo>
                    <a:pt x="6793" y="24434"/>
                  </a:lnTo>
                  <a:lnTo>
                    <a:pt x="6887" y="24340"/>
                  </a:lnTo>
                  <a:lnTo>
                    <a:pt x="6981" y="24434"/>
                  </a:lnTo>
                  <a:lnTo>
                    <a:pt x="7264" y="24434"/>
                  </a:lnTo>
                  <a:lnTo>
                    <a:pt x="7925" y="24623"/>
                  </a:lnTo>
                  <a:lnTo>
                    <a:pt x="8680" y="24623"/>
                  </a:lnTo>
                  <a:lnTo>
                    <a:pt x="9057" y="24529"/>
                  </a:lnTo>
                  <a:lnTo>
                    <a:pt x="9529" y="24529"/>
                  </a:lnTo>
                  <a:lnTo>
                    <a:pt x="10000" y="24623"/>
                  </a:lnTo>
                  <a:lnTo>
                    <a:pt x="10566" y="24717"/>
                  </a:lnTo>
                  <a:lnTo>
                    <a:pt x="11415" y="24623"/>
                  </a:lnTo>
                  <a:lnTo>
                    <a:pt x="12359" y="24529"/>
                  </a:lnTo>
                  <a:lnTo>
                    <a:pt x="12830" y="24340"/>
                  </a:lnTo>
                  <a:lnTo>
                    <a:pt x="12925" y="24529"/>
                  </a:lnTo>
                  <a:lnTo>
                    <a:pt x="13019" y="24340"/>
                  </a:lnTo>
                  <a:lnTo>
                    <a:pt x="13113" y="24529"/>
                  </a:lnTo>
                  <a:lnTo>
                    <a:pt x="13208" y="24434"/>
                  </a:lnTo>
                  <a:lnTo>
                    <a:pt x="13113" y="24340"/>
                  </a:lnTo>
                  <a:lnTo>
                    <a:pt x="13962" y="24340"/>
                  </a:lnTo>
                  <a:lnTo>
                    <a:pt x="13962" y="24434"/>
                  </a:lnTo>
                  <a:lnTo>
                    <a:pt x="13962" y="24529"/>
                  </a:lnTo>
                  <a:lnTo>
                    <a:pt x="14717" y="24246"/>
                  </a:lnTo>
                  <a:lnTo>
                    <a:pt x="15566" y="24057"/>
                  </a:lnTo>
                  <a:lnTo>
                    <a:pt x="15378" y="23963"/>
                  </a:lnTo>
                  <a:lnTo>
                    <a:pt x="15472" y="23868"/>
                  </a:lnTo>
                  <a:lnTo>
                    <a:pt x="15566" y="23963"/>
                  </a:lnTo>
                  <a:lnTo>
                    <a:pt x="15472" y="23774"/>
                  </a:lnTo>
                  <a:lnTo>
                    <a:pt x="15661" y="23868"/>
                  </a:lnTo>
                  <a:lnTo>
                    <a:pt x="15566" y="24057"/>
                  </a:lnTo>
                  <a:lnTo>
                    <a:pt x="16038" y="23963"/>
                  </a:lnTo>
                  <a:lnTo>
                    <a:pt x="16698" y="23680"/>
                  </a:lnTo>
                  <a:lnTo>
                    <a:pt x="17264" y="23397"/>
                  </a:lnTo>
                  <a:lnTo>
                    <a:pt x="17453" y="23208"/>
                  </a:lnTo>
                  <a:lnTo>
                    <a:pt x="17547" y="23019"/>
                  </a:lnTo>
                  <a:lnTo>
                    <a:pt x="17736" y="23114"/>
                  </a:lnTo>
                  <a:lnTo>
                    <a:pt x="17830" y="23114"/>
                  </a:lnTo>
                  <a:lnTo>
                    <a:pt x="18019" y="23019"/>
                  </a:lnTo>
                  <a:lnTo>
                    <a:pt x="18208" y="22736"/>
                  </a:lnTo>
                  <a:lnTo>
                    <a:pt x="18302" y="22548"/>
                  </a:lnTo>
                  <a:lnTo>
                    <a:pt x="18868" y="22359"/>
                  </a:lnTo>
                  <a:lnTo>
                    <a:pt x="19623" y="22076"/>
                  </a:lnTo>
                  <a:lnTo>
                    <a:pt x="20189" y="21699"/>
                  </a:lnTo>
                  <a:lnTo>
                    <a:pt x="20849" y="21227"/>
                  </a:lnTo>
                  <a:lnTo>
                    <a:pt x="21321" y="20755"/>
                  </a:lnTo>
                  <a:lnTo>
                    <a:pt x="21510" y="20472"/>
                  </a:lnTo>
                  <a:lnTo>
                    <a:pt x="22170" y="19906"/>
                  </a:lnTo>
                  <a:lnTo>
                    <a:pt x="22736" y="19435"/>
                  </a:lnTo>
                  <a:lnTo>
                    <a:pt x="23113" y="18963"/>
                  </a:lnTo>
                  <a:lnTo>
                    <a:pt x="23302" y="18585"/>
                  </a:lnTo>
                  <a:lnTo>
                    <a:pt x="23396" y="18774"/>
                  </a:lnTo>
                  <a:lnTo>
                    <a:pt x="23585" y="18397"/>
                  </a:lnTo>
                  <a:lnTo>
                    <a:pt x="23774" y="18114"/>
                  </a:lnTo>
                  <a:lnTo>
                    <a:pt x="24057" y="17736"/>
                  </a:lnTo>
                  <a:lnTo>
                    <a:pt x="24245" y="17453"/>
                  </a:lnTo>
                  <a:lnTo>
                    <a:pt x="24340" y="17453"/>
                  </a:lnTo>
                  <a:lnTo>
                    <a:pt x="24434" y="17359"/>
                  </a:lnTo>
                  <a:lnTo>
                    <a:pt x="24623" y="16982"/>
                  </a:lnTo>
                  <a:lnTo>
                    <a:pt x="25189" y="16227"/>
                  </a:lnTo>
                  <a:lnTo>
                    <a:pt x="25566" y="15661"/>
                  </a:lnTo>
                  <a:lnTo>
                    <a:pt x="25943" y="15189"/>
                  </a:lnTo>
                  <a:lnTo>
                    <a:pt x="26226" y="14529"/>
                  </a:lnTo>
                  <a:lnTo>
                    <a:pt x="26509" y="13680"/>
                  </a:lnTo>
                  <a:lnTo>
                    <a:pt x="26604" y="13869"/>
                  </a:lnTo>
                  <a:lnTo>
                    <a:pt x="26604" y="13586"/>
                  </a:lnTo>
                  <a:lnTo>
                    <a:pt x="26698" y="13303"/>
                  </a:lnTo>
                  <a:lnTo>
                    <a:pt x="26792" y="13303"/>
                  </a:lnTo>
                  <a:lnTo>
                    <a:pt x="26887" y="13397"/>
                  </a:lnTo>
                  <a:lnTo>
                    <a:pt x="27170" y="12831"/>
                  </a:lnTo>
                  <a:lnTo>
                    <a:pt x="27264" y="12548"/>
                  </a:lnTo>
                  <a:lnTo>
                    <a:pt x="27264" y="12454"/>
                  </a:lnTo>
                  <a:lnTo>
                    <a:pt x="26981" y="12076"/>
                  </a:lnTo>
                  <a:lnTo>
                    <a:pt x="27075" y="12171"/>
                  </a:lnTo>
                  <a:lnTo>
                    <a:pt x="27170" y="12076"/>
                  </a:lnTo>
                  <a:lnTo>
                    <a:pt x="27358" y="12076"/>
                  </a:lnTo>
                  <a:lnTo>
                    <a:pt x="27453" y="12171"/>
                  </a:lnTo>
                  <a:lnTo>
                    <a:pt x="27453" y="11982"/>
                  </a:lnTo>
                  <a:lnTo>
                    <a:pt x="27547" y="11793"/>
                  </a:lnTo>
                  <a:lnTo>
                    <a:pt x="27641" y="11793"/>
                  </a:lnTo>
                  <a:lnTo>
                    <a:pt x="27547" y="11510"/>
                  </a:lnTo>
                  <a:lnTo>
                    <a:pt x="27641" y="11133"/>
                  </a:lnTo>
                  <a:lnTo>
                    <a:pt x="27830" y="10755"/>
                  </a:lnTo>
                  <a:lnTo>
                    <a:pt x="27924" y="10661"/>
                  </a:lnTo>
                  <a:lnTo>
                    <a:pt x="28113" y="10661"/>
                  </a:lnTo>
                  <a:lnTo>
                    <a:pt x="28019" y="10378"/>
                  </a:lnTo>
                  <a:lnTo>
                    <a:pt x="28019" y="10284"/>
                  </a:lnTo>
                  <a:lnTo>
                    <a:pt x="28019" y="10095"/>
                  </a:lnTo>
                  <a:lnTo>
                    <a:pt x="28113" y="10284"/>
                  </a:lnTo>
                  <a:lnTo>
                    <a:pt x="28208" y="10001"/>
                  </a:lnTo>
                  <a:lnTo>
                    <a:pt x="28019" y="10001"/>
                  </a:lnTo>
                  <a:lnTo>
                    <a:pt x="27924" y="9906"/>
                  </a:lnTo>
                  <a:lnTo>
                    <a:pt x="28113" y="9718"/>
                  </a:lnTo>
                  <a:lnTo>
                    <a:pt x="28208" y="9718"/>
                  </a:lnTo>
                  <a:lnTo>
                    <a:pt x="28113" y="9529"/>
                  </a:lnTo>
                  <a:lnTo>
                    <a:pt x="28396" y="9529"/>
                  </a:lnTo>
                  <a:lnTo>
                    <a:pt x="28302" y="9057"/>
                  </a:lnTo>
                  <a:lnTo>
                    <a:pt x="28396" y="9057"/>
                  </a:lnTo>
                  <a:lnTo>
                    <a:pt x="28396" y="8963"/>
                  </a:lnTo>
                  <a:lnTo>
                    <a:pt x="28396" y="8774"/>
                  </a:lnTo>
                  <a:lnTo>
                    <a:pt x="28491" y="8491"/>
                  </a:lnTo>
                  <a:lnTo>
                    <a:pt x="28585" y="8114"/>
                  </a:lnTo>
                  <a:lnTo>
                    <a:pt x="28774" y="8303"/>
                  </a:lnTo>
                  <a:lnTo>
                    <a:pt x="28962" y="7454"/>
                  </a:lnTo>
                  <a:lnTo>
                    <a:pt x="29057" y="6699"/>
                  </a:lnTo>
                  <a:lnTo>
                    <a:pt x="29245" y="5661"/>
                  </a:lnTo>
                  <a:lnTo>
                    <a:pt x="29340" y="4718"/>
                  </a:lnTo>
                  <a:lnTo>
                    <a:pt x="29340" y="4341"/>
                  </a:lnTo>
                  <a:lnTo>
                    <a:pt x="29057" y="4435"/>
                  </a:lnTo>
                  <a:lnTo>
                    <a:pt x="28962" y="4435"/>
                  </a:lnTo>
                  <a:lnTo>
                    <a:pt x="28962" y="4246"/>
                  </a:lnTo>
                  <a:lnTo>
                    <a:pt x="29151" y="4341"/>
                  </a:lnTo>
                  <a:lnTo>
                    <a:pt x="29245" y="4152"/>
                  </a:lnTo>
                  <a:lnTo>
                    <a:pt x="29151" y="4152"/>
                  </a:lnTo>
                  <a:lnTo>
                    <a:pt x="29057" y="3963"/>
                  </a:lnTo>
                  <a:lnTo>
                    <a:pt x="28962" y="3680"/>
                  </a:lnTo>
                  <a:lnTo>
                    <a:pt x="28962" y="3680"/>
                  </a:lnTo>
                  <a:lnTo>
                    <a:pt x="29245" y="3774"/>
                  </a:lnTo>
                  <a:lnTo>
                    <a:pt x="29057" y="3586"/>
                  </a:lnTo>
                  <a:lnTo>
                    <a:pt x="29057" y="3397"/>
                  </a:lnTo>
                  <a:lnTo>
                    <a:pt x="29245" y="3586"/>
                  </a:lnTo>
                  <a:lnTo>
                    <a:pt x="29245" y="3491"/>
                  </a:lnTo>
                  <a:lnTo>
                    <a:pt x="29434" y="3114"/>
                  </a:lnTo>
                  <a:lnTo>
                    <a:pt x="29245" y="2925"/>
                  </a:lnTo>
                  <a:lnTo>
                    <a:pt x="28962" y="2642"/>
                  </a:lnTo>
                  <a:lnTo>
                    <a:pt x="28962" y="2642"/>
                  </a:lnTo>
                  <a:lnTo>
                    <a:pt x="29245" y="2831"/>
                  </a:lnTo>
                  <a:lnTo>
                    <a:pt x="29340" y="2737"/>
                  </a:lnTo>
                  <a:lnTo>
                    <a:pt x="29434" y="2359"/>
                  </a:lnTo>
                  <a:lnTo>
                    <a:pt x="29434" y="2265"/>
                  </a:lnTo>
                  <a:lnTo>
                    <a:pt x="29434" y="2171"/>
                  </a:lnTo>
                  <a:lnTo>
                    <a:pt x="29340" y="2171"/>
                  </a:lnTo>
                  <a:lnTo>
                    <a:pt x="28774" y="944"/>
                  </a:lnTo>
                  <a:lnTo>
                    <a:pt x="28962" y="661"/>
                  </a:lnTo>
                  <a:lnTo>
                    <a:pt x="29057" y="473"/>
                  </a:lnTo>
                  <a:lnTo>
                    <a:pt x="29151" y="473"/>
                  </a:lnTo>
                  <a:lnTo>
                    <a:pt x="28868" y="190"/>
                  </a:lnTo>
                  <a:lnTo>
                    <a:pt x="29057" y="190"/>
                  </a:lnTo>
                  <a:lnTo>
                    <a:pt x="28962" y="1"/>
                  </a:lnTo>
                  <a:close/>
                </a:path>
              </a:pathLst>
            </a:custGeom>
            <a:grpFill/>
            <a:ln>
              <a:noFill/>
            </a:ln>
          </p:spPr>
          <p:txBody>
            <a:bodyPr lIns="91426" tIns="91426" rIns="91426" bIns="91426" anchor="ctr" anchorCtr="0">
              <a:noAutofit/>
            </a:bodyPr>
            <a:lstStyle/>
            <a:p>
              <a:endParaRPr sz="1401" dirty="0"/>
            </a:p>
          </p:txBody>
        </p:sp>
        <p:sp>
          <p:nvSpPr>
            <p:cNvPr id="16" name="Shape 391">
              <a:extLst>
                <a:ext uri="{FF2B5EF4-FFF2-40B4-BE49-F238E27FC236}">
                  <a16:creationId xmlns:a16="http://schemas.microsoft.com/office/drawing/2014/main" id="{9F69BCEE-7E26-4235-9907-64C3045CFBBD}"/>
                </a:ext>
              </a:extLst>
            </p:cNvPr>
            <p:cNvSpPr/>
            <p:nvPr/>
          </p:nvSpPr>
          <p:spPr>
            <a:xfrm rot="14414868" flipH="1">
              <a:off x="7900947" y="1815677"/>
              <a:ext cx="72377" cy="74819"/>
            </a:xfrm>
            <a:custGeom>
              <a:avLst/>
              <a:gdLst/>
              <a:ahLst/>
              <a:cxnLst/>
              <a:rect l="0" t="0" r="0" b="0"/>
              <a:pathLst>
                <a:path w="6793" h="6511" extrusionOk="0">
                  <a:moveTo>
                    <a:pt x="1038" y="6416"/>
                  </a:moveTo>
                  <a:lnTo>
                    <a:pt x="1038" y="6463"/>
                  </a:lnTo>
                  <a:lnTo>
                    <a:pt x="1038" y="6463"/>
                  </a:lnTo>
                  <a:lnTo>
                    <a:pt x="943" y="6416"/>
                  </a:lnTo>
                  <a:close/>
                  <a:moveTo>
                    <a:pt x="2641" y="1"/>
                  </a:moveTo>
                  <a:lnTo>
                    <a:pt x="2641" y="190"/>
                  </a:lnTo>
                  <a:lnTo>
                    <a:pt x="2641" y="473"/>
                  </a:lnTo>
                  <a:lnTo>
                    <a:pt x="2641" y="567"/>
                  </a:lnTo>
                  <a:lnTo>
                    <a:pt x="2547" y="284"/>
                  </a:lnTo>
                  <a:lnTo>
                    <a:pt x="2547" y="756"/>
                  </a:lnTo>
                  <a:lnTo>
                    <a:pt x="2453" y="284"/>
                  </a:lnTo>
                  <a:lnTo>
                    <a:pt x="2453" y="473"/>
                  </a:lnTo>
                  <a:lnTo>
                    <a:pt x="2453" y="661"/>
                  </a:lnTo>
                  <a:lnTo>
                    <a:pt x="2075" y="1227"/>
                  </a:lnTo>
                  <a:lnTo>
                    <a:pt x="1509" y="2171"/>
                  </a:lnTo>
                  <a:lnTo>
                    <a:pt x="849" y="3114"/>
                  </a:lnTo>
                  <a:lnTo>
                    <a:pt x="377" y="3774"/>
                  </a:lnTo>
                  <a:lnTo>
                    <a:pt x="283" y="4152"/>
                  </a:lnTo>
                  <a:lnTo>
                    <a:pt x="472" y="4246"/>
                  </a:lnTo>
                  <a:lnTo>
                    <a:pt x="472" y="4340"/>
                  </a:lnTo>
                  <a:lnTo>
                    <a:pt x="377" y="4435"/>
                  </a:lnTo>
                  <a:lnTo>
                    <a:pt x="283" y="4435"/>
                  </a:lnTo>
                  <a:lnTo>
                    <a:pt x="566" y="4529"/>
                  </a:lnTo>
                  <a:lnTo>
                    <a:pt x="472" y="4435"/>
                  </a:lnTo>
                  <a:lnTo>
                    <a:pt x="566" y="4435"/>
                  </a:lnTo>
                  <a:lnTo>
                    <a:pt x="849" y="4623"/>
                  </a:lnTo>
                  <a:lnTo>
                    <a:pt x="566" y="4623"/>
                  </a:lnTo>
                  <a:lnTo>
                    <a:pt x="472" y="4812"/>
                  </a:lnTo>
                  <a:lnTo>
                    <a:pt x="377" y="5284"/>
                  </a:lnTo>
                  <a:lnTo>
                    <a:pt x="283" y="5944"/>
                  </a:lnTo>
                  <a:lnTo>
                    <a:pt x="189" y="6133"/>
                  </a:lnTo>
                  <a:lnTo>
                    <a:pt x="0" y="6227"/>
                  </a:lnTo>
                  <a:lnTo>
                    <a:pt x="566" y="6416"/>
                  </a:lnTo>
                  <a:lnTo>
                    <a:pt x="1038" y="6494"/>
                  </a:lnTo>
                  <a:lnTo>
                    <a:pt x="1038" y="6494"/>
                  </a:lnTo>
                  <a:lnTo>
                    <a:pt x="1038" y="6510"/>
                  </a:lnTo>
                  <a:lnTo>
                    <a:pt x="1051" y="6497"/>
                  </a:lnTo>
                  <a:lnTo>
                    <a:pt x="1051" y="6497"/>
                  </a:lnTo>
                  <a:lnTo>
                    <a:pt x="1132" y="6510"/>
                  </a:lnTo>
                  <a:lnTo>
                    <a:pt x="1069" y="6479"/>
                  </a:lnTo>
                  <a:lnTo>
                    <a:pt x="1069" y="6479"/>
                  </a:lnTo>
                  <a:lnTo>
                    <a:pt x="1132" y="6416"/>
                  </a:lnTo>
                  <a:lnTo>
                    <a:pt x="1226" y="6133"/>
                  </a:lnTo>
                  <a:lnTo>
                    <a:pt x="1226" y="5944"/>
                  </a:lnTo>
                  <a:lnTo>
                    <a:pt x="1038" y="5755"/>
                  </a:lnTo>
                  <a:lnTo>
                    <a:pt x="1415" y="5755"/>
                  </a:lnTo>
                  <a:lnTo>
                    <a:pt x="1321" y="5661"/>
                  </a:lnTo>
                  <a:lnTo>
                    <a:pt x="1415" y="5661"/>
                  </a:lnTo>
                  <a:lnTo>
                    <a:pt x="1604" y="5755"/>
                  </a:lnTo>
                  <a:lnTo>
                    <a:pt x="1415" y="5567"/>
                  </a:lnTo>
                  <a:lnTo>
                    <a:pt x="1038" y="5189"/>
                  </a:lnTo>
                  <a:lnTo>
                    <a:pt x="1226" y="5284"/>
                  </a:lnTo>
                  <a:lnTo>
                    <a:pt x="1604" y="5378"/>
                  </a:lnTo>
                  <a:lnTo>
                    <a:pt x="2264" y="3491"/>
                  </a:lnTo>
                  <a:lnTo>
                    <a:pt x="3019" y="1605"/>
                  </a:lnTo>
                  <a:lnTo>
                    <a:pt x="3019" y="1888"/>
                  </a:lnTo>
                  <a:lnTo>
                    <a:pt x="3113" y="1699"/>
                  </a:lnTo>
                  <a:lnTo>
                    <a:pt x="3113" y="1888"/>
                  </a:lnTo>
                  <a:lnTo>
                    <a:pt x="3302" y="1699"/>
                  </a:lnTo>
                  <a:lnTo>
                    <a:pt x="3208" y="1888"/>
                  </a:lnTo>
                  <a:lnTo>
                    <a:pt x="3302" y="1982"/>
                  </a:lnTo>
                  <a:lnTo>
                    <a:pt x="3585" y="2076"/>
                  </a:lnTo>
                  <a:lnTo>
                    <a:pt x="3962" y="2171"/>
                  </a:lnTo>
                  <a:lnTo>
                    <a:pt x="4340" y="1982"/>
                  </a:lnTo>
                  <a:lnTo>
                    <a:pt x="4151" y="2171"/>
                  </a:lnTo>
                  <a:lnTo>
                    <a:pt x="4151" y="2359"/>
                  </a:lnTo>
                  <a:lnTo>
                    <a:pt x="4151" y="2454"/>
                  </a:lnTo>
                  <a:lnTo>
                    <a:pt x="4245" y="2548"/>
                  </a:lnTo>
                  <a:lnTo>
                    <a:pt x="4623" y="2548"/>
                  </a:lnTo>
                  <a:lnTo>
                    <a:pt x="4811" y="2359"/>
                  </a:lnTo>
                  <a:lnTo>
                    <a:pt x="5000" y="2642"/>
                  </a:lnTo>
                  <a:lnTo>
                    <a:pt x="5283" y="3020"/>
                  </a:lnTo>
                  <a:lnTo>
                    <a:pt x="5755" y="3208"/>
                  </a:lnTo>
                  <a:lnTo>
                    <a:pt x="6132" y="3208"/>
                  </a:lnTo>
                  <a:lnTo>
                    <a:pt x="6038" y="3397"/>
                  </a:lnTo>
                  <a:lnTo>
                    <a:pt x="6038" y="3586"/>
                  </a:lnTo>
                  <a:lnTo>
                    <a:pt x="6132" y="3680"/>
                  </a:lnTo>
                  <a:lnTo>
                    <a:pt x="6321" y="3680"/>
                  </a:lnTo>
                  <a:lnTo>
                    <a:pt x="6698" y="3586"/>
                  </a:lnTo>
                  <a:lnTo>
                    <a:pt x="6698" y="3869"/>
                  </a:lnTo>
                  <a:lnTo>
                    <a:pt x="6509" y="3963"/>
                  </a:lnTo>
                  <a:lnTo>
                    <a:pt x="6509" y="3963"/>
                  </a:lnTo>
                  <a:lnTo>
                    <a:pt x="6792" y="3869"/>
                  </a:lnTo>
                  <a:lnTo>
                    <a:pt x="6792" y="3491"/>
                  </a:lnTo>
                  <a:lnTo>
                    <a:pt x="6698" y="3397"/>
                  </a:lnTo>
                  <a:lnTo>
                    <a:pt x="6509" y="3586"/>
                  </a:lnTo>
                  <a:lnTo>
                    <a:pt x="6509" y="3586"/>
                  </a:lnTo>
                  <a:lnTo>
                    <a:pt x="6604" y="3303"/>
                  </a:lnTo>
                  <a:lnTo>
                    <a:pt x="6604" y="3114"/>
                  </a:lnTo>
                  <a:lnTo>
                    <a:pt x="6509" y="3020"/>
                  </a:lnTo>
                  <a:lnTo>
                    <a:pt x="6226" y="3020"/>
                  </a:lnTo>
                  <a:lnTo>
                    <a:pt x="5849" y="3114"/>
                  </a:lnTo>
                  <a:lnTo>
                    <a:pt x="5849" y="3114"/>
                  </a:lnTo>
                  <a:lnTo>
                    <a:pt x="5943" y="2831"/>
                  </a:lnTo>
                  <a:lnTo>
                    <a:pt x="5943" y="2925"/>
                  </a:lnTo>
                  <a:lnTo>
                    <a:pt x="6132" y="2548"/>
                  </a:lnTo>
                  <a:lnTo>
                    <a:pt x="5660" y="2359"/>
                  </a:lnTo>
                  <a:lnTo>
                    <a:pt x="5283" y="2171"/>
                  </a:lnTo>
                  <a:lnTo>
                    <a:pt x="4906" y="2171"/>
                  </a:lnTo>
                  <a:lnTo>
                    <a:pt x="4906" y="1699"/>
                  </a:lnTo>
                  <a:lnTo>
                    <a:pt x="5094" y="1322"/>
                  </a:lnTo>
                  <a:lnTo>
                    <a:pt x="4717" y="1605"/>
                  </a:lnTo>
                  <a:lnTo>
                    <a:pt x="4811" y="1322"/>
                  </a:lnTo>
                  <a:lnTo>
                    <a:pt x="4811" y="1322"/>
                  </a:lnTo>
                  <a:lnTo>
                    <a:pt x="4717" y="1416"/>
                  </a:lnTo>
                  <a:lnTo>
                    <a:pt x="4434" y="1605"/>
                  </a:lnTo>
                  <a:lnTo>
                    <a:pt x="4623" y="1322"/>
                  </a:lnTo>
                  <a:lnTo>
                    <a:pt x="4623" y="1227"/>
                  </a:lnTo>
                  <a:lnTo>
                    <a:pt x="4528" y="1133"/>
                  </a:lnTo>
                  <a:lnTo>
                    <a:pt x="4340" y="1322"/>
                  </a:lnTo>
                  <a:lnTo>
                    <a:pt x="4340" y="1510"/>
                  </a:lnTo>
                  <a:lnTo>
                    <a:pt x="4245" y="1322"/>
                  </a:lnTo>
                  <a:lnTo>
                    <a:pt x="4151" y="1227"/>
                  </a:lnTo>
                  <a:lnTo>
                    <a:pt x="3868" y="944"/>
                  </a:lnTo>
                  <a:lnTo>
                    <a:pt x="3208" y="567"/>
                  </a:lnTo>
                  <a:lnTo>
                    <a:pt x="2925" y="378"/>
                  </a:lnTo>
                  <a:lnTo>
                    <a:pt x="2736" y="1"/>
                  </a:lnTo>
                  <a:close/>
                </a:path>
              </a:pathLst>
            </a:custGeom>
            <a:grpFill/>
            <a:ln>
              <a:noFill/>
            </a:ln>
          </p:spPr>
          <p:txBody>
            <a:bodyPr lIns="91426" tIns="91426" rIns="91426" bIns="91426" anchor="ctr" anchorCtr="0">
              <a:noAutofit/>
            </a:bodyPr>
            <a:lstStyle/>
            <a:p>
              <a:endParaRPr sz="1401" dirty="0"/>
            </a:p>
          </p:txBody>
        </p:sp>
      </p:grpSp>
      <p:sp>
        <p:nvSpPr>
          <p:cNvPr id="18" name="TextBox 17"/>
          <p:cNvSpPr txBox="1"/>
          <p:nvPr/>
        </p:nvSpPr>
        <p:spPr>
          <a:xfrm>
            <a:off x="7472461" y="1432139"/>
            <a:ext cx="2725290" cy="600164"/>
          </a:xfrm>
          <a:prstGeom prst="rect">
            <a:avLst/>
          </a:prstGeom>
          <a:solidFill>
            <a:schemeClr val="accent3">
              <a:lumMod val="20000"/>
              <a:lumOff val="80000"/>
            </a:schemeClr>
          </a:solidFill>
        </p:spPr>
        <p:txBody>
          <a:bodyPr wrap="square" rtlCol="0">
            <a:spAutoFit/>
          </a:bodyPr>
          <a:lstStyle/>
          <a:p>
            <a:pPr algn="just"/>
            <a:r>
              <a:rPr lang="en-US" sz="1100" dirty="0"/>
              <a:t>Create a network of contacts in the detector community and representatives from the project – Knowledge Transfer Officers</a:t>
            </a:r>
            <a:endParaRPr lang="en-GB" sz="1100" dirty="0"/>
          </a:p>
        </p:txBody>
      </p:sp>
      <p:grpSp>
        <p:nvGrpSpPr>
          <p:cNvPr id="19" name="Group 18"/>
          <p:cNvGrpSpPr/>
          <p:nvPr/>
        </p:nvGrpSpPr>
        <p:grpSpPr>
          <a:xfrm rot="2360663" flipH="1">
            <a:off x="5129770" y="4793521"/>
            <a:ext cx="450071" cy="543038"/>
            <a:chOff x="7881701" y="1431393"/>
            <a:chExt cx="289497" cy="483527"/>
          </a:xfrm>
          <a:solidFill>
            <a:schemeClr val="accent1">
              <a:lumMod val="20000"/>
              <a:lumOff val="80000"/>
            </a:schemeClr>
          </a:solidFill>
        </p:grpSpPr>
        <p:sp>
          <p:nvSpPr>
            <p:cNvPr id="20" name="Shape 390">
              <a:extLst>
                <a:ext uri="{FF2B5EF4-FFF2-40B4-BE49-F238E27FC236}">
                  <a16:creationId xmlns:a16="http://schemas.microsoft.com/office/drawing/2014/main" id="{6C0D0271-FC3F-417D-A5B4-AE8B30BA4CB1}"/>
                </a:ext>
              </a:extLst>
            </p:cNvPr>
            <p:cNvSpPr/>
            <p:nvPr/>
          </p:nvSpPr>
          <p:spPr>
            <a:xfrm rot="15526911" flipH="1">
              <a:off x="7818991" y="1494103"/>
              <a:ext cx="414917" cy="289497"/>
            </a:xfrm>
            <a:custGeom>
              <a:avLst/>
              <a:gdLst/>
              <a:ahLst/>
              <a:cxnLst/>
              <a:rect l="0" t="0" r="0" b="0"/>
              <a:pathLst>
                <a:path w="29434" h="24718" extrusionOk="0">
                  <a:moveTo>
                    <a:pt x="26604" y="13869"/>
                  </a:moveTo>
                  <a:lnTo>
                    <a:pt x="26509" y="13963"/>
                  </a:lnTo>
                  <a:lnTo>
                    <a:pt x="26509" y="14057"/>
                  </a:lnTo>
                  <a:lnTo>
                    <a:pt x="26604" y="14246"/>
                  </a:lnTo>
                  <a:lnTo>
                    <a:pt x="26604" y="13869"/>
                  </a:lnTo>
                  <a:close/>
                  <a:moveTo>
                    <a:pt x="7925" y="23397"/>
                  </a:moveTo>
                  <a:lnTo>
                    <a:pt x="8302" y="23491"/>
                  </a:lnTo>
                  <a:lnTo>
                    <a:pt x="8113" y="23491"/>
                  </a:lnTo>
                  <a:lnTo>
                    <a:pt x="7925" y="23397"/>
                  </a:lnTo>
                  <a:close/>
                  <a:moveTo>
                    <a:pt x="28962" y="1"/>
                  </a:moveTo>
                  <a:lnTo>
                    <a:pt x="28962" y="95"/>
                  </a:lnTo>
                  <a:lnTo>
                    <a:pt x="28774" y="284"/>
                  </a:lnTo>
                  <a:lnTo>
                    <a:pt x="28868" y="284"/>
                  </a:lnTo>
                  <a:lnTo>
                    <a:pt x="28868" y="567"/>
                  </a:lnTo>
                  <a:lnTo>
                    <a:pt x="28679" y="567"/>
                  </a:lnTo>
                  <a:lnTo>
                    <a:pt x="28868" y="661"/>
                  </a:lnTo>
                  <a:lnTo>
                    <a:pt x="28679" y="850"/>
                  </a:lnTo>
                  <a:lnTo>
                    <a:pt x="28679" y="1039"/>
                  </a:lnTo>
                  <a:lnTo>
                    <a:pt x="28585" y="1039"/>
                  </a:lnTo>
                  <a:lnTo>
                    <a:pt x="28491" y="1227"/>
                  </a:lnTo>
                  <a:lnTo>
                    <a:pt x="28679" y="1416"/>
                  </a:lnTo>
                  <a:lnTo>
                    <a:pt x="28962" y="1605"/>
                  </a:lnTo>
                  <a:lnTo>
                    <a:pt x="28585" y="1793"/>
                  </a:lnTo>
                  <a:lnTo>
                    <a:pt x="28868" y="1982"/>
                  </a:lnTo>
                  <a:lnTo>
                    <a:pt x="28962" y="2171"/>
                  </a:lnTo>
                  <a:lnTo>
                    <a:pt x="28868" y="2265"/>
                  </a:lnTo>
                  <a:lnTo>
                    <a:pt x="28774" y="2359"/>
                  </a:lnTo>
                  <a:lnTo>
                    <a:pt x="28868" y="2359"/>
                  </a:lnTo>
                  <a:lnTo>
                    <a:pt x="28774" y="2454"/>
                  </a:lnTo>
                  <a:lnTo>
                    <a:pt x="28868" y="2548"/>
                  </a:lnTo>
                  <a:lnTo>
                    <a:pt x="28868" y="2642"/>
                  </a:lnTo>
                  <a:lnTo>
                    <a:pt x="28585" y="2642"/>
                  </a:lnTo>
                  <a:lnTo>
                    <a:pt x="28679" y="2737"/>
                  </a:lnTo>
                  <a:lnTo>
                    <a:pt x="28774" y="2831"/>
                  </a:lnTo>
                  <a:lnTo>
                    <a:pt x="28774" y="3303"/>
                  </a:lnTo>
                  <a:lnTo>
                    <a:pt x="28679" y="3680"/>
                  </a:lnTo>
                  <a:lnTo>
                    <a:pt x="28585" y="3963"/>
                  </a:lnTo>
                  <a:lnTo>
                    <a:pt x="28774" y="4058"/>
                  </a:lnTo>
                  <a:lnTo>
                    <a:pt x="28774" y="4341"/>
                  </a:lnTo>
                  <a:lnTo>
                    <a:pt x="28585" y="4246"/>
                  </a:lnTo>
                  <a:lnTo>
                    <a:pt x="28585" y="4341"/>
                  </a:lnTo>
                  <a:lnTo>
                    <a:pt x="28679" y="4435"/>
                  </a:lnTo>
                  <a:lnTo>
                    <a:pt x="28491" y="4435"/>
                  </a:lnTo>
                  <a:lnTo>
                    <a:pt x="28585" y="4718"/>
                  </a:lnTo>
                  <a:lnTo>
                    <a:pt x="28491" y="5001"/>
                  </a:lnTo>
                  <a:lnTo>
                    <a:pt x="28774" y="4907"/>
                  </a:lnTo>
                  <a:lnTo>
                    <a:pt x="29057" y="5095"/>
                  </a:lnTo>
                  <a:lnTo>
                    <a:pt x="29057" y="5095"/>
                  </a:lnTo>
                  <a:lnTo>
                    <a:pt x="28774" y="5001"/>
                  </a:lnTo>
                  <a:lnTo>
                    <a:pt x="28679" y="5001"/>
                  </a:lnTo>
                  <a:lnTo>
                    <a:pt x="28774" y="5095"/>
                  </a:lnTo>
                  <a:lnTo>
                    <a:pt x="28585" y="5095"/>
                  </a:lnTo>
                  <a:lnTo>
                    <a:pt x="28396" y="5567"/>
                  </a:lnTo>
                  <a:lnTo>
                    <a:pt x="28396" y="5756"/>
                  </a:lnTo>
                  <a:lnTo>
                    <a:pt x="28585" y="6039"/>
                  </a:lnTo>
                  <a:lnTo>
                    <a:pt x="28396" y="6982"/>
                  </a:lnTo>
                  <a:lnTo>
                    <a:pt x="28302" y="7359"/>
                  </a:lnTo>
                  <a:lnTo>
                    <a:pt x="28113" y="7737"/>
                  </a:lnTo>
                  <a:lnTo>
                    <a:pt x="28113" y="7642"/>
                  </a:lnTo>
                  <a:lnTo>
                    <a:pt x="28113" y="7548"/>
                  </a:lnTo>
                  <a:lnTo>
                    <a:pt x="27830" y="8114"/>
                  </a:lnTo>
                  <a:lnTo>
                    <a:pt x="27830" y="8114"/>
                  </a:lnTo>
                  <a:lnTo>
                    <a:pt x="27924" y="8020"/>
                  </a:lnTo>
                  <a:lnTo>
                    <a:pt x="27453" y="8963"/>
                  </a:lnTo>
                  <a:lnTo>
                    <a:pt x="27736" y="8963"/>
                  </a:lnTo>
                  <a:lnTo>
                    <a:pt x="27547" y="9246"/>
                  </a:lnTo>
                  <a:lnTo>
                    <a:pt x="27547" y="9435"/>
                  </a:lnTo>
                  <a:lnTo>
                    <a:pt x="27641" y="9529"/>
                  </a:lnTo>
                  <a:lnTo>
                    <a:pt x="27641" y="9812"/>
                  </a:lnTo>
                  <a:lnTo>
                    <a:pt x="27547" y="9906"/>
                  </a:lnTo>
                  <a:lnTo>
                    <a:pt x="27453" y="9906"/>
                  </a:lnTo>
                  <a:lnTo>
                    <a:pt x="27358" y="9718"/>
                  </a:lnTo>
                  <a:lnTo>
                    <a:pt x="27264" y="9812"/>
                  </a:lnTo>
                  <a:lnTo>
                    <a:pt x="27075" y="9906"/>
                  </a:lnTo>
                  <a:lnTo>
                    <a:pt x="27170" y="10001"/>
                  </a:lnTo>
                  <a:lnTo>
                    <a:pt x="27075" y="10095"/>
                  </a:lnTo>
                  <a:lnTo>
                    <a:pt x="27075" y="10284"/>
                  </a:lnTo>
                  <a:lnTo>
                    <a:pt x="27170" y="10472"/>
                  </a:lnTo>
                  <a:lnTo>
                    <a:pt x="27170" y="10755"/>
                  </a:lnTo>
                  <a:lnTo>
                    <a:pt x="26792" y="10755"/>
                  </a:lnTo>
                  <a:lnTo>
                    <a:pt x="26698" y="10661"/>
                  </a:lnTo>
                  <a:lnTo>
                    <a:pt x="26698" y="10850"/>
                  </a:lnTo>
                  <a:lnTo>
                    <a:pt x="26604" y="10944"/>
                  </a:lnTo>
                  <a:lnTo>
                    <a:pt x="26415" y="10944"/>
                  </a:lnTo>
                  <a:lnTo>
                    <a:pt x="26415" y="11038"/>
                  </a:lnTo>
                  <a:lnTo>
                    <a:pt x="26509" y="11038"/>
                  </a:lnTo>
                  <a:lnTo>
                    <a:pt x="26604" y="11133"/>
                  </a:lnTo>
                  <a:lnTo>
                    <a:pt x="26604" y="11321"/>
                  </a:lnTo>
                  <a:lnTo>
                    <a:pt x="26604" y="11510"/>
                  </a:lnTo>
                  <a:lnTo>
                    <a:pt x="26509" y="11510"/>
                  </a:lnTo>
                  <a:lnTo>
                    <a:pt x="26509" y="11416"/>
                  </a:lnTo>
                  <a:lnTo>
                    <a:pt x="26415" y="11416"/>
                  </a:lnTo>
                  <a:lnTo>
                    <a:pt x="26415" y="11321"/>
                  </a:lnTo>
                  <a:lnTo>
                    <a:pt x="26321" y="11793"/>
                  </a:lnTo>
                  <a:lnTo>
                    <a:pt x="26226" y="11699"/>
                  </a:lnTo>
                  <a:lnTo>
                    <a:pt x="26132" y="11793"/>
                  </a:lnTo>
                  <a:lnTo>
                    <a:pt x="26226" y="11793"/>
                  </a:lnTo>
                  <a:lnTo>
                    <a:pt x="26321" y="12076"/>
                  </a:lnTo>
                  <a:lnTo>
                    <a:pt x="26415" y="12359"/>
                  </a:lnTo>
                  <a:lnTo>
                    <a:pt x="26038" y="12548"/>
                  </a:lnTo>
                  <a:lnTo>
                    <a:pt x="25755" y="12737"/>
                  </a:lnTo>
                  <a:lnTo>
                    <a:pt x="25660" y="12925"/>
                  </a:lnTo>
                  <a:lnTo>
                    <a:pt x="25755" y="12925"/>
                  </a:lnTo>
                  <a:lnTo>
                    <a:pt x="25755" y="13020"/>
                  </a:lnTo>
                  <a:lnTo>
                    <a:pt x="25849" y="12737"/>
                  </a:lnTo>
                  <a:lnTo>
                    <a:pt x="25943" y="13020"/>
                  </a:lnTo>
                  <a:lnTo>
                    <a:pt x="26038" y="12831"/>
                  </a:lnTo>
                  <a:lnTo>
                    <a:pt x="26132" y="12925"/>
                  </a:lnTo>
                  <a:lnTo>
                    <a:pt x="25943" y="13208"/>
                  </a:lnTo>
                  <a:lnTo>
                    <a:pt x="25660" y="13114"/>
                  </a:lnTo>
                  <a:lnTo>
                    <a:pt x="25472" y="13208"/>
                  </a:lnTo>
                  <a:lnTo>
                    <a:pt x="25377" y="13397"/>
                  </a:lnTo>
                  <a:lnTo>
                    <a:pt x="25283" y="13869"/>
                  </a:lnTo>
                  <a:lnTo>
                    <a:pt x="25189" y="14435"/>
                  </a:lnTo>
                  <a:lnTo>
                    <a:pt x="25094" y="14623"/>
                  </a:lnTo>
                  <a:lnTo>
                    <a:pt x="25000" y="14812"/>
                  </a:lnTo>
                  <a:lnTo>
                    <a:pt x="24906" y="14718"/>
                  </a:lnTo>
                  <a:lnTo>
                    <a:pt x="24811" y="14529"/>
                  </a:lnTo>
                  <a:lnTo>
                    <a:pt x="24717" y="14906"/>
                  </a:lnTo>
                  <a:lnTo>
                    <a:pt x="24717" y="15189"/>
                  </a:lnTo>
                  <a:lnTo>
                    <a:pt x="24717" y="15284"/>
                  </a:lnTo>
                  <a:lnTo>
                    <a:pt x="24811" y="15284"/>
                  </a:lnTo>
                  <a:lnTo>
                    <a:pt x="24528" y="15378"/>
                  </a:lnTo>
                  <a:lnTo>
                    <a:pt x="24340" y="15472"/>
                  </a:lnTo>
                  <a:lnTo>
                    <a:pt x="24057" y="15944"/>
                  </a:lnTo>
                  <a:lnTo>
                    <a:pt x="23962" y="16416"/>
                  </a:lnTo>
                  <a:lnTo>
                    <a:pt x="23774" y="16699"/>
                  </a:lnTo>
                  <a:lnTo>
                    <a:pt x="23396" y="16699"/>
                  </a:lnTo>
                  <a:lnTo>
                    <a:pt x="23208" y="16982"/>
                  </a:lnTo>
                  <a:lnTo>
                    <a:pt x="23019" y="17359"/>
                  </a:lnTo>
                  <a:lnTo>
                    <a:pt x="22830" y="17831"/>
                  </a:lnTo>
                  <a:lnTo>
                    <a:pt x="22830" y="17736"/>
                  </a:lnTo>
                  <a:lnTo>
                    <a:pt x="22736" y="17642"/>
                  </a:lnTo>
                  <a:lnTo>
                    <a:pt x="22736" y="17642"/>
                  </a:lnTo>
                  <a:lnTo>
                    <a:pt x="22830" y="17925"/>
                  </a:lnTo>
                  <a:lnTo>
                    <a:pt x="22453" y="17925"/>
                  </a:lnTo>
                  <a:lnTo>
                    <a:pt x="22547" y="17736"/>
                  </a:lnTo>
                  <a:lnTo>
                    <a:pt x="22453" y="17736"/>
                  </a:lnTo>
                  <a:lnTo>
                    <a:pt x="22359" y="17831"/>
                  </a:lnTo>
                  <a:lnTo>
                    <a:pt x="22264" y="18208"/>
                  </a:lnTo>
                  <a:lnTo>
                    <a:pt x="22170" y="18491"/>
                  </a:lnTo>
                  <a:lnTo>
                    <a:pt x="22076" y="18585"/>
                  </a:lnTo>
                  <a:lnTo>
                    <a:pt x="21887" y="18585"/>
                  </a:lnTo>
                  <a:lnTo>
                    <a:pt x="21698" y="19152"/>
                  </a:lnTo>
                  <a:lnTo>
                    <a:pt x="21604" y="18869"/>
                  </a:lnTo>
                  <a:lnTo>
                    <a:pt x="21604" y="19057"/>
                  </a:lnTo>
                  <a:lnTo>
                    <a:pt x="21415" y="19152"/>
                  </a:lnTo>
                  <a:lnTo>
                    <a:pt x="20943" y="19529"/>
                  </a:lnTo>
                  <a:lnTo>
                    <a:pt x="20377" y="19812"/>
                  </a:lnTo>
                  <a:lnTo>
                    <a:pt x="19906" y="20095"/>
                  </a:lnTo>
                  <a:lnTo>
                    <a:pt x="20094" y="20189"/>
                  </a:lnTo>
                  <a:lnTo>
                    <a:pt x="20189" y="20284"/>
                  </a:lnTo>
                  <a:lnTo>
                    <a:pt x="19906" y="20378"/>
                  </a:lnTo>
                  <a:lnTo>
                    <a:pt x="19906" y="20284"/>
                  </a:lnTo>
                  <a:lnTo>
                    <a:pt x="19811" y="20189"/>
                  </a:lnTo>
                  <a:lnTo>
                    <a:pt x="19811" y="20284"/>
                  </a:lnTo>
                  <a:lnTo>
                    <a:pt x="19811" y="20378"/>
                  </a:lnTo>
                  <a:lnTo>
                    <a:pt x="19245" y="20284"/>
                  </a:lnTo>
                  <a:lnTo>
                    <a:pt x="19340" y="20378"/>
                  </a:lnTo>
                  <a:lnTo>
                    <a:pt x="19245" y="20472"/>
                  </a:lnTo>
                  <a:lnTo>
                    <a:pt x="19434" y="20567"/>
                  </a:lnTo>
                  <a:lnTo>
                    <a:pt x="19340" y="20661"/>
                  </a:lnTo>
                  <a:lnTo>
                    <a:pt x="18962" y="20661"/>
                  </a:lnTo>
                  <a:lnTo>
                    <a:pt x="18585" y="21038"/>
                  </a:lnTo>
                  <a:lnTo>
                    <a:pt x="18113" y="21416"/>
                  </a:lnTo>
                  <a:lnTo>
                    <a:pt x="17736" y="21699"/>
                  </a:lnTo>
                  <a:lnTo>
                    <a:pt x="17359" y="21793"/>
                  </a:lnTo>
                  <a:lnTo>
                    <a:pt x="17076" y="22076"/>
                  </a:lnTo>
                  <a:lnTo>
                    <a:pt x="16793" y="22359"/>
                  </a:lnTo>
                  <a:lnTo>
                    <a:pt x="16698" y="22265"/>
                  </a:lnTo>
                  <a:lnTo>
                    <a:pt x="16604" y="22170"/>
                  </a:lnTo>
                  <a:lnTo>
                    <a:pt x="16321" y="22170"/>
                  </a:lnTo>
                  <a:lnTo>
                    <a:pt x="15849" y="22453"/>
                  </a:lnTo>
                  <a:lnTo>
                    <a:pt x="14340" y="22831"/>
                  </a:lnTo>
                  <a:lnTo>
                    <a:pt x="14340" y="22925"/>
                  </a:lnTo>
                  <a:lnTo>
                    <a:pt x="14340" y="23019"/>
                  </a:lnTo>
                  <a:lnTo>
                    <a:pt x="14245" y="23114"/>
                  </a:lnTo>
                  <a:lnTo>
                    <a:pt x="14057" y="23019"/>
                  </a:lnTo>
                  <a:lnTo>
                    <a:pt x="13962" y="22925"/>
                  </a:lnTo>
                  <a:lnTo>
                    <a:pt x="13774" y="22925"/>
                  </a:lnTo>
                  <a:lnTo>
                    <a:pt x="13774" y="23208"/>
                  </a:lnTo>
                  <a:lnTo>
                    <a:pt x="13491" y="23114"/>
                  </a:lnTo>
                  <a:lnTo>
                    <a:pt x="13113" y="23114"/>
                  </a:lnTo>
                  <a:lnTo>
                    <a:pt x="12642" y="23208"/>
                  </a:lnTo>
                  <a:lnTo>
                    <a:pt x="12453" y="23302"/>
                  </a:lnTo>
                  <a:lnTo>
                    <a:pt x="12076" y="23208"/>
                  </a:lnTo>
                  <a:lnTo>
                    <a:pt x="11793" y="23114"/>
                  </a:lnTo>
                  <a:lnTo>
                    <a:pt x="11510" y="23585"/>
                  </a:lnTo>
                  <a:lnTo>
                    <a:pt x="11321" y="23397"/>
                  </a:lnTo>
                  <a:lnTo>
                    <a:pt x="11132" y="23302"/>
                  </a:lnTo>
                  <a:lnTo>
                    <a:pt x="10849" y="23302"/>
                  </a:lnTo>
                  <a:lnTo>
                    <a:pt x="10566" y="23397"/>
                  </a:lnTo>
                  <a:lnTo>
                    <a:pt x="10566" y="23302"/>
                  </a:lnTo>
                  <a:lnTo>
                    <a:pt x="10189" y="23302"/>
                  </a:lnTo>
                  <a:lnTo>
                    <a:pt x="9717" y="23491"/>
                  </a:lnTo>
                  <a:lnTo>
                    <a:pt x="9717" y="23302"/>
                  </a:lnTo>
                  <a:lnTo>
                    <a:pt x="9623" y="23491"/>
                  </a:lnTo>
                  <a:lnTo>
                    <a:pt x="9434" y="23680"/>
                  </a:lnTo>
                  <a:lnTo>
                    <a:pt x="9340" y="23585"/>
                  </a:lnTo>
                  <a:lnTo>
                    <a:pt x="9434" y="23585"/>
                  </a:lnTo>
                  <a:lnTo>
                    <a:pt x="9340" y="23491"/>
                  </a:lnTo>
                  <a:lnTo>
                    <a:pt x="9246" y="23491"/>
                  </a:lnTo>
                  <a:lnTo>
                    <a:pt x="9246" y="23585"/>
                  </a:lnTo>
                  <a:lnTo>
                    <a:pt x="9151" y="23491"/>
                  </a:lnTo>
                  <a:lnTo>
                    <a:pt x="8868" y="23680"/>
                  </a:lnTo>
                  <a:lnTo>
                    <a:pt x="8774" y="23680"/>
                  </a:lnTo>
                  <a:lnTo>
                    <a:pt x="8680" y="23491"/>
                  </a:lnTo>
                  <a:lnTo>
                    <a:pt x="8585" y="23585"/>
                  </a:lnTo>
                  <a:lnTo>
                    <a:pt x="8491" y="23585"/>
                  </a:lnTo>
                  <a:lnTo>
                    <a:pt x="8397" y="23491"/>
                  </a:lnTo>
                  <a:lnTo>
                    <a:pt x="8302" y="23491"/>
                  </a:lnTo>
                  <a:lnTo>
                    <a:pt x="8208" y="23302"/>
                  </a:lnTo>
                  <a:lnTo>
                    <a:pt x="8302" y="23114"/>
                  </a:lnTo>
                  <a:lnTo>
                    <a:pt x="8302" y="23114"/>
                  </a:lnTo>
                  <a:lnTo>
                    <a:pt x="8019" y="23208"/>
                  </a:lnTo>
                  <a:lnTo>
                    <a:pt x="7642" y="23208"/>
                  </a:lnTo>
                  <a:lnTo>
                    <a:pt x="7359" y="23302"/>
                  </a:lnTo>
                  <a:lnTo>
                    <a:pt x="7264" y="23302"/>
                  </a:lnTo>
                  <a:lnTo>
                    <a:pt x="7264" y="23397"/>
                  </a:lnTo>
                  <a:lnTo>
                    <a:pt x="7547" y="23397"/>
                  </a:lnTo>
                  <a:lnTo>
                    <a:pt x="7453" y="23491"/>
                  </a:lnTo>
                  <a:lnTo>
                    <a:pt x="7359" y="23491"/>
                  </a:lnTo>
                  <a:lnTo>
                    <a:pt x="7170" y="23680"/>
                  </a:lnTo>
                  <a:lnTo>
                    <a:pt x="6981" y="23397"/>
                  </a:lnTo>
                  <a:lnTo>
                    <a:pt x="6698" y="23208"/>
                  </a:lnTo>
                  <a:lnTo>
                    <a:pt x="6604" y="23114"/>
                  </a:lnTo>
                  <a:lnTo>
                    <a:pt x="6415" y="23208"/>
                  </a:lnTo>
                  <a:lnTo>
                    <a:pt x="6227" y="23302"/>
                  </a:lnTo>
                  <a:lnTo>
                    <a:pt x="6132" y="23491"/>
                  </a:lnTo>
                  <a:lnTo>
                    <a:pt x="6038" y="23491"/>
                  </a:lnTo>
                  <a:lnTo>
                    <a:pt x="6038" y="23397"/>
                  </a:lnTo>
                  <a:lnTo>
                    <a:pt x="6132" y="23208"/>
                  </a:lnTo>
                  <a:lnTo>
                    <a:pt x="5849" y="23302"/>
                  </a:lnTo>
                  <a:lnTo>
                    <a:pt x="5661" y="23397"/>
                  </a:lnTo>
                  <a:lnTo>
                    <a:pt x="5095" y="23208"/>
                  </a:lnTo>
                  <a:lnTo>
                    <a:pt x="4057" y="23019"/>
                  </a:lnTo>
                  <a:lnTo>
                    <a:pt x="2925" y="22831"/>
                  </a:lnTo>
                  <a:lnTo>
                    <a:pt x="2265" y="22831"/>
                  </a:lnTo>
                  <a:lnTo>
                    <a:pt x="2265" y="22642"/>
                  </a:lnTo>
                  <a:lnTo>
                    <a:pt x="1887" y="22642"/>
                  </a:lnTo>
                  <a:lnTo>
                    <a:pt x="1510" y="22548"/>
                  </a:lnTo>
                  <a:lnTo>
                    <a:pt x="944" y="22076"/>
                  </a:lnTo>
                  <a:lnTo>
                    <a:pt x="944" y="21887"/>
                  </a:lnTo>
                  <a:lnTo>
                    <a:pt x="1038" y="21699"/>
                  </a:lnTo>
                  <a:lnTo>
                    <a:pt x="755" y="21699"/>
                  </a:lnTo>
                  <a:lnTo>
                    <a:pt x="472" y="21793"/>
                  </a:lnTo>
                  <a:lnTo>
                    <a:pt x="95" y="22076"/>
                  </a:lnTo>
                  <a:lnTo>
                    <a:pt x="0" y="22265"/>
                  </a:lnTo>
                  <a:lnTo>
                    <a:pt x="0" y="22359"/>
                  </a:lnTo>
                  <a:lnTo>
                    <a:pt x="283" y="22453"/>
                  </a:lnTo>
                  <a:lnTo>
                    <a:pt x="189" y="22548"/>
                  </a:lnTo>
                  <a:lnTo>
                    <a:pt x="95" y="22453"/>
                  </a:lnTo>
                  <a:lnTo>
                    <a:pt x="95" y="22642"/>
                  </a:lnTo>
                  <a:lnTo>
                    <a:pt x="283" y="22642"/>
                  </a:lnTo>
                  <a:lnTo>
                    <a:pt x="566" y="22736"/>
                  </a:lnTo>
                  <a:lnTo>
                    <a:pt x="472" y="22831"/>
                  </a:lnTo>
                  <a:lnTo>
                    <a:pt x="472" y="22925"/>
                  </a:lnTo>
                  <a:lnTo>
                    <a:pt x="661" y="22736"/>
                  </a:lnTo>
                  <a:lnTo>
                    <a:pt x="755" y="22925"/>
                  </a:lnTo>
                  <a:lnTo>
                    <a:pt x="755" y="23019"/>
                  </a:lnTo>
                  <a:lnTo>
                    <a:pt x="661" y="23019"/>
                  </a:lnTo>
                  <a:lnTo>
                    <a:pt x="944" y="23114"/>
                  </a:lnTo>
                  <a:lnTo>
                    <a:pt x="1132" y="23208"/>
                  </a:lnTo>
                  <a:lnTo>
                    <a:pt x="1604" y="23397"/>
                  </a:lnTo>
                  <a:lnTo>
                    <a:pt x="1510" y="23491"/>
                  </a:lnTo>
                  <a:lnTo>
                    <a:pt x="1510" y="23585"/>
                  </a:lnTo>
                  <a:lnTo>
                    <a:pt x="1793" y="23680"/>
                  </a:lnTo>
                  <a:lnTo>
                    <a:pt x="2170" y="23774"/>
                  </a:lnTo>
                  <a:lnTo>
                    <a:pt x="2453" y="23774"/>
                  </a:lnTo>
                  <a:lnTo>
                    <a:pt x="2359" y="23868"/>
                  </a:lnTo>
                  <a:lnTo>
                    <a:pt x="2642" y="24057"/>
                  </a:lnTo>
                  <a:lnTo>
                    <a:pt x="2736" y="23868"/>
                  </a:lnTo>
                  <a:lnTo>
                    <a:pt x="3019" y="23680"/>
                  </a:lnTo>
                  <a:lnTo>
                    <a:pt x="2925" y="23963"/>
                  </a:lnTo>
                  <a:lnTo>
                    <a:pt x="2831" y="24151"/>
                  </a:lnTo>
                  <a:lnTo>
                    <a:pt x="3114" y="23868"/>
                  </a:lnTo>
                  <a:lnTo>
                    <a:pt x="3208" y="24151"/>
                  </a:lnTo>
                  <a:lnTo>
                    <a:pt x="3302" y="23963"/>
                  </a:lnTo>
                  <a:lnTo>
                    <a:pt x="3491" y="24057"/>
                  </a:lnTo>
                  <a:lnTo>
                    <a:pt x="3585" y="24340"/>
                  </a:lnTo>
                  <a:lnTo>
                    <a:pt x="3680" y="24246"/>
                  </a:lnTo>
                  <a:lnTo>
                    <a:pt x="3774" y="24057"/>
                  </a:lnTo>
                  <a:lnTo>
                    <a:pt x="3868" y="24151"/>
                  </a:lnTo>
                  <a:lnTo>
                    <a:pt x="3868" y="24340"/>
                  </a:lnTo>
                  <a:lnTo>
                    <a:pt x="4434" y="24151"/>
                  </a:lnTo>
                  <a:lnTo>
                    <a:pt x="4717" y="24057"/>
                  </a:lnTo>
                  <a:lnTo>
                    <a:pt x="4812" y="24151"/>
                  </a:lnTo>
                  <a:lnTo>
                    <a:pt x="4812" y="23868"/>
                  </a:lnTo>
                  <a:lnTo>
                    <a:pt x="5000" y="23774"/>
                  </a:lnTo>
                  <a:lnTo>
                    <a:pt x="5000" y="23868"/>
                  </a:lnTo>
                  <a:lnTo>
                    <a:pt x="4906" y="24057"/>
                  </a:lnTo>
                  <a:lnTo>
                    <a:pt x="5095" y="23963"/>
                  </a:lnTo>
                  <a:lnTo>
                    <a:pt x="5378" y="23963"/>
                  </a:lnTo>
                  <a:lnTo>
                    <a:pt x="5378" y="24151"/>
                  </a:lnTo>
                  <a:lnTo>
                    <a:pt x="5000" y="24151"/>
                  </a:lnTo>
                  <a:lnTo>
                    <a:pt x="5095" y="24246"/>
                  </a:lnTo>
                  <a:lnTo>
                    <a:pt x="5000" y="24246"/>
                  </a:lnTo>
                  <a:lnTo>
                    <a:pt x="5000" y="24434"/>
                  </a:lnTo>
                  <a:lnTo>
                    <a:pt x="5378" y="24434"/>
                  </a:lnTo>
                  <a:lnTo>
                    <a:pt x="5566" y="24246"/>
                  </a:lnTo>
                  <a:lnTo>
                    <a:pt x="5944" y="24340"/>
                  </a:lnTo>
                  <a:lnTo>
                    <a:pt x="6415" y="24340"/>
                  </a:lnTo>
                  <a:lnTo>
                    <a:pt x="6321" y="24434"/>
                  </a:lnTo>
                  <a:lnTo>
                    <a:pt x="6510" y="24434"/>
                  </a:lnTo>
                  <a:lnTo>
                    <a:pt x="6604" y="24340"/>
                  </a:lnTo>
                  <a:lnTo>
                    <a:pt x="6604" y="24246"/>
                  </a:lnTo>
                  <a:lnTo>
                    <a:pt x="6793" y="24340"/>
                  </a:lnTo>
                  <a:lnTo>
                    <a:pt x="6604" y="24434"/>
                  </a:lnTo>
                  <a:lnTo>
                    <a:pt x="6793" y="24434"/>
                  </a:lnTo>
                  <a:lnTo>
                    <a:pt x="6887" y="24340"/>
                  </a:lnTo>
                  <a:lnTo>
                    <a:pt x="6981" y="24434"/>
                  </a:lnTo>
                  <a:lnTo>
                    <a:pt x="7264" y="24434"/>
                  </a:lnTo>
                  <a:lnTo>
                    <a:pt x="7925" y="24623"/>
                  </a:lnTo>
                  <a:lnTo>
                    <a:pt x="8680" y="24623"/>
                  </a:lnTo>
                  <a:lnTo>
                    <a:pt x="9057" y="24529"/>
                  </a:lnTo>
                  <a:lnTo>
                    <a:pt x="9529" y="24529"/>
                  </a:lnTo>
                  <a:lnTo>
                    <a:pt x="10000" y="24623"/>
                  </a:lnTo>
                  <a:lnTo>
                    <a:pt x="10566" y="24717"/>
                  </a:lnTo>
                  <a:lnTo>
                    <a:pt x="11415" y="24623"/>
                  </a:lnTo>
                  <a:lnTo>
                    <a:pt x="12359" y="24529"/>
                  </a:lnTo>
                  <a:lnTo>
                    <a:pt x="12830" y="24340"/>
                  </a:lnTo>
                  <a:lnTo>
                    <a:pt x="12925" y="24529"/>
                  </a:lnTo>
                  <a:lnTo>
                    <a:pt x="13019" y="24340"/>
                  </a:lnTo>
                  <a:lnTo>
                    <a:pt x="13113" y="24529"/>
                  </a:lnTo>
                  <a:lnTo>
                    <a:pt x="13208" y="24434"/>
                  </a:lnTo>
                  <a:lnTo>
                    <a:pt x="13113" y="24340"/>
                  </a:lnTo>
                  <a:lnTo>
                    <a:pt x="13962" y="24340"/>
                  </a:lnTo>
                  <a:lnTo>
                    <a:pt x="13962" y="24434"/>
                  </a:lnTo>
                  <a:lnTo>
                    <a:pt x="13962" y="24529"/>
                  </a:lnTo>
                  <a:lnTo>
                    <a:pt x="14717" y="24246"/>
                  </a:lnTo>
                  <a:lnTo>
                    <a:pt x="15566" y="24057"/>
                  </a:lnTo>
                  <a:lnTo>
                    <a:pt x="15378" y="23963"/>
                  </a:lnTo>
                  <a:lnTo>
                    <a:pt x="15472" y="23868"/>
                  </a:lnTo>
                  <a:lnTo>
                    <a:pt x="15566" y="23963"/>
                  </a:lnTo>
                  <a:lnTo>
                    <a:pt x="15472" y="23774"/>
                  </a:lnTo>
                  <a:lnTo>
                    <a:pt x="15661" y="23868"/>
                  </a:lnTo>
                  <a:lnTo>
                    <a:pt x="15566" y="24057"/>
                  </a:lnTo>
                  <a:lnTo>
                    <a:pt x="16038" y="23963"/>
                  </a:lnTo>
                  <a:lnTo>
                    <a:pt x="16698" y="23680"/>
                  </a:lnTo>
                  <a:lnTo>
                    <a:pt x="17264" y="23397"/>
                  </a:lnTo>
                  <a:lnTo>
                    <a:pt x="17453" y="23208"/>
                  </a:lnTo>
                  <a:lnTo>
                    <a:pt x="17547" y="23019"/>
                  </a:lnTo>
                  <a:lnTo>
                    <a:pt x="17736" y="23114"/>
                  </a:lnTo>
                  <a:lnTo>
                    <a:pt x="17830" y="23114"/>
                  </a:lnTo>
                  <a:lnTo>
                    <a:pt x="18019" y="23019"/>
                  </a:lnTo>
                  <a:lnTo>
                    <a:pt x="18208" y="22736"/>
                  </a:lnTo>
                  <a:lnTo>
                    <a:pt x="18302" y="22548"/>
                  </a:lnTo>
                  <a:lnTo>
                    <a:pt x="18868" y="22359"/>
                  </a:lnTo>
                  <a:lnTo>
                    <a:pt x="19623" y="22076"/>
                  </a:lnTo>
                  <a:lnTo>
                    <a:pt x="20189" y="21699"/>
                  </a:lnTo>
                  <a:lnTo>
                    <a:pt x="20849" y="21227"/>
                  </a:lnTo>
                  <a:lnTo>
                    <a:pt x="21321" y="20755"/>
                  </a:lnTo>
                  <a:lnTo>
                    <a:pt x="21510" y="20472"/>
                  </a:lnTo>
                  <a:lnTo>
                    <a:pt x="22170" y="19906"/>
                  </a:lnTo>
                  <a:lnTo>
                    <a:pt x="22736" y="19435"/>
                  </a:lnTo>
                  <a:lnTo>
                    <a:pt x="23113" y="18963"/>
                  </a:lnTo>
                  <a:lnTo>
                    <a:pt x="23302" y="18585"/>
                  </a:lnTo>
                  <a:lnTo>
                    <a:pt x="23396" y="18774"/>
                  </a:lnTo>
                  <a:lnTo>
                    <a:pt x="23585" y="18397"/>
                  </a:lnTo>
                  <a:lnTo>
                    <a:pt x="23774" y="18114"/>
                  </a:lnTo>
                  <a:lnTo>
                    <a:pt x="24057" y="17736"/>
                  </a:lnTo>
                  <a:lnTo>
                    <a:pt x="24245" y="17453"/>
                  </a:lnTo>
                  <a:lnTo>
                    <a:pt x="24340" y="17453"/>
                  </a:lnTo>
                  <a:lnTo>
                    <a:pt x="24434" y="17359"/>
                  </a:lnTo>
                  <a:lnTo>
                    <a:pt x="24623" y="16982"/>
                  </a:lnTo>
                  <a:lnTo>
                    <a:pt x="25189" y="16227"/>
                  </a:lnTo>
                  <a:lnTo>
                    <a:pt x="25566" y="15661"/>
                  </a:lnTo>
                  <a:lnTo>
                    <a:pt x="25943" y="15189"/>
                  </a:lnTo>
                  <a:lnTo>
                    <a:pt x="26226" y="14529"/>
                  </a:lnTo>
                  <a:lnTo>
                    <a:pt x="26509" y="13680"/>
                  </a:lnTo>
                  <a:lnTo>
                    <a:pt x="26604" y="13869"/>
                  </a:lnTo>
                  <a:lnTo>
                    <a:pt x="26604" y="13586"/>
                  </a:lnTo>
                  <a:lnTo>
                    <a:pt x="26698" y="13303"/>
                  </a:lnTo>
                  <a:lnTo>
                    <a:pt x="26792" y="13303"/>
                  </a:lnTo>
                  <a:lnTo>
                    <a:pt x="26887" y="13397"/>
                  </a:lnTo>
                  <a:lnTo>
                    <a:pt x="27170" y="12831"/>
                  </a:lnTo>
                  <a:lnTo>
                    <a:pt x="27264" y="12548"/>
                  </a:lnTo>
                  <a:lnTo>
                    <a:pt x="27264" y="12454"/>
                  </a:lnTo>
                  <a:lnTo>
                    <a:pt x="26981" y="12076"/>
                  </a:lnTo>
                  <a:lnTo>
                    <a:pt x="27075" y="12171"/>
                  </a:lnTo>
                  <a:lnTo>
                    <a:pt x="27170" y="12076"/>
                  </a:lnTo>
                  <a:lnTo>
                    <a:pt x="27358" y="12076"/>
                  </a:lnTo>
                  <a:lnTo>
                    <a:pt x="27453" y="12171"/>
                  </a:lnTo>
                  <a:lnTo>
                    <a:pt x="27453" y="11982"/>
                  </a:lnTo>
                  <a:lnTo>
                    <a:pt x="27547" y="11793"/>
                  </a:lnTo>
                  <a:lnTo>
                    <a:pt x="27641" y="11793"/>
                  </a:lnTo>
                  <a:lnTo>
                    <a:pt x="27547" y="11510"/>
                  </a:lnTo>
                  <a:lnTo>
                    <a:pt x="27641" y="11133"/>
                  </a:lnTo>
                  <a:lnTo>
                    <a:pt x="27830" y="10755"/>
                  </a:lnTo>
                  <a:lnTo>
                    <a:pt x="27924" y="10661"/>
                  </a:lnTo>
                  <a:lnTo>
                    <a:pt x="28113" y="10661"/>
                  </a:lnTo>
                  <a:lnTo>
                    <a:pt x="28019" y="10378"/>
                  </a:lnTo>
                  <a:lnTo>
                    <a:pt x="28019" y="10284"/>
                  </a:lnTo>
                  <a:lnTo>
                    <a:pt x="28019" y="10095"/>
                  </a:lnTo>
                  <a:lnTo>
                    <a:pt x="28113" y="10284"/>
                  </a:lnTo>
                  <a:lnTo>
                    <a:pt x="28208" y="10001"/>
                  </a:lnTo>
                  <a:lnTo>
                    <a:pt x="28019" y="10001"/>
                  </a:lnTo>
                  <a:lnTo>
                    <a:pt x="27924" y="9906"/>
                  </a:lnTo>
                  <a:lnTo>
                    <a:pt x="28113" y="9718"/>
                  </a:lnTo>
                  <a:lnTo>
                    <a:pt x="28208" y="9718"/>
                  </a:lnTo>
                  <a:lnTo>
                    <a:pt x="28113" y="9529"/>
                  </a:lnTo>
                  <a:lnTo>
                    <a:pt x="28396" y="9529"/>
                  </a:lnTo>
                  <a:lnTo>
                    <a:pt x="28302" y="9057"/>
                  </a:lnTo>
                  <a:lnTo>
                    <a:pt x="28396" y="9057"/>
                  </a:lnTo>
                  <a:lnTo>
                    <a:pt x="28396" y="8963"/>
                  </a:lnTo>
                  <a:lnTo>
                    <a:pt x="28396" y="8774"/>
                  </a:lnTo>
                  <a:lnTo>
                    <a:pt x="28491" y="8491"/>
                  </a:lnTo>
                  <a:lnTo>
                    <a:pt x="28585" y="8114"/>
                  </a:lnTo>
                  <a:lnTo>
                    <a:pt x="28774" y="8303"/>
                  </a:lnTo>
                  <a:lnTo>
                    <a:pt x="28962" y="7454"/>
                  </a:lnTo>
                  <a:lnTo>
                    <a:pt x="29057" y="6699"/>
                  </a:lnTo>
                  <a:lnTo>
                    <a:pt x="29245" y="5661"/>
                  </a:lnTo>
                  <a:lnTo>
                    <a:pt x="29340" y="4718"/>
                  </a:lnTo>
                  <a:lnTo>
                    <a:pt x="29340" y="4341"/>
                  </a:lnTo>
                  <a:lnTo>
                    <a:pt x="29057" y="4435"/>
                  </a:lnTo>
                  <a:lnTo>
                    <a:pt x="28962" y="4435"/>
                  </a:lnTo>
                  <a:lnTo>
                    <a:pt x="28962" y="4246"/>
                  </a:lnTo>
                  <a:lnTo>
                    <a:pt x="29151" y="4341"/>
                  </a:lnTo>
                  <a:lnTo>
                    <a:pt x="29245" y="4152"/>
                  </a:lnTo>
                  <a:lnTo>
                    <a:pt x="29151" y="4152"/>
                  </a:lnTo>
                  <a:lnTo>
                    <a:pt x="29057" y="3963"/>
                  </a:lnTo>
                  <a:lnTo>
                    <a:pt x="28962" y="3680"/>
                  </a:lnTo>
                  <a:lnTo>
                    <a:pt x="28962" y="3680"/>
                  </a:lnTo>
                  <a:lnTo>
                    <a:pt x="29245" y="3774"/>
                  </a:lnTo>
                  <a:lnTo>
                    <a:pt x="29057" y="3586"/>
                  </a:lnTo>
                  <a:lnTo>
                    <a:pt x="29057" y="3397"/>
                  </a:lnTo>
                  <a:lnTo>
                    <a:pt x="29245" y="3586"/>
                  </a:lnTo>
                  <a:lnTo>
                    <a:pt x="29245" y="3491"/>
                  </a:lnTo>
                  <a:lnTo>
                    <a:pt x="29434" y="3114"/>
                  </a:lnTo>
                  <a:lnTo>
                    <a:pt x="29245" y="2925"/>
                  </a:lnTo>
                  <a:lnTo>
                    <a:pt x="28962" y="2642"/>
                  </a:lnTo>
                  <a:lnTo>
                    <a:pt x="28962" y="2642"/>
                  </a:lnTo>
                  <a:lnTo>
                    <a:pt x="29245" y="2831"/>
                  </a:lnTo>
                  <a:lnTo>
                    <a:pt x="29340" y="2737"/>
                  </a:lnTo>
                  <a:lnTo>
                    <a:pt x="29434" y="2359"/>
                  </a:lnTo>
                  <a:lnTo>
                    <a:pt x="29434" y="2265"/>
                  </a:lnTo>
                  <a:lnTo>
                    <a:pt x="29434" y="2171"/>
                  </a:lnTo>
                  <a:lnTo>
                    <a:pt x="29340" y="2171"/>
                  </a:lnTo>
                  <a:lnTo>
                    <a:pt x="28774" y="944"/>
                  </a:lnTo>
                  <a:lnTo>
                    <a:pt x="28962" y="661"/>
                  </a:lnTo>
                  <a:lnTo>
                    <a:pt x="29057" y="473"/>
                  </a:lnTo>
                  <a:lnTo>
                    <a:pt x="29151" y="473"/>
                  </a:lnTo>
                  <a:lnTo>
                    <a:pt x="28868" y="190"/>
                  </a:lnTo>
                  <a:lnTo>
                    <a:pt x="29057" y="190"/>
                  </a:lnTo>
                  <a:lnTo>
                    <a:pt x="28962" y="1"/>
                  </a:lnTo>
                  <a:close/>
                </a:path>
              </a:pathLst>
            </a:custGeom>
            <a:grpFill/>
            <a:ln>
              <a:noFill/>
            </a:ln>
          </p:spPr>
          <p:txBody>
            <a:bodyPr lIns="91426" tIns="91426" rIns="91426" bIns="91426" anchor="ctr" anchorCtr="0">
              <a:noAutofit/>
            </a:bodyPr>
            <a:lstStyle/>
            <a:p>
              <a:endParaRPr sz="1401" dirty="0"/>
            </a:p>
          </p:txBody>
        </p:sp>
        <p:sp>
          <p:nvSpPr>
            <p:cNvPr id="21" name="Shape 391">
              <a:extLst>
                <a:ext uri="{FF2B5EF4-FFF2-40B4-BE49-F238E27FC236}">
                  <a16:creationId xmlns:a16="http://schemas.microsoft.com/office/drawing/2014/main" id="{9F69BCEE-7E26-4235-9907-64C3045CFBBD}"/>
                </a:ext>
              </a:extLst>
            </p:cNvPr>
            <p:cNvSpPr/>
            <p:nvPr/>
          </p:nvSpPr>
          <p:spPr>
            <a:xfrm rot="14414868" flipH="1">
              <a:off x="7873190" y="1839294"/>
              <a:ext cx="86065" cy="65188"/>
            </a:xfrm>
            <a:custGeom>
              <a:avLst/>
              <a:gdLst/>
              <a:ahLst/>
              <a:cxnLst/>
              <a:rect l="0" t="0" r="0" b="0"/>
              <a:pathLst>
                <a:path w="6793" h="6511" extrusionOk="0">
                  <a:moveTo>
                    <a:pt x="1038" y="6416"/>
                  </a:moveTo>
                  <a:lnTo>
                    <a:pt x="1038" y="6463"/>
                  </a:lnTo>
                  <a:lnTo>
                    <a:pt x="1038" y="6463"/>
                  </a:lnTo>
                  <a:lnTo>
                    <a:pt x="943" y="6416"/>
                  </a:lnTo>
                  <a:close/>
                  <a:moveTo>
                    <a:pt x="2641" y="1"/>
                  </a:moveTo>
                  <a:lnTo>
                    <a:pt x="2641" y="190"/>
                  </a:lnTo>
                  <a:lnTo>
                    <a:pt x="2641" y="473"/>
                  </a:lnTo>
                  <a:lnTo>
                    <a:pt x="2641" y="567"/>
                  </a:lnTo>
                  <a:lnTo>
                    <a:pt x="2547" y="284"/>
                  </a:lnTo>
                  <a:lnTo>
                    <a:pt x="2547" y="756"/>
                  </a:lnTo>
                  <a:lnTo>
                    <a:pt x="2453" y="284"/>
                  </a:lnTo>
                  <a:lnTo>
                    <a:pt x="2453" y="473"/>
                  </a:lnTo>
                  <a:lnTo>
                    <a:pt x="2453" y="661"/>
                  </a:lnTo>
                  <a:lnTo>
                    <a:pt x="2075" y="1227"/>
                  </a:lnTo>
                  <a:lnTo>
                    <a:pt x="1509" y="2171"/>
                  </a:lnTo>
                  <a:lnTo>
                    <a:pt x="849" y="3114"/>
                  </a:lnTo>
                  <a:lnTo>
                    <a:pt x="377" y="3774"/>
                  </a:lnTo>
                  <a:lnTo>
                    <a:pt x="283" y="4152"/>
                  </a:lnTo>
                  <a:lnTo>
                    <a:pt x="472" y="4246"/>
                  </a:lnTo>
                  <a:lnTo>
                    <a:pt x="472" y="4340"/>
                  </a:lnTo>
                  <a:lnTo>
                    <a:pt x="377" y="4435"/>
                  </a:lnTo>
                  <a:lnTo>
                    <a:pt x="283" y="4435"/>
                  </a:lnTo>
                  <a:lnTo>
                    <a:pt x="566" y="4529"/>
                  </a:lnTo>
                  <a:lnTo>
                    <a:pt x="472" y="4435"/>
                  </a:lnTo>
                  <a:lnTo>
                    <a:pt x="566" y="4435"/>
                  </a:lnTo>
                  <a:lnTo>
                    <a:pt x="849" y="4623"/>
                  </a:lnTo>
                  <a:lnTo>
                    <a:pt x="566" y="4623"/>
                  </a:lnTo>
                  <a:lnTo>
                    <a:pt x="472" y="4812"/>
                  </a:lnTo>
                  <a:lnTo>
                    <a:pt x="377" y="5284"/>
                  </a:lnTo>
                  <a:lnTo>
                    <a:pt x="283" y="5944"/>
                  </a:lnTo>
                  <a:lnTo>
                    <a:pt x="189" y="6133"/>
                  </a:lnTo>
                  <a:lnTo>
                    <a:pt x="0" y="6227"/>
                  </a:lnTo>
                  <a:lnTo>
                    <a:pt x="566" y="6416"/>
                  </a:lnTo>
                  <a:lnTo>
                    <a:pt x="1038" y="6494"/>
                  </a:lnTo>
                  <a:lnTo>
                    <a:pt x="1038" y="6494"/>
                  </a:lnTo>
                  <a:lnTo>
                    <a:pt x="1038" y="6510"/>
                  </a:lnTo>
                  <a:lnTo>
                    <a:pt x="1051" y="6497"/>
                  </a:lnTo>
                  <a:lnTo>
                    <a:pt x="1051" y="6497"/>
                  </a:lnTo>
                  <a:lnTo>
                    <a:pt x="1132" y="6510"/>
                  </a:lnTo>
                  <a:lnTo>
                    <a:pt x="1069" y="6479"/>
                  </a:lnTo>
                  <a:lnTo>
                    <a:pt x="1069" y="6479"/>
                  </a:lnTo>
                  <a:lnTo>
                    <a:pt x="1132" y="6416"/>
                  </a:lnTo>
                  <a:lnTo>
                    <a:pt x="1226" y="6133"/>
                  </a:lnTo>
                  <a:lnTo>
                    <a:pt x="1226" y="5944"/>
                  </a:lnTo>
                  <a:lnTo>
                    <a:pt x="1038" y="5755"/>
                  </a:lnTo>
                  <a:lnTo>
                    <a:pt x="1415" y="5755"/>
                  </a:lnTo>
                  <a:lnTo>
                    <a:pt x="1321" y="5661"/>
                  </a:lnTo>
                  <a:lnTo>
                    <a:pt x="1415" y="5661"/>
                  </a:lnTo>
                  <a:lnTo>
                    <a:pt x="1604" y="5755"/>
                  </a:lnTo>
                  <a:lnTo>
                    <a:pt x="1415" y="5567"/>
                  </a:lnTo>
                  <a:lnTo>
                    <a:pt x="1038" y="5189"/>
                  </a:lnTo>
                  <a:lnTo>
                    <a:pt x="1226" y="5284"/>
                  </a:lnTo>
                  <a:lnTo>
                    <a:pt x="1604" y="5378"/>
                  </a:lnTo>
                  <a:lnTo>
                    <a:pt x="2264" y="3491"/>
                  </a:lnTo>
                  <a:lnTo>
                    <a:pt x="3019" y="1605"/>
                  </a:lnTo>
                  <a:lnTo>
                    <a:pt x="3019" y="1888"/>
                  </a:lnTo>
                  <a:lnTo>
                    <a:pt x="3113" y="1699"/>
                  </a:lnTo>
                  <a:lnTo>
                    <a:pt x="3113" y="1888"/>
                  </a:lnTo>
                  <a:lnTo>
                    <a:pt x="3302" y="1699"/>
                  </a:lnTo>
                  <a:lnTo>
                    <a:pt x="3208" y="1888"/>
                  </a:lnTo>
                  <a:lnTo>
                    <a:pt x="3302" y="1982"/>
                  </a:lnTo>
                  <a:lnTo>
                    <a:pt x="3585" y="2076"/>
                  </a:lnTo>
                  <a:lnTo>
                    <a:pt x="3962" y="2171"/>
                  </a:lnTo>
                  <a:lnTo>
                    <a:pt x="4340" y="1982"/>
                  </a:lnTo>
                  <a:lnTo>
                    <a:pt x="4151" y="2171"/>
                  </a:lnTo>
                  <a:lnTo>
                    <a:pt x="4151" y="2359"/>
                  </a:lnTo>
                  <a:lnTo>
                    <a:pt x="4151" y="2454"/>
                  </a:lnTo>
                  <a:lnTo>
                    <a:pt x="4245" y="2548"/>
                  </a:lnTo>
                  <a:lnTo>
                    <a:pt x="4623" y="2548"/>
                  </a:lnTo>
                  <a:lnTo>
                    <a:pt x="4811" y="2359"/>
                  </a:lnTo>
                  <a:lnTo>
                    <a:pt x="5000" y="2642"/>
                  </a:lnTo>
                  <a:lnTo>
                    <a:pt x="5283" y="3020"/>
                  </a:lnTo>
                  <a:lnTo>
                    <a:pt x="5755" y="3208"/>
                  </a:lnTo>
                  <a:lnTo>
                    <a:pt x="6132" y="3208"/>
                  </a:lnTo>
                  <a:lnTo>
                    <a:pt x="6038" y="3397"/>
                  </a:lnTo>
                  <a:lnTo>
                    <a:pt x="6038" y="3586"/>
                  </a:lnTo>
                  <a:lnTo>
                    <a:pt x="6132" y="3680"/>
                  </a:lnTo>
                  <a:lnTo>
                    <a:pt x="6321" y="3680"/>
                  </a:lnTo>
                  <a:lnTo>
                    <a:pt x="6698" y="3586"/>
                  </a:lnTo>
                  <a:lnTo>
                    <a:pt x="6698" y="3869"/>
                  </a:lnTo>
                  <a:lnTo>
                    <a:pt x="6509" y="3963"/>
                  </a:lnTo>
                  <a:lnTo>
                    <a:pt x="6509" y="3963"/>
                  </a:lnTo>
                  <a:lnTo>
                    <a:pt x="6792" y="3869"/>
                  </a:lnTo>
                  <a:lnTo>
                    <a:pt x="6792" y="3491"/>
                  </a:lnTo>
                  <a:lnTo>
                    <a:pt x="6698" y="3397"/>
                  </a:lnTo>
                  <a:lnTo>
                    <a:pt x="6509" y="3586"/>
                  </a:lnTo>
                  <a:lnTo>
                    <a:pt x="6509" y="3586"/>
                  </a:lnTo>
                  <a:lnTo>
                    <a:pt x="6604" y="3303"/>
                  </a:lnTo>
                  <a:lnTo>
                    <a:pt x="6604" y="3114"/>
                  </a:lnTo>
                  <a:lnTo>
                    <a:pt x="6509" y="3020"/>
                  </a:lnTo>
                  <a:lnTo>
                    <a:pt x="6226" y="3020"/>
                  </a:lnTo>
                  <a:lnTo>
                    <a:pt x="5849" y="3114"/>
                  </a:lnTo>
                  <a:lnTo>
                    <a:pt x="5849" y="3114"/>
                  </a:lnTo>
                  <a:lnTo>
                    <a:pt x="5943" y="2831"/>
                  </a:lnTo>
                  <a:lnTo>
                    <a:pt x="5943" y="2925"/>
                  </a:lnTo>
                  <a:lnTo>
                    <a:pt x="6132" y="2548"/>
                  </a:lnTo>
                  <a:lnTo>
                    <a:pt x="5660" y="2359"/>
                  </a:lnTo>
                  <a:lnTo>
                    <a:pt x="5283" y="2171"/>
                  </a:lnTo>
                  <a:lnTo>
                    <a:pt x="4906" y="2171"/>
                  </a:lnTo>
                  <a:lnTo>
                    <a:pt x="4906" y="1699"/>
                  </a:lnTo>
                  <a:lnTo>
                    <a:pt x="5094" y="1322"/>
                  </a:lnTo>
                  <a:lnTo>
                    <a:pt x="4717" y="1605"/>
                  </a:lnTo>
                  <a:lnTo>
                    <a:pt x="4811" y="1322"/>
                  </a:lnTo>
                  <a:lnTo>
                    <a:pt x="4811" y="1322"/>
                  </a:lnTo>
                  <a:lnTo>
                    <a:pt x="4717" y="1416"/>
                  </a:lnTo>
                  <a:lnTo>
                    <a:pt x="4434" y="1605"/>
                  </a:lnTo>
                  <a:lnTo>
                    <a:pt x="4623" y="1322"/>
                  </a:lnTo>
                  <a:lnTo>
                    <a:pt x="4623" y="1227"/>
                  </a:lnTo>
                  <a:lnTo>
                    <a:pt x="4528" y="1133"/>
                  </a:lnTo>
                  <a:lnTo>
                    <a:pt x="4340" y="1322"/>
                  </a:lnTo>
                  <a:lnTo>
                    <a:pt x="4340" y="1510"/>
                  </a:lnTo>
                  <a:lnTo>
                    <a:pt x="4245" y="1322"/>
                  </a:lnTo>
                  <a:lnTo>
                    <a:pt x="4151" y="1227"/>
                  </a:lnTo>
                  <a:lnTo>
                    <a:pt x="3868" y="944"/>
                  </a:lnTo>
                  <a:lnTo>
                    <a:pt x="3208" y="567"/>
                  </a:lnTo>
                  <a:lnTo>
                    <a:pt x="2925" y="378"/>
                  </a:lnTo>
                  <a:lnTo>
                    <a:pt x="2736" y="1"/>
                  </a:lnTo>
                  <a:close/>
                </a:path>
              </a:pathLst>
            </a:custGeom>
            <a:grpFill/>
            <a:ln>
              <a:noFill/>
            </a:ln>
          </p:spPr>
          <p:txBody>
            <a:bodyPr lIns="91426" tIns="91426" rIns="91426" bIns="91426" anchor="ctr" anchorCtr="0">
              <a:noAutofit/>
            </a:bodyPr>
            <a:lstStyle/>
            <a:p>
              <a:endParaRPr sz="1401" dirty="0"/>
            </a:p>
          </p:txBody>
        </p:sp>
      </p:grpSp>
    </p:spTree>
    <p:extLst>
      <p:ext uri="{BB962C8B-B14F-4D97-AF65-F5344CB8AC3E}">
        <p14:creationId xmlns:p14="http://schemas.microsoft.com/office/powerpoint/2010/main" val="140340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C4456CD-832E-41F2-9893-C7650CCC5376}" type="slidenum">
              <a:rPr lang="en-GB" sz="1000"/>
              <a:t>3</a:t>
            </a:fld>
            <a:endParaRPr lang="en-GB" sz="1000" dirty="0"/>
          </a:p>
        </p:txBody>
      </p:sp>
      <p:sp>
        <p:nvSpPr>
          <p:cNvPr id="5" name="Title 4"/>
          <p:cNvSpPr>
            <a:spLocks noGrp="1"/>
          </p:cNvSpPr>
          <p:nvPr>
            <p:ph type="title"/>
          </p:nvPr>
        </p:nvSpPr>
        <p:spPr>
          <a:xfrm>
            <a:off x="452581" y="-12680"/>
            <a:ext cx="10594109" cy="1145498"/>
          </a:xfrm>
        </p:spPr>
        <p:txBody>
          <a:bodyPr>
            <a:noAutofit/>
          </a:bodyPr>
          <a:lstStyle/>
          <a:p>
            <a:pPr marL="457200" lvl="1" algn="l" rtl="0">
              <a:lnSpc>
                <a:spcPct val="90000"/>
              </a:lnSpc>
              <a:spcBef>
                <a:spcPts val="500"/>
              </a:spcBef>
            </a:pPr>
            <a:r>
              <a:rPr lang="en-US" sz="4000" b="1" kern="1200" dirty="0">
                <a:solidFill>
                  <a:srgbClr val="171A6C"/>
                </a:solidFill>
                <a:latin typeface="+mn-lt"/>
                <a:ea typeface="+mn-ea"/>
                <a:cs typeface="+mn-cs"/>
              </a:rPr>
              <a:t>Communication, Dissemination and Outreach</a:t>
            </a:r>
            <a:endParaRPr lang="en-GB" sz="4000" b="1" kern="1200" dirty="0">
              <a:solidFill>
                <a:srgbClr val="171A6C"/>
              </a:solidFill>
              <a:latin typeface="+mn-lt"/>
              <a:ea typeface="+mn-ea"/>
              <a:cs typeface="+mn-cs"/>
            </a:endParaRPr>
          </a:p>
        </p:txBody>
      </p:sp>
      <p:sp>
        <p:nvSpPr>
          <p:cNvPr id="6" name="Date Placeholder 5"/>
          <p:cNvSpPr>
            <a:spLocks noGrp="1"/>
          </p:cNvSpPr>
          <p:nvPr>
            <p:ph type="dt" sz="half" idx="10"/>
          </p:nvPr>
        </p:nvSpPr>
        <p:spPr>
          <a:xfrm>
            <a:off x="1760913" y="6424613"/>
            <a:ext cx="1291964" cy="365125"/>
          </a:xfrm>
        </p:spPr>
        <p:txBody>
          <a:bodyPr anchor="ctr"/>
          <a:lstStyle/>
          <a:p>
            <a:fld id="{34378CA6-008A-4B95-87F2-5A5ECC18892C}" type="datetime3">
              <a:rPr lang="en-US" sz="1000"/>
              <a:t>4 September 2019</a:t>
            </a:fld>
            <a:endParaRPr lang="en-GB"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906341994"/>
              </p:ext>
            </p:extLst>
          </p:nvPr>
        </p:nvGraphicFramePr>
        <p:xfrm>
          <a:off x="1524004" y="1290639"/>
          <a:ext cx="9143997" cy="4818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007260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dirty="0"/>
          </a:p>
        </p:txBody>
      </p:sp>
      <p:sp>
        <p:nvSpPr>
          <p:cNvPr id="4" name="Date Placeholder 3"/>
          <p:cNvSpPr>
            <a:spLocks noGrp="1"/>
          </p:cNvSpPr>
          <p:nvPr>
            <p:ph type="dt" sz="half" idx="10"/>
          </p:nvPr>
        </p:nvSpPr>
        <p:spPr/>
        <p:txBody>
          <a:bodyPr/>
          <a:lstStyle/>
          <a:p>
            <a:fld id="{B77521D4-B6A2-402E-A085-C880F30EB62E}" type="datetime3">
              <a:rPr lang="en-US" smtClean="0"/>
              <a:pPr/>
              <a:t>4 September 2019</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4</a:t>
            </a:fld>
            <a:endParaRPr lang="en-GB"/>
          </a:p>
        </p:txBody>
      </p:sp>
      <p:sp>
        <p:nvSpPr>
          <p:cNvPr id="6" name="Title 5"/>
          <p:cNvSpPr>
            <a:spLocks noGrp="1"/>
          </p:cNvSpPr>
          <p:nvPr>
            <p:ph type="title"/>
          </p:nvPr>
        </p:nvSpPr>
        <p:spPr>
          <a:xfrm>
            <a:off x="256309" y="0"/>
            <a:ext cx="10515600" cy="1325563"/>
          </a:xfrm>
        </p:spPr>
        <p:txBody>
          <a:bodyPr>
            <a:normAutofit/>
          </a:bodyPr>
          <a:lstStyle/>
          <a:p>
            <a:pPr marL="457200" lvl="1" algn="l" rtl="0">
              <a:lnSpc>
                <a:spcPct val="90000"/>
              </a:lnSpc>
              <a:spcBef>
                <a:spcPts val="500"/>
              </a:spcBef>
            </a:pPr>
            <a:r>
              <a:rPr lang="fr-CH" sz="4000" b="1" kern="1200" dirty="0">
                <a:solidFill>
                  <a:srgbClr val="171A6C"/>
                </a:solidFill>
                <a:latin typeface="+mn-lt"/>
                <a:ea typeface="+mn-ea"/>
                <a:cs typeface="+mn-cs"/>
              </a:rPr>
              <a:t>Knowledge </a:t>
            </a:r>
            <a:r>
              <a:rPr lang="fr-CH" sz="4000" b="1" kern="1200" dirty="0" err="1">
                <a:solidFill>
                  <a:srgbClr val="171A6C"/>
                </a:solidFill>
                <a:latin typeface="+mn-lt"/>
                <a:ea typeface="+mn-ea"/>
                <a:cs typeface="+mn-cs"/>
              </a:rPr>
              <a:t>transfer</a:t>
            </a:r>
            <a:endParaRPr lang="en-GB" sz="4000" b="1" kern="1200" dirty="0">
              <a:solidFill>
                <a:srgbClr val="171A6C"/>
              </a:solidFill>
              <a:latin typeface="+mn-lt"/>
              <a:ea typeface="+mn-ea"/>
              <a:cs typeface="+mn-cs"/>
            </a:endParaRPr>
          </a:p>
        </p:txBody>
      </p:sp>
      <p:sp>
        <p:nvSpPr>
          <p:cNvPr id="8" name="Content Placeholder 7"/>
          <p:cNvSpPr>
            <a:spLocks noGrp="1"/>
          </p:cNvSpPr>
          <p:nvPr>
            <p:ph idx="1"/>
          </p:nvPr>
        </p:nvSpPr>
        <p:spPr>
          <a:xfrm>
            <a:off x="838200" y="1354570"/>
            <a:ext cx="10515600" cy="4351338"/>
          </a:xfrm>
        </p:spPr>
        <p:txBody>
          <a:bodyPr>
            <a:noAutofit/>
          </a:bodyPr>
          <a:lstStyle/>
          <a:p>
            <a:r>
              <a:rPr lang="fr-CH" sz="1800" dirty="0">
                <a:solidFill>
                  <a:srgbClr val="171A6C"/>
                </a:solidFill>
              </a:rPr>
              <a:t>Knowledge Transfer Network </a:t>
            </a:r>
            <a:r>
              <a:rPr lang="fr-CH" sz="1800" dirty="0" err="1">
                <a:solidFill>
                  <a:srgbClr val="171A6C"/>
                </a:solidFill>
              </a:rPr>
              <a:t>role</a:t>
            </a:r>
            <a:r>
              <a:rPr lang="fr-CH" sz="1800" dirty="0">
                <a:solidFill>
                  <a:srgbClr val="171A6C"/>
                </a:solidFill>
              </a:rPr>
              <a:t>:</a:t>
            </a:r>
          </a:p>
          <a:p>
            <a:pPr lvl="1"/>
            <a:r>
              <a:rPr lang="en-US" sz="1800" dirty="0">
                <a:solidFill>
                  <a:srgbClr val="171A6C"/>
                </a:solidFill>
              </a:rPr>
              <a:t>C</a:t>
            </a:r>
            <a:r>
              <a:rPr lang="en-US" sz="1800" dirty="0">
                <a:solidFill>
                  <a:srgbClr val="171A6C"/>
                </a:solidFill>
              </a:rPr>
              <a:t>lusters </a:t>
            </a:r>
            <a:r>
              <a:rPr lang="en-US" sz="1800" dirty="0">
                <a:solidFill>
                  <a:srgbClr val="171A6C"/>
                </a:solidFill>
              </a:rPr>
              <a:t>to work on specific markets analysis and to analyze the potential for technologies in new markets</a:t>
            </a:r>
            <a:endParaRPr lang="fr-CH" sz="1800" dirty="0">
              <a:solidFill>
                <a:srgbClr val="171A6C"/>
              </a:solidFill>
            </a:endParaRPr>
          </a:p>
          <a:p>
            <a:pPr lvl="1"/>
            <a:r>
              <a:rPr lang="en-GB" sz="1800" dirty="0">
                <a:solidFill>
                  <a:srgbClr val="171A6C"/>
                </a:solidFill>
              </a:rPr>
              <a:t>E</a:t>
            </a:r>
            <a:r>
              <a:rPr lang="en-GB" sz="1800" dirty="0">
                <a:solidFill>
                  <a:srgbClr val="171A6C"/>
                </a:solidFill>
              </a:rPr>
              <a:t>ach </a:t>
            </a:r>
            <a:r>
              <a:rPr lang="en-GB" sz="1800" dirty="0">
                <a:solidFill>
                  <a:srgbClr val="171A6C"/>
                </a:solidFill>
              </a:rPr>
              <a:t>WP leader should be associated with a KT/BD from their organisation to look at the potential transfer to industry</a:t>
            </a:r>
            <a:r>
              <a:rPr lang="en-GB" sz="1800" dirty="0">
                <a:solidFill>
                  <a:srgbClr val="171A6C"/>
                </a:solidFill>
              </a:rPr>
              <a:t>.</a:t>
            </a:r>
          </a:p>
          <a:p>
            <a:pPr lvl="1"/>
            <a:r>
              <a:rPr lang="en-GB" sz="1800" dirty="0">
                <a:solidFill>
                  <a:srgbClr val="171A6C"/>
                </a:solidFill>
              </a:rPr>
              <a:t>Each beneficiary should appoint a KT/BD person to participate in the task and sub-tasks.</a:t>
            </a:r>
          </a:p>
          <a:p>
            <a:pPr lvl="1"/>
            <a:r>
              <a:rPr lang="fr-CH" sz="1800" dirty="0">
                <a:solidFill>
                  <a:srgbClr val="171A6C"/>
                </a:solidFill>
              </a:rPr>
              <a:t>Synergies </a:t>
            </a:r>
            <a:r>
              <a:rPr lang="fr-CH" sz="1800" dirty="0" err="1">
                <a:solidFill>
                  <a:srgbClr val="171A6C"/>
                </a:solidFill>
              </a:rPr>
              <a:t>with</a:t>
            </a:r>
            <a:r>
              <a:rPr lang="fr-CH" sz="1800" dirty="0">
                <a:solidFill>
                  <a:srgbClr val="171A6C"/>
                </a:solidFill>
              </a:rPr>
              <a:t> communication </a:t>
            </a:r>
            <a:r>
              <a:rPr lang="fr-CH" sz="1800" dirty="0" err="1">
                <a:solidFill>
                  <a:srgbClr val="171A6C"/>
                </a:solidFill>
              </a:rPr>
              <a:t>task</a:t>
            </a:r>
            <a:endParaRPr lang="fr-CH" sz="1800" dirty="0">
              <a:solidFill>
                <a:srgbClr val="171A6C"/>
              </a:solidFill>
            </a:endParaRPr>
          </a:p>
          <a:p>
            <a:pPr lvl="1"/>
            <a:endParaRPr lang="fr-CH" sz="1800" dirty="0">
              <a:solidFill>
                <a:srgbClr val="171A6C"/>
              </a:solidFill>
            </a:endParaRPr>
          </a:p>
          <a:p>
            <a:r>
              <a:rPr lang="fr-CH" sz="1800" dirty="0">
                <a:solidFill>
                  <a:srgbClr val="171A6C"/>
                </a:solidFill>
              </a:rPr>
              <a:t>Impact </a:t>
            </a:r>
            <a:r>
              <a:rPr lang="fr-CH" sz="1800" dirty="0" err="1">
                <a:solidFill>
                  <a:srgbClr val="171A6C"/>
                </a:solidFill>
              </a:rPr>
              <a:t>analysis</a:t>
            </a:r>
            <a:r>
              <a:rPr lang="fr-CH" sz="1800" dirty="0">
                <a:solidFill>
                  <a:srgbClr val="171A6C"/>
                </a:solidFill>
              </a:rPr>
              <a:t>:</a:t>
            </a:r>
          </a:p>
          <a:p>
            <a:pPr lvl="1"/>
            <a:r>
              <a:rPr lang="fr-CH" sz="1800" dirty="0" err="1">
                <a:solidFill>
                  <a:srgbClr val="171A6C"/>
                </a:solidFill>
              </a:rPr>
              <a:t>E</a:t>
            </a:r>
            <a:r>
              <a:rPr lang="fr-CH" sz="1800" dirty="0" err="1">
                <a:solidFill>
                  <a:srgbClr val="171A6C"/>
                </a:solidFill>
              </a:rPr>
              <a:t>conomic</a:t>
            </a:r>
            <a:r>
              <a:rPr lang="fr-CH" sz="1800" dirty="0">
                <a:solidFill>
                  <a:srgbClr val="171A6C"/>
                </a:solidFill>
              </a:rPr>
              <a:t> and commercial impacts</a:t>
            </a:r>
            <a:endParaRPr lang="fr-CH" sz="1800" dirty="0">
              <a:solidFill>
                <a:srgbClr val="171A6C"/>
              </a:solidFill>
            </a:endParaRPr>
          </a:p>
          <a:p>
            <a:pPr lvl="1"/>
            <a:r>
              <a:rPr lang="en-GB" sz="1800" dirty="0">
                <a:solidFill>
                  <a:srgbClr val="171A6C"/>
                </a:solidFill>
              </a:rPr>
              <a:t>E</a:t>
            </a:r>
            <a:r>
              <a:rPr lang="en-GB" sz="1800" dirty="0">
                <a:solidFill>
                  <a:srgbClr val="171A6C"/>
                </a:solidFill>
              </a:rPr>
              <a:t>nvironmental</a:t>
            </a:r>
            <a:r>
              <a:rPr lang="en-GB" sz="1800" dirty="0">
                <a:solidFill>
                  <a:srgbClr val="171A6C"/>
                </a:solidFill>
              </a:rPr>
              <a:t>, social and cultural </a:t>
            </a:r>
            <a:r>
              <a:rPr lang="en-GB" sz="1800" dirty="0">
                <a:solidFill>
                  <a:srgbClr val="171A6C"/>
                </a:solidFill>
              </a:rPr>
              <a:t>impacts</a:t>
            </a:r>
            <a:endParaRPr lang="fr-CH" sz="1800" dirty="0">
              <a:solidFill>
                <a:srgbClr val="171A6C"/>
              </a:solidFill>
            </a:endParaRPr>
          </a:p>
          <a:p>
            <a:endParaRPr lang="fr-CH" sz="1800" dirty="0">
              <a:solidFill>
                <a:srgbClr val="171A6C"/>
              </a:solidFill>
            </a:endParaRPr>
          </a:p>
          <a:p>
            <a:r>
              <a:rPr lang="fr-CH" sz="1800" dirty="0" err="1">
                <a:solidFill>
                  <a:srgbClr val="171A6C"/>
                </a:solidFill>
              </a:rPr>
              <a:t>BluSky</a:t>
            </a:r>
            <a:r>
              <a:rPr lang="fr-CH" sz="1800" dirty="0">
                <a:solidFill>
                  <a:srgbClr val="171A6C"/>
                </a:solidFill>
              </a:rPr>
              <a:t> R&amp;D:</a:t>
            </a:r>
          </a:p>
          <a:p>
            <a:pPr lvl="1"/>
            <a:r>
              <a:rPr lang="fr-CH" sz="1800" dirty="0">
                <a:solidFill>
                  <a:srgbClr val="171A6C"/>
                </a:solidFill>
              </a:rPr>
              <a:t>1M € </a:t>
            </a:r>
            <a:r>
              <a:rPr lang="fr-CH" sz="1800" dirty="0" err="1">
                <a:solidFill>
                  <a:srgbClr val="171A6C"/>
                </a:solidFill>
              </a:rPr>
              <a:t>is</a:t>
            </a:r>
            <a:r>
              <a:rPr lang="fr-CH" sz="1800" dirty="0">
                <a:solidFill>
                  <a:srgbClr val="171A6C"/>
                </a:solidFill>
              </a:rPr>
              <a:t> </a:t>
            </a:r>
            <a:r>
              <a:rPr lang="fr-CH" sz="1800" dirty="0" err="1">
                <a:solidFill>
                  <a:srgbClr val="171A6C"/>
                </a:solidFill>
              </a:rPr>
              <a:t>reserved</a:t>
            </a:r>
            <a:r>
              <a:rPr lang="fr-CH" sz="1800" dirty="0">
                <a:solidFill>
                  <a:srgbClr val="171A6C"/>
                </a:solidFill>
              </a:rPr>
              <a:t> for </a:t>
            </a:r>
            <a:r>
              <a:rPr lang="fr-CH" sz="1800" dirty="0" err="1">
                <a:solidFill>
                  <a:srgbClr val="171A6C"/>
                </a:solidFill>
              </a:rPr>
              <a:t>supporting</a:t>
            </a:r>
            <a:r>
              <a:rPr lang="fr-CH" sz="1800" dirty="0">
                <a:solidFill>
                  <a:srgbClr val="171A6C"/>
                </a:solidFill>
              </a:rPr>
              <a:t> 10 </a:t>
            </a:r>
            <a:r>
              <a:rPr lang="fr-CH" sz="1800" dirty="0" err="1">
                <a:solidFill>
                  <a:srgbClr val="171A6C"/>
                </a:solidFill>
              </a:rPr>
              <a:t>blue-sky</a:t>
            </a:r>
            <a:r>
              <a:rPr lang="fr-CH" sz="1800" dirty="0">
                <a:solidFill>
                  <a:srgbClr val="171A6C"/>
                </a:solidFill>
              </a:rPr>
              <a:t> R&amp;D </a:t>
            </a:r>
            <a:r>
              <a:rPr lang="fr-CH" sz="1800" dirty="0" err="1">
                <a:solidFill>
                  <a:srgbClr val="171A6C"/>
                </a:solidFill>
              </a:rPr>
              <a:t>projects</a:t>
            </a:r>
            <a:endParaRPr lang="en-GB" sz="1800" dirty="0">
              <a:solidFill>
                <a:srgbClr val="171A6C"/>
              </a:solidFill>
            </a:endParaRPr>
          </a:p>
          <a:p>
            <a:pPr lvl="1"/>
            <a:r>
              <a:rPr lang="en-GB" sz="1800" dirty="0">
                <a:solidFill>
                  <a:srgbClr val="171A6C"/>
                </a:solidFill>
              </a:rPr>
              <a:t>Low-TRL </a:t>
            </a:r>
            <a:r>
              <a:rPr lang="en-GB" sz="1800" dirty="0">
                <a:solidFill>
                  <a:srgbClr val="171A6C"/>
                </a:solidFill>
              </a:rPr>
              <a:t>R&amp;D on new and promising technologies for future HEP </a:t>
            </a:r>
            <a:r>
              <a:rPr lang="en-GB" sz="1800" dirty="0">
                <a:solidFill>
                  <a:srgbClr val="171A6C"/>
                </a:solidFill>
              </a:rPr>
              <a:t>detectors</a:t>
            </a:r>
          </a:p>
          <a:p>
            <a:pPr lvl="1"/>
            <a:r>
              <a:rPr lang="en-GB" sz="1800" dirty="0">
                <a:solidFill>
                  <a:srgbClr val="171A6C"/>
                </a:solidFill>
              </a:rPr>
              <a:t>H</a:t>
            </a:r>
            <a:r>
              <a:rPr lang="en-GB" sz="1800" dirty="0">
                <a:solidFill>
                  <a:srgbClr val="171A6C"/>
                </a:solidFill>
              </a:rPr>
              <a:t>igh-risk </a:t>
            </a:r>
            <a:r>
              <a:rPr lang="en-GB" sz="1800" dirty="0">
                <a:solidFill>
                  <a:srgbClr val="171A6C"/>
                </a:solidFill>
              </a:rPr>
              <a:t>/ </a:t>
            </a:r>
            <a:r>
              <a:rPr lang="en-GB" sz="1800" dirty="0">
                <a:solidFill>
                  <a:srgbClr val="171A6C"/>
                </a:solidFill>
              </a:rPr>
              <a:t>High-gain </a:t>
            </a:r>
            <a:r>
              <a:rPr lang="en-GB" sz="1800" dirty="0">
                <a:solidFill>
                  <a:srgbClr val="171A6C"/>
                </a:solidFill>
              </a:rPr>
              <a:t>projects </a:t>
            </a:r>
            <a:endParaRPr lang="en-GB" sz="1800" dirty="0">
              <a:solidFill>
                <a:srgbClr val="171A6C"/>
              </a:solidFill>
            </a:endParaRPr>
          </a:p>
          <a:p>
            <a:pPr lvl="1"/>
            <a:r>
              <a:rPr lang="fr-CH" sz="1800" dirty="0">
                <a:solidFill>
                  <a:srgbClr val="171A6C"/>
                </a:solidFill>
              </a:rPr>
              <a:t>Industrial participation </a:t>
            </a:r>
            <a:r>
              <a:rPr lang="fr-CH" sz="1800" dirty="0" err="1">
                <a:solidFill>
                  <a:srgbClr val="171A6C"/>
                </a:solidFill>
              </a:rPr>
              <a:t>is</a:t>
            </a:r>
            <a:r>
              <a:rPr lang="fr-CH" sz="1800" dirty="0">
                <a:solidFill>
                  <a:srgbClr val="171A6C"/>
                </a:solidFill>
              </a:rPr>
              <a:t> not </a:t>
            </a:r>
            <a:r>
              <a:rPr lang="fr-CH" sz="1800" dirty="0" err="1">
                <a:solidFill>
                  <a:srgbClr val="171A6C"/>
                </a:solidFill>
              </a:rPr>
              <a:t>mandatory</a:t>
            </a:r>
            <a:endParaRPr lang="en-GB" sz="1800" dirty="0">
              <a:solidFill>
                <a:srgbClr val="171A6C"/>
              </a:solidFill>
            </a:endParaRPr>
          </a:p>
        </p:txBody>
      </p:sp>
    </p:spTree>
    <p:extLst>
      <p:ext uri="{BB962C8B-B14F-4D97-AF65-F5344CB8AC3E}">
        <p14:creationId xmlns:p14="http://schemas.microsoft.com/office/powerpoint/2010/main" val="3476466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C4456CD-832E-41F2-9893-C7650CCC5376}" type="slidenum">
              <a:rPr lang="en-GB" sz="1000"/>
              <a:t>5</a:t>
            </a:fld>
            <a:endParaRPr lang="en-GB" sz="1000" dirty="0"/>
          </a:p>
        </p:txBody>
      </p:sp>
      <p:sp>
        <p:nvSpPr>
          <p:cNvPr id="6" name="Date Placeholder 5"/>
          <p:cNvSpPr>
            <a:spLocks noGrp="1"/>
          </p:cNvSpPr>
          <p:nvPr>
            <p:ph type="dt" sz="half" idx="10"/>
          </p:nvPr>
        </p:nvSpPr>
        <p:spPr>
          <a:xfrm>
            <a:off x="1760913" y="6424613"/>
            <a:ext cx="1291964" cy="365125"/>
          </a:xfrm>
        </p:spPr>
        <p:txBody>
          <a:bodyPr anchor="ctr"/>
          <a:lstStyle/>
          <a:p>
            <a:fld id="{34378CA6-008A-4B95-87F2-5A5ECC18892C}" type="datetime3">
              <a:rPr lang="en-US" sz="1000"/>
              <a:t>4 September 2019</a:t>
            </a:fld>
            <a:endParaRPr lang="en-GB" dirty="0"/>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859611890"/>
              </p:ext>
            </p:extLst>
          </p:nvPr>
        </p:nvGraphicFramePr>
        <p:xfrm>
          <a:off x="1524004" y="1290639"/>
          <a:ext cx="9143997" cy="48183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itle 5"/>
          <p:cNvSpPr>
            <a:spLocks noGrp="1"/>
          </p:cNvSpPr>
          <p:nvPr>
            <p:ph type="title"/>
          </p:nvPr>
        </p:nvSpPr>
        <p:spPr>
          <a:xfrm>
            <a:off x="256309" y="0"/>
            <a:ext cx="10515600" cy="1325563"/>
          </a:xfrm>
        </p:spPr>
        <p:txBody>
          <a:bodyPr>
            <a:normAutofit/>
          </a:bodyPr>
          <a:lstStyle/>
          <a:p>
            <a:pPr marL="457200" lvl="1" algn="l" rtl="0">
              <a:lnSpc>
                <a:spcPct val="90000"/>
              </a:lnSpc>
              <a:spcBef>
                <a:spcPts val="500"/>
              </a:spcBef>
            </a:pPr>
            <a:r>
              <a:rPr lang="fr-CH" sz="4000" b="1" kern="1200" dirty="0">
                <a:solidFill>
                  <a:srgbClr val="171A6C"/>
                </a:solidFill>
                <a:latin typeface="+mn-lt"/>
                <a:ea typeface="+mn-ea"/>
                <a:cs typeface="+mn-cs"/>
              </a:rPr>
              <a:t>Knowledge </a:t>
            </a:r>
            <a:r>
              <a:rPr lang="fr-CH" sz="4000" b="1" kern="1200" dirty="0" err="1">
                <a:solidFill>
                  <a:srgbClr val="171A6C"/>
                </a:solidFill>
                <a:latin typeface="+mn-lt"/>
                <a:ea typeface="+mn-ea"/>
                <a:cs typeface="+mn-cs"/>
              </a:rPr>
              <a:t>transfer</a:t>
            </a:r>
            <a:endParaRPr lang="en-GB" sz="4000" b="1" kern="1200" dirty="0">
              <a:solidFill>
                <a:srgbClr val="171A6C"/>
              </a:solidFill>
              <a:latin typeface="+mn-lt"/>
              <a:ea typeface="+mn-ea"/>
              <a:cs typeface="+mn-cs"/>
            </a:endParaRPr>
          </a:p>
        </p:txBody>
      </p:sp>
    </p:spTree>
    <p:extLst>
      <p:ext uri="{BB962C8B-B14F-4D97-AF65-F5344CB8AC3E}">
        <p14:creationId xmlns:p14="http://schemas.microsoft.com/office/powerpoint/2010/main" val="17779014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612</Words>
  <Application>Microsoft Office PowerPoint</Application>
  <PresentationFormat>Widescreen</PresentationFormat>
  <Paragraphs>88</Paragraphs>
  <Slides>5</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AIDA++ Knowledge Transfer and Communication</vt:lpstr>
      <vt:lpstr>Communication, Dissemination and Outreach</vt:lpstr>
      <vt:lpstr>Communication, Dissemination and Outreach</vt:lpstr>
      <vt:lpstr>Knowledge transfer</vt:lpstr>
      <vt:lpstr>Knowledge transfer</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AIDA++ Knowledge Transfer and Communication</dc:title>
  <dc:creator>Aurelie Pezous</dc:creator>
  <cp:lastModifiedBy>Aurelie Pezous</cp:lastModifiedBy>
  <cp:revision>2</cp:revision>
  <dcterms:created xsi:type="dcterms:W3CDTF">2019-09-04T12:40:11Z</dcterms:created>
  <dcterms:modified xsi:type="dcterms:W3CDTF">2019-09-04T12:48:55Z</dcterms:modified>
</cp:coreProperties>
</file>