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3"/>
  </p:notesMasterIdLst>
  <p:sldIdLst>
    <p:sldId id="261" r:id="rId2"/>
    <p:sldId id="262" r:id="rId3"/>
    <p:sldId id="307" r:id="rId4"/>
    <p:sldId id="299" r:id="rId5"/>
    <p:sldId id="313" r:id="rId6"/>
    <p:sldId id="314" r:id="rId7"/>
    <p:sldId id="323" r:id="rId8"/>
    <p:sldId id="324" r:id="rId9"/>
    <p:sldId id="315" r:id="rId10"/>
    <p:sldId id="316" r:id="rId11"/>
    <p:sldId id="317" r:id="rId12"/>
    <p:sldId id="319" r:id="rId13"/>
    <p:sldId id="318" r:id="rId14"/>
    <p:sldId id="322" r:id="rId15"/>
    <p:sldId id="325" r:id="rId16"/>
    <p:sldId id="310" r:id="rId17"/>
    <p:sldId id="311" r:id="rId18"/>
    <p:sldId id="308" r:id="rId19"/>
    <p:sldId id="309" r:id="rId20"/>
    <p:sldId id="327" r:id="rId21"/>
    <p:sldId id="32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27" autoAdjust="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368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F7A29-2708-47AA-BE24-B7556913FD64}" type="datetimeFigureOut">
              <a:rPr lang="en-GB" smtClean="0"/>
              <a:t>03/12/2019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03F6F-13AC-4D06-A744-9D4A2372EC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477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dirty="0" smtClean="0"/>
              <a:t>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2.tmp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mp"/><Relationship Id="rId7" Type="http://schemas.openxmlformats.org/officeDocument/2006/relationships/image" Target="../media/image3.png"/><Relationship Id="rId2" Type="http://schemas.openxmlformats.org/officeDocument/2006/relationships/image" Target="../media/image24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tmp"/><Relationship Id="rId5" Type="http://schemas.openxmlformats.org/officeDocument/2006/relationships/image" Target="../media/image27.tmp"/><Relationship Id="rId4" Type="http://schemas.openxmlformats.org/officeDocument/2006/relationships/image" Target="../media/image26.tm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0.jpeg"/><Relationship Id="rId7" Type="http://schemas.openxmlformats.org/officeDocument/2006/relationships/image" Target="../media/image34.tmp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m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45.png"/><Relationship Id="rId7" Type="http://schemas.openxmlformats.org/officeDocument/2006/relationships/image" Target="../media/image3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3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4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511694"/>
            <a:ext cx="8265984" cy="1826363"/>
          </a:xfrm>
        </p:spPr>
        <p:txBody>
          <a:bodyPr/>
          <a:lstStyle/>
          <a:p>
            <a:pPr algn="ctr"/>
            <a:r>
              <a:rPr lang="en-GB" dirty="0"/>
              <a:t>Extending the irradiation capabilities in the ISOLDE target area: Possibilities and Benefits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800" y="3633617"/>
            <a:ext cx="8453582" cy="1605023"/>
          </a:xfrm>
        </p:spPr>
        <p:txBody>
          <a:bodyPr>
            <a:normAutofit/>
          </a:bodyPr>
          <a:lstStyle/>
          <a:p>
            <a:r>
              <a:rPr lang="en-GB" b="1" dirty="0" smtClean="0"/>
              <a:t>J. Vollaire</a:t>
            </a:r>
            <a:r>
              <a:rPr lang="en-GB" b="1" dirty="0"/>
              <a:t>, M. Calviani , </a:t>
            </a:r>
            <a:r>
              <a:rPr lang="en-GB" b="1" dirty="0" smtClean="0"/>
              <a:t>J. P. </a:t>
            </a:r>
            <a:r>
              <a:rPr lang="en-GB" b="1" dirty="0"/>
              <a:t>Canhoto </a:t>
            </a:r>
            <a:r>
              <a:rPr lang="en-GB" b="1" dirty="0" smtClean="0"/>
              <a:t>Espadanal, R. Catherall, V. </a:t>
            </a:r>
            <a:r>
              <a:rPr lang="en-GB" b="1" dirty="0" smtClean="0"/>
              <a:t>Vlachoudis</a:t>
            </a:r>
            <a:endParaRPr lang="en-GB" b="1" dirty="0" smtClean="0"/>
          </a:p>
          <a:p>
            <a:endParaRPr lang="fr-CH" dirty="0" smtClean="0"/>
          </a:p>
          <a:p>
            <a:pPr algn="ctr"/>
            <a:r>
              <a:rPr lang="en-US" b="1" dirty="0" smtClean="0"/>
              <a:t>ISOLDE - EPIC Workshop 3-4  December 2019</a:t>
            </a:r>
            <a:endParaRPr lang="en-US" sz="2200" b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939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Outside target irradiations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7554" y="2056717"/>
            <a:ext cx="5066145" cy="31426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02113" y="1305240"/>
            <a:ext cx="45370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Passive irradiations outside the ISOLDE target (~2 weeks of beam time)</a:t>
            </a:r>
            <a:endParaRPr lang="fr-CH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9455" y="5327874"/>
            <a:ext cx="8317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Example: </a:t>
            </a:r>
            <a:r>
              <a:rPr lang="en-US" dirty="0" smtClean="0"/>
              <a:t>Retrieval at the end of the run target </a:t>
            </a:r>
            <a:r>
              <a:rPr lang="en-US" dirty="0" smtClean="0"/>
              <a:t>transport (ISOLDE </a:t>
            </a:r>
            <a:r>
              <a:rPr lang="en-US" dirty="0" smtClean="0"/>
              <a:t>hot cell could be used (once commissioned) for retrieval after the target decoupling if dose rate </a:t>
            </a:r>
            <a:r>
              <a:rPr lang="en-US" dirty="0" smtClean="0"/>
              <a:t>allows (light targets)</a:t>
            </a:r>
            <a:endParaRPr lang="fr-CH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1407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4294967295"/>
          </p:nvPr>
        </p:nvSpPr>
        <p:spPr>
          <a:xfrm>
            <a:off x="223408" y="1095952"/>
            <a:ext cx="8837468" cy="4351338"/>
          </a:xfrm>
          <a:prstGeom prst="rect">
            <a:avLst/>
          </a:prstGeom>
        </p:spPr>
        <p:txBody>
          <a:bodyPr/>
          <a:lstStyle/>
          <a:p>
            <a:r>
              <a:rPr lang="en-US" sz="2000" dirty="0" smtClean="0"/>
              <a:t>Passive (parasitic to ISOLDE operation) irradiation of targets for collection of radioisotopes (routine MEDICIS operation)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Irradiation </a:t>
            </a:r>
            <a:r>
              <a:rPr lang="en-US" sz="2400" dirty="0" smtClean="0"/>
              <a:t>for </a:t>
            </a:r>
            <a:r>
              <a:rPr lang="en-US" sz="2400" dirty="0" err="1" smtClean="0"/>
              <a:t>targetry</a:t>
            </a:r>
            <a:r>
              <a:rPr lang="en-US" sz="2400" dirty="0" smtClean="0"/>
              <a:t> R&amp;D done in the past (irradiation of lead bismuth eutectic in view of the design of a prototype target) </a:t>
            </a:r>
            <a:endParaRPr lang="fr-CH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MEDICIS irradiation point</a:t>
            </a:r>
            <a:endParaRPr lang="fr-CH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7" name="Picture 6" descr="L1070138 copy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085" y="4463745"/>
            <a:ext cx="1326181" cy="1454161"/>
          </a:xfrm>
          <a:prstGeom prst="rect">
            <a:avLst/>
          </a:prstGeom>
        </p:spPr>
      </p:pic>
      <p:pic>
        <p:nvPicPr>
          <p:cNvPr id="8" name="Picture 7" descr="L1070140 copy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985" y="4463745"/>
            <a:ext cx="1694007" cy="143807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161" y="1789390"/>
            <a:ext cx="2650736" cy="1509352"/>
          </a:xfrm>
          <a:prstGeom prst="rect">
            <a:avLst/>
          </a:prstGeom>
          <a:ln>
            <a:noFill/>
          </a:ln>
        </p:spPr>
      </p:pic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49" y="4126727"/>
            <a:ext cx="4133954" cy="2112910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Content Placeholder 6" descr="DSC02692.jpg"/>
          <p:cNvPicPr>
            <a:picLocks noGrp="1" noChangeAspect="1"/>
          </p:cNvPicPr>
          <p:nvPr>
            <p:ph sz="quarter" idx="13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1400" y="1585369"/>
            <a:ext cx="2250462" cy="1686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500528" y="1873107"/>
            <a:ext cx="2343910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MEDICIS irradiation point</a:t>
            </a:r>
            <a:endParaRPr lang="fr-CH" sz="1400" b="1" dirty="0" smtClean="0"/>
          </a:p>
          <a:p>
            <a:pPr algn="ctr"/>
            <a:endParaRPr lang="en-US" sz="1400" b="1" dirty="0" smtClean="0"/>
          </a:p>
          <a:p>
            <a:pPr algn="ctr"/>
            <a:r>
              <a:rPr lang="en-US" sz="1400" b="1" dirty="0" smtClean="0"/>
              <a:t>with its cover</a:t>
            </a:r>
          </a:p>
          <a:p>
            <a:pPr algn="ctr"/>
            <a:endParaRPr lang="en-US" sz="1400" b="1" dirty="0" smtClean="0"/>
          </a:p>
          <a:p>
            <a:pPr algn="ctr"/>
            <a:r>
              <a:rPr lang="en-US" sz="1400" b="1" dirty="0" smtClean="0"/>
              <a:t>without its cover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5348988" y="2428495"/>
            <a:ext cx="847004" cy="2938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3211270" y="2706255"/>
            <a:ext cx="570380" cy="1811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142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Radiation hardness tests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0" y="1184471"/>
            <a:ext cx="3379142" cy="235527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095072" y="5996770"/>
            <a:ext cx="19864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200" dirty="0" err="1" smtClean="0"/>
              <a:t>Courtesy</a:t>
            </a:r>
            <a:r>
              <a:rPr lang="fr-CH" sz="1200" dirty="0" smtClean="0"/>
              <a:t> of J. </a:t>
            </a:r>
            <a:r>
              <a:rPr lang="fr-CH" sz="1200" dirty="0"/>
              <a:t>Cruikshank </a:t>
            </a:r>
          </a:p>
        </p:txBody>
      </p:sp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342" y="3042339"/>
            <a:ext cx="2351956" cy="2463561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6434" y="1184471"/>
            <a:ext cx="2675397" cy="1281016"/>
          </a:xfrm>
          <a:prstGeom prst="rect">
            <a:avLst/>
          </a:prstGeom>
        </p:spPr>
      </p:pic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8112" y="2617925"/>
            <a:ext cx="2655052" cy="1414039"/>
          </a:xfrm>
          <a:prstGeom prst="rect">
            <a:avLst/>
          </a:prstGeom>
        </p:spPr>
      </p:pic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496" y="1477819"/>
            <a:ext cx="2491649" cy="1354906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Content Placeholder 2"/>
          <p:cNvSpPr>
            <a:spLocks noGrp="1"/>
          </p:cNvSpPr>
          <p:nvPr>
            <p:ph idx="4294967295"/>
          </p:nvPr>
        </p:nvSpPr>
        <p:spPr>
          <a:xfrm>
            <a:off x="186030" y="4096296"/>
            <a:ext cx="6230934" cy="1907546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Materials used for the Front End and targets placed behind the GPS beam dump window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400" dirty="0"/>
              <a:t>EDPM </a:t>
            </a:r>
            <a:r>
              <a:rPr lang="en-US" sz="1400" dirty="0" err="1"/>
              <a:t>Ethylenee</a:t>
            </a:r>
            <a:r>
              <a:rPr lang="en-US" sz="1400" dirty="0"/>
              <a:t> Propylene Diene (EPDM) O-ring </a:t>
            </a:r>
            <a:r>
              <a:rPr lang="en-US" sz="1400" dirty="0" smtClean="0"/>
              <a:t>seals (compressed and not compressed during irradiation)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400" dirty="0" err="1" smtClean="0"/>
              <a:t>Kapton</a:t>
            </a:r>
            <a:r>
              <a:rPr lang="en-US" sz="1400" dirty="0" smtClean="0"/>
              <a:t> (commonly used insulator in radiation environment)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400" dirty="0" smtClean="0"/>
              <a:t>PEEK samples (High Voltage Insulator for the Front Ends)</a:t>
            </a:r>
            <a:endParaRPr lang="en-US" sz="1400" dirty="0"/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Samples placed during the 2018 run (to be analyzed)</a:t>
            </a:r>
            <a:endParaRPr lang="en-US" sz="2000" dirty="0" smtClean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6019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Prototype target (proposal)</a:t>
            </a:r>
            <a:endParaRPr lang="fr-CH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3217183" y="1260065"/>
            <a:ext cx="3112656" cy="2205568"/>
          </a:xfrm>
          <a:prstGeom prst="rect">
            <a:avLst/>
          </a:prstGeom>
        </p:spPr>
      </p:pic>
      <p:pic>
        <p:nvPicPr>
          <p:cNvPr id="8" name="Picture 2" descr="IMG_08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142" y="1180153"/>
            <a:ext cx="2207492" cy="2435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51" y="4103800"/>
            <a:ext cx="2747129" cy="1811066"/>
          </a:xfrm>
          <a:prstGeom prst="rect">
            <a:avLst/>
          </a:prstGeom>
          <a:noFill/>
        </p:spPr>
      </p:pic>
      <p:pic>
        <p:nvPicPr>
          <p:cNvPr id="10" name="Picture 9"/>
          <p:cNvPicPr/>
          <p:nvPr/>
        </p:nvPicPr>
        <p:blipFill rotWithShape="1">
          <a:blip r:embed="rId5"/>
          <a:srcRect l="20269" t="30754" b="3316"/>
          <a:stretch/>
        </p:blipFill>
        <p:spPr>
          <a:xfrm>
            <a:off x="6253017" y="3644034"/>
            <a:ext cx="2668907" cy="17414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0412" y="5179723"/>
            <a:ext cx="2338952" cy="976215"/>
          </a:xfrm>
          <a:prstGeom prst="rect">
            <a:avLst/>
          </a:prstGeom>
        </p:spPr>
      </p:pic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76" y="1305156"/>
            <a:ext cx="2812704" cy="2593273"/>
          </a:xfrm>
          <a:prstGeom prst="rect">
            <a:avLst/>
          </a:prstGeom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3106505" y="3644034"/>
            <a:ext cx="3063952" cy="17543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CH" dirty="0" smtClean="0"/>
              <a:t>Versatile </a:t>
            </a:r>
            <a:r>
              <a:rPr lang="fr-CH" dirty="0"/>
              <a:t>irradiation </a:t>
            </a:r>
            <a:r>
              <a:rPr lang="fr-CH" dirty="0" smtClean="0"/>
              <a:t>unit </a:t>
            </a:r>
            <a:r>
              <a:rPr lang="fr-CH" dirty="0" err="1" smtClean="0"/>
              <a:t>with</a:t>
            </a:r>
            <a:r>
              <a:rPr lang="fr-CH" dirty="0" smtClean="0"/>
              <a:t> a neutron </a:t>
            </a:r>
            <a:r>
              <a:rPr lang="fr-CH" dirty="0" err="1" smtClean="0"/>
              <a:t>convertor</a:t>
            </a:r>
            <a:r>
              <a:rPr lang="fr-CH" dirty="0" smtClean="0"/>
              <a:t> and </a:t>
            </a:r>
            <a:r>
              <a:rPr lang="fr-CH" dirty="0" err="1" smtClean="0"/>
              <a:t>separate</a:t>
            </a:r>
            <a:r>
              <a:rPr lang="fr-CH" dirty="0" smtClean="0"/>
              <a:t> </a:t>
            </a:r>
            <a:r>
              <a:rPr lang="fr-CH" dirty="0" err="1" smtClean="0"/>
              <a:t>holder</a:t>
            </a:r>
            <a:r>
              <a:rPr lang="fr-CH" dirty="0" smtClean="0"/>
              <a:t> for the </a:t>
            </a:r>
            <a:r>
              <a:rPr lang="fr-CH" dirty="0" err="1" smtClean="0"/>
              <a:t>samples</a:t>
            </a:r>
            <a:r>
              <a:rPr lang="fr-CH" dirty="0" smtClean="0"/>
              <a:t> </a:t>
            </a:r>
          </a:p>
          <a:p>
            <a:r>
              <a:rPr lang="en-US" dirty="0" smtClean="0"/>
              <a:t>Take benefit of use of RCS, robot, hot cell, storage… 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80338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23273" y="1260000"/>
            <a:ext cx="8719127" cy="5016068"/>
          </a:xfrm>
        </p:spPr>
        <p:txBody>
          <a:bodyPr/>
          <a:lstStyle/>
          <a:p>
            <a:r>
              <a:rPr lang="en-US" dirty="0"/>
              <a:t>ISOLDE infrastructure (focused on irradiation possibilities)</a:t>
            </a:r>
          </a:p>
          <a:p>
            <a:r>
              <a:rPr lang="en-US" dirty="0" smtClean="0"/>
              <a:t>Review of irradiation possibilities</a:t>
            </a:r>
            <a:endParaRPr lang="en-US" dirty="0"/>
          </a:p>
          <a:p>
            <a:r>
              <a:rPr lang="en-US" sz="2800" b="1" dirty="0" smtClean="0"/>
              <a:t>Performances of ISOLDE as an irradiation facility</a:t>
            </a:r>
            <a:endParaRPr lang="en-US" sz="2800" b="1" dirty="0"/>
          </a:p>
          <a:p>
            <a:r>
              <a:rPr lang="en-US" dirty="0"/>
              <a:t>Conclusions</a:t>
            </a:r>
            <a:endParaRPr lang="fr-CH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ISOLDE EPIC Workshop December 2019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58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 calculations (FLUKA)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14036" y="927489"/>
            <a:ext cx="8525164" cy="5016068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Detailed model of the target and target area implemented in FLUKA</a:t>
            </a:r>
          </a:p>
          <a:p>
            <a:r>
              <a:rPr lang="en-US" sz="2000" dirty="0" smtClean="0"/>
              <a:t>Using “standardize quantities for comparison of different radiation fields (dose, 1 MeV neutron equivalent, high energy hadron equivalent)</a:t>
            </a:r>
          </a:p>
          <a:p>
            <a:r>
              <a:rPr lang="en-US" sz="2000" dirty="0" smtClean="0"/>
              <a:t>Normalization to 5x10</a:t>
            </a:r>
            <a:r>
              <a:rPr lang="en-US" sz="2000" baseline="30000" dirty="0" smtClean="0"/>
              <a:t>19</a:t>
            </a:r>
            <a:r>
              <a:rPr lang="en-US" sz="2000" dirty="0" smtClean="0"/>
              <a:t> protons (in 2018 ~1x10</a:t>
            </a:r>
            <a:r>
              <a:rPr lang="en-US" sz="2000" baseline="30000" dirty="0" smtClean="0"/>
              <a:t>20 </a:t>
            </a:r>
            <a:r>
              <a:rPr lang="en-US" sz="2000" dirty="0" smtClean="0"/>
              <a:t>protons equally shared between GPS and HRS). All quantities scale to the number of protons delivered (intensity, irradiation time…)</a:t>
            </a:r>
          </a:p>
          <a:p>
            <a:r>
              <a:rPr lang="en-US" sz="2000" dirty="0" smtClean="0"/>
              <a:t>Comparison of 1.4 GeV/2.0 GeV protons and 3.5/1.3 g/cm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</a:t>
            </a:r>
            <a:r>
              <a:rPr lang="en-US" sz="2000" dirty="0" err="1" smtClean="0"/>
              <a:t>UCx</a:t>
            </a:r>
            <a:endParaRPr lang="en-US" sz="20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4"/>
          <p:cNvGrpSpPr/>
          <p:nvPr/>
        </p:nvGrpSpPr>
        <p:grpSpPr>
          <a:xfrm>
            <a:off x="951136" y="3611417"/>
            <a:ext cx="7543291" cy="2666569"/>
            <a:chOff x="443136" y="3468175"/>
            <a:chExt cx="7543291" cy="2666569"/>
          </a:xfrm>
        </p:grpSpPr>
        <p:pic>
          <p:nvPicPr>
            <p:cNvPr id="9" name="Picture 8" descr="Screen Clippi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136" y="3611417"/>
              <a:ext cx="1852190" cy="2523327"/>
            </a:xfrm>
            <a:prstGeom prst="rect">
              <a:avLst/>
            </a:prstGeom>
          </p:spPr>
        </p:pic>
        <p:pic>
          <p:nvPicPr>
            <p:cNvPr id="10" name="Picture 9" descr="Screen Clippi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371"/>
            <a:stretch/>
          </p:blipFill>
          <p:spPr>
            <a:xfrm>
              <a:off x="6125504" y="3795744"/>
              <a:ext cx="1860923" cy="2115123"/>
            </a:xfrm>
            <a:prstGeom prst="rect">
              <a:avLst/>
            </a:prstGeom>
          </p:spPr>
        </p:pic>
        <p:pic>
          <p:nvPicPr>
            <p:cNvPr id="11" name="Picture 10" descr="Screen Clippi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632310" y="3932629"/>
              <a:ext cx="3068532" cy="1880902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646545" y="3611417"/>
              <a:ext cx="1182255" cy="82203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dirty="0"/>
            </a:p>
          </p:txBody>
        </p:sp>
        <p:cxnSp>
          <p:nvCxnSpPr>
            <p:cNvPr id="13" name="Straight Arrow Connector 12"/>
            <p:cNvCxnSpPr>
              <a:stCxn id="8" idx="3"/>
            </p:cNvCxnSpPr>
            <p:nvPr/>
          </p:nvCxnSpPr>
          <p:spPr>
            <a:xfrm>
              <a:off x="1828800" y="4022436"/>
              <a:ext cx="1154545" cy="41101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3512655" y="3468175"/>
              <a:ext cx="17021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FLUKA model</a:t>
              </a:r>
              <a:endParaRPr lang="fr-CH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60818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Fluence</a:t>
            </a:r>
            <a:r>
              <a:rPr lang="en-US" sz="2400" dirty="0" smtClean="0"/>
              <a:t> mapping (1.4 GeV – 3.5 g/cm3 UC</a:t>
            </a:r>
            <a:r>
              <a:rPr lang="en-US" sz="2400" baseline="-25000" dirty="0" smtClean="0"/>
              <a:t>X</a:t>
            </a:r>
            <a:r>
              <a:rPr lang="en-US" sz="2400" dirty="0" smtClean="0"/>
              <a:t>)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6" y="1515291"/>
            <a:ext cx="2489046" cy="17979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719" y="1515291"/>
            <a:ext cx="2489045" cy="17979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26" y="1515291"/>
            <a:ext cx="2489045" cy="179794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25" y="4077570"/>
            <a:ext cx="2489045" cy="179794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7" y="4073170"/>
            <a:ext cx="2489045" cy="17979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4467" y="947919"/>
            <a:ext cx="815133" cy="336275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5471" y="1181671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particles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581403" y="1177317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Neutrons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276715" y="117296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Protons</a:t>
            </a:r>
            <a:endParaRPr lang="en-GB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042794" y="3723405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MeV neutrons eq.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70620" y="3713622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Heavy Hadrons eq.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322558" y="3898288"/>
            <a:ext cx="355898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ISOLDE 2021 parameters</a:t>
            </a:r>
            <a:r>
              <a:rPr lang="en-US" dirty="0" smtClean="0"/>
              <a:t>:</a:t>
            </a:r>
          </a:p>
          <a:p>
            <a:r>
              <a:rPr lang="en-US" b="1" dirty="0" smtClean="0"/>
              <a:t>@1m from the target:</a:t>
            </a:r>
          </a:p>
          <a:p>
            <a:r>
              <a:rPr lang="en-US" dirty="0"/>
              <a:t>~ </a:t>
            </a:r>
            <a:r>
              <a:rPr lang="en-US" dirty="0" smtClean="0"/>
              <a:t>4-5x10</a:t>
            </a:r>
            <a:r>
              <a:rPr lang="en-US" baseline="30000" dirty="0" smtClean="0"/>
              <a:t>17 </a:t>
            </a:r>
            <a:r>
              <a:rPr lang="en-US" dirty="0" smtClean="0"/>
              <a:t>HH </a:t>
            </a:r>
            <a:r>
              <a:rPr lang="en-US" dirty="0"/>
              <a:t>along beam</a:t>
            </a:r>
          </a:p>
          <a:p>
            <a:r>
              <a:rPr lang="en-US" dirty="0"/>
              <a:t>~ </a:t>
            </a:r>
            <a:r>
              <a:rPr lang="en-US" dirty="0" smtClean="0"/>
              <a:t>8-9x10</a:t>
            </a:r>
            <a:r>
              <a:rPr lang="en-US" baseline="30000" dirty="0" smtClean="0"/>
              <a:t>14 </a:t>
            </a:r>
            <a:r>
              <a:rPr lang="en-US" dirty="0" smtClean="0"/>
              <a:t>HH </a:t>
            </a:r>
            <a:r>
              <a:rPr lang="en-US" dirty="0"/>
              <a:t>90°</a:t>
            </a:r>
          </a:p>
          <a:p>
            <a:r>
              <a:rPr lang="en-US" dirty="0" smtClean="0"/>
              <a:t>~ 2-3x10</a:t>
            </a:r>
            <a:r>
              <a:rPr lang="en-US" baseline="30000" dirty="0" smtClean="0"/>
              <a:t>17 </a:t>
            </a:r>
            <a:r>
              <a:rPr lang="en-US" dirty="0" smtClean="0"/>
              <a:t>1_MeV_n along beam</a:t>
            </a:r>
          </a:p>
          <a:p>
            <a:r>
              <a:rPr lang="en-US" dirty="0" smtClean="0"/>
              <a:t>~</a:t>
            </a:r>
            <a:r>
              <a:rPr lang="en-US" dirty="0"/>
              <a:t> </a:t>
            </a:r>
            <a:r>
              <a:rPr lang="en-US" dirty="0" smtClean="0"/>
              <a:t>4-5x10</a:t>
            </a:r>
            <a:r>
              <a:rPr lang="en-US" baseline="30000" dirty="0" smtClean="0"/>
              <a:t>15</a:t>
            </a:r>
            <a:r>
              <a:rPr lang="en-US" dirty="0" smtClean="0"/>
              <a:t> 1_MeV_n_eq </a:t>
            </a:r>
            <a:r>
              <a:rPr lang="en-US" dirty="0"/>
              <a:t>90°</a:t>
            </a:r>
          </a:p>
          <a:p>
            <a:endParaRPr lang="en-US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06284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err="1" smtClean="0"/>
              <a:t>Fluence</a:t>
            </a:r>
            <a:r>
              <a:rPr lang="en-US" sz="2400" dirty="0" smtClean="0"/>
              <a:t> mapping (2.0 GeV – 1.3 g/cm3 UC</a:t>
            </a:r>
            <a:r>
              <a:rPr lang="en-US" sz="2400" baseline="-25000" dirty="0" smtClean="0"/>
              <a:t>X</a:t>
            </a:r>
            <a:r>
              <a:rPr lang="en-US" sz="2400" dirty="0" smtClean="0"/>
              <a:t>)</a:t>
            </a:r>
            <a:endParaRPr lang="en-GB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6" y="1515291"/>
            <a:ext cx="2489045" cy="179794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719" y="1515291"/>
            <a:ext cx="2489045" cy="17979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26" y="1515291"/>
            <a:ext cx="2489045" cy="179794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325" y="4077570"/>
            <a:ext cx="2489045" cy="179794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87" y="4073171"/>
            <a:ext cx="2489045" cy="179794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55471" y="1181671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All particles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581403" y="1177317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Neutrons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6276715" y="1172960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Protons</a:t>
            </a:r>
            <a:endParaRPr lang="en-GB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042794" y="3723405"/>
            <a:ext cx="2198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MeV neutrons eq.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470620" y="3713622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Heavy Hadrons eq.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466" y="1083846"/>
            <a:ext cx="961990" cy="396860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322558" y="3898288"/>
            <a:ext cx="355898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ISOLDE 2 GeV low density</a:t>
            </a:r>
            <a:r>
              <a:rPr lang="en-US" dirty="0" smtClean="0"/>
              <a:t>:</a:t>
            </a:r>
          </a:p>
          <a:p>
            <a:r>
              <a:rPr lang="en-US" b="1" dirty="0" smtClean="0"/>
              <a:t>@1m from the target:</a:t>
            </a:r>
          </a:p>
          <a:p>
            <a:r>
              <a:rPr lang="en-US" dirty="0"/>
              <a:t>~ </a:t>
            </a:r>
            <a:r>
              <a:rPr lang="en-US" dirty="0" smtClean="0"/>
              <a:t>1-2x10</a:t>
            </a:r>
            <a:r>
              <a:rPr lang="en-US" baseline="30000" dirty="0" smtClean="0"/>
              <a:t>18 </a:t>
            </a:r>
            <a:r>
              <a:rPr lang="en-US" dirty="0" smtClean="0"/>
              <a:t>HH </a:t>
            </a:r>
            <a:r>
              <a:rPr lang="en-US" dirty="0"/>
              <a:t>along beam</a:t>
            </a:r>
          </a:p>
          <a:p>
            <a:r>
              <a:rPr lang="en-US" dirty="0"/>
              <a:t>~ </a:t>
            </a:r>
            <a:r>
              <a:rPr lang="en-US" dirty="0" smtClean="0"/>
              <a:t>5-6x10</a:t>
            </a:r>
            <a:r>
              <a:rPr lang="en-US" baseline="30000" dirty="0" smtClean="0"/>
              <a:t>14 </a:t>
            </a:r>
            <a:r>
              <a:rPr lang="en-US" dirty="0" smtClean="0"/>
              <a:t>HH </a:t>
            </a:r>
            <a:r>
              <a:rPr lang="en-US" dirty="0"/>
              <a:t>90°</a:t>
            </a:r>
          </a:p>
          <a:p>
            <a:r>
              <a:rPr lang="en-US" dirty="0" smtClean="0"/>
              <a:t>~ 6-7x10</a:t>
            </a:r>
            <a:r>
              <a:rPr lang="en-US" baseline="30000" dirty="0" smtClean="0"/>
              <a:t>17 </a:t>
            </a:r>
            <a:r>
              <a:rPr lang="en-US" dirty="0" smtClean="0"/>
              <a:t>1_MeV_n along beam</a:t>
            </a:r>
          </a:p>
          <a:p>
            <a:r>
              <a:rPr lang="en-US" dirty="0" smtClean="0"/>
              <a:t>~</a:t>
            </a:r>
            <a:r>
              <a:rPr lang="en-US" dirty="0"/>
              <a:t> </a:t>
            </a:r>
            <a:r>
              <a:rPr lang="en-US" dirty="0" smtClean="0"/>
              <a:t>2-3x10</a:t>
            </a:r>
            <a:r>
              <a:rPr lang="en-US" baseline="30000" dirty="0" smtClean="0"/>
              <a:t>15</a:t>
            </a:r>
            <a:r>
              <a:rPr lang="en-US" dirty="0" smtClean="0"/>
              <a:t> 1_MeV_n_eq </a:t>
            </a:r>
            <a:r>
              <a:rPr lang="en-US" dirty="0"/>
              <a:t>90°</a:t>
            </a:r>
          </a:p>
          <a:p>
            <a:endParaRPr lang="en-US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838291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Dose (deposited energy)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24" y="1266859"/>
            <a:ext cx="3068167" cy="2385982"/>
          </a:xfrm>
        </p:spPr>
      </p:pic>
      <p:pic>
        <p:nvPicPr>
          <p:cNvPr id="10" name="Content Placeholder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491" y="1266859"/>
            <a:ext cx="3068166" cy="2385982"/>
          </a:xfrm>
          <a:prstGeom prst="rect">
            <a:avLst/>
          </a:prstGeom>
        </p:spPr>
      </p:pic>
      <p:pic>
        <p:nvPicPr>
          <p:cNvPr id="11" name="Content Placeholder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656" y="3811604"/>
            <a:ext cx="3068166" cy="2385982"/>
          </a:xfrm>
          <a:prstGeom prst="rect">
            <a:avLst/>
          </a:prstGeom>
        </p:spPr>
      </p:pic>
      <p:pic>
        <p:nvPicPr>
          <p:cNvPr id="12" name="Content Placeholder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6491" y="3811604"/>
            <a:ext cx="3068166" cy="23859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9903" y="1205031"/>
            <a:ext cx="1068119" cy="4992555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820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Dose Profiles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057" y="798520"/>
            <a:ext cx="3757748" cy="26385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057" y="3606886"/>
            <a:ext cx="3757748" cy="263858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1497526" y="1161721"/>
            <a:ext cx="2883233" cy="1855890"/>
            <a:chOff x="1332411" y="1374110"/>
            <a:chExt cx="2883233" cy="185589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2411" y="1374110"/>
              <a:ext cx="2883233" cy="1855890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 flipV="1">
              <a:off x="2560320" y="1445623"/>
              <a:ext cx="113211" cy="966651"/>
            </a:xfrm>
            <a:prstGeom prst="line">
              <a:avLst/>
            </a:prstGeom>
            <a:ln w="28575">
              <a:solidFill>
                <a:schemeClr val="tx2">
                  <a:lumMod val="50000"/>
                </a:schemeClr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 flipV="1">
              <a:off x="2560321" y="2412274"/>
              <a:ext cx="1254033" cy="200297"/>
            </a:xfrm>
            <a:prstGeom prst="line">
              <a:avLst/>
            </a:prstGeom>
            <a:ln w="28575">
              <a:solidFill>
                <a:schemeClr val="tx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Arrow Connector 9"/>
          <p:cNvCxnSpPr>
            <a:endCxn id="16" idx="1"/>
          </p:cNvCxnSpPr>
          <p:nvPr/>
        </p:nvCxnSpPr>
        <p:spPr>
          <a:xfrm>
            <a:off x="3454395" y="2400182"/>
            <a:ext cx="1934486" cy="11217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838646" y="1607127"/>
            <a:ext cx="2102809" cy="7389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88881" y="3337217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axis profile</a:t>
            </a:r>
            <a:endParaRPr lang="fr-CH" dirty="0"/>
          </a:p>
        </p:txBody>
      </p:sp>
      <p:sp>
        <p:nvSpPr>
          <p:cNvPr id="19" name="TextBox 18"/>
          <p:cNvSpPr txBox="1"/>
          <p:nvPr/>
        </p:nvSpPr>
        <p:spPr>
          <a:xfrm>
            <a:off x="5388881" y="450845"/>
            <a:ext cx="1582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Lateral profile</a:t>
            </a:r>
            <a:endParaRPr lang="fr-CH" dirty="0"/>
          </a:p>
        </p:txBody>
      </p:sp>
      <p:sp>
        <p:nvSpPr>
          <p:cNvPr id="20" name="TextBox 19"/>
          <p:cNvSpPr txBox="1"/>
          <p:nvPr/>
        </p:nvSpPr>
        <p:spPr>
          <a:xfrm>
            <a:off x="101600" y="3533942"/>
            <a:ext cx="51487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~100 </a:t>
            </a:r>
            <a:r>
              <a:rPr lang="en-US" dirty="0" err="1" smtClean="0"/>
              <a:t>MGy</a:t>
            </a:r>
            <a:r>
              <a:rPr lang="en-US" dirty="0" smtClean="0"/>
              <a:t>/year @ 1 m forward direction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Several hundreds of </a:t>
            </a:r>
            <a:r>
              <a:rPr lang="en-US" dirty="0" err="1" smtClean="0"/>
              <a:t>kGy</a:t>
            </a:r>
            <a:r>
              <a:rPr lang="en-US" dirty="0" smtClean="0"/>
              <a:t> laterally (Front End)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Higher energy increases dose in the forward direction relatively more than laterally (good for Front End considering that a good dump design can ensure a safe beam absorption)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Going to “thinner” targets, use of the area before the beam dump even more interesting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5962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23273" y="1260000"/>
            <a:ext cx="8719127" cy="5016068"/>
          </a:xfrm>
        </p:spPr>
        <p:txBody>
          <a:bodyPr/>
          <a:lstStyle/>
          <a:p>
            <a:r>
              <a:rPr lang="en-US" dirty="0"/>
              <a:t>ISOLDE infrastructure (focused on irradiation possibilities)</a:t>
            </a:r>
          </a:p>
          <a:p>
            <a:r>
              <a:rPr lang="en-US" dirty="0" smtClean="0"/>
              <a:t>Review of irradiation possibilities</a:t>
            </a:r>
            <a:endParaRPr lang="en-US" dirty="0"/>
          </a:p>
          <a:p>
            <a:r>
              <a:rPr lang="en-US" dirty="0" smtClean="0"/>
              <a:t>Performances of ISOLDE as an irradiation facility</a:t>
            </a:r>
            <a:endParaRPr lang="en-US" dirty="0"/>
          </a:p>
          <a:p>
            <a:r>
              <a:rPr lang="en-US" dirty="0"/>
              <a:t>Conclusions</a:t>
            </a:r>
            <a:endParaRPr lang="fr-CH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ISOLDE EPIC Workshop December 2019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8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120073" y="1034473"/>
            <a:ext cx="8922327" cy="5394036"/>
          </a:xfrm>
        </p:spPr>
        <p:txBody>
          <a:bodyPr>
            <a:normAutofit/>
          </a:bodyPr>
          <a:lstStyle/>
          <a:p>
            <a:r>
              <a:rPr lang="en-US" sz="1800" dirty="0" smtClean="0"/>
              <a:t>Irradiation possibilities have been exploited to support target design activities, material tests and radioisotopes production (see next presentation)</a:t>
            </a:r>
          </a:p>
          <a:p>
            <a:r>
              <a:rPr lang="en-US" sz="1800" dirty="0" smtClean="0"/>
              <a:t>Irradiations can be parasitic to ISOLDE “online” operation or use dedicated beam time</a:t>
            </a:r>
          </a:p>
          <a:p>
            <a:r>
              <a:rPr lang="en-US" sz="1800" dirty="0" smtClean="0"/>
              <a:t>Considering future development, even more protons and secondary particles may be “lost” in the dumps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/>
              <a:t>Quite specific mixed field (high energy neutrons, gamma) representative of target environment at accelerator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/>
              <a:t>We should maximize the use of the beam and include appropriate infrastructure to allow more systematic irradiation tests in safe conditions (and parasitically to ISOLDE operation)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1800" dirty="0" smtClean="0"/>
              <a:t>Such capabilities could be a benefit for the ISOLDE community (target material tests and radiation hardness) but could also attract people interested in testing materials for their own applications (reproduce damage in the 100 </a:t>
            </a:r>
            <a:r>
              <a:rPr lang="en-US" sz="1800" dirty="0" err="1" smtClean="0"/>
              <a:t>MGy</a:t>
            </a:r>
            <a:r>
              <a:rPr lang="en-US" sz="1800" dirty="0" smtClean="0"/>
              <a:t> range for one year of operation)</a:t>
            </a:r>
          </a:p>
          <a:p>
            <a:pPr lvl="1">
              <a:buFont typeface="Wingdings" panose="05000000000000000000" pitchFamily="2" charset="2"/>
              <a:buChar char="ü"/>
            </a:pPr>
            <a:endParaRPr lang="en-US" sz="1800" dirty="0"/>
          </a:p>
          <a:p>
            <a:pPr lvl="1">
              <a:buFont typeface="Wingdings" panose="05000000000000000000" pitchFamily="2" charset="2"/>
              <a:buChar char="ü"/>
            </a:pPr>
            <a:endParaRPr lang="en-US" sz="1800" dirty="0" smtClean="0"/>
          </a:p>
          <a:p>
            <a:endParaRPr lang="en-US" sz="2400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288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1 MeV neutrons equivalent Front End</a:t>
            </a:r>
            <a:endParaRPr lang="fr-CH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7" y="1357745"/>
            <a:ext cx="4983736" cy="34860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663" y="2201776"/>
            <a:ext cx="2489045" cy="1797943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V="1">
            <a:off x="6362185" y="2346036"/>
            <a:ext cx="94033" cy="8405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8058" y="1432380"/>
            <a:ext cx="961990" cy="3968604"/>
          </a:xfrm>
          <a:prstGeom prst="rect">
            <a:avLst/>
          </a:prstGeom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0264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384800" y="1878511"/>
            <a:ext cx="2572123" cy="23169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147328"/>
            <a:ext cx="4299527" cy="304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9607"/>
            <a:ext cx="8226854" cy="715840"/>
          </a:xfrm>
        </p:spPr>
        <p:txBody>
          <a:bodyPr/>
          <a:lstStyle/>
          <a:p>
            <a:r>
              <a:rPr lang="en-US" dirty="0" smtClean="0"/>
              <a:t>The ISOLDE target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2185851" y="2825527"/>
            <a:ext cx="531223" cy="41365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602789" y="1968900"/>
            <a:ext cx="328297" cy="2554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3530497" y="1755066"/>
            <a:ext cx="357943" cy="427668"/>
          </a:xfrm>
          <a:prstGeom prst="straightConnector1">
            <a:avLst/>
          </a:prstGeom>
          <a:ln>
            <a:solidFill>
              <a:srgbClr val="7030A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3602789" y="2067898"/>
            <a:ext cx="643594" cy="312831"/>
          </a:xfrm>
          <a:prstGeom prst="straightConnector1">
            <a:avLst/>
          </a:prstGeom>
          <a:ln>
            <a:solidFill>
              <a:srgbClr val="7030A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 rot="19279077">
            <a:off x="1086387" y="2403870"/>
            <a:ext cx="14285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PS Booster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 protons</a:t>
            </a:r>
            <a:endParaRPr lang="en-GB" b="1" dirty="0">
              <a:solidFill>
                <a:srgbClr val="FF0000"/>
              </a:solidFill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3530497" y="1755066"/>
            <a:ext cx="178971" cy="386089"/>
          </a:xfrm>
          <a:prstGeom prst="straightConnector1">
            <a:avLst/>
          </a:prstGeom>
          <a:ln>
            <a:solidFill>
              <a:srgbClr val="7030A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 flipH="1">
            <a:off x="203199" y="4393417"/>
            <a:ext cx="88484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Only a </a:t>
            </a:r>
            <a:r>
              <a:rPr lang="en-US" dirty="0" smtClean="0"/>
              <a:t>fraction of the beam interacts in the target material. Majority of the remaining protons and secondary particles absorbed in the beam dumps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Going toward higher beam intensity, higher energy and </a:t>
            </a:r>
            <a:r>
              <a:rPr lang="en-US" dirty="0" smtClean="0"/>
              <a:t>“thinner” </a:t>
            </a:r>
            <a:r>
              <a:rPr lang="en-US" dirty="0" smtClean="0"/>
              <a:t>targets (lower density material) even more particles will be “lost” into the dumps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MEDICIS is already exploiting this “feature” </a:t>
            </a:r>
            <a:r>
              <a:rPr lang="en-US" dirty="0" smtClean="0"/>
              <a:t>on the HRS target side (see </a:t>
            </a:r>
            <a:r>
              <a:rPr lang="en-US" dirty="0" smtClean="0"/>
              <a:t>the presentation given by Thierry)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dirty="0"/>
          </a:p>
        </p:txBody>
      </p:sp>
      <p:sp>
        <p:nvSpPr>
          <p:cNvPr id="12" name="TextBox 11"/>
          <p:cNvSpPr txBox="1"/>
          <p:nvPr/>
        </p:nvSpPr>
        <p:spPr>
          <a:xfrm>
            <a:off x="5285205" y="1061634"/>
            <a:ext cx="3073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Proton beam impact </a:t>
            </a:r>
            <a:r>
              <a:rPr lang="en-US" dirty="0" smtClean="0"/>
              <a:t>on the </a:t>
            </a:r>
            <a:r>
              <a:rPr lang="en-US" dirty="0" smtClean="0"/>
              <a:t>beam dump window</a:t>
            </a:r>
            <a:endParaRPr lang="fr-CH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4333702" y="1393130"/>
            <a:ext cx="888696" cy="38056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533" y="2224314"/>
            <a:ext cx="2195122" cy="189313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08533" y="1878511"/>
            <a:ext cx="2121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Behind the window</a:t>
            </a:r>
            <a:endParaRPr lang="fr-CH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59853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Infrastructure </a:t>
            </a:r>
            <a:r>
              <a:rPr lang="en-GB" sz="2800" dirty="0" smtClean="0"/>
              <a:t>(focused on irradiations)</a:t>
            </a:r>
            <a:endParaRPr lang="en-US" sz="2800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12436" y="1163781"/>
            <a:ext cx="8757163" cy="492289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Remote handling capabilities: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/>
              <a:t>Three industrial robots (made radiations hard) for targets handling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/>
              <a:t>A rail conveyor system going from the HRS irradiation point (MEDICIS) to the laboratory area (accessible during beam operation)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Shielded storage (inside the target area and in the laboratory)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 smtClean="0"/>
              <a:t>A shielded hot cell: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/>
              <a:t>Providing 15 cm </a:t>
            </a:r>
            <a:r>
              <a:rPr lang="en-US" sz="2000" dirty="0"/>
              <a:t>lead equivalent </a:t>
            </a:r>
            <a:r>
              <a:rPr lang="en-US" sz="2000" dirty="0" smtClean="0"/>
              <a:t>shielding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US" sz="2000" dirty="0" smtClean="0"/>
              <a:t>Dedicated mainly to targets dismantling (mandatory for waste disposal) but scope of use could be extended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000" dirty="0" smtClean="0"/>
              <a:t>A “hot-laboratory” with the technical and procedural (close RP support) requirements for handling of radioactive materials </a:t>
            </a:r>
            <a:endParaRPr lang="en-US" sz="20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ISOLDE EPIC Workshop December 2019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148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Infrastructure </a:t>
            </a:r>
            <a:r>
              <a:rPr lang="en-GB" sz="2800" dirty="0" smtClean="0"/>
              <a:t>(focused on irradiations)</a:t>
            </a:r>
            <a:endParaRPr lang="en-US" sz="28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ISOLDE EPIC Workshop December 2019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98652" y="1141666"/>
            <a:ext cx="3537600" cy="2340479"/>
          </a:xfrm>
          <a:prstGeom prst="rect">
            <a:avLst/>
          </a:prstGeom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513" y="4019876"/>
            <a:ext cx="2920756" cy="2190568"/>
          </a:xfrm>
          <a:prstGeom prst="rect">
            <a:avLst/>
          </a:prstGeom>
        </p:spPr>
      </p:pic>
      <p:pic>
        <p:nvPicPr>
          <p:cNvPr id="13" name="Picture 12" descr="Screen shot 2013-02-15 at 16.36.19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058" y="3674478"/>
            <a:ext cx="3112286" cy="2543058"/>
          </a:xfrm>
          <a:prstGeom prst="rect">
            <a:avLst/>
          </a:prstGeom>
        </p:spPr>
      </p:pic>
      <p:pic>
        <p:nvPicPr>
          <p:cNvPr id="14" name="Picture 13" descr="IMG_5968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1305" y="1184072"/>
            <a:ext cx="3537540" cy="2652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46605" y="3628051"/>
            <a:ext cx="244169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Storage (target area)</a:t>
            </a:r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50551" y="3973449"/>
            <a:ext cx="401904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RCS chicane toward the laboratory</a:t>
            </a:r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21082" y="986641"/>
            <a:ext cx="387798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GPS and HRS robots (target area)</a:t>
            </a:r>
            <a:endParaRPr lang="fr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659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Infrastructure (focused on irradiations)</a:t>
            </a:r>
            <a:endParaRPr lang="fr-CH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0269" y="907416"/>
            <a:ext cx="3855045" cy="2572707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cds.cern.ch/record/2257570/files/20160904_Set03_Combined.jpg?subformat=icon-14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478" y="3619077"/>
            <a:ext cx="3454496" cy="23029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7904" y="3619077"/>
            <a:ext cx="1844525" cy="245936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015" y="1095536"/>
            <a:ext cx="2363496" cy="1772622"/>
          </a:xfrm>
          <a:prstGeom prst="rect">
            <a:avLst/>
          </a:prstGeom>
        </p:spPr>
      </p:pic>
      <p:pic>
        <p:nvPicPr>
          <p:cNvPr id="17" name="Picture 16" descr="\\cern.ch\dfs\Users\r\rmoraism\Desktop\Fellowship\Hot Cell\Pics\6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297942" y="3358463"/>
            <a:ext cx="3270846" cy="245333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6511496" y="5582141"/>
            <a:ext cx="1924438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Targets Storage</a:t>
            </a:r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68588" y="2940825"/>
            <a:ext cx="1800493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RCS and robot</a:t>
            </a:r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88165" y="5737777"/>
            <a:ext cx="183466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Target Loading</a:t>
            </a:r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936563" y="3523209"/>
            <a:ext cx="1967205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Hot Cell window</a:t>
            </a:r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93649" y="877320"/>
            <a:ext cx="195008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Telemanipulator</a:t>
            </a:r>
            <a:endParaRPr lang="fr-C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541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23273" y="1260000"/>
            <a:ext cx="8719127" cy="5016068"/>
          </a:xfrm>
        </p:spPr>
        <p:txBody>
          <a:bodyPr/>
          <a:lstStyle/>
          <a:p>
            <a:r>
              <a:rPr lang="en-US" dirty="0"/>
              <a:t>ISOLDE infrastructure (focused on irradiation possibilities)</a:t>
            </a:r>
          </a:p>
          <a:p>
            <a:r>
              <a:rPr lang="en-US" b="1" dirty="0" smtClean="0"/>
              <a:t>Review of irradiation possibilities</a:t>
            </a:r>
            <a:endParaRPr lang="en-US" b="1" dirty="0"/>
          </a:p>
          <a:p>
            <a:r>
              <a:rPr lang="en-US" sz="2800" dirty="0" smtClean="0"/>
              <a:t>Performances of ISOLDE as an irradiation facility</a:t>
            </a:r>
            <a:endParaRPr lang="en-US" sz="2800" dirty="0"/>
          </a:p>
          <a:p>
            <a:r>
              <a:rPr lang="en-US" dirty="0"/>
              <a:t>Conclusions</a:t>
            </a:r>
            <a:endParaRPr lang="fr-CH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ISOLDE EPIC Workshop December 2019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10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rabbit system 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05" y="1052922"/>
            <a:ext cx="6236020" cy="39753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5218849"/>
            <a:ext cx="5480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Dedicated irradiations (less than ~1E16 protons)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System has been dismantled several years ago</a:t>
            </a:r>
            <a:endParaRPr lang="fr-CH" dirty="0"/>
          </a:p>
        </p:txBody>
      </p:sp>
      <p:pic>
        <p:nvPicPr>
          <p:cNvPr id="2050" name="Picture 2" descr="shuttle-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1704" y="2706255"/>
            <a:ext cx="1982350" cy="1386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591114" y="2327687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Shuttle</a:t>
            </a:r>
            <a:endParaRPr lang="fr-CH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95609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Online irradiation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04/12/2019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ISOLDE EPIC Workshop December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Content Placeholder 3" descr="Screen Clipping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409" y="1728331"/>
            <a:ext cx="5904081" cy="3754197"/>
          </a:xfrm>
          <a:prstGeom prst="rect">
            <a:avLst/>
          </a:prstGeom>
          <a:ln w="3175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9" name="TextBox 8"/>
          <p:cNvSpPr txBox="1"/>
          <p:nvPr/>
        </p:nvSpPr>
        <p:spPr>
          <a:xfrm>
            <a:off x="1115415" y="1093856"/>
            <a:ext cx="4964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Irradiation </a:t>
            </a:r>
            <a:r>
              <a:rPr lang="en-US" sz="1600" dirty="0" smtClean="0"/>
              <a:t>inside the ISOLDE target unit for the study of the release properties of halogen in tungsten</a:t>
            </a:r>
            <a:endParaRPr lang="fr-CH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923913" y="5596273"/>
            <a:ext cx="53475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Irradiation performed with beam on the target station (no RIB production) for ESS target study</a:t>
            </a:r>
            <a:endParaRPr lang="fr-CH" dirty="0">
              <a:solidFill>
                <a:srgbClr val="FF000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2825" y="214527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353773" y="2686885"/>
            <a:ext cx="27098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Well characterized beam parameters (position, number of protons…) but no online physics…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500404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33304</TotalTime>
  <Words>1185</Words>
  <Application>Microsoft Office PowerPoint</Application>
  <PresentationFormat>On-screen Show (4:3)</PresentationFormat>
  <Paragraphs>185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Ubuntu</vt:lpstr>
      <vt:lpstr>Ubuntu Light</vt:lpstr>
      <vt:lpstr>Wingdings</vt:lpstr>
      <vt:lpstr>CERN_ENdept_Presentation_ArialFont copy</vt:lpstr>
      <vt:lpstr>Extending the irradiation capabilities in the ISOLDE target area: Possibilities and Benefits</vt:lpstr>
      <vt:lpstr>Outline</vt:lpstr>
      <vt:lpstr>The ISOLDE target</vt:lpstr>
      <vt:lpstr>Infrastructure (focused on irradiations)</vt:lpstr>
      <vt:lpstr>Infrastructure (focused on irradiations)</vt:lpstr>
      <vt:lpstr>Infrastructure (focused on irradiations)</vt:lpstr>
      <vt:lpstr>Outline</vt:lpstr>
      <vt:lpstr>Old rabbit system </vt:lpstr>
      <vt:lpstr>Online irradiation</vt:lpstr>
      <vt:lpstr>Outside target irradiations</vt:lpstr>
      <vt:lpstr>MEDICIS irradiation point</vt:lpstr>
      <vt:lpstr>Radiation hardness tests</vt:lpstr>
      <vt:lpstr>Prototype target (proposal)</vt:lpstr>
      <vt:lpstr>Outline</vt:lpstr>
      <vt:lpstr>MC calculations (FLUKA)</vt:lpstr>
      <vt:lpstr>Fluence mapping (1.4 GeV – 3.5 g/cm3 UCX)</vt:lpstr>
      <vt:lpstr>Fluence mapping (2.0 GeV – 1.3 g/cm3 UCX)</vt:lpstr>
      <vt:lpstr>Dose (deposited energy)</vt:lpstr>
      <vt:lpstr>Dose Profiles</vt:lpstr>
      <vt:lpstr>Conclusions</vt:lpstr>
      <vt:lpstr>1 MeV neutrons equivalent Front End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RBS Status</dc:title>
  <dc:creator>Joachim Vollaire</dc:creator>
  <cp:lastModifiedBy>Joachim Vollaire</cp:lastModifiedBy>
  <cp:revision>648</cp:revision>
  <dcterms:created xsi:type="dcterms:W3CDTF">2018-04-11T08:08:10Z</dcterms:created>
  <dcterms:modified xsi:type="dcterms:W3CDTF">2019-12-04T07:38:54Z</dcterms:modified>
</cp:coreProperties>
</file>