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354" r:id="rId2"/>
    <p:sldId id="410" r:id="rId3"/>
    <p:sldId id="50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FF"/>
    <a:srgbClr val="4181FF"/>
    <a:srgbClr val="30E41A"/>
    <a:srgbClr val="29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075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84" y="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26E7B-39D6-CA4E-847A-E8F2439B4F04}" type="datetimeFigureOut">
              <a:rPr lang="en-US" smtClean="0"/>
              <a:t>12/4/19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69674-A0B4-CD40-A505-D92CE12C7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305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>
            <a:lvl1pPr>
              <a:defRPr>
                <a:solidFill>
                  <a:srgbClr val="29348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829791" y="6551279"/>
            <a:ext cx="4009291" cy="28656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r>
              <a:rPr lang="en-GB" sz="1600" dirty="0">
                <a:solidFill>
                  <a:srgbClr val="5E11A6"/>
                </a:solidFill>
                <a:latin typeface="Arial"/>
              </a:rPr>
              <a:t>David Sharp – IOP Conference, April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237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450000"/>
          </a:xfrm>
          <a:noFill/>
        </p:spPr>
        <p:txBody>
          <a:bodyPr lIns="0" tIns="46800" rIns="0" anchor="ctr">
            <a:noAutofit/>
          </a:bodyPr>
          <a:lstStyle>
            <a:lvl1pPr marL="180000" indent="0" algn="l">
              <a:spcBef>
                <a:spcPts val="0"/>
              </a:spcBef>
              <a:defRPr sz="2800" b="1">
                <a:solidFill>
                  <a:srgbClr val="116E8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909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6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F32206A-C0E6-0944-88E4-C54B9D3C18E1}"/>
              </a:ext>
            </a:extLst>
          </p:cNvPr>
          <p:cNvSpPr txBox="1">
            <a:spLocks/>
          </p:cNvSpPr>
          <p:nvPr/>
        </p:nvSpPr>
        <p:spPr>
          <a:xfrm>
            <a:off x="1441036" y="1680615"/>
            <a:ext cx="7237503" cy="1470025"/>
          </a:xfrm>
          <a:prstGeom prst="rect">
            <a:avLst/>
          </a:prstGeom>
          <a:solidFill>
            <a:schemeClr val="bg1">
              <a:alpha val="42000"/>
            </a:schemeClr>
          </a:solidFill>
          <a:effectLst>
            <a:softEdge rad="76200"/>
          </a:effec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rgbClr val="7BBA2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EPIC: HIE-ISOLDE working group report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6E6ED9B8-F893-8C4A-9D74-E8FD93B6F09B}"/>
              </a:ext>
            </a:extLst>
          </p:cNvPr>
          <p:cNvSpPr txBox="1">
            <a:spLocks/>
          </p:cNvSpPr>
          <p:nvPr/>
        </p:nvSpPr>
        <p:spPr>
          <a:xfrm>
            <a:off x="1651199" y="3453685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Liam Gaffney (University of Liverpool)</a:t>
            </a:r>
          </a:p>
          <a:p>
            <a:endParaRPr lang="en-US" sz="2400" b="1" dirty="0"/>
          </a:p>
          <a:p>
            <a:r>
              <a:rPr lang="en-US" sz="2000" b="1" i="1" dirty="0"/>
              <a:t>EPIC Workshop – 04/12/2019</a:t>
            </a:r>
          </a:p>
        </p:txBody>
      </p:sp>
      <p:pic>
        <p:nvPicPr>
          <p:cNvPr id="14" name="Picture 13" descr="HIE-ISOLDE-logo-alpha.png">
            <a:extLst>
              <a:ext uri="{FF2B5EF4-FFF2-40B4-BE49-F238E27FC236}">
                <a16:creationId xmlns:a16="http://schemas.microsoft.com/office/drawing/2014/main" id="{00093B46-B023-A64D-ADD1-597714113D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122" y="5708475"/>
            <a:ext cx="3168217" cy="10341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614951-08B8-C546-98F4-DDED99080C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762" y="-203015"/>
            <a:ext cx="3448264" cy="157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40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14A68-5AC3-2342-8CB8-C9B936A1A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3983B-39B8-F040-83F5-B85F80DB3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928" y="1195754"/>
            <a:ext cx="7653536" cy="5369169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Priority from working group: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Room temperature upgrade to allow for A/Q &lt; 5.5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EBIS developments, we take as granted that developments are on-going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b="1" dirty="0"/>
              <a:t>Reach 10 MeV/</a:t>
            </a:r>
            <a:r>
              <a:rPr lang="en-GB" b="1" i="1" dirty="0"/>
              <a:t>u</a:t>
            </a:r>
            <a:r>
              <a:rPr lang="en-GB" b="1" dirty="0"/>
              <a:t> </a:t>
            </a:r>
            <a:r>
              <a:rPr lang="en-GB" dirty="0"/>
              <a:t>for all masses, requires CM5 under realistic conditions.</a:t>
            </a:r>
          </a:p>
          <a:p>
            <a:pPr marL="800100" lvl="1" indent="-342900">
              <a:buFont typeface="+mj-lt"/>
              <a:buAutoNum type="arabicPeriod"/>
            </a:pPr>
            <a:endParaRPr lang="en-GB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GB" dirty="0"/>
              <a:t>Parallel operation is a must to give HIE-ISOLDE full exploitation.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GB" dirty="0"/>
              <a:t>No compromise in the GLM/GHM style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GB" dirty="0"/>
              <a:t>Separate ion sources, separators and beam line desired</a:t>
            </a:r>
          </a:p>
          <a:p>
            <a:pPr marL="800100" lvl="1">
              <a:buFont typeface="Arial" panose="020B0604020202020204" pitchFamily="34" charset="0"/>
              <a:buChar char="•"/>
            </a:pPr>
            <a:endParaRPr lang="en-GB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GB" dirty="0" err="1"/>
              <a:t>Buncher</a:t>
            </a:r>
            <a:r>
              <a:rPr lang="en-GB" dirty="0"/>
              <a:t> comes with room temperature upgrade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GB" dirty="0"/>
              <a:t>Chopper must be </a:t>
            </a:r>
            <a:r>
              <a:rPr lang="en-GB" dirty="0" err="1"/>
              <a:t>inlcuded</a:t>
            </a:r>
            <a:r>
              <a:rPr lang="en-GB" dirty="0"/>
              <a:t>, but high energy version is possible</a:t>
            </a:r>
          </a:p>
          <a:p>
            <a:pPr marL="800100" lvl="1">
              <a:buFont typeface="Arial" panose="020B0604020202020204" pitchFamily="34" charset="0"/>
              <a:buChar char="•"/>
            </a:pPr>
            <a:endParaRPr lang="en-GB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GB" dirty="0"/>
              <a:t>Storage ring brings new physics opportunities and beam quality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GB" dirty="0"/>
              <a:t>Best to deal with it as an independent project from the EPIC shopping list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GB" dirty="0"/>
              <a:t>Bypass line to allow all experimental stations to take direct beam</a:t>
            </a:r>
          </a:p>
          <a:p>
            <a:pPr marL="800100" lvl="1">
              <a:buFont typeface="Arial" panose="020B0604020202020204" pitchFamily="34" charset="0"/>
              <a:buChar char="•"/>
            </a:pPr>
            <a:endParaRPr lang="en-GB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GB" dirty="0"/>
              <a:t>Purification gains from MR-TOF or upgraded REX-TRAP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GB" dirty="0"/>
              <a:t>Manpower and resource intensive, but on the wish list.</a:t>
            </a:r>
          </a:p>
          <a:p>
            <a:pPr marL="800100" lvl="1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2FB67-36E7-F146-BE1F-6880D597D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14B3D6-D959-CD44-AB87-6B81E42A7C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6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038222-5676-EB4B-ABD1-30144E64DB6E}"/>
              </a:ext>
            </a:extLst>
          </p:cNvPr>
          <p:cNvSpPr/>
          <p:nvPr/>
        </p:nvSpPr>
        <p:spPr>
          <a:xfrm>
            <a:off x="0" y="-1"/>
            <a:ext cx="1046458" cy="6844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25987" y="0"/>
            <a:ext cx="7646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/>
              <a:t>Different upgrade options: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0080" y="6254100"/>
            <a:ext cx="8957765" cy="603900"/>
            <a:chOff x="60080" y="6254100"/>
            <a:chExt cx="8957765" cy="6039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31" name="Subtitle 2"/>
            <p:cNvSpPr txBox="1">
              <a:spLocks/>
            </p:cNvSpPr>
            <p:nvPr/>
          </p:nvSpPr>
          <p:spPr>
            <a:xfrm>
              <a:off x="4953000" y="6549361"/>
              <a:ext cx="4064845" cy="30863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sz="1100" dirty="0"/>
                <a:t>J.A. Rodriguez, N. </a:t>
              </a:r>
              <a:r>
                <a:rPr lang="en-GB" sz="1100" dirty="0" err="1"/>
                <a:t>Bidault</a:t>
              </a:r>
              <a:r>
                <a:rPr lang="en-GB" sz="1100" dirty="0"/>
                <a:t> – EPIC Workshop – 2019/12/04</a:t>
              </a: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33" name="Straight Connector 32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3225746-ED75-C749-8CCC-461F05004E2F}"/>
              </a:ext>
            </a:extLst>
          </p:cNvPr>
          <p:cNvGrpSpPr/>
          <p:nvPr/>
        </p:nvGrpSpPr>
        <p:grpSpPr>
          <a:xfrm>
            <a:off x="91779" y="810067"/>
            <a:ext cx="8926066" cy="485333"/>
            <a:chOff x="91779" y="2819400"/>
            <a:chExt cx="8926066" cy="48533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233CACC3-D142-044B-A7C7-9FC0F3BFB23D}"/>
                </a:ext>
              </a:extLst>
            </p:cNvPr>
            <p:cNvCxnSpPr>
              <a:cxnSpLocks/>
            </p:cNvCxnSpPr>
            <p:nvPr/>
          </p:nvCxnSpPr>
          <p:spPr>
            <a:xfrm>
              <a:off x="91779" y="3163845"/>
              <a:ext cx="8926066" cy="0"/>
            </a:xfrm>
            <a:prstGeom prst="line">
              <a:avLst/>
            </a:prstGeom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15F80F9A-8DB9-7341-A46D-FB715686D905}"/>
                </a:ext>
              </a:extLst>
            </p:cNvPr>
            <p:cNvSpPr/>
            <p:nvPr/>
          </p:nvSpPr>
          <p:spPr>
            <a:xfrm>
              <a:off x="277857" y="3015213"/>
              <a:ext cx="465936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17B875-403B-8647-A189-95B9CD4D5DF2}"/>
                </a:ext>
              </a:extLst>
            </p:cNvPr>
            <p:cNvSpPr txBox="1"/>
            <p:nvPr/>
          </p:nvSpPr>
          <p:spPr>
            <a:xfrm>
              <a:off x="328515" y="2819400"/>
              <a:ext cx="348717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RFQ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59F446DC-76FE-8F45-9DC4-35810F0D1BA4}"/>
                </a:ext>
              </a:extLst>
            </p:cNvPr>
            <p:cNvSpPr/>
            <p:nvPr/>
          </p:nvSpPr>
          <p:spPr>
            <a:xfrm>
              <a:off x="799142" y="3015213"/>
              <a:ext cx="199687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CE2D85-A018-7848-B238-E63E10E12DCE}"/>
                </a:ext>
              </a:extLst>
            </p:cNvPr>
            <p:cNvSpPr txBox="1"/>
            <p:nvPr/>
          </p:nvSpPr>
          <p:spPr>
            <a:xfrm>
              <a:off x="666324" y="2819400"/>
              <a:ext cx="487750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 err="1">
                  <a:solidFill>
                    <a:schemeClr val="accent6">
                      <a:lumMod val="50000"/>
                    </a:schemeClr>
                  </a:solidFill>
                </a:rPr>
                <a:t>Buncher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934C187A-69E6-2949-B45E-0C818FD47BEE}"/>
                </a:ext>
              </a:extLst>
            </p:cNvPr>
            <p:cNvSpPr/>
            <p:nvPr/>
          </p:nvSpPr>
          <p:spPr>
            <a:xfrm>
              <a:off x="1054176" y="3015213"/>
              <a:ext cx="465936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8EA48E9-4D22-5245-AB80-205E0BE19B28}"/>
                </a:ext>
              </a:extLst>
            </p:cNvPr>
            <p:cNvSpPr txBox="1"/>
            <p:nvPr/>
          </p:nvSpPr>
          <p:spPr>
            <a:xfrm>
              <a:off x="1121109" y="2819400"/>
              <a:ext cx="348717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IHS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05ADDD57-8EEF-5946-B6DA-E67830FBFED9}"/>
                </a:ext>
              </a:extLst>
            </p:cNvPr>
            <p:cNvSpPr/>
            <p:nvPr/>
          </p:nvSpPr>
          <p:spPr>
            <a:xfrm>
              <a:off x="1591666" y="3015213"/>
              <a:ext cx="316906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2774649-9BD8-B644-BF00-BA237FA3515F}"/>
                </a:ext>
              </a:extLst>
            </p:cNvPr>
            <p:cNvSpPr txBox="1"/>
            <p:nvPr/>
          </p:nvSpPr>
          <p:spPr>
            <a:xfrm>
              <a:off x="1531969" y="2819400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7GP1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0AEADAD2-B6A0-AD45-BA22-BD712EE7E814}"/>
                </a:ext>
              </a:extLst>
            </p:cNvPr>
            <p:cNvSpPr/>
            <p:nvPr/>
          </p:nvSpPr>
          <p:spPr>
            <a:xfrm>
              <a:off x="1972631" y="3015213"/>
              <a:ext cx="316906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E5CF318-5049-3140-B07B-ACB1C41B5303}"/>
                </a:ext>
              </a:extLst>
            </p:cNvPr>
            <p:cNvSpPr txBox="1"/>
            <p:nvPr/>
          </p:nvSpPr>
          <p:spPr>
            <a:xfrm>
              <a:off x="1908572" y="2819400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7GP2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8FB3D17F-2F1C-F243-823C-D1BD3E3E8EDC}"/>
                </a:ext>
              </a:extLst>
            </p:cNvPr>
            <p:cNvSpPr/>
            <p:nvPr/>
          </p:nvSpPr>
          <p:spPr>
            <a:xfrm>
              <a:off x="2351711" y="3015214"/>
              <a:ext cx="316906" cy="264420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BE88E16-DA66-9941-AA5F-C543165A9AE0}"/>
                </a:ext>
              </a:extLst>
            </p:cNvPr>
            <p:cNvSpPr txBox="1"/>
            <p:nvPr/>
          </p:nvSpPr>
          <p:spPr>
            <a:xfrm>
              <a:off x="2283290" y="2819400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7GP3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B574AA05-C54F-0449-A3C3-8D48B9DC8A26}"/>
                </a:ext>
              </a:extLst>
            </p:cNvPr>
            <p:cNvSpPr/>
            <p:nvPr/>
          </p:nvSpPr>
          <p:spPr>
            <a:xfrm>
              <a:off x="2734796" y="3015214"/>
              <a:ext cx="316906" cy="264420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F6651FC-D4E9-7F48-B481-C43AE8F30005}"/>
                </a:ext>
              </a:extLst>
            </p:cNvPr>
            <p:cNvSpPr txBox="1"/>
            <p:nvPr/>
          </p:nvSpPr>
          <p:spPr>
            <a:xfrm>
              <a:off x="2669667" y="2819400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9GP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2A5EEA6-ABD9-834B-B8A6-FAD1948C8CA0}"/>
                </a:ext>
              </a:extLst>
            </p:cNvPr>
            <p:cNvGrpSpPr/>
            <p:nvPr/>
          </p:nvGrpSpPr>
          <p:grpSpPr>
            <a:xfrm>
              <a:off x="3243327" y="2839379"/>
              <a:ext cx="1067561" cy="465354"/>
              <a:chOff x="3064480" y="3523949"/>
              <a:chExt cx="1067561" cy="465354"/>
            </a:xfrm>
          </p:grpSpPr>
          <p:sp>
            <p:nvSpPr>
              <p:cNvPr id="49" name="Rounded Rectangle 48">
                <a:extLst>
                  <a:ext uri="{FF2B5EF4-FFF2-40B4-BE49-F238E27FC236}">
                    <a16:creationId xmlns:a16="http://schemas.microsoft.com/office/drawing/2014/main" id="{A92AE428-92F0-F048-A3DB-6F5E4AB4CDB3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58DF79F-7181-864B-8A80-BDE669AD08F2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CM1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E53EC8A-D5F3-9F44-930D-1A9C44372EF9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E14C9DB2-5414-C14F-AFE9-1B90B287EBDE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121ED438-A382-AD4B-A6C9-F62B46DEBC15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46775217-24C0-694E-8ED4-2A5E87F37D03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218F676C-1F53-D247-8CA7-50E42C13693D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BC2B3555-11ED-554E-A64C-954ACA87EC72}"/>
                </a:ext>
              </a:extLst>
            </p:cNvPr>
            <p:cNvGrpSpPr/>
            <p:nvPr/>
          </p:nvGrpSpPr>
          <p:grpSpPr>
            <a:xfrm>
              <a:off x="4356750" y="2839379"/>
              <a:ext cx="1067561" cy="465354"/>
              <a:chOff x="3064480" y="3523949"/>
              <a:chExt cx="1067561" cy="465354"/>
            </a:xfrm>
          </p:grpSpPr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BA9C361B-A6D6-3149-8152-D2748D51E4E5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62C56EF7-30C7-EA49-ABA3-3CFE9ADB065E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CM2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DA35DBE5-0E73-3E44-A5CA-8817C4D5009B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E74B5806-169E-D240-9078-EA4996452D3D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00F069B0-8196-8E42-A077-7066DDA75924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54212075-41CA-D74A-8AF0-C497875C09EC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5854A463-11C9-864B-A36B-E490F3027AA5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9DCA6B5A-116D-4146-A00E-8F0F2BE53581}"/>
                </a:ext>
              </a:extLst>
            </p:cNvPr>
            <p:cNvGrpSpPr/>
            <p:nvPr/>
          </p:nvGrpSpPr>
          <p:grpSpPr>
            <a:xfrm>
              <a:off x="5473462" y="2839379"/>
              <a:ext cx="1067561" cy="465354"/>
              <a:chOff x="3064480" y="3523949"/>
              <a:chExt cx="1067561" cy="465354"/>
            </a:xfrm>
          </p:grpSpPr>
          <p:sp>
            <p:nvSpPr>
              <p:cNvPr id="90" name="Rounded Rectangle 89">
                <a:extLst>
                  <a:ext uri="{FF2B5EF4-FFF2-40B4-BE49-F238E27FC236}">
                    <a16:creationId xmlns:a16="http://schemas.microsoft.com/office/drawing/2014/main" id="{9C9998B8-4B2E-7B48-AC4B-2792E3843310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6060D02E-675E-A049-B63A-FCC370AF6AD4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CM3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1D4876AE-F924-4F4B-8543-4E9986C118B8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06BA7F37-7DE2-1649-9B53-5232CC107015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EFF29963-F6DB-E840-973B-743F73B9D6FF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BC10C69-B4FA-724B-9D71-B25B6E223D7F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0B79A8B9-2E45-2F4F-AEFA-13ADE7FD2388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0D8F801A-5827-5546-A4D5-A848B8A70F5F}"/>
                </a:ext>
              </a:extLst>
            </p:cNvPr>
            <p:cNvGrpSpPr/>
            <p:nvPr/>
          </p:nvGrpSpPr>
          <p:grpSpPr>
            <a:xfrm>
              <a:off x="6590174" y="2839379"/>
              <a:ext cx="1067561" cy="465354"/>
              <a:chOff x="3064480" y="3523949"/>
              <a:chExt cx="1067561" cy="465354"/>
            </a:xfrm>
          </p:grpSpPr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55419321-E62A-4C49-9329-75914277D593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42697253-B037-864C-8ABD-FB9214B82D35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CM4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B9C1B9CC-9619-1B4A-AB9F-9E8008A74BE6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A0922F51-0F94-5A40-9A7A-4A37DB00DF90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DB2A3CD2-F257-5044-9687-E8669C5A61EB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BA90433D-B9DF-374A-8D22-5DD19DB8401C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F5C5459B-78E2-AE4B-BE95-19BF74CB40EA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04290754-E8E9-7C4E-BB0C-5CAC1A465C6D}"/>
              </a:ext>
            </a:extLst>
          </p:cNvPr>
          <p:cNvGrpSpPr/>
          <p:nvPr/>
        </p:nvGrpSpPr>
        <p:grpSpPr>
          <a:xfrm>
            <a:off x="91779" y="1828800"/>
            <a:ext cx="8899821" cy="485333"/>
            <a:chOff x="91779" y="3499789"/>
            <a:chExt cx="8899821" cy="485333"/>
          </a:xfrm>
        </p:grpSpPr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DD343ED2-59BC-6D43-A147-1AE66AC39B9C}"/>
                </a:ext>
              </a:extLst>
            </p:cNvPr>
            <p:cNvCxnSpPr>
              <a:cxnSpLocks/>
            </p:cNvCxnSpPr>
            <p:nvPr/>
          </p:nvCxnSpPr>
          <p:spPr>
            <a:xfrm>
              <a:off x="91779" y="3844234"/>
              <a:ext cx="8899821" cy="0"/>
            </a:xfrm>
            <a:prstGeom prst="line">
              <a:avLst/>
            </a:prstGeom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5F3B0608-7744-5749-8633-1E8E759903AE}"/>
                </a:ext>
              </a:extLst>
            </p:cNvPr>
            <p:cNvSpPr/>
            <p:nvPr/>
          </p:nvSpPr>
          <p:spPr>
            <a:xfrm>
              <a:off x="277857" y="3695602"/>
              <a:ext cx="465936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B552111-04FE-B14B-A8FD-87F8BE103A01}"/>
                </a:ext>
              </a:extLst>
            </p:cNvPr>
            <p:cNvSpPr txBox="1"/>
            <p:nvPr/>
          </p:nvSpPr>
          <p:spPr>
            <a:xfrm>
              <a:off x="328515" y="3499789"/>
              <a:ext cx="348717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RFQ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58B61B46-5EB5-1643-939C-FA290A9F3029}"/>
                </a:ext>
              </a:extLst>
            </p:cNvPr>
            <p:cNvSpPr/>
            <p:nvPr/>
          </p:nvSpPr>
          <p:spPr>
            <a:xfrm>
              <a:off x="799142" y="3695602"/>
              <a:ext cx="199687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4FB121FC-712D-DE4C-AF9D-15CF75352D32}"/>
                </a:ext>
              </a:extLst>
            </p:cNvPr>
            <p:cNvSpPr txBox="1"/>
            <p:nvPr/>
          </p:nvSpPr>
          <p:spPr>
            <a:xfrm>
              <a:off x="666324" y="3499789"/>
              <a:ext cx="487750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 err="1">
                  <a:solidFill>
                    <a:schemeClr val="accent6">
                      <a:lumMod val="50000"/>
                    </a:schemeClr>
                  </a:solidFill>
                </a:rPr>
                <a:t>Buncher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4DA4D6F5-1D77-9D43-B8C3-458B93771942}"/>
                </a:ext>
              </a:extLst>
            </p:cNvPr>
            <p:cNvSpPr/>
            <p:nvPr/>
          </p:nvSpPr>
          <p:spPr>
            <a:xfrm>
              <a:off x="1054176" y="3695602"/>
              <a:ext cx="465936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81B757A-7D9B-2748-ACCE-B1190A481DB3}"/>
                </a:ext>
              </a:extLst>
            </p:cNvPr>
            <p:cNvSpPr txBox="1"/>
            <p:nvPr/>
          </p:nvSpPr>
          <p:spPr>
            <a:xfrm>
              <a:off x="1121109" y="3499789"/>
              <a:ext cx="348717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IHS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1" name="Rounded Rectangle 120">
              <a:extLst>
                <a:ext uri="{FF2B5EF4-FFF2-40B4-BE49-F238E27FC236}">
                  <a16:creationId xmlns:a16="http://schemas.microsoft.com/office/drawing/2014/main" id="{6C603F88-4D0E-8B4A-8C29-55F7B13FF59F}"/>
                </a:ext>
              </a:extLst>
            </p:cNvPr>
            <p:cNvSpPr/>
            <p:nvPr/>
          </p:nvSpPr>
          <p:spPr>
            <a:xfrm>
              <a:off x="3029523" y="3689125"/>
              <a:ext cx="1282559" cy="295997"/>
            </a:xfrm>
            <a:prstGeom prst="roundRect">
              <a:avLst/>
            </a:prstGeom>
            <a:noFill/>
            <a:ln w="9525">
              <a:solidFill>
                <a:schemeClr val="accent1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8469C5F6-A513-F145-AFDD-7683E5DF5E7F}"/>
                </a:ext>
              </a:extLst>
            </p:cNvPr>
            <p:cNvSpPr txBox="1"/>
            <p:nvPr/>
          </p:nvSpPr>
          <p:spPr>
            <a:xfrm>
              <a:off x="2002187" y="3519768"/>
              <a:ext cx="729764" cy="19581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low beta CM1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5E28D82-0736-AC41-B147-614A052E6403}"/>
                </a:ext>
              </a:extLst>
            </p:cNvPr>
            <p:cNvSpPr/>
            <p:nvPr/>
          </p:nvSpPr>
          <p:spPr>
            <a:xfrm>
              <a:off x="3054042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3B258C22-8470-D743-B81A-65F8207CD3DB}"/>
                </a:ext>
              </a:extLst>
            </p:cNvPr>
            <p:cNvSpPr/>
            <p:nvPr/>
          </p:nvSpPr>
          <p:spPr>
            <a:xfrm>
              <a:off x="3315376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91C86DB4-B594-2541-BB4D-2D352DA6A588}"/>
                </a:ext>
              </a:extLst>
            </p:cNvPr>
            <p:cNvSpPr/>
            <p:nvPr/>
          </p:nvSpPr>
          <p:spPr>
            <a:xfrm>
              <a:off x="3497453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9C9C58FF-2B00-9E48-8B21-36BFB19BA0EB}"/>
                </a:ext>
              </a:extLst>
            </p:cNvPr>
            <p:cNvSpPr/>
            <p:nvPr/>
          </p:nvSpPr>
          <p:spPr>
            <a:xfrm>
              <a:off x="3679530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327F2360-5358-104E-A052-722612F964F9}"/>
                </a:ext>
              </a:extLst>
            </p:cNvPr>
            <p:cNvSpPr/>
            <p:nvPr/>
          </p:nvSpPr>
          <p:spPr>
            <a:xfrm>
              <a:off x="3861607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F5DF597F-443E-1843-A80F-B7D143F2D7A1}"/>
                </a:ext>
              </a:extLst>
            </p:cNvPr>
            <p:cNvGrpSpPr/>
            <p:nvPr/>
          </p:nvGrpSpPr>
          <p:grpSpPr>
            <a:xfrm>
              <a:off x="4351732" y="3519768"/>
              <a:ext cx="1067561" cy="465354"/>
              <a:chOff x="3064480" y="3523949"/>
              <a:chExt cx="1067561" cy="465354"/>
            </a:xfrm>
          </p:grpSpPr>
          <p:sp>
            <p:nvSpPr>
              <p:cNvPr id="129" name="Rounded Rectangle 128">
                <a:extLst>
                  <a:ext uri="{FF2B5EF4-FFF2-40B4-BE49-F238E27FC236}">
                    <a16:creationId xmlns:a16="http://schemas.microsoft.com/office/drawing/2014/main" id="{2BEEA671-BCC4-FB45-BCC6-235B42FF6897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AFD4351-8C8A-3949-BFAC-7048CCFC961A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CM2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E985535F-6B2A-5C44-AC92-462542779DF9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85D953C-B912-4C4A-AF59-6E15997C103E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8CDB672A-9FB7-104E-8CA6-48CE3D3853FF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96BDCAB1-915B-574C-A188-7465F635B3A0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B1DE4AFA-8415-8845-8A46-6642CF7E8033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E3F9F99A-F3B8-D84F-AEF0-224EC4477C36}"/>
                </a:ext>
              </a:extLst>
            </p:cNvPr>
            <p:cNvGrpSpPr/>
            <p:nvPr/>
          </p:nvGrpSpPr>
          <p:grpSpPr>
            <a:xfrm>
              <a:off x="5468444" y="3519768"/>
              <a:ext cx="1067561" cy="465354"/>
              <a:chOff x="3064480" y="3523949"/>
              <a:chExt cx="1067561" cy="465354"/>
            </a:xfrm>
          </p:grpSpPr>
          <p:sp>
            <p:nvSpPr>
              <p:cNvPr id="137" name="Rounded Rectangle 136">
                <a:extLst>
                  <a:ext uri="{FF2B5EF4-FFF2-40B4-BE49-F238E27FC236}">
                    <a16:creationId xmlns:a16="http://schemas.microsoft.com/office/drawing/2014/main" id="{BC19B44F-2881-D242-9820-8A9686A2DAD8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BF69C865-AAC2-B14D-9775-9294C8AE1D4D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CM3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54296638-DA97-724D-BA69-65FAFB2C83B7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9A8F75C1-0993-EF44-9E91-8F586D9C33E3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896AD008-8C7D-B34E-B0AE-1A2EDE180E0A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55BC82DD-0D47-8243-8F60-F8AC0D0C9E4D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54913202-C8A1-214F-9B3B-0254C1384D4A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3AF2F1B3-DB60-0141-9A6E-5303E9271DE6}"/>
                </a:ext>
              </a:extLst>
            </p:cNvPr>
            <p:cNvGrpSpPr/>
            <p:nvPr/>
          </p:nvGrpSpPr>
          <p:grpSpPr>
            <a:xfrm>
              <a:off x="6585156" y="3519768"/>
              <a:ext cx="1067561" cy="465354"/>
              <a:chOff x="3064480" y="3523949"/>
              <a:chExt cx="1067561" cy="465354"/>
            </a:xfrm>
          </p:grpSpPr>
          <p:sp>
            <p:nvSpPr>
              <p:cNvPr id="145" name="Rounded Rectangle 144">
                <a:extLst>
                  <a:ext uri="{FF2B5EF4-FFF2-40B4-BE49-F238E27FC236}">
                    <a16:creationId xmlns:a16="http://schemas.microsoft.com/office/drawing/2014/main" id="{9CAB880F-8F2B-604E-AC7B-8CD4D3EAB464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D0AE5A67-E60A-5A4B-A4D8-3A52E9871A23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CM4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01CEBF90-10B0-5B48-BD46-24641FAEBED5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D5A1E2C5-28CC-A941-B89C-82DA53316349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98DA4D1-D99E-664F-876A-54E2AD1E85EF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43C0FDDB-A93B-6147-84C0-2D5EEACF1D7F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0C0DE984-0975-8642-9D4A-4096A289D237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E731A44B-97DB-7445-A9F4-DD3B4AAAC8E8}"/>
                </a:ext>
              </a:extLst>
            </p:cNvPr>
            <p:cNvGrpSpPr/>
            <p:nvPr/>
          </p:nvGrpSpPr>
          <p:grpSpPr>
            <a:xfrm>
              <a:off x="7695439" y="3519768"/>
              <a:ext cx="1067561" cy="465354"/>
              <a:chOff x="3064480" y="3523949"/>
              <a:chExt cx="1067561" cy="465354"/>
            </a:xfrm>
          </p:grpSpPr>
          <p:sp>
            <p:nvSpPr>
              <p:cNvPr id="153" name="Rounded Rectangle 152">
                <a:extLst>
                  <a:ext uri="{FF2B5EF4-FFF2-40B4-BE49-F238E27FC236}">
                    <a16:creationId xmlns:a16="http://schemas.microsoft.com/office/drawing/2014/main" id="{B17A9702-94A3-B142-8F48-921D77441C1B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8DDD8B1A-9562-5E45-AFC9-6764543204A8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CM1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A32414CC-4FCC-4D43-AABA-99FEFC7EC0E8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E271C941-39ED-D744-92CF-34C0EA11EF4D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CC58AC3E-773C-C44C-A92F-329BC30FAF7A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0FEC4283-ECD1-4943-AC58-C2B72D51A4D5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4377323B-763F-304C-946C-55A823D7412D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BA7AA475-8E3E-DF43-8CA4-44153299C397}"/>
                </a:ext>
              </a:extLst>
            </p:cNvPr>
            <p:cNvSpPr/>
            <p:nvPr/>
          </p:nvSpPr>
          <p:spPr>
            <a:xfrm>
              <a:off x="4118017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ounded Rectangle 168">
              <a:extLst>
                <a:ext uri="{FF2B5EF4-FFF2-40B4-BE49-F238E27FC236}">
                  <a16:creationId xmlns:a16="http://schemas.microsoft.com/office/drawing/2014/main" id="{7796D1A3-2928-EA4C-B40F-3D40438AE83E}"/>
                </a:ext>
              </a:extLst>
            </p:cNvPr>
            <p:cNvSpPr/>
            <p:nvPr/>
          </p:nvSpPr>
          <p:spPr>
            <a:xfrm>
              <a:off x="1699541" y="3689125"/>
              <a:ext cx="1282559" cy="295997"/>
            </a:xfrm>
            <a:prstGeom prst="roundRect">
              <a:avLst/>
            </a:prstGeom>
            <a:noFill/>
            <a:ln w="9525">
              <a:solidFill>
                <a:schemeClr val="accent1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AA7ECA3D-7279-D54F-85EC-B09BE06282F8}"/>
                </a:ext>
              </a:extLst>
            </p:cNvPr>
            <p:cNvSpPr/>
            <p:nvPr/>
          </p:nvSpPr>
          <p:spPr>
            <a:xfrm>
              <a:off x="1724060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5B16EFE1-70C9-5D4C-9297-98635746BB75}"/>
                </a:ext>
              </a:extLst>
            </p:cNvPr>
            <p:cNvSpPr/>
            <p:nvPr/>
          </p:nvSpPr>
          <p:spPr>
            <a:xfrm>
              <a:off x="1985394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B95DF72E-6C64-454C-9AFF-255ABF1DDA12}"/>
                </a:ext>
              </a:extLst>
            </p:cNvPr>
            <p:cNvSpPr/>
            <p:nvPr/>
          </p:nvSpPr>
          <p:spPr>
            <a:xfrm>
              <a:off x="2167471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A9920290-BD52-2A44-931E-FF8985B70AEF}"/>
                </a:ext>
              </a:extLst>
            </p:cNvPr>
            <p:cNvSpPr/>
            <p:nvPr/>
          </p:nvSpPr>
          <p:spPr>
            <a:xfrm>
              <a:off x="2349548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9957187A-9363-184A-8576-F8A7D5D8495E}"/>
                </a:ext>
              </a:extLst>
            </p:cNvPr>
            <p:cNvSpPr/>
            <p:nvPr/>
          </p:nvSpPr>
          <p:spPr>
            <a:xfrm>
              <a:off x="2531625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BA43BCE5-7853-B94F-898A-4F4943B146D0}"/>
                </a:ext>
              </a:extLst>
            </p:cNvPr>
            <p:cNvSpPr/>
            <p:nvPr/>
          </p:nvSpPr>
          <p:spPr>
            <a:xfrm>
              <a:off x="2788035" y="3749640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B148F71-8F1E-FE43-AE17-3CC5F24F5C68}"/>
                </a:ext>
              </a:extLst>
            </p:cNvPr>
            <p:cNvSpPr txBox="1"/>
            <p:nvPr/>
          </p:nvSpPr>
          <p:spPr>
            <a:xfrm>
              <a:off x="3310452" y="3519768"/>
              <a:ext cx="715921" cy="19581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low beta CM2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50" name="TextBox 349">
            <a:extLst>
              <a:ext uri="{FF2B5EF4-FFF2-40B4-BE49-F238E27FC236}">
                <a16:creationId xmlns:a16="http://schemas.microsoft.com/office/drawing/2014/main" id="{E74B4E74-1548-344E-9EFC-87ACE66A1DB0}"/>
              </a:ext>
            </a:extLst>
          </p:cNvPr>
          <p:cNvSpPr txBox="1"/>
          <p:nvPr/>
        </p:nvSpPr>
        <p:spPr>
          <a:xfrm>
            <a:off x="34765" y="535988"/>
            <a:ext cx="592802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200" b="1" u="sng" dirty="0"/>
              <a:t>REX/HIE-ISOLDE today:</a:t>
            </a:r>
          </a:p>
        </p:txBody>
      </p:sp>
      <p:sp>
        <p:nvSpPr>
          <p:cNvPr id="351" name="TextBox 350">
            <a:extLst>
              <a:ext uri="{FF2B5EF4-FFF2-40B4-BE49-F238E27FC236}">
                <a16:creationId xmlns:a16="http://schemas.microsoft.com/office/drawing/2014/main" id="{CCD94E3E-C4DC-3346-AB81-95666395FEC9}"/>
              </a:ext>
            </a:extLst>
          </p:cNvPr>
          <p:cNvSpPr txBox="1"/>
          <p:nvPr/>
        </p:nvSpPr>
        <p:spPr>
          <a:xfrm>
            <a:off x="18089" y="1524000"/>
            <a:ext cx="592802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200" b="1" u="sng" dirty="0"/>
              <a:t>HIE-ISOLDE phase 3: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2EC9F498-44F3-DD47-B320-AE6CD09859C8}"/>
              </a:ext>
            </a:extLst>
          </p:cNvPr>
          <p:cNvGrpSpPr/>
          <p:nvPr/>
        </p:nvGrpSpPr>
        <p:grpSpPr>
          <a:xfrm>
            <a:off x="65534" y="2800770"/>
            <a:ext cx="8926066" cy="490757"/>
            <a:chOff x="91779" y="4180177"/>
            <a:chExt cx="8926066" cy="490757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1B9FD8D8-0FF0-8A4D-82AA-5178925DC335}"/>
                </a:ext>
              </a:extLst>
            </p:cNvPr>
            <p:cNvCxnSpPr>
              <a:cxnSpLocks/>
            </p:cNvCxnSpPr>
            <p:nvPr/>
          </p:nvCxnSpPr>
          <p:spPr>
            <a:xfrm>
              <a:off x="91779" y="4530046"/>
              <a:ext cx="8926066" cy="0"/>
            </a:xfrm>
            <a:prstGeom prst="line">
              <a:avLst/>
            </a:prstGeom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BC79C1D7-14D0-0F47-91FA-11FAB6CE7476}"/>
                </a:ext>
              </a:extLst>
            </p:cNvPr>
            <p:cNvSpPr/>
            <p:nvPr/>
          </p:nvSpPr>
          <p:spPr>
            <a:xfrm>
              <a:off x="277857" y="4381414"/>
              <a:ext cx="465936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F02FF5A6-C717-2445-9E07-5BCAD0C2D7B7}"/>
                </a:ext>
              </a:extLst>
            </p:cNvPr>
            <p:cNvSpPr txBox="1"/>
            <p:nvPr/>
          </p:nvSpPr>
          <p:spPr>
            <a:xfrm>
              <a:off x="328515" y="4185601"/>
              <a:ext cx="348717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RFQ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63" name="Rounded Rectangle 162">
              <a:extLst>
                <a:ext uri="{FF2B5EF4-FFF2-40B4-BE49-F238E27FC236}">
                  <a16:creationId xmlns:a16="http://schemas.microsoft.com/office/drawing/2014/main" id="{F3757540-0EA2-2542-A828-9622717A51DD}"/>
                </a:ext>
              </a:extLst>
            </p:cNvPr>
            <p:cNvSpPr/>
            <p:nvPr/>
          </p:nvSpPr>
          <p:spPr>
            <a:xfrm>
              <a:off x="799142" y="4381414"/>
              <a:ext cx="130729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8AFAA48-1861-3148-B3C4-D5105F68E3FE}"/>
                </a:ext>
              </a:extLst>
            </p:cNvPr>
            <p:cNvSpPr txBox="1"/>
            <p:nvPr/>
          </p:nvSpPr>
          <p:spPr>
            <a:xfrm>
              <a:off x="584953" y="4180177"/>
              <a:ext cx="487750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 err="1">
                  <a:solidFill>
                    <a:srgbClr val="FF0000"/>
                  </a:solidFill>
                </a:rPr>
                <a:t>Buncher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165" name="Rounded Rectangle 164">
              <a:extLst>
                <a:ext uri="{FF2B5EF4-FFF2-40B4-BE49-F238E27FC236}">
                  <a16:creationId xmlns:a16="http://schemas.microsoft.com/office/drawing/2014/main" id="{077B469B-F0BE-364D-995D-153E606C2982}"/>
                </a:ext>
              </a:extLst>
            </p:cNvPr>
            <p:cNvSpPr/>
            <p:nvPr/>
          </p:nvSpPr>
          <p:spPr>
            <a:xfrm>
              <a:off x="1702188" y="4381414"/>
              <a:ext cx="316906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497F9C0D-6BB1-DB44-B27E-B11F33D92766}"/>
                </a:ext>
              </a:extLst>
            </p:cNvPr>
            <p:cNvSpPr txBox="1"/>
            <p:nvPr/>
          </p:nvSpPr>
          <p:spPr>
            <a:xfrm>
              <a:off x="1637009" y="4185601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ST3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4847C692-C982-3F42-A17C-DF66AA659FB7}"/>
                </a:ext>
              </a:extLst>
            </p:cNvPr>
            <p:cNvSpPr/>
            <p:nvPr/>
          </p:nvSpPr>
          <p:spPr>
            <a:xfrm>
              <a:off x="2071480" y="4381414"/>
              <a:ext cx="316906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9A6BDAFD-6C57-6245-8BAA-5E2E640AFE61}"/>
                </a:ext>
              </a:extLst>
            </p:cNvPr>
            <p:cNvSpPr txBox="1"/>
            <p:nvPr/>
          </p:nvSpPr>
          <p:spPr>
            <a:xfrm>
              <a:off x="2002827" y="4185601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ST4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177" name="Rounded Rectangle 176">
              <a:extLst>
                <a:ext uri="{FF2B5EF4-FFF2-40B4-BE49-F238E27FC236}">
                  <a16:creationId xmlns:a16="http://schemas.microsoft.com/office/drawing/2014/main" id="{761A9FC2-E47F-6240-B8F3-F9E94CED135B}"/>
                </a:ext>
              </a:extLst>
            </p:cNvPr>
            <p:cNvSpPr/>
            <p:nvPr/>
          </p:nvSpPr>
          <p:spPr>
            <a:xfrm>
              <a:off x="2438114" y="4381415"/>
              <a:ext cx="316906" cy="264420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C9F198A5-A4FD-6047-8C83-1F4BB6337F10}"/>
                </a:ext>
              </a:extLst>
            </p:cNvPr>
            <p:cNvSpPr txBox="1"/>
            <p:nvPr/>
          </p:nvSpPr>
          <p:spPr>
            <a:xfrm>
              <a:off x="2368645" y="4185601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ST5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E2AA8D3D-ED74-A848-8482-2C16F5C39B6E}"/>
                </a:ext>
              </a:extLst>
            </p:cNvPr>
            <p:cNvSpPr/>
            <p:nvPr/>
          </p:nvSpPr>
          <p:spPr>
            <a:xfrm>
              <a:off x="2799593" y="4381415"/>
              <a:ext cx="316906" cy="264420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6FF33FEF-D0A0-CF47-BCB3-1E2C5E26FA5B}"/>
                </a:ext>
              </a:extLst>
            </p:cNvPr>
            <p:cNvSpPr txBox="1"/>
            <p:nvPr/>
          </p:nvSpPr>
          <p:spPr>
            <a:xfrm>
              <a:off x="2734464" y="4185601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ST6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C9383A2B-6CAC-2445-864D-73403E88375B}"/>
                </a:ext>
              </a:extLst>
            </p:cNvPr>
            <p:cNvGrpSpPr/>
            <p:nvPr/>
          </p:nvGrpSpPr>
          <p:grpSpPr>
            <a:xfrm>
              <a:off x="3243327" y="4205580"/>
              <a:ext cx="1067561" cy="465354"/>
              <a:chOff x="3064480" y="3523949"/>
              <a:chExt cx="1067561" cy="465354"/>
            </a:xfrm>
          </p:grpSpPr>
          <p:sp>
            <p:nvSpPr>
              <p:cNvPr id="210" name="Rounded Rectangle 209">
                <a:extLst>
                  <a:ext uri="{FF2B5EF4-FFF2-40B4-BE49-F238E27FC236}">
                    <a16:creationId xmlns:a16="http://schemas.microsoft.com/office/drawing/2014/main" id="{E60A88B2-9137-FA4E-BD49-4181ACC3C9DA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TextBox 210">
                <a:extLst>
                  <a:ext uri="{FF2B5EF4-FFF2-40B4-BE49-F238E27FC236}">
                    <a16:creationId xmlns:a16="http://schemas.microsoft.com/office/drawing/2014/main" id="{8AEB825F-74E7-184A-8ECA-07F0D533E2A9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CM1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AF3A0CF2-BE8D-CA49-8BBF-1B8C05D8C174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1E8B74AE-051F-2844-98D6-83DA3CF998FC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E2BC02F4-9749-F54B-A4AD-997A8BBE8C8B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A9CFA6C6-BBCF-054D-8BE4-F582A6A75364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BC7F60DD-249D-EA4F-AD89-500BCBE8FE15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3EB93491-0239-B949-B92A-EB8712DFFDC5}"/>
                </a:ext>
              </a:extLst>
            </p:cNvPr>
            <p:cNvGrpSpPr/>
            <p:nvPr/>
          </p:nvGrpSpPr>
          <p:grpSpPr>
            <a:xfrm>
              <a:off x="4356750" y="4205580"/>
              <a:ext cx="1067561" cy="465354"/>
              <a:chOff x="3064480" y="3523949"/>
              <a:chExt cx="1067561" cy="465354"/>
            </a:xfrm>
          </p:grpSpPr>
          <p:sp>
            <p:nvSpPr>
              <p:cNvPr id="203" name="Rounded Rectangle 202">
                <a:extLst>
                  <a:ext uri="{FF2B5EF4-FFF2-40B4-BE49-F238E27FC236}">
                    <a16:creationId xmlns:a16="http://schemas.microsoft.com/office/drawing/2014/main" id="{D47F2B3E-926C-6A4B-AEBE-A8C32B82593C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F1168F41-B4D6-9B4A-814C-EACBC94E0094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CM2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A66284FC-7847-C24B-BC33-CA0173283ABD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D70294BA-2574-454E-A815-3D2AA12059F1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CB7A1AC2-5C5F-0A49-A49D-64F0E48EA36B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E6D38742-287B-0241-A542-02F77F03BFC1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59A2BB42-C50F-A342-B2C5-69D8C25821AA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2C69BBAF-0708-3D46-B2B7-085E14626FE7}"/>
                </a:ext>
              </a:extLst>
            </p:cNvPr>
            <p:cNvGrpSpPr/>
            <p:nvPr/>
          </p:nvGrpSpPr>
          <p:grpSpPr>
            <a:xfrm>
              <a:off x="5473462" y="4205580"/>
              <a:ext cx="1067561" cy="465354"/>
              <a:chOff x="3064480" y="3523949"/>
              <a:chExt cx="1067561" cy="465354"/>
            </a:xfrm>
          </p:grpSpPr>
          <p:sp>
            <p:nvSpPr>
              <p:cNvPr id="196" name="Rounded Rectangle 195">
                <a:extLst>
                  <a:ext uri="{FF2B5EF4-FFF2-40B4-BE49-F238E27FC236}">
                    <a16:creationId xmlns:a16="http://schemas.microsoft.com/office/drawing/2014/main" id="{04EE2A11-E91E-6246-9267-9FF6F409CF9B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8EF544D2-7A45-A34F-BBBF-4F3F47F977DE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CM3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566470ED-8298-6B40-AA7C-EAD61219C3FB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E3106934-41AA-7A40-9C83-96F865974A47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id="{95CC4D95-B8A8-D949-BC65-15A6095D1AE8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64F87CCA-6D67-784C-A45D-1FFAE91BA2B1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E43D14D0-7C65-4644-BB47-6513F3CA1BB9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C2DEDD9F-6132-ED41-8E0B-918B2F6EEF16}"/>
                </a:ext>
              </a:extLst>
            </p:cNvPr>
            <p:cNvGrpSpPr/>
            <p:nvPr/>
          </p:nvGrpSpPr>
          <p:grpSpPr>
            <a:xfrm>
              <a:off x="6590174" y="4205580"/>
              <a:ext cx="1067561" cy="465354"/>
              <a:chOff x="3064480" y="3523949"/>
              <a:chExt cx="1067561" cy="465354"/>
            </a:xfrm>
          </p:grpSpPr>
          <p:sp>
            <p:nvSpPr>
              <p:cNvPr id="189" name="Rounded Rectangle 188">
                <a:extLst>
                  <a:ext uri="{FF2B5EF4-FFF2-40B4-BE49-F238E27FC236}">
                    <a16:creationId xmlns:a16="http://schemas.microsoft.com/office/drawing/2014/main" id="{D66E99CF-0C75-8742-B4EF-709318366C4C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DECB5324-4DE1-A941-9631-4ECD0219EE5E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CM4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57778C77-5204-DB4D-BDEF-32687DE33CE9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Oval 191">
                <a:extLst>
                  <a:ext uri="{FF2B5EF4-FFF2-40B4-BE49-F238E27FC236}">
                    <a16:creationId xmlns:a16="http://schemas.microsoft.com/office/drawing/2014/main" id="{DA762554-28AA-0541-B637-2AE74D04E973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Oval 192">
                <a:extLst>
                  <a:ext uri="{FF2B5EF4-FFF2-40B4-BE49-F238E27FC236}">
                    <a16:creationId xmlns:a16="http://schemas.microsoft.com/office/drawing/2014/main" id="{D67B3A3D-7EA2-9343-8530-1386FCF10E43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Oval 193">
                <a:extLst>
                  <a:ext uri="{FF2B5EF4-FFF2-40B4-BE49-F238E27FC236}">
                    <a16:creationId xmlns:a16="http://schemas.microsoft.com/office/drawing/2014/main" id="{D3430D19-C550-EF48-9CD1-2DCED5AF69A6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EADDEFF9-677E-7144-B7F9-A52E48BB4A26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5" name="Rounded Rectangle 184">
              <a:extLst>
                <a:ext uri="{FF2B5EF4-FFF2-40B4-BE49-F238E27FC236}">
                  <a16:creationId xmlns:a16="http://schemas.microsoft.com/office/drawing/2014/main" id="{1D78D3F5-5A77-264B-9514-E6F481C06E4E}"/>
                </a:ext>
              </a:extLst>
            </p:cNvPr>
            <p:cNvSpPr/>
            <p:nvPr/>
          </p:nvSpPr>
          <p:spPr>
            <a:xfrm>
              <a:off x="972523" y="4381414"/>
              <a:ext cx="316906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56F6C04B-8B9B-204D-8993-FAA7E8B0FAB6}"/>
                </a:ext>
              </a:extLst>
            </p:cNvPr>
            <p:cNvSpPr txBox="1"/>
            <p:nvPr/>
          </p:nvSpPr>
          <p:spPr>
            <a:xfrm>
              <a:off x="905373" y="4185601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ST1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187" name="Rounded Rectangle 186">
              <a:extLst>
                <a:ext uri="{FF2B5EF4-FFF2-40B4-BE49-F238E27FC236}">
                  <a16:creationId xmlns:a16="http://schemas.microsoft.com/office/drawing/2014/main" id="{C0D6A7C5-A7F9-3D4A-BD51-8AB6F19C18F9}"/>
                </a:ext>
              </a:extLst>
            </p:cNvPr>
            <p:cNvSpPr/>
            <p:nvPr/>
          </p:nvSpPr>
          <p:spPr>
            <a:xfrm>
              <a:off x="1341607" y="4381414"/>
              <a:ext cx="316906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9558E6BF-B9AA-6744-952C-7D99DD1F5E6F}"/>
                </a:ext>
              </a:extLst>
            </p:cNvPr>
            <p:cNvSpPr txBox="1"/>
            <p:nvPr/>
          </p:nvSpPr>
          <p:spPr>
            <a:xfrm>
              <a:off x="1271191" y="4185601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ST2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17" name="TextBox 216">
            <a:extLst>
              <a:ext uri="{FF2B5EF4-FFF2-40B4-BE49-F238E27FC236}">
                <a16:creationId xmlns:a16="http://schemas.microsoft.com/office/drawing/2014/main" id="{94B5CFDB-F06E-2A4B-B1DB-974BA716B861}"/>
              </a:ext>
            </a:extLst>
          </p:cNvPr>
          <p:cNvSpPr txBox="1"/>
          <p:nvPr/>
        </p:nvSpPr>
        <p:spPr>
          <a:xfrm>
            <a:off x="22161" y="2523771"/>
            <a:ext cx="592802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200" b="1" u="sng" dirty="0"/>
              <a:t>Room temperature upgrade of REX:</a:t>
            </a:r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2EEC4852-169D-4249-AEC3-C39E5CE1EC27}"/>
              </a:ext>
            </a:extLst>
          </p:cNvPr>
          <p:cNvGrpSpPr/>
          <p:nvPr/>
        </p:nvGrpSpPr>
        <p:grpSpPr>
          <a:xfrm>
            <a:off x="91779" y="3852642"/>
            <a:ext cx="8899821" cy="490758"/>
            <a:chOff x="91779" y="4905445"/>
            <a:chExt cx="8899821" cy="490758"/>
          </a:xfrm>
        </p:grpSpPr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B1C9CEC2-11D6-734A-AD61-8DC3523D3C77}"/>
                </a:ext>
              </a:extLst>
            </p:cNvPr>
            <p:cNvCxnSpPr>
              <a:cxnSpLocks/>
            </p:cNvCxnSpPr>
            <p:nvPr/>
          </p:nvCxnSpPr>
          <p:spPr>
            <a:xfrm>
              <a:off x="91779" y="5255315"/>
              <a:ext cx="8899821" cy="0"/>
            </a:xfrm>
            <a:prstGeom prst="line">
              <a:avLst/>
            </a:prstGeom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Rounded Rectangle 219">
              <a:extLst>
                <a:ext uri="{FF2B5EF4-FFF2-40B4-BE49-F238E27FC236}">
                  <a16:creationId xmlns:a16="http://schemas.microsoft.com/office/drawing/2014/main" id="{E81CDE01-6E71-A841-B37B-0D60025E1966}"/>
                </a:ext>
              </a:extLst>
            </p:cNvPr>
            <p:cNvSpPr/>
            <p:nvPr/>
          </p:nvSpPr>
          <p:spPr>
            <a:xfrm>
              <a:off x="277857" y="5106683"/>
              <a:ext cx="465936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A4F5CC93-A013-9944-82D4-47B036EF1A81}"/>
                </a:ext>
              </a:extLst>
            </p:cNvPr>
            <p:cNvSpPr txBox="1"/>
            <p:nvPr/>
          </p:nvSpPr>
          <p:spPr>
            <a:xfrm>
              <a:off x="328515" y="4910870"/>
              <a:ext cx="348717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RFQ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2" name="Rounded Rectangle 221">
              <a:extLst>
                <a:ext uri="{FF2B5EF4-FFF2-40B4-BE49-F238E27FC236}">
                  <a16:creationId xmlns:a16="http://schemas.microsoft.com/office/drawing/2014/main" id="{7354BB1C-3A84-4B43-92FF-0D63C500037A}"/>
                </a:ext>
              </a:extLst>
            </p:cNvPr>
            <p:cNvSpPr/>
            <p:nvPr/>
          </p:nvSpPr>
          <p:spPr>
            <a:xfrm>
              <a:off x="3029523" y="5100206"/>
              <a:ext cx="1282559" cy="295997"/>
            </a:xfrm>
            <a:prstGeom prst="roundRect">
              <a:avLst/>
            </a:prstGeom>
            <a:noFill/>
            <a:ln w="9525">
              <a:solidFill>
                <a:schemeClr val="accent1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94E17726-0CF2-BE47-AB98-58AE14A5900B}"/>
                </a:ext>
              </a:extLst>
            </p:cNvPr>
            <p:cNvSpPr txBox="1"/>
            <p:nvPr/>
          </p:nvSpPr>
          <p:spPr>
            <a:xfrm>
              <a:off x="2002187" y="4930849"/>
              <a:ext cx="729764" cy="19581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low beta CM1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A2A2896A-D5D8-4443-8426-10BF67A73055}"/>
                </a:ext>
              </a:extLst>
            </p:cNvPr>
            <p:cNvSpPr/>
            <p:nvPr/>
          </p:nvSpPr>
          <p:spPr>
            <a:xfrm>
              <a:off x="3054042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3A739BA9-3D84-A549-B202-0E258AC00721}"/>
                </a:ext>
              </a:extLst>
            </p:cNvPr>
            <p:cNvSpPr/>
            <p:nvPr/>
          </p:nvSpPr>
          <p:spPr>
            <a:xfrm>
              <a:off x="3315376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437ABA18-FF22-6648-AFF8-CABB53D91783}"/>
                </a:ext>
              </a:extLst>
            </p:cNvPr>
            <p:cNvSpPr/>
            <p:nvPr/>
          </p:nvSpPr>
          <p:spPr>
            <a:xfrm>
              <a:off x="3497453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C8889B87-C5D6-154C-A134-A28C356402C9}"/>
                </a:ext>
              </a:extLst>
            </p:cNvPr>
            <p:cNvSpPr/>
            <p:nvPr/>
          </p:nvSpPr>
          <p:spPr>
            <a:xfrm>
              <a:off x="3679530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399A44A3-BBD4-3B47-A7C1-2256A9EBFC1E}"/>
                </a:ext>
              </a:extLst>
            </p:cNvPr>
            <p:cNvSpPr/>
            <p:nvPr/>
          </p:nvSpPr>
          <p:spPr>
            <a:xfrm>
              <a:off x="3861607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DA5A9AFE-7EB9-F24C-B814-131575B7C54F}"/>
                </a:ext>
              </a:extLst>
            </p:cNvPr>
            <p:cNvGrpSpPr/>
            <p:nvPr/>
          </p:nvGrpSpPr>
          <p:grpSpPr>
            <a:xfrm>
              <a:off x="4351732" y="4930849"/>
              <a:ext cx="1067561" cy="465354"/>
              <a:chOff x="3064480" y="3523949"/>
              <a:chExt cx="1067561" cy="465354"/>
            </a:xfrm>
          </p:grpSpPr>
          <p:sp>
            <p:nvSpPr>
              <p:cNvPr id="269" name="Rounded Rectangle 268">
                <a:extLst>
                  <a:ext uri="{FF2B5EF4-FFF2-40B4-BE49-F238E27FC236}">
                    <a16:creationId xmlns:a16="http://schemas.microsoft.com/office/drawing/2014/main" id="{7C32D4EA-75FF-9745-B9CD-90CF12EE4EC3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A63911E5-D4EE-5C4B-B8F6-A738B9E3D54F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CM2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DEA959C1-67D2-7640-9C33-66222B5E81D9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2" name="Oval 271">
                <a:extLst>
                  <a:ext uri="{FF2B5EF4-FFF2-40B4-BE49-F238E27FC236}">
                    <a16:creationId xmlns:a16="http://schemas.microsoft.com/office/drawing/2014/main" id="{09A483DB-C980-8D40-9659-615095F87819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DF4BE132-A55A-F548-9AFD-518075FCD547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4" name="Oval 273">
                <a:extLst>
                  <a:ext uri="{FF2B5EF4-FFF2-40B4-BE49-F238E27FC236}">
                    <a16:creationId xmlns:a16="http://schemas.microsoft.com/office/drawing/2014/main" id="{BB159234-B3A8-5145-8465-AC51E3097F12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C9E11E65-E0CC-6042-AF07-7BC5A2549B2F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3E3DD505-6C83-5E45-99B3-906979AE0952}"/>
                </a:ext>
              </a:extLst>
            </p:cNvPr>
            <p:cNvGrpSpPr/>
            <p:nvPr/>
          </p:nvGrpSpPr>
          <p:grpSpPr>
            <a:xfrm>
              <a:off x="5468444" y="4930849"/>
              <a:ext cx="1067561" cy="465354"/>
              <a:chOff x="3064480" y="3523949"/>
              <a:chExt cx="1067561" cy="465354"/>
            </a:xfrm>
          </p:grpSpPr>
          <p:sp>
            <p:nvSpPr>
              <p:cNvPr id="262" name="Rounded Rectangle 261">
                <a:extLst>
                  <a:ext uri="{FF2B5EF4-FFF2-40B4-BE49-F238E27FC236}">
                    <a16:creationId xmlns:a16="http://schemas.microsoft.com/office/drawing/2014/main" id="{D679612C-0877-494D-B4F3-447E21001576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E283119B-BA57-304D-A9A8-C35437B54B9F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CM3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4" name="Oval 263">
                <a:extLst>
                  <a:ext uri="{FF2B5EF4-FFF2-40B4-BE49-F238E27FC236}">
                    <a16:creationId xmlns:a16="http://schemas.microsoft.com/office/drawing/2014/main" id="{47FB86E0-EDAD-6041-878F-931E1B8B82A0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6188D578-1EE2-2E41-B5A5-42E4F2B81D28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6" name="Oval 265">
                <a:extLst>
                  <a:ext uri="{FF2B5EF4-FFF2-40B4-BE49-F238E27FC236}">
                    <a16:creationId xmlns:a16="http://schemas.microsoft.com/office/drawing/2014/main" id="{7D213CE8-3000-0F48-A684-8257FB8F0717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8AEBE033-A699-584F-81BB-7CEBBDD6FE5D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476E5C9B-B8B2-3D47-89DA-98C8AD18753C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5D24B575-3C9F-F547-B6C8-910C182D0013}"/>
                </a:ext>
              </a:extLst>
            </p:cNvPr>
            <p:cNvGrpSpPr/>
            <p:nvPr/>
          </p:nvGrpSpPr>
          <p:grpSpPr>
            <a:xfrm>
              <a:off x="6585156" y="4930849"/>
              <a:ext cx="1067561" cy="465354"/>
              <a:chOff x="3064480" y="3523949"/>
              <a:chExt cx="1067561" cy="465354"/>
            </a:xfrm>
          </p:grpSpPr>
          <p:sp>
            <p:nvSpPr>
              <p:cNvPr id="255" name="Rounded Rectangle 254">
                <a:extLst>
                  <a:ext uri="{FF2B5EF4-FFF2-40B4-BE49-F238E27FC236}">
                    <a16:creationId xmlns:a16="http://schemas.microsoft.com/office/drawing/2014/main" id="{A19372CB-645B-D04E-A1B2-23AE18DF45A0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6" name="TextBox 255">
                <a:extLst>
                  <a:ext uri="{FF2B5EF4-FFF2-40B4-BE49-F238E27FC236}">
                    <a16:creationId xmlns:a16="http://schemas.microsoft.com/office/drawing/2014/main" id="{59215AB9-259A-1F41-9643-07B90D2BE8D7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CM1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E0F5369C-B32F-8A48-A2D2-3F3B45BC886C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86949536-9A94-E449-BF51-7024149BFEE8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2890DEB6-385C-C045-8096-FB909F21295E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0" name="Oval 259">
                <a:extLst>
                  <a:ext uri="{FF2B5EF4-FFF2-40B4-BE49-F238E27FC236}">
                    <a16:creationId xmlns:a16="http://schemas.microsoft.com/office/drawing/2014/main" id="{FA256F44-EF5E-F441-888E-DDD5C005B1CE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BE3FCC8-E5FB-3D4D-B19F-C6F3A425D532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265F62A9-1A7A-BF40-AA90-D7F37C80FBDD}"/>
                </a:ext>
              </a:extLst>
            </p:cNvPr>
            <p:cNvGrpSpPr/>
            <p:nvPr/>
          </p:nvGrpSpPr>
          <p:grpSpPr>
            <a:xfrm>
              <a:off x="7695439" y="4930849"/>
              <a:ext cx="1067561" cy="465354"/>
              <a:chOff x="3064480" y="3523949"/>
              <a:chExt cx="1067561" cy="465354"/>
            </a:xfrm>
          </p:grpSpPr>
          <p:sp>
            <p:nvSpPr>
              <p:cNvPr id="248" name="Rounded Rectangle 247">
                <a:extLst>
                  <a:ext uri="{FF2B5EF4-FFF2-40B4-BE49-F238E27FC236}">
                    <a16:creationId xmlns:a16="http://schemas.microsoft.com/office/drawing/2014/main" id="{8B06F5F9-3F39-D946-ACD7-A7DB7D16BE25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103DF065-7D10-284D-AC29-98B95D724B0B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CM4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0" name="Oval 249">
                <a:extLst>
                  <a:ext uri="{FF2B5EF4-FFF2-40B4-BE49-F238E27FC236}">
                    <a16:creationId xmlns:a16="http://schemas.microsoft.com/office/drawing/2014/main" id="{BB1AB4E0-ECB2-5D48-AD35-43302D10CAB7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5A554111-756D-1546-AE1A-341A029EBD81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Oval 251">
                <a:extLst>
                  <a:ext uri="{FF2B5EF4-FFF2-40B4-BE49-F238E27FC236}">
                    <a16:creationId xmlns:a16="http://schemas.microsoft.com/office/drawing/2014/main" id="{6E348239-E96B-1F47-839C-B82326D491A6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C74B157B-8008-3B4B-9734-706054282CFC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" name="Oval 253">
                <a:extLst>
                  <a:ext uri="{FF2B5EF4-FFF2-40B4-BE49-F238E27FC236}">
                    <a16:creationId xmlns:a16="http://schemas.microsoft.com/office/drawing/2014/main" id="{5FABFC4C-9302-E94A-BE3A-3519B39662B3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C4E8FF57-B63B-204B-9C75-3224253804B2}"/>
                </a:ext>
              </a:extLst>
            </p:cNvPr>
            <p:cNvSpPr/>
            <p:nvPr/>
          </p:nvSpPr>
          <p:spPr>
            <a:xfrm>
              <a:off x="4118017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Rounded Rectangle 233">
              <a:extLst>
                <a:ext uri="{FF2B5EF4-FFF2-40B4-BE49-F238E27FC236}">
                  <a16:creationId xmlns:a16="http://schemas.microsoft.com/office/drawing/2014/main" id="{EAEEA5F6-DD70-C241-8866-57ED67C4774F}"/>
                </a:ext>
              </a:extLst>
            </p:cNvPr>
            <p:cNvSpPr/>
            <p:nvPr/>
          </p:nvSpPr>
          <p:spPr>
            <a:xfrm>
              <a:off x="1699541" y="5100206"/>
              <a:ext cx="1282559" cy="295997"/>
            </a:xfrm>
            <a:prstGeom prst="roundRect">
              <a:avLst/>
            </a:prstGeom>
            <a:noFill/>
            <a:ln w="9525">
              <a:solidFill>
                <a:schemeClr val="accent1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D465BD84-3066-9F41-9DF2-B42B0D99DA4F}"/>
                </a:ext>
              </a:extLst>
            </p:cNvPr>
            <p:cNvSpPr/>
            <p:nvPr/>
          </p:nvSpPr>
          <p:spPr>
            <a:xfrm>
              <a:off x="1724060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497A373F-8290-9B41-AD7F-2AC54E964458}"/>
                </a:ext>
              </a:extLst>
            </p:cNvPr>
            <p:cNvSpPr/>
            <p:nvPr/>
          </p:nvSpPr>
          <p:spPr>
            <a:xfrm>
              <a:off x="1985394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74B70895-AADC-444C-85FD-0A036CFEFBAB}"/>
                </a:ext>
              </a:extLst>
            </p:cNvPr>
            <p:cNvSpPr/>
            <p:nvPr/>
          </p:nvSpPr>
          <p:spPr>
            <a:xfrm>
              <a:off x="2167471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2C08E011-E79D-0D4B-A6FB-A4E0915F1CA8}"/>
                </a:ext>
              </a:extLst>
            </p:cNvPr>
            <p:cNvSpPr/>
            <p:nvPr/>
          </p:nvSpPr>
          <p:spPr>
            <a:xfrm>
              <a:off x="2349548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D037DED-5B94-BD42-9132-D644195E2E0D}"/>
                </a:ext>
              </a:extLst>
            </p:cNvPr>
            <p:cNvSpPr/>
            <p:nvPr/>
          </p:nvSpPr>
          <p:spPr>
            <a:xfrm>
              <a:off x="2531625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D9529ACE-521F-B34C-9367-B9DEEF2F9736}"/>
                </a:ext>
              </a:extLst>
            </p:cNvPr>
            <p:cNvSpPr/>
            <p:nvPr/>
          </p:nvSpPr>
          <p:spPr>
            <a:xfrm>
              <a:off x="2788035" y="5160721"/>
              <a:ext cx="164766" cy="17496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33C0C8F0-443D-FF41-A3B8-8F86E3954D72}"/>
                </a:ext>
              </a:extLst>
            </p:cNvPr>
            <p:cNvSpPr txBox="1"/>
            <p:nvPr/>
          </p:nvSpPr>
          <p:spPr>
            <a:xfrm>
              <a:off x="3310452" y="4930849"/>
              <a:ext cx="715921" cy="19581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low beta CM2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242" name="Rounded Rectangle 241">
              <a:extLst>
                <a:ext uri="{FF2B5EF4-FFF2-40B4-BE49-F238E27FC236}">
                  <a16:creationId xmlns:a16="http://schemas.microsoft.com/office/drawing/2014/main" id="{BE10EE16-4E3B-1F45-AD3F-D99CF5A77330}"/>
                </a:ext>
              </a:extLst>
            </p:cNvPr>
            <p:cNvSpPr/>
            <p:nvPr/>
          </p:nvSpPr>
          <p:spPr>
            <a:xfrm>
              <a:off x="785233" y="5106682"/>
              <a:ext cx="130729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TextBox 242">
              <a:extLst>
                <a:ext uri="{FF2B5EF4-FFF2-40B4-BE49-F238E27FC236}">
                  <a16:creationId xmlns:a16="http://schemas.microsoft.com/office/drawing/2014/main" id="{23FFAE75-CE51-F74E-9D00-ACE0AC9F02ED}"/>
                </a:ext>
              </a:extLst>
            </p:cNvPr>
            <p:cNvSpPr txBox="1"/>
            <p:nvPr/>
          </p:nvSpPr>
          <p:spPr>
            <a:xfrm>
              <a:off x="571044" y="4905445"/>
              <a:ext cx="487750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 err="1">
                  <a:solidFill>
                    <a:srgbClr val="FF0000"/>
                  </a:solidFill>
                </a:rPr>
                <a:t>Buncher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244" name="Rounded Rectangle 243">
              <a:extLst>
                <a:ext uri="{FF2B5EF4-FFF2-40B4-BE49-F238E27FC236}">
                  <a16:creationId xmlns:a16="http://schemas.microsoft.com/office/drawing/2014/main" id="{F96FD159-B886-0C48-8D0B-B007FB04F44C}"/>
                </a:ext>
              </a:extLst>
            </p:cNvPr>
            <p:cNvSpPr/>
            <p:nvPr/>
          </p:nvSpPr>
          <p:spPr>
            <a:xfrm>
              <a:off x="958614" y="5106682"/>
              <a:ext cx="316906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D0B733C7-6E2E-F348-B8B9-2339A5D079A5}"/>
                </a:ext>
              </a:extLst>
            </p:cNvPr>
            <p:cNvSpPr txBox="1"/>
            <p:nvPr/>
          </p:nvSpPr>
          <p:spPr>
            <a:xfrm>
              <a:off x="891464" y="4910869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ST1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246" name="Rounded Rectangle 245">
              <a:extLst>
                <a:ext uri="{FF2B5EF4-FFF2-40B4-BE49-F238E27FC236}">
                  <a16:creationId xmlns:a16="http://schemas.microsoft.com/office/drawing/2014/main" id="{2B70FC9A-C1AB-4345-A874-A2D6ED4C5450}"/>
                </a:ext>
              </a:extLst>
            </p:cNvPr>
            <p:cNvSpPr/>
            <p:nvPr/>
          </p:nvSpPr>
          <p:spPr>
            <a:xfrm>
              <a:off x="1327698" y="5106682"/>
              <a:ext cx="316906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2199B2E1-5DDF-8949-94AE-B5CC44F15820}"/>
                </a:ext>
              </a:extLst>
            </p:cNvPr>
            <p:cNvSpPr txBox="1"/>
            <p:nvPr/>
          </p:nvSpPr>
          <p:spPr>
            <a:xfrm>
              <a:off x="1257282" y="4910869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ST2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53382572-7FD6-0646-82FA-31E21D57EF95}"/>
              </a:ext>
            </a:extLst>
          </p:cNvPr>
          <p:cNvGrpSpPr/>
          <p:nvPr/>
        </p:nvGrpSpPr>
        <p:grpSpPr>
          <a:xfrm>
            <a:off x="91779" y="4954371"/>
            <a:ext cx="8926066" cy="490757"/>
            <a:chOff x="91779" y="5595298"/>
            <a:chExt cx="8926066" cy="490757"/>
          </a:xfrm>
        </p:grpSpPr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0A9D86D8-01BE-844A-81C6-E06C6D40EA63}"/>
                </a:ext>
              </a:extLst>
            </p:cNvPr>
            <p:cNvCxnSpPr>
              <a:cxnSpLocks/>
            </p:cNvCxnSpPr>
            <p:nvPr/>
          </p:nvCxnSpPr>
          <p:spPr>
            <a:xfrm>
              <a:off x="91779" y="5945167"/>
              <a:ext cx="8926066" cy="0"/>
            </a:xfrm>
            <a:prstGeom prst="line">
              <a:avLst/>
            </a:prstGeom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Rounded Rectangle 277">
              <a:extLst>
                <a:ext uri="{FF2B5EF4-FFF2-40B4-BE49-F238E27FC236}">
                  <a16:creationId xmlns:a16="http://schemas.microsoft.com/office/drawing/2014/main" id="{B5E8A7E1-012C-5B43-B688-98DAC26E38EB}"/>
                </a:ext>
              </a:extLst>
            </p:cNvPr>
            <p:cNvSpPr/>
            <p:nvPr/>
          </p:nvSpPr>
          <p:spPr>
            <a:xfrm>
              <a:off x="277857" y="5796535"/>
              <a:ext cx="465936" cy="264421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2AA36927-E50E-8941-A732-419D4152D17C}"/>
                </a:ext>
              </a:extLst>
            </p:cNvPr>
            <p:cNvSpPr txBox="1"/>
            <p:nvPr/>
          </p:nvSpPr>
          <p:spPr>
            <a:xfrm>
              <a:off x="328515" y="5600722"/>
              <a:ext cx="348717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RFQ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80" name="Rounded Rectangle 279">
              <a:extLst>
                <a:ext uri="{FF2B5EF4-FFF2-40B4-BE49-F238E27FC236}">
                  <a16:creationId xmlns:a16="http://schemas.microsoft.com/office/drawing/2014/main" id="{BCA07198-56BA-7D44-A5E6-F184AB1B1ACB}"/>
                </a:ext>
              </a:extLst>
            </p:cNvPr>
            <p:cNvSpPr/>
            <p:nvPr/>
          </p:nvSpPr>
          <p:spPr>
            <a:xfrm>
              <a:off x="799142" y="5796535"/>
              <a:ext cx="130729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E8F967DF-B1EC-F64A-8BCD-16C7A795E5F1}"/>
                </a:ext>
              </a:extLst>
            </p:cNvPr>
            <p:cNvSpPr txBox="1"/>
            <p:nvPr/>
          </p:nvSpPr>
          <p:spPr>
            <a:xfrm>
              <a:off x="584953" y="5595298"/>
              <a:ext cx="487750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 err="1">
                  <a:solidFill>
                    <a:srgbClr val="FF0000"/>
                  </a:solidFill>
                </a:rPr>
                <a:t>Buncher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282" name="Rounded Rectangle 281">
              <a:extLst>
                <a:ext uri="{FF2B5EF4-FFF2-40B4-BE49-F238E27FC236}">
                  <a16:creationId xmlns:a16="http://schemas.microsoft.com/office/drawing/2014/main" id="{A05CEEE0-54E3-6E4D-9121-84594DD0214D}"/>
                </a:ext>
              </a:extLst>
            </p:cNvPr>
            <p:cNvSpPr/>
            <p:nvPr/>
          </p:nvSpPr>
          <p:spPr>
            <a:xfrm>
              <a:off x="1702188" y="5796535"/>
              <a:ext cx="316906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F649B221-E571-7343-A6DB-87DC5EEFBE89}"/>
                </a:ext>
              </a:extLst>
            </p:cNvPr>
            <p:cNvSpPr txBox="1"/>
            <p:nvPr/>
          </p:nvSpPr>
          <p:spPr>
            <a:xfrm>
              <a:off x="1637009" y="5600722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ST3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284" name="Rounded Rectangle 283">
              <a:extLst>
                <a:ext uri="{FF2B5EF4-FFF2-40B4-BE49-F238E27FC236}">
                  <a16:creationId xmlns:a16="http://schemas.microsoft.com/office/drawing/2014/main" id="{0C0F4550-E78C-F346-BDC7-7FA990CE1D76}"/>
                </a:ext>
              </a:extLst>
            </p:cNvPr>
            <p:cNvSpPr/>
            <p:nvPr/>
          </p:nvSpPr>
          <p:spPr>
            <a:xfrm>
              <a:off x="2071480" y="5796535"/>
              <a:ext cx="316906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B598240F-C6EB-9541-BC89-85D3FF89593F}"/>
                </a:ext>
              </a:extLst>
            </p:cNvPr>
            <p:cNvSpPr txBox="1"/>
            <p:nvPr/>
          </p:nvSpPr>
          <p:spPr>
            <a:xfrm>
              <a:off x="2002827" y="5600722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ST4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286" name="Rounded Rectangle 285">
              <a:extLst>
                <a:ext uri="{FF2B5EF4-FFF2-40B4-BE49-F238E27FC236}">
                  <a16:creationId xmlns:a16="http://schemas.microsoft.com/office/drawing/2014/main" id="{5A98BBFC-48CE-C346-B9F3-6F065FED8DFD}"/>
                </a:ext>
              </a:extLst>
            </p:cNvPr>
            <p:cNvSpPr/>
            <p:nvPr/>
          </p:nvSpPr>
          <p:spPr>
            <a:xfrm>
              <a:off x="2438114" y="5796536"/>
              <a:ext cx="316906" cy="264420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81CBEC73-5976-EB48-9ECA-610CD9F1AE36}"/>
                </a:ext>
              </a:extLst>
            </p:cNvPr>
            <p:cNvSpPr txBox="1"/>
            <p:nvPr/>
          </p:nvSpPr>
          <p:spPr>
            <a:xfrm>
              <a:off x="2368645" y="5600722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ST5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288" name="Rounded Rectangle 287">
              <a:extLst>
                <a:ext uri="{FF2B5EF4-FFF2-40B4-BE49-F238E27FC236}">
                  <a16:creationId xmlns:a16="http://schemas.microsoft.com/office/drawing/2014/main" id="{FF386AAC-B207-E849-8F8D-1F1A724DABEF}"/>
                </a:ext>
              </a:extLst>
            </p:cNvPr>
            <p:cNvSpPr/>
            <p:nvPr/>
          </p:nvSpPr>
          <p:spPr>
            <a:xfrm>
              <a:off x="2799593" y="5796536"/>
              <a:ext cx="316906" cy="264420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B89CE023-8718-1843-A722-99DA164FB96C}"/>
                </a:ext>
              </a:extLst>
            </p:cNvPr>
            <p:cNvSpPr txBox="1"/>
            <p:nvPr/>
          </p:nvSpPr>
          <p:spPr>
            <a:xfrm>
              <a:off x="2734464" y="5600722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ST6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CC56A684-583B-E246-864A-455670B3E243}"/>
                </a:ext>
              </a:extLst>
            </p:cNvPr>
            <p:cNvGrpSpPr/>
            <p:nvPr/>
          </p:nvGrpSpPr>
          <p:grpSpPr>
            <a:xfrm>
              <a:off x="3243327" y="5620701"/>
              <a:ext cx="1067561" cy="465354"/>
              <a:chOff x="3064480" y="3523949"/>
              <a:chExt cx="1067561" cy="465354"/>
            </a:xfrm>
          </p:grpSpPr>
          <p:sp>
            <p:nvSpPr>
              <p:cNvPr id="327" name="Rounded Rectangle 326">
                <a:extLst>
                  <a:ext uri="{FF2B5EF4-FFF2-40B4-BE49-F238E27FC236}">
                    <a16:creationId xmlns:a16="http://schemas.microsoft.com/office/drawing/2014/main" id="{0D736CDF-8E29-0543-8CC7-900B5222B396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8" name="TextBox 327">
                <a:extLst>
                  <a:ext uri="{FF2B5EF4-FFF2-40B4-BE49-F238E27FC236}">
                    <a16:creationId xmlns:a16="http://schemas.microsoft.com/office/drawing/2014/main" id="{3DBEB122-B8FF-8A4C-A4A6-63703B020133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CM1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9" name="Oval 328">
                <a:extLst>
                  <a:ext uri="{FF2B5EF4-FFF2-40B4-BE49-F238E27FC236}">
                    <a16:creationId xmlns:a16="http://schemas.microsoft.com/office/drawing/2014/main" id="{E1583A93-F5E6-9747-8E97-70A2FAD40F4E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0" name="Oval 329">
                <a:extLst>
                  <a:ext uri="{FF2B5EF4-FFF2-40B4-BE49-F238E27FC236}">
                    <a16:creationId xmlns:a16="http://schemas.microsoft.com/office/drawing/2014/main" id="{97A609D7-3F6F-B845-8A54-3837065BDDEE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EBDCAAF0-2A32-7445-B805-9D1CD7D1AF4A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Oval 331">
                <a:extLst>
                  <a:ext uri="{FF2B5EF4-FFF2-40B4-BE49-F238E27FC236}">
                    <a16:creationId xmlns:a16="http://schemas.microsoft.com/office/drawing/2014/main" id="{FBD1ACFC-304D-CD46-969A-B5D9F6AA472D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3" name="Oval 332">
                <a:extLst>
                  <a:ext uri="{FF2B5EF4-FFF2-40B4-BE49-F238E27FC236}">
                    <a16:creationId xmlns:a16="http://schemas.microsoft.com/office/drawing/2014/main" id="{8036A156-83BB-604C-BAD5-85AFAF975EDD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397FDCE9-7DF0-BD46-B293-765FC65CC35B}"/>
                </a:ext>
              </a:extLst>
            </p:cNvPr>
            <p:cNvGrpSpPr/>
            <p:nvPr/>
          </p:nvGrpSpPr>
          <p:grpSpPr>
            <a:xfrm>
              <a:off x="4356750" y="5620701"/>
              <a:ext cx="1067561" cy="465354"/>
              <a:chOff x="3064480" y="3523949"/>
              <a:chExt cx="1067561" cy="465354"/>
            </a:xfrm>
          </p:grpSpPr>
          <p:sp>
            <p:nvSpPr>
              <p:cNvPr id="320" name="Rounded Rectangle 319">
                <a:extLst>
                  <a:ext uri="{FF2B5EF4-FFF2-40B4-BE49-F238E27FC236}">
                    <a16:creationId xmlns:a16="http://schemas.microsoft.com/office/drawing/2014/main" id="{737822D8-546A-2340-A985-1B632BC5564A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1" name="TextBox 320">
                <a:extLst>
                  <a:ext uri="{FF2B5EF4-FFF2-40B4-BE49-F238E27FC236}">
                    <a16:creationId xmlns:a16="http://schemas.microsoft.com/office/drawing/2014/main" id="{A94D3637-3AD2-0543-9A7F-CE183B003C94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CM2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2" name="Oval 321">
                <a:extLst>
                  <a:ext uri="{FF2B5EF4-FFF2-40B4-BE49-F238E27FC236}">
                    <a16:creationId xmlns:a16="http://schemas.microsoft.com/office/drawing/2014/main" id="{65C34292-C5E4-394B-AB81-9BA222860E53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3" name="Oval 322">
                <a:extLst>
                  <a:ext uri="{FF2B5EF4-FFF2-40B4-BE49-F238E27FC236}">
                    <a16:creationId xmlns:a16="http://schemas.microsoft.com/office/drawing/2014/main" id="{7CB453E0-F145-3243-84B2-EAB357CBD31D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4" name="Oval 323">
                <a:extLst>
                  <a:ext uri="{FF2B5EF4-FFF2-40B4-BE49-F238E27FC236}">
                    <a16:creationId xmlns:a16="http://schemas.microsoft.com/office/drawing/2014/main" id="{8B658861-44D1-4C42-98DB-2819B2D48CBF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5" name="Oval 324">
                <a:extLst>
                  <a:ext uri="{FF2B5EF4-FFF2-40B4-BE49-F238E27FC236}">
                    <a16:creationId xmlns:a16="http://schemas.microsoft.com/office/drawing/2014/main" id="{2D442EC2-7A25-B542-B14B-CC1B04EF28D3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6" name="Oval 325">
                <a:extLst>
                  <a:ext uri="{FF2B5EF4-FFF2-40B4-BE49-F238E27FC236}">
                    <a16:creationId xmlns:a16="http://schemas.microsoft.com/office/drawing/2014/main" id="{12C4872B-38AE-364E-89A1-C2CAEF2BAEDC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A376E1CB-9A98-9942-B18B-E5F6B612B46F}"/>
                </a:ext>
              </a:extLst>
            </p:cNvPr>
            <p:cNvGrpSpPr/>
            <p:nvPr/>
          </p:nvGrpSpPr>
          <p:grpSpPr>
            <a:xfrm>
              <a:off x="5473462" y="5620701"/>
              <a:ext cx="1067561" cy="465354"/>
              <a:chOff x="3064480" y="3523949"/>
              <a:chExt cx="1067561" cy="465354"/>
            </a:xfrm>
          </p:grpSpPr>
          <p:sp>
            <p:nvSpPr>
              <p:cNvPr id="313" name="Rounded Rectangle 312">
                <a:extLst>
                  <a:ext uri="{FF2B5EF4-FFF2-40B4-BE49-F238E27FC236}">
                    <a16:creationId xmlns:a16="http://schemas.microsoft.com/office/drawing/2014/main" id="{75B1D2F9-877C-FC4D-B52B-2C7086FAB895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4622C569-A661-D543-8303-F74148D21A15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CM3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5" name="Oval 314">
                <a:extLst>
                  <a:ext uri="{FF2B5EF4-FFF2-40B4-BE49-F238E27FC236}">
                    <a16:creationId xmlns:a16="http://schemas.microsoft.com/office/drawing/2014/main" id="{86725FD4-5376-EE47-954A-FB75B738AEC5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6" name="Oval 315">
                <a:extLst>
                  <a:ext uri="{FF2B5EF4-FFF2-40B4-BE49-F238E27FC236}">
                    <a16:creationId xmlns:a16="http://schemas.microsoft.com/office/drawing/2014/main" id="{80CA39A8-6084-3342-9115-C8CD2E71D75E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7" name="Oval 316">
                <a:extLst>
                  <a:ext uri="{FF2B5EF4-FFF2-40B4-BE49-F238E27FC236}">
                    <a16:creationId xmlns:a16="http://schemas.microsoft.com/office/drawing/2014/main" id="{986B1CE3-2AC6-0C47-9D84-A283D8148554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088F7894-A3BB-CD47-B601-BD26B792F53E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Oval 318">
                <a:extLst>
                  <a:ext uri="{FF2B5EF4-FFF2-40B4-BE49-F238E27FC236}">
                    <a16:creationId xmlns:a16="http://schemas.microsoft.com/office/drawing/2014/main" id="{B9E83D60-A58C-1748-AFAB-284400A877FD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id="{48EF12A8-A2B7-F344-9E26-E01C204BD833}"/>
                </a:ext>
              </a:extLst>
            </p:cNvPr>
            <p:cNvGrpSpPr/>
            <p:nvPr/>
          </p:nvGrpSpPr>
          <p:grpSpPr>
            <a:xfrm>
              <a:off x="6590174" y="5620701"/>
              <a:ext cx="1067561" cy="465354"/>
              <a:chOff x="3064480" y="3523949"/>
              <a:chExt cx="1067561" cy="465354"/>
            </a:xfrm>
          </p:grpSpPr>
          <p:sp>
            <p:nvSpPr>
              <p:cNvPr id="306" name="Rounded Rectangle 305">
                <a:extLst>
                  <a:ext uri="{FF2B5EF4-FFF2-40B4-BE49-F238E27FC236}">
                    <a16:creationId xmlns:a16="http://schemas.microsoft.com/office/drawing/2014/main" id="{09E7916A-00EC-9444-B558-620658DE5CB8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7" name="TextBox 306">
                <a:extLst>
                  <a:ext uri="{FF2B5EF4-FFF2-40B4-BE49-F238E27FC236}">
                    <a16:creationId xmlns:a16="http://schemas.microsoft.com/office/drawing/2014/main" id="{3AE904F7-01C9-2041-83B1-60D9BE36B348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accent6">
                        <a:lumMod val="50000"/>
                      </a:schemeClr>
                    </a:solidFill>
                  </a:rPr>
                  <a:t>CM4</a:t>
                </a:r>
                <a:endParaRPr lang="en-GB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8" name="Oval 307">
                <a:extLst>
                  <a:ext uri="{FF2B5EF4-FFF2-40B4-BE49-F238E27FC236}">
                    <a16:creationId xmlns:a16="http://schemas.microsoft.com/office/drawing/2014/main" id="{0EFA11E1-1C8A-DD4B-BF8B-BA29F658241B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9" name="Oval 308">
                <a:extLst>
                  <a:ext uri="{FF2B5EF4-FFF2-40B4-BE49-F238E27FC236}">
                    <a16:creationId xmlns:a16="http://schemas.microsoft.com/office/drawing/2014/main" id="{1274E3EA-4429-DB46-ADB0-43A21BDBDC24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0" name="Oval 309">
                <a:extLst>
                  <a:ext uri="{FF2B5EF4-FFF2-40B4-BE49-F238E27FC236}">
                    <a16:creationId xmlns:a16="http://schemas.microsoft.com/office/drawing/2014/main" id="{AC4D5BD5-25F6-DA4A-8053-9B0497EE92DC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1" name="Oval 310">
                <a:extLst>
                  <a:ext uri="{FF2B5EF4-FFF2-40B4-BE49-F238E27FC236}">
                    <a16:creationId xmlns:a16="http://schemas.microsoft.com/office/drawing/2014/main" id="{A5F76E0F-44B9-644C-AA17-1E9E84775640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2" name="Oval 311">
                <a:extLst>
                  <a:ext uri="{FF2B5EF4-FFF2-40B4-BE49-F238E27FC236}">
                    <a16:creationId xmlns:a16="http://schemas.microsoft.com/office/drawing/2014/main" id="{6CBD1968-FF04-A94F-B790-885541330D6E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4" name="Rounded Rectangle 293">
              <a:extLst>
                <a:ext uri="{FF2B5EF4-FFF2-40B4-BE49-F238E27FC236}">
                  <a16:creationId xmlns:a16="http://schemas.microsoft.com/office/drawing/2014/main" id="{892B6BD5-94A2-0D4F-8A2D-F39E6D6D81BA}"/>
                </a:ext>
              </a:extLst>
            </p:cNvPr>
            <p:cNvSpPr/>
            <p:nvPr/>
          </p:nvSpPr>
          <p:spPr>
            <a:xfrm>
              <a:off x="972523" y="5796535"/>
              <a:ext cx="316906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B31DEAC3-DF1B-E949-AFB7-D2458871ED2F}"/>
                </a:ext>
              </a:extLst>
            </p:cNvPr>
            <p:cNvSpPr txBox="1"/>
            <p:nvPr/>
          </p:nvSpPr>
          <p:spPr>
            <a:xfrm>
              <a:off x="905373" y="5600722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ST1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sp>
          <p:nvSpPr>
            <p:cNvPr id="296" name="Rounded Rectangle 295">
              <a:extLst>
                <a:ext uri="{FF2B5EF4-FFF2-40B4-BE49-F238E27FC236}">
                  <a16:creationId xmlns:a16="http://schemas.microsoft.com/office/drawing/2014/main" id="{31355E19-2CAA-8548-B36F-C33CA7F82446}"/>
                </a:ext>
              </a:extLst>
            </p:cNvPr>
            <p:cNvSpPr/>
            <p:nvPr/>
          </p:nvSpPr>
          <p:spPr>
            <a:xfrm>
              <a:off x="1341607" y="5796535"/>
              <a:ext cx="316906" cy="264421"/>
            </a:xfrm>
            <a:prstGeom prst="roundRect">
              <a:avLst/>
            </a:prstGeom>
            <a:solidFill>
              <a:srgbClr val="F6E727"/>
            </a:solidFill>
            <a:ln w="9525">
              <a:solidFill>
                <a:schemeClr val="accent1">
                  <a:lumMod val="10000"/>
                </a:schemeClr>
              </a:solidFill>
            </a:ln>
            <a:effectLst>
              <a:glow>
                <a:schemeClr val="accent1"/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5B98D7E0-9F7E-6A4C-833E-9DBB84C0BDDC}"/>
                </a:ext>
              </a:extLst>
            </p:cNvPr>
            <p:cNvSpPr txBox="1"/>
            <p:nvPr/>
          </p:nvSpPr>
          <p:spPr>
            <a:xfrm>
              <a:off x="1271191" y="5600722"/>
              <a:ext cx="465936" cy="195814"/>
            </a:xfrm>
            <a:prstGeom prst="rect">
              <a:avLst/>
            </a:prstGeom>
            <a:noFill/>
            <a:ln w="9525">
              <a:noFill/>
            </a:ln>
            <a:effectLst>
              <a:glow>
                <a:schemeClr val="accent1"/>
              </a:glow>
            </a:effectLst>
          </p:spPr>
          <p:txBody>
            <a:bodyPr wrap="square" lIns="36000" tIns="36000" rIns="36000" bIns="36000" rtlCol="0" anchor="ctr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0000"/>
                  </a:solidFill>
                </a:rPr>
                <a:t>ST2</a:t>
              </a:r>
              <a:endParaRPr lang="en-GB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2393AF2F-8F84-F24C-9D95-4850FF29F571}"/>
                </a:ext>
              </a:extLst>
            </p:cNvPr>
            <p:cNvGrpSpPr/>
            <p:nvPr/>
          </p:nvGrpSpPr>
          <p:grpSpPr>
            <a:xfrm>
              <a:off x="7698657" y="5611054"/>
              <a:ext cx="1067561" cy="465354"/>
              <a:chOff x="3064480" y="3523949"/>
              <a:chExt cx="1067561" cy="465354"/>
            </a:xfrm>
          </p:grpSpPr>
          <p:sp>
            <p:nvSpPr>
              <p:cNvPr id="299" name="Rounded Rectangle 298">
                <a:extLst>
                  <a:ext uri="{FF2B5EF4-FFF2-40B4-BE49-F238E27FC236}">
                    <a16:creationId xmlns:a16="http://schemas.microsoft.com/office/drawing/2014/main" id="{DD202925-7F9A-B94A-823A-15FF7E35F051}"/>
                  </a:ext>
                </a:extLst>
              </p:cNvPr>
              <p:cNvSpPr/>
              <p:nvPr/>
            </p:nvSpPr>
            <p:spPr>
              <a:xfrm>
                <a:off x="3064480" y="3693306"/>
                <a:ext cx="1067561" cy="295997"/>
              </a:xfrm>
              <a:prstGeom prst="roundRect">
                <a:avLst/>
              </a:prstGeom>
              <a:noFill/>
              <a:ln w="9525">
                <a:solidFill>
                  <a:schemeClr val="accent1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0" name="TextBox 299">
                <a:extLst>
                  <a:ext uri="{FF2B5EF4-FFF2-40B4-BE49-F238E27FC236}">
                    <a16:creationId xmlns:a16="http://schemas.microsoft.com/office/drawing/2014/main" id="{82AD991C-665A-7943-8E02-A8F9FE401A0D}"/>
                  </a:ext>
                </a:extLst>
              </p:cNvPr>
              <p:cNvSpPr txBox="1"/>
              <p:nvPr/>
            </p:nvSpPr>
            <p:spPr>
              <a:xfrm>
                <a:off x="3375571" y="3523949"/>
                <a:ext cx="348718" cy="19581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lIns="36000" tIns="36000" rIns="36000" bIns="36000" rtlCol="0" anchor="ctr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rgbClr val="FF0000"/>
                    </a:solidFill>
                  </a:rPr>
                  <a:t>CM5</a:t>
                </a:r>
                <a:endParaRPr lang="en-GB" sz="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01" name="Oval 300">
                <a:extLst>
                  <a:ext uri="{FF2B5EF4-FFF2-40B4-BE49-F238E27FC236}">
                    <a16:creationId xmlns:a16="http://schemas.microsoft.com/office/drawing/2014/main" id="{735EE05C-4111-E747-A25E-47055AABA5E1}"/>
                  </a:ext>
                </a:extLst>
              </p:cNvPr>
              <p:cNvSpPr/>
              <p:nvPr/>
            </p:nvSpPr>
            <p:spPr>
              <a:xfrm>
                <a:off x="308771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2" name="Oval 301">
                <a:extLst>
                  <a:ext uri="{FF2B5EF4-FFF2-40B4-BE49-F238E27FC236}">
                    <a16:creationId xmlns:a16="http://schemas.microsoft.com/office/drawing/2014/main" id="{79EFE4DA-753F-D14C-BDB9-5B4657C2EFE4}"/>
                  </a:ext>
                </a:extLst>
              </p:cNvPr>
              <p:cNvSpPr/>
              <p:nvPr/>
            </p:nvSpPr>
            <p:spPr>
              <a:xfrm>
                <a:off x="3274447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41B7B323-2A66-A54F-8E06-41AF9DAF84AC}"/>
                  </a:ext>
                </a:extLst>
              </p:cNvPr>
              <p:cNvSpPr/>
              <p:nvPr/>
            </p:nvSpPr>
            <p:spPr>
              <a:xfrm>
                <a:off x="3577409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4" name="Oval 303">
                <a:extLst>
                  <a:ext uri="{FF2B5EF4-FFF2-40B4-BE49-F238E27FC236}">
                    <a16:creationId xmlns:a16="http://schemas.microsoft.com/office/drawing/2014/main" id="{7EED7A7E-8814-DD43-AC1D-5DC1279A4F61}"/>
                  </a:ext>
                </a:extLst>
              </p:cNvPr>
              <p:cNvSpPr/>
              <p:nvPr/>
            </p:nvSpPr>
            <p:spPr>
              <a:xfrm>
                <a:off x="3759486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544E92A1-0FFA-A043-A3A2-801D62A49756}"/>
                  </a:ext>
                </a:extLst>
              </p:cNvPr>
              <p:cNvSpPr/>
              <p:nvPr/>
            </p:nvSpPr>
            <p:spPr>
              <a:xfrm>
                <a:off x="3941563" y="3753821"/>
                <a:ext cx="164766" cy="17496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chemeClr val="accent1">
                    <a:lumMod val="10000"/>
                  </a:schemeClr>
                </a:solidFill>
              </a:ln>
              <a:effectLst>
                <a:glow rad="70000">
                  <a:schemeClr val="accent1">
                    <a:tint val="30000"/>
                    <a:shade val="95000"/>
                    <a:satMod val="300000"/>
                    <a:alpha val="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34" name="TextBox 333">
            <a:extLst>
              <a:ext uri="{FF2B5EF4-FFF2-40B4-BE49-F238E27FC236}">
                <a16:creationId xmlns:a16="http://schemas.microsoft.com/office/drawing/2014/main" id="{5D0D1944-AAD2-EF42-8193-4DDB1CBDB15F}"/>
              </a:ext>
            </a:extLst>
          </p:cNvPr>
          <p:cNvSpPr txBox="1"/>
          <p:nvPr/>
        </p:nvSpPr>
        <p:spPr>
          <a:xfrm>
            <a:off x="34765" y="3555653"/>
            <a:ext cx="592802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200" b="1" u="sng" dirty="0"/>
              <a:t>HIE-ISOLDE phase 3 + replacement of IHS structure:</a:t>
            </a:r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C090E65D-FBF5-9B44-8120-F57CAE04FB9E}"/>
              </a:ext>
            </a:extLst>
          </p:cNvPr>
          <p:cNvSpPr txBox="1"/>
          <p:nvPr/>
        </p:nvSpPr>
        <p:spPr>
          <a:xfrm>
            <a:off x="18089" y="4599801"/>
            <a:ext cx="592802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200" b="1" u="sng" dirty="0"/>
              <a:t>Room temperature upgrade of REX + fifth high-beta cryomodule: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8BBCEF0-668F-F84B-95BF-A6AD10A89C12}"/>
              </a:ext>
            </a:extLst>
          </p:cNvPr>
          <p:cNvSpPr/>
          <p:nvPr/>
        </p:nvSpPr>
        <p:spPr>
          <a:xfrm>
            <a:off x="11723" y="2520053"/>
            <a:ext cx="9109235" cy="99977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6" name="Rounded Rectangle 335">
            <a:extLst>
              <a:ext uri="{FF2B5EF4-FFF2-40B4-BE49-F238E27FC236}">
                <a16:creationId xmlns:a16="http://schemas.microsoft.com/office/drawing/2014/main" id="{5CCD80CC-B5FB-4D4C-82B8-6132C600E0B2}"/>
              </a:ext>
            </a:extLst>
          </p:cNvPr>
          <p:cNvSpPr/>
          <p:nvPr/>
        </p:nvSpPr>
        <p:spPr>
          <a:xfrm>
            <a:off x="10517" y="4591162"/>
            <a:ext cx="9109235" cy="99977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57BF13-44EA-E64A-BF22-9B55FE2FFBA1}"/>
              </a:ext>
            </a:extLst>
          </p:cNvPr>
          <p:cNvSpPr txBox="1"/>
          <p:nvPr/>
        </p:nvSpPr>
        <p:spPr>
          <a:xfrm>
            <a:off x="8515780" y="2514039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(1)</a:t>
            </a: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29EE3748-97F7-9645-9C4C-EC3C53212A20}"/>
              </a:ext>
            </a:extLst>
          </p:cNvPr>
          <p:cNvSpPr txBox="1"/>
          <p:nvPr/>
        </p:nvSpPr>
        <p:spPr>
          <a:xfrm>
            <a:off x="8564437" y="4604213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(3)</a:t>
            </a:r>
          </a:p>
        </p:txBody>
      </p:sp>
    </p:spTree>
    <p:extLst>
      <p:ext uri="{BB962C8B-B14F-4D97-AF65-F5344CB8AC3E}">
        <p14:creationId xmlns:p14="http://schemas.microsoft.com/office/powerpoint/2010/main" val="2883918100"/>
      </p:ext>
    </p:extLst>
  </p:cSld>
  <p:clrMapOvr>
    <a:masterClrMapping/>
  </p:clrMapOvr>
</p:sld>
</file>

<file path=ppt/theme/theme1.xml><?xml version="1.0" encoding="utf-8"?>
<a:theme xmlns:a="http://schemas.openxmlformats.org/drawingml/2006/main" name="ISOLDE-presentation-templat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Gaffney-Red</Template>
  <TotalTime>39230</TotalTime>
  <Words>281</Words>
  <Application>Microsoft Macintosh PowerPoint</Application>
  <PresentationFormat>On-screen Show (4:3)</PresentationFormat>
  <Paragraphs>88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ISOLDE-presentation-template</vt:lpstr>
      <vt:lpstr>PowerPoint Presentation</vt:lpstr>
      <vt:lpstr>Summary of discussion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 Gaffney</dc:creator>
  <cp:lastModifiedBy>Liam Gaffney</cp:lastModifiedBy>
  <cp:revision>801</cp:revision>
  <dcterms:created xsi:type="dcterms:W3CDTF">2017-06-25T10:34:08Z</dcterms:created>
  <dcterms:modified xsi:type="dcterms:W3CDTF">2019-12-04T17:03:39Z</dcterms:modified>
</cp:coreProperties>
</file>