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1" r:id="rId4"/>
    <p:sldId id="266" r:id="rId5"/>
    <p:sldId id="265" r:id="rId6"/>
    <p:sldId id="267" r:id="rId7"/>
    <p:sldId id="258" r:id="rId8"/>
    <p:sldId id="264" r:id="rId9"/>
    <p:sldId id="260" r:id="rId10"/>
    <p:sldId id="261" r:id="rId11"/>
    <p:sldId id="262" r:id="rId12"/>
    <p:sldId id="263" r:id="rId13"/>
    <p:sldId id="268" r:id="rId14"/>
    <p:sldId id="269" r:id="rId15"/>
    <p:sldId id="270" r:id="rId16"/>
    <p:sldId id="272" r:id="rId17"/>
    <p:sldId id="273" r:id="rId18"/>
    <p:sldId id="259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79"/>
    <p:restoredTop sz="94678"/>
  </p:normalViewPr>
  <p:slideViewPr>
    <p:cSldViewPr snapToGrid="0" snapToObjects="1">
      <p:cViewPr varScale="1">
        <p:scale>
          <a:sx n="109" d="100"/>
          <a:sy n="109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35B4D-D527-524C-A636-79B06BB259CB}" type="datetimeFigureOut">
              <a:rPr lang="en-CN" smtClean="0"/>
              <a:t>2020/6/11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403E1-C135-3445-91C8-511F9244D4C6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2348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37CB1-BF6C-A54D-9EA9-A116EAF46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9EF657-49F3-BF4B-BAEC-60A560A7C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FBFFAD-1E56-7E4B-9A77-480EE8F5E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045B7-A9A7-1E4A-8B78-DE85EDB7E7EE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D353A-5B2E-F94A-A1ED-A942ADAD8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C3847-B494-E441-9BB3-781BE46D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85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6AF7C-7F29-964E-9ACE-F6F51C6FA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43F377-0208-EB4F-BE79-94DEA7D89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FC720-965B-F649-BDC2-E90BC102C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AF892-53F5-3C42-A594-5C91D95107F2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F5BAA-BCF1-1E4E-80B1-07C7AFE89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84C86-F050-7042-8703-FA8C2F81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0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761754-D7B3-834D-A651-229333AF3E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BCC734-EFB6-774D-AB02-1917F8155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940F1-12FF-DD4A-AC71-B0C760A51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3C8C-AD32-764D-82E7-CA303891C287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2F287-6C8E-BF48-876F-CC7ADCF4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BF90A-22F5-214E-BEB7-0D2D5F815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04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3D8D1-68BF-0543-B219-8DDE7FB4B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9E266-7705-2D41-A695-583D27770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38882-86B4-3245-922E-C075582E9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E730A-21C9-6E47-B3D6-778DFEC2FF1F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12350-8103-974B-8F41-8306119B0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95F02-4E96-174A-9DB6-945007EE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9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6A64F-4D9C-1943-BD3D-A3FDA4102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F1D55-63B5-0C45-B38A-1E541BD04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E7098-A028-E244-A9E4-3E58F19A8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46EA7-AA38-EE49-824B-F9506B68CCD6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A5BD0-E53D-1049-BD08-6B486B799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0993-CFEA-2644-AA46-033D6C682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1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B8491-0F1D-3347-A5AE-BAA51F6EE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3AE6C-A4FD-284E-834C-C60F29DFBB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4EF6E-152C-234B-A89B-3D7D65E2BF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0F33E-9C6F-7743-BDA2-D8154E518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CF03-BAFF-964F-AD24-FF855C9C09ED}" type="datetime1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213DA-46D2-2B41-B5DA-8D4175B49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E2F30-191B-9040-ACC0-E20526BA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4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ADFFD-78EC-7943-942C-27D84A90F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F22A0-F81A-B24C-B894-A566430C8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0F6E9C-970F-C94F-99F7-EAD77E163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81EEC9-41E8-DD40-9973-3D2C66A03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EB7D96-2B6F-FB48-9E0F-533DC9A07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2E8603-915E-1344-A15D-625586833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2F6B4-CFFC-634E-99B0-E646CFB2446E}" type="datetime1">
              <a:rPr lang="en-US" smtClean="0"/>
              <a:t>6/11/20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DC1542-665F-CB47-80A2-6EA36DDE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5F7D68-B5FE-D64B-84AD-32B708B8C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0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0C5CE-0D1D-1945-9A7C-8EF2B854C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FC2C2-332E-3A4F-9EBF-FB6DF722D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46A3B-1DAB-FC4A-AA6A-3B3A1234C5F7}" type="datetime1">
              <a:rPr lang="en-US" smtClean="0"/>
              <a:t>6/11/20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21C109-E4B3-8044-AF03-CBE1C70C1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A6DB4-1EC3-CA48-BFC0-A96542C0B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49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EFEB5B-7949-F34A-9DAB-77CCFA14A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08F2F-F185-0F46-8456-D82A300B4932}" type="datetime1">
              <a:rPr lang="en-US" smtClean="0"/>
              <a:t>6/11/20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C1E744-F7BB-7B40-8878-0DCF1479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2A546-1D2E-8141-818D-22855E25F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5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1F6D5-C56F-A04B-9D7D-74ED28DA7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15F1A-4ACD-084D-9D0A-C6AA945E2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0D0B6-52C0-A64C-8568-1FB08CFF7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CFB53-AB6C-844E-AA44-44BE5906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BA71-83B8-984B-8DA5-62591BAD4B9C}" type="datetime1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6F23F-837E-B54A-A91A-3891E073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0715F-8B5A-364B-8651-512DFEAB6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3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67FE-CEF0-E54D-8AC6-1AFE89789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26EEFE-68E7-D548-A318-49538EC8F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32FBF0-D7F9-E548-B2ED-4704D5A9F8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4A7FE0-3792-FA4A-837F-FA61124FE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A5388-61CE-E543-912B-D3E8BE7D4647}" type="datetime1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F324E-E9CD-6D4D-B28D-DD2CA4B16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A9407B-7FB3-0846-AB37-33E2FA92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6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1B5872-E83B-7B49-B768-18AD2964A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8BBB62-926A-C94F-9227-ECE84A236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EF1C4-5721-6E4C-8F0B-87FECD2ED3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01914-F6B0-1246-AF36-6591286DC3E8}" type="datetime1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2074A-3C02-6742-AC5C-9BDF878EE4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4B70B-A1AE-9548-8FAE-D315A5F80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F4310-238F-F048-B860-EACF3AAC14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9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1.10545" TargetMode="External"/><Relationship Id="rId2" Type="http://schemas.openxmlformats.org/officeDocument/2006/relationships/hyperlink" Target="https://cds.cern.ch/record/2630496/files/Parkes_ICHEP_U2_070718_vFin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809.00285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CCEE590-E32D-D346-A730-C9706805D38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524000" y="739959"/>
                <a:ext cx="9144000" cy="23876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altLang="zh-CN" dirty="0"/>
                  <a:t>CP-</a:t>
                </a:r>
                <a:r>
                  <a:rPr lang="en-US" dirty="0"/>
                  <a:t>violating </a:t>
                </a:r>
                <a:br>
                  <a:rPr lang="en-US" dirty="0"/>
                </a:br>
                <a:r>
                  <a:rPr lang="en-US" altLang="zh-CN" dirty="0"/>
                  <a:t>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dirty="0"/>
                  <a:t> measurement</a:t>
                </a:r>
                <a:br>
                  <a:rPr lang="en-US" altLang="zh-CN" dirty="0"/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49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490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altLang="zh-CN" sz="49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sz="49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CN" sz="49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4900" i="1" dirty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altLang="zh-CN" sz="49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4900" b="0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zh-CN" altLang="en-US" sz="49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4900" b="0" i="1" dirty="0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zh-CN" altLang="en-US" sz="49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4900" dirty="0"/>
                  <a:t>potential</a:t>
                </a:r>
                <a:r>
                  <a:rPr lang="zh-CN" altLang="en-US" sz="4900" dirty="0"/>
                  <a:t> </a:t>
                </a:r>
                <a:r>
                  <a:rPr lang="en-US" altLang="zh-CN" sz="4900" dirty="0"/>
                  <a:t>at</a:t>
                </a:r>
                <a:r>
                  <a:rPr lang="zh-CN" altLang="en-US" sz="4900" dirty="0"/>
                  <a:t> </a:t>
                </a:r>
                <a:r>
                  <a:rPr lang="en-US" altLang="zh-CN" sz="4900" dirty="0"/>
                  <a:t>CEPC</a:t>
                </a:r>
                <a:endParaRPr lang="en-US" sz="49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CCEE590-E32D-D346-A730-C9706805D3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524000" y="739959"/>
                <a:ext cx="9144000" cy="2387600"/>
              </a:xfrm>
              <a:blipFill>
                <a:blip r:embed="rId2"/>
                <a:stretch>
                  <a:fillRect t="-1058" b="-12698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9483F98D-E20D-314F-A8CD-B2F693503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30442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err="1"/>
              <a:t>Mingrui</a:t>
            </a:r>
            <a:r>
              <a:rPr lang="en-US" u="sng" dirty="0"/>
              <a:t> Zhao</a:t>
            </a:r>
            <a:r>
              <a:rPr lang="en-US" dirty="0"/>
              <a:t> on behalf of the studying group</a:t>
            </a:r>
          </a:p>
          <a:p>
            <a:r>
              <a:rPr lang="en-US" dirty="0"/>
              <a:t>mingrui.zhao@mail.labz0.org</a:t>
            </a:r>
          </a:p>
          <a:p>
            <a:r>
              <a:rPr lang="en-US" dirty="0"/>
              <a:t>China Institute of Atomic Energy</a:t>
            </a:r>
          </a:p>
          <a:p>
            <a:endParaRPr lang="en-US" dirty="0"/>
          </a:p>
          <a:p>
            <a:r>
              <a:rPr lang="en-US" dirty="0"/>
              <a:t>Conference on </a:t>
            </a:r>
            <a:r>
              <a:rPr lang="en-US" dirty="0" err="1"/>
              <a:t>Flavour</a:t>
            </a:r>
            <a:r>
              <a:rPr lang="en-US" dirty="0"/>
              <a:t> Physics and CP violation (FPCP) 2020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277786-E38F-EB4B-97DA-50D29973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03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9C28C-ADF5-FB40-8E57-A0D1D46D5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Flavour</a:t>
            </a:r>
            <a:r>
              <a:rPr lang="zh-CN" altLang="en-US" dirty="0"/>
              <a:t> </a:t>
            </a:r>
            <a:r>
              <a:rPr lang="en-US" altLang="zh-CN" dirty="0"/>
              <a:t>tagging</a:t>
            </a:r>
            <a:r>
              <a:rPr lang="zh-CN" altLang="en-US" dirty="0"/>
              <a:t> </a:t>
            </a:r>
            <a:r>
              <a:rPr lang="en-US" altLang="zh-CN" dirty="0"/>
              <a:t>power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1BC388-979E-5B4C-8BC6-A443EEAEC6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7" t="326" r="9328" b="-1"/>
          <a:stretch/>
        </p:blipFill>
        <p:spPr>
          <a:xfrm>
            <a:off x="3474720" y="1426464"/>
            <a:ext cx="8487182" cy="543153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ADAAB-A95F-C74A-9E19-261B2CD9F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842" y="1847850"/>
            <a:ext cx="5792372" cy="4645025"/>
          </a:xfrm>
        </p:spPr>
        <p:txBody>
          <a:bodyPr>
            <a:normAutofit lnSpcReduction="10000"/>
          </a:bodyPr>
          <a:lstStyle/>
          <a:p>
            <a:r>
              <a:rPr lang="en-US" altLang="zh-CN" dirty="0" err="1"/>
              <a:t>LHCb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3~4%</a:t>
            </a:r>
          </a:p>
          <a:p>
            <a:r>
              <a:rPr lang="en-US" altLang="zh-CN" dirty="0"/>
              <a:t>CEPC:</a:t>
            </a:r>
            <a:r>
              <a:rPr lang="zh-CN" altLang="en-US" dirty="0"/>
              <a:t> </a:t>
            </a:r>
            <a:r>
              <a:rPr lang="en-US" altLang="zh-CN" dirty="0"/>
              <a:t>15%</a:t>
            </a:r>
          </a:p>
          <a:p>
            <a:r>
              <a:rPr lang="en-US" altLang="zh-CN" dirty="0"/>
              <a:t>B factory: ~30%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It is conservative to give a 15% tagging power at CEPC. (Clean environment and energetic particles)</a:t>
            </a:r>
          </a:p>
          <a:p>
            <a:endParaRPr lang="en-US" altLang="zh-C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064188-F0D3-8E4D-867B-C5B1D74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2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40F7-18E0-0848-AAEF-3599BDBB0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Time</a:t>
            </a:r>
            <a:r>
              <a:rPr lang="zh-CN" altLang="en-US" dirty="0"/>
              <a:t> </a:t>
            </a:r>
            <a:r>
              <a:rPr lang="en-US" altLang="zh-CN" dirty="0"/>
              <a:t>resolution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E5B5F3-A07F-AE43-B268-3838A2DED5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2730963"/>
                <a:ext cx="5501641" cy="335149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altLang="zh-CN" b="0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dirty="0" err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b="0" i="1" dirty="0" err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17.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zh-CN" altLang="en-US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US" i="1" dirty="0" smtClean="0">
                        <a:latin typeface="Cambria Math" panose="02040503050406030204" pitchFamily="18" charset="0"/>
                      </a:rPr>
                      <m:t> ℏ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altLang="zh-CN" dirty="0"/>
                  <a:t>LHCb: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=50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fs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-&gt;</a:t>
                </a:r>
                <a:r>
                  <a:rPr lang="zh-CN" altLang="en-US" dirty="0"/>
                  <a:t> </a:t>
                </a:r>
                <a:r>
                  <a:rPr lang="en-US" dirty="0"/>
                  <a:t>0.67</a:t>
                </a:r>
              </a:p>
              <a:p>
                <a:r>
                  <a:rPr lang="en-US" altLang="zh-CN" dirty="0"/>
                  <a:t>CEPC: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=10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fs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-&gt; 1</a:t>
                </a:r>
              </a:p>
              <a:p>
                <a:endParaRPr lang="en-US" dirty="0"/>
              </a:p>
              <a:p>
                <a:r>
                  <a:rPr lang="en-US" dirty="0"/>
                  <a:t>Conservative assumption that the SV reconstruction is 10 times worth than PV reconstruction.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E5B5F3-A07F-AE43-B268-3838A2DED5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2730963"/>
                <a:ext cx="5501641" cy="3351492"/>
              </a:xfrm>
              <a:blipFill>
                <a:blip r:embed="rId2"/>
                <a:stretch>
                  <a:fillRect l="-1843" t="-2264" b="-264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A2294BB-15D5-AB41-8FC7-73D0A852FB6C}"/>
                  </a:ext>
                </a:extLst>
              </p:cNvPr>
              <p:cNvSpPr/>
              <p:nvPr/>
            </p:nvSpPr>
            <p:spPr>
              <a:xfrm>
                <a:off x="838199" y="1405400"/>
                <a:ext cx="7574281" cy="8491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3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3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600" i="1" dirty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sz="3600" dirty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3600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sz="36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r>
                  <a:rPr lang="en-US" sz="3600" dirty="0"/>
                  <a:t> </a:t>
                </a:r>
                <a:r>
                  <a:rPr lang="en-US" sz="1600" dirty="0"/>
                  <a:t>(see backup)</a:t>
                </a: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A2294BB-15D5-AB41-8FC7-73D0A852FB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405400"/>
                <a:ext cx="7574281" cy="849143"/>
              </a:xfrm>
              <a:prstGeom prst="rect">
                <a:avLst/>
              </a:prstGeom>
              <a:blipFill>
                <a:blip r:embed="rId3"/>
                <a:stretch>
                  <a:fillRect l="-168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2E1E7CA-0107-1347-9E1A-E2F107C21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954" y="1224303"/>
            <a:ext cx="5741046" cy="51168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060D0B-5105-0241-A5B0-9AD0774D62C4}"/>
              </a:ext>
            </a:extLst>
          </p:cNvPr>
          <p:cNvSpPr txBox="1"/>
          <p:nvPr/>
        </p:nvSpPr>
        <p:spPr>
          <a:xfrm>
            <a:off x="7278624" y="1912420"/>
            <a:ext cx="4426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PV reconstruction by </a:t>
            </a:r>
            <a:r>
              <a:rPr lang="en-US" sz="2800" dirty="0" err="1"/>
              <a:t>Zhigang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2FF937-4779-6A43-B8DB-110DFB6C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07084E-34A4-064D-BE9F-1B054B8F3F2C}"/>
                  </a:ext>
                </a:extLst>
              </p:cNvPr>
              <p:cNvSpPr txBox="1"/>
              <p:nvPr/>
            </p:nvSpPr>
            <p:spPr>
              <a:xfrm>
                <a:off x="7537938" y="5146431"/>
                <a:ext cx="13875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N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bSup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~ 33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CN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07084E-34A4-064D-BE9F-1B054B8F3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938" y="5146431"/>
                <a:ext cx="1387559" cy="369332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6717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9D2D-D59E-8149-B629-ADD0B0074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on </a:t>
            </a:r>
            <a:r>
              <a:rPr lang="en-US" altLang="zh-CN" dirty="0" err="1"/>
              <a:t>effecitive</a:t>
            </a:r>
            <a:r>
              <a:rPr lang="en-US" altLang="zh-CN" dirty="0"/>
              <a:t> stat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D1A3ADE6-76BB-224C-AF8F-5E79042815E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80199469"/>
                  </p:ext>
                </p:extLst>
              </p:nvPr>
            </p:nvGraphicFramePr>
            <p:xfrm>
              <a:off x="838200" y="1825625"/>
              <a:ext cx="10515600" cy="41522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37338">
                      <a:extLst>
                        <a:ext uri="{9D8B030D-6E8A-4147-A177-3AD203B41FA5}">
                          <a16:colId xmlns:a16="http://schemas.microsoft.com/office/drawing/2014/main" val="1477900534"/>
                        </a:ext>
                      </a:extLst>
                    </a:gridCol>
                    <a:gridCol w="2520462">
                      <a:extLst>
                        <a:ext uri="{9D8B030D-6E8A-4147-A177-3AD203B41FA5}">
                          <a16:colId xmlns:a16="http://schemas.microsoft.com/office/drawing/2014/main" val="2061700571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1774049590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9492930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LHCb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CEPC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LHCb</a:t>
                          </a:r>
                          <a:r>
                            <a:rPr lang="en-US" altLang="zh-CN" dirty="0"/>
                            <a:t>(Run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1)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52574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statics</a:t>
                          </a:r>
                          <a:r>
                            <a:rPr lang="zh-CN" altLang="en-US" dirty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43.2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0.152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26.64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10^9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35760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Acceptance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trigger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Reconstruction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5%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66240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Br(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oMath>
                          </a14:m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 err="1"/>
                            <a:t>Bs</a:t>
                          </a:r>
                          <a:r>
                            <a:rPr lang="en-US" altLang="zh-CN" dirty="0"/>
                            <a:t>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2(b and anti-b)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04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Br(</a:t>
                          </a:r>
                          <a:r>
                            <a:rPr lang="en-US" altLang="zh-CN" dirty="0" err="1"/>
                            <a:t>Bs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Phi)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</a:t>
                          </a:r>
                          <a:r>
                            <a:rPr lang="en-US" altLang="zh-CN" dirty="0"/>
                            <a:t>Br(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ll</a:t>
                          </a:r>
                          <a:r>
                            <a:rPr lang="en-US" altLang="zh-CN" dirty="0"/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</a:t>
                          </a:r>
                          <a:r>
                            <a:rPr lang="en-US" altLang="zh-CN" dirty="0"/>
                            <a:t>Br(Phi-&gt;KK)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0.06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0.12 (</a:t>
                          </a:r>
                          <a:r>
                            <a:rPr lang="en-US" altLang="zh-CN" dirty="0" err="1"/>
                            <a:t>ee</a:t>
                          </a:r>
                          <a:r>
                            <a:rPr lang="en-US" altLang="zh-CN" dirty="0"/>
                            <a:t> channel)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  <a:r>
                            <a:rPr lang="zh-CN" altLang="en-US" dirty="0"/>
                            <a:t> </a:t>
                          </a:r>
                          <a:endParaRPr lang="en-US" altLang="zh-CN" dirty="0"/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0.06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2165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Bs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en-US" altLang="zh-CN" dirty="0"/>
                            <a:t>(-&gt;</a:t>
                          </a:r>
                          <a:r>
                            <a:rPr lang="en-US" altLang="zh-CN" dirty="0" err="1"/>
                            <a:t>ll</a:t>
                          </a:r>
                          <a:r>
                            <a:rPr lang="en-US" altLang="zh-CN" dirty="0"/>
                            <a:t>)Phi(-&gt;KK)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stat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rgbClr val="FF0000"/>
                              </a:solidFill>
                            </a:rPr>
                            <a:t>8000 consist with paper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57817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 err="1"/>
                            <a:t>Flavour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tagging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4%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85971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Time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resolution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0.67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0.67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21379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Total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effective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statics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0.23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0.27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28224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D1A3ADE6-76BB-224C-AF8F-5E79042815E9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80199469"/>
                  </p:ext>
                </p:extLst>
              </p:nvPr>
            </p:nvGraphicFramePr>
            <p:xfrm>
              <a:off x="838200" y="1825625"/>
              <a:ext cx="10515600" cy="41522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37338">
                      <a:extLst>
                        <a:ext uri="{9D8B030D-6E8A-4147-A177-3AD203B41FA5}">
                          <a16:colId xmlns:a16="http://schemas.microsoft.com/office/drawing/2014/main" val="1477900534"/>
                        </a:ext>
                      </a:extLst>
                    </a:gridCol>
                    <a:gridCol w="2520462">
                      <a:extLst>
                        <a:ext uri="{9D8B030D-6E8A-4147-A177-3AD203B41FA5}">
                          <a16:colId xmlns:a16="http://schemas.microsoft.com/office/drawing/2014/main" val="2061700571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1774049590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9492930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LHCb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CEPC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LHCb</a:t>
                          </a:r>
                          <a:r>
                            <a:rPr lang="en-US" altLang="zh-CN" dirty="0"/>
                            <a:t>(Run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1)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65257493"/>
                      </a:ext>
                    </a:extLst>
                  </a:tr>
                  <a:tr h="3717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63" t="-103333" r="-284259" b="-9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43.2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0.152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10^12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26.64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10^9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3576031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Acceptance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trigger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Reconstruction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5%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16624010"/>
                      </a:ext>
                    </a:extLst>
                  </a:tr>
                  <a:tr h="37179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63" t="-370000" r="-284259" b="-65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2(b and anti-b)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10%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0409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Br(</a:t>
                          </a:r>
                          <a:r>
                            <a:rPr lang="en-US" altLang="zh-CN" dirty="0" err="1"/>
                            <a:t>Bs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Phi)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</a:t>
                          </a:r>
                          <a:r>
                            <a:rPr lang="en-US" altLang="zh-CN" dirty="0"/>
                            <a:t>Br(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ll</a:t>
                          </a:r>
                          <a:r>
                            <a:rPr lang="en-US" altLang="zh-CN" dirty="0"/>
                            <a:t>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</a:t>
                          </a:r>
                          <a:r>
                            <a:rPr lang="en-US" altLang="zh-CN" dirty="0"/>
                            <a:t>Br(Phi-&gt;KK)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0.06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0.12 (</a:t>
                          </a:r>
                          <a:r>
                            <a:rPr lang="en-US" altLang="zh-CN" dirty="0" err="1"/>
                            <a:t>ee</a:t>
                          </a:r>
                          <a:r>
                            <a:rPr lang="en-US" altLang="zh-CN" dirty="0"/>
                            <a:t> channel)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0.001</a:t>
                          </a:r>
                          <a:r>
                            <a:rPr lang="zh-CN" altLang="en-US" dirty="0"/>
                            <a:t> </a:t>
                          </a:r>
                          <a:endParaRPr lang="en-US" altLang="zh-CN" dirty="0"/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0.06</a:t>
                          </a:r>
                        </a:p>
                        <a:p>
                          <a:r>
                            <a:rPr lang="zh-CN" altLang="en-US" dirty="0"/>
                            <a:t>* </a:t>
                          </a:r>
                          <a:r>
                            <a:rPr lang="en-US" altLang="zh-CN" dirty="0"/>
                            <a:t>0.5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32165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 err="1"/>
                            <a:t>Bs</a:t>
                          </a:r>
                          <a:r>
                            <a:rPr lang="en-US" altLang="zh-CN" dirty="0"/>
                            <a:t>-&gt;</a:t>
                          </a:r>
                          <a:r>
                            <a:rPr lang="en-US" altLang="zh-CN" dirty="0" err="1"/>
                            <a:t>Jpsi</a:t>
                          </a:r>
                          <a:r>
                            <a:rPr lang="en-US" altLang="zh-CN" dirty="0"/>
                            <a:t>(-&gt;</a:t>
                          </a:r>
                          <a:r>
                            <a:rPr lang="en-US" altLang="zh-CN" dirty="0" err="1"/>
                            <a:t>ll</a:t>
                          </a:r>
                          <a:r>
                            <a:rPr lang="en-US" altLang="zh-CN" dirty="0"/>
                            <a:t>)Phi(-&gt;KK)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stat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>
                              <a:solidFill>
                                <a:srgbClr val="FF0000"/>
                              </a:solidFill>
                            </a:rPr>
                            <a:t>8000 consist with paper</a:t>
                          </a:r>
                          <a:endParaRPr lang="en-US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57817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 err="1"/>
                            <a:t>Flavour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tagging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4%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85971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Time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resolution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0.67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dirty="0"/>
                            <a:t>0.67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21379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Total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effective</a:t>
                          </a:r>
                          <a:r>
                            <a:rPr lang="zh-CN" altLang="en-US" dirty="0"/>
                            <a:t> </a:t>
                          </a:r>
                          <a:r>
                            <a:rPr lang="en-US" altLang="zh-CN" dirty="0"/>
                            <a:t>statics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0.23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dirty="0"/>
                            <a:t>0.27</a:t>
                          </a:r>
                          <a:r>
                            <a:rPr lang="zh-CN" altLang="en-US" dirty="0"/>
                            <a:t> * </a:t>
                          </a:r>
                          <a:r>
                            <a:rPr lang="en-US" altLang="zh-CN" dirty="0"/>
                            <a:t>10^6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28224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E791F8-F9AD-5842-A451-806594C91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65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596FD8-10D2-3840-B4B5-64C4ACEB1F8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2039112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7596FD8-10D2-3840-B4B5-64C4ACEB1F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2039112" cy="1325563"/>
              </a:xfrm>
              <a:blipFill>
                <a:blip r:embed="rId2"/>
                <a:stretch>
                  <a:fillRect l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2D82E-32E1-854A-8F6D-F151DB2CA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824" y="2252345"/>
            <a:ext cx="3941064" cy="42703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Dot: SM prediction</a:t>
            </a:r>
          </a:p>
          <a:p>
            <a:r>
              <a:rPr lang="en-US" dirty="0"/>
              <a:t>Black: </a:t>
            </a:r>
            <a:r>
              <a:rPr lang="en-US" dirty="0" err="1"/>
              <a:t>LHCb</a:t>
            </a:r>
            <a:r>
              <a:rPr lang="en-US" dirty="0"/>
              <a:t>(Run 1)</a:t>
            </a:r>
          </a:p>
          <a:p>
            <a:r>
              <a:rPr lang="en-US" dirty="0">
                <a:solidFill>
                  <a:srgbClr val="0070C0"/>
                </a:solidFill>
              </a:rPr>
              <a:t>Blue: </a:t>
            </a:r>
            <a:r>
              <a:rPr lang="en-US" dirty="0" err="1">
                <a:solidFill>
                  <a:srgbClr val="0070C0"/>
                </a:solidFill>
              </a:rPr>
              <a:t>LHCb</a:t>
            </a:r>
            <a:r>
              <a:rPr lang="en-US" dirty="0">
                <a:solidFill>
                  <a:srgbClr val="0070C0"/>
                </a:solidFill>
              </a:rPr>
              <a:t>(HL-LHC)</a:t>
            </a:r>
          </a:p>
          <a:p>
            <a:r>
              <a:rPr lang="en-US" dirty="0">
                <a:solidFill>
                  <a:srgbClr val="FF0000"/>
                </a:solidFill>
              </a:rPr>
              <a:t>Red: CEPC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2CD479-6526-4A4F-A3FC-90F10029B5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9219" y="438912"/>
            <a:ext cx="7892781" cy="608380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AB858C6-DC7E-394B-B2EF-B164500E4236}"/>
              </a:ext>
            </a:extLst>
          </p:cNvPr>
          <p:cNvSpPr/>
          <p:nvPr/>
        </p:nvSpPr>
        <p:spPr>
          <a:xfrm>
            <a:off x="9054346" y="4524494"/>
            <a:ext cx="16321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68% CL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7BDD1-91F2-0740-8B9E-C5573AED5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13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A70C7-C2BE-9041-869B-7CD508854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79162" cy="4351338"/>
          </a:xfrm>
        </p:spPr>
        <p:txBody>
          <a:bodyPr/>
          <a:lstStyle/>
          <a:p>
            <a:r>
              <a:rPr lang="en-US" dirty="0"/>
              <a:t>Dot: SM prediction</a:t>
            </a:r>
          </a:p>
          <a:p>
            <a:r>
              <a:rPr lang="en-US" dirty="0"/>
              <a:t>Black: </a:t>
            </a:r>
            <a:r>
              <a:rPr lang="en-US" dirty="0" err="1"/>
              <a:t>LHCb</a:t>
            </a:r>
            <a:r>
              <a:rPr lang="en-US" dirty="0"/>
              <a:t>(Run 1)</a:t>
            </a:r>
          </a:p>
          <a:p>
            <a:r>
              <a:rPr lang="en-US" dirty="0">
                <a:solidFill>
                  <a:srgbClr val="0070C0"/>
                </a:solidFill>
              </a:rPr>
              <a:t>Blue: </a:t>
            </a:r>
            <a:r>
              <a:rPr lang="en-US" dirty="0" err="1">
                <a:solidFill>
                  <a:srgbClr val="0070C0"/>
                </a:solidFill>
              </a:rPr>
              <a:t>LHCb</a:t>
            </a:r>
            <a:r>
              <a:rPr lang="en-US" dirty="0">
                <a:solidFill>
                  <a:srgbClr val="0070C0"/>
                </a:solidFill>
              </a:rPr>
              <a:t>(HL-LHC)</a:t>
            </a:r>
          </a:p>
          <a:p>
            <a:r>
              <a:rPr lang="en-US" dirty="0">
                <a:solidFill>
                  <a:srgbClr val="FF0000"/>
                </a:solidFill>
              </a:rPr>
              <a:t>Red: CEPC</a:t>
            </a:r>
          </a:p>
          <a:p>
            <a:endParaRPr lang="en-US" dirty="0"/>
          </a:p>
          <a:p>
            <a:r>
              <a:rPr lang="en-US" dirty="0"/>
              <a:t>Zoomed and move the central value to SM prediction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6F5CF31A-559A-DE4A-BAD3-10E606F5D8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2173224" cy="1325563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6F5CF31A-559A-DE4A-BAD3-10E606F5D8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2173224" cy="1325563"/>
              </a:xfrm>
              <a:blipFill>
                <a:blip r:embed="rId2"/>
                <a:stretch>
                  <a:fillRect l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C0C934F2-3AD7-1043-8CAC-A43DBA0ED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7362" y="98838"/>
            <a:ext cx="4935982" cy="33813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CC4433-0D6C-CB4A-A2FA-B0746328D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706" y="3545556"/>
            <a:ext cx="4850638" cy="33229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0D1918-ACB4-1748-9A63-8B57BF07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521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2A34B-406D-7041-B287-3DBD3C787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resolution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1EFE1-2F5C-634D-BF49-9ADD9C04C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86585"/>
            <a:ext cx="3416808" cy="4351338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Red: 10fs(CEPC)</a:t>
            </a:r>
          </a:p>
          <a:p>
            <a:r>
              <a:rPr lang="en-US" dirty="0">
                <a:solidFill>
                  <a:srgbClr val="0070C0"/>
                </a:solidFill>
              </a:rPr>
              <a:t>Blue: SM resolution</a:t>
            </a:r>
          </a:p>
          <a:p>
            <a:r>
              <a:rPr lang="en-US" dirty="0">
                <a:solidFill>
                  <a:srgbClr val="7030A0"/>
                </a:solidFill>
              </a:rPr>
              <a:t>Purple: NP deviation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FB171B-E359-4445-B0B1-4B62B9CCF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642" y="1414273"/>
            <a:ext cx="7433539" cy="494207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3CF77-0618-D946-B805-C0DE3FECB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60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1EC80-1F72-EF42-A284-B28EC940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Flavour</a:t>
            </a:r>
            <a:r>
              <a:rPr lang="en-US" dirty="0"/>
              <a:t> tagging effect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683DE-B17B-2B4A-B84E-9C7C47C0A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91654" cy="4351338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Red: </a:t>
            </a:r>
            <a:r>
              <a:rPr lang="en-US" altLang="zh-CN" dirty="0">
                <a:solidFill>
                  <a:srgbClr val="FF0000"/>
                </a:solidFill>
              </a:rPr>
              <a:t>15</a:t>
            </a:r>
            <a:r>
              <a:rPr lang="en-US" dirty="0">
                <a:solidFill>
                  <a:srgbClr val="FF0000"/>
                </a:solidFill>
              </a:rPr>
              <a:t>(CEPC)</a:t>
            </a:r>
          </a:p>
          <a:p>
            <a:r>
              <a:rPr lang="en-US" dirty="0">
                <a:solidFill>
                  <a:srgbClr val="0070C0"/>
                </a:solidFill>
              </a:rPr>
              <a:t>Blue: SM resolution</a:t>
            </a:r>
          </a:p>
          <a:p>
            <a:r>
              <a:rPr lang="en-US" dirty="0">
                <a:solidFill>
                  <a:srgbClr val="7030A0"/>
                </a:solidFill>
              </a:rPr>
              <a:t>Purple: NP deviation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D2D496-C168-AE4D-8E89-98E3F6AA0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854" y="1311071"/>
            <a:ext cx="7341104" cy="496077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ECF7F-9ABC-AF4D-AE90-EA27BFC7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99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860EC-AEEE-A44F-9043-07E15A2C9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01368-9B43-CF48-8D7A-E9BB988C0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 of CPV-phase is promising at CEPC.</a:t>
            </a:r>
          </a:p>
          <a:p>
            <a:r>
              <a:rPr lang="en-US" dirty="0"/>
              <a:t>Competitive with </a:t>
            </a:r>
            <a:r>
              <a:rPr lang="en-US" dirty="0" err="1"/>
              <a:t>LHCb</a:t>
            </a:r>
            <a:r>
              <a:rPr lang="en-US" dirty="0"/>
              <a:t>(HL-LHC).</a:t>
            </a:r>
          </a:p>
          <a:p>
            <a:r>
              <a:rPr lang="en-US" dirty="0"/>
              <a:t>Powerful to test new physics model.</a:t>
            </a:r>
          </a:p>
          <a:p>
            <a:r>
              <a:rPr lang="en-US" dirty="0"/>
              <a:t>Promising to reach SM  accuracy.</a:t>
            </a:r>
          </a:p>
          <a:p>
            <a:endParaRPr lang="en-US" dirty="0"/>
          </a:p>
          <a:p>
            <a:r>
              <a:rPr lang="en-US" dirty="0"/>
              <a:t>More detailed full-simulation analysis is on going.</a:t>
            </a:r>
          </a:p>
          <a:p>
            <a:endParaRPr lang="en-US" dirty="0"/>
          </a:p>
          <a:p>
            <a:r>
              <a:rPr lang="en-US" dirty="0"/>
              <a:t>Thank you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880DC0-4578-354B-BA67-A48AA760D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677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7F410-EA10-0F47-8622-ADE9E8CC1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References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C20F7-D44D-6348-82AC-20CBC8709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[1]</a:t>
            </a:r>
            <a:r>
              <a:rPr lang="en-US" dirty="0">
                <a:hlinkClick r:id="rId2"/>
              </a:rPr>
              <a:t>https://cds.cern.ch/record/2630496/files/Parkes_ICHEP_U2_070718_vFinal.pdf</a:t>
            </a:r>
            <a:endParaRPr lang="en-US" dirty="0"/>
          </a:p>
          <a:p>
            <a:r>
              <a:rPr lang="en-US" altLang="zh-CN" dirty="0"/>
              <a:t>[2]</a:t>
            </a:r>
            <a:r>
              <a:rPr lang="zh-CN" altLang="en-US" dirty="0"/>
              <a:t> </a:t>
            </a:r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/pdf/1612.05140.pdf</a:t>
            </a:r>
          </a:p>
          <a:p>
            <a:r>
              <a:rPr lang="en-US" altLang="zh-CN" dirty="0"/>
              <a:t>[3]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CDR </a:t>
            </a:r>
          </a:p>
          <a:p>
            <a:pPr marL="0" indent="0">
              <a:buNone/>
            </a:pPr>
            <a:r>
              <a:rPr lang="en-US" altLang="zh-CN" dirty="0"/>
              <a:t>         </a:t>
            </a:r>
            <a:r>
              <a:rPr lang="en-US" altLang="zh-CN" dirty="0">
                <a:hlinkClick r:id="rId3"/>
              </a:rPr>
              <a:t>https://arxiv.org/abs/1811.10545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         </a:t>
            </a:r>
            <a:r>
              <a:rPr lang="en-US" altLang="zh-CN" dirty="0">
                <a:hlinkClick r:id="rId4"/>
              </a:rPr>
              <a:t>https://arxiv.org/abs/1809.00285</a:t>
            </a:r>
            <a:endParaRPr lang="en-US" altLang="zh-CN" dirty="0"/>
          </a:p>
          <a:p>
            <a:r>
              <a:rPr lang="en-US" altLang="zh-CN" dirty="0"/>
              <a:t>[4]</a:t>
            </a:r>
            <a:r>
              <a:rPr lang="zh-CN" altLang="en-US" dirty="0"/>
              <a:t> </a:t>
            </a:r>
            <a:r>
              <a:rPr lang="en-US" altLang="zh-CN" dirty="0"/>
              <a:t>PDG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63870-8E23-EF46-B122-497136BFD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16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D305-5D7C-1542-932C-A4098E643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10" y="-34640"/>
            <a:ext cx="10515600" cy="1325563"/>
          </a:xfrm>
        </p:spPr>
        <p:txBody>
          <a:bodyPr/>
          <a:lstStyle/>
          <a:p>
            <a:r>
              <a:rPr lang="en-US" dirty="0"/>
              <a:t>Backups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8E90BD-0E80-2E4F-9F38-DB690951D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3040"/>
            <a:ext cx="5741710" cy="3879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BBA1D3-2B07-9C48-BB78-19AAB1F6F8D3}"/>
                  </a:ext>
                </a:extLst>
              </p:cNvPr>
              <p:cNvSpPr txBox="1"/>
              <p:nvPr/>
            </p:nvSpPr>
            <p:spPr>
              <a:xfrm>
                <a:off x="919712" y="2144722"/>
                <a:ext cx="4068358" cy="4703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Using toy MC and fitted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6BBA1D3-2B07-9C48-BB78-19AAB1F6F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712" y="2144722"/>
                <a:ext cx="4068358" cy="470385"/>
              </a:xfrm>
              <a:prstGeom prst="rect">
                <a:avLst/>
              </a:prstGeom>
              <a:blipFill>
                <a:blip r:embed="rId3"/>
                <a:stretch>
                  <a:fillRect l="-1246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53D7D2-0C8E-BC4D-94BC-DE18AB8F7B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4290" y="1001680"/>
                <a:ext cx="10515600" cy="4351338"/>
              </a:xfrm>
            </p:spPr>
            <p:txBody>
              <a:bodyPr/>
              <a:lstStyle/>
              <a:p>
                <a:r>
                  <a:rPr lang="en-US" dirty="0"/>
                  <a:t>Validation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53D7D2-0C8E-BC4D-94BC-DE18AB8F7B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290" y="1001680"/>
                <a:ext cx="10515600" cy="4351338"/>
              </a:xfrm>
              <a:blipFill>
                <a:blip r:embed="rId4"/>
                <a:stretch>
                  <a:fillRect l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DDB0C1D-9CA3-C743-9956-5166E0CA550B}"/>
              </a:ext>
            </a:extLst>
          </p:cNvPr>
          <p:cNvSpPr txBox="1"/>
          <p:nvPr/>
        </p:nvSpPr>
        <p:spPr>
          <a:xfrm>
            <a:off x="6498314" y="2456659"/>
            <a:ext cx="49369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advisors of the work: </a:t>
            </a:r>
          </a:p>
          <a:p>
            <a:r>
              <a:rPr lang="en-US" dirty="0" err="1"/>
              <a:t>Manqi</a:t>
            </a:r>
            <a:r>
              <a:rPr lang="en-US" dirty="0"/>
              <a:t> </a:t>
            </a:r>
            <a:r>
              <a:rPr lang="en-US" dirty="0" err="1"/>
              <a:t>Ruan</a:t>
            </a:r>
            <a:r>
              <a:rPr lang="en-US" dirty="0"/>
              <a:t>: IHEP China</a:t>
            </a:r>
          </a:p>
          <a:p>
            <a:r>
              <a:rPr lang="en-US" dirty="0"/>
              <a:t>Liming Zhang: Tsinghua University</a:t>
            </a:r>
          </a:p>
          <a:p>
            <a:r>
              <a:rPr lang="en-US" dirty="0" err="1"/>
              <a:t>Yuehong</a:t>
            </a:r>
            <a:r>
              <a:rPr lang="en-US" dirty="0"/>
              <a:t> </a:t>
            </a:r>
            <a:r>
              <a:rPr lang="en-US" dirty="0" err="1"/>
              <a:t>Xie</a:t>
            </a:r>
            <a:r>
              <a:rPr lang="en-US" dirty="0"/>
              <a:t>: Central China Normal University</a:t>
            </a:r>
          </a:p>
          <a:p>
            <a:r>
              <a:rPr lang="en-US" dirty="0" err="1"/>
              <a:t>Wenbin</a:t>
            </a:r>
            <a:r>
              <a:rPr lang="en-US" dirty="0"/>
              <a:t> Qian: IHEP China</a:t>
            </a:r>
          </a:p>
          <a:p>
            <a:r>
              <a:rPr lang="en-US" dirty="0" err="1"/>
              <a:t>Jibo</a:t>
            </a:r>
            <a:r>
              <a:rPr lang="en-US" dirty="0"/>
              <a:t> He: University of Chinese Academy of Sciences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1B8D1-FFDD-EC46-8881-5A6011274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22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858D9-5A25-494B-BB93-BB9BAA902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3B8A51-129A-064B-9B40-512BA4E473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CP violation arises through a single phase in the CKM quark mixing matrix.</a:t>
                </a:r>
              </a:p>
              <a:p>
                <a:r>
                  <a:rPr lang="en-US" dirty="0"/>
                  <a:t>In neutral B meson decays to a final state the interference between the amplitude for the direct decay and the amplitude for decay after oscillation, leads to a time-dependent CP-violating asymmetry between the decay time distributions of B and anti-B mesons.</a:t>
                </a:r>
              </a:p>
              <a:p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dirty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≡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dirty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−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dirty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−2 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 panose="02040503050406030204" pitchFamily="18" charset="0"/>
                      </a:rPr>
                      <m:t>arg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(−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𝑡𝑠</m:t>
                        </m:r>
                      </m:sub>
                    </m:sSub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i="1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𝑡𝑏</m:t>
                        </m:r>
                      </m:sub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1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i="1" dirty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𝑐𝑏</m:t>
                        </m:r>
                      </m:sub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SM: small CPV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Contributions from physics beyond the SM could lead to much larger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3B8A51-129A-064B-9B40-512BA4E473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350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19A74-D435-BE4E-B92F-E3EFB74F3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5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BDBD6-D194-9347-A9B5-1274C95FF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09643" cy="1325563"/>
          </a:xfrm>
        </p:spPr>
        <p:txBody>
          <a:bodyPr/>
          <a:lstStyle/>
          <a:p>
            <a:r>
              <a:rPr lang="en-US" dirty="0"/>
              <a:t>NP prediction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E2946-8B51-C347-B19C-66CD1C9E8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778" y="2055813"/>
            <a:ext cx="3799065" cy="4351338"/>
          </a:xfrm>
        </p:spPr>
        <p:txBody>
          <a:bodyPr/>
          <a:lstStyle/>
          <a:p>
            <a:r>
              <a:rPr lang="en-US" dirty="0"/>
              <a:t>AC model (0910.1032)</a:t>
            </a:r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Red line: measurement</a:t>
            </a:r>
          </a:p>
          <a:p>
            <a:r>
              <a:rPr lang="en-US" dirty="0"/>
              <a:t>Large black dot: SM</a:t>
            </a:r>
          </a:p>
          <a:p>
            <a:r>
              <a:rPr lang="en-US" dirty="0"/>
              <a:t>Small dots: NP model predictions</a:t>
            </a:r>
          </a:p>
          <a:p>
            <a:endParaRPr lang="en-US" dirty="0"/>
          </a:p>
          <a:p>
            <a:r>
              <a:rPr lang="en-US" dirty="0"/>
              <a:t>Deviation ~ 0.1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100E48-C522-9A4F-B296-C008A89AA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843" y="0"/>
            <a:ext cx="7768442" cy="6858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8766421-1772-FB43-9766-AFCB4391BED1}"/>
              </a:ext>
            </a:extLst>
          </p:cNvPr>
          <p:cNvCxnSpPr>
            <a:cxnSpLocks/>
          </p:cNvCxnSpPr>
          <p:nvPr/>
        </p:nvCxnSpPr>
        <p:spPr>
          <a:xfrm>
            <a:off x="6132576" y="4535424"/>
            <a:ext cx="5498592" cy="0"/>
          </a:xfrm>
          <a:prstGeom prst="line">
            <a:avLst/>
          </a:prstGeom>
          <a:ln w="6032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A94A9A-61AA-CF4A-8038-08270D86A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24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F2BC1-C12C-1941-9177-84106DF5F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strategy for real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D1254-ED96-1244-AB7D-3F9A69704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900" y="4812665"/>
            <a:ext cx="10515600" cy="435133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Distinguish B, anti-B: </a:t>
            </a:r>
            <a:r>
              <a:rPr lang="en-US" dirty="0" err="1"/>
              <a:t>Flavour</a:t>
            </a:r>
            <a:r>
              <a:rPr lang="en-US" dirty="0"/>
              <a:t> tagging(tagging power)</a:t>
            </a:r>
          </a:p>
          <a:p>
            <a:r>
              <a:rPr lang="en-US" dirty="0"/>
              <a:t>Time resolution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28DB34-B409-1C43-97B2-2AE0BE036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05" y="2906275"/>
            <a:ext cx="6350000" cy="1257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4FA6E5-C52F-594B-8C8F-1F7C4F2E5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769" y="1655548"/>
            <a:ext cx="4733544" cy="531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457A40-5EF3-C44D-A4A2-5D60B81CEE81}"/>
                  </a:ext>
                </a:extLst>
              </p:cNvPr>
              <p:cNvSpPr txBox="1"/>
              <p:nvPr/>
            </p:nvSpPr>
            <p:spPr>
              <a:xfrm>
                <a:off x="5998856" y="1689638"/>
                <a:ext cx="11704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B457A40-5EF3-C44D-A4A2-5D60B81CEE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856" y="1689638"/>
                <a:ext cx="1170432" cy="523220"/>
              </a:xfrm>
              <a:prstGeom prst="rect">
                <a:avLst/>
              </a:prstGeom>
              <a:blipFill>
                <a:blip r:embed="rId4"/>
                <a:stretch>
                  <a:fillRect l="-5319" r="-92553" b="-16667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1CBEBA8-6D1D-9A4F-8025-E6AA0EED0F72}"/>
              </a:ext>
            </a:extLst>
          </p:cNvPr>
          <p:cNvSpPr txBox="1"/>
          <p:nvPr/>
        </p:nvSpPr>
        <p:spPr>
          <a:xfrm>
            <a:off x="1152302" y="2371195"/>
            <a:ext cx="7620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Disentangle the CP -even and CP -odd components. 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4E4E7E-44A0-FD42-950A-024BD52FE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900" y="3924382"/>
            <a:ext cx="6731000" cy="13843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165AF8-6213-914D-8B84-B276D736B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45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91A06-8537-CD46-8762-A9DF55DE4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CEPC benchmark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0448F1-37D4-8746-925C-2EA070F5B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2578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CEPC: </a:t>
            </a:r>
          </a:p>
          <a:p>
            <a:pPr marL="0" indent="0">
              <a:buNone/>
            </a:pPr>
            <a:r>
              <a:rPr lang="en-US" dirty="0"/>
              <a:t>circular electron-position collider</a:t>
            </a:r>
          </a:p>
          <a:p>
            <a:pPr marL="0" indent="0">
              <a:buNone/>
            </a:pPr>
            <a:r>
              <a:rPr lang="en-US" dirty="0"/>
              <a:t>Higgs factory/Z factory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Excellent vertex reconstruction.</a:t>
            </a:r>
          </a:p>
          <a:p>
            <a:r>
              <a:rPr lang="en-US" dirty="0"/>
              <a:t>Good PID!</a:t>
            </a:r>
          </a:p>
          <a:p>
            <a:r>
              <a:rPr lang="en-US" dirty="0"/>
              <a:t>Clean environment.</a:t>
            </a:r>
          </a:p>
          <a:p>
            <a:endParaRPr lang="en-US" dirty="0"/>
          </a:p>
          <a:p>
            <a:r>
              <a:rPr lang="en-US" dirty="0"/>
              <a:t>Huge B production in Z pole run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25BEBF-EB3D-E048-B7C7-5E26DC100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542" y="1512888"/>
            <a:ext cx="5951050" cy="466407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68E84-7528-5247-9136-92FA5F30C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253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20EB05-1C99-584E-AA19-BBD43356963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Estimation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at CEPC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A20EB05-1C99-584E-AA19-BBD4335696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239CD7-893C-0045-BFC0-65BB8B9653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05028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i="1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 dirty="0" err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Eff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 err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acc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 err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Efficiency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 err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Eff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Tagging power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sSubSup>
                          <m:sSub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r>
                  <a:rPr lang="en-US" dirty="0"/>
                  <a:t> (Time resolution)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239CD7-893C-0045-BFC0-65BB8B9653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050280" cy="4351338"/>
              </a:xfrm>
              <a:blipFill>
                <a:blip r:embed="rId3"/>
                <a:stretch>
                  <a:fillRect l="-1677" t="-585" r="-3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50C82B0-392B-5B48-A026-1F74CC214E27}"/>
              </a:ext>
            </a:extLst>
          </p:cNvPr>
          <p:cNvSpPr txBox="1"/>
          <p:nvPr/>
        </p:nvSpPr>
        <p:spPr>
          <a:xfrm>
            <a:off x="7144512" y="2621280"/>
            <a:ext cx="518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Scaling from </a:t>
            </a:r>
            <a:r>
              <a:rPr lang="en-US" sz="3600" dirty="0" err="1"/>
              <a:t>LHCb</a:t>
            </a:r>
            <a:r>
              <a:rPr lang="en-US" sz="3600" dirty="0"/>
              <a:t>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ACFFC-3832-DF4B-B862-2A986FC95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69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7FDBE-6643-AE44-99B3-5BA6EDBCAC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zh-CN" alt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statistics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LHCb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CEPC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7FDBE-6643-AE44-99B3-5BA6EDBCAC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02CABC-30AA-A04B-B249-B3C50E3F15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4070" y="1476001"/>
                <a:ext cx="10515600" cy="4884457"/>
              </a:xfrm>
            </p:spPr>
            <p:txBody>
              <a:bodyPr/>
              <a:lstStyle/>
              <a:p>
                <a:r>
                  <a:rPr lang="en-US" altLang="zh-CN" b="1" dirty="0"/>
                  <a:t>LHCb</a:t>
                </a:r>
              </a:p>
              <a:p>
                <a:r>
                  <a:rPr lang="en-US" altLang="zh-CN" dirty="0"/>
                  <a:t>Luminosity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HL-LHC: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300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i="0" dirty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i="0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altLang="zh-CN" b="0" i="0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aseline="30000" dirty="0"/>
                  <a:t>[1]</a:t>
                </a: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cross-section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LHCb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13 </a:t>
                </a:r>
                <a:r>
                  <a:rPr lang="en-US" altLang="zh-CN" dirty="0" err="1"/>
                  <a:t>TeV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144</m:t>
                    </m:r>
                  </m:oMath>
                </a14:m>
                <a:r>
                  <a:rPr lang="en-US" altLang="zh-CN" b="0" i="0" dirty="0">
                    <a:latin typeface="+mj-lt"/>
                  </a:rPr>
                  <a:t>μ</a:t>
                </a:r>
                <a:r>
                  <a:rPr lang="en-US" altLang="zh-CN" i="0" dirty="0">
                    <a:latin typeface="+mj-lt"/>
                  </a:rPr>
                  <a:t>b</a:t>
                </a:r>
                <a:r>
                  <a:rPr lang="en-US" altLang="zh-CN" baseline="30000" dirty="0"/>
                  <a:t>[2]</a:t>
                </a:r>
                <a:endParaRPr lang="en-US" altLang="zh-CN" dirty="0"/>
              </a:p>
              <a:p>
                <a:r>
                  <a:rPr lang="en-US" altLang="zh-CN" dirty="0"/>
                  <a:t>Total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statics: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43.2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b="1" dirty="0"/>
                  <a:t>CEPC</a:t>
                </a:r>
              </a:p>
              <a:p>
                <a:r>
                  <a:rPr lang="en-US" altLang="zh-CN" dirty="0"/>
                  <a:t>Z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production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Z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pole: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Z</a:t>
                </a:r>
                <a:r>
                  <a:rPr lang="en-US" altLang="zh-CN" baseline="30000" dirty="0"/>
                  <a:t>[3]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branching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fraction: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15.2%</a:t>
                </a:r>
                <a:r>
                  <a:rPr lang="en-US" altLang="zh-CN" baseline="30000" dirty="0"/>
                  <a:t>[4]</a:t>
                </a:r>
              </a:p>
              <a:p>
                <a:r>
                  <a:rPr lang="en-US" altLang="zh-CN" dirty="0"/>
                  <a:t>Total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statics: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0.152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02CABC-30AA-A04B-B249-B3C50E3F15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4070" y="1476001"/>
                <a:ext cx="10515600" cy="4884457"/>
              </a:xfrm>
              <a:blipFill>
                <a:blip r:embed="rId3"/>
                <a:stretch>
                  <a:fillRect l="-1086" t="-1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D2FBC-E462-9A4D-91A2-A4263E7BF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13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7FDBE-6643-AE44-99B3-5BA6EDBCAC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zh-CN" alt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statistics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LHCb</a:t>
                </a:r>
                <a:r>
                  <a:rPr lang="en-US" altLang="zh-CN" dirty="0"/>
                  <a:t>(run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1)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cross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check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47FDBE-6643-AE44-99B3-5BA6EDBCAC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809"/>
                </a:stretch>
              </a:blipFill>
            </p:spPr>
            <p:txBody>
              <a:bodyPr/>
              <a:lstStyle/>
              <a:p>
                <a:r>
                  <a:rPr lang="en-C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02CABC-30AA-A04B-B249-B3C50E3F15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4070" y="1476001"/>
                <a:ext cx="10515600" cy="4884457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b="1" dirty="0"/>
                  <a:t>LHCb</a:t>
                </a:r>
              </a:p>
              <a:p>
                <a:r>
                  <a:rPr lang="en-US" altLang="zh-CN" dirty="0"/>
                  <a:t>Luminosity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LHC: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0.37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i="0" dirty="0">
                        <a:latin typeface="Cambria Math" panose="02040503050406030204" pitchFamily="18" charset="0"/>
                      </a:rPr>
                      <m:t>f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i="0" dirty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p>
                        <m:r>
                          <a:rPr lang="en-US" altLang="zh-CN" b="0" i="0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altLang="zh-CN" baseline="30000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cross-section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 err="1"/>
                  <a:t>LHCb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7 </a:t>
                </a:r>
                <a:r>
                  <a:rPr lang="en-US" altLang="zh-CN" dirty="0" err="1"/>
                  <a:t>TeV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72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dirty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altLang="zh-CN" i="1" dirty="0"/>
              </a:p>
              <a:p>
                <a:r>
                  <a:rPr lang="en-US" altLang="zh-CN" dirty="0"/>
                  <a:t>Total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statics: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26.64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r>
                  <a:rPr lang="en-US" altLang="zh-CN" b="1" dirty="0"/>
                  <a:t>CEPC</a:t>
                </a:r>
              </a:p>
              <a:p>
                <a:r>
                  <a:rPr lang="en-US" altLang="zh-CN" dirty="0"/>
                  <a:t>Z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production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Z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pole: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Z</a:t>
                </a:r>
                <a:r>
                  <a:rPr lang="en-US" altLang="zh-CN" baseline="30000" dirty="0"/>
                  <a:t>[3]</a:t>
                </a:r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branching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fraction: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15.2%</a:t>
                </a:r>
                <a:r>
                  <a:rPr lang="en-US" altLang="zh-CN" baseline="30000" dirty="0"/>
                  <a:t>[4]</a:t>
                </a:r>
              </a:p>
              <a:p>
                <a:r>
                  <a:rPr lang="en-US" altLang="zh-CN" dirty="0"/>
                  <a:t>Total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statics: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0.152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×</m:t>
                    </m:r>
                    <m:r>
                      <a:rPr lang="zh-CN" altLang="en-US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A02CABC-30AA-A04B-B249-B3C50E3F15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4070" y="1476001"/>
                <a:ext cx="10515600" cy="4884457"/>
              </a:xfrm>
              <a:blipFill>
                <a:blip r:embed="rId3"/>
                <a:stretch>
                  <a:fillRect l="-1086" t="-1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9B2B7-6C36-ED44-8CCD-337A797D9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16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6225-8366-7040-9C86-1F29D6548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6848"/>
            <a:ext cx="10515600" cy="1325563"/>
          </a:xfrm>
        </p:spPr>
        <p:txBody>
          <a:bodyPr/>
          <a:lstStyle/>
          <a:p>
            <a:r>
              <a:rPr lang="en-US" altLang="zh-CN" dirty="0"/>
              <a:t>Reconstruction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0FD2F-E903-D943-8F0E-F376371E6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1241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Acceptance * Reconstruction * Trigger</a:t>
            </a:r>
          </a:p>
          <a:p>
            <a:endParaRPr lang="en-US" altLang="zh-CN" dirty="0"/>
          </a:p>
          <a:p>
            <a:r>
              <a:rPr lang="en-US" altLang="zh-CN" dirty="0" err="1"/>
              <a:t>LHCb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20%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CEPC:</a:t>
            </a:r>
            <a:r>
              <a:rPr lang="zh-CN" altLang="en-US" dirty="0"/>
              <a:t> </a:t>
            </a:r>
            <a:r>
              <a:rPr lang="en-US" altLang="zh-CN" dirty="0"/>
              <a:t>100%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Full-simulation is needed for more detailed study. (on going)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2667A-B64D-C04E-AB02-B2CA11F31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F4310-238F-F048-B860-EACF3AAC146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419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3767</TotalTime>
  <Words>934</Words>
  <Application>Microsoft Macintosh PowerPoint</Application>
  <PresentationFormat>Widescreen</PresentationFormat>
  <Paragraphs>199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CP-violating   phase ϕ_s measurement B_s^0→J/ψ ϕ potential at CEPC</vt:lpstr>
      <vt:lpstr>Introduction</vt:lpstr>
      <vt:lpstr>NP prediction</vt:lpstr>
      <vt:lpstr>Analysis strategy for real analysis</vt:lpstr>
      <vt:lpstr>CEPC benchmark detector</vt:lpstr>
      <vt:lpstr>Estimation of σ(〖 ϕ〗_s) at CEPC</vt:lpstr>
      <vt:lpstr> bb ̅ statistics at LHCb and CEPC</vt:lpstr>
      <vt:lpstr> bb ̅ statistics at LHCb(run 1) for cross check</vt:lpstr>
      <vt:lpstr>Reconstruction efficiency</vt:lpstr>
      <vt:lpstr>Flavour tagging power</vt:lpstr>
      <vt:lpstr>Time resolution effect</vt:lpstr>
      <vt:lpstr>Summary on effecitive stat</vt:lpstr>
      <vt:lpstr>ϕ_s~ΔΓ_s</vt:lpstr>
      <vt:lpstr>ϕ_s~ΔΓ_s</vt:lpstr>
      <vt:lpstr>Time resolution effect</vt:lpstr>
      <vt:lpstr>Flavour tagging effect</vt:lpstr>
      <vt:lpstr>Conclusion</vt:lpstr>
      <vt:lpstr>References</vt:lpstr>
      <vt:lpstr>Backups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Bs-&gt;J/Psi Phi potential at CEPC</dc:title>
  <dc:creator>Microsoft Office User</dc:creator>
  <cp:lastModifiedBy>Microsoft Office User</cp:lastModifiedBy>
  <cp:revision>61</cp:revision>
  <dcterms:created xsi:type="dcterms:W3CDTF">2019-07-19T05:07:44Z</dcterms:created>
  <dcterms:modified xsi:type="dcterms:W3CDTF">2020-06-11T05:12:33Z</dcterms:modified>
</cp:coreProperties>
</file>