
<file path=[Content_Types].xml><?xml version="1.0" encoding="utf-8"?>
<Types xmlns="http://schemas.openxmlformats.org/package/2006/content-types">
  <Default Extension="png" ContentType="image/png"/>
  <Default Extension="mp3" ContentType="audio/m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66" r:id="rId2"/>
    <p:sldId id="264" r:id="rId3"/>
    <p:sldId id="269" r:id="rId4"/>
    <p:sldId id="270" r:id="rId5"/>
    <p:sldId id="265" r:id="rId6"/>
    <p:sldId id="267" r:id="rId7"/>
    <p:sldId id="271" r:id="rId8"/>
    <p:sldId id="285" r:id="rId9"/>
    <p:sldId id="286" r:id="rId10"/>
    <p:sldId id="272" r:id="rId11"/>
    <p:sldId id="273" r:id="rId12"/>
    <p:sldId id="277" r:id="rId13"/>
    <p:sldId id="284" r:id="rId14"/>
    <p:sldId id="275" r:id="rId15"/>
    <p:sldId id="287" r:id="rId16"/>
    <p:sldId id="283" r:id="rId17"/>
    <p:sldId id="278" r:id="rId18"/>
    <p:sldId id="279" r:id="rId19"/>
    <p:sldId id="280" r:id="rId20"/>
    <p:sldId id="281" r:id="rId21"/>
    <p:sldId id="282" r:id="rId22"/>
    <p:sldId id="276" r:id="rId23"/>
    <p:sldId id="25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A33"/>
    <a:srgbClr val="060A0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7" autoAdjust="0"/>
    <p:restoredTop sz="86014" autoAdjust="0"/>
  </p:normalViewPr>
  <p:slideViewPr>
    <p:cSldViewPr snapToGrid="0">
      <p:cViewPr varScale="1">
        <p:scale>
          <a:sx n="99" d="100"/>
          <a:sy n="99" d="100"/>
        </p:scale>
        <p:origin x="402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12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27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251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3556E8-5D5D-1E4F-82B2-F6787ADA13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09D175-BBD3-A242-A58C-A9B227287B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02" y="5342721"/>
            <a:ext cx="6045200" cy="1500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0580" y="3389038"/>
            <a:ext cx="10515600" cy="1364911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0580" y="4782292"/>
            <a:ext cx="10515600" cy="68245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C45E32-3507-5C4D-9AF8-E3B1E82E58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47810" y="540862"/>
            <a:ext cx="6092045" cy="25257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748" y="565493"/>
            <a:ext cx="1968928" cy="266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42AF2E-3BD0-904C-B719-0336A9D075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03" y="1774044"/>
            <a:ext cx="5922434" cy="27655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361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33556E8-5D5D-1E4F-82B2-F6787ADA13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F09D175-BBD3-A242-A58C-A9B227287B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46" y="5256385"/>
            <a:ext cx="5818909" cy="144433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883CC31-F416-964F-9231-9F6DFF3980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0045" y="1488735"/>
            <a:ext cx="7771910" cy="32221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15" y="139823"/>
            <a:ext cx="1749781" cy="236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86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83173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0E12902-83B9-D04D-9767-8C7803F497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69372" y="7958470"/>
            <a:ext cx="4592578" cy="3946747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5C95B7D-2AC5-A744-BAB4-6C9E7CCC4F3A}"/>
              </a:ext>
            </a:extLst>
          </p:cNvPr>
          <p:cNvSpPr txBox="1">
            <a:spLocks/>
          </p:cNvSpPr>
          <p:nvPr userDrawn="1"/>
        </p:nvSpPr>
        <p:spPr>
          <a:xfrm>
            <a:off x="838200" y="4697192"/>
            <a:ext cx="10515600" cy="831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Presenter Name</a:t>
            </a:r>
            <a:endParaRPr lang="en-GB" sz="20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90FF57D-D215-2040-8B06-F330CF8247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629" y="39537"/>
            <a:ext cx="3454363" cy="30864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6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06/09/2019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06/09/2019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" y="6180607"/>
            <a:ext cx="444383" cy="60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B046FA31-301B-C64F-9C97-0AD3687FDE8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8700"/>
            <a:ext cx="12192000" cy="7493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5065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06/09/2019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3045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0955" y="6262302"/>
            <a:ext cx="482600" cy="33789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7" r:id="rId2"/>
    <p:sldLayoutId id="2147483676" r:id="rId3"/>
    <p:sldLayoutId id="2147483650" r:id="rId4"/>
    <p:sldLayoutId id="2147483652" r:id="rId5"/>
    <p:sldLayoutId id="214748366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78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34.png"/><Relationship Id="rId4" Type="http://schemas.openxmlformats.org/officeDocument/2006/relationships/image" Target="../media/image53.png"/><Relationship Id="rId9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microsoft.com/office/2007/relationships/media" Target="../media/media2.mp3"/><Relationship Id="rId7" Type="http://schemas.openxmlformats.org/officeDocument/2006/relationships/image" Target="../media/image5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8.png"/><Relationship Id="rId5" Type="http://schemas.openxmlformats.org/officeDocument/2006/relationships/slideLayout" Target="../slideLayouts/slideLayout4.xml"/><Relationship Id="rId4" Type="http://schemas.openxmlformats.org/officeDocument/2006/relationships/audio" Target="../media/media2.mp3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emf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tiff"/><Relationship Id="rId7" Type="http://schemas.openxmlformats.org/officeDocument/2006/relationships/image" Target="../media/image74.jpeg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3.jpeg"/><Relationship Id="rId5" Type="http://schemas.openxmlformats.org/officeDocument/2006/relationships/image" Target="../media/image72.gif"/><Relationship Id="rId10" Type="http://schemas.openxmlformats.org/officeDocument/2006/relationships/image" Target="../media/image77.jpeg"/><Relationship Id="rId4" Type="http://schemas.openxmlformats.org/officeDocument/2006/relationships/image" Target="../media/image71.jpeg"/><Relationship Id="rId9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2.jpe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png"/><Relationship Id="rId11" Type="http://schemas.openxmlformats.org/officeDocument/2006/relationships/image" Target="../media/image100.jpeg"/><Relationship Id="rId5" Type="http://schemas.openxmlformats.org/officeDocument/2006/relationships/image" Target="../media/image94.png"/><Relationship Id="rId10" Type="http://schemas.openxmlformats.org/officeDocument/2006/relationships/image" Target="../media/image99.jpe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2.png"/><Relationship Id="rId7" Type="http://schemas.openxmlformats.org/officeDocument/2006/relationships/image" Target="../media/image9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10" Type="http://schemas.openxmlformats.org/officeDocument/2006/relationships/image" Target="../media/image101.png"/><Relationship Id="rId4" Type="http://schemas.openxmlformats.org/officeDocument/2006/relationships/image" Target="../media/image93.png"/><Relationship Id="rId9" Type="http://schemas.openxmlformats.org/officeDocument/2006/relationships/image" Target="../media/image10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FEEEB-B131-CA45-B43D-EBB28A41D8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579" y="3389038"/>
            <a:ext cx="11057697" cy="13649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Safety Briefing for the ALICE / LHC-P2” Supervised Area Guides and Crowd Marshals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D2B4E-C66E-3A46-AEE5-35D29CAF10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BARTH, LEXGLIMOS &amp; RSO ALICE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67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31" y="59148"/>
            <a:ext cx="12154769" cy="1325563"/>
          </a:xfrm>
        </p:spPr>
        <p:txBody>
          <a:bodyPr>
            <a:normAutofit/>
          </a:bodyPr>
          <a:lstStyle/>
          <a:p>
            <a:r>
              <a:rPr lang="en-GB" sz="3200" b="1" dirty="0" smtClean="0"/>
              <a:t>Safety Hazards and Measures </a:t>
            </a:r>
            <a:br>
              <a:rPr lang="en-GB" sz="3200" b="1" dirty="0" smtClean="0"/>
            </a:br>
            <a:r>
              <a:rPr lang="en-GB" sz="3200" b="1" dirty="0" smtClean="0"/>
              <a:t>Hazardous scenario: Fire - ODH</a:t>
            </a:r>
            <a:endParaRPr lang="en-GB" sz="3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8751" y="1143388"/>
            <a:ext cx="1905000" cy="16287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6617" y="4390298"/>
            <a:ext cx="1343025" cy="1381125"/>
          </a:xfrm>
          <a:prstGeom prst="rect">
            <a:avLst/>
          </a:prstGeom>
        </p:spPr>
      </p:pic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962616" y="2797260"/>
            <a:ext cx="1517483" cy="13930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0825" y="2772163"/>
            <a:ext cx="1580853" cy="14181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2831" y="4307768"/>
            <a:ext cx="1438847" cy="1463655"/>
          </a:xfrm>
          <a:prstGeom prst="rect">
            <a:avLst/>
          </a:prstGeom>
        </p:spPr>
      </p:pic>
      <p:sp>
        <p:nvSpPr>
          <p:cNvPr id="25" name="TextBox 19"/>
          <p:cNvSpPr txBox="1"/>
          <p:nvPr/>
        </p:nvSpPr>
        <p:spPr>
          <a:xfrm>
            <a:off x="229254" y="1437436"/>
            <a:ext cx="7165106" cy="5405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GB" b="1" dirty="0">
                <a:solidFill>
                  <a:srgbClr val="4F5D75"/>
                </a:solidFill>
              </a:rPr>
              <a:t>Main causes</a:t>
            </a:r>
            <a:r>
              <a:rPr lang="en-GB" dirty="0">
                <a:solidFill>
                  <a:srgbClr val="4F5D75"/>
                </a:solidFill>
              </a:rPr>
              <a:t>:</a:t>
            </a:r>
            <a:r>
              <a:rPr lang="en-GB" b="1" dirty="0">
                <a:solidFill>
                  <a:srgbClr val="4F5D75"/>
                </a:solidFill>
              </a:rPr>
              <a:t> </a:t>
            </a:r>
            <a:r>
              <a:rPr lang="en-GB" dirty="0">
                <a:solidFill>
                  <a:srgbClr val="4F5D75"/>
                </a:solidFill>
              </a:rPr>
              <a:t>Electrical </a:t>
            </a:r>
            <a:r>
              <a:rPr lang="en-GB" dirty="0" smtClean="0">
                <a:solidFill>
                  <a:srgbClr val="4F5D75"/>
                </a:solidFill>
              </a:rPr>
              <a:t>equipment, hot work and welding</a:t>
            </a:r>
            <a:endParaRPr lang="en-GB" dirty="0">
              <a:solidFill>
                <a:srgbClr val="4F5D75"/>
              </a:solidFill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229254" y="1860025"/>
            <a:ext cx="7165106" cy="41463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GB" b="1" dirty="0">
                <a:solidFill>
                  <a:srgbClr val="4F5D75"/>
                </a:solidFill>
              </a:rPr>
              <a:t>Dangerous aspects of a fire</a:t>
            </a:r>
            <a:r>
              <a:rPr lang="en-GB" dirty="0">
                <a:solidFill>
                  <a:srgbClr val="4F5D75"/>
                </a:solidFill>
              </a:rPr>
              <a:t>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F5D75"/>
                </a:solidFill>
              </a:rPr>
              <a:t>Toxic fumes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F5D75"/>
                </a:solidFill>
              </a:rPr>
              <a:t>Oxygen deficiency in an enclosed area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F5D75"/>
                </a:solidFill>
              </a:rPr>
              <a:t>Heat and hot smoke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F5D75"/>
                </a:solidFill>
              </a:rPr>
              <a:t>Reduction of the </a:t>
            </a:r>
            <a:r>
              <a:rPr lang="en-GB" dirty="0" smtClean="0">
                <a:solidFill>
                  <a:srgbClr val="4F5D75"/>
                </a:solidFill>
              </a:rPr>
              <a:t>visibility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4F5D75"/>
              </a:solidFill>
            </a:endParaRPr>
          </a:p>
          <a:p>
            <a:pPr>
              <a:lnSpc>
                <a:spcPct val="130000"/>
              </a:lnSpc>
            </a:pPr>
            <a:r>
              <a:rPr lang="en-GB" sz="2000" b="1" dirty="0" smtClean="0">
                <a:solidFill>
                  <a:srgbClr val="4F5D75"/>
                </a:solidFill>
              </a:rPr>
              <a:t>Alarm &amp; Evacuate calmly</a:t>
            </a:r>
            <a:br>
              <a:rPr lang="en-GB" sz="2000" b="1" dirty="0" smtClean="0">
                <a:solidFill>
                  <a:srgbClr val="4F5D75"/>
                </a:solidFill>
              </a:rPr>
            </a:br>
            <a:r>
              <a:rPr lang="en-GB" sz="2000" b="1" dirty="0" smtClean="0">
                <a:solidFill>
                  <a:srgbClr val="4F5D75"/>
                </a:solidFill>
              </a:rPr>
              <a:t>via nearest safest exit </a:t>
            </a:r>
            <a:br>
              <a:rPr lang="en-GB" sz="2000" b="1" dirty="0" smtClean="0">
                <a:solidFill>
                  <a:srgbClr val="4F5D75"/>
                </a:solidFill>
              </a:rPr>
            </a:br>
            <a:r>
              <a:rPr lang="en-GB" sz="2000" b="1" dirty="0" smtClean="0">
                <a:solidFill>
                  <a:srgbClr val="4F5D75"/>
                </a:solidFill>
              </a:rPr>
              <a:t>to assembly point! </a:t>
            </a:r>
            <a:r>
              <a:rPr lang="en-GB" b="1" dirty="0" smtClean="0">
                <a:solidFill>
                  <a:srgbClr val="4F5D75"/>
                </a:solidFill>
              </a:rPr>
              <a:t/>
            </a:r>
            <a:br>
              <a:rPr lang="en-GB" b="1" dirty="0" smtClean="0">
                <a:solidFill>
                  <a:srgbClr val="4F5D75"/>
                </a:solidFill>
              </a:rPr>
            </a:br>
            <a:endParaRPr lang="en-GB" b="1" dirty="0" smtClean="0">
              <a:solidFill>
                <a:srgbClr val="4F5D75"/>
              </a:solidFill>
            </a:endParaRPr>
          </a:p>
          <a:p>
            <a:pPr>
              <a:lnSpc>
                <a:spcPct val="130000"/>
              </a:lnSpc>
            </a:pPr>
            <a:r>
              <a:rPr lang="en-GB" b="1" dirty="0" smtClean="0">
                <a:solidFill>
                  <a:srgbClr val="4F5D75"/>
                </a:solidFill>
              </a:rPr>
              <a:t>Do not cross the smoke cloud / fire hazard for evacuation! </a:t>
            </a:r>
            <a:endParaRPr lang="en-GB" b="1" dirty="0">
              <a:solidFill>
                <a:srgbClr val="4F5D75"/>
              </a:solidFill>
            </a:endParaRPr>
          </a:p>
        </p:txBody>
      </p:sp>
      <p:grpSp>
        <p:nvGrpSpPr>
          <p:cNvPr id="27" name="Gruppieren 4"/>
          <p:cNvGrpSpPr/>
          <p:nvPr/>
        </p:nvGrpSpPr>
        <p:grpSpPr>
          <a:xfrm>
            <a:off x="3647887" y="2298407"/>
            <a:ext cx="5314729" cy="2620226"/>
            <a:chOff x="1187624" y="4041068"/>
            <a:chExt cx="5722027" cy="2821029"/>
          </a:xfrm>
        </p:grpSpPr>
        <p:grpSp>
          <p:nvGrpSpPr>
            <p:cNvPr id="28" name="Gruppieren 2"/>
            <p:cNvGrpSpPr/>
            <p:nvPr/>
          </p:nvGrpSpPr>
          <p:grpSpPr>
            <a:xfrm>
              <a:off x="1331913" y="4041068"/>
              <a:ext cx="5523470" cy="2518456"/>
              <a:chOff x="1604814" y="4351618"/>
              <a:chExt cx="5523470" cy="2518456"/>
            </a:xfrm>
          </p:grpSpPr>
          <p:pic>
            <p:nvPicPr>
              <p:cNvPr id="38" name="Grafik 1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3661"/>
              <a:stretch/>
            </p:blipFill>
            <p:spPr>
              <a:xfrm>
                <a:off x="1655676" y="4351618"/>
                <a:ext cx="5413250" cy="2181353"/>
              </a:xfrm>
              <a:prstGeom prst="rect">
                <a:avLst/>
              </a:prstGeom>
            </p:spPr>
          </p:pic>
          <p:sp>
            <p:nvSpPr>
              <p:cNvPr id="39" name="TextBox 19"/>
              <p:cNvSpPr txBox="1"/>
              <p:nvPr/>
            </p:nvSpPr>
            <p:spPr>
              <a:xfrm>
                <a:off x="1604814" y="6560801"/>
                <a:ext cx="825483" cy="2971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GB" sz="1400" dirty="0">
                    <a:solidFill>
                      <a:srgbClr val="4F5D75"/>
                    </a:solidFill>
                  </a:rPr>
                  <a:t>LSS</a:t>
                </a:r>
              </a:p>
            </p:txBody>
          </p:sp>
          <p:sp>
            <p:nvSpPr>
              <p:cNvPr id="40" name="TextBox 19"/>
              <p:cNvSpPr txBox="1"/>
              <p:nvPr/>
            </p:nvSpPr>
            <p:spPr>
              <a:xfrm>
                <a:off x="2875739" y="6561348"/>
                <a:ext cx="825483" cy="2971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GB" sz="1400" dirty="0">
                    <a:solidFill>
                      <a:srgbClr val="4F5D75"/>
                    </a:solidFill>
                  </a:rPr>
                  <a:t>LSS</a:t>
                </a:r>
              </a:p>
            </p:txBody>
          </p:sp>
          <p:sp>
            <p:nvSpPr>
              <p:cNvPr id="41" name="TextBox 19"/>
              <p:cNvSpPr txBox="1"/>
              <p:nvPr/>
            </p:nvSpPr>
            <p:spPr>
              <a:xfrm>
                <a:off x="5069976" y="6561348"/>
                <a:ext cx="825483" cy="2971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GB" sz="1400" dirty="0">
                    <a:solidFill>
                      <a:srgbClr val="4F5D75"/>
                    </a:solidFill>
                  </a:rPr>
                  <a:t>LSS</a:t>
                </a:r>
              </a:p>
            </p:txBody>
          </p:sp>
          <p:sp>
            <p:nvSpPr>
              <p:cNvPr id="42" name="TextBox 19"/>
              <p:cNvSpPr txBox="1"/>
              <p:nvPr/>
            </p:nvSpPr>
            <p:spPr>
              <a:xfrm>
                <a:off x="6302801" y="6561895"/>
                <a:ext cx="825483" cy="2971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GB" sz="1400" dirty="0">
                    <a:solidFill>
                      <a:srgbClr val="4F5D75"/>
                    </a:solidFill>
                  </a:rPr>
                  <a:t>LSS</a:t>
                </a:r>
              </a:p>
            </p:txBody>
          </p:sp>
          <p:sp>
            <p:nvSpPr>
              <p:cNvPr id="43" name="TextBox 19"/>
              <p:cNvSpPr txBox="1"/>
              <p:nvPr/>
            </p:nvSpPr>
            <p:spPr>
              <a:xfrm>
                <a:off x="3527885" y="6560801"/>
                <a:ext cx="1754390" cy="3092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GB" sz="1400" dirty="0">
                    <a:solidFill>
                      <a:srgbClr val="FF0000"/>
                    </a:solidFill>
                  </a:rPr>
                  <a:t>Alarm Zone</a:t>
                </a:r>
              </a:p>
            </p:txBody>
          </p:sp>
        </p:grpSp>
        <p:sp>
          <p:nvSpPr>
            <p:cNvPr id="31" name="Rechteck 3"/>
            <p:cNvSpPr/>
            <p:nvPr/>
          </p:nvSpPr>
          <p:spPr>
            <a:xfrm>
              <a:off x="3450409" y="6461147"/>
              <a:ext cx="1391105" cy="4009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Tunnel Sector</a:t>
              </a:r>
            </a:p>
          </p:txBody>
        </p:sp>
        <p:sp>
          <p:nvSpPr>
            <p:cNvPr id="33" name="TextBox 19"/>
            <p:cNvSpPr txBox="1"/>
            <p:nvPr/>
          </p:nvSpPr>
          <p:spPr>
            <a:xfrm>
              <a:off x="1919238" y="6261528"/>
              <a:ext cx="825484" cy="6005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 smtClean="0">
                  <a:solidFill>
                    <a:srgbClr val="4F5D75"/>
                  </a:solidFill>
                </a:rPr>
                <a:t>LHC 2 </a:t>
              </a:r>
              <a:r>
                <a:rPr lang="en-GB" sz="1400" dirty="0" err="1" smtClean="0">
                  <a:solidFill>
                    <a:srgbClr val="4F5D75"/>
                  </a:solidFill>
                </a:rPr>
                <a:t>P</a:t>
              </a:r>
              <a:r>
                <a:rPr lang="en-GB" sz="1400" baseline="-25000" dirty="0" err="1" smtClean="0">
                  <a:solidFill>
                    <a:srgbClr val="4F5D75"/>
                  </a:solidFill>
                </a:rPr>
                <a:t>even</a:t>
              </a:r>
              <a:endParaRPr lang="en-GB" sz="1400" baseline="-25000" dirty="0">
                <a:solidFill>
                  <a:srgbClr val="4F5D75"/>
                </a:solidFill>
              </a:endParaRPr>
            </a:p>
          </p:txBody>
        </p:sp>
        <p:sp>
          <p:nvSpPr>
            <p:cNvPr id="34" name="TextBox 19"/>
            <p:cNvSpPr txBox="1"/>
            <p:nvPr/>
          </p:nvSpPr>
          <p:spPr>
            <a:xfrm>
              <a:off x="5402701" y="6261528"/>
              <a:ext cx="825483" cy="2971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 smtClean="0">
                  <a:solidFill>
                    <a:srgbClr val="4F5D75"/>
                  </a:solidFill>
                </a:rPr>
                <a:t>LHC 1 </a:t>
              </a:r>
              <a:r>
                <a:rPr lang="en-GB" sz="1400" dirty="0" err="1" smtClean="0">
                  <a:solidFill>
                    <a:srgbClr val="4F5D75"/>
                  </a:solidFill>
                </a:rPr>
                <a:t>P</a:t>
              </a:r>
              <a:r>
                <a:rPr lang="en-GB" sz="1400" baseline="-25000" dirty="0" err="1" smtClean="0">
                  <a:solidFill>
                    <a:srgbClr val="4F5D75"/>
                  </a:solidFill>
                </a:rPr>
                <a:t>odd</a:t>
              </a:r>
              <a:endParaRPr lang="en-GB" sz="1400" baseline="-25000" dirty="0">
                <a:solidFill>
                  <a:srgbClr val="4F5D75"/>
                </a:solidFill>
              </a:endParaRPr>
            </a:p>
          </p:txBody>
        </p:sp>
        <p:sp>
          <p:nvSpPr>
            <p:cNvPr id="35" name="TextBox 19"/>
            <p:cNvSpPr txBox="1"/>
            <p:nvPr/>
          </p:nvSpPr>
          <p:spPr>
            <a:xfrm>
              <a:off x="3676658" y="5145351"/>
              <a:ext cx="825483" cy="2971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>
                  <a:solidFill>
                    <a:srgbClr val="4F5D75"/>
                  </a:solidFill>
                </a:rPr>
                <a:t>Vent.</a:t>
              </a:r>
            </a:p>
          </p:txBody>
        </p:sp>
        <p:sp>
          <p:nvSpPr>
            <p:cNvPr id="36" name="TextBox 19"/>
            <p:cNvSpPr txBox="1"/>
            <p:nvPr/>
          </p:nvSpPr>
          <p:spPr>
            <a:xfrm>
              <a:off x="1187624" y="5145351"/>
              <a:ext cx="825483" cy="2971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>
                  <a:solidFill>
                    <a:srgbClr val="4F5D75"/>
                  </a:solidFill>
                </a:rPr>
                <a:t>Vent.</a:t>
              </a:r>
            </a:p>
          </p:txBody>
        </p:sp>
        <p:sp>
          <p:nvSpPr>
            <p:cNvPr id="37" name="TextBox 19"/>
            <p:cNvSpPr txBox="1"/>
            <p:nvPr/>
          </p:nvSpPr>
          <p:spPr>
            <a:xfrm>
              <a:off x="6084168" y="5145351"/>
              <a:ext cx="825483" cy="2971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sz="1400" dirty="0">
                  <a:solidFill>
                    <a:srgbClr val="4F5D75"/>
                  </a:solidFill>
                </a:rPr>
                <a:t>Vent.</a:t>
              </a:r>
            </a:p>
          </p:txBody>
        </p:sp>
      </p:grpSp>
      <p:pic>
        <p:nvPicPr>
          <p:cNvPr id="29" name="Grafik 77" descr="image00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616" y="1319164"/>
            <a:ext cx="936671" cy="136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087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10" y="61081"/>
            <a:ext cx="11851215" cy="1065075"/>
          </a:xfrm>
        </p:spPr>
        <p:txBody>
          <a:bodyPr/>
          <a:lstStyle/>
          <a:p>
            <a:r>
              <a:rPr lang="en-GB" b="1" dirty="0" smtClean="0"/>
              <a:t>Evacuation</a:t>
            </a:r>
            <a:endParaRPr lang="en-GB" b="1" dirty="0"/>
          </a:p>
        </p:txBody>
      </p:sp>
      <p:pic>
        <p:nvPicPr>
          <p:cNvPr id="9" name="EVAC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4423" y="3864015"/>
            <a:ext cx="685800" cy="685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153" y="1690688"/>
            <a:ext cx="4159998" cy="1832441"/>
          </a:xfrm>
          <a:prstGeom prst="rect">
            <a:avLst/>
          </a:prstGeom>
        </p:spPr>
      </p:pic>
      <p:pic>
        <p:nvPicPr>
          <p:cNvPr id="10" name="BIW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67317" y="3827173"/>
            <a:ext cx="753035" cy="7530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11552" y="1208043"/>
            <a:ext cx="5760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Stay calm and </a:t>
            </a:r>
            <a:r>
              <a:rPr lang="en-GB" b="1" dirty="0" smtClean="0"/>
              <a:t>evacuate the area </a:t>
            </a:r>
            <a:r>
              <a:rPr lang="en-GB" dirty="0" smtClean="0"/>
              <a:t>with the visitors immediately, following the green evacuation signs.</a:t>
            </a:r>
          </a:p>
          <a:p>
            <a:r>
              <a:rPr lang="en-GB" u="sng" dirty="0" smtClean="0"/>
              <a:t>UCM and UG to take to make sure not to loose a </a:t>
            </a:r>
            <a:r>
              <a:rPr lang="en-GB" u="sng" dirty="0" err="1" smtClean="0"/>
              <a:t>vistor</a:t>
            </a:r>
            <a:r>
              <a:rPr lang="en-GB" u="sng" dirty="0" smtClean="0"/>
              <a:t> during evacuation!</a:t>
            </a:r>
            <a:br>
              <a:rPr lang="en-GB" u="sng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Trigger the evacuation alarm </a:t>
            </a:r>
            <a:r>
              <a:rPr lang="en-GB" dirty="0" smtClean="0"/>
              <a:t>manually (if it is not already sounding) by breaking the glass of the box without putting you in danger.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>
                <a:solidFill>
                  <a:srgbClr val="FF0000"/>
                </a:solidFill>
              </a:rPr>
              <a:t>Force the emergency handles </a:t>
            </a:r>
            <a:r>
              <a:rPr lang="en-GB" dirty="0" smtClean="0"/>
              <a:t>of the doors if needed.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Emergency guides </a:t>
            </a:r>
            <a:r>
              <a:rPr lang="en-GB" dirty="0" smtClean="0"/>
              <a:t>might be present in order to help you evacuate: follow their instructions.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Go to the assembly point </a:t>
            </a:r>
            <a:r>
              <a:rPr lang="en-GB" dirty="0" smtClean="0"/>
              <a:t>at the entrance of the site. Once there, wait for instructions from the Fire Brigade.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37079" y="593618"/>
            <a:ext cx="1750908" cy="5474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13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8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39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3716" y="-86095"/>
            <a:ext cx="3989284" cy="76357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Evacuation Path</a:t>
            </a:r>
            <a:endParaRPr lang="en-GB" sz="3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63501"/>
            <a:ext cx="5629098" cy="299921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Screen Shot 2013-02-21 at 9.43.56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09352"/>
            <a:ext cx="3619098" cy="22541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315" y="2773487"/>
            <a:ext cx="3756672" cy="3352506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662540" y="2662781"/>
            <a:ext cx="308008" cy="111653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812869" y="5202822"/>
            <a:ext cx="667156" cy="731124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914400" y="3205213"/>
            <a:ext cx="0" cy="27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066800" y="3357613"/>
            <a:ext cx="0" cy="27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37651" y="5592838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Safe Zone </a:t>
            </a:r>
            <a:br>
              <a:rPr lang="en-US" sz="1400" b="1" dirty="0" smtClean="0"/>
            </a:br>
            <a:r>
              <a:rPr lang="en-US" sz="1400" b="1" dirty="0" smtClean="0"/>
              <a:t>ALICE  UX25</a:t>
            </a:r>
            <a:endParaRPr lang="en-GB" sz="1400" b="1" dirty="0"/>
          </a:p>
        </p:txBody>
      </p:sp>
      <p:sp>
        <p:nvSpPr>
          <p:cNvPr id="20" name="Oval 19"/>
          <p:cNvSpPr/>
          <p:nvPr/>
        </p:nvSpPr>
        <p:spPr>
          <a:xfrm>
            <a:off x="990474" y="1172870"/>
            <a:ext cx="843291" cy="800114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045734" y="785812"/>
            <a:ext cx="15167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Safe Zone </a:t>
            </a:r>
            <a:br>
              <a:rPr lang="en-US" sz="1600" b="1" dirty="0" smtClean="0"/>
            </a:br>
            <a:r>
              <a:rPr lang="en-US" sz="1600" b="1" dirty="0" smtClean="0"/>
              <a:t>LHC-P2 PM25</a:t>
            </a:r>
            <a:endParaRPr lang="en-GB" sz="16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1555" y="-42099"/>
            <a:ext cx="2673855" cy="189398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9474" y="399403"/>
            <a:ext cx="3610551" cy="20880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20934" y="2286072"/>
            <a:ext cx="2516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u="sng" dirty="0" smtClean="0">
                <a:solidFill>
                  <a:srgbClr val="00B050"/>
                </a:solidFill>
              </a:rPr>
              <a:t>SX2/PX24 Surface Top View</a:t>
            </a:r>
            <a:endParaRPr lang="en-GB" sz="1200" i="1" u="sng" dirty="0">
              <a:solidFill>
                <a:srgbClr val="00B050"/>
              </a:solidFill>
            </a:endParaRPr>
          </a:p>
        </p:txBody>
      </p:sp>
      <p:sp>
        <p:nvSpPr>
          <p:cNvPr id="35" name="Up Arrow 34"/>
          <p:cNvSpPr/>
          <p:nvPr/>
        </p:nvSpPr>
        <p:spPr>
          <a:xfrm rot="5400000">
            <a:off x="9211743" y="946170"/>
            <a:ext cx="180334" cy="432470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Up Arrow 35"/>
          <p:cNvSpPr/>
          <p:nvPr/>
        </p:nvSpPr>
        <p:spPr>
          <a:xfrm>
            <a:off x="7524573" y="717114"/>
            <a:ext cx="152121" cy="295533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Up Arrow 36"/>
          <p:cNvSpPr/>
          <p:nvPr/>
        </p:nvSpPr>
        <p:spPr>
          <a:xfrm>
            <a:off x="7335528" y="325712"/>
            <a:ext cx="152121" cy="295533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Up Arrow 38"/>
          <p:cNvSpPr/>
          <p:nvPr/>
        </p:nvSpPr>
        <p:spPr>
          <a:xfrm rot="5400000">
            <a:off x="7603285" y="-1440796"/>
            <a:ext cx="185210" cy="3343896"/>
          </a:xfrm>
          <a:prstGeom prst="up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4177611" y="6712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PM25/SD2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599029" y="1224194"/>
            <a:ext cx="1556920" cy="434419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725035" y="691833"/>
            <a:ext cx="21914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tunnel </a:t>
            </a:r>
            <a:r>
              <a:rPr lang="en-US" dirty="0">
                <a:solidFill>
                  <a:srgbClr val="FF0000"/>
                </a:solidFill>
              </a:rPr>
              <a:t>return back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b="1" dirty="0" smtClean="0">
                <a:solidFill>
                  <a:srgbClr val="FF0000"/>
                </a:solidFill>
              </a:rPr>
              <a:t>Safe </a:t>
            </a:r>
            <a:r>
              <a:rPr lang="en-US" b="1" dirty="0">
                <a:solidFill>
                  <a:srgbClr val="FF0000"/>
                </a:solidFill>
              </a:rPr>
              <a:t>Zone </a:t>
            </a:r>
            <a:r>
              <a:rPr lang="en-US" b="1" dirty="0" smtClean="0">
                <a:solidFill>
                  <a:srgbClr val="FF0000"/>
                </a:solidFill>
              </a:rPr>
              <a:t>PM25!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If safety hazard is between you and PM25, evacuate to LHC-P1!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39057" y="1927493"/>
            <a:ext cx="24763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</a:t>
            </a:r>
            <a:r>
              <a:rPr lang="en-US" b="1" dirty="0" smtClean="0">
                <a:solidFill>
                  <a:srgbClr val="FF0000"/>
                </a:solidFill>
              </a:rPr>
              <a:t>cavern C-side </a:t>
            </a:r>
            <a:r>
              <a:rPr lang="en-US" dirty="0">
                <a:solidFill>
                  <a:srgbClr val="FF0000"/>
                </a:solidFill>
              </a:rPr>
              <a:t>continue tour to reach </a:t>
            </a:r>
            <a:r>
              <a:rPr lang="en-US" b="1" dirty="0">
                <a:solidFill>
                  <a:srgbClr val="FF0000"/>
                </a:solidFill>
              </a:rPr>
              <a:t>PM25 </a:t>
            </a:r>
            <a:r>
              <a:rPr lang="en-US" b="1" dirty="0" smtClean="0">
                <a:solidFill>
                  <a:srgbClr val="FF0000"/>
                </a:solidFill>
              </a:rPr>
              <a:t>Safe Zone </a:t>
            </a:r>
            <a:r>
              <a:rPr lang="en-US" b="1" dirty="0">
                <a:solidFill>
                  <a:srgbClr val="FF0000"/>
                </a:solidFill>
              </a:rPr>
              <a:t>through </a:t>
            </a:r>
            <a:r>
              <a:rPr lang="en-US" b="1" dirty="0" smtClean="0">
                <a:solidFill>
                  <a:srgbClr val="FF0000"/>
                </a:solidFill>
              </a:rPr>
              <a:t>UP25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b="1" dirty="0">
                <a:solidFill>
                  <a:srgbClr val="FF0000"/>
                </a:solidFill>
              </a:rPr>
              <a:t>cavern </a:t>
            </a:r>
            <a:r>
              <a:rPr lang="en-US" b="1" dirty="0" smtClean="0">
                <a:solidFill>
                  <a:srgbClr val="FF0000"/>
                </a:solidFill>
              </a:rPr>
              <a:t>A-side </a:t>
            </a:r>
            <a:r>
              <a:rPr lang="en-US" dirty="0" smtClean="0">
                <a:solidFill>
                  <a:srgbClr val="FF0000"/>
                </a:solidFill>
              </a:rPr>
              <a:t>go </a:t>
            </a:r>
            <a:r>
              <a:rPr lang="en-US" dirty="0">
                <a:solidFill>
                  <a:srgbClr val="FF0000"/>
                </a:solidFill>
              </a:rPr>
              <a:t>back to tunnel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reach </a:t>
            </a:r>
            <a:r>
              <a:rPr lang="en-US" b="1" dirty="0">
                <a:solidFill>
                  <a:srgbClr val="FF0000"/>
                </a:solidFill>
              </a:rPr>
              <a:t>PM25 </a:t>
            </a:r>
            <a:r>
              <a:rPr lang="en-US" b="1" dirty="0" smtClean="0">
                <a:solidFill>
                  <a:srgbClr val="FF0000"/>
                </a:solidFill>
              </a:rPr>
              <a:t>Safe Zone through UJ24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Alternatively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go down stairs </a:t>
            </a:r>
            <a:r>
              <a:rPr lang="en-US" b="1" dirty="0">
                <a:solidFill>
                  <a:srgbClr val="FF0000"/>
                </a:solidFill>
              </a:rPr>
              <a:t>to </a:t>
            </a:r>
            <a:r>
              <a:rPr lang="en-US" b="1" dirty="0" smtClean="0">
                <a:solidFill>
                  <a:srgbClr val="FF0000"/>
                </a:solidFill>
              </a:rPr>
              <a:t>UX25 Safe Zone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>
                <a:solidFill>
                  <a:srgbClr val="FF0000"/>
                </a:solidFill>
              </a:rPr>
              <a:t>In this case </a:t>
            </a:r>
            <a:r>
              <a:rPr lang="en-US" dirty="0" smtClean="0">
                <a:solidFill>
                  <a:srgbClr val="FF0000"/>
                </a:solidFill>
              </a:rPr>
              <a:t>visitor group has to be split in </a:t>
            </a:r>
            <a:r>
              <a:rPr lang="en-US" dirty="0">
                <a:solidFill>
                  <a:srgbClr val="FF0000"/>
                </a:solidFill>
              </a:rPr>
              <a:t>2 (part with UG, part with UCM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5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D7AF68-848D-3643-9740-604B564F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5FF157E-5FC6-234E-B7F5-45D6401BBA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67826" y="11349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OD2019 ALICE / LHC-P2 Safety File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97522E-86D3-F849-B875-3DB0D5E19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26" y="1514772"/>
            <a:ext cx="2755881" cy="387412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5888C2-4D98-6F4D-906E-A31CD6E878E9}"/>
              </a:ext>
            </a:extLst>
          </p:cNvPr>
          <p:cNvSpPr txBox="1">
            <a:spLocks/>
          </p:cNvSpPr>
          <p:nvPr/>
        </p:nvSpPr>
        <p:spPr>
          <a:xfrm>
            <a:off x="3423707" y="1514772"/>
            <a:ext cx="8652336" cy="41852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Three scenarios:</a:t>
            </a:r>
          </a:p>
          <a:p>
            <a:pPr lvl="1"/>
            <a:r>
              <a:rPr lang="en-US" sz="2400" dirty="0"/>
              <a:t>Plan A: Early closure</a:t>
            </a:r>
          </a:p>
          <a:p>
            <a:pPr lvl="2"/>
            <a:r>
              <a:rPr lang="en-US" sz="2000" dirty="0"/>
              <a:t>Goal – “soft” evacuation of sites</a:t>
            </a:r>
          </a:p>
          <a:p>
            <a:pPr lvl="1"/>
            <a:r>
              <a:rPr lang="en-US" sz="2400" dirty="0"/>
              <a:t>Plan B: Weather alert</a:t>
            </a:r>
          </a:p>
          <a:p>
            <a:pPr lvl="2"/>
            <a:r>
              <a:rPr lang="en-US" sz="2000" dirty="0"/>
              <a:t>Goal – harbor visitors in safe buildings</a:t>
            </a:r>
          </a:p>
          <a:p>
            <a:pPr lvl="1"/>
            <a:r>
              <a:rPr lang="en-US" sz="2400" dirty="0"/>
              <a:t>Plan C: Confinement from harmful exterior event</a:t>
            </a:r>
          </a:p>
          <a:p>
            <a:pPr lvl="2"/>
            <a:r>
              <a:rPr lang="en-US" sz="2000" dirty="0"/>
              <a:t>Goal – harbor visitors in safe buildings</a:t>
            </a:r>
          </a:p>
          <a:p>
            <a:pPr marL="914400" lvl="2" indent="0">
              <a:buFont typeface="Arial" panose="020B0604020202020204" pitchFamily="34" charset="0"/>
              <a:buNone/>
            </a:pPr>
            <a:endParaRPr lang="en-US" sz="2000" dirty="0"/>
          </a:p>
          <a:p>
            <a:r>
              <a:rPr lang="en-US" sz="2400" dirty="0"/>
              <a:t>List of safe buildings </a:t>
            </a:r>
            <a:r>
              <a:rPr lang="en-US" sz="2400" dirty="0" smtClean="0"/>
              <a:t>ALICE  / LHC-P2:</a:t>
            </a:r>
            <a:br>
              <a:rPr lang="en-US" sz="2400" dirty="0" smtClean="0"/>
            </a:br>
            <a:r>
              <a:rPr lang="en-US" sz="2400" b="1" dirty="0" smtClean="0"/>
              <a:t>SXL2, SX2 and SD2</a:t>
            </a:r>
            <a:endParaRPr lang="en-US" sz="2400" dirty="0" smtClean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AEA6E6-7ADD-7E4B-955F-25DDA2155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225" y="2764589"/>
            <a:ext cx="749300" cy="241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DC3090-8266-4642-A10E-59814243FE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536" y="1129499"/>
            <a:ext cx="962367" cy="16350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C312B9D-945D-CE43-ACF3-501A3134F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603" y="3486768"/>
            <a:ext cx="7493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432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836" y="143705"/>
            <a:ext cx="10515600" cy="1325563"/>
          </a:xfrm>
        </p:spPr>
        <p:txBody>
          <a:bodyPr/>
          <a:lstStyle/>
          <a:p>
            <a:r>
              <a:rPr lang="en-US" b="1" dirty="0" smtClean="0"/>
              <a:t>Communication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76836" y="1469268"/>
            <a:ext cx="11191165" cy="4631297"/>
          </a:xfrm>
        </p:spPr>
        <p:txBody>
          <a:bodyPr>
            <a:normAutofit/>
          </a:bodyPr>
          <a:lstStyle/>
          <a:p>
            <a:r>
              <a:rPr lang="en-GB" sz="2800" b="1" dirty="0"/>
              <a:t>Urgencies</a:t>
            </a:r>
            <a:r>
              <a:rPr lang="en-GB" sz="2800" dirty="0"/>
              <a:t>: (Managed by SCR) </a:t>
            </a:r>
            <a:r>
              <a:rPr lang="en-GB" sz="2800" b="1" dirty="0"/>
              <a:t>red phone</a:t>
            </a:r>
            <a:r>
              <a:rPr lang="en-GB" sz="2800" dirty="0"/>
              <a:t> or </a:t>
            </a:r>
            <a:r>
              <a:rPr lang="en-GB" sz="2800" b="1" dirty="0"/>
              <a:t>74444</a:t>
            </a:r>
            <a:r>
              <a:rPr lang="en-GB" sz="2800" dirty="0"/>
              <a:t> or </a:t>
            </a:r>
            <a:r>
              <a:rPr lang="en-GB" sz="2800" b="1" dirty="0"/>
              <a:t>TETRA emergency call </a:t>
            </a:r>
            <a:r>
              <a:rPr lang="en-GB" sz="2800" dirty="0"/>
              <a:t>(without delay transferred to PCO). </a:t>
            </a:r>
          </a:p>
          <a:p>
            <a:r>
              <a:rPr lang="en-GB" sz="2800" b="1" dirty="0" smtClean="0"/>
              <a:t>Incidents and non-urgent demands</a:t>
            </a:r>
            <a:r>
              <a:rPr lang="en-GB" sz="2800" dirty="0" smtClean="0"/>
              <a:t>: (managed by Site Manager and </a:t>
            </a:r>
            <a:r>
              <a:rPr lang="en-GB" sz="2800" dirty="0"/>
              <a:t>transferred to PCO) call </a:t>
            </a:r>
            <a:r>
              <a:rPr lang="en-GB" sz="2800" b="1" dirty="0" smtClean="0"/>
              <a:t>162529 / 163534 / 163204 </a:t>
            </a:r>
            <a:r>
              <a:rPr lang="en-GB" sz="2800" dirty="0" smtClean="0"/>
              <a:t>or </a:t>
            </a:r>
            <a:r>
              <a:rPr lang="en-GB" sz="2800" b="1" dirty="0" smtClean="0"/>
              <a:t>TETRA</a:t>
            </a:r>
            <a:r>
              <a:rPr lang="en-GB" sz="2800" dirty="0" smtClean="0"/>
              <a:t> </a:t>
            </a:r>
          </a:p>
          <a:p>
            <a:r>
              <a:rPr lang="en-GB" b="1" dirty="0" smtClean="0"/>
              <a:t>ALICE P2 Site Manager </a:t>
            </a:r>
            <a:r>
              <a:rPr lang="en-GB" dirty="0" smtClean="0"/>
              <a:t>has a </a:t>
            </a:r>
            <a:r>
              <a:rPr lang="en-GB" b="1" dirty="0" smtClean="0"/>
              <a:t>TETRA emergency link </a:t>
            </a:r>
            <a:r>
              <a:rPr lang="en-GB" dirty="0" smtClean="0"/>
              <a:t>to PCO as well as a satellite phone link to PCO.</a:t>
            </a:r>
          </a:p>
          <a:p>
            <a:r>
              <a:rPr lang="en-GB" b="1" dirty="0" smtClean="0"/>
              <a:t>TETRA handsets </a:t>
            </a:r>
            <a:r>
              <a:rPr lang="en-GB" dirty="0" smtClean="0"/>
              <a:t>are backup and local broadcast medium between UGs / CMs and Site Manager.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654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Reporting</a:t>
            </a:r>
            <a:r>
              <a:rPr lang="fr-CH" dirty="0"/>
              <a:t> – Best practices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case of doubt about an object or a situation, do not hesitate to report it to </a:t>
            </a:r>
            <a:r>
              <a:rPr lang="en-GB" dirty="0" smtClean="0"/>
              <a:t>the </a:t>
            </a:r>
            <a:r>
              <a:rPr lang="en-GB" b="1" dirty="0" smtClean="0"/>
              <a:t>74444 (</a:t>
            </a:r>
            <a:r>
              <a:rPr lang="en-GB" b="1" dirty="0"/>
              <a:t>00 41 22 767 </a:t>
            </a:r>
            <a:r>
              <a:rPr lang="en-GB" b="1" dirty="0" smtClean="0"/>
              <a:t>4444)</a:t>
            </a:r>
            <a:r>
              <a:rPr lang="en-GB" dirty="0" smtClean="0"/>
              <a:t>, the </a:t>
            </a:r>
            <a:r>
              <a:rPr lang="en-GB" b="1" dirty="0"/>
              <a:t>guards</a:t>
            </a:r>
            <a:r>
              <a:rPr lang="en-GB" dirty="0"/>
              <a:t> </a:t>
            </a:r>
            <a:r>
              <a:rPr lang="en-GB" dirty="0" smtClean="0"/>
              <a:t>nearby or </a:t>
            </a:r>
            <a:r>
              <a:rPr lang="en-GB" b="1" dirty="0"/>
              <a:t>PCO</a:t>
            </a:r>
            <a:r>
              <a:rPr lang="en-GB" dirty="0"/>
              <a:t> (66001 </a:t>
            </a:r>
            <a:r>
              <a:rPr lang="en-GB" dirty="0" smtClean="0"/>
              <a:t>or </a:t>
            </a:r>
            <a:r>
              <a:rPr lang="en-GB" dirty="0"/>
              <a:t>66002</a:t>
            </a:r>
            <a:r>
              <a:rPr lang="en-GB" dirty="0" smtClean="0"/>
              <a:t>), </a:t>
            </a:r>
            <a:r>
              <a:rPr lang="en-GB" dirty="0"/>
              <a:t>depending on the urgency. 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Do </a:t>
            </a:r>
            <a:r>
              <a:rPr lang="en-GB" dirty="0"/>
              <a:t>not rely on anyone else to do so</a:t>
            </a:r>
            <a:r>
              <a:rPr lang="en-GB" dirty="0" smtClean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It </a:t>
            </a:r>
            <a:r>
              <a:rPr lang="en-GB" dirty="0"/>
              <a:t>is better to warn 10 times for nothing than not to do </a:t>
            </a:r>
            <a:r>
              <a:rPr lang="en-GB" dirty="0" smtClean="0"/>
              <a:t>it.</a:t>
            </a:r>
          </a:p>
          <a:p>
            <a:endParaRPr lang="fr-CH" dirty="0" smtClean="0"/>
          </a:p>
          <a:p>
            <a:r>
              <a:rPr lang="fr-CH" b="1" dirty="0" err="1" smtClean="0"/>
              <a:t>Safety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everyone’s</a:t>
            </a:r>
            <a:r>
              <a:rPr lang="fr-CH" b="1" dirty="0" smtClean="0"/>
              <a:t> </a:t>
            </a:r>
            <a:r>
              <a:rPr lang="fr-CH" b="1" dirty="0" err="1" smtClean="0"/>
              <a:t>matter</a:t>
            </a:r>
            <a:r>
              <a:rPr lang="fr-CH" b="1" dirty="0" smtClean="0"/>
              <a:t>!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2EB53B4-1DF1-A64A-8139-E57BF44E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443" y="457198"/>
            <a:ext cx="10515600" cy="1325563"/>
          </a:xfrm>
        </p:spPr>
        <p:txBody>
          <a:bodyPr/>
          <a:lstStyle/>
          <a:p>
            <a:r>
              <a:rPr lang="en-GB" dirty="0"/>
              <a:t>Behind the scenes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8E325D-BF2A-CB42-9185-60C588F8A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120" y="407962"/>
            <a:ext cx="1467491" cy="1707369"/>
          </a:xfrm>
          <a:prstGeom prst="rect">
            <a:avLst/>
          </a:prstGeom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89766ECC-BF5D-574C-B294-C985F1CB1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EB41867F-3743-F049-9C32-4FD753E05D3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172264" y="152399"/>
            <a:ext cx="9172135" cy="45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84D5B3F-3C21-B04D-9287-65EB7EBB0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4" name="Image 5" descr="PC 160 1-009.tiff">
            <a:extLst>
              <a:ext uri="{FF2B5EF4-FFF2-40B4-BE49-F238E27FC236}">
                <a16:creationId xmlns:a16="http://schemas.microsoft.com/office/drawing/2014/main" id="{B072C9D8-9A1E-644B-85B1-54629F0E7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910" y="1782761"/>
            <a:ext cx="3447188" cy="38050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AEE239-176E-634C-BACC-A1BF407C0EBA}"/>
              </a:ext>
            </a:extLst>
          </p:cNvPr>
          <p:cNvSpPr txBox="1"/>
          <p:nvPr/>
        </p:nvSpPr>
        <p:spPr>
          <a:xfrm>
            <a:off x="4115065" y="5587813"/>
            <a:ext cx="23215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S. </a:t>
            </a:r>
            <a:r>
              <a:rPr lang="fr-FR" sz="1200" i="1" dirty="0" err="1"/>
              <a:t>Lueders</a:t>
            </a:r>
            <a:endParaRPr lang="fr-FR" sz="1200" i="1" dirty="0"/>
          </a:p>
        </p:txBody>
      </p:sp>
      <p:pic>
        <p:nvPicPr>
          <p:cNvPr id="16" name="Image 9">
            <a:extLst>
              <a:ext uri="{FF2B5EF4-FFF2-40B4-BE49-F238E27FC236}">
                <a16:creationId xmlns:a16="http://schemas.microsoft.com/office/drawing/2014/main" id="{0904BD43-371F-2B4E-9009-C89BCA38B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719" y="2144251"/>
            <a:ext cx="729547" cy="927096"/>
          </a:xfrm>
          <a:prstGeom prst="rect">
            <a:avLst/>
          </a:prstGeom>
        </p:spPr>
      </p:pic>
      <p:pic>
        <p:nvPicPr>
          <p:cNvPr id="18" name="Image 7">
            <a:extLst>
              <a:ext uri="{FF2B5EF4-FFF2-40B4-BE49-F238E27FC236}">
                <a16:creationId xmlns:a16="http://schemas.microsoft.com/office/drawing/2014/main" id="{48CE350F-92D7-374D-958E-EBF5D3C26A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778" y="4867959"/>
            <a:ext cx="965065" cy="593515"/>
          </a:xfrm>
          <a:prstGeom prst="rect">
            <a:avLst/>
          </a:prstGeom>
        </p:spPr>
      </p:pic>
      <p:pic>
        <p:nvPicPr>
          <p:cNvPr id="19" name="Image 8">
            <a:extLst>
              <a:ext uri="{FF2B5EF4-FFF2-40B4-BE49-F238E27FC236}">
                <a16:creationId xmlns:a16="http://schemas.microsoft.com/office/drawing/2014/main" id="{54E93E41-27D3-6348-B7C7-F8C497CA869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9000" t="12000" r="4500" b="25500"/>
          <a:stretch>
            <a:fillRect/>
          </a:stretch>
        </p:blipFill>
        <p:spPr>
          <a:xfrm>
            <a:off x="6238778" y="3808241"/>
            <a:ext cx="987425" cy="713457"/>
          </a:xfrm>
          <a:prstGeom prst="rect">
            <a:avLst/>
          </a:prstGeom>
        </p:spPr>
      </p:pic>
      <p:pic>
        <p:nvPicPr>
          <p:cNvPr id="20" name="Image 13">
            <a:extLst>
              <a:ext uri="{FF2B5EF4-FFF2-40B4-BE49-F238E27FC236}">
                <a16:creationId xmlns:a16="http://schemas.microsoft.com/office/drawing/2014/main" id="{A1CB9907-B856-1D48-9976-37C82D8C57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8329" y="3141291"/>
            <a:ext cx="568325" cy="568325"/>
          </a:xfrm>
          <a:prstGeom prst="rect">
            <a:avLst/>
          </a:prstGeom>
        </p:spPr>
      </p:pic>
      <p:pic>
        <p:nvPicPr>
          <p:cNvPr id="21" name="Image 11">
            <a:extLst>
              <a:ext uri="{FF2B5EF4-FFF2-40B4-BE49-F238E27FC236}">
                <a16:creationId xmlns:a16="http://schemas.microsoft.com/office/drawing/2014/main" id="{57CC6D23-C66B-BF4B-89B2-A75CFEEE6F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5033" y="2087558"/>
            <a:ext cx="847725" cy="609767"/>
          </a:xfrm>
          <a:prstGeom prst="rect">
            <a:avLst/>
          </a:prstGeom>
        </p:spPr>
      </p:pic>
      <p:pic>
        <p:nvPicPr>
          <p:cNvPr id="22" name="Image 10">
            <a:extLst>
              <a:ext uri="{FF2B5EF4-FFF2-40B4-BE49-F238E27FC236}">
                <a16:creationId xmlns:a16="http://schemas.microsoft.com/office/drawing/2014/main" id="{53B68FC1-1A21-554E-A1DC-394DAABE64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05033" y="3001958"/>
            <a:ext cx="694619" cy="501650"/>
          </a:xfrm>
          <a:prstGeom prst="rect">
            <a:avLst/>
          </a:prstGeom>
        </p:spPr>
      </p:pic>
      <p:pic>
        <p:nvPicPr>
          <p:cNvPr id="23" name="Image 14">
            <a:extLst>
              <a:ext uri="{FF2B5EF4-FFF2-40B4-BE49-F238E27FC236}">
                <a16:creationId xmlns:a16="http://schemas.microsoft.com/office/drawing/2014/main" id="{32A770A8-6BBC-A942-B625-B6E80C2E56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05033" y="3763958"/>
            <a:ext cx="819013" cy="87312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D2D062-EC3C-A24E-A7D2-8BDEF7C43DF6}"/>
              </a:ext>
            </a:extLst>
          </p:cNvPr>
          <p:cNvSpPr txBox="1"/>
          <p:nvPr/>
        </p:nvSpPr>
        <p:spPr>
          <a:xfrm>
            <a:off x="8665601" y="1208494"/>
            <a:ext cx="2036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FB</a:t>
            </a:r>
            <a:r>
              <a:rPr lang="fr-FR" dirty="0"/>
              <a:t>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FB intervention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RP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HSE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EDE484-6670-3441-B17F-27492A193CEE}"/>
              </a:ext>
            </a:extLst>
          </p:cNvPr>
          <p:cNvSpPr txBox="1"/>
          <p:nvPr/>
        </p:nvSpPr>
        <p:spPr>
          <a:xfrm>
            <a:off x="8681358" y="2565202"/>
            <a:ext cx="24331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TI </a:t>
            </a:r>
            <a:r>
              <a:rPr lang="fr-FR" dirty="0"/>
              <a:t>: 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ELEC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ASC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CV</a:t>
            </a:r>
          </a:p>
          <a:p>
            <a:pPr marL="285750" indent="-285750">
              <a:buFontTx/>
              <a:buChar char="-"/>
            </a:pPr>
            <a:r>
              <a:rPr lang="fr-FR" dirty="0"/>
              <a:t>Piquet </a:t>
            </a:r>
            <a:r>
              <a:rPr lang="fr-FR" dirty="0" err="1"/>
              <a:t>Gas</a:t>
            </a:r>
            <a:r>
              <a:rPr lang="fr-FR" dirty="0"/>
              <a:t> / DET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C89D50-9F47-F84A-A07D-C1E6D126B9B0}"/>
              </a:ext>
            </a:extLst>
          </p:cNvPr>
          <p:cNvSpPr txBox="1"/>
          <p:nvPr/>
        </p:nvSpPr>
        <p:spPr>
          <a:xfrm>
            <a:off x="8665601" y="4110486"/>
            <a:ext cx="20369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77777 </a:t>
            </a:r>
            <a:r>
              <a:rPr lang="en-GB" dirty="0"/>
              <a:t>: </a:t>
            </a:r>
          </a:p>
          <a:p>
            <a:pPr marL="285750" indent="-285750">
              <a:buFontTx/>
              <a:buChar char="-"/>
            </a:pPr>
            <a:r>
              <a:rPr lang="en-GB" dirty="0"/>
              <a:t>Daily support</a:t>
            </a:r>
          </a:p>
          <a:p>
            <a:pPr marL="285750" indent="-285750">
              <a:buFontTx/>
              <a:buChar char="-"/>
            </a:pPr>
            <a:r>
              <a:rPr lang="en-GB" dirty="0"/>
              <a:t>Garbage,</a:t>
            </a:r>
          </a:p>
          <a:p>
            <a:pPr marL="285750" indent="-285750">
              <a:buFontTx/>
              <a:buChar char="-"/>
            </a:pPr>
            <a:r>
              <a:rPr lang="en-GB" dirty="0"/>
              <a:t>Toilets,</a:t>
            </a:r>
          </a:p>
          <a:p>
            <a:pPr marL="285750" indent="-285750">
              <a:buFontTx/>
              <a:buChar char="-"/>
            </a:pPr>
            <a:r>
              <a:rPr lang="en-GB" dirty="0"/>
              <a:t>Bus, </a:t>
            </a:r>
          </a:p>
          <a:p>
            <a:pPr marL="285750" indent="-285750">
              <a:buFontTx/>
              <a:buChar char="-"/>
            </a:pPr>
            <a:r>
              <a:rPr lang="en-GB" dirty="0"/>
              <a:t>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D5F7C3-D129-0841-B11C-1C665D560C89}"/>
              </a:ext>
            </a:extLst>
          </p:cNvPr>
          <p:cNvSpPr txBox="1"/>
          <p:nvPr/>
        </p:nvSpPr>
        <p:spPr>
          <a:xfrm>
            <a:off x="236201" y="2884911"/>
            <a:ext cx="2036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/>
              <a:t>Direct line</a:t>
            </a:r>
            <a:r>
              <a:rPr lang="fr-FR" dirty="0"/>
              <a:t> :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66001</a:t>
            </a:r>
          </a:p>
          <a:p>
            <a:pPr marL="285750" indent="-285750">
              <a:buFontTx/>
              <a:buChar char="-"/>
            </a:pPr>
            <a:r>
              <a:rPr lang="fr-FR" dirty="0"/>
              <a:t>66002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F734FB-4918-B143-9343-C646B424A6F6}"/>
              </a:ext>
            </a:extLst>
          </p:cNvPr>
          <p:cNvSpPr txBox="1"/>
          <p:nvPr/>
        </p:nvSpPr>
        <p:spPr>
          <a:xfrm>
            <a:off x="3089153" y="1612174"/>
            <a:ext cx="2051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Building 160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818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038"/>
            <a:ext cx="10515600" cy="1325563"/>
          </a:xfrm>
        </p:spPr>
        <p:txBody>
          <a:bodyPr/>
          <a:lstStyle/>
          <a:p>
            <a:r>
              <a:rPr lang="en-GB" dirty="0" smtClean="0"/>
              <a:t>Basic rules during visit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10515600" cy="463931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Keep </a:t>
            </a:r>
            <a:r>
              <a:rPr lang="en-US" b="1" dirty="0"/>
              <a:t>group together </a:t>
            </a:r>
            <a:r>
              <a:rPr lang="en-US" dirty="0"/>
              <a:t>(between UG and UCM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Make </a:t>
            </a:r>
            <a:r>
              <a:rPr lang="en-US" dirty="0"/>
              <a:t>sure </a:t>
            </a:r>
            <a:r>
              <a:rPr lang="en-US" dirty="0" smtClean="0"/>
              <a:t>Visitors </a:t>
            </a:r>
            <a:r>
              <a:rPr lang="en-US" b="1" dirty="0"/>
              <a:t>do not touch </a:t>
            </a:r>
            <a:r>
              <a:rPr lang="en-US" b="1" dirty="0" smtClean="0"/>
              <a:t>anything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dirty="0" smtClean="0"/>
              <a:t>If Visitors are “difficult” to not hesitate to call help / report via  </a:t>
            </a:r>
            <a:r>
              <a:rPr lang="en-US" b="1" dirty="0" smtClean="0"/>
              <a:t>TETRA or GSM 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Monitor (UCR) and respect (UG) </a:t>
            </a:r>
            <a:r>
              <a:rPr lang="en-US" dirty="0" smtClean="0"/>
              <a:t>the timing of the visit !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 case of emergency, incidents and evacuation stay calm.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E88096-EAEE-B949-8750-D0BA840E6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982" y="46038"/>
            <a:ext cx="2590018" cy="301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5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0A694-C0A4-874C-AF75-B3A9BAAB2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94" y="-5812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First aid response - Medical</a:t>
            </a:r>
            <a:br>
              <a:rPr lang="en-GB" dirty="0"/>
            </a:b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05CB72-0585-854C-8D3D-81E78A277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A213B-4F93-284B-A236-494BC3A6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18</a:t>
            </a:fld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6A6748-F82D-8246-83DD-46B4E0B4DD3E}"/>
              </a:ext>
            </a:extLst>
          </p:cNvPr>
          <p:cNvGrpSpPr/>
          <p:nvPr/>
        </p:nvGrpSpPr>
        <p:grpSpPr>
          <a:xfrm>
            <a:off x="421450" y="752084"/>
            <a:ext cx="7791750" cy="5046919"/>
            <a:chOff x="829808" y="751113"/>
            <a:chExt cx="7791750" cy="5046919"/>
          </a:xfrm>
        </p:grpSpPr>
        <p:pic>
          <p:nvPicPr>
            <p:cNvPr id="6" name="Content Placeholder 10">
              <a:extLst>
                <a:ext uri="{FF2B5EF4-FFF2-40B4-BE49-F238E27FC236}">
                  <a16:creationId xmlns:a16="http://schemas.microsoft.com/office/drawing/2014/main" id="{E84E16AB-3D4E-7148-99BF-EC39D1FE4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9808" y="751113"/>
              <a:ext cx="7537051" cy="5046919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4DA5422-57E9-B747-9924-BAA046C84DD5}"/>
                </a:ext>
              </a:extLst>
            </p:cNvPr>
            <p:cNvSpPr/>
            <p:nvPr/>
          </p:nvSpPr>
          <p:spPr>
            <a:xfrm>
              <a:off x="3168251" y="5306966"/>
              <a:ext cx="228600" cy="2286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E40C327-6F93-DE4D-8DF0-8350D1FD391A}"/>
                </a:ext>
              </a:extLst>
            </p:cNvPr>
            <p:cNvSpPr/>
            <p:nvPr/>
          </p:nvSpPr>
          <p:spPr>
            <a:xfrm>
              <a:off x="2956584" y="5078366"/>
              <a:ext cx="203200" cy="2286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9BB81DD-87BA-1F42-AB56-40CC9FDED20E}"/>
                </a:ext>
              </a:extLst>
            </p:cNvPr>
            <p:cNvSpPr/>
            <p:nvPr/>
          </p:nvSpPr>
          <p:spPr>
            <a:xfrm>
              <a:off x="1745851" y="4316366"/>
              <a:ext cx="304800" cy="273327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D843A26-D022-684A-8570-AEF496E7009A}"/>
                </a:ext>
              </a:extLst>
            </p:cNvPr>
            <p:cNvSpPr/>
            <p:nvPr/>
          </p:nvSpPr>
          <p:spPr>
            <a:xfrm>
              <a:off x="2490955" y="1232341"/>
              <a:ext cx="283596" cy="264625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E8721EA-6983-7348-B3E3-E2AC8D5A6531}"/>
                </a:ext>
              </a:extLst>
            </p:cNvPr>
            <p:cNvSpPr/>
            <p:nvPr/>
          </p:nvSpPr>
          <p:spPr>
            <a:xfrm>
              <a:off x="4108051" y="971105"/>
              <a:ext cx="298051" cy="274106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D71C157-FC53-6B4D-9EF3-19F3E8292CAC}"/>
                </a:ext>
              </a:extLst>
            </p:cNvPr>
            <p:cNvSpPr/>
            <p:nvPr/>
          </p:nvSpPr>
          <p:spPr>
            <a:xfrm>
              <a:off x="4935306" y="4957992"/>
              <a:ext cx="228600" cy="234673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6719F4B-529E-564D-887D-0A7AD55A448A}"/>
                </a:ext>
              </a:extLst>
            </p:cNvPr>
            <p:cNvCxnSpPr/>
            <p:nvPr/>
          </p:nvCxnSpPr>
          <p:spPr>
            <a:xfrm>
              <a:off x="3026915" y="2786887"/>
              <a:ext cx="914400" cy="914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F0ADF46-1D14-2E49-9210-5D75786F3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2607" y="787919"/>
              <a:ext cx="319708" cy="31970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E138C9-7A37-EB4C-9479-E3CBBD29E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0651" y="4234292"/>
              <a:ext cx="319708" cy="31970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3FC472C-2C78-D848-871A-CB9A468A5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9257" y="4879267"/>
              <a:ext cx="319708" cy="31970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F917F5E-C155-E645-A23B-21E5CA113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3251" y="5323578"/>
              <a:ext cx="319708" cy="31970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F71747D-84EE-F546-81A3-10DE65310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7097" y="954013"/>
              <a:ext cx="319708" cy="31970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DBCE261-E8CB-A249-ADD8-F7F150A51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6306" y="4843747"/>
              <a:ext cx="319708" cy="31970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FBB3E5A-DDB2-8E4E-87AE-1DD93F2EB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86408" y="1932418"/>
              <a:ext cx="335309" cy="31092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50B9D81-3F3C-3641-914B-356FA3582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1425" y="1772687"/>
              <a:ext cx="319708" cy="31970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1D3AD1C-B02C-9547-98C1-C8DE57705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6868" y="2770723"/>
              <a:ext cx="494974" cy="329383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799C939-75B9-9048-A2E1-028633298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752" y="2771467"/>
              <a:ext cx="1253806" cy="32442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4C882D8-4899-1143-BDC5-CA0EB1923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420" y="4234292"/>
              <a:ext cx="319708" cy="31970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18B42FE-272C-D14C-A3A4-5CB96E02CE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9771" y="4874475"/>
              <a:ext cx="319708" cy="31970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C518206-B23D-2C4F-B327-F97A2351E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7265" y="3676116"/>
              <a:ext cx="319708" cy="31970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9B1ABB1-869C-0D4B-A182-E1719D9AF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9431" y="5471020"/>
              <a:ext cx="319708" cy="319708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48EC637-28D0-3B4E-B25B-A754488D6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2959" y="5323578"/>
              <a:ext cx="319708" cy="31970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C46357E-CA56-0345-B287-84A3DB425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4259" y="959491"/>
              <a:ext cx="319708" cy="31970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29F67BE-53BD-DD49-9100-02A68274E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3956" y="4843747"/>
              <a:ext cx="319708" cy="31970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5187343-D7FC-3A49-9F8D-28DB149C3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315" y="784325"/>
              <a:ext cx="319708" cy="31970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1AEAD25-F267-BF41-AD31-02667C49E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2113" y="5248903"/>
              <a:ext cx="319708" cy="31970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B86955D-4817-A249-8601-4863E4C6F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805" y="3977564"/>
              <a:ext cx="319708" cy="31970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8E52F-F208-294B-BF7C-00817C471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1133" y="1768171"/>
              <a:ext cx="319708" cy="31970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A7B22EC-4E6A-F94C-A862-B6777E648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431" y="2087879"/>
              <a:ext cx="319708" cy="319708"/>
            </a:xfrm>
            <a:prstGeom prst="rect">
              <a:avLst/>
            </a:prstGeom>
          </p:spPr>
        </p:pic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B10BD09F-BC92-6646-B6A4-F3F18E9A772D}"/>
                </a:ext>
              </a:extLst>
            </p:cNvPr>
            <p:cNvSpPr/>
            <p:nvPr/>
          </p:nvSpPr>
          <p:spPr>
            <a:xfrm rot="16200000">
              <a:off x="7752046" y="1911767"/>
              <a:ext cx="296478" cy="1325962"/>
            </a:xfrm>
            <a:prstGeom prst="rightBrace">
              <a:avLst/>
            </a:prstGeom>
            <a:ln w="22225">
              <a:solidFill>
                <a:schemeClr val="accent1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7CDC939-88FE-3046-8BDE-0236BA25AF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878700" y="3102217"/>
              <a:ext cx="1248627" cy="316356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9B01FE5-C862-EF43-964F-DECDFD32C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1689" y="3382639"/>
              <a:ext cx="368432" cy="39238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2E3B9FA-720F-5B47-B571-37CDCEA1F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49969" y="3413939"/>
              <a:ext cx="546224" cy="360192"/>
            </a:xfrm>
            <a:prstGeom prst="rect">
              <a:avLst/>
            </a:prstGeom>
          </p:spPr>
        </p:pic>
      </p:grpSp>
      <p:sp>
        <p:nvSpPr>
          <p:cNvPr id="42" name="Footer Placeholder 2">
            <a:extLst>
              <a:ext uri="{FF2B5EF4-FFF2-40B4-BE49-F238E27FC236}">
                <a16:creationId xmlns:a16="http://schemas.microsoft.com/office/drawing/2014/main" id="{6F7AAB83-FE47-534A-8D46-C8F7CB05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23045" y="6262302"/>
            <a:ext cx="4572000" cy="365125"/>
          </a:xfrm>
        </p:spPr>
        <p:txBody>
          <a:bodyPr/>
          <a:lstStyle/>
          <a:p>
            <a:r>
              <a:rPr lang="en-GB"/>
              <a:t>Internal Progress report meeting – Safety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30922" y="2304958"/>
            <a:ext cx="3649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 smtClean="0"/>
              <a:t>Remark:</a:t>
            </a:r>
          </a:p>
          <a:p>
            <a:r>
              <a:rPr lang="en-GB" i="1" dirty="0" smtClean="0"/>
              <a:t>There is a </a:t>
            </a:r>
            <a:r>
              <a:rPr lang="en-GB" i="1" dirty="0"/>
              <a:t>defibrillator </a:t>
            </a:r>
            <a:r>
              <a:rPr lang="en-GB" i="1" dirty="0" smtClean="0"/>
              <a:t>available in UX25 </a:t>
            </a:r>
            <a:r>
              <a:rPr lang="en-GB" i="1" dirty="0"/>
              <a:t>S</a:t>
            </a:r>
            <a:r>
              <a:rPr lang="en-GB" i="1" dirty="0" smtClean="0"/>
              <a:t>afe Zone.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910441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CAE15-18D8-A84E-B8E2-430402CA7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8CD15-1295-4147-A59F-DAA7E7EA1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19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B3B8106-58C4-F74E-B976-98FFF76AB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aid response - Fire</a:t>
            </a:r>
            <a:br>
              <a:rPr lang="en-GB" dirty="0"/>
            </a:br>
            <a:endParaRPr lang="fr-FR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3E7285B-52D9-9841-B4FA-80458501EAD1}"/>
              </a:ext>
            </a:extLst>
          </p:cNvPr>
          <p:cNvGrpSpPr/>
          <p:nvPr/>
        </p:nvGrpSpPr>
        <p:grpSpPr>
          <a:xfrm>
            <a:off x="838200" y="1690688"/>
            <a:ext cx="10515600" cy="3135127"/>
            <a:chOff x="713135" y="3530734"/>
            <a:chExt cx="7518501" cy="21647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D8E0162-B1A1-6443-BA95-ACFE7538F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8809" y="3637330"/>
              <a:ext cx="2304516" cy="167721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6CF2A9-1865-7340-97E0-CBEF82696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5167" y="4678095"/>
              <a:ext cx="361808" cy="36180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99A414-C852-9942-9C91-0C31F6BFD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04263" y="3592976"/>
              <a:ext cx="361808" cy="36180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8E5D78-CF94-F64B-9703-CC0FA2B38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3359" y="4678095"/>
              <a:ext cx="361808" cy="36180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75D3A3-8DBC-0644-BB24-C529B93EC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73837" y="4783406"/>
              <a:ext cx="191450" cy="1914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40D0A85-29A1-BE41-9E3D-5DDB9119F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2827" y="5069938"/>
              <a:ext cx="361808" cy="36180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717266F-008D-6D47-89DC-C9984E75D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6355" y="4602502"/>
              <a:ext cx="361808" cy="3618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D8F3BA5-51F9-F549-8C96-5098D4D86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6312" y="3608476"/>
              <a:ext cx="361808" cy="361808"/>
            </a:xfrm>
            <a:prstGeom prst="rect">
              <a:avLst/>
            </a:prstGeom>
          </p:spPr>
        </p:pic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3124238-C16D-1849-BC32-910913AFBA3C}"/>
                </a:ext>
              </a:extLst>
            </p:cNvPr>
            <p:cNvSpPr/>
            <p:nvPr/>
          </p:nvSpPr>
          <p:spPr>
            <a:xfrm>
              <a:off x="5223404" y="3605147"/>
              <a:ext cx="447142" cy="365137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55E810C-E95F-664F-AC87-6F540997BFB9}"/>
                </a:ext>
              </a:extLst>
            </p:cNvPr>
            <p:cNvSpPr/>
            <p:nvPr/>
          </p:nvSpPr>
          <p:spPr>
            <a:xfrm>
              <a:off x="5014039" y="4686016"/>
              <a:ext cx="506375" cy="365137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9C98AF2-4E46-264D-9490-2B292426B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36539" y="3592977"/>
              <a:ext cx="2679719" cy="193687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BCE64F4-9CB9-F44B-80ED-9F484241D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47800" y="3625040"/>
              <a:ext cx="2383836" cy="173262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D497B38-ECD4-F041-846F-1B35EA088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828" y="5143033"/>
              <a:ext cx="361808" cy="36180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F895E65-50B5-0048-974D-1DFAF0C3B0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4350" y="5333639"/>
              <a:ext cx="361808" cy="36180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ABFDE8-160D-B949-8777-F867FDAF7D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06267" y="4648999"/>
              <a:ext cx="361808" cy="36180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49E69F9-33B2-A14D-9EB9-D531815D3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0079" y="4762218"/>
              <a:ext cx="361808" cy="36180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3C5F892-90A9-C541-943E-F02FFB3AB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5873" y="3773728"/>
              <a:ext cx="361808" cy="361808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15078AA-F342-1F44-8A9E-84B356058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2498" y="3773728"/>
              <a:ext cx="361808" cy="36180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4FD5AC8-7695-6749-958C-23997A644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34969" y="5311102"/>
              <a:ext cx="361808" cy="361808"/>
            </a:xfrm>
            <a:prstGeom prst="rect">
              <a:avLst/>
            </a:prstGeom>
          </p:spPr>
        </p:pic>
        <p:sp>
          <p:nvSpPr>
            <p:cNvPr id="26" name="Espace réservé de la date 1">
              <a:extLst>
                <a:ext uri="{FF2B5EF4-FFF2-40B4-BE49-F238E27FC236}">
                  <a16:creationId xmlns:a16="http://schemas.microsoft.com/office/drawing/2014/main" id="{98B5E59E-0608-3644-B072-43A0F184550E}"/>
                </a:ext>
              </a:extLst>
            </p:cNvPr>
            <p:cNvSpPr txBox="1">
              <a:spLocks/>
            </p:cNvSpPr>
            <p:nvPr/>
          </p:nvSpPr>
          <p:spPr>
            <a:xfrm>
              <a:off x="1442562" y="5017923"/>
              <a:ext cx="872071" cy="365125"/>
            </a:xfrm>
            <a:prstGeom prst="rect">
              <a:avLst/>
            </a:prstGeom>
          </p:spPr>
          <p:txBody>
            <a:bodyPr vert="horz" lIns="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75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/>
                <a:t>27.06.2019</a:t>
              </a:r>
              <a:endParaRPr lang="en-GB"/>
            </a:p>
          </p:txBody>
        </p:sp>
        <p:sp>
          <p:nvSpPr>
            <p:cNvPr id="27" name="Espace réservé du pied de page 2">
              <a:extLst>
                <a:ext uri="{FF2B5EF4-FFF2-40B4-BE49-F238E27FC236}">
                  <a16:creationId xmlns:a16="http://schemas.microsoft.com/office/drawing/2014/main" id="{4237768F-FBB5-7C4F-9126-3D244B66B0B7}"/>
                </a:ext>
              </a:extLst>
            </p:cNvPr>
            <p:cNvSpPr txBox="1">
              <a:spLocks/>
            </p:cNvSpPr>
            <p:nvPr/>
          </p:nvSpPr>
          <p:spPr>
            <a:xfrm>
              <a:off x="2472679" y="5017923"/>
              <a:ext cx="45720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75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HSE-FB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32E5A83-46AF-8746-9681-F0E4FB844C3F}"/>
                </a:ext>
              </a:extLst>
            </p:cNvPr>
            <p:cNvSpPr/>
            <p:nvPr/>
          </p:nvSpPr>
          <p:spPr>
            <a:xfrm>
              <a:off x="755561" y="3536300"/>
              <a:ext cx="2251082" cy="240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8DC4CB-1397-7B4C-8A35-6A72800A2D5A}"/>
                </a:ext>
              </a:extLst>
            </p:cNvPr>
            <p:cNvSpPr txBox="1"/>
            <p:nvPr/>
          </p:nvSpPr>
          <p:spPr>
            <a:xfrm>
              <a:off x="713135" y="3530734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Réponse SSF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13EED71-9356-2B4B-9CF6-538559970492}"/>
                </a:ext>
              </a:extLst>
            </p:cNvPr>
            <p:cNvSpPr/>
            <p:nvPr/>
          </p:nvSpPr>
          <p:spPr>
            <a:xfrm>
              <a:off x="3487204" y="3581531"/>
              <a:ext cx="2107366" cy="206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83900FC-436F-2441-9B90-682769AA610F}"/>
                </a:ext>
              </a:extLst>
            </p:cNvPr>
            <p:cNvSpPr txBox="1"/>
            <p:nvPr/>
          </p:nvSpPr>
          <p:spPr>
            <a:xfrm>
              <a:off x="3619104" y="3546966"/>
              <a:ext cx="20585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Réponse SDIS 01 / SIS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1184DF-40FA-E146-9C3F-6551C2AA766C}"/>
                </a:ext>
              </a:extLst>
            </p:cNvPr>
            <p:cNvSpPr/>
            <p:nvPr/>
          </p:nvSpPr>
          <p:spPr>
            <a:xfrm>
              <a:off x="5864646" y="3620261"/>
              <a:ext cx="2366990" cy="167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DED9C79-D8CD-F742-9208-3A706A8595BA}"/>
                </a:ext>
              </a:extLst>
            </p:cNvPr>
            <p:cNvSpPr txBox="1"/>
            <p:nvPr/>
          </p:nvSpPr>
          <p:spPr>
            <a:xfrm>
              <a:off x="6446940" y="3543147"/>
              <a:ext cx="1172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/>
                <a:t>SIS Back up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1B653AD-BA8E-1146-AB53-8D65C9283C15}"/>
                </a:ext>
              </a:extLst>
            </p:cNvPr>
            <p:cNvSpPr/>
            <p:nvPr/>
          </p:nvSpPr>
          <p:spPr>
            <a:xfrm>
              <a:off x="5177914" y="3727961"/>
              <a:ext cx="650704" cy="486772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AB9AFC2-C410-B849-9B00-610ED6E29BD9}"/>
                </a:ext>
              </a:extLst>
            </p:cNvPr>
            <p:cNvSpPr/>
            <p:nvPr/>
          </p:nvSpPr>
          <p:spPr>
            <a:xfrm>
              <a:off x="3050314" y="4565424"/>
              <a:ext cx="650704" cy="486772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D121672-275E-1948-AFD7-26731AD8A65A}"/>
              </a:ext>
            </a:extLst>
          </p:cNvPr>
          <p:cNvSpPr txBox="1"/>
          <p:nvPr/>
        </p:nvSpPr>
        <p:spPr>
          <a:xfrm>
            <a:off x="9693687" y="4714955"/>
            <a:ext cx="3273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/>
              <a:t>Source : M. NAS HSE-FB</a:t>
            </a:r>
          </a:p>
        </p:txBody>
      </p:sp>
      <p:sp>
        <p:nvSpPr>
          <p:cNvPr id="38" name="Footer Placeholder 2">
            <a:extLst>
              <a:ext uri="{FF2B5EF4-FFF2-40B4-BE49-F238E27FC236}">
                <a16:creationId xmlns:a16="http://schemas.microsoft.com/office/drawing/2014/main" id="{0E85CB62-8124-8443-8B5E-67720D6A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23045" y="6262302"/>
            <a:ext cx="4572000" cy="365125"/>
          </a:xfrm>
        </p:spPr>
        <p:txBody>
          <a:bodyPr/>
          <a:lstStyle/>
          <a:p>
            <a:r>
              <a:rPr lang="en-GB"/>
              <a:t>Internal Progress report meeting – Safety</a:t>
            </a:r>
          </a:p>
        </p:txBody>
      </p:sp>
    </p:spTree>
    <p:extLst>
      <p:ext uri="{BB962C8B-B14F-4D97-AF65-F5344CB8AC3E}">
        <p14:creationId xmlns:p14="http://schemas.microsoft.com/office/powerpoint/2010/main" val="542225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905119-58B1-F741-BAA1-4CDA28949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976"/>
            <a:ext cx="10515600" cy="1325563"/>
          </a:xfrm>
        </p:spPr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5FD983-ADF5-CC4B-A77D-6267E5E1A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539"/>
            <a:ext cx="10888954" cy="424311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Safety File OD2019 « ALICE - LHC2 UNDERGROUND»</a:t>
            </a:r>
          </a:p>
          <a:p>
            <a:r>
              <a:rPr lang="en-GB" dirty="0" smtClean="0"/>
              <a:t>Safety Training Requirements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Safety Hazards and Measures</a:t>
            </a:r>
          </a:p>
          <a:p>
            <a:r>
              <a:rPr lang="en-GB" dirty="0" smtClean="0"/>
              <a:t>Evacuation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Basic rules + First Aid Response + Safety Organization</a:t>
            </a:r>
            <a:endParaRPr lang="en-GB" dirty="0" smtClean="0"/>
          </a:p>
          <a:p>
            <a:r>
              <a:rPr lang="en-GB" dirty="0" smtClean="0"/>
              <a:t>Questions &amp; Answers -&gt; Practical Tour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0B1178-AE51-8841-985C-8E91B9D95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80C932-CEB0-3D4D-9D72-B0D5AC1C0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787758-A49D-504E-AD3E-C6492A08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071" y="1920662"/>
            <a:ext cx="1076932" cy="1388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003" y="1932432"/>
            <a:ext cx="1029853" cy="13770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856" y="1932432"/>
            <a:ext cx="1023968" cy="138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35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C50A1-D532-4442-9A76-C5C3A4270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Safety Vest - General organization</a:t>
            </a: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62A7E-FFD8-F94C-8A8C-C4BA91391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5E7EA0-9131-A046-A7FB-28048F294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2" descr="X:\Private\Presentations\PNG\gilet-bleu-guide-01.png">
            <a:extLst>
              <a:ext uri="{FF2B5EF4-FFF2-40B4-BE49-F238E27FC236}">
                <a16:creationId xmlns:a16="http://schemas.microsoft.com/office/drawing/2014/main" id="{FDAA8DF1-423F-1F49-B050-49469F681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233" y="3986214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X:\Private\Presentations\PNG\gilet-bleu-FlowControl-01.png">
            <a:extLst>
              <a:ext uri="{FF2B5EF4-FFF2-40B4-BE49-F238E27FC236}">
                <a16:creationId xmlns:a16="http://schemas.microsoft.com/office/drawing/2014/main" id="{24111359-BD37-F446-9E13-8174AEF54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86213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X:\Private\Presentations\PNG\gilet-vert-01.png">
            <a:extLst>
              <a:ext uri="{FF2B5EF4-FFF2-40B4-BE49-F238E27FC236}">
                <a16:creationId xmlns:a16="http://schemas.microsoft.com/office/drawing/2014/main" id="{9126AB26-A044-F04D-AA33-787E7ACB1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054" y="2905610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X:\Private\Presentations\PNG\brassard-vert.png">
            <a:extLst>
              <a:ext uri="{FF2B5EF4-FFF2-40B4-BE49-F238E27FC236}">
                <a16:creationId xmlns:a16="http://schemas.microsoft.com/office/drawing/2014/main" id="{10238A79-F6C7-AB46-8CDB-EA79EBCA8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196" y="3711934"/>
            <a:ext cx="672826" cy="8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X:\Private\Presentations\PNG\gilet-blanc-01.png">
            <a:extLst>
              <a:ext uri="{FF2B5EF4-FFF2-40B4-BE49-F238E27FC236}">
                <a16:creationId xmlns:a16="http://schemas.microsoft.com/office/drawing/2014/main" id="{DAF6739C-A45F-3F40-9468-516808311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789" y="1597756"/>
            <a:ext cx="1235379" cy="895915"/>
          </a:xfrm>
          <a:prstGeom prst="rect">
            <a:avLst/>
          </a:prstGeom>
          <a:noFill/>
        </p:spPr>
      </p:pic>
      <p:pic>
        <p:nvPicPr>
          <p:cNvPr id="11" name="Picture 7" descr="X:\Private\Presentations\PNG\gilet-jaune-01.png">
            <a:extLst>
              <a:ext uri="{FF2B5EF4-FFF2-40B4-BE49-F238E27FC236}">
                <a16:creationId xmlns:a16="http://schemas.microsoft.com/office/drawing/2014/main" id="{17F71C9B-F670-BA41-B1DD-9783FFAE7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18" y="2886525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X:\Private\Presentations\PNG\gilet-rose-01.png">
            <a:extLst>
              <a:ext uri="{FF2B5EF4-FFF2-40B4-BE49-F238E27FC236}">
                <a16:creationId xmlns:a16="http://schemas.microsoft.com/office/drawing/2014/main" id="{8DED0724-4D8D-8A47-95E8-C4E5EC52B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477" y="2865814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X:\Private\Presentations\PNG\gilet-rouge-01.png">
            <a:extLst>
              <a:ext uri="{FF2B5EF4-FFF2-40B4-BE49-F238E27FC236}">
                <a16:creationId xmlns:a16="http://schemas.microsoft.com/office/drawing/2014/main" id="{5265F95F-8BC6-C441-921F-ED2DD6A70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924" y="2865815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6800CD-B28B-9F48-B3D1-D21A917ECA0F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415" y="3063929"/>
            <a:ext cx="947554" cy="541108"/>
          </a:xfrm>
          <a:prstGeom prst="rect">
            <a:avLst/>
          </a:prstGeom>
        </p:spPr>
      </p:pic>
      <p:pic>
        <p:nvPicPr>
          <p:cNvPr id="15" name="Image 13">
            <a:extLst>
              <a:ext uri="{FF2B5EF4-FFF2-40B4-BE49-F238E27FC236}">
                <a16:creationId xmlns:a16="http://schemas.microsoft.com/office/drawing/2014/main" id="{CAB494CE-E805-DC40-AF78-FF473328E88A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43"/>
          <a:stretch/>
        </p:blipFill>
        <p:spPr bwMode="auto">
          <a:xfrm>
            <a:off x="8878120" y="3760889"/>
            <a:ext cx="687744" cy="53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7D94E422-CCE7-604D-B793-790FCA738154}"/>
              </a:ext>
            </a:extLst>
          </p:cNvPr>
          <p:cNvSpPr/>
          <p:nvPr/>
        </p:nvSpPr>
        <p:spPr>
          <a:xfrm>
            <a:off x="6843308" y="3313771"/>
            <a:ext cx="539496" cy="2666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8" name="Left-right Arrow 17">
            <a:extLst>
              <a:ext uri="{FF2B5EF4-FFF2-40B4-BE49-F238E27FC236}">
                <a16:creationId xmlns:a16="http://schemas.microsoft.com/office/drawing/2014/main" id="{164C1989-DE67-964A-9870-FEE7C5E64AA3}"/>
              </a:ext>
            </a:extLst>
          </p:cNvPr>
          <p:cNvSpPr/>
          <p:nvPr/>
        </p:nvSpPr>
        <p:spPr>
          <a:xfrm>
            <a:off x="4742155" y="3286823"/>
            <a:ext cx="539496" cy="2666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76E9802-4237-2E41-B5AE-9612F3BF2484}"/>
              </a:ext>
            </a:extLst>
          </p:cNvPr>
          <p:cNvCxnSpPr/>
          <p:nvPr/>
        </p:nvCxnSpPr>
        <p:spPr>
          <a:xfrm>
            <a:off x="2578608" y="2606040"/>
            <a:ext cx="67025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99ADF58-E507-8145-AF35-4B7580AD4852}"/>
              </a:ext>
            </a:extLst>
          </p:cNvPr>
          <p:cNvCxnSpPr/>
          <p:nvPr/>
        </p:nvCxnSpPr>
        <p:spPr>
          <a:xfrm>
            <a:off x="9281160" y="2606040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7AD974-3EF2-1D4B-9AFD-FE5BFD8D5A2F}"/>
              </a:ext>
            </a:extLst>
          </p:cNvPr>
          <p:cNvCxnSpPr/>
          <p:nvPr/>
        </p:nvCxnSpPr>
        <p:spPr>
          <a:xfrm>
            <a:off x="8071104" y="2606040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0B155B-E192-4E41-B4D4-6A022685E691}"/>
              </a:ext>
            </a:extLst>
          </p:cNvPr>
          <p:cNvCxnSpPr/>
          <p:nvPr/>
        </p:nvCxnSpPr>
        <p:spPr>
          <a:xfrm>
            <a:off x="6019800" y="2606040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2BF62C2-BED2-9040-85E9-B4604A1B0767}"/>
              </a:ext>
            </a:extLst>
          </p:cNvPr>
          <p:cNvCxnSpPr/>
          <p:nvPr/>
        </p:nvCxnSpPr>
        <p:spPr>
          <a:xfrm>
            <a:off x="2578608" y="2606040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3249638-7E34-964F-9939-A1C1BBFF4CE4}"/>
              </a:ext>
            </a:extLst>
          </p:cNvPr>
          <p:cNvCxnSpPr/>
          <p:nvPr/>
        </p:nvCxnSpPr>
        <p:spPr>
          <a:xfrm>
            <a:off x="3998976" y="2625022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E12D3A6-F329-E046-A393-705DB128FEBE}"/>
              </a:ext>
            </a:extLst>
          </p:cNvPr>
          <p:cNvCxnSpPr/>
          <p:nvPr/>
        </p:nvCxnSpPr>
        <p:spPr>
          <a:xfrm>
            <a:off x="6019800" y="3619793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694DE37-C91B-7842-A994-A76A58D7009F}"/>
              </a:ext>
            </a:extLst>
          </p:cNvPr>
          <p:cNvSpPr txBox="1"/>
          <p:nvPr/>
        </p:nvSpPr>
        <p:spPr>
          <a:xfrm>
            <a:off x="9744907" y="2917491"/>
            <a:ext cx="566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A7AD28-2AE6-C84C-A991-DF57362C0151}"/>
              </a:ext>
            </a:extLst>
          </p:cNvPr>
          <p:cNvSpPr txBox="1"/>
          <p:nvPr/>
        </p:nvSpPr>
        <p:spPr>
          <a:xfrm>
            <a:off x="7471585" y="5251297"/>
            <a:ext cx="3852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* : HSE Teams, HSE RP Teams, LEXGLIMOS / DSO Teams</a:t>
            </a: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E50EC037-39A1-9446-8939-FC2DD0723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23045" y="6262302"/>
            <a:ext cx="4572000" cy="365125"/>
          </a:xfrm>
        </p:spPr>
        <p:txBody>
          <a:bodyPr/>
          <a:lstStyle/>
          <a:p>
            <a:r>
              <a:rPr lang="en-GB"/>
              <a:t>Internal Progress report meeting – Safety</a:t>
            </a:r>
          </a:p>
        </p:txBody>
      </p:sp>
    </p:spTree>
    <p:extLst>
      <p:ext uri="{BB962C8B-B14F-4D97-AF65-F5344CB8AC3E}">
        <p14:creationId xmlns:p14="http://schemas.microsoft.com/office/powerpoint/2010/main" val="3798168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977F0-CB49-6347-AE39-EC8C4A58C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E68B25-3EA8-EE4A-9E27-4BD5A53E7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99B1B65-9681-F742-A31C-A7DEEF56B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Safety Vest - General organization</a:t>
            </a:r>
            <a:endParaRPr lang="fr-FR" dirty="0"/>
          </a:p>
        </p:txBody>
      </p:sp>
      <p:pic>
        <p:nvPicPr>
          <p:cNvPr id="7" name="Picture 2" descr="X:\Private\Presentations\PNG\gilet-bleu-guide-01.png">
            <a:extLst>
              <a:ext uri="{FF2B5EF4-FFF2-40B4-BE49-F238E27FC236}">
                <a16:creationId xmlns:a16="http://schemas.microsoft.com/office/drawing/2014/main" id="{CF0D29AD-D57C-3649-9232-05DAB3C5C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753" y="4364329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X:\Private\Presentations\PNG\gilet-bleu-FlowControl-01.png">
            <a:extLst>
              <a:ext uri="{FF2B5EF4-FFF2-40B4-BE49-F238E27FC236}">
                <a16:creationId xmlns:a16="http://schemas.microsoft.com/office/drawing/2014/main" id="{FB5438BC-9920-E74A-AA12-F10FC3F9B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320" y="4364328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X:\Private\Presentations\PNG\gilet-vert-01.png">
            <a:extLst>
              <a:ext uri="{FF2B5EF4-FFF2-40B4-BE49-F238E27FC236}">
                <a16:creationId xmlns:a16="http://schemas.microsoft.com/office/drawing/2014/main" id="{79577C6B-26D8-1B43-B21C-D39769A54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574" y="3283725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X:\Private\Presentations\PNG\brassard-vert.png">
            <a:extLst>
              <a:ext uri="{FF2B5EF4-FFF2-40B4-BE49-F238E27FC236}">
                <a16:creationId xmlns:a16="http://schemas.microsoft.com/office/drawing/2014/main" id="{5DE6542C-465D-3149-966C-B4DA044D7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716" y="4090049"/>
            <a:ext cx="672826" cy="8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X:\Private\Presentations\PNG\gilet-blanc-01.png">
            <a:extLst>
              <a:ext uri="{FF2B5EF4-FFF2-40B4-BE49-F238E27FC236}">
                <a16:creationId xmlns:a16="http://schemas.microsoft.com/office/drawing/2014/main" id="{A347A4B2-7ED9-694C-A1B0-19286F1B2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686" y="1352101"/>
            <a:ext cx="1235379" cy="895915"/>
          </a:xfrm>
          <a:prstGeom prst="rect">
            <a:avLst/>
          </a:prstGeom>
          <a:noFill/>
        </p:spPr>
      </p:pic>
      <p:pic>
        <p:nvPicPr>
          <p:cNvPr id="14" name="Picture 9" descr="X:\Private\Presentations\PNG\gilet-rouge-01.png">
            <a:extLst>
              <a:ext uri="{FF2B5EF4-FFF2-40B4-BE49-F238E27FC236}">
                <a16:creationId xmlns:a16="http://schemas.microsoft.com/office/drawing/2014/main" id="{30A1F7BB-8613-544F-BD4C-E1E13FBC6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444" y="3243930"/>
            <a:ext cx="1267111" cy="89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C72F7E-C8A5-E644-BA02-5B84A93DD7BE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935" y="3442044"/>
            <a:ext cx="947554" cy="541108"/>
          </a:xfrm>
          <a:prstGeom prst="rect">
            <a:avLst/>
          </a:prstGeom>
        </p:spPr>
      </p:pic>
      <p:pic>
        <p:nvPicPr>
          <p:cNvPr id="16" name="Image 13">
            <a:extLst>
              <a:ext uri="{FF2B5EF4-FFF2-40B4-BE49-F238E27FC236}">
                <a16:creationId xmlns:a16="http://schemas.microsoft.com/office/drawing/2014/main" id="{9991C806-95EA-9E4A-B2EB-0AA62622DCD9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43"/>
          <a:stretch/>
        </p:blipFill>
        <p:spPr bwMode="auto">
          <a:xfrm>
            <a:off x="7323640" y="4139004"/>
            <a:ext cx="687744" cy="53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EE155514-67C4-C941-900F-54E064D47568}"/>
              </a:ext>
            </a:extLst>
          </p:cNvPr>
          <p:cNvSpPr/>
          <p:nvPr/>
        </p:nvSpPr>
        <p:spPr>
          <a:xfrm>
            <a:off x="5288828" y="3691886"/>
            <a:ext cx="539496" cy="2666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5A8C969-877E-CA48-BCF5-48811990A329}"/>
              </a:ext>
            </a:extLst>
          </p:cNvPr>
          <p:cNvCxnSpPr>
            <a:cxnSpLocks/>
          </p:cNvCxnSpPr>
          <p:nvPr/>
        </p:nvCxnSpPr>
        <p:spPr>
          <a:xfrm>
            <a:off x="4465320" y="2984155"/>
            <a:ext cx="3261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E6D43B6-4F7D-6F48-B94A-C806D221B3B5}"/>
              </a:ext>
            </a:extLst>
          </p:cNvPr>
          <p:cNvCxnSpPr/>
          <p:nvPr/>
        </p:nvCxnSpPr>
        <p:spPr>
          <a:xfrm>
            <a:off x="7726680" y="2984155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3876B4-90E1-454B-A464-55159CDE830B}"/>
              </a:ext>
            </a:extLst>
          </p:cNvPr>
          <p:cNvCxnSpPr/>
          <p:nvPr/>
        </p:nvCxnSpPr>
        <p:spPr>
          <a:xfrm>
            <a:off x="6516624" y="2984155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C0D063C-5839-374A-AF28-D9D74D12D270}"/>
              </a:ext>
            </a:extLst>
          </p:cNvPr>
          <p:cNvCxnSpPr/>
          <p:nvPr/>
        </p:nvCxnSpPr>
        <p:spPr>
          <a:xfrm>
            <a:off x="4465320" y="2984155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EDBCC75-B958-0543-B2B5-47D52198C51B}"/>
              </a:ext>
            </a:extLst>
          </p:cNvPr>
          <p:cNvCxnSpPr/>
          <p:nvPr/>
        </p:nvCxnSpPr>
        <p:spPr>
          <a:xfrm>
            <a:off x="4465320" y="3997908"/>
            <a:ext cx="0" cy="393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5C0C9368-D84C-5C48-AA34-A8FC7CEB6D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555" y="1705776"/>
            <a:ext cx="948979" cy="948979"/>
          </a:xfrm>
          <a:prstGeom prst="rect">
            <a:avLst/>
          </a:prstGeom>
        </p:spPr>
      </p:pic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5D692FA5-C32D-7448-9F5E-6BB9DF8C9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23045" y="6262302"/>
            <a:ext cx="4572000" cy="365125"/>
          </a:xfrm>
        </p:spPr>
        <p:txBody>
          <a:bodyPr/>
          <a:lstStyle/>
          <a:p>
            <a:r>
              <a:rPr lang="en-GB"/>
              <a:t>Internal Progress report meeting – Safety</a:t>
            </a:r>
          </a:p>
        </p:txBody>
      </p:sp>
    </p:spTree>
    <p:extLst>
      <p:ext uri="{BB962C8B-B14F-4D97-AF65-F5344CB8AC3E}">
        <p14:creationId xmlns:p14="http://schemas.microsoft.com/office/powerpoint/2010/main" val="2792795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45624" cy="60926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336" y="3267598"/>
            <a:ext cx="5742664" cy="282502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445622" y="932330"/>
            <a:ext cx="5746375" cy="199461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Coordination Center (JPO): </a:t>
            </a:r>
            <a:br>
              <a:rPr lang="en-US" sz="2000" dirty="0" smtClean="0"/>
            </a:br>
            <a:r>
              <a:rPr lang="en-US" sz="2000" dirty="0" smtClean="0"/>
              <a:t>Bldg. 160, manned Sat. &amp; Sun. 7:30 – 20:30</a:t>
            </a:r>
          </a:p>
          <a:p>
            <a:r>
              <a:rPr lang="en-US" sz="2000" dirty="0" smtClean="0"/>
              <a:t>Site Managers OD2019 ALICE &amp; LHC-P2: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A. Tauro (162529), </a:t>
            </a:r>
            <a:br>
              <a:rPr lang="en-GB" sz="2000" dirty="0" smtClean="0"/>
            </a:br>
            <a:r>
              <a:rPr lang="en-GB" sz="2000" dirty="0" smtClean="0"/>
              <a:t>Deputy: A. Augustinus (163534)</a:t>
            </a:r>
            <a:br>
              <a:rPr lang="en-GB" sz="2000" dirty="0" smtClean="0"/>
            </a:br>
            <a:r>
              <a:rPr lang="en-GB" sz="2000" dirty="0" smtClean="0"/>
              <a:t>Safety (LEXGLIMOS,RSO): K. Barth (163204)</a:t>
            </a:r>
            <a:endParaRPr lang="en-US" sz="2000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445623" y="0"/>
            <a:ext cx="5746375" cy="101175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Questions &amp; Answer Session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184963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994" y="171766"/>
            <a:ext cx="6968645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OD2019 ALICE / LHC-P2 Safety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994" y="1825625"/>
            <a:ext cx="7566851" cy="4185293"/>
          </a:xfrm>
        </p:spPr>
        <p:txBody>
          <a:bodyPr>
            <a:normAutofit lnSpcReduction="10000"/>
          </a:bodyPr>
          <a:lstStyle/>
          <a:p>
            <a:r>
              <a:rPr lang="en-GB" sz="2800" b="1" dirty="0" smtClean="0"/>
              <a:t>The supervised area underground guides (UG) and crowd marshals (UCM) have all necessary safety training.</a:t>
            </a:r>
            <a:br>
              <a:rPr lang="en-GB" sz="2800" b="1" dirty="0" smtClean="0"/>
            </a:br>
            <a:endParaRPr lang="en-GB" sz="2800" b="1" dirty="0" smtClean="0"/>
          </a:p>
          <a:p>
            <a:r>
              <a:rPr lang="en-GB" sz="2800" b="1" dirty="0" smtClean="0"/>
              <a:t>They know the visits itinerary and associated safety hazards.</a:t>
            </a:r>
            <a:br>
              <a:rPr lang="en-GB" sz="2800" b="1" dirty="0" smtClean="0"/>
            </a:br>
            <a:endParaRPr lang="en-GB" sz="2800" b="1" dirty="0" smtClean="0"/>
          </a:p>
          <a:p>
            <a:r>
              <a:rPr lang="en-GB" sz="2800" b="1" dirty="0" smtClean="0"/>
              <a:t>They have the responsibility for the accompanied visitors and know how to react in case of emergency. </a:t>
            </a:r>
            <a:endParaRPr lang="en-GB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845" y="51782"/>
            <a:ext cx="4385155" cy="608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33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8572"/>
            <a:ext cx="10515600" cy="965273"/>
          </a:xfrm>
        </p:spPr>
        <p:txBody>
          <a:bodyPr>
            <a:normAutofit/>
          </a:bodyPr>
          <a:lstStyle/>
          <a:p>
            <a:r>
              <a:rPr lang="en-GB" sz="3600" b="1" dirty="0"/>
              <a:t>Safety Training Requirements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84718"/>
            <a:ext cx="3064738" cy="7170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6673" y="1281542"/>
            <a:ext cx="2992063" cy="8328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1343" y="1268647"/>
            <a:ext cx="2999574" cy="8599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6639" y="2139042"/>
            <a:ext cx="3252683" cy="8937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2251320"/>
            <a:ext cx="2830661" cy="9275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3428375"/>
            <a:ext cx="3253369" cy="8996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1" y="4502481"/>
            <a:ext cx="3348438" cy="11031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6673" y="2168116"/>
            <a:ext cx="2403398" cy="7409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6673" y="2938772"/>
            <a:ext cx="2821682" cy="5780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67279" y="5203984"/>
            <a:ext cx="4301458" cy="86125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39234" y="3734296"/>
            <a:ext cx="524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one of the two specific ALICE OD2019 trainings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68372" y="4211101"/>
            <a:ext cx="4274727" cy="84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221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BE3AF0D-0445-ED47-AEC7-995733D17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06/09/2019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859C6E-E3E5-C94A-991F-8363F58B8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559F1D-D58B-8A44-B497-CDD7A52E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77996" cy="614277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51100" y="1461331"/>
            <a:ext cx="696245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Helmet with headlight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Safety shoes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Personal Dosimeter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Operational Dosimeter for monitoring zero-exposure of visitors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strike="sngStrike" dirty="0" smtClean="0">
                <a:solidFill>
                  <a:srgbClr val="FF0000"/>
                </a:solidFill>
              </a:rPr>
              <a:t>Self Rescue Mask </a:t>
            </a:r>
            <a:br>
              <a:rPr lang="en-GB" sz="2800" strike="sngStrike" dirty="0" smtClean="0">
                <a:solidFill>
                  <a:srgbClr val="FF0000"/>
                </a:solidFill>
              </a:rPr>
            </a:br>
            <a:r>
              <a:rPr lang="en-GB" sz="2000" b="1" dirty="0" smtClean="0">
                <a:solidFill>
                  <a:srgbClr val="92D050"/>
                </a:solidFill>
              </a:rPr>
              <a:t>Replaced for OD19 only by this safety briefing</a:t>
            </a:r>
            <a:endParaRPr lang="en-GB" sz="2000" b="1" strike="sngStrike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54821" y="73603"/>
            <a:ext cx="6708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PPE for Underground Guides (UG) and Crowd Marshals (UCM)</a:t>
            </a:r>
            <a:endParaRPr lang="en-GB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46359" y="4566288"/>
            <a:ext cx="73895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 smtClean="0"/>
              <a:t>Remark: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UG and CM to check that visitors have close shoes and no bags.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There will be one TETRA handset carried by UG or UCM per group.</a:t>
            </a:r>
            <a:br>
              <a:rPr lang="en-GB" i="1" dirty="0" smtClean="0"/>
            </a:br>
            <a:r>
              <a:rPr lang="en-GB" i="1" dirty="0" smtClean="0"/>
              <a:t>All UGs and UCMs should carry their mobile phone. </a:t>
            </a:r>
          </a:p>
        </p:txBody>
      </p:sp>
    </p:spTree>
    <p:extLst>
      <p:ext uri="{BB962C8B-B14F-4D97-AF65-F5344CB8AC3E}">
        <p14:creationId xmlns:p14="http://schemas.microsoft.com/office/powerpoint/2010/main" val="31745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Safety </a:t>
            </a:r>
            <a:r>
              <a:rPr lang="en-GB" b="1" dirty="0"/>
              <a:t>Hazards and </a:t>
            </a:r>
            <a:r>
              <a:rPr lang="en-GB" b="1" dirty="0" smtClean="0"/>
              <a:t>Measures (1)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297" y="1854436"/>
            <a:ext cx="1819800" cy="1905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512" y="1868776"/>
            <a:ext cx="2430966" cy="27448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2308" y="3368057"/>
            <a:ext cx="2444191" cy="11902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1946" y="1915974"/>
            <a:ext cx="1374553" cy="14018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92308" y="1899510"/>
            <a:ext cx="857318" cy="13681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3923898"/>
            <a:ext cx="2016090" cy="19085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9488" y="1923458"/>
            <a:ext cx="1628974" cy="1272042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 rot="2200533">
            <a:off x="1593890" y="4859843"/>
            <a:ext cx="1421531" cy="786877"/>
          </a:xfrm>
          <a:prstGeom prst="ellips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32203" y="2468880"/>
            <a:ext cx="537463" cy="4933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10166" y="3368057"/>
            <a:ext cx="792191" cy="7213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9837604" y="1913364"/>
            <a:ext cx="1516196" cy="287944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02357" y="3317861"/>
            <a:ext cx="816105" cy="799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51646" y="4177690"/>
            <a:ext cx="909230" cy="8275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78847" y="4157918"/>
            <a:ext cx="828002" cy="80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36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72" y="0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 smtClean="0"/>
              <a:t>Safety </a:t>
            </a:r>
            <a:r>
              <a:rPr lang="en-GB" b="1" dirty="0"/>
              <a:t>Hazards and </a:t>
            </a:r>
            <a:r>
              <a:rPr lang="en-GB" b="1" dirty="0" smtClean="0"/>
              <a:t>Measures (2)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20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503583" y="4183632"/>
            <a:ext cx="2326937" cy="17213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7378" y="1690688"/>
            <a:ext cx="2520691" cy="201727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69508" y="1353471"/>
            <a:ext cx="732626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ALICE / LHC P2 OD2019 Underground Visits Path </a:t>
            </a:r>
            <a:r>
              <a:rPr lang="en-GB" sz="2000" dirty="0" smtClean="0"/>
              <a:t>crosses ALICE and LHC </a:t>
            </a:r>
            <a:r>
              <a:rPr lang="en-GB" sz="2000" b="1" dirty="0" smtClean="0"/>
              <a:t>classified supervised areas</a:t>
            </a:r>
            <a:r>
              <a:rPr lang="en-GB" sz="2000" dirty="0" smtClean="0"/>
              <a:t>.</a:t>
            </a:r>
            <a:br>
              <a:rPr lang="en-GB" sz="2000" dirty="0" smtClean="0"/>
            </a:b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UG’s and UCM’s </a:t>
            </a:r>
            <a:r>
              <a:rPr lang="en-GB" sz="2000" b="1" dirty="0" smtClean="0"/>
              <a:t>shall wear a personal dosimeter</a:t>
            </a:r>
            <a:r>
              <a:rPr lang="en-GB" sz="2000" dirty="0" smtClean="0"/>
              <a:t>.</a:t>
            </a:r>
            <a:br>
              <a:rPr lang="en-GB" sz="2000" dirty="0" smtClean="0"/>
            </a:b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</a:t>
            </a:r>
            <a:r>
              <a:rPr lang="en-GB" sz="2000" b="1" dirty="0" smtClean="0"/>
              <a:t>operational dosimeter shall be carried per visits group </a:t>
            </a:r>
            <a:r>
              <a:rPr lang="en-GB" sz="2000" dirty="0" smtClean="0"/>
              <a:t>by the UG.</a:t>
            </a:r>
            <a:br>
              <a:rPr lang="en-GB" sz="2000" dirty="0" smtClean="0"/>
            </a:b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</a:t>
            </a:r>
            <a:r>
              <a:rPr lang="en-GB" sz="2000" b="1" dirty="0" smtClean="0"/>
              <a:t>UG shall fill out the dose sheet per visit</a:t>
            </a:r>
            <a:r>
              <a:rPr lang="en-GB" sz="2000" dirty="0" smtClean="0"/>
              <a:t> (see Roberto's presentation). </a:t>
            </a:r>
            <a:r>
              <a:rPr lang="en-GB" sz="2000" b="1" dirty="0" smtClean="0"/>
              <a:t>If dose not zero call RSO / LEXGLIMOS 163204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dirty="0" smtClean="0">
                <a:solidFill>
                  <a:srgbClr val="FF0000"/>
                </a:solidFill>
              </a:rPr>
              <a:t>No smoking eating or drinking underground !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269173" y="2295810"/>
            <a:ext cx="2192956" cy="3143011"/>
            <a:chOff x="7152261" y="849755"/>
            <a:chExt cx="4648200" cy="579237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/>
            <a:srcRect l="45000" t="28148" r="27916" b="11853"/>
            <a:stretch/>
          </p:blipFill>
          <p:spPr>
            <a:xfrm>
              <a:off x="7152261" y="849755"/>
              <a:ext cx="4648200" cy="5792372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 bwMode="auto">
            <a:xfrm>
              <a:off x="10020300" y="3709481"/>
              <a:ext cx="838200" cy="1295400"/>
            </a:xfrm>
            <a:prstGeom prst="straightConnector1">
              <a:avLst/>
            </a:prstGeom>
            <a:gradFill rotWithShape="0">
              <a:gsLst>
                <a:gs pos="0">
                  <a:schemeClr val="tx2"/>
                </a:gs>
                <a:gs pos="100000">
                  <a:schemeClr val="tx2">
                    <a:gamma/>
                    <a:shade val="12157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698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 rot="10800000">
              <a:off x="9476362" y="3860709"/>
              <a:ext cx="838200" cy="1295400"/>
            </a:xfrm>
            <a:prstGeom prst="straightConnector1">
              <a:avLst/>
            </a:prstGeom>
            <a:gradFill rotWithShape="0">
              <a:gsLst>
                <a:gs pos="0">
                  <a:schemeClr val="tx2"/>
                </a:gs>
                <a:gs pos="100000">
                  <a:schemeClr val="tx2">
                    <a:gamma/>
                    <a:shade val="12157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 w="698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4081" y="1312193"/>
            <a:ext cx="1495425" cy="1076325"/>
          </a:xfrm>
          <a:prstGeom prst="rect">
            <a:avLst/>
          </a:prstGeom>
        </p:spPr>
      </p:pic>
      <p:sp>
        <p:nvSpPr>
          <p:cNvPr id="34" name="AutoShape 4" descr="RÃ©sultat de recherche d'images pour &quot;no food sig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RÃ©sultat de recherche d'images pour &quot;no food sign&quot;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73" y="4975771"/>
            <a:ext cx="1437877" cy="104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537378" y="1010170"/>
            <a:ext cx="2665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OD2019 ALICE LHC-P2 IMPACT No.: 137211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34" y="3175563"/>
            <a:ext cx="767631" cy="6183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113" y="2149044"/>
            <a:ext cx="419728" cy="67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5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873" y="40524"/>
            <a:ext cx="10515600" cy="1325563"/>
          </a:xfrm>
        </p:spPr>
        <p:txBody>
          <a:bodyPr/>
          <a:lstStyle/>
          <a:p>
            <a:r>
              <a:rPr lang="fr-FR" dirty="0" smtClean="0"/>
              <a:t>OD2019 Radiation </a:t>
            </a:r>
            <a:r>
              <a:rPr lang="fr-FR" dirty="0"/>
              <a:t>Areas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06716" y="1451813"/>
            <a:ext cx="532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 err="1"/>
              <a:t>Each</a:t>
            </a:r>
            <a:r>
              <a:rPr lang="fr-CH" u="sng" dirty="0"/>
              <a:t> </a:t>
            </a:r>
            <a:r>
              <a:rPr lang="fr-CH" u="sng" dirty="0" err="1"/>
              <a:t>Supervised</a:t>
            </a:r>
            <a:r>
              <a:rPr lang="fr-CH" u="sng" dirty="0"/>
              <a:t> Radiation Area Guide </a:t>
            </a:r>
            <a:r>
              <a:rPr lang="fr-CH" dirty="0"/>
              <a:t>: 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94" y="257465"/>
            <a:ext cx="1677379" cy="11734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2094" y="567964"/>
            <a:ext cx="657225" cy="276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088" y="1953699"/>
            <a:ext cx="755931" cy="12106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585" y="2000282"/>
            <a:ext cx="1506282" cy="1213394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5606716" y="3241516"/>
            <a:ext cx="1959056" cy="461621"/>
          </a:xfrm>
          <a:prstGeom prst="roundRect">
            <a:avLst/>
          </a:prstGeom>
          <a:solidFill>
            <a:srgbClr val="BFE2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Personal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(passive)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831090" y="3241516"/>
            <a:ext cx="1941271" cy="46162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bg1"/>
                </a:solidFill>
              </a:rPr>
              <a:t>Operational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err="1">
                <a:solidFill>
                  <a:schemeClr val="bg1"/>
                </a:solidFill>
              </a:rPr>
              <a:t>dosimeter</a:t>
            </a:r>
            <a:r>
              <a:rPr lang="fr-FR" sz="1400" b="1" dirty="0">
                <a:solidFill>
                  <a:schemeClr val="bg1"/>
                </a:solidFill>
              </a:rPr>
              <a:t> (active)</a:t>
            </a:r>
            <a:endParaRPr lang="fr-FR" altLang="fr-FR" sz="14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6716" y="3889888"/>
            <a:ext cx="6284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Operationnal</a:t>
            </a:r>
            <a:r>
              <a:rPr lang="fr-FR" dirty="0"/>
              <a:t> </a:t>
            </a:r>
            <a:r>
              <a:rPr lang="fr-FR" dirty="0" err="1"/>
              <a:t>dosimeters</a:t>
            </a:r>
            <a:r>
              <a:rPr lang="fr-FR" dirty="0"/>
              <a:t> </a:t>
            </a:r>
            <a:r>
              <a:rPr lang="fr-FR" dirty="0" err="1"/>
              <a:t>activated</a:t>
            </a:r>
            <a:r>
              <a:rPr lang="fr-FR" dirty="0"/>
              <a:t> : </a:t>
            </a:r>
          </a:p>
          <a:p>
            <a:pPr marL="742950" lvl="1" indent="-285750">
              <a:buFontTx/>
              <a:buChar char="-"/>
            </a:pPr>
            <a:r>
              <a:rPr lang="fr-FR" dirty="0" err="1"/>
              <a:t>Specific</a:t>
            </a:r>
            <a:r>
              <a:rPr lang="fr-FR" dirty="0"/>
              <a:t> IMPACT </a:t>
            </a:r>
          </a:p>
          <a:p>
            <a:pPr marL="742950" lvl="1" indent="-285750">
              <a:buFontTx/>
              <a:buChar char="-"/>
            </a:pPr>
            <a:r>
              <a:rPr lang="fr-FR" dirty="0" err="1"/>
              <a:t>Each</a:t>
            </a:r>
            <a:r>
              <a:rPr lang="fr-FR" dirty="0"/>
              <a:t> Shift (</a:t>
            </a:r>
            <a:r>
              <a:rPr lang="en-US" dirty="0"/>
              <a:t>Beginning</a:t>
            </a:r>
            <a:r>
              <a:rPr lang="fr-FR" dirty="0"/>
              <a:t> 1st guide: activation – End last guide: reset)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95045" y="1432364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pic>
        <p:nvPicPr>
          <p:cNvPr id="20" name="Picture 3" descr="image0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24" y="1888101"/>
            <a:ext cx="3276702" cy="403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06716" y="4999969"/>
            <a:ext cx="6284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err="1"/>
              <a:t>Before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visit</a:t>
            </a:r>
            <a:r>
              <a:rPr lang="fr-FR" dirty="0"/>
              <a:t> : Guides: </a:t>
            </a:r>
          </a:p>
          <a:p>
            <a:pPr marL="742950" lvl="1" indent="-285750">
              <a:buFontTx/>
              <a:buChar char="-"/>
            </a:pPr>
            <a:r>
              <a:rPr lang="fr-FR" dirty="0"/>
              <a:t>Write down : Name, CERN id, time of the </a:t>
            </a:r>
            <a:r>
              <a:rPr lang="fr-FR" dirty="0" err="1"/>
              <a:t>visit</a:t>
            </a:r>
            <a:r>
              <a:rPr lang="fr-FR" dirty="0"/>
              <a:t> and the dose on the </a:t>
            </a:r>
            <a:r>
              <a:rPr lang="fr-FR" dirty="0" err="1"/>
              <a:t>dosimeter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10295045" y="3778880"/>
            <a:ext cx="164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err="1">
                <a:solidFill>
                  <a:srgbClr val="FF0000"/>
                </a:solidFill>
              </a:rPr>
              <a:t>Mandatory</a:t>
            </a:r>
            <a:endParaRPr lang="fr-FR" b="1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3624" y="1430913"/>
            <a:ext cx="2062233" cy="37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IMPACTs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8</a:t>
            </a:fld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52387" y="2098308"/>
            <a:ext cx="3388093" cy="441088"/>
          </a:xfrm>
          <a:prstGeom prst="ellipse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740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 RP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If :</a:t>
            </a:r>
          </a:p>
          <a:p>
            <a:pPr lvl="1"/>
            <a:r>
              <a:rPr lang="en-US" dirty="0"/>
              <a:t>The dose on the dosimeter &gt;= 3uSv</a:t>
            </a:r>
          </a:p>
          <a:p>
            <a:pPr lvl="1"/>
            <a:r>
              <a:rPr lang="en-US" dirty="0"/>
              <a:t>Issues with the dosimeters</a:t>
            </a:r>
          </a:p>
          <a:p>
            <a:pPr lvl="1"/>
            <a:r>
              <a:rPr lang="en-US" dirty="0"/>
              <a:t>Any doubt concerning radiation areas </a:t>
            </a:r>
          </a:p>
          <a:p>
            <a:pPr lvl="1"/>
            <a:r>
              <a:rPr lang="en-US" dirty="0"/>
              <a:t>Use on an emergency exit going through Supervised Radiation Areas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u="sng" dirty="0"/>
              <a:t>Call </a:t>
            </a:r>
            <a:r>
              <a:rPr lang="en-US" b="1" u="sng" dirty="0" smtClean="0"/>
              <a:t>LEXGLIMOS / RSO 163204</a:t>
            </a:r>
            <a:endParaRPr lang="en-US" b="1" u="sng" dirty="0"/>
          </a:p>
          <a:p>
            <a:pPr marL="457200" lvl="1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grpSp>
        <p:nvGrpSpPr>
          <p:cNvPr id="8" name="Group 7"/>
          <p:cNvGrpSpPr/>
          <p:nvPr/>
        </p:nvGrpSpPr>
        <p:grpSpPr>
          <a:xfrm>
            <a:off x="10761078" y="3687235"/>
            <a:ext cx="1185444" cy="2168841"/>
            <a:chOff x="9398204" y="1858075"/>
            <a:chExt cx="1185444" cy="2168841"/>
          </a:xfrm>
        </p:grpSpPr>
        <p:grpSp>
          <p:nvGrpSpPr>
            <p:cNvPr id="9" name="Group 8"/>
            <p:cNvGrpSpPr/>
            <p:nvPr/>
          </p:nvGrpSpPr>
          <p:grpSpPr>
            <a:xfrm flipH="1">
              <a:off x="9398204" y="2011680"/>
              <a:ext cx="1162753" cy="2015236"/>
              <a:chOff x="2851388" y="3549445"/>
              <a:chExt cx="1570757" cy="2722371"/>
            </a:xfrm>
            <a:solidFill>
              <a:srgbClr val="272E3B"/>
            </a:solidFill>
          </p:grpSpPr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>
                <a:off x="3254211" y="4882097"/>
                <a:ext cx="294326" cy="143205"/>
              </a:xfrm>
              <a:prstGeom prst="line">
                <a:avLst/>
              </a:prstGeom>
              <a:grpFill/>
              <a:ln w="285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3429719" y="4881657"/>
                <a:ext cx="437622" cy="1390159"/>
                <a:chOff x="3455120" y="4864723"/>
                <a:chExt cx="437622" cy="1390159"/>
              </a:xfrm>
              <a:grpFill/>
            </p:grpSpPr>
            <p:sp>
              <p:nvSpPr>
                <p:cNvPr id="33" name="AutoShape 50"/>
                <p:cNvSpPr>
                  <a:spLocks noChangeArrowheads="1"/>
                </p:cNvSpPr>
                <p:nvPr/>
              </p:nvSpPr>
              <p:spPr bwMode="auto">
                <a:xfrm rot="19966941">
                  <a:off x="3455120" y="4864723"/>
                  <a:ext cx="262543" cy="82472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utoShape 51"/>
                <p:cNvSpPr>
                  <a:spLocks noChangeArrowheads="1"/>
                </p:cNvSpPr>
                <p:nvPr/>
              </p:nvSpPr>
              <p:spPr bwMode="auto">
                <a:xfrm rot="21015192">
                  <a:off x="3636710" y="5395650"/>
                  <a:ext cx="256032" cy="8592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3633448" y="4086384"/>
                <a:ext cx="788697" cy="853146"/>
                <a:chOff x="3536273" y="4169538"/>
                <a:chExt cx="788697" cy="853146"/>
              </a:xfrm>
              <a:grpFill/>
            </p:grpSpPr>
            <p:sp>
              <p:nvSpPr>
                <p:cNvPr id="31" name="AutoShape 54"/>
                <p:cNvSpPr>
                  <a:spLocks noChangeArrowheads="1"/>
                </p:cNvSpPr>
                <p:nvPr/>
              </p:nvSpPr>
              <p:spPr bwMode="auto">
                <a:xfrm rot="17485123">
                  <a:off x="3891206" y="4588921"/>
                  <a:ext cx="262543" cy="6049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53A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utoShape 53"/>
                <p:cNvSpPr>
                  <a:spLocks noChangeArrowheads="1"/>
                </p:cNvSpPr>
                <p:nvPr/>
              </p:nvSpPr>
              <p:spPr bwMode="auto">
                <a:xfrm rot="19774329">
                  <a:off x="3536273" y="4169538"/>
                  <a:ext cx="269799" cy="8025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53A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2851388" y="4897936"/>
                <a:ext cx="471248" cy="1373880"/>
                <a:chOff x="2868322" y="4870262"/>
                <a:chExt cx="471248" cy="1373880"/>
              </a:xfrm>
              <a:grpFill/>
            </p:grpSpPr>
            <p:sp>
              <p:nvSpPr>
                <p:cNvPr id="29" name="AutoShape 56"/>
                <p:cNvSpPr>
                  <a:spLocks noChangeArrowheads="1"/>
                </p:cNvSpPr>
                <p:nvPr/>
              </p:nvSpPr>
              <p:spPr bwMode="auto">
                <a:xfrm rot="900000">
                  <a:off x="3069771" y="4870262"/>
                  <a:ext cx="269799" cy="8801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AutoShape 57"/>
                <p:cNvSpPr>
                  <a:spLocks noChangeArrowheads="1"/>
                </p:cNvSpPr>
                <p:nvPr/>
              </p:nvSpPr>
              <p:spPr bwMode="auto">
                <a:xfrm rot="1680000">
                  <a:off x="2868322" y="5494320"/>
                  <a:ext cx="262543" cy="7498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B465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" name="Oval 13"/>
              <p:cNvSpPr>
                <a:spLocks noChangeAspect="1" noChangeArrowheads="1"/>
              </p:cNvSpPr>
              <p:nvPr/>
            </p:nvSpPr>
            <p:spPr bwMode="auto">
              <a:xfrm>
                <a:off x="3404814" y="3549445"/>
                <a:ext cx="535610" cy="502920"/>
              </a:xfrm>
              <a:prstGeom prst="ellipse">
                <a:avLst/>
              </a:prstGeom>
              <a:solidFill>
                <a:srgbClr val="525E7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 rot="4685103">
                <a:off x="2913681" y="4142718"/>
                <a:ext cx="753970" cy="874009"/>
                <a:chOff x="3536273" y="4178005"/>
                <a:chExt cx="753970" cy="874009"/>
              </a:xfrm>
              <a:grpFill/>
            </p:grpSpPr>
            <p:sp>
              <p:nvSpPr>
                <p:cNvPr id="27" name="AutoShape 53"/>
                <p:cNvSpPr>
                  <a:spLocks noChangeArrowheads="1"/>
                </p:cNvSpPr>
                <p:nvPr/>
              </p:nvSpPr>
              <p:spPr bwMode="auto">
                <a:xfrm rot="20683158">
                  <a:off x="3536273" y="4178005"/>
                  <a:ext cx="269799" cy="80254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utoShape 54"/>
                <p:cNvSpPr>
                  <a:spLocks noChangeArrowheads="1"/>
                </p:cNvSpPr>
                <p:nvPr/>
              </p:nvSpPr>
              <p:spPr bwMode="auto">
                <a:xfrm rot="17485123">
                  <a:off x="3809665" y="4571436"/>
                  <a:ext cx="262543" cy="698613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AutoShape 52"/>
              <p:cNvSpPr>
                <a:spLocks noChangeArrowheads="1"/>
              </p:cNvSpPr>
              <p:nvPr/>
            </p:nvSpPr>
            <p:spPr bwMode="auto">
              <a:xfrm rot="888809">
                <a:off x="3238892" y="4048983"/>
                <a:ext cx="445173" cy="1190231"/>
              </a:xfrm>
              <a:prstGeom prst="roundRect">
                <a:avLst>
                  <a:gd name="adj" fmla="val 50000"/>
                </a:avLst>
              </a:prstGeom>
              <a:solidFill>
                <a:srgbClr val="0053A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 rot="20700000" flipH="1">
              <a:off x="10286342" y="2999187"/>
              <a:ext cx="116554" cy="648673"/>
            </a:xfrm>
            <a:custGeom>
              <a:avLst/>
              <a:gdLst>
                <a:gd name="connsiteX0" fmla="*/ 67645 w 129272"/>
                <a:gd name="connsiteY0" fmla="*/ 8704 h 719455"/>
                <a:gd name="connsiteX1" fmla="*/ 0 w 129272"/>
                <a:gd name="connsiteY1" fmla="*/ 110756 h 719455"/>
                <a:gd name="connsiteX2" fmla="*/ 0 w 129272"/>
                <a:gd name="connsiteY2" fmla="*/ 611842 h 719455"/>
                <a:gd name="connsiteX3" fmla="*/ 67645 w 129272"/>
                <a:gd name="connsiteY3" fmla="*/ 713894 h 719455"/>
                <a:gd name="connsiteX4" fmla="*/ 95190 w 129272"/>
                <a:gd name="connsiteY4" fmla="*/ 719455 h 719455"/>
                <a:gd name="connsiteX5" fmla="*/ 129272 w 129272"/>
                <a:gd name="connsiteY5" fmla="*/ 3738 h 719455"/>
                <a:gd name="connsiteX6" fmla="*/ 110756 w 129272"/>
                <a:gd name="connsiteY6" fmla="*/ 0 h 719455"/>
                <a:gd name="connsiteX7" fmla="*/ 67645 w 129272"/>
                <a:gd name="connsiteY7" fmla="*/ 8704 h 71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272" h="719455">
                  <a:moveTo>
                    <a:pt x="67645" y="8704"/>
                  </a:moveTo>
                  <a:cubicBezTo>
                    <a:pt x="27893" y="25517"/>
                    <a:pt x="0" y="64879"/>
                    <a:pt x="0" y="110756"/>
                  </a:cubicBezTo>
                  <a:lnTo>
                    <a:pt x="0" y="611842"/>
                  </a:lnTo>
                  <a:cubicBezTo>
                    <a:pt x="0" y="657719"/>
                    <a:pt x="27893" y="697081"/>
                    <a:pt x="67645" y="713894"/>
                  </a:cubicBezTo>
                  <a:lnTo>
                    <a:pt x="95190" y="719455"/>
                  </a:lnTo>
                  <a:lnTo>
                    <a:pt x="129272" y="3738"/>
                  </a:lnTo>
                  <a:lnTo>
                    <a:pt x="110756" y="0"/>
                  </a:lnTo>
                  <a:cubicBezTo>
                    <a:pt x="95464" y="0"/>
                    <a:pt x="80895" y="3099"/>
                    <a:pt x="67645" y="8704"/>
                  </a:cubicBezTo>
                  <a:close/>
                </a:path>
              </a:pathLst>
            </a:custGeom>
            <a:solidFill>
              <a:srgbClr val="272E3B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 flipH="1">
              <a:off x="9887226" y="2011680"/>
              <a:ext cx="263880" cy="363459"/>
            </a:xfrm>
            <a:custGeom>
              <a:avLst/>
              <a:gdLst>
                <a:gd name="connsiteX0" fmla="*/ 219875 w 292674"/>
                <a:gd name="connsiteY0" fmla="*/ 0 h 403120"/>
                <a:gd name="connsiteX1" fmla="*/ 0 w 292674"/>
                <a:gd name="connsiteY1" fmla="*/ 206455 h 403120"/>
                <a:gd name="connsiteX2" fmla="*/ 134290 w 292674"/>
                <a:gd name="connsiteY2" fmla="*/ 396686 h 403120"/>
                <a:gd name="connsiteX3" fmla="*/ 168229 w 292674"/>
                <a:gd name="connsiteY3" fmla="*/ 403120 h 403120"/>
                <a:gd name="connsiteX4" fmla="*/ 292674 w 292674"/>
                <a:gd name="connsiteY4" fmla="*/ 13800 h 40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674" h="403120">
                  <a:moveTo>
                    <a:pt x="219875" y="0"/>
                  </a:moveTo>
                  <a:cubicBezTo>
                    <a:pt x="98441" y="0"/>
                    <a:pt x="0" y="92433"/>
                    <a:pt x="0" y="206455"/>
                  </a:cubicBezTo>
                  <a:cubicBezTo>
                    <a:pt x="0" y="291972"/>
                    <a:pt x="55373" y="365344"/>
                    <a:pt x="134290" y="396686"/>
                  </a:cubicBezTo>
                  <a:lnTo>
                    <a:pt x="168229" y="403120"/>
                  </a:lnTo>
                  <a:lnTo>
                    <a:pt x="292674" y="13800"/>
                  </a:lnTo>
                  <a:close/>
                </a:path>
              </a:pathLst>
            </a:custGeom>
            <a:solidFill>
              <a:srgbClr val="3B4658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 rot="17831739" flipH="1">
              <a:off x="10145701" y="2306024"/>
              <a:ext cx="199719" cy="581006"/>
            </a:xfrm>
            <a:custGeom>
              <a:avLst/>
              <a:gdLst>
                <a:gd name="connsiteX0" fmla="*/ 8704 w 221512"/>
                <a:gd name="connsiteY0" fmla="*/ 53140 h 644405"/>
                <a:gd name="connsiteX1" fmla="*/ 0 w 221512"/>
                <a:gd name="connsiteY1" fmla="*/ 96251 h 644405"/>
                <a:gd name="connsiteX2" fmla="*/ 0 w 221512"/>
                <a:gd name="connsiteY2" fmla="*/ 533649 h 644405"/>
                <a:gd name="connsiteX3" fmla="*/ 110756 w 221512"/>
                <a:gd name="connsiteY3" fmla="*/ 644405 h 644405"/>
                <a:gd name="connsiteX4" fmla="*/ 221512 w 221512"/>
                <a:gd name="connsiteY4" fmla="*/ 533649 h 644405"/>
                <a:gd name="connsiteX5" fmla="*/ 221512 w 221512"/>
                <a:gd name="connsiteY5" fmla="*/ 162031 h 644405"/>
                <a:gd name="connsiteX6" fmla="*/ 59040 w 221512"/>
                <a:gd name="connsiteY6" fmla="*/ 0 h 644405"/>
                <a:gd name="connsiteX7" fmla="*/ 32440 w 221512"/>
                <a:gd name="connsiteY7" fmla="*/ 17935 h 644405"/>
                <a:gd name="connsiteX8" fmla="*/ 8704 w 221512"/>
                <a:gd name="connsiteY8" fmla="*/ 53140 h 64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12" h="644405">
                  <a:moveTo>
                    <a:pt x="8704" y="53140"/>
                  </a:moveTo>
                  <a:cubicBezTo>
                    <a:pt x="3099" y="66390"/>
                    <a:pt x="0" y="80959"/>
                    <a:pt x="0" y="96251"/>
                  </a:cubicBezTo>
                  <a:lnTo>
                    <a:pt x="0" y="533649"/>
                  </a:lnTo>
                  <a:cubicBezTo>
                    <a:pt x="0" y="594818"/>
                    <a:pt x="49587" y="644405"/>
                    <a:pt x="110756" y="644405"/>
                  </a:cubicBezTo>
                  <a:cubicBezTo>
                    <a:pt x="171925" y="644405"/>
                    <a:pt x="221512" y="594818"/>
                    <a:pt x="221512" y="533649"/>
                  </a:cubicBezTo>
                  <a:lnTo>
                    <a:pt x="221512" y="162031"/>
                  </a:lnTo>
                  <a:lnTo>
                    <a:pt x="59040" y="0"/>
                  </a:lnTo>
                  <a:lnTo>
                    <a:pt x="32440" y="17935"/>
                  </a:lnTo>
                  <a:cubicBezTo>
                    <a:pt x="22418" y="27956"/>
                    <a:pt x="14308" y="39889"/>
                    <a:pt x="8704" y="53140"/>
                  </a:cubicBezTo>
                  <a:close/>
                </a:path>
              </a:pathLst>
            </a:cu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3" name="AutoShape 54"/>
            <p:cNvSpPr>
              <a:spLocks noChangeArrowheads="1"/>
            </p:cNvSpPr>
            <p:nvPr/>
          </p:nvSpPr>
          <p:spPr bwMode="auto">
            <a:xfrm rot="21029774" flipH="1">
              <a:off x="10348664" y="2582541"/>
              <a:ext cx="194347" cy="517148"/>
            </a:xfrm>
            <a:prstGeom prst="roundRect">
              <a:avLst>
                <a:gd name="adj" fmla="val 50000"/>
              </a:avLst>
            </a:pr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 rot="20536418">
              <a:off x="10437597" y="3459759"/>
              <a:ext cx="146051" cy="547078"/>
            </a:xfrm>
            <a:custGeom>
              <a:avLst/>
              <a:gdLst>
                <a:gd name="connsiteX0" fmla="*/ 6409 w 161988"/>
                <a:gd name="connsiteY0" fmla="*/ 128 h 606775"/>
                <a:gd name="connsiteX1" fmla="*/ 88890 w 161988"/>
                <a:gd name="connsiteY1" fmla="*/ 86103 h 606775"/>
                <a:gd name="connsiteX2" fmla="*/ 160242 w 161988"/>
                <a:gd name="connsiteY2" fmla="*/ 479758 h 606775"/>
                <a:gd name="connsiteX3" fmla="*/ 73415 w 161988"/>
                <a:gd name="connsiteY3" fmla="*/ 605029 h 606775"/>
                <a:gd name="connsiteX4" fmla="*/ 30625 w 161988"/>
                <a:gd name="connsiteY4" fmla="*/ 604177 h 606775"/>
                <a:gd name="connsiteX5" fmla="*/ 0 w 161988"/>
                <a:gd name="connsiteY5" fmla="*/ 590725 h 606775"/>
                <a:gd name="connsiteX6" fmla="*/ 0 w 161988"/>
                <a:gd name="connsiteY6" fmla="*/ 0 h 60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988" h="606775">
                  <a:moveTo>
                    <a:pt x="6409" y="128"/>
                  </a:moveTo>
                  <a:cubicBezTo>
                    <a:pt x="47389" y="9328"/>
                    <a:pt x="80928" y="42176"/>
                    <a:pt x="88890" y="86103"/>
                  </a:cubicBezTo>
                  <a:lnTo>
                    <a:pt x="160242" y="479758"/>
                  </a:lnTo>
                  <a:cubicBezTo>
                    <a:pt x="170858" y="538328"/>
                    <a:pt x="131984" y="594413"/>
                    <a:pt x="73415" y="605029"/>
                  </a:cubicBezTo>
                  <a:cubicBezTo>
                    <a:pt x="58772" y="607683"/>
                    <a:pt x="44285" y="607244"/>
                    <a:pt x="30625" y="604177"/>
                  </a:cubicBezTo>
                  <a:lnTo>
                    <a:pt x="0" y="590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2E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 rot="20711191" flipH="1">
              <a:off x="10109623" y="2361400"/>
              <a:ext cx="153258" cy="867508"/>
            </a:xfrm>
            <a:custGeom>
              <a:avLst/>
              <a:gdLst>
                <a:gd name="connsiteX0" fmla="*/ 111615 w 169982"/>
                <a:gd name="connsiteY0" fmla="*/ 11783 h 962170"/>
                <a:gd name="connsiteX1" fmla="*/ 0 w 169982"/>
                <a:gd name="connsiteY1" fmla="*/ 180171 h 962170"/>
                <a:gd name="connsiteX2" fmla="*/ 0 w 169982"/>
                <a:gd name="connsiteY2" fmla="*/ 791883 h 962170"/>
                <a:gd name="connsiteX3" fmla="*/ 111615 w 169982"/>
                <a:gd name="connsiteY3" fmla="*/ 960271 h 962170"/>
                <a:gd name="connsiteX4" fmla="*/ 121023 w 169982"/>
                <a:gd name="connsiteY4" fmla="*/ 962170 h 962170"/>
                <a:gd name="connsiteX5" fmla="*/ 169982 w 169982"/>
                <a:gd name="connsiteY5" fmla="*/ 0 h 96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982" h="962170">
                  <a:moveTo>
                    <a:pt x="111615" y="11783"/>
                  </a:moveTo>
                  <a:cubicBezTo>
                    <a:pt x="46024" y="39526"/>
                    <a:pt x="0" y="104474"/>
                    <a:pt x="0" y="180171"/>
                  </a:cubicBezTo>
                  <a:lnTo>
                    <a:pt x="0" y="791883"/>
                  </a:lnTo>
                  <a:cubicBezTo>
                    <a:pt x="0" y="867580"/>
                    <a:pt x="46024" y="932528"/>
                    <a:pt x="111615" y="960271"/>
                  </a:cubicBezTo>
                  <a:lnTo>
                    <a:pt x="121023" y="962170"/>
                  </a:lnTo>
                  <a:lnTo>
                    <a:pt x="169982" y="0"/>
                  </a:lnTo>
                  <a:close/>
                </a:path>
              </a:pathLst>
            </a:custGeom>
            <a:solidFill>
              <a:srgbClr val="003F77"/>
            </a:solidFill>
            <a:ln w="9525">
              <a:noFill/>
              <a:round/>
              <a:headEnd/>
              <a:tailEnd/>
            </a:ln>
          </p:spPr>
          <p:txBody>
            <a:bodyPr wrap="square" anchor="ctr">
              <a:noAutofit/>
            </a:bodyPr>
            <a:lstStyle/>
            <a:p>
              <a:endParaRPr lang="en-US"/>
            </a:p>
          </p:txBody>
        </p:sp>
        <p:sp>
          <p:nvSpPr>
            <p:cNvPr id="16" name="Flowchart: Alternate Process 15"/>
            <p:cNvSpPr/>
            <p:nvPr/>
          </p:nvSpPr>
          <p:spPr>
            <a:xfrm rot="793907" flipH="1">
              <a:off x="9645633" y="2024777"/>
              <a:ext cx="495371" cy="45087"/>
            </a:xfrm>
            <a:prstGeom prst="flowChartAlternateProcess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Flowchart: Delay 16"/>
            <p:cNvSpPr/>
            <p:nvPr/>
          </p:nvSpPr>
          <p:spPr>
            <a:xfrm rot="6174044" flipH="1">
              <a:off x="9893587" y="1824905"/>
              <a:ext cx="201236" cy="327784"/>
            </a:xfrm>
            <a:prstGeom prst="flowChartDelay">
              <a:avLst/>
            </a:prstGeom>
            <a:solidFill>
              <a:srgbClr val="0053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Flowchart: Delay 17"/>
            <p:cNvSpPr/>
            <p:nvPr/>
          </p:nvSpPr>
          <p:spPr>
            <a:xfrm rot="6194207" flipH="1">
              <a:off x="9937260" y="1885271"/>
              <a:ext cx="194742" cy="239050"/>
            </a:xfrm>
            <a:prstGeom prst="flowChartDelay">
              <a:avLst/>
            </a:prstGeom>
            <a:solidFill>
              <a:srgbClr val="003F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TextBox 18"/>
            <p:cNvSpPr txBox="1"/>
            <p:nvPr/>
          </p:nvSpPr>
          <p:spPr>
            <a:xfrm rot="790366">
              <a:off x="9798964" y="1858075"/>
              <a:ext cx="4227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Optima" panose="02000603060000020004" pitchFamily="2" charset="0"/>
                </a:rPr>
                <a:t>RP</a:t>
              </a:r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890" y="4192953"/>
            <a:ext cx="1123950" cy="1123950"/>
          </a:xfrm>
          <a:prstGeom prst="rect">
            <a:avLst/>
          </a:prstGeom>
        </p:spPr>
      </p:pic>
      <p:sp>
        <p:nvSpPr>
          <p:cNvPr id="36" name="Right Arrow 35"/>
          <p:cNvSpPr/>
          <p:nvPr/>
        </p:nvSpPr>
        <p:spPr>
          <a:xfrm>
            <a:off x="10044652" y="4399205"/>
            <a:ext cx="503345" cy="2710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6D26-A2DC-41A4-A4F7-F540671A315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46535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ustom 1">
      <a:dk1>
        <a:srgbClr val="0055A0"/>
      </a:dk1>
      <a:lt1>
        <a:srgbClr val="FFFFFF"/>
      </a:lt1>
      <a:dk2>
        <a:srgbClr val="0669B2"/>
      </a:dk2>
      <a:lt2>
        <a:srgbClr val="F8F8F8"/>
      </a:lt2>
      <a:accent1>
        <a:srgbClr val="0669B2"/>
      </a:accent1>
      <a:accent2>
        <a:srgbClr val="15B3DA"/>
      </a:accent2>
      <a:accent3>
        <a:srgbClr val="E8501D"/>
      </a:accent3>
      <a:accent4>
        <a:srgbClr val="951A80"/>
      </a:accent4>
      <a:accent5>
        <a:srgbClr val="B2CC35"/>
      </a:accent5>
      <a:accent6>
        <a:srgbClr val="FFD335"/>
      </a:accent6>
      <a:hlink>
        <a:srgbClr val="15B3DA"/>
      </a:hlink>
      <a:folHlink>
        <a:srgbClr val="0769B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OpenDays_PPT_16-9" id="{7E17A1A8-D4BB-764E-B780-315B3C6ECCEE}" vid="{415B78CE-1898-F34C-9031-289C1233668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CERN_OpenDays_PPT_16-9</Template>
  <TotalTime>5935</TotalTime>
  <Words>815</Words>
  <Application>Microsoft Office PowerPoint</Application>
  <PresentationFormat>Widescreen</PresentationFormat>
  <Paragraphs>198</Paragraphs>
  <Slides>23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Optima</vt:lpstr>
      <vt:lpstr>Wingdings</vt:lpstr>
      <vt:lpstr>CERNCorporate16-9</vt:lpstr>
      <vt:lpstr>Safety Briefing for the ALICE / LHC-P2” Supervised Area Guides and Crowd Marshals</vt:lpstr>
      <vt:lpstr>Outline</vt:lpstr>
      <vt:lpstr>OD2019 ALICE / LHC-P2 Safety File</vt:lpstr>
      <vt:lpstr>Safety Training Requirements</vt:lpstr>
      <vt:lpstr>PowerPoint Presentation</vt:lpstr>
      <vt:lpstr>Safety Hazards and Measures (1)</vt:lpstr>
      <vt:lpstr>Safety Hazards and Measures (2)</vt:lpstr>
      <vt:lpstr>OD2019 Radiation Areas</vt:lpstr>
      <vt:lpstr>Contact RP</vt:lpstr>
      <vt:lpstr>Safety Hazards and Measures  Hazardous scenario: Fire - ODH</vt:lpstr>
      <vt:lpstr>Evacuation</vt:lpstr>
      <vt:lpstr>Evacuation Path</vt:lpstr>
      <vt:lpstr>OD2019 ALICE / LHC-P2 Safety File</vt:lpstr>
      <vt:lpstr>Communication</vt:lpstr>
      <vt:lpstr>Reporting – Best practices</vt:lpstr>
      <vt:lpstr>Behind the scenes</vt:lpstr>
      <vt:lpstr>Basic rules during visit</vt:lpstr>
      <vt:lpstr>First aid response - Medical </vt:lpstr>
      <vt:lpstr>First aid response - Fire </vt:lpstr>
      <vt:lpstr>Safety Vest - General organization</vt:lpstr>
      <vt:lpstr>Safety Vest - General organization</vt:lpstr>
      <vt:lpstr>Questions &amp; Answer Session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Barth</dc:creator>
  <cp:lastModifiedBy>Klaus Barth</cp:lastModifiedBy>
  <cp:revision>96</cp:revision>
  <dcterms:created xsi:type="dcterms:W3CDTF">2019-08-29T14:16:07Z</dcterms:created>
  <dcterms:modified xsi:type="dcterms:W3CDTF">2019-09-06T08:02:56Z</dcterms:modified>
</cp:coreProperties>
</file>